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Burrell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003768"/>
    <a:srgbClr val="1D2F68"/>
    <a:srgbClr val="002F62"/>
    <a:srgbClr val="0C411F"/>
    <a:srgbClr val="324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81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1T10:54:19.122" idx="1">
    <p:pos x="10" y="10"/>
    <p:text>Added goal bullet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8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96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8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195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3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6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3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1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3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1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1948-FE74-46FD-AF2D-42112CDB415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6FED4E-1231-40D2-80F8-E8B3735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5826719" cy="1646302"/>
          </a:xfrm>
        </p:spPr>
        <p:txBody>
          <a:bodyPr/>
          <a:lstStyle/>
          <a:p>
            <a:pPr algn="ctr"/>
            <a:r>
              <a:rPr lang="en-US" dirty="0" smtClean="0"/>
              <a:t>Developing Leaders through Successful  Mentorship</a:t>
            </a:r>
            <a:endParaRPr lang="en-US" dirty="0"/>
          </a:p>
        </p:txBody>
      </p:sp>
      <p:pic>
        <p:nvPicPr>
          <p:cNvPr id="1030" name="Picture 6" descr="http://www2.gsu.edu/~wwwrtp/usgic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53" y="4173542"/>
            <a:ext cx="1227391" cy="123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371" y="4495800"/>
            <a:ext cx="2695285" cy="819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985" y="5592644"/>
            <a:ext cx="197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3768"/>
                </a:solidFill>
              </a:rPr>
              <a:t>Curtis A. Carver, Jr</a:t>
            </a:r>
          </a:p>
          <a:p>
            <a:r>
              <a:rPr lang="en-US" sz="1200" b="1" dirty="0" smtClean="0">
                <a:solidFill>
                  <a:srgbClr val="003768"/>
                </a:solidFill>
              </a:rPr>
              <a:t>Vice Chancellor and CIO</a:t>
            </a:r>
            <a:endParaRPr lang="en-US" sz="1200" b="1" dirty="0">
              <a:solidFill>
                <a:srgbClr val="00376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2338" y="5407978"/>
            <a:ext cx="2312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3768"/>
                </a:solidFill>
              </a:rPr>
              <a:t>Steven Burrell</a:t>
            </a:r>
          </a:p>
          <a:p>
            <a:r>
              <a:rPr lang="en-US" sz="1200" b="1" dirty="0" smtClean="0">
                <a:solidFill>
                  <a:srgbClr val="003768"/>
                </a:solidFill>
              </a:rPr>
              <a:t>Vice President for Information Technology &amp; CIO</a:t>
            </a:r>
            <a:endParaRPr lang="en-US" sz="1200" b="1" dirty="0">
              <a:solidFill>
                <a:srgbClr val="00376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8156" y="5407978"/>
            <a:ext cx="235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F62"/>
                </a:solidFill>
              </a:rPr>
              <a:t>Abraham George</a:t>
            </a:r>
          </a:p>
          <a:p>
            <a:r>
              <a:rPr lang="en-US" sz="1200" b="1" dirty="0" smtClean="0">
                <a:solidFill>
                  <a:srgbClr val="002F62"/>
                </a:solidFill>
              </a:rPr>
              <a:t>Vice President  for Information Technology &amp; CIO</a:t>
            </a:r>
            <a:endParaRPr lang="en-US" sz="1200" b="1" dirty="0">
              <a:solidFill>
                <a:srgbClr val="002F6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91" y="4617158"/>
            <a:ext cx="1798302" cy="69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60400"/>
            <a:ext cx="6347713" cy="1320800"/>
          </a:xfrm>
        </p:spPr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Columbus State University</a:t>
            </a:r>
          </a:p>
          <a:p>
            <a:r>
              <a:rPr lang="en-US" dirty="0" smtClean="0"/>
              <a:t>Georgia Southern University</a:t>
            </a:r>
          </a:p>
          <a:p>
            <a:r>
              <a:rPr lang="en-US" dirty="0" smtClean="0"/>
              <a:t>Information Technology Services, University System of Georgia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6400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normAutofit fontScale="90000"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Arial" charset="0"/>
              <a:buNone/>
              <a:defRPr/>
            </a:pPr>
            <a:r>
              <a:rPr lang="en-GB" sz="4400" dirty="0" smtClean="0">
                <a:solidFill>
                  <a:srgbClr val="4A66AC"/>
                </a:solidFill>
              </a:rPr>
              <a:t>Columbus State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17" y="2057400"/>
            <a:ext cx="6347714" cy="2286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12 Protégé (Managers and staff)</a:t>
            </a:r>
          </a:p>
          <a:p>
            <a:r>
              <a:rPr lang="en-US" sz="2800" dirty="0"/>
              <a:t>10 Mentors (Executive Directors, Dean, VP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Mentors and Protégé are paired not only from the same institution but also paired with other USG partner institutions</a:t>
            </a:r>
          </a:p>
          <a:p>
            <a:r>
              <a:rPr lang="en-US" sz="2800" dirty="0" smtClean="0"/>
              <a:t>Staff/Managers are selected for both in technical and with business functions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1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Georgia Southern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Eagle Leadership                    Eagle 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3810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Personality </a:t>
            </a:r>
            <a:r>
              <a:rPr lang="en-US" dirty="0"/>
              <a:t>&amp; Leadership </a:t>
            </a:r>
            <a:r>
              <a:rPr lang="en-US" dirty="0" smtClean="0"/>
              <a:t>Traits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Building </a:t>
            </a:r>
            <a:r>
              <a:rPr lang="en-US" dirty="0"/>
              <a:t>Trust &amp; Effective </a:t>
            </a:r>
            <a:r>
              <a:rPr lang="en-US" dirty="0" smtClean="0"/>
              <a:t>Teams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Law on Employee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 smtClean="0"/>
              <a:t>Handling </a:t>
            </a:r>
            <a:r>
              <a:rPr lang="en-US" dirty="0"/>
              <a:t>Conflict &amp; </a:t>
            </a:r>
            <a:r>
              <a:rPr lang="en-US" dirty="0" smtClean="0"/>
              <a:t>Criticism</a:t>
            </a:r>
          </a:p>
          <a:p>
            <a:pPr marL="0" indent="0">
              <a:buNone/>
            </a:pPr>
            <a:r>
              <a:rPr lang="en-US" dirty="0" smtClean="0"/>
              <a:t>Improving </a:t>
            </a:r>
            <a:r>
              <a:rPr lang="en-US" dirty="0"/>
              <a:t>Communication Skills</a:t>
            </a:r>
          </a:p>
          <a:p>
            <a:pPr marL="0" indent="0">
              <a:buNone/>
            </a:pPr>
            <a:r>
              <a:rPr lang="en-US" dirty="0"/>
              <a:t>Practical Problem-Solving and Decision-Making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4A66AC"/>
                </a:solidFill>
              </a:rPr>
              <a:t>Developing </a:t>
            </a:r>
            <a:r>
              <a:rPr lang="en-US" dirty="0">
                <a:solidFill>
                  <a:srgbClr val="4A66AC"/>
                </a:solidFill>
              </a:rPr>
              <a:t>People: </a:t>
            </a:r>
            <a:r>
              <a:rPr lang="en-US" dirty="0" smtClean="0">
                <a:solidFill>
                  <a:srgbClr val="4A66AC"/>
                </a:solidFill>
              </a:rPr>
              <a:t/>
            </a:r>
            <a:br>
              <a:rPr lang="en-US" dirty="0" smtClean="0">
                <a:solidFill>
                  <a:srgbClr val="4A66AC"/>
                </a:solidFill>
              </a:rPr>
            </a:br>
            <a:r>
              <a:rPr lang="en-US" dirty="0" smtClean="0">
                <a:solidFill>
                  <a:srgbClr val="4A66AC"/>
                </a:solidFill>
              </a:rPr>
              <a:t>Coaching</a:t>
            </a:r>
            <a:r>
              <a:rPr lang="en-US" dirty="0">
                <a:solidFill>
                  <a:srgbClr val="4A66AC"/>
                </a:solidFill>
              </a:rPr>
              <a:t>, Counseling, and Training</a:t>
            </a:r>
          </a:p>
          <a:p>
            <a:pPr marL="0" indent="0">
              <a:buNone/>
            </a:pPr>
            <a:r>
              <a:rPr lang="en-US" dirty="0" smtClean="0"/>
              <a:t>High </a:t>
            </a:r>
            <a:r>
              <a:rPr lang="en-US" dirty="0"/>
              <a:t>Impact </a:t>
            </a:r>
            <a:r>
              <a:rPr lang="en-US" dirty="0" smtClean="0"/>
              <a:t>Leadership</a:t>
            </a:r>
          </a:p>
          <a:p>
            <a:pPr marL="0" indent="0">
              <a:buNone/>
            </a:pPr>
            <a:r>
              <a:rPr lang="en-US" dirty="0" smtClean="0"/>
              <a:t>Guest </a:t>
            </a:r>
            <a:r>
              <a:rPr lang="en-US" dirty="0"/>
              <a:t>speaker on </a:t>
            </a:r>
            <a:r>
              <a:rPr lang="en-US" dirty="0" smtClean="0"/>
              <a:t>leadership</a:t>
            </a:r>
          </a:p>
          <a:p>
            <a:pPr marL="0" indent="0">
              <a:buNone/>
            </a:pPr>
            <a:r>
              <a:rPr lang="en-US" dirty="0" smtClean="0"/>
              <a:t>Eagle Leaders Social events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President/VP discussion round table</a:t>
            </a:r>
          </a:p>
          <a:p>
            <a:pPr marL="0" indent="0">
              <a:buNone/>
            </a:pPr>
            <a:r>
              <a:rPr lang="en-US" dirty="0" smtClean="0"/>
              <a:t>Graduation </a:t>
            </a:r>
            <a:r>
              <a:rPr lang="en-US" dirty="0"/>
              <a:t>Video </a:t>
            </a:r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3931578" y="1407960"/>
            <a:ext cx="762000" cy="502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55906" y="1447800"/>
            <a:ext cx="4221822" cy="5016758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n-US" sz="1600" dirty="0"/>
              <a:t>R</a:t>
            </a:r>
            <a:r>
              <a:rPr lang="en-US" sz="1600" dirty="0" smtClean="0"/>
              <a:t>einforce culture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(Large Scale - Small Feel)</a:t>
            </a:r>
          </a:p>
          <a:p>
            <a:pPr fontAlgn="base"/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K</a:t>
            </a:r>
            <a:r>
              <a:rPr lang="en-US" sz="1600" dirty="0" smtClean="0"/>
              <a:t>nowledge transfer, and integration of </a:t>
            </a:r>
            <a:r>
              <a:rPr lang="en-US" sz="1600" dirty="0"/>
              <a:t>system </a:t>
            </a:r>
            <a:r>
              <a:rPr lang="en-US" sz="1600" dirty="0" smtClean="0"/>
              <a:t>boundaries.</a:t>
            </a:r>
          </a:p>
          <a:p>
            <a:pPr fontAlgn="base"/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Perspectives from experience</a:t>
            </a:r>
            <a:r>
              <a:rPr lang="en-US" sz="1600" dirty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judgment, discretion and “soft skills” in order to be effective</a:t>
            </a:r>
            <a:r>
              <a:rPr lang="en-US" sz="1600" dirty="0" smtClean="0"/>
              <a:t>.  </a:t>
            </a:r>
          </a:p>
          <a:p>
            <a:pPr fontAlgn="base"/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</a:t>
            </a:r>
            <a:r>
              <a:rPr lang="en-US" sz="1600" dirty="0" smtClean="0"/>
              <a:t>hape </a:t>
            </a:r>
            <a:r>
              <a:rPr lang="en-US" sz="1600" dirty="0"/>
              <a:t>the workforce of the future in an intentional, deliberate way to meet the University’s strategic goals and objectives.</a:t>
            </a:r>
            <a:br>
              <a:rPr lang="en-US" sz="1600" dirty="0"/>
            </a:br>
            <a:endParaRPr lang="en-US" sz="1600" dirty="0"/>
          </a:p>
          <a:p>
            <a:pPr fontAlgn="base"/>
            <a:r>
              <a:rPr lang="en-US" sz="1600" dirty="0" smtClean="0"/>
              <a:t>Unstructured </a:t>
            </a:r>
            <a:r>
              <a:rPr lang="en-US" sz="1600" dirty="0"/>
              <a:t>learning for employees assuming new or expanded responsibilities</a:t>
            </a:r>
            <a:br>
              <a:rPr lang="en-US" sz="1600" dirty="0"/>
            </a:br>
            <a:endParaRPr lang="en-US" sz="1600" dirty="0"/>
          </a:p>
          <a:p>
            <a:pPr fontAlgn="base"/>
            <a:r>
              <a:rPr lang="en-US" sz="1600" dirty="0"/>
              <a:t>Identification of talent and development of organizational </a:t>
            </a:r>
            <a:r>
              <a:rPr lang="en-US" sz="1600" dirty="0" smtClean="0"/>
              <a:t>leadership.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6347715" cy="12169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</a:t>
            </a:r>
            <a:r>
              <a:rPr lang="en-US" dirty="0" smtClean="0"/>
              <a:t>and </a:t>
            </a:r>
            <a:r>
              <a:rPr lang="en-US" dirty="0" smtClean="0"/>
              <a:t>Answers</a:t>
            </a:r>
            <a:br>
              <a:rPr lang="en-US" dirty="0" smtClean="0"/>
            </a:br>
            <a:r>
              <a:rPr lang="en-US" dirty="0" smtClean="0"/>
              <a:t>with the Panel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54" y="1663755"/>
            <a:ext cx="6553201" cy="3880773"/>
          </a:xfrm>
        </p:spPr>
        <p:txBody>
          <a:bodyPr/>
          <a:lstStyle/>
          <a:p>
            <a:r>
              <a:rPr lang="en-US" dirty="0"/>
              <a:t>Developing leadership through mentorship successfully develops leaders to the forefront of IT management, while building self-esteem, trust, and respect.  Mentorship provides an active platform for team members to have candid discussion and social dialog creating an atmosphere of trust, creativity and innovation.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56643"/>
            <a:ext cx="6347713" cy="1320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Purpose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553201" cy="3880773"/>
          </a:xfrm>
        </p:spPr>
        <p:txBody>
          <a:bodyPr/>
          <a:lstStyle/>
          <a:p>
            <a:r>
              <a:rPr lang="en-GB" dirty="0"/>
              <a:t>What are the benefits of a Mentorship Program?</a:t>
            </a:r>
          </a:p>
          <a:p>
            <a:r>
              <a:rPr lang="en-GB" dirty="0"/>
              <a:t>Why should </a:t>
            </a:r>
            <a:r>
              <a:rPr lang="en-GB" dirty="0" smtClean="0"/>
              <a:t>OCIO/ITS </a:t>
            </a:r>
            <a:r>
              <a:rPr lang="en-GB" dirty="0"/>
              <a:t>implement a Mentorship Program?</a:t>
            </a:r>
          </a:p>
          <a:p>
            <a:r>
              <a:rPr lang="en-GB" dirty="0"/>
              <a:t>How do we begin?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7098"/>
            <a:ext cx="6347713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4A66AC"/>
                </a:solidFill>
              </a:rPr>
              <a:t>Mentorship Program Benefits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1804"/>
            <a:ext cx="7315200" cy="4502206"/>
          </a:xfrm>
        </p:spPr>
        <p:txBody>
          <a:bodyPr>
            <a:normAutofit fontScale="92500"/>
          </a:bodyPr>
          <a:lstStyle/>
          <a:p>
            <a:pPr marL="457200" lvl="1" indent="0">
              <a:spcBef>
                <a:spcPts val="800"/>
              </a:spcBef>
              <a:buNone/>
            </a:pPr>
            <a:endParaRPr lang="en-GB" altLang="en-US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800"/>
              </a:spcBef>
            </a:pPr>
            <a:r>
              <a:rPr lang="en-GB" altLang="en-US" sz="2800" dirty="0">
                <a:solidFill>
                  <a:srgbClr val="000000"/>
                </a:solidFill>
              </a:rPr>
              <a:t>Develops </a:t>
            </a:r>
            <a:r>
              <a:rPr lang="en-GB" altLang="en-US" sz="2800" dirty="0" smtClean="0">
                <a:solidFill>
                  <a:srgbClr val="000000"/>
                </a:solidFill>
              </a:rPr>
              <a:t>IT</a:t>
            </a:r>
            <a:r>
              <a:rPr lang="en-GB" altLang="ja-JP" sz="2800" dirty="0" smtClean="0">
                <a:solidFill>
                  <a:srgbClr val="000000"/>
                </a:solidFill>
              </a:rPr>
              <a:t> </a:t>
            </a:r>
            <a:r>
              <a:rPr lang="en-GB" altLang="ja-JP" sz="2800" dirty="0">
                <a:solidFill>
                  <a:srgbClr val="000000"/>
                </a:solidFill>
              </a:rPr>
              <a:t>leaders for today and tomorrow</a:t>
            </a:r>
          </a:p>
          <a:p>
            <a:pPr>
              <a:spcBef>
                <a:spcPts val="800"/>
              </a:spcBef>
            </a:pPr>
            <a:r>
              <a:rPr lang="en-GB" altLang="en-US" sz="2800" dirty="0" smtClean="0">
                <a:solidFill>
                  <a:srgbClr val="000000"/>
                </a:solidFill>
              </a:rPr>
              <a:t>Encourages </a:t>
            </a:r>
            <a:r>
              <a:rPr lang="en-GB" altLang="en-US" sz="2800" dirty="0">
                <a:solidFill>
                  <a:srgbClr val="000000"/>
                </a:solidFill>
              </a:rPr>
              <a:t>staff to be more p</a:t>
            </a:r>
            <a:r>
              <a:rPr lang="en-GB" altLang="en-US" sz="2800" dirty="0" smtClean="0">
                <a:solidFill>
                  <a:srgbClr val="000000"/>
                </a:solidFill>
              </a:rPr>
              <a:t>roactive </a:t>
            </a:r>
            <a:r>
              <a:rPr lang="en-GB" altLang="en-US" sz="2800" dirty="0">
                <a:solidFill>
                  <a:srgbClr val="000000"/>
                </a:solidFill>
              </a:rPr>
              <a:t>and k</a:t>
            </a:r>
            <a:r>
              <a:rPr lang="en-GB" altLang="en-US" sz="2800" dirty="0" smtClean="0">
                <a:solidFill>
                  <a:srgbClr val="000000"/>
                </a:solidFill>
              </a:rPr>
              <a:t>nowledgeable </a:t>
            </a:r>
            <a:r>
              <a:rPr lang="en-GB" altLang="en-US" sz="2800" dirty="0">
                <a:solidFill>
                  <a:srgbClr val="000000"/>
                </a:solidFill>
              </a:rPr>
              <a:t>about m</a:t>
            </a:r>
            <a:r>
              <a:rPr lang="en-GB" altLang="en-US" sz="2800" dirty="0" smtClean="0">
                <a:solidFill>
                  <a:srgbClr val="000000"/>
                </a:solidFill>
              </a:rPr>
              <a:t>anaging </a:t>
            </a:r>
            <a:r>
              <a:rPr lang="en-GB" altLang="en-US" sz="2800" dirty="0">
                <a:solidFill>
                  <a:srgbClr val="000000"/>
                </a:solidFill>
              </a:rPr>
              <a:t>their </a:t>
            </a:r>
            <a:r>
              <a:rPr lang="en-GB" altLang="en-US" sz="2800" dirty="0" smtClean="0">
                <a:solidFill>
                  <a:srgbClr val="000000"/>
                </a:solidFill>
              </a:rPr>
              <a:t>careers</a:t>
            </a:r>
          </a:p>
          <a:p>
            <a:pPr>
              <a:spcBef>
                <a:spcPts val="800"/>
              </a:spcBef>
            </a:pPr>
            <a:r>
              <a:rPr lang="en-GB" altLang="en-US" sz="2800" dirty="0" smtClean="0">
                <a:solidFill>
                  <a:srgbClr val="000000"/>
                </a:solidFill>
              </a:rPr>
              <a:t>Aligns </a:t>
            </a:r>
            <a:r>
              <a:rPr lang="en-GB" altLang="en-US" sz="2800" dirty="0">
                <a:solidFill>
                  <a:srgbClr val="000000"/>
                </a:solidFill>
              </a:rPr>
              <a:t>with </a:t>
            </a:r>
            <a:r>
              <a:rPr lang="en-GB" altLang="en-US" sz="2800" dirty="0" smtClean="0">
                <a:solidFill>
                  <a:srgbClr val="000000"/>
                </a:solidFill>
              </a:rPr>
              <a:t>core services </a:t>
            </a:r>
            <a:r>
              <a:rPr lang="en-GB" altLang="en-US" sz="2800" dirty="0">
                <a:solidFill>
                  <a:srgbClr val="000000"/>
                </a:solidFill>
              </a:rPr>
              <a:t>and v</a:t>
            </a:r>
            <a:r>
              <a:rPr lang="en-GB" altLang="en-US" sz="2800" dirty="0" smtClean="0">
                <a:solidFill>
                  <a:srgbClr val="000000"/>
                </a:solidFill>
              </a:rPr>
              <a:t>alues</a:t>
            </a:r>
          </a:p>
          <a:p>
            <a:pPr>
              <a:spcBef>
                <a:spcPts val="800"/>
              </a:spcBef>
            </a:pPr>
            <a:r>
              <a:rPr lang="en-GB" altLang="en-US" sz="2800" dirty="0" smtClean="0">
                <a:solidFill>
                  <a:srgbClr val="000000"/>
                </a:solidFill>
              </a:rPr>
              <a:t>Contributes to recruitment and retention</a:t>
            </a:r>
          </a:p>
          <a:p>
            <a:pPr>
              <a:spcBef>
                <a:spcPts val="800"/>
              </a:spcBef>
            </a:pPr>
            <a:r>
              <a:rPr lang="en-GB" altLang="en-US" sz="2800" dirty="0" smtClean="0">
                <a:solidFill>
                  <a:srgbClr val="000000"/>
                </a:solidFill>
              </a:rPr>
              <a:t>Promotes cross-group and inter-generational knowledge sharing</a:t>
            </a:r>
          </a:p>
          <a:p>
            <a:pPr>
              <a:spcBef>
                <a:spcPts val="800"/>
              </a:spcBef>
            </a:pPr>
            <a:r>
              <a:rPr lang="en-GB" altLang="en-US" sz="2800" dirty="0">
                <a:solidFill>
                  <a:srgbClr val="000000"/>
                </a:solidFill>
              </a:rPr>
              <a:t>Opportunity to shadow a leader from another </a:t>
            </a:r>
            <a:r>
              <a:rPr lang="en-GB" altLang="en-US" sz="2800" dirty="0" smtClean="0">
                <a:solidFill>
                  <a:srgbClr val="000000"/>
                </a:solidFill>
              </a:rPr>
              <a:t>department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4A66AC"/>
                </a:solidFill>
              </a:rPr>
              <a:t>Workforce Management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632"/>
            <a:ext cx="6781801" cy="3880773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The Mentorship Program is an integral part of the </a:t>
            </a:r>
            <a:r>
              <a:rPr lang="en-GB" sz="2400" dirty="0" smtClean="0">
                <a:solidFill>
                  <a:srgbClr val="000000"/>
                </a:solidFill>
              </a:rPr>
              <a:t>VP/CIO Workforce </a:t>
            </a:r>
            <a:r>
              <a:rPr lang="en-GB" sz="2400" dirty="0">
                <a:solidFill>
                  <a:srgbClr val="000000"/>
                </a:solidFill>
              </a:rPr>
              <a:t>Management strategy</a:t>
            </a:r>
          </a:p>
          <a:p>
            <a:r>
              <a:rPr lang="en-GB" sz="2400" dirty="0">
                <a:solidFill>
                  <a:srgbClr val="000000"/>
                </a:solidFill>
              </a:rPr>
              <a:t>It supports the development of a Learning </a:t>
            </a:r>
            <a:r>
              <a:rPr lang="en-GB" sz="2400" dirty="0" smtClean="0">
                <a:solidFill>
                  <a:srgbClr val="000000"/>
                </a:solidFill>
              </a:rPr>
              <a:t>Organization and gives opportunity for continuous improvement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It will be supplemented by separate Training and Development and Leadership Training </a:t>
            </a:r>
            <a:r>
              <a:rPr lang="en-GB" sz="2400" dirty="0" smtClean="0">
                <a:solidFill>
                  <a:srgbClr val="000000"/>
                </a:solidFill>
              </a:rPr>
              <a:t>programs</a:t>
            </a:r>
          </a:p>
          <a:p>
            <a:r>
              <a:rPr lang="en-GB" sz="2400" dirty="0" smtClean="0">
                <a:solidFill>
                  <a:srgbClr val="000000"/>
                </a:solidFill>
              </a:rPr>
              <a:t>Recognizing staff/team members for their accomplishments (timely)</a:t>
            </a: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9212"/>
            <a:ext cx="6347713" cy="1320800"/>
          </a:xfrm>
        </p:spPr>
        <p:txBody>
          <a:bodyPr/>
          <a:lstStyle/>
          <a:p>
            <a:r>
              <a:rPr lang="en-GB" dirty="0">
                <a:solidFill>
                  <a:srgbClr val="4A66AC"/>
                </a:solidFill>
              </a:rPr>
              <a:t>Roles and Responsibilities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8006"/>
            <a:ext cx="8153402" cy="4495800"/>
          </a:xfrm>
        </p:spPr>
        <p:txBody>
          <a:bodyPr>
            <a:normAutofit/>
          </a:bodyPr>
          <a:lstStyle/>
          <a:p>
            <a:pPr lvl="1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GB" altLang="en-US" sz="1800" dirty="0">
                <a:solidFill>
                  <a:srgbClr val="000000"/>
                </a:solidFill>
              </a:rPr>
              <a:t>VP of IT/CIO as </a:t>
            </a:r>
            <a:r>
              <a:rPr lang="ja-JP" altLang="en-GB" sz="1800" dirty="0">
                <a:solidFill>
                  <a:srgbClr val="000000"/>
                </a:solidFill>
              </a:rPr>
              <a:t>“</a:t>
            </a:r>
            <a:r>
              <a:rPr lang="en-GB" altLang="ja-JP" sz="1800" dirty="0">
                <a:solidFill>
                  <a:srgbClr val="000000"/>
                </a:solidFill>
              </a:rPr>
              <a:t>Champion</a:t>
            </a:r>
            <a:r>
              <a:rPr lang="ja-JP" altLang="en-GB" sz="1800" dirty="0">
                <a:solidFill>
                  <a:srgbClr val="000000"/>
                </a:solidFill>
              </a:rPr>
              <a:t>”</a:t>
            </a:r>
            <a:r>
              <a:rPr lang="en-GB" altLang="ja-JP" sz="1800" dirty="0">
                <a:solidFill>
                  <a:srgbClr val="000000"/>
                </a:solidFill>
              </a:rPr>
              <a:t> of the Program</a:t>
            </a:r>
          </a:p>
          <a:p>
            <a:pPr lvl="1">
              <a:spcBef>
                <a:spcPts val="700"/>
              </a:spcBef>
              <a:buFont typeface="Times New Roman" pitchFamily="18" charset="0"/>
              <a:buChar char="•"/>
            </a:pPr>
            <a:r>
              <a:rPr lang="en-GB" altLang="en-US" sz="1800" dirty="0">
                <a:solidFill>
                  <a:srgbClr val="000000"/>
                </a:solidFill>
              </a:rPr>
              <a:t>Maintain Program Documents</a:t>
            </a:r>
          </a:p>
          <a:p>
            <a:pPr lvl="1">
              <a:spcBef>
                <a:spcPts val="700"/>
              </a:spcBef>
              <a:buFont typeface="Times New Roman" pitchFamily="18" charset="0"/>
              <a:buChar char="•"/>
            </a:pPr>
            <a:r>
              <a:rPr lang="en-GB" altLang="en-US" sz="1800" dirty="0">
                <a:solidFill>
                  <a:srgbClr val="000000"/>
                </a:solidFill>
              </a:rPr>
              <a:t>Process and Retain Partnership Documents</a:t>
            </a:r>
          </a:p>
          <a:p>
            <a:pPr lvl="1">
              <a:spcBef>
                <a:spcPts val="700"/>
              </a:spcBef>
              <a:buFont typeface="Times New Roman" pitchFamily="18" charset="0"/>
              <a:buChar char="•"/>
            </a:pPr>
            <a:r>
              <a:rPr lang="en-GB" altLang="en-US" sz="1800" dirty="0">
                <a:solidFill>
                  <a:srgbClr val="000000"/>
                </a:solidFill>
              </a:rPr>
              <a:t>Accountable for Program</a:t>
            </a:r>
            <a:r>
              <a:rPr lang="ja-JP" altLang="en-GB" sz="1800" dirty="0">
                <a:solidFill>
                  <a:srgbClr val="000000"/>
                </a:solidFill>
              </a:rPr>
              <a:t>’</a:t>
            </a:r>
            <a:r>
              <a:rPr lang="en-GB" altLang="ja-JP" sz="1800" dirty="0">
                <a:solidFill>
                  <a:srgbClr val="000000"/>
                </a:solidFill>
              </a:rPr>
              <a:t>s Long Term Success</a:t>
            </a:r>
          </a:p>
          <a:p>
            <a:pPr marL="457200" lvl="1" indent="0">
              <a:spcBef>
                <a:spcPts val="700"/>
              </a:spcBef>
              <a:buNone/>
            </a:pPr>
            <a:endParaRPr lang="en-GB" altLang="ja-JP" sz="18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</a:pPr>
            <a:r>
              <a:rPr lang="en-GB" altLang="en-US" sz="2600" b="1" dirty="0">
                <a:solidFill>
                  <a:srgbClr val="4A66AC"/>
                </a:solidFill>
              </a:rPr>
              <a:t>Program Advisory Council as </a:t>
            </a:r>
            <a:r>
              <a:rPr lang="en-GB" altLang="en-US" sz="2600" b="1" dirty="0" smtClean="0">
                <a:solidFill>
                  <a:srgbClr val="4A66AC"/>
                </a:solidFill>
              </a:rPr>
              <a:t>administrators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GB" altLang="en-US" sz="2600" b="1" dirty="0">
                <a:solidFill>
                  <a:srgbClr val="4A66AC"/>
                </a:solidFill>
              </a:rPr>
              <a:t> </a:t>
            </a:r>
            <a:r>
              <a:rPr lang="en-GB" altLang="en-US" sz="2600" b="1" dirty="0" smtClean="0">
                <a:solidFill>
                  <a:srgbClr val="4A66AC"/>
                </a:solidFill>
              </a:rPr>
              <a:t>  of the </a:t>
            </a:r>
            <a:r>
              <a:rPr lang="en-GB" altLang="en-US" sz="2600" b="1" dirty="0">
                <a:solidFill>
                  <a:srgbClr val="4A66AC"/>
                </a:solidFill>
              </a:rPr>
              <a:t>Program</a:t>
            </a:r>
          </a:p>
          <a:p>
            <a:pPr>
              <a:spcBef>
                <a:spcPts val="800"/>
              </a:spcBef>
            </a:pPr>
            <a:endParaRPr lang="en-GB" altLang="en-US" dirty="0">
              <a:solidFill>
                <a:srgbClr val="000000"/>
              </a:solidFill>
            </a:endParaRPr>
          </a:p>
          <a:p>
            <a:pPr lvl="2">
              <a:spcBef>
                <a:spcPts val="700"/>
              </a:spcBef>
            </a:pPr>
            <a:r>
              <a:rPr lang="en-GB" altLang="en-US" sz="1800" dirty="0">
                <a:solidFill>
                  <a:srgbClr val="000000"/>
                </a:solidFill>
              </a:rPr>
              <a:t>Approve Individual Partnerships</a:t>
            </a:r>
          </a:p>
          <a:p>
            <a:pPr lvl="2">
              <a:spcBef>
                <a:spcPts val="700"/>
              </a:spcBef>
            </a:pPr>
            <a:r>
              <a:rPr lang="en-GB" altLang="en-US" sz="1800" dirty="0">
                <a:solidFill>
                  <a:srgbClr val="000000"/>
                </a:solidFill>
              </a:rPr>
              <a:t>Track Partnerships</a:t>
            </a:r>
            <a:r>
              <a:rPr lang="ja-JP" altLang="en-GB" sz="1800" dirty="0">
                <a:solidFill>
                  <a:srgbClr val="000000"/>
                </a:solidFill>
              </a:rPr>
              <a:t>’</a:t>
            </a:r>
            <a:r>
              <a:rPr lang="en-GB" altLang="ja-JP" sz="1800" dirty="0">
                <a:solidFill>
                  <a:srgbClr val="000000"/>
                </a:solidFill>
              </a:rPr>
              <a:t> Progress</a:t>
            </a:r>
          </a:p>
          <a:p>
            <a:pPr lvl="2">
              <a:spcBef>
                <a:spcPts val="700"/>
              </a:spcBef>
            </a:pPr>
            <a:r>
              <a:rPr lang="en-GB" altLang="en-US" sz="1800" dirty="0">
                <a:solidFill>
                  <a:srgbClr val="000000"/>
                </a:solidFill>
              </a:rPr>
              <a:t>Identify Opportunities for Improvement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30" y="1752601"/>
            <a:ext cx="6929569" cy="3505200"/>
          </a:xfrm>
        </p:spPr>
        <p:txBody>
          <a:bodyPr numCol="2">
            <a:normAutofit lnSpcReduction="10000"/>
          </a:bodyPr>
          <a:lstStyle/>
          <a:p>
            <a:pPr eaLnBrk="0" fontAlgn="base" hangingPunct="0"/>
            <a:endParaRPr lang="en-US" b="1" dirty="0" smtClean="0"/>
          </a:p>
          <a:p>
            <a:pPr eaLnBrk="0" fontAlgn="base" hangingPunct="0"/>
            <a:r>
              <a:rPr lang="en-US" b="1" dirty="0" smtClean="0"/>
              <a:t>Goal</a:t>
            </a:r>
            <a:endParaRPr lang="en-US" b="1" dirty="0"/>
          </a:p>
          <a:p>
            <a:pPr marL="0" indent="0" eaLnBrk="0" fontAlgn="base" hangingPunct="0">
              <a:buNone/>
            </a:pPr>
            <a:endParaRPr lang="en-US" dirty="0"/>
          </a:p>
          <a:p>
            <a:pPr eaLnBrk="0" fontAlgn="base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Improve Staff Retention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/>
              <a:t>     Improve Staff Skills</a:t>
            </a:r>
            <a:endParaRPr lang="en-US" dirty="0"/>
          </a:p>
          <a:p>
            <a:pPr eaLnBrk="0" fontAlgn="base" hangingPunct="0">
              <a:buFont typeface="Arial" panose="020B0604020202020204" pitchFamily="34" charset="0"/>
              <a:buChar char="•"/>
            </a:pPr>
            <a:r>
              <a:rPr lang="en-US" dirty="0"/>
              <a:t>The improvement in performance evaluation metrics </a:t>
            </a:r>
            <a:r>
              <a:rPr lang="en-US" dirty="0" smtClean="0"/>
              <a:t>(after) </a:t>
            </a:r>
            <a:endParaRPr lang="en-US" dirty="0"/>
          </a:p>
          <a:p>
            <a:pPr eaLnBrk="0" fontAlgn="base" hangingPunct="0">
              <a:buFont typeface="Arial" panose="020B0604020202020204" pitchFamily="34" charset="0"/>
              <a:buChar char="•"/>
            </a:pPr>
            <a:r>
              <a:rPr lang="en-US" dirty="0"/>
              <a:t>Developing sense of </a:t>
            </a:r>
            <a:r>
              <a:rPr lang="en-US" dirty="0" smtClean="0"/>
              <a:t>belonging</a:t>
            </a:r>
            <a:endParaRPr lang="en-US" dirty="0"/>
          </a:p>
          <a:p>
            <a:pPr marL="0" indent="0" eaLnBrk="0" fontAlgn="base" hangingPunct="0">
              <a:buNone/>
            </a:pPr>
            <a:endParaRPr lang="en-US" dirty="0" smtClean="0"/>
          </a:p>
          <a:p>
            <a:pPr marL="0" indent="0" eaLnBrk="0" fontAlgn="base" hangingPunct="0">
              <a:lnSpc>
                <a:spcPct val="150000"/>
              </a:lnSpc>
              <a:buNone/>
            </a:pPr>
            <a:endParaRPr lang="en-US" sz="800" b="1" dirty="0" smtClean="0"/>
          </a:p>
          <a:p>
            <a:pPr eaLnBrk="0" fontAlgn="base" hangingPunct="0">
              <a:lnSpc>
                <a:spcPct val="150000"/>
              </a:lnSpc>
            </a:pPr>
            <a:r>
              <a:rPr lang="en-US" b="1" dirty="0" smtClean="0"/>
              <a:t>Metric</a:t>
            </a:r>
            <a:endParaRPr lang="en-US" b="1" dirty="0"/>
          </a:p>
          <a:p>
            <a:pPr marL="0" indent="0" eaLnBrk="0" fontAlgn="base" hangingPunct="0">
              <a:lnSpc>
                <a:spcPct val="150000"/>
              </a:lnSpc>
              <a:buNone/>
            </a:pPr>
            <a:endParaRPr lang="en-US" sz="800" dirty="0"/>
          </a:p>
          <a:p>
            <a:pPr eaLnBrk="0" fontAlgn="base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Mentorship Program </a:t>
            </a:r>
            <a:r>
              <a:rPr lang="en-US" dirty="0" smtClean="0"/>
              <a:t>participation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percentage of participants who stay with the organization and their years of service as compared to non-participant </a:t>
            </a:r>
            <a:r>
              <a:rPr lang="en-US" dirty="0" smtClean="0"/>
              <a:t>staff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7086601" cy="132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Leadership through </a:t>
            </a:r>
            <a:r>
              <a:rPr lang="en-US" dirty="0" smtClean="0"/>
              <a:t>Mentorship</a:t>
            </a:r>
            <a:br>
              <a:rPr lang="en-US" dirty="0" smtClean="0"/>
            </a:br>
            <a:r>
              <a:rPr lang="en-US" sz="2400" dirty="0" smtClean="0"/>
              <a:t>Goals and Metrics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458200" cy="838200"/>
          </a:xfrm>
        </p:spPr>
        <p:txBody>
          <a:bodyPr/>
          <a:lstStyle/>
          <a:p>
            <a:r>
              <a:rPr lang="en-US" dirty="0" smtClean="0"/>
              <a:t>Leadership through Mentorship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3" y="1676400"/>
            <a:ext cx="7315200" cy="5562600"/>
          </a:xfrm>
        </p:spPr>
        <p:txBody>
          <a:bodyPr numCol="2">
            <a:normAutofit/>
          </a:bodyPr>
          <a:lstStyle/>
          <a:p>
            <a:r>
              <a:rPr lang="en-US" dirty="0"/>
              <a:t>Goal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Interdepartmental Communication and Networking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Continued Education and Professional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Participation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Opportunity to be part of institutional committees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Metric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Measure the efficiency of work processes that cut across internal departments/groups and then track the improvement to productivity in those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processes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Track the participants who have: Attended or presented at a professional conference or meeting, published a paper,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received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a certification,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etc.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4A66AC"/>
                </a:solidFill>
              </a:rPr>
              <a:t>Program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GB" altLang="en-US" dirty="0">
                <a:solidFill>
                  <a:srgbClr val="000000"/>
                </a:solidFill>
              </a:rPr>
              <a:t>Individual seeks Supervisor approval and submits Program Initial Interest </a:t>
            </a:r>
            <a:r>
              <a:rPr lang="en-GB" altLang="en-US" dirty="0" smtClean="0">
                <a:solidFill>
                  <a:srgbClr val="000000"/>
                </a:solidFill>
              </a:rPr>
              <a:t>Document</a:t>
            </a:r>
          </a:p>
          <a:p>
            <a:pPr>
              <a:spcBef>
                <a:spcPts val="800"/>
              </a:spcBef>
            </a:pPr>
            <a:r>
              <a:rPr lang="en-GB" altLang="en-US" dirty="0" smtClean="0">
                <a:solidFill>
                  <a:srgbClr val="000000"/>
                </a:solidFill>
              </a:rPr>
              <a:t>All employees must have an individual annual training plan completed with the supervisory approval </a:t>
            </a:r>
            <a:endParaRPr lang="en-GB" altLang="en-US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</a:pPr>
            <a:r>
              <a:rPr lang="en-GB" altLang="en-US" dirty="0">
                <a:solidFill>
                  <a:srgbClr val="000000"/>
                </a:solidFill>
              </a:rPr>
              <a:t>Attend a </a:t>
            </a:r>
            <a:r>
              <a:rPr lang="ja-JP" altLang="en-GB" dirty="0">
                <a:solidFill>
                  <a:srgbClr val="000000"/>
                </a:solidFill>
              </a:rPr>
              <a:t>“</a:t>
            </a:r>
            <a:r>
              <a:rPr lang="en-GB" altLang="ja-JP" dirty="0">
                <a:solidFill>
                  <a:srgbClr val="000000"/>
                </a:solidFill>
              </a:rPr>
              <a:t>Meet and Greet</a:t>
            </a:r>
            <a:r>
              <a:rPr lang="ja-JP" altLang="en-GB" dirty="0">
                <a:solidFill>
                  <a:srgbClr val="000000"/>
                </a:solidFill>
              </a:rPr>
              <a:t>”</a:t>
            </a:r>
            <a:r>
              <a:rPr lang="en-GB" altLang="ja-JP" dirty="0">
                <a:solidFill>
                  <a:srgbClr val="000000"/>
                </a:solidFill>
              </a:rPr>
              <a:t> networking event</a:t>
            </a:r>
          </a:p>
          <a:p>
            <a:pPr>
              <a:spcBef>
                <a:spcPts val="800"/>
              </a:spcBef>
            </a:pPr>
            <a:r>
              <a:rPr lang="en-GB" altLang="en-US" dirty="0">
                <a:solidFill>
                  <a:srgbClr val="000000"/>
                </a:solidFill>
              </a:rPr>
              <a:t>Mentor and Protégé self select and begin formal </a:t>
            </a:r>
            <a:r>
              <a:rPr lang="en-GB" altLang="en-US" dirty="0" smtClean="0">
                <a:solidFill>
                  <a:srgbClr val="000000"/>
                </a:solidFill>
              </a:rPr>
              <a:t>partnership</a:t>
            </a:r>
            <a:endParaRPr lang="en-GB" altLang="en-US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</a:pPr>
            <a:r>
              <a:rPr lang="en-GB" altLang="en-US" dirty="0">
                <a:solidFill>
                  <a:srgbClr val="000000"/>
                </a:solidFill>
              </a:rPr>
              <a:t>Together they develop Individual Development Action Plan for the </a:t>
            </a:r>
            <a:r>
              <a:rPr lang="en-GB" altLang="en-US" dirty="0" smtClean="0">
                <a:solidFill>
                  <a:srgbClr val="000000"/>
                </a:solidFill>
              </a:rPr>
              <a:t>Protégé (IDAP)</a:t>
            </a:r>
            <a:endParaRPr lang="en-GB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31" y="6172200"/>
            <a:ext cx="2142032" cy="652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3088" y="5740468"/>
            <a:ext cx="781943" cy="785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86" y="6300914"/>
            <a:ext cx="1264902" cy="4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1775</TotalTime>
  <Words>528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Developing Leaders through Successful  Mentorship</vt:lpstr>
      <vt:lpstr>The Purpose</vt:lpstr>
      <vt:lpstr>Getting started</vt:lpstr>
      <vt:lpstr>Mentorship Program Benefits </vt:lpstr>
      <vt:lpstr>Workforce Management </vt:lpstr>
      <vt:lpstr>Roles and Responsibilities</vt:lpstr>
      <vt:lpstr>Leadership through Mentorship Goals and Metrics</vt:lpstr>
      <vt:lpstr>Leadership through Mentorship</vt:lpstr>
      <vt:lpstr>Program Process</vt:lpstr>
      <vt:lpstr>Case studies</vt:lpstr>
      <vt:lpstr>Columbus State University</vt:lpstr>
      <vt:lpstr>Georgia Southern University Eagle Leadership                    Eagle Mentors</vt:lpstr>
      <vt:lpstr>Questions and Answers with the Panel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Development through Mentorship</dc:title>
  <dc:creator>csu</dc:creator>
  <cp:lastModifiedBy>csu</cp:lastModifiedBy>
  <cp:revision>30</cp:revision>
  <dcterms:created xsi:type="dcterms:W3CDTF">2014-09-23T03:45:50Z</dcterms:created>
  <dcterms:modified xsi:type="dcterms:W3CDTF">2014-10-10T21:17:17Z</dcterms:modified>
</cp:coreProperties>
</file>