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21"/>
  </p:notesMasterIdLst>
  <p:sldIdLst>
    <p:sldId id="270" r:id="rId2"/>
    <p:sldId id="259" r:id="rId3"/>
    <p:sldId id="269" r:id="rId4"/>
    <p:sldId id="275" r:id="rId5"/>
    <p:sldId id="284" r:id="rId6"/>
    <p:sldId id="293" r:id="rId7"/>
    <p:sldId id="274" r:id="rId8"/>
    <p:sldId id="276" r:id="rId9"/>
    <p:sldId id="281" r:id="rId10"/>
    <p:sldId id="277" r:id="rId11"/>
    <p:sldId id="291" r:id="rId12"/>
    <p:sldId id="258" r:id="rId13"/>
    <p:sldId id="288" r:id="rId14"/>
    <p:sldId id="290" r:id="rId15"/>
    <p:sldId id="272" r:id="rId16"/>
    <p:sldId id="289" r:id="rId17"/>
    <p:sldId id="295" r:id="rId18"/>
    <p:sldId id="29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Covers" id="{C57C5F1B-280B-444B-AA0D-9CEE6BE1BBA5}">
          <p14:sldIdLst>
            <p14:sldId id="260"/>
            <p14:sldId id="270"/>
          </p14:sldIdLst>
        </p14:section>
        <p14:section name="Dividers" id="{4D810FCF-0ADD-0345-AFBF-9AC0BF5CA536}">
          <p14:sldIdLst>
            <p14:sldId id="269"/>
            <p14:sldId id="263"/>
            <p14:sldId id="268"/>
          </p14:sldIdLst>
        </p14:section>
        <p14:section name="Content" id="{6D2F19DD-4CA8-6F4E-9292-A7C41B87577C}">
          <p14:sldIdLst>
            <p14:sldId id="259"/>
            <p14:sldId id="258"/>
          </p14:sldIdLst>
        </p14:section>
        <p14:section name="Interaction" id="{F2C0CFF2-7594-C04A-9910-F1426A27AF3C}">
          <p14:sldIdLst>
            <p14:sldId id="271"/>
            <p14:sldId id="272"/>
            <p14:sldId id="27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2" autoAdjust="0"/>
    <p:restoredTop sz="94658" autoAdjust="0"/>
  </p:normalViewPr>
  <p:slideViewPr>
    <p:cSldViewPr>
      <p:cViewPr>
        <p:scale>
          <a:sx n="100" d="100"/>
          <a:sy n="100" d="100"/>
        </p:scale>
        <p:origin x="-282" y="13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3339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5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54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762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011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125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753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02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1715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4052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792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5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7139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idx="12"/>
          </p:nvPr>
        </p:nvSpPr>
        <p:spPr>
          <a:xfrm>
            <a:off x="3657599" y="5867400"/>
            <a:ext cx="4495801" cy="5007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2902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6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3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4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81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57" r:id="rId12"/>
    <p:sldLayoutId id="2147484858" r:id="rId13"/>
    <p:sldLayoutId id="2147484859" r:id="rId14"/>
    <p:sldLayoutId id="2147484860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candacejones126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candacejones126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Scrum or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Kanban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Is that the Question?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700" y="5980093"/>
            <a:ext cx="480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Candace Jones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Senior Applications Manager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California, Office of the President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9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9144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President’s Postdoctoral Fellowship Program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371600"/>
            <a:ext cx="7391400" cy="4525963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Entire team attended training – Passed Certified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</a:rPr>
              <a:t>ScrumMaster</a:t>
            </a:r>
            <a:r>
              <a:rPr lang="en-US" dirty="0" smtClean="0">
                <a:solidFill>
                  <a:schemeClr val="tx1"/>
                </a:solidFill>
              </a:rPr>
              <a:t> test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Project already behind schedule before starting new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methodology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Team formed - sprint planning, estimates, daily stand-ups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Sprint demo one – delayed, conducted retrospective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$40,000 = 579 Hours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 Overage = 413 hours or $35,000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Committed to finishing PPFP with Scrum</a:t>
            </a:r>
          </a:p>
        </p:txBody>
      </p:sp>
    </p:spTree>
    <p:extLst>
      <p:ext uri="{BB962C8B-B14F-4D97-AF65-F5344CB8AC3E}">
        <p14:creationId xmlns:p14="http://schemas.microsoft.com/office/powerpoint/2010/main" xmlns="" val="30678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Down but not out!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almostdow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00200"/>
            <a:ext cx="6555520" cy="43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went wrong?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Candace Jones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Estimates inaccurate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Stand-ups too long (debating roadblocks)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Retrospectives quiet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Took on too large a project for first Scrum experience.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0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Round </a:t>
            </a:r>
            <a:r>
              <a:rPr lang="en-US" dirty="0" smtClean="0">
                <a:solidFill>
                  <a:schemeClr val="tx1"/>
                </a:solidFill>
              </a:rPr>
              <a:t>3:  </a:t>
            </a:r>
            <a:r>
              <a:rPr lang="en-US" dirty="0" smtClean="0">
                <a:solidFill>
                  <a:schemeClr val="tx1"/>
                </a:solidFill>
              </a:rPr>
              <a:t>Coaching / </a:t>
            </a:r>
            <a:r>
              <a:rPr lang="en-US" dirty="0" err="1" smtClean="0">
                <a:solidFill>
                  <a:schemeClr val="tx1"/>
                </a:solidFill>
              </a:rPr>
              <a:t>Scrum</a:t>
            </a:r>
            <a:r>
              <a:rPr lang="en-US" dirty="0" err="1" smtClean="0">
                <a:solidFill>
                  <a:schemeClr val="tx1"/>
                </a:solidFill>
              </a:rPr>
              <a:t>ban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co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733800"/>
            <a:ext cx="4267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143000"/>
          </a:xfrm>
        </p:spPr>
        <p:txBody>
          <a:bodyPr/>
          <a:lstStyle/>
          <a:p>
            <a:r>
              <a:rPr lang="en-US" dirty="0" smtClean="0"/>
              <a:t>Retrospective / Coaching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7467600" cy="37338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Brought in Agile Coach to participate in Retrospective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Appreciated the planning in Scrum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 work never taken into account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Need one place to manage both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Need explicit policies to apply to work 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assignments needed to be adjusted</a:t>
            </a:r>
          </a:p>
          <a:p>
            <a:pPr lvl="1"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Okay to switch methodologies</a:t>
            </a:r>
          </a:p>
        </p:txBody>
      </p:sp>
    </p:spTree>
    <p:extLst>
      <p:ext uri="{BB962C8B-B14F-4D97-AF65-F5344CB8AC3E}">
        <p14:creationId xmlns:p14="http://schemas.microsoft.com/office/powerpoint/2010/main" xmlns="" val="40979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143000"/>
          </a:xfrm>
        </p:spPr>
        <p:txBody>
          <a:bodyPr/>
          <a:lstStyle/>
          <a:p>
            <a:r>
              <a:rPr lang="en-US" dirty="0" smtClean="0"/>
              <a:t>Sample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7467600" cy="3733800"/>
          </a:xfrm>
        </p:spPr>
        <p:txBody>
          <a:bodyPr/>
          <a:lstStyle/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RGPO Donation Form	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Users stories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list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Kanban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board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Quick demo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9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iT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066800"/>
            <a:ext cx="5595202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do I get started?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7467600" cy="4419600"/>
          </a:xfrm>
        </p:spPr>
        <p:txBody>
          <a:bodyPr/>
          <a:lstStyle/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Start small……take something that would take you less than 40 hours to complete and schedule it across a two week sprint. 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extra time will not place undue pressure for first project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It also will allow the team to feel a bit of success initially.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Chose a project that either you have a flexible customer – or is internally facing, to the unit. 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Get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training / coaching.</a:t>
            </a:r>
          </a:p>
          <a:p>
            <a:pPr lvl="2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9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Discussion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1524000"/>
            <a:ext cx="6934200" cy="5334000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en-US" sz="3600" u="sng" dirty="0" smtClean="0">
                <a:hlinkClick r:id="rId2"/>
              </a:rPr>
              <a:t/>
            </a:r>
            <a:br>
              <a:rPr lang="en-US" sz="3600" u="sng" dirty="0" smtClean="0">
                <a:hlinkClick r:id="rId2"/>
              </a:rPr>
            </a:br>
            <a:r>
              <a:rPr lang="en-US" sz="3600" u="sng" dirty="0" smtClean="0">
                <a:hlinkClick r:id="rId2"/>
              </a:rPr>
              <a:t>PollEv.com/candacejones126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Us Improve and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6858000" cy="4343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800" dirty="0" smtClean="0"/>
              <a:t>Thank you for participating </a:t>
            </a:r>
          </a:p>
          <a:p>
            <a:pPr algn="ctr"/>
            <a:r>
              <a:rPr lang="en-US" sz="2800" dirty="0" smtClean="0"/>
              <a:t>in today’s session.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We’re very interested in your feedback.  Please take </a:t>
            </a:r>
          </a:p>
          <a:p>
            <a:pPr algn="ctr"/>
            <a:r>
              <a:rPr lang="en-US" dirty="0" smtClean="0"/>
              <a:t>a minute to fill out the session evaluation found within </a:t>
            </a:r>
          </a:p>
          <a:p>
            <a:pPr algn="ctr"/>
            <a:r>
              <a:rPr lang="en-US" dirty="0" smtClean="0"/>
              <a:t>the conference mobile app, or the online agenda.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057400"/>
            <a:ext cx="73914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Introduction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Round 1:  Basic Agile Principles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Round 2:  Scrum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Round </a:t>
            </a:r>
            <a:r>
              <a:rPr lang="en-US" sz="2800" dirty="0" smtClean="0">
                <a:solidFill>
                  <a:schemeClr val="tx1"/>
                </a:solidFill>
              </a:rPr>
              <a:t>3: </a:t>
            </a:r>
            <a:r>
              <a:rPr lang="en-US" sz="2800" dirty="0" err="1" smtClean="0">
                <a:solidFill>
                  <a:schemeClr val="tx1"/>
                </a:solidFill>
              </a:rPr>
              <a:t>Scrumban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Sample Project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How can I get started?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8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Introduction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glov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581275"/>
            <a:ext cx="2514600" cy="237172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6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808037"/>
            <a:ext cx="6248400" cy="521176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University of California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  Ten campuses, five medical centers, and three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    national  laboratories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  We serve 233,000 students and 190,000  employees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  We have a budget of approximately 24 billion dollars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  Office of the President – 1500 staff across 60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    departments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105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Web and Application Services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Undergraduate Admissions Systems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  Over 80 custom PHP applications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  Central Undergraduate Admissions Application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</a:rPr>
              <a:t>Drupal</a:t>
            </a:r>
            <a:r>
              <a:rPr lang="en-US" sz="1800" dirty="0" smtClean="0">
                <a:solidFill>
                  <a:schemeClr val="tx1"/>
                </a:solidFill>
              </a:rPr>
              <a:t> and Cascade Server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  SharePoint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 descr="ucla_day1_UCOP-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8900" y="533400"/>
            <a:ext cx="1943100" cy="1295400"/>
          </a:xfrm>
          <a:prstGeom prst="rect">
            <a:avLst/>
          </a:prstGeom>
        </p:spPr>
      </p:pic>
      <p:pic>
        <p:nvPicPr>
          <p:cNvPr id="4" name="Picture 3" descr="ucla_mag-10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4328" y="1905000"/>
            <a:ext cx="1947672" cy="1781368"/>
          </a:xfrm>
          <a:prstGeom prst="rect">
            <a:avLst/>
          </a:prstGeom>
        </p:spPr>
      </p:pic>
      <p:pic>
        <p:nvPicPr>
          <p:cNvPr id="5" name="Picture 4" descr="UC_SanDiego-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810000"/>
            <a:ext cx="1947672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8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Discussion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1524000"/>
            <a:ext cx="6934200" cy="5334000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en-US" sz="3600" u="sng" dirty="0" smtClean="0">
                <a:hlinkClick r:id="rId2"/>
              </a:rPr>
              <a:t/>
            </a:r>
            <a:br>
              <a:rPr lang="en-US" sz="3600" u="sng" dirty="0" smtClean="0">
                <a:hlinkClick r:id="rId2"/>
              </a:rPr>
            </a:br>
            <a:r>
              <a:rPr lang="en-US" sz="3600" u="sng" dirty="0" smtClean="0">
                <a:hlinkClick r:id="rId2"/>
              </a:rPr>
              <a:t>PollEv.com/candacejones126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2362200" y="2971800"/>
            <a:ext cx="7010400" cy="914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Basic Agile Principles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 descr="roun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286000"/>
            <a:ext cx="1962150" cy="23241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3733800" y="3733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6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Agile Manifesto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We are uncovering better ways of developing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software by doing it and helping others do it.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Through this work we have come to value: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Individuals and interactions</a:t>
            </a:r>
            <a:r>
              <a:rPr lang="en-US" dirty="0" smtClean="0">
                <a:solidFill>
                  <a:schemeClr val="tx1"/>
                </a:solidFill>
              </a:rPr>
              <a:t> over processes and tools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Working software</a:t>
            </a:r>
            <a:r>
              <a:rPr lang="en-US" dirty="0" smtClean="0">
                <a:solidFill>
                  <a:schemeClr val="tx1"/>
                </a:solidFill>
              </a:rPr>
              <a:t> over comprehensive documentation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Customer collaboration </a:t>
            </a:r>
            <a:r>
              <a:rPr lang="en-US" dirty="0" smtClean="0">
                <a:solidFill>
                  <a:schemeClr val="tx1"/>
                </a:solidFill>
              </a:rPr>
              <a:t>over contract negotiation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Responding to change</a:t>
            </a:r>
            <a:r>
              <a:rPr lang="en-US" dirty="0" smtClean="0">
                <a:solidFill>
                  <a:schemeClr val="tx1"/>
                </a:solidFill>
              </a:rPr>
              <a:t> over following a plan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That is, while there is value in the items 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right, we value the items on the left more.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8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Scrum versus </a:t>
            </a:r>
            <a:r>
              <a:rPr lang="en-US" dirty="0" err="1" smtClean="0">
                <a:solidFill>
                  <a:schemeClr val="tx1"/>
                </a:solidFill>
              </a:rPr>
              <a:t>Kanban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Scrum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Product owner, </a:t>
            </a:r>
            <a:r>
              <a:rPr lang="en-US" sz="2400" dirty="0" err="1" smtClean="0">
                <a:solidFill>
                  <a:schemeClr val="tx1"/>
                </a:solidFill>
              </a:rPr>
              <a:t>ScrumMaster</a:t>
            </a:r>
            <a:r>
              <a:rPr lang="en-US" sz="2400" dirty="0" smtClean="0">
                <a:solidFill>
                  <a:schemeClr val="tx1"/>
                </a:solidFill>
              </a:rPr>
              <a:t>, Team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Sprint planning, </a:t>
            </a:r>
            <a:r>
              <a:rPr lang="en-US" sz="2400" dirty="0" err="1" smtClean="0">
                <a:solidFill>
                  <a:schemeClr val="tx1"/>
                </a:solidFill>
              </a:rPr>
              <a:t>timeboxed</a:t>
            </a:r>
            <a:r>
              <a:rPr lang="en-US" sz="2400" dirty="0" smtClean="0">
                <a:solidFill>
                  <a:schemeClr val="tx1"/>
                </a:solidFill>
              </a:rPr>
              <a:t> sprints, sprint demo,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  retrospectives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Set explicit policies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Kanban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No defined roles, less prescriptive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Visualize the workflow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Set work in progress limits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8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Scrum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 descr="roun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133600"/>
            <a:ext cx="2002221" cy="232257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3733800" y="3733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6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7090</TotalTime>
  <Words>429</Words>
  <Application>Microsoft Office PowerPoint</Application>
  <PresentationFormat>On-screen Show (4:3)</PresentationFormat>
  <Paragraphs>91</Paragraphs>
  <Slides>19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9_Default Theme</vt:lpstr>
      <vt:lpstr>Slide 1</vt:lpstr>
      <vt:lpstr>Agenda</vt:lpstr>
      <vt:lpstr>Slide 3</vt:lpstr>
      <vt:lpstr>Slide 4</vt:lpstr>
      <vt:lpstr>Discussion</vt:lpstr>
      <vt:lpstr>Slide 6</vt:lpstr>
      <vt:lpstr>Agile Manifesto</vt:lpstr>
      <vt:lpstr>Scrum versus Kanban</vt:lpstr>
      <vt:lpstr>Slide 9</vt:lpstr>
      <vt:lpstr>President’s Postdoctoral Fellowship Program</vt:lpstr>
      <vt:lpstr>Down but not out!</vt:lpstr>
      <vt:lpstr>What went wrong?</vt:lpstr>
      <vt:lpstr>Slide 13</vt:lpstr>
      <vt:lpstr>Retrospective / Coaching</vt:lpstr>
      <vt:lpstr>Sample Project</vt:lpstr>
      <vt:lpstr>Slide 16</vt:lpstr>
      <vt:lpstr>How do I get started?</vt:lpstr>
      <vt:lpstr>Discussion</vt:lpstr>
      <vt:lpstr>Help Us Improve and Grow</vt:lpstr>
    </vt:vector>
  </TitlesOfParts>
  <Company>EDUCAUSE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cjones</cp:lastModifiedBy>
  <cp:revision>134</cp:revision>
  <dcterms:created xsi:type="dcterms:W3CDTF">2012-08-08T18:23:13Z</dcterms:created>
  <dcterms:modified xsi:type="dcterms:W3CDTF">2014-10-02T14:57:23Z</dcterms:modified>
</cp:coreProperties>
</file>