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4v" ContentType="video/unknown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45" r:id="rId1"/>
    <p:sldMasterId id="2147484862" r:id="rId2"/>
  </p:sldMasterIdLst>
  <p:notesMasterIdLst>
    <p:notesMasterId r:id="rId34"/>
  </p:notesMasterIdLst>
  <p:sldIdLst>
    <p:sldId id="289" r:id="rId3"/>
    <p:sldId id="290" r:id="rId4"/>
    <p:sldId id="291" r:id="rId5"/>
    <p:sldId id="276" r:id="rId6"/>
    <p:sldId id="277" r:id="rId7"/>
    <p:sldId id="278" r:id="rId8"/>
    <p:sldId id="279" r:id="rId9"/>
    <p:sldId id="280" r:id="rId10"/>
    <p:sldId id="282" r:id="rId11"/>
    <p:sldId id="281" r:id="rId12"/>
    <p:sldId id="283" r:id="rId13"/>
    <p:sldId id="284" r:id="rId14"/>
    <p:sldId id="285" r:id="rId15"/>
    <p:sldId id="286" r:id="rId16"/>
    <p:sldId id="304" r:id="rId17"/>
    <p:sldId id="305" r:id="rId18"/>
    <p:sldId id="306" r:id="rId19"/>
    <p:sldId id="307" r:id="rId20"/>
    <p:sldId id="294" r:id="rId21"/>
    <p:sldId id="297" r:id="rId22"/>
    <p:sldId id="309" r:id="rId23"/>
    <p:sldId id="308" r:id="rId24"/>
    <p:sldId id="298" r:id="rId25"/>
    <p:sldId id="295" r:id="rId26"/>
    <p:sldId id="296" r:id="rId27"/>
    <p:sldId id="301" r:id="rId28"/>
    <p:sldId id="300" r:id="rId29"/>
    <p:sldId id="302" r:id="rId30"/>
    <p:sldId id="303" r:id="rId31"/>
    <p:sldId id="299" r:id="rId32"/>
    <p:sldId id="29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udent Ratings" id="{6D2F19DD-4CA8-6F4E-9292-A7C41B87577C}">
          <p14:sldIdLst>
            <p14:sldId id="289"/>
            <p14:sldId id="290"/>
            <p14:sldId id="291"/>
            <p14:sldId id="276"/>
            <p14:sldId id="277"/>
            <p14:sldId id="278"/>
            <p14:sldId id="279"/>
            <p14:sldId id="280"/>
            <p14:sldId id="282"/>
            <p14:sldId id="281"/>
            <p14:sldId id="283"/>
            <p14:sldId id="284"/>
            <p14:sldId id="285"/>
            <p14:sldId id="286"/>
            <p14:sldId id="304"/>
            <p14:sldId id="305"/>
            <p14:sldId id="306"/>
            <p14:sldId id="307"/>
            <p14:sldId id="294"/>
            <p14:sldId id="297"/>
            <p14:sldId id="309"/>
            <p14:sldId id="308"/>
            <p14:sldId id="298"/>
            <p14:sldId id="295"/>
            <p14:sldId id="296"/>
            <p14:sldId id="301"/>
            <p14:sldId id="300"/>
            <p14:sldId id="302"/>
            <p14:sldId id="303"/>
            <p14:sldId id="299"/>
            <p14:sldId id="29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tti Czarnecki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4B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6" autoAdjust="0"/>
    <p:restoredTop sz="91514" autoAdjust="0"/>
  </p:normalViewPr>
  <p:slideViewPr>
    <p:cSldViewPr>
      <p:cViewPr varScale="1">
        <p:scale>
          <a:sx n="97" d="100"/>
          <a:sy n="97" d="100"/>
        </p:scale>
        <p:origin x="-11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ygates:Documents:KFG%20Documents:Box%20Sync:Default%20Sync%20Folder:KFG%20Work%20Space:Text%20Analysis%20of%20Student%20Ratings:Sentiment%20analysi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ygates:Documents:KFG%20Documents:Box%20Sync:Default%20Sync%20Folder:KFG%20Work%20Space:Text%20Analysis%20of%20Student%20Ratings:Sentiment%20analysi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ygates:Documents:KFG%20Documents:Box%20Sync:Default%20Sync%20Folder:KFG%20Work%20Space:Text%20Analysis%20of%20Student%20Ratings:Sentiment%20analysi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usanLukose\Documents\BI\educause\comp.XLS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ygates:Documents:KFG%20Documents:Box%20Documents:Default%20Sync%20Folder:KFG%20Work%20Space:Attendance%20-%20Midterm:Attendance%20-%20Midterm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ygates:Documents:KFG%20Documents:Box%20Documents:Default%20Sync%20Folder:KFG%20Work%20Space:Attendance%20-%20Midterm:Attendance%20-%20Midter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'February 2014'!$B$71</c:f>
              <c:strCache>
                <c:ptCount val="1"/>
                <c:pt idx="0">
                  <c:v>Average Positive Summary Sentiment Score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'February 2014'!$A$72:$A$78</c:f>
              <c:strCache>
                <c:ptCount val="7"/>
                <c:pt idx="0">
                  <c:v>.51-1</c:v>
                </c:pt>
                <c:pt idx="1">
                  <c:v>1.01-1.50</c:v>
                </c:pt>
                <c:pt idx="2">
                  <c:v>1.51-2</c:v>
                </c:pt>
                <c:pt idx="3">
                  <c:v>2.01-2.5</c:v>
                </c:pt>
                <c:pt idx="4">
                  <c:v>2.51-3</c:v>
                </c:pt>
                <c:pt idx="5">
                  <c:v>3.01-3.5</c:v>
                </c:pt>
                <c:pt idx="6">
                  <c:v>3.51-4</c:v>
                </c:pt>
              </c:strCache>
            </c:strRef>
          </c:cat>
          <c:val>
            <c:numRef>
              <c:f>'February 2014'!$B$72:$B$78</c:f>
              <c:numCache>
                <c:formatCode>0.000</c:formatCode>
                <c:ptCount val="7"/>
                <c:pt idx="0">
                  <c:v>2.3</c:v>
                </c:pt>
                <c:pt idx="1">
                  <c:v>2.22</c:v>
                </c:pt>
                <c:pt idx="2">
                  <c:v>2.31</c:v>
                </c:pt>
                <c:pt idx="3">
                  <c:v>2.47</c:v>
                </c:pt>
                <c:pt idx="4">
                  <c:v>2.67</c:v>
                </c:pt>
                <c:pt idx="5">
                  <c:v>2.91</c:v>
                </c:pt>
                <c:pt idx="6">
                  <c:v>3.36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'February 2014'!$C$71</c:f>
              <c:strCache>
                <c:ptCount val="1"/>
                <c:pt idx="0">
                  <c:v>Average Negative Summary Sentiment Score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'February 2014'!$A$72:$A$78</c:f>
              <c:strCache>
                <c:ptCount val="7"/>
                <c:pt idx="0">
                  <c:v>.51-1</c:v>
                </c:pt>
                <c:pt idx="1">
                  <c:v>1.01-1.50</c:v>
                </c:pt>
                <c:pt idx="2">
                  <c:v>1.51-2</c:v>
                </c:pt>
                <c:pt idx="3">
                  <c:v>2.01-2.5</c:v>
                </c:pt>
                <c:pt idx="4">
                  <c:v>2.51-3</c:v>
                </c:pt>
                <c:pt idx="5">
                  <c:v>3.01-3.5</c:v>
                </c:pt>
                <c:pt idx="6">
                  <c:v>3.51-4</c:v>
                </c:pt>
              </c:strCache>
            </c:strRef>
          </c:cat>
          <c:val>
            <c:numRef>
              <c:f>'February 2014'!$C$72:$C$78</c:f>
              <c:numCache>
                <c:formatCode>0.000</c:formatCode>
                <c:ptCount val="7"/>
                <c:pt idx="0">
                  <c:v>0.57</c:v>
                </c:pt>
                <c:pt idx="1">
                  <c:v>0.61</c:v>
                </c:pt>
                <c:pt idx="2">
                  <c:v>0.61</c:v>
                </c:pt>
                <c:pt idx="3">
                  <c:v>0.68</c:v>
                </c:pt>
                <c:pt idx="4">
                  <c:v>0.72</c:v>
                </c:pt>
                <c:pt idx="5">
                  <c:v>0.79</c:v>
                </c:pt>
                <c:pt idx="6">
                  <c:v>0.8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0468632"/>
        <c:axId val="2140465528"/>
      </c:lineChart>
      <c:catAx>
        <c:axId val="21404686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40465528"/>
        <c:crosses val="autoZero"/>
        <c:auto val="1"/>
        <c:lblAlgn val="ctr"/>
        <c:lblOffset val="100"/>
        <c:noMultiLvlLbl val="0"/>
      </c:catAx>
      <c:valAx>
        <c:axId val="2140465528"/>
        <c:scaling>
          <c:orientation val="minMax"/>
        </c:scaling>
        <c:delete val="0"/>
        <c:axPos val="l"/>
        <c:majorGridlines/>
        <c:numFmt formatCode="0.00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214046863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'February 2014'!$A$156</c:f>
              <c:strCache>
                <c:ptCount val="1"/>
                <c:pt idx="0">
                  <c:v>Normalized Positive Sentiment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'February 2014'!$B$155:$J$155</c:f>
              <c:strCache>
                <c:ptCount val="8"/>
                <c:pt idx="0">
                  <c:v>Organized</c:v>
                </c:pt>
                <c:pt idx="1">
                  <c:v>Helpful</c:v>
                </c:pt>
                <c:pt idx="2">
                  <c:v>Knowledgeable</c:v>
                </c:pt>
                <c:pt idx="3">
                  <c:v>Fair</c:v>
                </c:pt>
                <c:pt idx="4">
                  <c:v>Engaging</c:v>
                </c:pt>
                <c:pt idx="5">
                  <c:v>Clear</c:v>
                </c:pt>
                <c:pt idx="6">
                  <c:v>Learning</c:v>
                </c:pt>
                <c:pt idx="7">
                  <c:v>General</c:v>
                </c:pt>
              </c:strCache>
            </c:strRef>
          </c:cat>
          <c:val>
            <c:numRef>
              <c:f>'February 2014'!$B$156:$I$156</c:f>
              <c:numCache>
                <c:formatCode>0.000</c:formatCode>
                <c:ptCount val="8"/>
                <c:pt idx="0">
                  <c:v>2.04</c:v>
                </c:pt>
                <c:pt idx="1">
                  <c:v>10.25</c:v>
                </c:pt>
                <c:pt idx="2">
                  <c:v>5.02</c:v>
                </c:pt>
                <c:pt idx="3">
                  <c:v>0.96</c:v>
                </c:pt>
                <c:pt idx="4">
                  <c:v>15.36</c:v>
                </c:pt>
                <c:pt idx="5">
                  <c:v>3.63</c:v>
                </c:pt>
                <c:pt idx="6">
                  <c:v>15.37</c:v>
                </c:pt>
                <c:pt idx="7">
                  <c:v>23.22</c:v>
                </c:pt>
              </c:numCache>
            </c:numRef>
          </c:val>
        </c:ser>
        <c:ser>
          <c:idx val="1"/>
          <c:order val="1"/>
          <c:tx>
            <c:strRef>
              <c:f>'February 2014'!$A$157</c:f>
              <c:strCache>
                <c:ptCount val="1"/>
                <c:pt idx="0">
                  <c:v>Normalized Negative Sentiment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'February 2014'!$B$155:$J$155</c:f>
              <c:strCache>
                <c:ptCount val="8"/>
                <c:pt idx="0">
                  <c:v>Organized</c:v>
                </c:pt>
                <c:pt idx="1">
                  <c:v>Helpful</c:v>
                </c:pt>
                <c:pt idx="2">
                  <c:v>Knowledgeable</c:v>
                </c:pt>
                <c:pt idx="3">
                  <c:v>Fair</c:v>
                </c:pt>
                <c:pt idx="4">
                  <c:v>Engaging</c:v>
                </c:pt>
                <c:pt idx="5">
                  <c:v>Clear</c:v>
                </c:pt>
                <c:pt idx="6">
                  <c:v>Learning</c:v>
                </c:pt>
                <c:pt idx="7">
                  <c:v>General</c:v>
                </c:pt>
              </c:strCache>
            </c:strRef>
          </c:cat>
          <c:val>
            <c:numRef>
              <c:f>'February 2014'!$B$157:$I$157</c:f>
              <c:numCache>
                <c:formatCode>0.000</c:formatCode>
                <c:ptCount val="8"/>
                <c:pt idx="0">
                  <c:v>2.02</c:v>
                </c:pt>
                <c:pt idx="1">
                  <c:v>1.76</c:v>
                </c:pt>
                <c:pt idx="2">
                  <c:v>0.36</c:v>
                </c:pt>
                <c:pt idx="3">
                  <c:v>0.88</c:v>
                </c:pt>
                <c:pt idx="4">
                  <c:v>2.8</c:v>
                </c:pt>
                <c:pt idx="5">
                  <c:v>3.91</c:v>
                </c:pt>
                <c:pt idx="6">
                  <c:v>2.74</c:v>
                </c:pt>
                <c:pt idx="7">
                  <c:v>9.34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146636072"/>
        <c:axId val="2146639144"/>
      </c:barChart>
      <c:catAx>
        <c:axId val="21466360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46639144"/>
        <c:crosses val="autoZero"/>
        <c:auto val="1"/>
        <c:lblAlgn val="ctr"/>
        <c:lblOffset val="100"/>
        <c:noMultiLvlLbl val="0"/>
      </c:catAx>
      <c:valAx>
        <c:axId val="2146639144"/>
        <c:scaling>
          <c:orientation val="minMax"/>
        </c:scaling>
        <c:delete val="0"/>
        <c:axPos val="l"/>
        <c:majorGridlines/>
        <c:numFmt formatCode="0.000" sourceLinked="1"/>
        <c:majorTickMark val="none"/>
        <c:minorTickMark val="none"/>
        <c:tickLblPos val="nextTo"/>
        <c:spPr>
          <a:ln w="9525">
            <a:noFill/>
          </a:ln>
        </c:spPr>
        <c:crossAx val="214663607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'February 2014 Programs'!$F$57</c:f>
              <c:strCache>
                <c:ptCount val="1"/>
                <c:pt idx="0">
                  <c:v>Positive Sentiment in Helpful Category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'February 2014 Programs'!$B$58:$B$67</c:f>
              <c:strCache>
                <c:ptCount val="10"/>
                <c:pt idx="0">
                  <c:v>FOREIGN LANGUAGES, LITERATURES, AND LINGUISTICS</c:v>
                </c:pt>
                <c:pt idx="1">
                  <c:v>HEALTH PROFESSIONS AND RELATED PROGRAMS</c:v>
                </c:pt>
                <c:pt idx="2">
                  <c:v>EDUCATION</c:v>
                </c:pt>
                <c:pt idx="3">
                  <c:v>MATHEMATICS AND STATISTICS</c:v>
                </c:pt>
                <c:pt idx="4">
                  <c:v>COMPUTER AND INFORMATION SCIENCES AND SUPPORT SERVICES</c:v>
                </c:pt>
                <c:pt idx="5">
                  <c:v>PHYSICAL SCIENCES</c:v>
                </c:pt>
                <c:pt idx="6">
                  <c:v>ENGINEERING</c:v>
                </c:pt>
                <c:pt idx="7">
                  <c:v>LEGAL PROFESSIONS AND STUDIES</c:v>
                </c:pt>
                <c:pt idx="8">
                  <c:v>PUBLIC ADMINISTRATION AND SOCIAL SERVICE PROFESSIONS</c:v>
                </c:pt>
                <c:pt idx="9">
                  <c:v>LIBERAL ARTS AND SCIENCES, GENERAL STUDIES AND HUMANITIES</c:v>
                </c:pt>
              </c:strCache>
            </c:strRef>
          </c:cat>
          <c:val>
            <c:numRef>
              <c:f>'February 2014 Programs'!$F$58:$F$67</c:f>
              <c:numCache>
                <c:formatCode>0.00</c:formatCode>
                <c:ptCount val="10"/>
                <c:pt idx="0">
                  <c:v>0.581772884283247</c:v>
                </c:pt>
                <c:pt idx="1">
                  <c:v>0.561346230554448</c:v>
                </c:pt>
                <c:pt idx="2">
                  <c:v>0.563346988061606</c:v>
                </c:pt>
                <c:pt idx="3">
                  <c:v>0.52461637254902</c:v>
                </c:pt>
                <c:pt idx="4">
                  <c:v>0.514202066666667</c:v>
                </c:pt>
                <c:pt idx="5">
                  <c:v>0.518209250408754</c:v>
                </c:pt>
                <c:pt idx="6">
                  <c:v>0.484877740735992</c:v>
                </c:pt>
                <c:pt idx="7">
                  <c:v>0.474193122939237</c:v>
                </c:pt>
                <c:pt idx="8">
                  <c:v>0.491147561615102</c:v>
                </c:pt>
                <c:pt idx="9">
                  <c:v>0.486225207572235</c:v>
                </c:pt>
              </c:numCache>
            </c:numRef>
          </c:val>
        </c:ser>
        <c:ser>
          <c:idx val="1"/>
          <c:order val="1"/>
          <c:tx>
            <c:strRef>
              <c:f>'February 2014 Programs'!$G$57</c:f>
              <c:strCache>
                <c:ptCount val="1"/>
                <c:pt idx="0">
                  <c:v>Negative Sentiment in Helpful Category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'February 2014 Programs'!$B$58:$B$67</c:f>
              <c:strCache>
                <c:ptCount val="10"/>
                <c:pt idx="0">
                  <c:v>FOREIGN LANGUAGES, LITERATURES, AND LINGUISTICS</c:v>
                </c:pt>
                <c:pt idx="1">
                  <c:v>HEALTH PROFESSIONS AND RELATED PROGRAMS</c:v>
                </c:pt>
                <c:pt idx="2">
                  <c:v>EDUCATION</c:v>
                </c:pt>
                <c:pt idx="3">
                  <c:v>MATHEMATICS AND STATISTICS</c:v>
                </c:pt>
                <c:pt idx="4">
                  <c:v>COMPUTER AND INFORMATION SCIENCES AND SUPPORT SERVICES</c:v>
                </c:pt>
                <c:pt idx="5">
                  <c:v>PHYSICAL SCIENCES</c:v>
                </c:pt>
                <c:pt idx="6">
                  <c:v>ENGINEERING</c:v>
                </c:pt>
                <c:pt idx="7">
                  <c:v>LEGAL PROFESSIONS AND STUDIES</c:v>
                </c:pt>
                <c:pt idx="8">
                  <c:v>PUBLIC ADMINISTRATION AND SOCIAL SERVICE PROFESSIONS</c:v>
                </c:pt>
                <c:pt idx="9">
                  <c:v>LIBERAL ARTS AND SCIENCES, GENERAL STUDIES AND HUMANITIES</c:v>
                </c:pt>
              </c:strCache>
            </c:strRef>
          </c:cat>
          <c:val>
            <c:numRef>
              <c:f>'February 2014 Programs'!$G$58:$G$67</c:f>
              <c:numCache>
                <c:formatCode>0.00</c:formatCode>
                <c:ptCount val="10"/>
                <c:pt idx="0">
                  <c:v>0.0820295953614606</c:v>
                </c:pt>
                <c:pt idx="1">
                  <c:v>0.0836840788648926</c:v>
                </c:pt>
                <c:pt idx="2">
                  <c:v>0.0543014604028069</c:v>
                </c:pt>
                <c:pt idx="3">
                  <c:v>0.0914876862745098</c:v>
                </c:pt>
                <c:pt idx="4">
                  <c:v>0.0959952833333333</c:v>
                </c:pt>
                <c:pt idx="5">
                  <c:v>0.0776449314551629</c:v>
                </c:pt>
                <c:pt idx="6">
                  <c:v>0.0648167611232209</c:v>
                </c:pt>
                <c:pt idx="7">
                  <c:v>0.0708587428691055</c:v>
                </c:pt>
                <c:pt idx="8">
                  <c:v>0.0416238961719979</c:v>
                </c:pt>
                <c:pt idx="9">
                  <c:v>0.0365034827853426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-2138202856"/>
        <c:axId val="2109267976"/>
      </c:barChart>
      <c:catAx>
        <c:axId val="-21382028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109267976"/>
        <c:crosses val="autoZero"/>
        <c:auto val="1"/>
        <c:lblAlgn val="ctr"/>
        <c:lblOffset val="100"/>
        <c:noMultiLvlLbl val="0"/>
      </c:catAx>
      <c:valAx>
        <c:axId val="210926797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spPr>
          <a:ln w="9525">
            <a:noFill/>
          </a:ln>
        </c:spPr>
        <c:crossAx val="-213820285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ln>
                  <a:solidFill>
                    <a:schemeClr val="tx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Trend of Academic</a:t>
            </a:r>
            <a:r>
              <a:rPr lang="en-US" baseline="0"/>
              <a:t> Dicipline Cases </a:t>
            </a:r>
            <a:endParaRPr lang="en-US"/>
          </a:p>
        </c:rich>
      </c:tx>
      <c:layout>
        <c:manualLayout>
          <c:xMode val="edge"/>
          <c:yMode val="edge"/>
          <c:x val="0.345133651542502"/>
          <c:y val="0.0128359390121077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2594925634296"/>
          <c:y val="0.171712962962963"/>
          <c:w val="0.831293963254593"/>
          <c:h val="0.516812846310878"/>
        </c:manualLayout>
      </c:layout>
      <c:bar3DChart>
        <c:barDir val="col"/>
        <c:grouping val="stacked"/>
        <c:varyColors val="0"/>
        <c:ser>
          <c:idx val="0"/>
          <c:order val="0"/>
          <c:tx>
            <c:v>FALL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Lit>
              <c:formatCode>General</c:formatCode>
              <c:ptCount val="10"/>
              <c:pt idx="0">
                <c:v>2006.0</c:v>
              </c:pt>
              <c:pt idx="1">
                <c:v>2007.0</c:v>
              </c:pt>
              <c:pt idx="2">
                <c:v>2008.0</c:v>
              </c:pt>
              <c:pt idx="3">
                <c:v>2009.0</c:v>
              </c:pt>
              <c:pt idx="4">
                <c:v>2010.0</c:v>
              </c:pt>
              <c:pt idx="5">
                <c:v>2011.0</c:v>
              </c:pt>
              <c:pt idx="6">
                <c:v>2012.0</c:v>
              </c:pt>
              <c:pt idx="7">
                <c:v>2013.0</c:v>
              </c:pt>
              <c:pt idx="8">
                <c:v>2014.0</c:v>
              </c:pt>
              <c:pt idx="9">
                <c:v>2015.0</c:v>
              </c:pt>
            </c:numLit>
          </c:cat>
          <c:val>
            <c:numRef>
              <c:f>Sheet4!$B$1:$B$10</c:f>
              <c:numCache>
                <c:formatCode>General</c:formatCode>
                <c:ptCount val="10"/>
                <c:pt idx="0">
                  <c:v>32.0</c:v>
                </c:pt>
                <c:pt idx="1">
                  <c:v>21.0</c:v>
                </c:pt>
                <c:pt idx="2">
                  <c:v>77.0</c:v>
                </c:pt>
                <c:pt idx="3">
                  <c:v>19.0</c:v>
                </c:pt>
                <c:pt idx="4">
                  <c:v>27.0</c:v>
                </c:pt>
                <c:pt idx="5">
                  <c:v>47.0</c:v>
                </c:pt>
                <c:pt idx="6">
                  <c:v>58.0</c:v>
                </c:pt>
                <c:pt idx="7">
                  <c:v>64.0</c:v>
                </c:pt>
                <c:pt idx="8">
                  <c:v>56.0</c:v>
                </c:pt>
                <c:pt idx="9">
                  <c:v>8.0</c:v>
                </c:pt>
              </c:numCache>
            </c:numRef>
          </c:val>
        </c:ser>
        <c:ser>
          <c:idx val="1"/>
          <c:order val="1"/>
          <c:tx>
            <c:v>Spring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Lit>
              <c:formatCode>General</c:formatCode>
              <c:ptCount val="10"/>
              <c:pt idx="0">
                <c:v>2006.0</c:v>
              </c:pt>
              <c:pt idx="1">
                <c:v>2007.0</c:v>
              </c:pt>
              <c:pt idx="2">
                <c:v>2008.0</c:v>
              </c:pt>
              <c:pt idx="3">
                <c:v>2009.0</c:v>
              </c:pt>
              <c:pt idx="4">
                <c:v>2010.0</c:v>
              </c:pt>
              <c:pt idx="5">
                <c:v>2011.0</c:v>
              </c:pt>
              <c:pt idx="6">
                <c:v>2012.0</c:v>
              </c:pt>
              <c:pt idx="7">
                <c:v>2013.0</c:v>
              </c:pt>
              <c:pt idx="8">
                <c:v>2014.0</c:v>
              </c:pt>
              <c:pt idx="9">
                <c:v>2015.0</c:v>
              </c:pt>
            </c:numLit>
          </c:cat>
          <c:val>
            <c:numRef>
              <c:f>Sheet4!$C$1:$C$10</c:f>
              <c:numCache>
                <c:formatCode>General</c:formatCode>
                <c:ptCount val="10"/>
                <c:pt idx="0">
                  <c:v>37.0</c:v>
                </c:pt>
                <c:pt idx="1">
                  <c:v>25.0</c:v>
                </c:pt>
                <c:pt idx="2">
                  <c:v>31.0</c:v>
                </c:pt>
                <c:pt idx="3">
                  <c:v>18.0</c:v>
                </c:pt>
                <c:pt idx="4">
                  <c:v>22.0</c:v>
                </c:pt>
                <c:pt idx="5">
                  <c:v>41.0</c:v>
                </c:pt>
                <c:pt idx="6">
                  <c:v>75.0</c:v>
                </c:pt>
                <c:pt idx="7">
                  <c:v>62.0</c:v>
                </c:pt>
                <c:pt idx="8">
                  <c:v>101.0</c:v>
                </c:pt>
                <c:pt idx="9">
                  <c:v>0.0</c:v>
                </c:pt>
              </c:numCache>
            </c:numRef>
          </c:val>
        </c:ser>
        <c:ser>
          <c:idx val="2"/>
          <c:order val="2"/>
          <c:tx>
            <c:v>Summer</c:v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Lit>
              <c:formatCode>General</c:formatCode>
              <c:ptCount val="10"/>
              <c:pt idx="0">
                <c:v>2006.0</c:v>
              </c:pt>
              <c:pt idx="1">
                <c:v>2007.0</c:v>
              </c:pt>
              <c:pt idx="2">
                <c:v>2008.0</c:v>
              </c:pt>
              <c:pt idx="3">
                <c:v>2009.0</c:v>
              </c:pt>
              <c:pt idx="4">
                <c:v>2010.0</c:v>
              </c:pt>
              <c:pt idx="5">
                <c:v>2011.0</c:v>
              </c:pt>
              <c:pt idx="6">
                <c:v>2012.0</c:v>
              </c:pt>
              <c:pt idx="7">
                <c:v>2013.0</c:v>
              </c:pt>
              <c:pt idx="8">
                <c:v>2014.0</c:v>
              </c:pt>
              <c:pt idx="9">
                <c:v>2015.0</c:v>
              </c:pt>
            </c:numLit>
          </c:cat>
          <c:val>
            <c:numRef>
              <c:f>Sheet4!$D$1:$D$10</c:f>
              <c:numCache>
                <c:formatCode>General</c:formatCode>
                <c:ptCount val="10"/>
                <c:pt idx="0">
                  <c:v>9.0</c:v>
                </c:pt>
                <c:pt idx="1">
                  <c:v>6.0</c:v>
                </c:pt>
                <c:pt idx="2">
                  <c:v>7.0</c:v>
                </c:pt>
                <c:pt idx="3">
                  <c:v>5.0</c:v>
                </c:pt>
                <c:pt idx="4">
                  <c:v>3.0</c:v>
                </c:pt>
                <c:pt idx="5">
                  <c:v>18.0</c:v>
                </c:pt>
                <c:pt idx="6">
                  <c:v>18.0</c:v>
                </c:pt>
                <c:pt idx="7">
                  <c:v>10.0</c:v>
                </c:pt>
                <c:pt idx="8">
                  <c:v>15.0</c:v>
                </c:pt>
                <c:pt idx="9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40628344"/>
        <c:axId val="2140621720"/>
        <c:axId val="0"/>
      </c:bar3DChart>
      <c:catAx>
        <c:axId val="21406283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Academic 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621720"/>
        <c:crosses val="autoZero"/>
        <c:auto val="1"/>
        <c:lblAlgn val="ctr"/>
        <c:lblOffset val="100"/>
        <c:noMultiLvlLbl val="0"/>
      </c:catAx>
      <c:valAx>
        <c:axId val="2140621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Academic Dicipline Cases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628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ln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n>
            <a:solidFill>
              <a:schemeClr val="tx1"/>
            </a:solidFill>
          </a:ln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Sheet1!$A$9</c:f>
              <c:strCache>
                <c:ptCount val="1"/>
                <c:pt idx="0">
                  <c:v>A, A-</c:v>
                </c:pt>
              </c:strCache>
            </c:strRef>
          </c:tx>
          <c:marker>
            <c:symbol val="none"/>
          </c:marker>
          <c:cat>
            <c:numRef>
              <c:f>Sheet1!$B$8:$I$8</c:f>
              <c:numCache>
                <c:formatCode>General</c:formatCode>
                <c:ptCount val="8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</c:numCache>
            </c:numRef>
          </c:cat>
          <c:val>
            <c:numRef>
              <c:f>Sheet1!$B$9:$I$9</c:f>
              <c:numCache>
                <c:formatCode>0.00%</c:formatCode>
                <c:ptCount val="8"/>
                <c:pt idx="0">
                  <c:v>0.411798727588201</c:v>
                </c:pt>
                <c:pt idx="1">
                  <c:v>0.254482359745518</c:v>
                </c:pt>
                <c:pt idx="2">
                  <c:v>0.156737998843262</c:v>
                </c:pt>
                <c:pt idx="3">
                  <c:v>0.126084441873916</c:v>
                </c:pt>
                <c:pt idx="4">
                  <c:v>0.026604973973395</c:v>
                </c:pt>
                <c:pt idx="5">
                  <c:v>0.0138808559861191</c:v>
                </c:pt>
                <c:pt idx="6">
                  <c:v>0.00867553499132446</c:v>
                </c:pt>
                <c:pt idx="7">
                  <c:v>0.00173510699826489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Sheet1!$A$10</c:f>
              <c:strCache>
                <c:ptCount val="1"/>
                <c:pt idx="0">
                  <c:v>B, B+, B-</c:v>
                </c:pt>
              </c:strCache>
            </c:strRef>
          </c:tx>
          <c:marker>
            <c:symbol val="none"/>
          </c:marker>
          <c:cat>
            <c:numRef>
              <c:f>Sheet1!$B$8:$I$8</c:f>
              <c:numCache>
                <c:formatCode>General</c:formatCode>
                <c:ptCount val="8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</c:numCache>
            </c:numRef>
          </c:cat>
          <c:val>
            <c:numRef>
              <c:f>Sheet1!$B$10:$I$10</c:f>
              <c:numCache>
                <c:formatCode>0.00%</c:formatCode>
                <c:ptCount val="8"/>
                <c:pt idx="0">
                  <c:v>0.29429581019687</c:v>
                </c:pt>
                <c:pt idx="1">
                  <c:v>0.293286219081272</c:v>
                </c:pt>
                <c:pt idx="2">
                  <c:v>0.197879858657244</c:v>
                </c:pt>
                <c:pt idx="3">
                  <c:v>0.124179707218576</c:v>
                </c:pt>
                <c:pt idx="4">
                  <c:v>0.0454316002019182</c:v>
                </c:pt>
                <c:pt idx="5">
                  <c:v>0.0262493690055527</c:v>
                </c:pt>
                <c:pt idx="6">
                  <c:v>0.01110550227158</c:v>
                </c:pt>
                <c:pt idx="7">
                  <c:v>0.00757193336698637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Sheet1!$A$11</c:f>
              <c:strCache>
                <c:ptCount val="1"/>
                <c:pt idx="0">
                  <c:v>C, C+</c:v>
                </c:pt>
              </c:strCache>
            </c:strRef>
          </c:tx>
          <c:marker>
            <c:symbol val="none"/>
          </c:marker>
          <c:cat>
            <c:numRef>
              <c:f>Sheet1!$B$8:$I$8</c:f>
              <c:numCache>
                <c:formatCode>General</c:formatCode>
                <c:ptCount val="8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</c:numCache>
            </c:numRef>
          </c:cat>
          <c:val>
            <c:numRef>
              <c:f>Sheet1!$B$11:$I$11</c:f>
              <c:numCache>
                <c:formatCode>0.00%</c:formatCode>
                <c:ptCount val="8"/>
                <c:pt idx="0">
                  <c:v>0.233820459290188</c:v>
                </c:pt>
                <c:pt idx="1">
                  <c:v>0.263048016701461</c:v>
                </c:pt>
                <c:pt idx="2">
                  <c:v>0.215727209464161</c:v>
                </c:pt>
                <c:pt idx="3">
                  <c:v>0.146137787056367</c:v>
                </c:pt>
                <c:pt idx="4">
                  <c:v>0.0647181628392484</c:v>
                </c:pt>
                <c:pt idx="5">
                  <c:v>0.0389700765483646</c:v>
                </c:pt>
                <c:pt idx="6">
                  <c:v>0.02366040361865</c:v>
                </c:pt>
                <c:pt idx="7">
                  <c:v>0.0139178844815588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Sheet1!$A$12</c:f>
              <c:strCache>
                <c:ptCount val="1"/>
                <c:pt idx="0">
                  <c:v>D</c:v>
                </c:pt>
              </c:strCache>
            </c:strRef>
          </c:tx>
          <c:marker>
            <c:symbol val="none"/>
          </c:marker>
          <c:cat>
            <c:numRef>
              <c:f>Sheet1!$B$8:$I$8</c:f>
              <c:numCache>
                <c:formatCode>General</c:formatCode>
                <c:ptCount val="8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</c:numCache>
            </c:numRef>
          </c:cat>
          <c:val>
            <c:numRef>
              <c:f>Sheet1!$B$12:$I$12</c:f>
              <c:numCache>
                <c:formatCode>0.00%</c:formatCode>
                <c:ptCount val="8"/>
                <c:pt idx="0">
                  <c:v>0.184507042253521</c:v>
                </c:pt>
                <c:pt idx="1">
                  <c:v>0.235211267605634</c:v>
                </c:pt>
                <c:pt idx="2">
                  <c:v>0.233802816901408</c:v>
                </c:pt>
                <c:pt idx="3">
                  <c:v>0.13943661971831</c:v>
                </c:pt>
                <c:pt idx="4">
                  <c:v>0.0971830985915493</c:v>
                </c:pt>
                <c:pt idx="5">
                  <c:v>0.0647887323943662</c:v>
                </c:pt>
                <c:pt idx="6">
                  <c:v>0.0295774647887324</c:v>
                </c:pt>
                <c:pt idx="7">
                  <c:v>0.0154929577464789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Sheet1!$A$13</c:f>
              <c:strCache>
                <c:ptCount val="1"/>
                <c:pt idx="0">
                  <c:v>F</c:v>
                </c:pt>
              </c:strCache>
            </c:strRef>
          </c:tx>
          <c:marker>
            <c:symbol val="none"/>
          </c:marker>
          <c:cat>
            <c:numRef>
              <c:f>Sheet1!$B$8:$I$8</c:f>
              <c:numCache>
                <c:formatCode>General</c:formatCode>
                <c:ptCount val="8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</c:numCache>
            </c:numRef>
          </c:cat>
          <c:val>
            <c:numRef>
              <c:f>Sheet1!$B$13:$I$13</c:f>
              <c:numCache>
                <c:formatCode>0.00%</c:formatCode>
                <c:ptCount val="8"/>
                <c:pt idx="0">
                  <c:v>0.122047244094488</c:v>
                </c:pt>
                <c:pt idx="1">
                  <c:v>0.181102362204724</c:v>
                </c:pt>
                <c:pt idx="2">
                  <c:v>0.208661417322835</c:v>
                </c:pt>
                <c:pt idx="3">
                  <c:v>0.192913385826772</c:v>
                </c:pt>
                <c:pt idx="4">
                  <c:v>0.114173228346457</c:v>
                </c:pt>
                <c:pt idx="5">
                  <c:v>0.0925196850393701</c:v>
                </c:pt>
                <c:pt idx="6">
                  <c:v>0.0413385826771653</c:v>
                </c:pt>
                <c:pt idx="7">
                  <c:v>0.047244094488189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1036360"/>
        <c:axId val="2141039512"/>
      </c:lineChart>
      <c:catAx>
        <c:axId val="2141036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41039512"/>
        <c:crosses val="autoZero"/>
        <c:auto val="1"/>
        <c:lblAlgn val="ctr"/>
        <c:lblOffset val="100"/>
        <c:noMultiLvlLbl val="0"/>
      </c:catAx>
      <c:valAx>
        <c:axId val="2141039512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4103636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[1]summary.txt!$A$4:$A$13</c:f>
              <c:strCache>
                <c:ptCount val="10"/>
                <c:pt idx="0">
                  <c:v>_x0001_F</c:v>
                </c:pt>
                <c:pt idx="1">
                  <c:v>_x0001_D</c:v>
                </c:pt>
                <c:pt idx="2">
                  <c:v>_x0002_C-</c:v>
                </c:pt>
                <c:pt idx="3">
                  <c:v>_x0001_C</c:v>
                </c:pt>
                <c:pt idx="4">
                  <c:v>_x0002_C+</c:v>
                </c:pt>
                <c:pt idx="5">
                  <c:v>_x0002_B-</c:v>
                </c:pt>
                <c:pt idx="6">
                  <c:v>_x0001_B</c:v>
                </c:pt>
                <c:pt idx="7">
                  <c:v>_x0002_B+</c:v>
                </c:pt>
                <c:pt idx="8">
                  <c:v>_x0002_A-</c:v>
                </c:pt>
                <c:pt idx="9">
                  <c:v>_x0001_A</c:v>
                </c:pt>
              </c:strCache>
            </c:strRef>
          </c:cat>
          <c:val>
            <c:numRef>
              <c:f>Sheet2!$B$4:$B$13</c:f>
              <c:numCache>
                <c:formatCode>General</c:formatCode>
                <c:ptCount val="10"/>
                <c:pt idx="0">
                  <c:v>3.57</c:v>
                </c:pt>
                <c:pt idx="1">
                  <c:v>2.41</c:v>
                </c:pt>
                <c:pt idx="2">
                  <c:v>2.26</c:v>
                </c:pt>
                <c:pt idx="3">
                  <c:v>2.0</c:v>
                </c:pt>
                <c:pt idx="4">
                  <c:v>1.87</c:v>
                </c:pt>
                <c:pt idx="5">
                  <c:v>1.53</c:v>
                </c:pt>
                <c:pt idx="6">
                  <c:v>1.6</c:v>
                </c:pt>
                <c:pt idx="7">
                  <c:v>1.52</c:v>
                </c:pt>
                <c:pt idx="8">
                  <c:v>1.2</c:v>
                </c:pt>
                <c:pt idx="9">
                  <c:v>1.32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1068840"/>
        <c:axId val="2141071848"/>
      </c:barChart>
      <c:catAx>
        <c:axId val="21410688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41071848"/>
        <c:crosses val="autoZero"/>
        <c:auto val="1"/>
        <c:lblAlgn val="ctr"/>
        <c:lblOffset val="100"/>
        <c:noMultiLvlLbl val="0"/>
      </c:catAx>
      <c:valAx>
        <c:axId val="21410718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410688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E0E4D-C2F1-B544-9DE2-BBECDFB45BB2}" type="datetimeFigureOut">
              <a:rPr lang="en-US" smtClean="0"/>
              <a:t>10/1/14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87D51-52A1-EF40-B672-9B4EC8500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0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 privacy of instructors and students. </a:t>
            </a:r>
          </a:p>
          <a:p>
            <a:r>
              <a:rPr lang="en-US" dirty="0" smtClean="0"/>
              <a:t>At his point, this is an exploratory research project.  The results are not used in production.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92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r>
              <a:rPr lang="en-US" baseline="0" dirty="0" smtClean="0"/>
              <a:t> of next three graphs is to show the </a:t>
            </a:r>
            <a:r>
              <a:rPr lang="en-US" i="1" baseline="0" dirty="0" smtClean="0"/>
              <a:t>kinds</a:t>
            </a:r>
            <a:r>
              <a:rPr lang="en-US" baseline="0" dirty="0" smtClean="0"/>
              <a:t> of questions that can be answered.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58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comments just say “Great” or “Awesome”.  These would go into the General category.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69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7D51-52A1-EF40-B672-9B4EC85007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2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395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4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p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0"/>
            <a:ext cx="7391400" cy="4525963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4572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9144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828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62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p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1"/>
            <a:ext cx="7391400" cy="43434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4572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9144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828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19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- Pol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467600" cy="1524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Poll Question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2362200"/>
            <a:ext cx="7467600" cy="3733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Poll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259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- Discussion Q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467600" cy="1524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Discussion Question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2362200"/>
            <a:ext cx="7467600" cy="3733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Question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31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- Evalua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467600" cy="838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Evaluation Slide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1"/>
            <a:ext cx="7391400" cy="43434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4572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9144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828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220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February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Copyright © 2014 The University of Mississippi. All Rights Reserved.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872CAE9B-8603-C444-897B-83772A1C5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03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395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150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25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150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924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398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>
            <a:spLocks noGrp="1"/>
          </p:cNvSpPr>
          <p:nvPr>
            <p:ph type="body" idx="12"/>
          </p:nvPr>
        </p:nvSpPr>
        <p:spPr>
          <a:xfrm>
            <a:off x="3657599" y="5867400"/>
            <a:ext cx="4495801" cy="5007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latin typeface="Arial"/>
                <a:cs typeface="Arial"/>
              </a:defRPr>
            </a:lvl1pPr>
          </a:lstStyle>
          <a:p>
            <a:pPr lvl="0"/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023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25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73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13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47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p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0"/>
            <a:ext cx="7391400" cy="4525963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4572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9144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828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621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p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1"/>
            <a:ext cx="7391400" cy="43434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4572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9144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828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19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action - Pol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467600" cy="1524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Poll Question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2362200"/>
            <a:ext cx="7467600" cy="3733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Poll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259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255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action - Discussion Q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467600" cy="1524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Discussion Question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2362200"/>
            <a:ext cx="7467600" cy="3733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Question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318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action - Evalua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467600" cy="838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Evaluation Slide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1"/>
            <a:ext cx="7391400" cy="43434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4572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9144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828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22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924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39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>
            <a:spLocks noGrp="1"/>
          </p:cNvSpPr>
          <p:nvPr>
            <p:ph type="body" idx="12"/>
          </p:nvPr>
        </p:nvSpPr>
        <p:spPr>
          <a:xfrm>
            <a:off x="3657599" y="5867400"/>
            <a:ext cx="4495801" cy="5007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latin typeface="Arial"/>
                <a:cs typeface="Arial"/>
              </a:defRPr>
            </a:lvl1pPr>
          </a:lstStyle>
          <a:p>
            <a:pPr lvl="0"/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02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25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73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13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theme" Target="../theme/theme2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57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6" r:id="rId1"/>
    <p:sldLayoutId id="2147484847" r:id="rId2"/>
    <p:sldLayoutId id="2147484848" r:id="rId3"/>
    <p:sldLayoutId id="2147484849" r:id="rId4"/>
    <p:sldLayoutId id="2147484850" r:id="rId5"/>
    <p:sldLayoutId id="2147484851" r:id="rId6"/>
    <p:sldLayoutId id="2147484852" r:id="rId7"/>
    <p:sldLayoutId id="2147484853" r:id="rId8"/>
    <p:sldLayoutId id="2147484854" r:id="rId9"/>
    <p:sldLayoutId id="2147484855" r:id="rId10"/>
    <p:sldLayoutId id="2147484856" r:id="rId11"/>
    <p:sldLayoutId id="2147484857" r:id="rId12"/>
    <p:sldLayoutId id="2147484858" r:id="rId13"/>
    <p:sldLayoutId id="2147484859" r:id="rId14"/>
    <p:sldLayoutId id="2147484860" r:id="rId15"/>
    <p:sldLayoutId id="2147484861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57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3" r:id="rId1"/>
    <p:sldLayoutId id="2147484864" r:id="rId2"/>
    <p:sldLayoutId id="2147484865" r:id="rId3"/>
    <p:sldLayoutId id="2147484866" r:id="rId4"/>
    <p:sldLayoutId id="2147484867" r:id="rId5"/>
    <p:sldLayoutId id="2147484868" r:id="rId6"/>
    <p:sldLayoutId id="2147484869" r:id="rId7"/>
    <p:sldLayoutId id="2147484870" r:id="rId8"/>
    <p:sldLayoutId id="2147484871" r:id="rId9"/>
    <p:sldLayoutId id="2147484872" r:id="rId10"/>
    <p:sldLayoutId id="2147484873" r:id="rId11"/>
    <p:sldLayoutId id="2147484874" r:id="rId12"/>
    <p:sldLayoutId id="2147484875" r:id="rId13"/>
    <p:sldLayoutId id="2147484876" r:id="rId14"/>
    <p:sldLayoutId id="2147484877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image" Target="../media/image20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836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Variables of Interest from SIS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3200400" cy="4718304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>
                <a:solidFill>
                  <a:schemeClr val="accent2"/>
                </a:solidFill>
              </a:rPr>
              <a:t>Student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Age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Gender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Ethnicity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Classification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Overall GPA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Grade in course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Academic area </a:t>
            </a:r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3000" dirty="0" smtClean="0">
                <a:solidFill>
                  <a:srgbClr val="C0504D"/>
                </a:solidFill>
              </a:rPr>
              <a:t>Instructor</a:t>
            </a:r>
          </a:p>
          <a:p>
            <a:pPr lvl="1"/>
            <a:r>
              <a:rPr lang="en-US" sz="2400" dirty="0">
                <a:solidFill>
                  <a:srgbClr val="1F497D"/>
                </a:solidFill>
              </a:rPr>
              <a:t>Age</a:t>
            </a:r>
          </a:p>
          <a:p>
            <a:pPr lvl="1"/>
            <a:r>
              <a:rPr lang="en-US" sz="2400" dirty="0">
                <a:solidFill>
                  <a:srgbClr val="1F497D"/>
                </a:solidFill>
              </a:rPr>
              <a:t>Gender</a:t>
            </a:r>
          </a:p>
          <a:p>
            <a:pPr lvl="1"/>
            <a:r>
              <a:rPr lang="en-US" sz="2400" dirty="0">
                <a:solidFill>
                  <a:srgbClr val="1F497D"/>
                </a:solidFill>
              </a:rPr>
              <a:t>Ethnicity</a:t>
            </a:r>
          </a:p>
          <a:p>
            <a:pPr lvl="1"/>
            <a:r>
              <a:rPr lang="en-US" sz="2400" dirty="0">
                <a:solidFill>
                  <a:srgbClr val="1F497D"/>
                </a:solidFill>
              </a:rPr>
              <a:t>Rank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352800" y="1673352"/>
            <a:ext cx="5334000" cy="4879848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900" dirty="0" smtClean="0">
                <a:solidFill>
                  <a:schemeClr val="accent2"/>
                </a:solidFill>
                <a:latin typeface="Arial"/>
                <a:cs typeface="Arial"/>
              </a:rPr>
              <a:t>Course</a:t>
            </a:r>
          </a:p>
          <a:p>
            <a:pPr lvl="1"/>
            <a:r>
              <a:rPr lang="en-US" sz="4600" dirty="0" smtClean="0">
                <a:solidFill>
                  <a:srgbClr val="1F497D"/>
                </a:solidFill>
                <a:latin typeface="Arial"/>
                <a:cs typeface="Arial"/>
              </a:rPr>
              <a:t>Term when course was taught</a:t>
            </a:r>
          </a:p>
          <a:p>
            <a:pPr lvl="1"/>
            <a:r>
              <a:rPr lang="en-US" sz="4600" dirty="0" smtClean="0">
                <a:solidFill>
                  <a:srgbClr val="1F497D"/>
                </a:solidFill>
                <a:latin typeface="Arial"/>
                <a:cs typeface="Arial"/>
              </a:rPr>
              <a:t>Campus where course was taught</a:t>
            </a:r>
          </a:p>
          <a:p>
            <a:pPr lvl="1"/>
            <a:r>
              <a:rPr lang="en-US" sz="4600" dirty="0" smtClean="0">
                <a:solidFill>
                  <a:srgbClr val="1F497D"/>
                </a:solidFill>
                <a:latin typeface="Arial"/>
                <a:cs typeface="Arial"/>
              </a:rPr>
              <a:t>Time of day when course was taught</a:t>
            </a:r>
          </a:p>
          <a:p>
            <a:pPr lvl="1"/>
            <a:r>
              <a:rPr lang="en-US" sz="4600" dirty="0" smtClean="0">
                <a:solidFill>
                  <a:srgbClr val="1F497D"/>
                </a:solidFill>
                <a:latin typeface="Arial"/>
                <a:cs typeface="Arial"/>
              </a:rPr>
              <a:t>Period within term when ratings were collected</a:t>
            </a:r>
          </a:p>
          <a:p>
            <a:pPr lvl="1"/>
            <a:r>
              <a:rPr lang="en-US" sz="4600" dirty="0" smtClean="0">
                <a:solidFill>
                  <a:srgbClr val="1F497D"/>
                </a:solidFill>
                <a:latin typeface="Arial"/>
                <a:cs typeface="Arial"/>
              </a:rPr>
              <a:t>Section size</a:t>
            </a:r>
          </a:p>
          <a:p>
            <a:pPr lvl="1"/>
            <a:r>
              <a:rPr lang="en-US" sz="4600" dirty="0" smtClean="0">
                <a:solidFill>
                  <a:srgbClr val="1F497D"/>
                </a:solidFill>
                <a:latin typeface="Arial"/>
                <a:cs typeface="Arial"/>
              </a:rPr>
              <a:t>Level</a:t>
            </a:r>
          </a:p>
          <a:p>
            <a:pPr lvl="1"/>
            <a:r>
              <a:rPr lang="en-US" sz="4600" dirty="0" smtClean="0">
                <a:solidFill>
                  <a:srgbClr val="1F497D"/>
                </a:solidFill>
                <a:latin typeface="Arial"/>
                <a:cs typeface="Arial"/>
              </a:rPr>
              <a:t>Category (lecture, laboratory, studio, etc.)</a:t>
            </a:r>
          </a:p>
          <a:p>
            <a:pPr lvl="1"/>
            <a:r>
              <a:rPr lang="en-US" sz="4600" dirty="0" smtClean="0">
                <a:solidFill>
                  <a:srgbClr val="1F497D"/>
                </a:solidFill>
                <a:latin typeface="Arial"/>
                <a:cs typeface="Arial"/>
              </a:rPr>
              <a:t>Delivery mode (online, interactive video, traditional)</a:t>
            </a:r>
          </a:p>
          <a:p>
            <a:pPr lvl="1"/>
            <a:r>
              <a:rPr lang="en-US" sz="4600" dirty="0" smtClean="0">
                <a:solidFill>
                  <a:srgbClr val="1F497D"/>
                </a:solidFill>
                <a:latin typeface="Arial"/>
                <a:cs typeface="Arial"/>
              </a:rPr>
              <a:t>Academic area</a:t>
            </a:r>
            <a:br>
              <a:rPr lang="en-US" sz="4600" dirty="0" smtClean="0">
                <a:solidFill>
                  <a:srgbClr val="1F497D"/>
                </a:solidFill>
                <a:latin typeface="Arial"/>
                <a:cs typeface="Arial"/>
              </a:rPr>
            </a:br>
            <a:endParaRPr lang="en-US" sz="4600" dirty="0">
              <a:solidFill>
                <a:srgbClr val="1F497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946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001000" cy="731838"/>
          </a:xfrm>
        </p:spPr>
        <p:txBody>
          <a:bodyPr/>
          <a:lstStyle/>
          <a:p>
            <a:r>
              <a:rPr lang="en-US" sz="3000" dirty="0"/>
              <a:t>Average Summary Sentiment by Overall GPA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541732"/>
              </p:ext>
            </p:extLst>
          </p:nvPr>
        </p:nvGraphicFramePr>
        <p:xfrm>
          <a:off x="228600" y="1524000"/>
          <a:ext cx="8229600" cy="4613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12228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391400" cy="731838"/>
          </a:xfrm>
        </p:spPr>
        <p:txBody>
          <a:bodyPr/>
          <a:lstStyle/>
          <a:p>
            <a:r>
              <a:rPr lang="en-US" dirty="0"/>
              <a:t>Normalized Sentiment by Category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0135788"/>
              </p:ext>
            </p:extLst>
          </p:nvPr>
        </p:nvGraphicFramePr>
        <p:xfrm>
          <a:off x="304800" y="1066800"/>
          <a:ext cx="81534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8226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2446330"/>
              </p:ext>
            </p:extLst>
          </p:nvPr>
        </p:nvGraphicFramePr>
        <p:xfrm>
          <a:off x="152400" y="1447800"/>
          <a:ext cx="8458200" cy="532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304800"/>
            <a:ext cx="7391400" cy="731838"/>
          </a:xfrm>
        </p:spPr>
        <p:txBody>
          <a:bodyPr/>
          <a:lstStyle/>
          <a:p>
            <a:r>
              <a:rPr lang="en-US" dirty="0"/>
              <a:t>Academic Areas with Most Sentiment in 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rgbClr val="C0504D"/>
                </a:solidFill>
              </a:rPr>
              <a:t>Helpful</a:t>
            </a:r>
            <a:r>
              <a:rPr lang="en-US" dirty="0" smtClean="0"/>
              <a:t> </a:t>
            </a:r>
            <a:r>
              <a:rPr lang="en-US" dirty="0"/>
              <a:t>Category</a:t>
            </a:r>
          </a:p>
        </p:txBody>
      </p:sp>
    </p:spTree>
    <p:extLst>
      <p:ext uri="{BB962C8B-B14F-4D97-AF65-F5344CB8AC3E}">
        <p14:creationId xmlns:p14="http://schemas.microsoft.com/office/powerpoint/2010/main" val="1977332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9010194"/>
              </p:ext>
            </p:extLst>
          </p:nvPr>
        </p:nvGraphicFramePr>
        <p:xfrm>
          <a:off x="685800" y="1600200"/>
          <a:ext cx="7391400" cy="4789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5700"/>
                <a:gridCol w="3695700"/>
              </a:tblGrid>
              <a:tr h="616961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Current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Potential</a:t>
                      </a:r>
                      <a:endParaRPr lang="en-US" sz="3200" dirty="0"/>
                    </a:p>
                  </a:txBody>
                  <a:tcPr/>
                </a:tc>
              </a:tr>
              <a:tr h="1064892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/>
                        <a:t>Use results to</a:t>
                      </a:r>
                      <a:r>
                        <a:rPr lang="en-US" sz="2200" baseline="0" dirty="0" smtClean="0"/>
                        <a:t> develop themes for</a:t>
                      </a:r>
                      <a:r>
                        <a:rPr lang="en-US" sz="2200" dirty="0" smtClean="0"/>
                        <a:t> faculty workshops.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/>
                        <a:t>Provide summarized comments to department chairs.</a:t>
                      </a:r>
                      <a:endParaRPr lang="en-US" sz="2200" dirty="0"/>
                    </a:p>
                  </a:txBody>
                  <a:tcPr/>
                </a:tc>
              </a:tr>
              <a:tr h="1977655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/>
                        <a:t>Understand student</a:t>
                      </a:r>
                      <a:r>
                        <a:rPr lang="en-US" sz="2200" baseline="0" dirty="0" smtClean="0"/>
                        <a:t> perceptions about teaching.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/>
                        <a:t>Trigger</a:t>
                      </a:r>
                      <a:r>
                        <a:rPr lang="en-US" sz="2200" baseline="0" dirty="0" smtClean="0"/>
                        <a:t> administrative alerts for extremely negative comments, especially in the Accountability category.</a:t>
                      </a:r>
                      <a:endParaRPr lang="en-US" sz="2200" dirty="0"/>
                    </a:p>
                  </a:txBody>
                  <a:tcPr/>
                </a:tc>
              </a:tr>
              <a:tr h="1064892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/>
                        <a:t>Identify characteristics of great teachers.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Look for trends across courses to </a:t>
                      </a:r>
                      <a:r>
                        <a:rPr lang="en-US" sz="2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 course planning process</a:t>
                      </a:r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4143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>
          <a:xfrm>
            <a:off x="609600" y="2971800"/>
            <a:ext cx="7467601" cy="914400"/>
          </a:xfrm>
        </p:spPr>
        <p:txBody>
          <a:bodyPr/>
          <a:lstStyle/>
          <a:p>
            <a:r>
              <a:rPr lang="en-US" sz="4000" dirty="0" smtClean="0"/>
              <a:t>Academic Discipline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8056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685800"/>
            <a:ext cx="7467600" cy="838200"/>
          </a:xfrm>
        </p:spPr>
        <p:txBody>
          <a:bodyPr/>
          <a:lstStyle/>
          <a:p>
            <a:r>
              <a:rPr lang="en-US" dirty="0" smtClean="0"/>
              <a:t>Academic Discipline @ UM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type="body" sz="quarter" idx="10"/>
          </p:nvPr>
        </p:nvSpPr>
        <p:spPr>
          <a:xfrm>
            <a:off x="533400" y="1524000"/>
            <a:ext cx="8458200" cy="4038600"/>
          </a:xfrm>
        </p:spPr>
        <p:txBody>
          <a:bodyPr/>
          <a:lstStyle/>
          <a:p>
            <a:r>
              <a:rPr lang="en-US" dirty="0" smtClean="0"/>
              <a:t>Workflow was created in 2006 to automate the process</a:t>
            </a:r>
          </a:p>
          <a:p>
            <a:r>
              <a:rPr lang="en-US" dirty="0" smtClean="0"/>
              <a:t>Cases are initiated by instructors</a:t>
            </a:r>
          </a:p>
          <a:p>
            <a:r>
              <a:rPr lang="en-US" dirty="0" smtClean="0"/>
              <a:t>If appealed by student, decision is made by committee</a:t>
            </a:r>
          </a:p>
          <a:p>
            <a:r>
              <a:rPr lang="en-US" dirty="0" smtClean="0"/>
              <a:t>912 cases processed till now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994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685800"/>
            <a:ext cx="7467600" cy="838200"/>
          </a:xfrm>
        </p:spPr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type="body" sz="quarter" idx="10"/>
          </p:nvPr>
        </p:nvSpPr>
        <p:spPr>
          <a:xfrm>
            <a:off x="533400" y="1524000"/>
            <a:ext cx="8458200" cy="40386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467814"/>
            <a:ext cx="8845009" cy="234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0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31376" y="0"/>
          <a:ext cx="89154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429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Automated Attendance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87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sz="3600" dirty="0"/>
              <a:t>I Can See Clearly </a:t>
            </a:r>
            <a:r>
              <a:rPr lang="en-US" sz="3600" dirty="0" smtClean="0"/>
              <a:t>Now:</a:t>
            </a:r>
          </a:p>
          <a:p>
            <a:r>
              <a:rPr lang="en-US" sz="2000" dirty="0" smtClean="0"/>
              <a:t>Gaining </a:t>
            </a:r>
            <a:r>
              <a:rPr lang="en-US" sz="2000" dirty="0"/>
              <a:t>Insight Into Academic Processes </a:t>
            </a:r>
            <a:r>
              <a:rPr lang="en-US" sz="2000" dirty="0" smtClean="0"/>
              <a:t>Through Analytics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181600" y="5966936"/>
            <a:ext cx="3429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C6C6C"/>
                </a:solidFill>
              </a:rPr>
              <a:t>University of Mississippi</a:t>
            </a:r>
          </a:p>
          <a:p>
            <a:r>
              <a:rPr lang="en-US" dirty="0" smtClean="0">
                <a:solidFill>
                  <a:srgbClr val="6C6C6C"/>
                </a:solidFill>
              </a:rPr>
              <a:t>Susan </a:t>
            </a:r>
            <a:r>
              <a:rPr lang="en-US" dirty="0" err="1" smtClean="0">
                <a:solidFill>
                  <a:srgbClr val="6C6C6C"/>
                </a:solidFill>
              </a:rPr>
              <a:t>Lukose</a:t>
            </a:r>
            <a:r>
              <a:rPr lang="en-US" dirty="0" smtClean="0">
                <a:solidFill>
                  <a:srgbClr val="6C6C6C"/>
                </a:solidFill>
              </a:rPr>
              <a:t> / Chris Reichley</a:t>
            </a:r>
            <a:endParaRPr lang="en-US" dirty="0">
              <a:solidFill>
                <a:srgbClr val="6C6C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88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Attendance</a:t>
            </a:r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22" y="3279316"/>
            <a:ext cx="4263578" cy="319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752600"/>
            <a:ext cx="84582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The Automated Attendance System was designed to support student retention efforts while lowering the burden placed on faculty members.</a:t>
            </a: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Factors</a:t>
            </a:r>
          </a:p>
          <a:p>
            <a:pPr marL="800100" lvl="2" indent="-342900" defTabSz="4572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Freshman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Attendance</a:t>
            </a:r>
            <a:b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</a:b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Based Initiative (2001)</a:t>
            </a:r>
          </a:p>
          <a:p>
            <a:pPr marL="800100" lvl="2" indent="-342900" defTabSz="4572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Center for Student</a:t>
            </a:r>
            <a:b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</a:b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Success and First-Year</a:t>
            </a:r>
            <a:b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</a:b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Experience</a:t>
            </a:r>
          </a:p>
          <a:p>
            <a:pPr marL="800100" lvl="2" indent="-342900" defTabSz="4572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Record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Enrollment</a:t>
            </a:r>
          </a:p>
          <a:p>
            <a:pPr marL="800100" lvl="2" indent="-342900" defTabSz="45720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Hybrid Courses</a:t>
            </a:r>
          </a:p>
          <a:p>
            <a:pPr marL="800100" lvl="2" indent="-342900" defTabSz="457200">
              <a:spcBef>
                <a:spcPct val="2000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Time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rPr>
              <a:t>Constraints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17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01 at 9.08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3042"/>
            <a:ext cx="8446005" cy="567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23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Attendance Scanners</a:t>
            </a:r>
            <a:endParaRPr lang="en-US" dirty="0"/>
          </a:p>
        </p:txBody>
      </p:sp>
      <p:pic>
        <p:nvPicPr>
          <p:cNvPr id="4" name="attendance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447800"/>
            <a:ext cx="812800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3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Attendance Data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86000"/>
            <a:ext cx="7391400" cy="3840163"/>
          </a:xfrm>
        </p:spPr>
        <p:txBody>
          <a:bodyPr/>
          <a:lstStyle/>
          <a:p>
            <a:r>
              <a:rPr lang="en-US" i="1" dirty="0" smtClean="0"/>
              <a:t>Live </a:t>
            </a:r>
            <a:r>
              <a:rPr lang="en-US" i="1" dirty="0" smtClean="0"/>
              <a:t>Spring of 2013 (12 rooms</a:t>
            </a:r>
            <a:r>
              <a:rPr lang="en-US" i="1" dirty="0" smtClean="0"/>
              <a:t>)</a:t>
            </a:r>
          </a:p>
          <a:p>
            <a:endParaRPr lang="en-US" i="1" dirty="0" smtClean="0"/>
          </a:p>
          <a:p>
            <a:r>
              <a:rPr lang="en-US" dirty="0" smtClean="0"/>
              <a:t>Currently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54 Rooms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129 Scanners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~1,000 Classes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~1.3 Million Scans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~20k Bookings (current semester)</a:t>
            </a:r>
            <a:endParaRPr lang="en-US" dirty="0"/>
          </a:p>
        </p:txBody>
      </p:sp>
      <p:pic>
        <p:nvPicPr>
          <p:cNvPr id="5" name="Picture 4" descr="Screen Shot 2013-04-02 at 4.32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286000"/>
            <a:ext cx="271002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33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Bookings with Mid-Term Grade vs. Absences</a:t>
            </a:r>
            <a:endParaRPr lang="en-US" sz="32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2146269"/>
              </p:ext>
            </p:extLst>
          </p:nvPr>
        </p:nvGraphicFramePr>
        <p:xfrm>
          <a:off x="140743" y="1689071"/>
          <a:ext cx="8469858" cy="48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9531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Average Absences by Mid-Term Grade</a:t>
            </a:r>
            <a:endParaRPr lang="en-US" sz="36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4966402"/>
              </p:ext>
            </p:extLst>
          </p:nvPr>
        </p:nvGraphicFramePr>
        <p:xfrm>
          <a:off x="203200" y="1524000"/>
          <a:ext cx="8407400" cy="4490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400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Attendance System</a:t>
            </a:r>
            <a:endParaRPr lang="en-US" dirty="0"/>
          </a:p>
        </p:txBody>
      </p:sp>
      <p:pic>
        <p:nvPicPr>
          <p:cNvPr id="3" name="Picture 2" descr="Screen Shot 2014-09-30 at 9.26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8305800" cy="40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09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Attendance System</a:t>
            </a:r>
            <a:endParaRPr lang="en-US" dirty="0"/>
          </a:p>
        </p:txBody>
      </p:sp>
      <p:pic>
        <p:nvPicPr>
          <p:cNvPr id="4" name="Picture 3" descr="Screen Shot 2014-09-30 at 9.25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7863166" cy="34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82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Attendance System</a:t>
            </a:r>
            <a:endParaRPr lang="en-US" dirty="0"/>
          </a:p>
        </p:txBody>
      </p:sp>
      <p:pic>
        <p:nvPicPr>
          <p:cNvPr id="4" name="Picture 3" descr="Screen Shot 2014-09-30 at 9.28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599"/>
            <a:ext cx="4953000" cy="52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95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Attendance System</a:t>
            </a:r>
            <a:endParaRPr lang="en-US" dirty="0"/>
          </a:p>
        </p:txBody>
      </p:sp>
      <p:pic>
        <p:nvPicPr>
          <p:cNvPr id="3" name="Picture 2" descr="Screen Shot 2014-09-30 at 9.32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0888"/>
            <a:ext cx="7010400" cy="3734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54102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Time, Course, Room, Instructor, Class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567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body" idx="13"/>
          </p:nvPr>
        </p:nvSpPr>
        <p:spPr>
          <a:xfrm>
            <a:off x="1066801" y="3352800"/>
            <a:ext cx="70104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What </a:t>
            </a:r>
            <a:r>
              <a:rPr lang="en-US" dirty="0" smtClean="0"/>
              <a:t>are </a:t>
            </a:r>
            <a:r>
              <a:rPr lang="en-US" dirty="0" smtClean="0"/>
              <a:t>your favorite consumer </a:t>
            </a:r>
            <a:r>
              <a:rPr lang="en-US" dirty="0" smtClean="0"/>
              <a:t>apps </a:t>
            </a:r>
            <a:r>
              <a:rPr lang="en-US" dirty="0" smtClean="0"/>
              <a:t>with embedded analytics?</a:t>
            </a:r>
            <a:endParaRPr lang="en-US" dirty="0"/>
          </a:p>
        </p:txBody>
      </p:sp>
      <p:pic>
        <p:nvPicPr>
          <p:cNvPr id="7" name="Picture 6" descr="the-10-hottest-free-fitness-apps-for-fall-map-my-ru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86" y="995057"/>
            <a:ext cx="1739314" cy="1748143"/>
          </a:xfrm>
          <a:prstGeom prst="rect">
            <a:avLst/>
          </a:prstGeom>
        </p:spPr>
      </p:pic>
      <p:pic>
        <p:nvPicPr>
          <p:cNvPr id="8" name="Picture 7" descr="Screen-shot-2011-05-11-at-6.34.29-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33400"/>
            <a:ext cx="1751386" cy="1640322"/>
          </a:xfrm>
          <a:prstGeom prst="rect">
            <a:avLst/>
          </a:prstGeom>
        </p:spPr>
      </p:pic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838200"/>
            <a:ext cx="1524000" cy="1485900"/>
          </a:xfrm>
          <a:prstGeom prst="rect">
            <a:avLst/>
          </a:prstGeom>
        </p:spPr>
      </p:pic>
      <p:pic>
        <p:nvPicPr>
          <p:cNvPr id="10" name="Picture 9" descr="unnam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71600"/>
            <a:ext cx="1447800" cy="1447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86200" y="6096000"/>
            <a:ext cx="4011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http://</a:t>
            </a:r>
            <a:r>
              <a:rPr lang="en-US" sz="2400" dirty="0" err="1">
                <a:solidFill>
                  <a:schemeClr val="tx2"/>
                </a:solidFill>
              </a:rPr>
              <a:t>pollev.com</a:t>
            </a:r>
            <a:r>
              <a:rPr lang="en-US" sz="2400" dirty="0">
                <a:solidFill>
                  <a:schemeClr val="tx2"/>
                </a:solidFill>
              </a:rPr>
              <a:t>/</a:t>
            </a:r>
            <a:r>
              <a:rPr lang="en-US" sz="2400" dirty="0" err="1">
                <a:solidFill>
                  <a:schemeClr val="tx2"/>
                </a:solidFill>
              </a:rPr>
              <a:t>umanalytics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155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body" idx="13"/>
          </p:nvPr>
        </p:nvSpPr>
        <p:spPr>
          <a:xfrm>
            <a:off x="1066801" y="2667000"/>
            <a:ext cx="70104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What opportunities exist for further automation and analytics in higher education?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86200" y="6096000"/>
            <a:ext cx="4011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http://</a:t>
            </a:r>
            <a:r>
              <a:rPr lang="en-US" sz="2400" dirty="0" err="1">
                <a:solidFill>
                  <a:schemeClr val="tx2"/>
                </a:solidFill>
              </a:rPr>
              <a:t>pollev.com</a:t>
            </a:r>
            <a:r>
              <a:rPr lang="en-US" sz="2400" dirty="0">
                <a:solidFill>
                  <a:schemeClr val="tx2"/>
                </a:solidFill>
              </a:rPr>
              <a:t>/</a:t>
            </a:r>
            <a:r>
              <a:rPr lang="en-US" sz="2400" dirty="0" err="1">
                <a:solidFill>
                  <a:schemeClr val="tx2"/>
                </a:solidFill>
              </a:rPr>
              <a:t>umanalytics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52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>
          <a:xfrm>
            <a:off x="2057401" y="2971800"/>
            <a:ext cx="6019800" cy="914400"/>
          </a:xfrm>
        </p:spPr>
        <p:txBody>
          <a:bodyPr/>
          <a:lstStyle/>
          <a:p>
            <a:r>
              <a:rPr lang="en-US" dirty="0" smtClean="0"/>
              <a:t>Questions / 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481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3"/>
          </p:nvPr>
        </p:nvSpPr>
        <p:spPr>
          <a:xfrm>
            <a:off x="1371600" y="2971800"/>
            <a:ext cx="6705601" cy="914400"/>
          </a:xfrm>
        </p:spPr>
        <p:txBody>
          <a:bodyPr/>
          <a:lstStyle/>
          <a:p>
            <a:r>
              <a:rPr lang="en-US" dirty="0" smtClean="0"/>
              <a:t>Student Ratings of Instruction:  Sentiment Analysis Gold Mine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711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685800"/>
            <a:ext cx="7467600" cy="838200"/>
          </a:xfrm>
        </p:spPr>
        <p:txBody>
          <a:bodyPr/>
          <a:lstStyle/>
          <a:p>
            <a:r>
              <a:rPr lang="en-US" dirty="0" smtClean="0"/>
              <a:t>History of Student Ratings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type="body" sz="quarter" idx="10"/>
          </p:nvPr>
        </p:nvSpPr>
        <p:spPr>
          <a:xfrm>
            <a:off x="533400" y="1524000"/>
            <a:ext cx="8458200" cy="4038600"/>
          </a:xfrm>
        </p:spPr>
        <p:txBody>
          <a:bodyPr/>
          <a:lstStyle/>
          <a:p>
            <a:r>
              <a:rPr lang="en-US" dirty="0" smtClean="0"/>
              <a:t>Used broadly for more than 50 years.</a:t>
            </a:r>
          </a:p>
          <a:p>
            <a:r>
              <a:rPr lang="en-US" dirty="0" smtClean="0"/>
              <a:t>Hot topic that is the subject of much research.</a:t>
            </a:r>
          </a:p>
          <a:p>
            <a:r>
              <a:rPr lang="en-US" b="1" i="1" dirty="0" smtClean="0">
                <a:solidFill>
                  <a:schemeClr val="accent2"/>
                </a:solidFill>
              </a:rPr>
              <a:t>Digitized</a:t>
            </a:r>
            <a:r>
              <a:rPr lang="en-US" dirty="0" smtClean="0"/>
              <a:t> comments facilitate text mining.</a:t>
            </a:r>
          </a:p>
          <a:p>
            <a:r>
              <a:rPr lang="en-US" dirty="0" smtClean="0"/>
              <a:t>Sentiment </a:t>
            </a:r>
            <a:r>
              <a:rPr lang="en-US" dirty="0"/>
              <a:t>analysis of </a:t>
            </a:r>
            <a:r>
              <a:rPr lang="en-US" dirty="0" smtClean="0"/>
              <a:t>all kinds of narrative </a:t>
            </a:r>
            <a:r>
              <a:rPr lang="en-US" dirty="0"/>
              <a:t>feedback is a big focus area right now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Movie reviews</a:t>
            </a:r>
          </a:p>
          <a:p>
            <a:pPr lvl="1"/>
            <a:r>
              <a:rPr lang="en-US" dirty="0">
                <a:solidFill>
                  <a:srgbClr val="4F81BD"/>
                </a:solidFill>
              </a:rPr>
              <a:t>P</a:t>
            </a:r>
            <a:r>
              <a:rPr lang="en-US" dirty="0" smtClean="0">
                <a:solidFill>
                  <a:srgbClr val="4F81BD"/>
                </a:solidFill>
              </a:rPr>
              <a:t>roduct ratings</a:t>
            </a:r>
            <a:endParaRPr lang="en-US" dirty="0">
              <a:solidFill>
                <a:srgbClr val="4F81BD"/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306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467600" cy="838200"/>
          </a:xfrm>
        </p:spPr>
        <p:txBody>
          <a:bodyPr/>
          <a:lstStyle/>
          <a:p>
            <a:r>
              <a:rPr lang="en-US" dirty="0" smtClean="0"/>
              <a:t>Student Ratings @ UM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1371600"/>
            <a:ext cx="7467600" cy="4724400"/>
          </a:xfrm>
        </p:spPr>
        <p:txBody>
          <a:bodyPr/>
          <a:lstStyle/>
          <a:p>
            <a:r>
              <a:rPr lang="en-US" dirty="0" smtClean="0"/>
              <a:t>Online process for 10+ years</a:t>
            </a:r>
          </a:p>
          <a:p>
            <a:r>
              <a:rPr lang="en-US" dirty="0" smtClean="0"/>
              <a:t>DB contains 1M+ evaluations and </a:t>
            </a:r>
            <a:br>
              <a:rPr lang="en-US" dirty="0" smtClean="0"/>
            </a:br>
            <a:r>
              <a:rPr lang="en-US" dirty="0" smtClean="0"/>
              <a:t>500K+ comments</a:t>
            </a:r>
          </a:p>
          <a:p>
            <a:r>
              <a:rPr lang="en-US" dirty="0" smtClean="0"/>
              <a:t>Began text mining project in 2012</a:t>
            </a:r>
          </a:p>
          <a:p>
            <a:pPr lvl="1"/>
            <a:r>
              <a:rPr lang="en-US" dirty="0" smtClean="0"/>
              <a:t>Statistical analysis</a:t>
            </a:r>
          </a:p>
          <a:p>
            <a:pPr lvl="1"/>
            <a:r>
              <a:rPr lang="en-US" dirty="0" smtClean="0"/>
              <a:t>Sentiment analysis</a:t>
            </a:r>
          </a:p>
          <a:p>
            <a:r>
              <a:rPr lang="en-US" dirty="0" smtClean="0"/>
              <a:t>Work resulted in a chapter in the 2013 Springer text, “Educational Data Mining”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323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 for Scoring Comments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0973240"/>
              </p:ext>
            </p:extLst>
          </p:nvPr>
        </p:nvGraphicFramePr>
        <p:xfrm>
          <a:off x="685800" y="2209800"/>
          <a:ext cx="7391400" cy="4038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95700"/>
                <a:gridCol w="3695700"/>
              </a:tblGrid>
              <a:tr h="80772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Organized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Clear</a:t>
                      </a:r>
                      <a:endParaRPr lang="en-US" sz="3200" dirty="0"/>
                    </a:p>
                  </a:txBody>
                  <a:tcPr/>
                </a:tc>
              </a:tr>
              <a:tr h="80772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Helpful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Learning</a:t>
                      </a:r>
                      <a:endParaRPr lang="en-US" sz="3200" dirty="0"/>
                    </a:p>
                  </a:txBody>
                  <a:tcPr/>
                </a:tc>
              </a:tr>
              <a:tr h="80772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Knowledgeable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General</a:t>
                      </a:r>
                      <a:endParaRPr lang="en-US" sz="3200" dirty="0"/>
                    </a:p>
                  </a:txBody>
                  <a:tcPr/>
                </a:tc>
              </a:tr>
              <a:tr h="80772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Fair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Difficulty</a:t>
                      </a:r>
                      <a:endParaRPr lang="en-US" sz="3200" dirty="0"/>
                    </a:p>
                  </a:txBody>
                  <a:tcPr/>
                </a:tc>
              </a:tr>
              <a:tr h="80772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Engaging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Accountability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5800" y="1676400"/>
            <a:ext cx="7178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Positive and negative sentiment is calculated across ten categories: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985055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" y="1219200"/>
            <a:ext cx="7848600" cy="42780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 New"/>
                <a:cs typeface="Courier New"/>
              </a:rPr>
              <a:t>Extremely knowledgeable on the subject, and ancient languages in general. Very driven and goal-oriented. He managed the class just as I assume he planned it to be conducted, making appropriate changes as necessary. I enjoy the </a:t>
            </a:r>
            <a:r>
              <a:rPr lang="en-US" sz="1600" dirty="0" err="1">
                <a:latin typeface="Courier New"/>
                <a:cs typeface="Courier New"/>
              </a:rPr>
              <a:t>concentation</a:t>
            </a:r>
            <a:r>
              <a:rPr lang="en-US" sz="1600" dirty="0">
                <a:latin typeface="Courier New"/>
                <a:cs typeface="Courier New"/>
              </a:rPr>
              <a:t> on translations...after all, that seems to be what it is all about</a:t>
            </a:r>
            <a:r>
              <a:rPr lang="en-US" sz="1600" dirty="0" smtClean="0">
                <a:latin typeface="Courier New"/>
                <a:cs typeface="Courier New"/>
              </a:rPr>
              <a:t>.</a:t>
            </a:r>
            <a:endParaRPr lang="en-US" sz="1600" dirty="0">
              <a:latin typeface="Courier New"/>
              <a:cs typeface="Courier New"/>
            </a:endParaRPr>
          </a:p>
          <a:p>
            <a:endParaRPr lang="en-US" sz="1600" dirty="0">
              <a:latin typeface="Courier New"/>
              <a:cs typeface="Courier New"/>
            </a:endParaRPr>
          </a:p>
          <a:p>
            <a:r>
              <a:rPr lang="en-US" sz="1600" dirty="0">
                <a:latin typeface="Courier New"/>
                <a:cs typeface="Courier New"/>
              </a:rPr>
              <a:t>Overall Sentiment Scores (Excluding Difficulty)</a:t>
            </a:r>
          </a:p>
          <a:p>
            <a:r>
              <a:rPr lang="en-US" sz="1600" dirty="0">
                <a:latin typeface="Courier New"/>
                <a:cs typeface="Courier New"/>
              </a:rPr>
              <a:t>        Total -- Positive: 7.516               </a:t>
            </a:r>
            <a:r>
              <a:rPr lang="en-US" sz="1600" dirty="0" smtClean="0">
                <a:latin typeface="Courier New"/>
                <a:cs typeface="Courier New"/>
              </a:rPr>
              <a:t>Negative</a:t>
            </a:r>
            <a:r>
              <a:rPr lang="en-US" sz="1600" dirty="0">
                <a:latin typeface="Courier New"/>
                <a:cs typeface="Courier New"/>
              </a:rPr>
              <a:t>: 0.000</a:t>
            </a:r>
          </a:p>
          <a:p>
            <a:r>
              <a:rPr lang="en-US" sz="1600" dirty="0">
                <a:latin typeface="Courier New"/>
                <a:cs typeface="Courier New"/>
              </a:rPr>
              <a:t>        Normalized -- Positive: 100.000        </a:t>
            </a:r>
            <a:r>
              <a:rPr lang="en-US" sz="1600" dirty="0" smtClean="0">
                <a:latin typeface="Courier New"/>
                <a:cs typeface="Courier New"/>
              </a:rPr>
              <a:t>Negative</a:t>
            </a:r>
            <a:r>
              <a:rPr lang="en-US" sz="1600" dirty="0">
                <a:latin typeface="Courier New"/>
                <a:cs typeface="Courier New"/>
              </a:rPr>
              <a:t>: 0.000</a:t>
            </a:r>
          </a:p>
          <a:p>
            <a:endParaRPr lang="en-US" sz="1600" dirty="0">
              <a:latin typeface="Courier New"/>
              <a:cs typeface="Courier New"/>
            </a:endParaRPr>
          </a:p>
          <a:p>
            <a:r>
              <a:rPr lang="en-US" sz="1600" dirty="0">
                <a:latin typeface="Courier New"/>
                <a:cs typeface="Courier New"/>
              </a:rPr>
              <a:t>Category Scores</a:t>
            </a:r>
          </a:p>
          <a:p>
            <a:r>
              <a:rPr lang="en-US" sz="1600" dirty="0">
                <a:latin typeface="Courier New"/>
                <a:cs typeface="Courier New"/>
              </a:rPr>
              <a:t>        Organized: 1.000 (positive) 0.000 (negative) </a:t>
            </a:r>
          </a:p>
          <a:p>
            <a:r>
              <a:rPr lang="en-US" sz="1600" dirty="0">
                <a:latin typeface="Courier New"/>
                <a:cs typeface="Courier New"/>
              </a:rPr>
              <a:t>        Knowledgeable: 2.641 (positive) 0.000 (negative) </a:t>
            </a:r>
          </a:p>
          <a:p>
            <a:r>
              <a:rPr lang="en-US" sz="1600" dirty="0">
                <a:latin typeface="Courier New"/>
                <a:cs typeface="Courier New"/>
              </a:rPr>
              <a:t>        Engaging: 1.375 (positive) 0.000 (negative) </a:t>
            </a:r>
          </a:p>
          <a:p>
            <a:r>
              <a:rPr lang="en-US" sz="1600" dirty="0">
                <a:latin typeface="Courier New"/>
                <a:cs typeface="Courier New"/>
              </a:rPr>
              <a:t>        Learning: 1.250 (positive) 0.000 (negative) </a:t>
            </a:r>
          </a:p>
          <a:p>
            <a:r>
              <a:rPr lang="en-US" sz="1600" dirty="0">
                <a:latin typeface="Courier New"/>
                <a:cs typeface="Courier New"/>
              </a:rPr>
              <a:t>        General: 1.250 (positive) 0.000 (negative)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762000"/>
            <a:ext cx="195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Positive sentiment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70294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533400"/>
            <a:ext cx="8001000" cy="28007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/>
                <a:cs typeface="Courier New"/>
              </a:rPr>
              <a:t>His accent sometimes makes it hard to take notes during lectures but he does a very good job of updating blackboard and keeping the notes available.</a:t>
            </a:r>
          </a:p>
          <a:p>
            <a:endParaRPr lang="en-US" sz="1600" dirty="0">
              <a:latin typeface="Courier New"/>
              <a:cs typeface="Courier New"/>
            </a:endParaRPr>
          </a:p>
          <a:p>
            <a:r>
              <a:rPr lang="en-US" sz="1600" dirty="0" smtClean="0">
                <a:latin typeface="Courier New"/>
                <a:cs typeface="Courier New"/>
              </a:rPr>
              <a:t>Overall </a:t>
            </a:r>
            <a:r>
              <a:rPr lang="en-US" sz="1600" dirty="0">
                <a:latin typeface="Courier New"/>
                <a:cs typeface="Courier New"/>
              </a:rPr>
              <a:t>Sentiment Scores (Excluding Difficulty)</a:t>
            </a:r>
          </a:p>
          <a:p>
            <a:r>
              <a:rPr lang="en-US" sz="1600" dirty="0">
                <a:latin typeface="Courier New"/>
                <a:cs typeface="Courier New"/>
              </a:rPr>
              <a:t>        Total -- Positive: 1.375                Negative: 0.800</a:t>
            </a:r>
          </a:p>
          <a:p>
            <a:r>
              <a:rPr lang="en-US" sz="1600" dirty="0">
                <a:latin typeface="Courier New"/>
                <a:cs typeface="Courier New"/>
              </a:rPr>
              <a:t>        Normalized -- Positive: 63.218          Negative: 36.782</a:t>
            </a:r>
          </a:p>
          <a:p>
            <a:endParaRPr lang="en-US" sz="1600" dirty="0">
              <a:latin typeface="Courier New"/>
              <a:cs typeface="Courier New"/>
            </a:endParaRPr>
          </a:p>
          <a:p>
            <a:r>
              <a:rPr lang="en-US" sz="1600" dirty="0">
                <a:latin typeface="Courier New"/>
                <a:cs typeface="Courier New"/>
              </a:rPr>
              <a:t>Category Scores</a:t>
            </a:r>
          </a:p>
          <a:p>
            <a:r>
              <a:rPr lang="en-US" sz="1600" dirty="0">
                <a:latin typeface="Courier New"/>
                <a:cs typeface="Courier New"/>
              </a:rPr>
              <a:t>        Helpful: 1.375 (positive) 0.000 (negative)</a:t>
            </a:r>
          </a:p>
          <a:p>
            <a:r>
              <a:rPr lang="en-US" sz="1600" dirty="0">
                <a:latin typeface="Courier New"/>
                <a:cs typeface="Courier New"/>
              </a:rPr>
              <a:t>        Clear: 0.000 (positive) 0.800 (negative)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4114800"/>
            <a:ext cx="8001000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/>
                <a:cs typeface="Courier New"/>
              </a:rPr>
              <a:t>The lecture could get pretty </a:t>
            </a:r>
            <a:r>
              <a:rPr lang="en-US" sz="1600" dirty="0" err="1">
                <a:latin typeface="Courier New"/>
                <a:cs typeface="Courier New"/>
              </a:rPr>
              <a:t>monotoned</a:t>
            </a:r>
            <a:r>
              <a:rPr lang="en-US" sz="1600" dirty="0">
                <a:latin typeface="Courier New"/>
                <a:cs typeface="Courier New"/>
              </a:rPr>
              <a:t> so sometimes it was hard to pay attention</a:t>
            </a:r>
          </a:p>
          <a:p>
            <a:endParaRPr lang="en-US" sz="1600" dirty="0">
              <a:latin typeface="Courier New"/>
              <a:cs typeface="Courier New"/>
            </a:endParaRPr>
          </a:p>
          <a:p>
            <a:r>
              <a:rPr lang="en-US" sz="1600" dirty="0" smtClean="0">
                <a:latin typeface="Courier New"/>
                <a:cs typeface="Courier New"/>
              </a:rPr>
              <a:t>Overall </a:t>
            </a:r>
            <a:r>
              <a:rPr lang="en-US" sz="1600" dirty="0">
                <a:latin typeface="Courier New"/>
                <a:cs typeface="Courier New"/>
              </a:rPr>
              <a:t>Sentiment Scores (Excluding Difficulty)</a:t>
            </a:r>
          </a:p>
          <a:p>
            <a:r>
              <a:rPr lang="en-US" sz="1600" dirty="0">
                <a:latin typeface="Courier New"/>
                <a:cs typeface="Courier New"/>
              </a:rPr>
              <a:t>        Total -- Positive: 0.000               </a:t>
            </a:r>
            <a:r>
              <a:rPr lang="en-US" sz="1600" dirty="0" smtClean="0">
                <a:latin typeface="Courier New"/>
                <a:cs typeface="Courier New"/>
              </a:rPr>
              <a:t>Negative</a:t>
            </a:r>
            <a:r>
              <a:rPr lang="en-US" sz="1600" dirty="0">
                <a:latin typeface="Courier New"/>
                <a:cs typeface="Courier New"/>
              </a:rPr>
              <a:t>: 2.625</a:t>
            </a:r>
          </a:p>
          <a:p>
            <a:r>
              <a:rPr lang="en-US" sz="1600" dirty="0">
                <a:latin typeface="Courier New"/>
                <a:cs typeface="Courier New"/>
              </a:rPr>
              <a:t>        Normalized -- Positive: 0.000          </a:t>
            </a:r>
            <a:r>
              <a:rPr lang="en-US" sz="1600" dirty="0" smtClean="0">
                <a:latin typeface="Courier New"/>
                <a:cs typeface="Courier New"/>
              </a:rPr>
              <a:t>Negative</a:t>
            </a:r>
            <a:r>
              <a:rPr lang="en-US" sz="1600" dirty="0">
                <a:latin typeface="Courier New"/>
                <a:cs typeface="Courier New"/>
              </a:rPr>
              <a:t>: 100.000</a:t>
            </a:r>
          </a:p>
          <a:p>
            <a:endParaRPr lang="en-US" sz="1600" dirty="0">
              <a:latin typeface="Courier New"/>
              <a:cs typeface="Courier New"/>
            </a:endParaRPr>
          </a:p>
          <a:p>
            <a:r>
              <a:rPr lang="en-US" sz="1600" dirty="0">
                <a:latin typeface="Courier New"/>
                <a:cs typeface="Courier New"/>
              </a:rPr>
              <a:t>Category Scores</a:t>
            </a:r>
          </a:p>
          <a:p>
            <a:r>
              <a:rPr lang="en-US" sz="1600" dirty="0">
                <a:latin typeface="Courier New"/>
                <a:cs typeface="Courier New"/>
              </a:rPr>
              <a:t>        Engaging: 0.000 (positive) 2.625 (negative)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364468"/>
            <a:ext cx="180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Mixed sentiment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3657600"/>
            <a:ext cx="2067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Negative sentiment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37670494"/>
      </p:ext>
    </p:extLst>
  </p:cSld>
  <p:clrMapOvr>
    <a:masterClrMapping/>
  </p:clrMapOvr>
</p:sld>
</file>

<file path=ppt/theme/theme1.xml><?xml version="1.0" encoding="utf-8"?>
<a:theme xmlns:a="http://schemas.openxmlformats.org/drawingml/2006/main" name="9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14_PPT_Template_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6271</TotalTime>
  <Words>800</Words>
  <Application>Microsoft Macintosh PowerPoint</Application>
  <PresentationFormat>On-screen Show (4:3)</PresentationFormat>
  <Paragraphs>160</Paragraphs>
  <Slides>31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9_Default Theme</vt:lpstr>
      <vt:lpstr>E14_PPT_Template_Final</vt:lpstr>
      <vt:lpstr>PowerPoint Presentation</vt:lpstr>
      <vt:lpstr>PowerPoint Presentation</vt:lpstr>
      <vt:lpstr>PowerPoint Presentation</vt:lpstr>
      <vt:lpstr>PowerPoint Presentation</vt:lpstr>
      <vt:lpstr>History of Student Ratings</vt:lpstr>
      <vt:lpstr>Student Ratings @ UM</vt:lpstr>
      <vt:lpstr>Methodology for Scoring Comments</vt:lpstr>
      <vt:lpstr>PowerPoint Presentation</vt:lpstr>
      <vt:lpstr>PowerPoint Presentation</vt:lpstr>
      <vt:lpstr>Variables of Interest from SIS</vt:lpstr>
      <vt:lpstr>Average Summary Sentiment by Overall GPA</vt:lpstr>
      <vt:lpstr>Normalized Sentiment by Category</vt:lpstr>
      <vt:lpstr>Academic Areas with Most Sentiment in the Helpful Category</vt:lpstr>
      <vt:lpstr>Applications</vt:lpstr>
      <vt:lpstr>PowerPoint Presentation</vt:lpstr>
      <vt:lpstr>Academic Discipline @ UM</vt:lpstr>
      <vt:lpstr>Reports</vt:lpstr>
      <vt:lpstr>PowerPoint Presentation</vt:lpstr>
      <vt:lpstr>PowerPoint Presentation</vt:lpstr>
      <vt:lpstr>Automated Attendance</vt:lpstr>
      <vt:lpstr>PowerPoint Presentation</vt:lpstr>
      <vt:lpstr>Automated Attendance Scanners</vt:lpstr>
      <vt:lpstr>Attendance Data Statistics</vt:lpstr>
      <vt:lpstr>Bookings with Mid-Term Grade vs. Absences</vt:lpstr>
      <vt:lpstr>Average Absences by Mid-Term Grade</vt:lpstr>
      <vt:lpstr>Attendance System</vt:lpstr>
      <vt:lpstr>Attendance System</vt:lpstr>
      <vt:lpstr>Attendance System</vt:lpstr>
      <vt:lpstr>Attendance System</vt:lpstr>
      <vt:lpstr>PowerPoint Presentation</vt:lpstr>
      <vt:lpstr>PowerPoint Presentation</vt:lpstr>
    </vt:vector>
  </TitlesOfParts>
  <Company>EDUCAUSE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Burrows</dc:creator>
  <cp:lastModifiedBy>Christopher Reichley</cp:lastModifiedBy>
  <cp:revision>170</cp:revision>
  <dcterms:created xsi:type="dcterms:W3CDTF">2012-08-08T18:23:13Z</dcterms:created>
  <dcterms:modified xsi:type="dcterms:W3CDTF">2014-10-02T02:20:00Z</dcterms:modified>
</cp:coreProperties>
</file>