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22"/>
  </p:notesMasterIdLst>
  <p:handoutMasterIdLst>
    <p:handoutMasterId r:id="rId23"/>
  </p:handoutMasterIdLst>
  <p:sldIdLst>
    <p:sldId id="256" r:id="rId2"/>
    <p:sldId id="512" r:id="rId3"/>
    <p:sldId id="478" r:id="rId4"/>
    <p:sldId id="485" r:id="rId5"/>
    <p:sldId id="479" r:id="rId6"/>
    <p:sldId id="487" r:id="rId7"/>
    <p:sldId id="489" r:id="rId8"/>
    <p:sldId id="505" r:id="rId9"/>
    <p:sldId id="508" r:id="rId10"/>
    <p:sldId id="509" r:id="rId11"/>
    <p:sldId id="506" r:id="rId12"/>
    <p:sldId id="504" r:id="rId13"/>
    <p:sldId id="428" r:id="rId14"/>
    <p:sldId id="476" r:id="rId15"/>
    <p:sldId id="481" r:id="rId16"/>
    <p:sldId id="510" r:id="rId17"/>
    <p:sldId id="502" r:id="rId18"/>
    <p:sldId id="497" r:id="rId19"/>
    <p:sldId id="500" r:id="rId20"/>
    <p:sldId id="511" r:id="rId21"/>
  </p:sldIdLst>
  <p:sldSz cx="9144000" cy="6858000" type="screen4x3"/>
  <p:notesSz cx="6858000" cy="9312275"/>
  <p:defaultTextStyle>
    <a:defPPr>
      <a:defRPr lang="en-US"/>
    </a:defPPr>
    <a:lvl1pPr algn="l" rtl="0" fontAlgn="base">
      <a:spcBef>
        <a:spcPct val="0"/>
      </a:spcBef>
      <a:spcAft>
        <a:spcPct val="0"/>
      </a:spcAft>
      <a:defRPr kern="1200">
        <a:solidFill>
          <a:schemeClr val="tx1"/>
        </a:solidFill>
        <a:latin typeface="Arial" pitchFamily="34" charset="0"/>
        <a:ea typeface="Osaka"/>
        <a:cs typeface="Osaka"/>
      </a:defRPr>
    </a:lvl1pPr>
    <a:lvl2pPr marL="457200" algn="l" rtl="0" fontAlgn="base">
      <a:spcBef>
        <a:spcPct val="0"/>
      </a:spcBef>
      <a:spcAft>
        <a:spcPct val="0"/>
      </a:spcAft>
      <a:defRPr kern="1200">
        <a:solidFill>
          <a:schemeClr val="tx1"/>
        </a:solidFill>
        <a:latin typeface="Arial" pitchFamily="34" charset="0"/>
        <a:ea typeface="Osaka"/>
        <a:cs typeface="Osaka"/>
      </a:defRPr>
    </a:lvl2pPr>
    <a:lvl3pPr marL="914400" algn="l" rtl="0" fontAlgn="base">
      <a:spcBef>
        <a:spcPct val="0"/>
      </a:spcBef>
      <a:spcAft>
        <a:spcPct val="0"/>
      </a:spcAft>
      <a:defRPr kern="1200">
        <a:solidFill>
          <a:schemeClr val="tx1"/>
        </a:solidFill>
        <a:latin typeface="Arial" pitchFamily="34" charset="0"/>
        <a:ea typeface="Osaka"/>
        <a:cs typeface="Osaka"/>
      </a:defRPr>
    </a:lvl3pPr>
    <a:lvl4pPr marL="1371600" algn="l" rtl="0" fontAlgn="base">
      <a:spcBef>
        <a:spcPct val="0"/>
      </a:spcBef>
      <a:spcAft>
        <a:spcPct val="0"/>
      </a:spcAft>
      <a:defRPr kern="1200">
        <a:solidFill>
          <a:schemeClr val="tx1"/>
        </a:solidFill>
        <a:latin typeface="Arial" pitchFamily="34" charset="0"/>
        <a:ea typeface="Osaka"/>
        <a:cs typeface="Osaka"/>
      </a:defRPr>
    </a:lvl4pPr>
    <a:lvl5pPr marL="1828800" algn="l" rtl="0" fontAlgn="base">
      <a:spcBef>
        <a:spcPct val="0"/>
      </a:spcBef>
      <a:spcAft>
        <a:spcPct val="0"/>
      </a:spcAft>
      <a:defRPr kern="1200">
        <a:solidFill>
          <a:schemeClr val="tx1"/>
        </a:solidFill>
        <a:latin typeface="Arial" pitchFamily="34" charset="0"/>
        <a:ea typeface="Osaka"/>
        <a:cs typeface="Osaka"/>
      </a:defRPr>
    </a:lvl5pPr>
    <a:lvl6pPr marL="2286000" algn="l" defTabSz="914400" rtl="0" eaLnBrk="1" latinLnBrk="0" hangingPunct="1">
      <a:defRPr kern="1200">
        <a:solidFill>
          <a:schemeClr val="tx1"/>
        </a:solidFill>
        <a:latin typeface="Arial" pitchFamily="34" charset="0"/>
        <a:ea typeface="Osaka"/>
        <a:cs typeface="Osaka"/>
      </a:defRPr>
    </a:lvl6pPr>
    <a:lvl7pPr marL="2743200" algn="l" defTabSz="914400" rtl="0" eaLnBrk="1" latinLnBrk="0" hangingPunct="1">
      <a:defRPr kern="1200">
        <a:solidFill>
          <a:schemeClr val="tx1"/>
        </a:solidFill>
        <a:latin typeface="Arial" pitchFamily="34" charset="0"/>
        <a:ea typeface="Osaka"/>
        <a:cs typeface="Osaka"/>
      </a:defRPr>
    </a:lvl7pPr>
    <a:lvl8pPr marL="3200400" algn="l" defTabSz="914400" rtl="0" eaLnBrk="1" latinLnBrk="0" hangingPunct="1">
      <a:defRPr kern="1200">
        <a:solidFill>
          <a:schemeClr val="tx1"/>
        </a:solidFill>
        <a:latin typeface="Arial" pitchFamily="34" charset="0"/>
        <a:ea typeface="Osaka"/>
        <a:cs typeface="Osaka"/>
      </a:defRPr>
    </a:lvl8pPr>
    <a:lvl9pPr marL="3657600" algn="l" defTabSz="914400" rtl="0" eaLnBrk="1" latinLnBrk="0" hangingPunct="1">
      <a:defRPr kern="1200">
        <a:solidFill>
          <a:schemeClr val="tx1"/>
        </a:solidFill>
        <a:latin typeface="Arial" pitchFamily="34" charset="0"/>
        <a:ea typeface="Osaka"/>
        <a:cs typeface="Osaka"/>
      </a:defRPr>
    </a:lvl9pPr>
  </p:defaultTextStyle>
  <p:extLst>
    <p:ext uri="{EFAFB233-063F-42B5-8137-9DF3F51BA10A}">
      <p15:sldGuideLst xmlns:p15="http://schemas.microsoft.com/office/powerpoint/2012/main">
        <p15:guide id="1" orient="horz" pos="1262">
          <p15:clr>
            <a:srgbClr val="A4A3A4"/>
          </p15:clr>
        </p15:guide>
        <p15:guide id="2" pos="23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2DD"/>
    <a:srgbClr val="CC3399"/>
    <a:srgbClr val="FFCC66"/>
    <a:srgbClr val="FF6600"/>
    <a:srgbClr val="FFFF99"/>
    <a:srgbClr val="99CCFF"/>
    <a:srgbClr val="0099FF"/>
    <a:srgbClr val="6F95BC"/>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6433" autoAdjust="0"/>
  </p:normalViewPr>
  <p:slideViewPr>
    <p:cSldViewPr snapToGrid="0">
      <p:cViewPr varScale="1">
        <p:scale>
          <a:sx n="116" d="100"/>
          <a:sy n="116" d="100"/>
        </p:scale>
        <p:origin x="1428" y="108"/>
      </p:cViewPr>
      <p:guideLst>
        <p:guide orient="horz" pos="1262"/>
        <p:guide pos="23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2" name="Rectangle 2"/>
          <p:cNvSpPr>
            <a:spLocks noGrp="1" noChangeArrowheads="1"/>
          </p:cNvSpPr>
          <p:nvPr>
            <p:ph type="hdr" sz="quarter"/>
          </p:nvPr>
        </p:nvSpPr>
        <p:spPr bwMode="auto">
          <a:xfrm>
            <a:off x="1" y="0"/>
            <a:ext cx="2972421" cy="464342"/>
          </a:xfrm>
          <a:prstGeom prst="rect">
            <a:avLst/>
          </a:prstGeom>
          <a:noFill/>
          <a:ln w="9525">
            <a:noFill/>
            <a:miter lim="800000"/>
            <a:headEnd/>
            <a:tailEnd/>
          </a:ln>
          <a:effectLst/>
        </p:spPr>
        <p:txBody>
          <a:bodyPr vert="horz" wrap="square" lIns="92193" tIns="46097" rIns="92193" bIns="46097" numCol="1" anchor="t" anchorCtr="0" compatLnSpc="1">
            <a:prstTxWarp prst="textNoShape">
              <a:avLst/>
            </a:prstTxWarp>
          </a:bodyPr>
          <a:lstStyle>
            <a:lvl1pPr>
              <a:defRPr sz="1300">
                <a:latin typeface="Arial" charset="0"/>
                <a:ea typeface="+mn-ea"/>
                <a:cs typeface="Arial" charset="0"/>
              </a:defRPr>
            </a:lvl1pPr>
          </a:lstStyle>
          <a:p>
            <a:pPr>
              <a:defRPr/>
            </a:pPr>
            <a:endParaRPr lang="en-US" dirty="0"/>
          </a:p>
        </p:txBody>
      </p:sp>
      <p:sp>
        <p:nvSpPr>
          <p:cNvPr id="220163" name="Rectangle 3"/>
          <p:cNvSpPr>
            <a:spLocks noGrp="1" noChangeArrowheads="1"/>
          </p:cNvSpPr>
          <p:nvPr>
            <p:ph type="dt" sz="quarter" idx="1"/>
          </p:nvPr>
        </p:nvSpPr>
        <p:spPr bwMode="auto">
          <a:xfrm>
            <a:off x="3885579" y="0"/>
            <a:ext cx="2972421" cy="464342"/>
          </a:xfrm>
          <a:prstGeom prst="rect">
            <a:avLst/>
          </a:prstGeom>
          <a:noFill/>
          <a:ln w="9525">
            <a:noFill/>
            <a:miter lim="800000"/>
            <a:headEnd/>
            <a:tailEnd/>
          </a:ln>
          <a:effectLst/>
        </p:spPr>
        <p:txBody>
          <a:bodyPr vert="horz" wrap="square" lIns="92193" tIns="46097" rIns="92193" bIns="46097" numCol="1" anchor="t" anchorCtr="0" compatLnSpc="1">
            <a:prstTxWarp prst="textNoShape">
              <a:avLst/>
            </a:prstTxWarp>
          </a:bodyPr>
          <a:lstStyle>
            <a:lvl1pPr algn="r">
              <a:defRPr sz="1300">
                <a:latin typeface="Arial" charset="0"/>
                <a:ea typeface="+mn-ea"/>
                <a:cs typeface="Arial" charset="0"/>
              </a:defRPr>
            </a:lvl1pPr>
          </a:lstStyle>
          <a:p>
            <a:pPr>
              <a:defRPr/>
            </a:pPr>
            <a:fld id="{9819EA8B-8B31-453C-A265-3C77E33A7565}" type="datetimeFigureOut">
              <a:rPr lang="en-US"/>
              <a:pPr>
                <a:defRPr/>
              </a:pPr>
              <a:t>10/10/2014</a:t>
            </a:fld>
            <a:endParaRPr lang="en-US" dirty="0"/>
          </a:p>
        </p:txBody>
      </p:sp>
      <p:sp>
        <p:nvSpPr>
          <p:cNvPr id="220164" name="Rectangle 4"/>
          <p:cNvSpPr>
            <a:spLocks noGrp="1" noChangeArrowheads="1"/>
          </p:cNvSpPr>
          <p:nvPr>
            <p:ph type="ftr" sz="quarter" idx="2"/>
          </p:nvPr>
        </p:nvSpPr>
        <p:spPr bwMode="auto">
          <a:xfrm>
            <a:off x="1" y="8847933"/>
            <a:ext cx="2972421" cy="464342"/>
          </a:xfrm>
          <a:prstGeom prst="rect">
            <a:avLst/>
          </a:prstGeom>
          <a:noFill/>
          <a:ln w="9525">
            <a:noFill/>
            <a:miter lim="800000"/>
            <a:headEnd/>
            <a:tailEnd/>
          </a:ln>
          <a:effectLst/>
        </p:spPr>
        <p:txBody>
          <a:bodyPr vert="horz" wrap="square" lIns="92193" tIns="46097" rIns="92193" bIns="46097" numCol="1" anchor="b" anchorCtr="0" compatLnSpc="1">
            <a:prstTxWarp prst="textNoShape">
              <a:avLst/>
            </a:prstTxWarp>
          </a:bodyPr>
          <a:lstStyle>
            <a:lvl1pPr>
              <a:defRPr sz="1300">
                <a:latin typeface="Arial" charset="0"/>
                <a:ea typeface="+mn-ea"/>
                <a:cs typeface="Arial" charset="0"/>
              </a:defRPr>
            </a:lvl1pPr>
          </a:lstStyle>
          <a:p>
            <a:pPr>
              <a:defRPr/>
            </a:pPr>
            <a:endParaRPr lang="en-US" dirty="0"/>
          </a:p>
        </p:txBody>
      </p:sp>
      <p:sp>
        <p:nvSpPr>
          <p:cNvPr id="220165" name="Rectangle 5"/>
          <p:cNvSpPr>
            <a:spLocks noGrp="1" noChangeArrowheads="1"/>
          </p:cNvSpPr>
          <p:nvPr>
            <p:ph type="sldNum" sz="quarter" idx="3"/>
          </p:nvPr>
        </p:nvSpPr>
        <p:spPr bwMode="auto">
          <a:xfrm>
            <a:off x="3885579" y="8847933"/>
            <a:ext cx="2972421" cy="464342"/>
          </a:xfrm>
          <a:prstGeom prst="rect">
            <a:avLst/>
          </a:prstGeom>
          <a:noFill/>
          <a:ln w="9525">
            <a:noFill/>
            <a:miter lim="800000"/>
            <a:headEnd/>
            <a:tailEnd/>
          </a:ln>
          <a:effectLst/>
        </p:spPr>
        <p:txBody>
          <a:bodyPr vert="horz" wrap="square" lIns="92193" tIns="46097" rIns="92193" bIns="46097" numCol="1" anchor="b" anchorCtr="0" compatLnSpc="1">
            <a:prstTxWarp prst="textNoShape">
              <a:avLst/>
            </a:prstTxWarp>
          </a:bodyPr>
          <a:lstStyle>
            <a:lvl1pPr algn="r">
              <a:defRPr sz="1300">
                <a:latin typeface="Arial" charset="0"/>
                <a:ea typeface="+mn-ea"/>
                <a:cs typeface="Arial" charset="0"/>
              </a:defRPr>
            </a:lvl1pPr>
          </a:lstStyle>
          <a:p>
            <a:pPr>
              <a:defRPr/>
            </a:pPr>
            <a:fld id="{D94DC2E0-065D-4FCB-B22D-B2082F079876}" type="slidenum">
              <a:rPr lang="en-US"/>
              <a:pPr>
                <a:defRPr/>
              </a:pPr>
              <a:t>‹#›</a:t>
            </a:fld>
            <a:endParaRPr lang="en-US" dirty="0"/>
          </a:p>
        </p:txBody>
      </p:sp>
    </p:spTree>
    <p:extLst>
      <p:ext uri="{BB962C8B-B14F-4D97-AF65-F5344CB8AC3E}">
        <p14:creationId xmlns:p14="http://schemas.microsoft.com/office/powerpoint/2010/main" val="766733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4342"/>
          </a:xfrm>
          <a:prstGeom prst="rect">
            <a:avLst/>
          </a:prstGeom>
        </p:spPr>
        <p:txBody>
          <a:bodyPr vert="horz" lIns="92193" tIns="46097" rIns="92193" bIns="46097"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027" y="0"/>
            <a:ext cx="2972421" cy="464342"/>
          </a:xfrm>
          <a:prstGeom prst="rect">
            <a:avLst/>
          </a:prstGeom>
        </p:spPr>
        <p:txBody>
          <a:bodyPr vert="horz" lIns="92193" tIns="46097" rIns="92193" bIns="46097" rtlCol="0"/>
          <a:lstStyle>
            <a:lvl1pPr algn="r" fontAlgn="auto">
              <a:spcBef>
                <a:spcPts val="0"/>
              </a:spcBef>
              <a:spcAft>
                <a:spcPts val="0"/>
              </a:spcAft>
              <a:defRPr sz="1300">
                <a:latin typeface="+mn-lt"/>
                <a:ea typeface="+mn-ea"/>
                <a:cs typeface="+mn-cs"/>
              </a:defRPr>
            </a:lvl1pPr>
          </a:lstStyle>
          <a:p>
            <a:pPr>
              <a:defRPr/>
            </a:pPr>
            <a:fld id="{B7000999-8582-4AB7-BC5E-A8A61E6E73BC}" type="datetimeFigureOut">
              <a:rPr lang="en-US"/>
              <a:pPr>
                <a:defRPr/>
              </a:pPr>
              <a:t>10/10/2014</a:t>
            </a:fld>
            <a:endParaRPr lang="en-US" dirty="0"/>
          </a:p>
        </p:txBody>
      </p:sp>
      <p:sp>
        <p:nvSpPr>
          <p:cNvPr id="4" name="Slide Image Placeholder 3"/>
          <p:cNvSpPr>
            <a:spLocks noGrp="1" noRot="1" noChangeAspect="1"/>
          </p:cNvSpPr>
          <p:nvPr>
            <p:ph type="sldImg" idx="2"/>
          </p:nvPr>
        </p:nvSpPr>
        <p:spPr>
          <a:xfrm>
            <a:off x="1101725" y="700088"/>
            <a:ext cx="4654550" cy="3490912"/>
          </a:xfrm>
          <a:prstGeom prst="rect">
            <a:avLst/>
          </a:prstGeom>
          <a:noFill/>
          <a:ln w="12700">
            <a:solidFill>
              <a:prstClr val="black"/>
            </a:solidFill>
          </a:ln>
        </p:spPr>
        <p:txBody>
          <a:bodyPr vert="horz" lIns="92193" tIns="46097" rIns="92193" bIns="46097" rtlCol="0" anchor="ctr"/>
          <a:lstStyle/>
          <a:p>
            <a:pPr lvl="0"/>
            <a:endParaRPr lang="en-US" noProof="0" dirty="0"/>
          </a:p>
        </p:txBody>
      </p:sp>
      <p:sp>
        <p:nvSpPr>
          <p:cNvPr id="5" name="Notes Placeholder 4"/>
          <p:cNvSpPr>
            <a:spLocks noGrp="1"/>
          </p:cNvSpPr>
          <p:nvPr>
            <p:ph type="body" sz="quarter" idx="3"/>
          </p:nvPr>
        </p:nvSpPr>
        <p:spPr>
          <a:xfrm>
            <a:off x="686421" y="4423967"/>
            <a:ext cx="5485158" cy="4188615"/>
          </a:xfrm>
          <a:prstGeom prst="rect">
            <a:avLst/>
          </a:prstGeom>
        </p:spPr>
        <p:txBody>
          <a:bodyPr vert="horz" lIns="92193" tIns="46097" rIns="92193" bIns="4609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6343"/>
            <a:ext cx="2972421" cy="464342"/>
          </a:xfrm>
          <a:prstGeom prst="rect">
            <a:avLst/>
          </a:prstGeom>
        </p:spPr>
        <p:txBody>
          <a:bodyPr vert="horz" lIns="92193" tIns="46097" rIns="92193" bIns="46097"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027" y="8846343"/>
            <a:ext cx="2972421" cy="464342"/>
          </a:xfrm>
          <a:prstGeom prst="rect">
            <a:avLst/>
          </a:prstGeom>
        </p:spPr>
        <p:txBody>
          <a:bodyPr vert="horz" lIns="92193" tIns="46097" rIns="92193" bIns="46097" rtlCol="0" anchor="b"/>
          <a:lstStyle>
            <a:lvl1pPr algn="r" fontAlgn="auto">
              <a:spcBef>
                <a:spcPts val="0"/>
              </a:spcBef>
              <a:spcAft>
                <a:spcPts val="0"/>
              </a:spcAft>
              <a:defRPr sz="1300">
                <a:latin typeface="+mn-lt"/>
                <a:ea typeface="+mn-ea"/>
                <a:cs typeface="+mn-cs"/>
              </a:defRPr>
            </a:lvl1pPr>
          </a:lstStyle>
          <a:p>
            <a:pPr>
              <a:defRPr/>
            </a:pPr>
            <a:fld id="{16D3BF37-3EAD-47AE-8249-6589D0FE0635}" type="slidenum">
              <a:rPr lang="en-US"/>
              <a:pPr>
                <a:defRPr/>
              </a:pPr>
              <a:t>‹#›</a:t>
            </a:fld>
            <a:endParaRPr lang="en-US" dirty="0"/>
          </a:p>
        </p:txBody>
      </p:sp>
    </p:spTree>
    <p:extLst>
      <p:ext uri="{BB962C8B-B14F-4D97-AF65-F5344CB8AC3E}">
        <p14:creationId xmlns:p14="http://schemas.microsoft.com/office/powerpoint/2010/main" val="1250836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C8667D-DBD6-42A8-9C41-211E48EE124D}" type="slidenum">
              <a:rPr lang="en-US"/>
              <a:pPr fontAlgn="base">
                <a:spcBef>
                  <a:spcPct val="0"/>
                </a:spcBef>
                <a:spcAft>
                  <a:spcPct val="0"/>
                </a:spcAft>
                <a:defRPr/>
              </a:pPr>
              <a:t>1</a:t>
            </a:fld>
            <a:endParaRPr lang="en-US" dirty="0"/>
          </a:p>
        </p:txBody>
      </p:sp>
    </p:spTree>
    <p:extLst>
      <p:ext uri="{BB962C8B-B14F-4D97-AF65-F5344CB8AC3E}">
        <p14:creationId xmlns:p14="http://schemas.microsoft.com/office/powerpoint/2010/main" val="198808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D3BF37-3EAD-47AE-8249-6589D0FE0635}" type="slidenum">
              <a:rPr lang="en-US" smtClean="0"/>
              <a:pPr>
                <a:defRPr/>
              </a:pPr>
              <a:t>18</a:t>
            </a:fld>
            <a:endParaRPr lang="en-US" dirty="0"/>
          </a:p>
        </p:txBody>
      </p:sp>
    </p:spTree>
    <p:extLst>
      <p:ext uri="{BB962C8B-B14F-4D97-AF65-F5344CB8AC3E}">
        <p14:creationId xmlns:p14="http://schemas.microsoft.com/office/powerpoint/2010/main" val="1966826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033" descr="template-ppt-title-2"/>
          <p:cNvPicPr>
            <a:picLocks noChangeArrowheads="1"/>
          </p:cNvPicPr>
          <p:nvPr userDrawn="1"/>
        </p:nvPicPr>
        <p:blipFill rotWithShape="1">
          <a:blip r:embed="rId2" cstate="print"/>
          <a:srcRect t="51767" b="21560"/>
          <a:stretch/>
        </p:blipFill>
        <p:spPr bwMode="auto">
          <a:xfrm>
            <a:off x="1" y="0"/>
            <a:ext cx="9144000" cy="2863516"/>
          </a:xfrm>
          <a:prstGeom prst="rect">
            <a:avLst/>
          </a:prstGeom>
          <a:noFill/>
          <a:ln w="9525">
            <a:noFill/>
            <a:miter lim="800000"/>
            <a:headEnd/>
            <a:tailEnd/>
          </a:ln>
        </p:spPr>
      </p:pic>
      <p:sp>
        <p:nvSpPr>
          <p:cNvPr id="219138" name="Rectangle 1026"/>
          <p:cNvSpPr>
            <a:spLocks noGrp="1" noChangeArrowheads="1"/>
          </p:cNvSpPr>
          <p:nvPr>
            <p:ph type="ctrTitle"/>
          </p:nvPr>
        </p:nvSpPr>
        <p:spPr>
          <a:xfrm>
            <a:off x="1" y="3220452"/>
            <a:ext cx="6781800" cy="1295400"/>
          </a:xfrm>
        </p:spPr>
        <p:txBody>
          <a:bodyPr anchor="b"/>
          <a:lstStyle>
            <a:lvl1pPr>
              <a:defRPr/>
            </a:lvl1pPr>
          </a:lstStyle>
          <a:p>
            <a:r>
              <a:rPr lang="en-US" smtClean="0"/>
              <a:t>Click to edit Master title style</a:t>
            </a:r>
            <a:endParaRPr lang="en-US" dirty="0"/>
          </a:p>
        </p:txBody>
      </p:sp>
      <p:sp>
        <p:nvSpPr>
          <p:cNvPr id="219139" name="Rectangle 1027"/>
          <p:cNvSpPr>
            <a:spLocks noGrp="1" noChangeArrowheads="1"/>
          </p:cNvSpPr>
          <p:nvPr>
            <p:ph type="subTitle" idx="1"/>
          </p:nvPr>
        </p:nvSpPr>
        <p:spPr>
          <a:xfrm>
            <a:off x="114300" y="5638800"/>
            <a:ext cx="5943600" cy="1066800"/>
          </a:xfrm>
        </p:spPr>
        <p:txBody>
          <a:bodyPr anchor="b"/>
          <a:lstStyle>
            <a:lvl1pPr marL="0" indent="0">
              <a:buFontTx/>
              <a:buNone/>
              <a:defRPr sz="2400">
                <a:latin typeface="Myriad Pro" pitchFamily="1" charset="0"/>
              </a:defRPr>
            </a:lvl1pPr>
          </a:lstStyle>
          <a:p>
            <a:r>
              <a:rPr lang="en-US" smtClean="0"/>
              <a:t>Click to edit Master subtitle style</a:t>
            </a:r>
            <a:endParaRPr lang="en-US" dirty="0"/>
          </a:p>
        </p:txBody>
      </p:sp>
      <p:pic>
        <p:nvPicPr>
          <p:cNvPr id="6" name="Picture 1033" descr="template-ppt-title-2"/>
          <p:cNvPicPr>
            <a:picLocks noChangeArrowheads="1"/>
          </p:cNvPicPr>
          <p:nvPr userDrawn="1"/>
        </p:nvPicPr>
        <p:blipFill rotWithShape="1">
          <a:blip r:embed="rId2" cstate="print"/>
          <a:srcRect t="79820"/>
          <a:stretch/>
        </p:blipFill>
        <p:spPr bwMode="auto">
          <a:xfrm>
            <a:off x="1" y="5474368"/>
            <a:ext cx="9144000" cy="138363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337E906-F606-4593-AA5C-864B84DE3A21}" type="datetimeFigureOut">
              <a:rPr lang="en-US"/>
              <a:pPr>
                <a:defRPr/>
              </a:pPr>
              <a:t>10/10/2014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2C16D8FD-CC1D-4CB2-98BE-E65922BD1D4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E1F9FA8-09B5-41C3-9A8F-F1F14044C866}" type="datetimeFigureOut">
              <a:rPr lang="en-US"/>
              <a:pPr>
                <a:defRPr/>
              </a:pPr>
              <a:t>10/10/2014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2521B26-DBCB-4CED-B523-A9CEABDFE30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0"/>
            <a:ext cx="22098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4770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325960A6-3F72-4416-88BB-F6B1C9D506B9}" type="datetimeFigureOut">
              <a:rPr lang="en-US"/>
              <a:pPr>
                <a:defRPr/>
              </a:pPr>
              <a:t>10/10/2014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097746-8150-44B9-9FAA-65BF5AB9D1A0}"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pic>
        <p:nvPicPr>
          <p:cNvPr id="4" name="Picture 4" descr="template-ppt-section-2"/>
          <p:cNvPicPr>
            <a:picLocks noChangeArrowheads="1"/>
          </p:cNvPicPr>
          <p:nvPr userDrawn="1"/>
        </p:nvPicPr>
        <p:blipFill>
          <a:blip r:embed="rId2" cstate="print"/>
          <a:srcRect/>
          <a:stretch>
            <a:fillRect/>
          </a:stretch>
        </p:blipFill>
        <p:spPr bwMode="auto">
          <a:xfrm>
            <a:off x="0" y="0"/>
            <a:ext cx="9140825" cy="6856413"/>
          </a:xfrm>
          <a:prstGeom prst="rect">
            <a:avLst/>
          </a:prstGeom>
          <a:noFill/>
          <a:ln w="9525">
            <a:noFill/>
            <a:miter lim="800000"/>
            <a:headEnd/>
            <a:tailEnd/>
          </a:ln>
        </p:spPr>
      </p:pic>
      <p:sp>
        <p:nvSpPr>
          <p:cNvPr id="8" name="Rectangle 2"/>
          <p:cNvSpPr>
            <a:spLocks noGrp="1" noChangeArrowheads="1"/>
          </p:cNvSpPr>
          <p:nvPr>
            <p:ph type="ctrTitle"/>
          </p:nvPr>
        </p:nvSpPr>
        <p:spPr>
          <a:xfrm>
            <a:off x="152400" y="3810000"/>
            <a:ext cx="5562600" cy="1295400"/>
          </a:xfrm>
        </p:spPr>
        <p:txBody>
          <a:bodyPr/>
          <a:lstStyle>
            <a:lvl1pPr>
              <a:defRPr baseline="0">
                <a:latin typeface="+mj-lt"/>
              </a:defRPr>
            </a:lvl1pPr>
          </a:lstStyle>
          <a:p>
            <a:r>
              <a:rPr lang="en-US" smtClean="0"/>
              <a:t>Click to edit Master title style</a:t>
            </a:r>
            <a:endParaRPr lang="en-US" dirty="0"/>
          </a:p>
        </p:txBody>
      </p:sp>
      <p:sp>
        <p:nvSpPr>
          <p:cNvPr id="9" name="Rectangle 3"/>
          <p:cNvSpPr>
            <a:spLocks noGrp="1" noChangeArrowheads="1"/>
          </p:cNvSpPr>
          <p:nvPr>
            <p:ph type="subTitle" idx="1"/>
          </p:nvPr>
        </p:nvSpPr>
        <p:spPr>
          <a:xfrm>
            <a:off x="152400" y="5562600"/>
            <a:ext cx="5562600" cy="1066800"/>
          </a:xfrm>
        </p:spPr>
        <p:txBody>
          <a:bodyPr/>
          <a:lstStyle>
            <a:lvl1pPr>
              <a:buFont typeface="Arial" pitchFamily="34" charset="0"/>
              <a:buNone/>
              <a:defRPr>
                <a:latin typeface="+mj-lt"/>
              </a:defRPr>
            </a:lvl1pPr>
          </a:lstStyle>
          <a:p>
            <a:endParaRPr lang="en-US" dirty="0"/>
          </a:p>
        </p:txBody>
      </p:sp>
      <p:sp>
        <p:nvSpPr>
          <p:cNvPr id="5" name="Date Placeholder 3"/>
          <p:cNvSpPr>
            <a:spLocks noGrp="1"/>
          </p:cNvSpPr>
          <p:nvPr>
            <p:ph type="dt" sz="half" idx="10"/>
          </p:nvPr>
        </p:nvSpPr>
        <p:spPr/>
        <p:txBody>
          <a:bodyPr/>
          <a:lstStyle>
            <a:lvl1pPr>
              <a:defRPr/>
            </a:lvl1pPr>
          </a:lstStyle>
          <a:p>
            <a:pPr>
              <a:defRPr/>
            </a:pPr>
            <a:fld id="{7BDD49B0-9F1C-4BA3-8B2B-D24C341146ED}" type="datetimeFigureOut">
              <a:rPr lang="en-US"/>
              <a:pPr>
                <a:defRPr/>
              </a:pPr>
              <a:t>10/10/2014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a:t>Slide </a:t>
            </a:r>
            <a:fld id="{CA8B8443-BD69-4517-A704-80B74FEDD69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342900" marR="0" indent="-342900" algn="l" defTabSz="914400" rtl="0" eaLnBrk="1" fontAlgn="base" latinLnBrk="0" hangingPunct="1">
              <a:lnSpc>
                <a:spcPct val="100000"/>
              </a:lnSpc>
              <a:spcBef>
                <a:spcPct val="20000"/>
              </a:spcBef>
              <a:spcAft>
                <a:spcPct val="0"/>
              </a:spcAft>
              <a:buClr>
                <a:srgbClr val="FBC600"/>
              </a:buClr>
              <a:buSzPct val="125000"/>
              <a:buFont typeface="Times" pitchFamily="1" charset="0"/>
              <a:buChar char="•"/>
              <a:tabLst/>
              <a:defRPr/>
            </a:lvl1pPr>
            <a:lvl2pPr marL="742950" marR="0" indent="-285750" algn="l" defTabSz="914400" rtl="0" eaLnBrk="1" fontAlgn="base" latinLnBrk="0" hangingPunct="1">
              <a:lnSpc>
                <a:spcPct val="100000"/>
              </a:lnSpc>
              <a:spcBef>
                <a:spcPct val="20000"/>
              </a:spcBef>
              <a:spcAft>
                <a:spcPct val="0"/>
              </a:spcAft>
              <a:buClr>
                <a:srgbClr val="0099FF"/>
              </a:buClr>
              <a:buSzPct val="110000"/>
              <a:buFont typeface="Times" pitchFamily="1" charset="0"/>
              <a:buChar char="•"/>
              <a:tabLst/>
              <a:defRPr/>
            </a:lvl2pPr>
          </a:lstStyle>
          <a:p>
            <a:pPr lvl="0"/>
            <a:r>
              <a:rPr lang="en-US" noProof="0" dirty="0" smtClean="0"/>
              <a:t>Click to edit Master text styles</a:t>
            </a:r>
          </a:p>
          <a:p>
            <a:pPr lvl="1"/>
            <a:r>
              <a:rPr lang="en-US" noProof="0"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2642D90-871C-40D3-B0A7-89E2EF64FB1E}" type="datetimeFigureOut">
              <a:rPr lang="en-US"/>
              <a:pPr>
                <a:defRPr/>
              </a:pPr>
              <a:t>10/10/2014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65F458E3-DE88-4906-816A-4BF7D617BDB5}" type="slidenum">
              <a:rPr lang="en-US"/>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6" name="Picture 4" descr="template-ppt-section-2"/>
          <p:cNvPicPr>
            <a:picLocks noChangeArrowheads="1"/>
          </p:cNvPicPr>
          <p:nvPr/>
        </p:nvPicPr>
        <p:blipFill>
          <a:blip r:embed="rId2" cstate="print"/>
          <a:srcRect/>
          <a:stretch>
            <a:fillRect/>
          </a:stretch>
        </p:blipFill>
        <p:spPr bwMode="auto">
          <a:xfrm>
            <a:off x="0" y="0"/>
            <a:ext cx="9140825" cy="6856413"/>
          </a:xfrm>
          <a:prstGeom prst="rect">
            <a:avLst/>
          </a:prstGeom>
          <a:noFill/>
          <a:ln w="9525">
            <a:noFill/>
            <a:miter lim="800000"/>
            <a:headEnd/>
            <a:tailEnd/>
          </a:ln>
        </p:spPr>
      </p:pic>
      <p:pic>
        <p:nvPicPr>
          <p:cNvPr id="7" name="Picture 4" descr="template-ppt-section-2"/>
          <p:cNvPicPr>
            <a:picLocks noChangeArrowheads="1"/>
          </p:cNvPicPr>
          <p:nvPr userDrawn="1"/>
        </p:nvPicPr>
        <p:blipFill>
          <a:blip r:embed="rId2" cstate="print"/>
          <a:srcRect/>
          <a:stretch>
            <a:fillRect/>
          </a:stretch>
        </p:blipFill>
        <p:spPr bwMode="auto">
          <a:xfrm>
            <a:off x="0" y="0"/>
            <a:ext cx="9140825" cy="6856413"/>
          </a:xfrm>
          <a:prstGeom prst="rect">
            <a:avLst/>
          </a:prstGeom>
          <a:noFill/>
          <a:ln w="9525">
            <a:noFill/>
            <a:miter lim="800000"/>
            <a:headEnd/>
            <a:tailEnd/>
          </a:ln>
        </p:spPr>
      </p:pic>
      <p:sp>
        <p:nvSpPr>
          <p:cNvPr id="8" name="Rectangle 2"/>
          <p:cNvSpPr>
            <a:spLocks noGrp="1" noChangeArrowheads="1"/>
          </p:cNvSpPr>
          <p:nvPr>
            <p:ph type="ctrTitle"/>
          </p:nvPr>
        </p:nvSpPr>
        <p:spPr>
          <a:xfrm>
            <a:off x="152400" y="3810000"/>
            <a:ext cx="5562600" cy="1295400"/>
          </a:xfrm>
        </p:spPr>
        <p:txBody>
          <a:bodyPr/>
          <a:lstStyle>
            <a:lvl1pPr>
              <a:defRPr baseline="0">
                <a:latin typeface="+mj-lt"/>
              </a:defRPr>
            </a:lvl1pPr>
          </a:lstStyle>
          <a:p>
            <a:r>
              <a:rPr lang="en-US" smtClean="0"/>
              <a:t>Click to edit Master title style</a:t>
            </a:r>
            <a:endParaRPr lang="en-US" dirty="0"/>
          </a:p>
        </p:txBody>
      </p:sp>
      <p:sp>
        <p:nvSpPr>
          <p:cNvPr id="9" name="Rectangle 3"/>
          <p:cNvSpPr>
            <a:spLocks noGrp="1" noChangeArrowheads="1"/>
          </p:cNvSpPr>
          <p:nvPr>
            <p:ph type="subTitle" idx="1"/>
          </p:nvPr>
        </p:nvSpPr>
        <p:spPr>
          <a:xfrm>
            <a:off x="152400" y="5562600"/>
            <a:ext cx="5562600" cy="1066800"/>
          </a:xfrm>
        </p:spPr>
        <p:txBody>
          <a:bodyPr/>
          <a:lstStyle>
            <a:lvl1pPr>
              <a:buFont typeface="Arial" pitchFamily="34" charset="0"/>
              <a:buNone/>
              <a:defRPr>
                <a:latin typeface="+mj-lt"/>
              </a:defRPr>
            </a:lvl1pPr>
          </a:lstStyle>
          <a:p>
            <a:r>
              <a:rPr lang="en-US" smtClean="0"/>
              <a:t>Click to edit Master subtitle style</a:t>
            </a:r>
            <a:endParaRPr lang="en-US" dirty="0"/>
          </a:p>
        </p:txBody>
      </p:sp>
      <p:sp>
        <p:nvSpPr>
          <p:cNvPr id="11" name="Rectangle 2"/>
          <p:cNvSpPr>
            <a:spLocks noGrp="1" noChangeArrowheads="1"/>
          </p:cNvSpPr>
          <p:nvPr>
            <p:ph type="ctrTitle"/>
          </p:nvPr>
        </p:nvSpPr>
        <p:spPr>
          <a:xfrm>
            <a:off x="152400" y="3810000"/>
            <a:ext cx="5562600" cy="1295400"/>
          </a:xfrm>
        </p:spPr>
        <p:txBody>
          <a:bodyPr/>
          <a:lstStyle>
            <a:lvl1pPr>
              <a:defRPr baseline="0">
                <a:latin typeface="+mj-lt"/>
              </a:defRPr>
            </a:lvl1pPr>
          </a:lstStyle>
          <a:p>
            <a:r>
              <a:rPr lang="en-US" smtClean="0"/>
              <a:t>Click to edit Master title style</a:t>
            </a:r>
            <a:endParaRPr lang="en-US" dirty="0"/>
          </a:p>
        </p:txBody>
      </p:sp>
      <p:sp>
        <p:nvSpPr>
          <p:cNvPr id="12" name="Rectangle 3"/>
          <p:cNvSpPr>
            <a:spLocks noGrp="1" noChangeArrowheads="1"/>
          </p:cNvSpPr>
          <p:nvPr>
            <p:ph type="subTitle" idx="1"/>
          </p:nvPr>
        </p:nvSpPr>
        <p:spPr>
          <a:xfrm>
            <a:off x="152400" y="5562600"/>
            <a:ext cx="5562600" cy="1066800"/>
          </a:xfrm>
        </p:spPr>
        <p:txBody>
          <a:bodyPr/>
          <a:lstStyle>
            <a:lvl1pPr>
              <a:buFont typeface="Arial" pitchFamily="34" charset="0"/>
              <a:buNone/>
              <a:defRPr>
                <a:latin typeface="+mj-lt"/>
              </a:defRPr>
            </a:lvl1pPr>
          </a:lstStyle>
          <a:p>
            <a:endParaRPr lang="en-US" dirty="0"/>
          </a:p>
        </p:txBody>
      </p:sp>
      <p:sp>
        <p:nvSpPr>
          <p:cNvPr id="10" name="Date Placeholder 3"/>
          <p:cNvSpPr>
            <a:spLocks noGrp="1"/>
          </p:cNvSpPr>
          <p:nvPr>
            <p:ph type="dt" sz="half" idx="10"/>
          </p:nvPr>
        </p:nvSpPr>
        <p:spPr/>
        <p:txBody>
          <a:bodyPr/>
          <a:lstStyle>
            <a:lvl1pPr>
              <a:defRPr/>
            </a:lvl1pPr>
          </a:lstStyle>
          <a:p>
            <a:pPr>
              <a:defRPr/>
            </a:pPr>
            <a:fld id="{0CAD2DA3-FF18-432D-A852-830EEE6819E1}" type="datetimeFigureOut">
              <a:rPr lang="en-US"/>
              <a:pPr>
                <a:defRPr/>
              </a:pPr>
              <a:t>10/10/2014</a:t>
            </a:fld>
            <a:endParaRPr lang="en-US" dirty="0"/>
          </a:p>
        </p:txBody>
      </p:sp>
      <p:sp>
        <p:nvSpPr>
          <p:cNvPr id="13" name="Footer Placeholder 4"/>
          <p:cNvSpPr>
            <a:spLocks noGrp="1"/>
          </p:cNvSpPr>
          <p:nvPr>
            <p:ph type="ftr" sz="quarter" idx="11"/>
          </p:nvPr>
        </p:nvSpPr>
        <p:spPr/>
        <p:txBody>
          <a:bodyPr/>
          <a:lstStyle>
            <a:lvl1pPr>
              <a:defRPr/>
            </a:lvl1pPr>
          </a:lstStyle>
          <a:p>
            <a:pPr>
              <a:defRPr/>
            </a:pPr>
            <a:endParaRPr lang="en-US" dirty="0"/>
          </a:p>
        </p:txBody>
      </p:sp>
      <p:sp>
        <p:nvSpPr>
          <p:cNvPr id="14" name="Slide Number Placeholder 5"/>
          <p:cNvSpPr>
            <a:spLocks noGrp="1"/>
          </p:cNvSpPr>
          <p:nvPr>
            <p:ph type="sldNum" sz="quarter" idx="12"/>
          </p:nvPr>
        </p:nvSpPr>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a:t>Slide </a:t>
            </a:r>
            <a:fld id="{0641FF7A-6A9E-43A3-9FE6-1BAEEF57911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400" y="1066800"/>
            <a:ext cx="43434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066800"/>
            <a:ext cx="43434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83CCC50F-8D78-4607-90CA-FE75CD5539EF}" type="datetimeFigureOut">
              <a:rPr lang="en-US"/>
              <a:pPr>
                <a:defRPr/>
              </a:pPr>
              <a:t>10/10/2014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1EBDB4FD-1C73-4DEC-AE60-7ADD6BBAB1F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marL="342900" marR="0" indent="-342900" algn="l" defTabSz="914400" rtl="0" eaLnBrk="1" fontAlgn="base" latinLnBrk="0" hangingPunct="1">
              <a:lnSpc>
                <a:spcPct val="100000"/>
              </a:lnSpc>
              <a:spcBef>
                <a:spcPct val="20000"/>
              </a:spcBef>
              <a:spcAft>
                <a:spcPct val="0"/>
              </a:spcAft>
              <a:buClr>
                <a:srgbClr val="FBC600"/>
              </a:buClr>
              <a:buSzPct val="125000"/>
              <a:buFont typeface="Times" pitchFamily="1" charset="0"/>
              <a:buChar char="•"/>
              <a:tabLst/>
              <a:defRPr sz="2800"/>
            </a:lvl1pPr>
            <a:lvl2pPr marL="742950" marR="0" indent="-285750" algn="l" defTabSz="914400" rtl="0" eaLnBrk="1" fontAlgn="base" latinLnBrk="0" hangingPunct="1">
              <a:lnSpc>
                <a:spcPct val="100000"/>
              </a:lnSpc>
              <a:spcBef>
                <a:spcPct val="20000"/>
              </a:spcBef>
              <a:spcAft>
                <a:spcPct val="0"/>
              </a:spcAft>
              <a:buClr>
                <a:srgbClr val="0099FF"/>
              </a:buClr>
              <a:buSzPct val="110000"/>
              <a:buFont typeface="Times" pitchFamily="1" charset="0"/>
              <a:buChar char="•"/>
              <a:tabLst/>
              <a:defRPr sz="2400"/>
            </a:lvl2pPr>
            <a:lvl3pPr marL="1143000" marR="0" indent="-228600" algn="l" defTabSz="914400" rtl="0" eaLnBrk="1" fontAlgn="base" latinLnBrk="0" hangingPunct="1">
              <a:lnSpc>
                <a:spcPct val="100000"/>
              </a:lnSpc>
              <a:spcBef>
                <a:spcPct val="20000"/>
              </a:spcBef>
              <a:spcAft>
                <a:spcPct val="0"/>
              </a:spcAft>
              <a:buClrTx/>
              <a:buSzTx/>
              <a:buFontTx/>
              <a:buChar char="–"/>
              <a:tabLst/>
              <a:defRPr sz="2000"/>
            </a:lvl3pPr>
            <a:lvl4pPr marL="1600200" marR="0" indent="-228600" algn="l" defTabSz="914400" rtl="0" eaLnBrk="1" fontAlgn="base" latinLnBrk="0" hangingPunct="1">
              <a:lnSpc>
                <a:spcPct val="100000"/>
              </a:lnSpc>
              <a:spcBef>
                <a:spcPct val="20000"/>
              </a:spcBef>
              <a:spcAft>
                <a:spcPct val="0"/>
              </a:spcAft>
              <a:buClrTx/>
              <a:buSzTx/>
              <a:buFontTx/>
              <a:buChar char="–"/>
              <a:tabLst/>
              <a:defRPr sz="1800"/>
            </a:lvl4pPr>
            <a:lvl5pPr marL="2057400" marR="0" indent="-228600" algn="l" defTabSz="914400" rtl="0" eaLnBrk="1" fontAlgn="base" latinLnBrk="0" hangingPunct="1">
              <a:lnSpc>
                <a:spcPct val="100000"/>
              </a:lnSpc>
              <a:spcBef>
                <a:spcPct val="20000"/>
              </a:spcBef>
              <a:spcAft>
                <a:spcPct val="0"/>
              </a:spcAft>
              <a:buClr>
                <a:srgbClr val="808080"/>
              </a:buClr>
              <a:buSzTx/>
              <a:buFontTx/>
              <a:buChar char="•"/>
              <a:tabLst/>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fld id="{77A174FA-5BCD-4440-9FE1-2BAD0935DA44}" type="datetimeFigureOut">
              <a:rPr lang="en-US"/>
              <a:pPr>
                <a:defRPr/>
              </a:pPr>
              <a:t>10/10/2014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FA0A171D-3259-4AB3-8B76-C11276DFE06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a:lstStyle>
            <a:lvl1pPr>
              <a:defRPr/>
            </a:lvl1pPr>
          </a:lstStyle>
          <a:p>
            <a:pPr>
              <a:defRPr/>
            </a:pPr>
            <a:fld id="{B9692249-78D5-4122-B69B-A6FE4F418781}" type="datetimeFigureOut">
              <a:rPr lang="en-US"/>
              <a:pPr>
                <a:defRPr/>
              </a:pPr>
              <a:t>10/10/2014</a:t>
            </a:fld>
            <a:endParaRPr lang="en-US" dirty="0"/>
          </a:p>
        </p:txBody>
      </p:sp>
      <p:sp>
        <p:nvSpPr>
          <p:cNvPr id="4" name="Slide Number Placeholder 6"/>
          <p:cNvSpPr>
            <a:spLocks noGrp="1"/>
          </p:cNvSpPr>
          <p:nvPr>
            <p:ph type="sldNum" sz="quarter" idx="11"/>
          </p:nvPr>
        </p:nvSpPr>
        <p:spPr/>
        <p:txBody>
          <a:bodyPr/>
          <a:lstStyle>
            <a:lvl1pPr>
              <a:defRPr/>
            </a:lvl1pPr>
          </a:lstStyle>
          <a:p>
            <a:pPr>
              <a:defRPr/>
            </a:pPr>
            <a:r>
              <a:rPr lang="en-US" dirty="0"/>
              <a:t>Slide </a:t>
            </a:r>
            <a:fld id="{AC605FFB-ED59-497E-8F98-722584659EEC}" type="slidenum">
              <a:rPr lang="en-US"/>
              <a:pPr>
                <a:defRPr/>
              </a:pPr>
              <a:t>‹#›</a:t>
            </a:fld>
            <a:endParaRPr lang="en-US" dirty="0"/>
          </a:p>
        </p:txBody>
      </p:sp>
      <p:sp>
        <p:nvSpPr>
          <p:cNvPr id="5" name="Footer Placeholder 7"/>
          <p:cNvSpPr>
            <a:spLocks noGrp="1"/>
          </p:cNvSpPr>
          <p:nvPr>
            <p:ph type="ftr" sz="quarter" idx="12"/>
          </p:nvPr>
        </p:nvSpPr>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reen Shot">
    <p:spTree>
      <p:nvGrpSpPr>
        <p:cNvPr id="1" name=""/>
        <p:cNvGrpSpPr/>
        <p:nvPr/>
      </p:nvGrpSpPr>
      <p:grpSpPr>
        <a:xfrm>
          <a:off x="0" y="0"/>
          <a:ext cx="0" cy="0"/>
          <a:chOff x="0" y="0"/>
          <a:chExt cx="0" cy="0"/>
        </a:xfrm>
      </p:grpSpPr>
      <p:sp>
        <p:nvSpPr>
          <p:cNvPr id="3" name="TextBox 2"/>
          <p:cNvSpPr txBox="1"/>
          <p:nvPr userDrawn="1"/>
        </p:nvSpPr>
        <p:spPr>
          <a:xfrm>
            <a:off x="8305800" y="6553200"/>
            <a:ext cx="838200" cy="246063"/>
          </a:xfrm>
          <a:prstGeom prst="rect">
            <a:avLst/>
          </a:prstGeom>
          <a:noFill/>
        </p:spPr>
        <p:txBody>
          <a:bodyPr>
            <a:spAutoFit/>
          </a:bodyPr>
          <a:lstStyle/>
          <a:p>
            <a:pPr algn="ctr">
              <a:defRPr/>
            </a:pPr>
            <a:r>
              <a:rPr lang="en-US" sz="1000" dirty="0">
                <a:latin typeface="+mj-lt"/>
              </a:rPr>
              <a:t>Slide </a:t>
            </a:r>
            <a:fld id="{756B78D5-3AE3-437B-96B6-A0999F1A1E82}" type="slidenum">
              <a:rPr lang="en-US" sz="1000">
                <a:latin typeface="+mj-lt"/>
              </a:rPr>
              <a:pPr algn="ctr">
                <a:defRPr/>
              </a:pPr>
              <a:t>‹#›</a:t>
            </a:fld>
            <a:endParaRPr lang="en-US" sz="1000" dirty="0">
              <a:latin typeface="+mj-lt"/>
            </a:endParaRPr>
          </a:p>
        </p:txBody>
      </p:sp>
      <p:sp>
        <p:nvSpPr>
          <p:cNvPr id="6" name="Title 1"/>
          <p:cNvSpPr>
            <a:spLocks noGrp="1"/>
          </p:cNvSpPr>
          <p:nvPr>
            <p:ph type="title"/>
          </p:nvPr>
        </p:nvSpPr>
        <p:spPr>
          <a:xfrm>
            <a:off x="152400" y="24384"/>
            <a:ext cx="8077200" cy="533400"/>
          </a:xfrm>
        </p:spPr>
        <p:txBody>
          <a:bodyPr/>
          <a:lstStyle>
            <a:lvl1pPr>
              <a:defRPr baseline="0"/>
            </a:lvl1p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70FD0C32-584A-4C76-92DB-84720072247D}" type="datetimeFigureOut">
              <a:rPr lang="en-US"/>
              <a:pPr>
                <a:defRPr/>
              </a:pPr>
              <a:t>10/10/2014</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8824917-12BD-40A8-80E4-B4D15B4E7135}" type="datetimeFigureOut">
              <a:rPr lang="en-US"/>
              <a:pPr>
                <a:defRPr/>
              </a:pPr>
              <a:t>10/10/2014</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a:t>Slide </a:t>
            </a:r>
            <a:fld id="{D0BA26D0-3FAB-4F02-9D58-8FCAED3AAC6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008313" cy="9144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BE098B9-E069-431E-85AD-DA7DEFEC6327}" type="datetimeFigureOut">
              <a:rPr lang="en-US"/>
              <a:pPr>
                <a:defRPr/>
              </a:pPr>
              <a:t>10/10/2014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8CA86CD-2425-43E6-83F5-A452254D088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template-ppt-content-2"/>
          <p:cNvPicPr>
            <a:picLocks noChangeArrowheads="1"/>
          </p:cNvPicPr>
          <p:nvPr/>
        </p:nvPicPr>
        <p:blipFill>
          <a:blip r:embed="rId15" cstate="print"/>
          <a:srcRect/>
          <a:stretch>
            <a:fillRect/>
          </a:stretch>
        </p:blipFill>
        <p:spPr bwMode="auto">
          <a:xfrm>
            <a:off x="0" y="0"/>
            <a:ext cx="9140825" cy="68564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152400" y="0"/>
            <a:ext cx="8077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152400" y="1066800"/>
            <a:ext cx="88392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8116" name="Rectangle 4"/>
          <p:cNvSpPr>
            <a:spLocks noGrp="1" noChangeArrowheads="1"/>
          </p:cNvSpPr>
          <p:nvPr>
            <p:ph type="dt" sz="half" idx="2"/>
          </p:nvPr>
        </p:nvSpPr>
        <p:spPr bwMode="auto">
          <a:xfrm>
            <a:off x="76200" y="64770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000">
                <a:latin typeface="Arial" charset="0"/>
                <a:ea typeface="+mn-ea"/>
                <a:cs typeface="Arial" charset="0"/>
              </a:defRPr>
            </a:lvl1pPr>
          </a:lstStyle>
          <a:p>
            <a:pPr>
              <a:defRPr/>
            </a:pPr>
            <a:fld id="{87A7060E-5B62-414B-B039-518FADCCCD76}" type="datetimeFigureOut">
              <a:rPr lang="en-US"/>
              <a:pPr>
                <a:defRPr/>
              </a:pPr>
              <a:t>10/10/2014</a:t>
            </a:fld>
            <a:endParaRPr lang="en-US" dirty="0"/>
          </a:p>
        </p:txBody>
      </p:sp>
      <p:sp>
        <p:nvSpPr>
          <p:cNvPr id="218117" name="Rectangle 5"/>
          <p:cNvSpPr>
            <a:spLocks noGrp="1" noChangeArrowheads="1"/>
          </p:cNvSpPr>
          <p:nvPr>
            <p:ph type="ftr" sz="quarter" idx="3"/>
          </p:nvPr>
        </p:nvSpPr>
        <p:spPr bwMode="auto">
          <a:xfrm>
            <a:off x="3124200" y="64770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000">
                <a:latin typeface="Arial" charset="0"/>
                <a:ea typeface="+mn-ea"/>
                <a:cs typeface="Arial" charset="0"/>
              </a:defRPr>
            </a:lvl1pPr>
          </a:lstStyle>
          <a:p>
            <a:pPr>
              <a:defRPr/>
            </a:pPr>
            <a:endParaRPr lang="en-US" dirty="0"/>
          </a:p>
        </p:txBody>
      </p:sp>
      <p:sp>
        <p:nvSpPr>
          <p:cNvPr id="218118" name="Rectangle 6"/>
          <p:cNvSpPr>
            <a:spLocks noGrp="1" noChangeArrowheads="1"/>
          </p:cNvSpPr>
          <p:nvPr>
            <p:ph type="sldNum" sz="quarter" idx="4"/>
          </p:nvPr>
        </p:nvSpPr>
        <p:spPr bwMode="auto">
          <a:xfrm>
            <a:off x="7162800" y="64770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000">
                <a:latin typeface="Arial" charset="0"/>
                <a:ea typeface="+mn-ea"/>
                <a:cs typeface="Arial" charset="0"/>
              </a:defRPr>
            </a:lvl1pPr>
          </a:lstStyle>
          <a:p>
            <a:pPr>
              <a:defRPr/>
            </a:pPr>
            <a:fld id="{97ACE86A-F4C6-4F56-A012-486CE9079EBC}" type="slidenum">
              <a:rPr lang="en-US"/>
              <a:pPr>
                <a:defRPr/>
              </a:pPr>
              <a:t>‹#›</a:t>
            </a:fld>
            <a:endParaRPr lang="en-US" dirty="0"/>
          </a:p>
        </p:txBody>
      </p:sp>
      <p:pic>
        <p:nvPicPr>
          <p:cNvPr id="1032" name="Picture 9" descr="template-ppt-content-2"/>
          <p:cNvPicPr>
            <a:picLocks noChangeArrowheads="1"/>
          </p:cNvPicPr>
          <p:nvPr/>
        </p:nvPicPr>
        <p:blipFill>
          <a:blip r:embed="rId15" cstate="print"/>
          <a:srcRect/>
          <a:stretch>
            <a:fillRect/>
          </a:stretch>
        </p:blipFill>
        <p:spPr bwMode="auto">
          <a:xfrm>
            <a:off x="0" y="0"/>
            <a:ext cx="9140825" cy="68564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77" r:id="rId1"/>
    <p:sldLayoutId id="2147484278" r:id="rId2"/>
    <p:sldLayoutId id="2147484279" r:id="rId3"/>
    <p:sldLayoutId id="2147484280" r:id="rId4"/>
    <p:sldLayoutId id="2147484281" r:id="rId5"/>
    <p:sldLayoutId id="2147484282" r:id="rId6"/>
    <p:sldLayoutId id="2147484283" r:id="rId7"/>
    <p:sldLayoutId id="2147484284" r:id="rId8"/>
    <p:sldLayoutId id="2147484285" r:id="rId9"/>
    <p:sldLayoutId id="2147484286" r:id="rId10"/>
    <p:sldLayoutId id="2147484275" r:id="rId11"/>
    <p:sldLayoutId id="2147484276" r:id="rId12"/>
    <p:sldLayoutId id="2147484287" r:id="rId13"/>
  </p:sldLayoutIdLst>
  <p:txStyles>
    <p:titleStyle>
      <a:lvl1pPr algn="l" rtl="0" eaLnBrk="0" fontAlgn="base" hangingPunct="0">
        <a:spcBef>
          <a:spcPct val="0"/>
        </a:spcBef>
        <a:spcAft>
          <a:spcPct val="0"/>
        </a:spcAft>
        <a:defRPr sz="3600">
          <a:solidFill>
            <a:schemeClr val="bg1"/>
          </a:solidFill>
          <a:latin typeface="+mj-lt"/>
          <a:ea typeface="Osaka"/>
          <a:cs typeface="Osaka"/>
        </a:defRPr>
      </a:lvl1pPr>
      <a:lvl2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2pPr>
      <a:lvl3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3pPr>
      <a:lvl4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4pPr>
      <a:lvl5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5pPr>
      <a:lvl6pPr marL="457200" algn="l" rtl="0" eaLnBrk="1" fontAlgn="base" hangingPunct="1">
        <a:spcBef>
          <a:spcPct val="0"/>
        </a:spcBef>
        <a:spcAft>
          <a:spcPct val="0"/>
        </a:spcAft>
        <a:defRPr sz="3600">
          <a:solidFill>
            <a:schemeClr val="bg1"/>
          </a:solidFill>
          <a:latin typeface="Myriad Pro" pitchFamily="1" charset="0"/>
          <a:ea typeface="Osaka" pitchFamily="1" charset="-128"/>
        </a:defRPr>
      </a:lvl6pPr>
      <a:lvl7pPr marL="914400" algn="l" rtl="0" eaLnBrk="1" fontAlgn="base" hangingPunct="1">
        <a:spcBef>
          <a:spcPct val="0"/>
        </a:spcBef>
        <a:spcAft>
          <a:spcPct val="0"/>
        </a:spcAft>
        <a:defRPr sz="3600">
          <a:solidFill>
            <a:schemeClr val="bg1"/>
          </a:solidFill>
          <a:latin typeface="Myriad Pro" pitchFamily="1" charset="0"/>
          <a:ea typeface="Osaka" pitchFamily="1" charset="-128"/>
        </a:defRPr>
      </a:lvl7pPr>
      <a:lvl8pPr marL="1371600" algn="l" rtl="0" eaLnBrk="1" fontAlgn="base" hangingPunct="1">
        <a:spcBef>
          <a:spcPct val="0"/>
        </a:spcBef>
        <a:spcAft>
          <a:spcPct val="0"/>
        </a:spcAft>
        <a:defRPr sz="3600">
          <a:solidFill>
            <a:schemeClr val="bg1"/>
          </a:solidFill>
          <a:latin typeface="Myriad Pro" pitchFamily="1" charset="0"/>
          <a:ea typeface="Osaka" pitchFamily="1" charset="-128"/>
        </a:defRPr>
      </a:lvl8pPr>
      <a:lvl9pPr marL="1828800" algn="l" rtl="0" eaLnBrk="1" fontAlgn="base" hangingPunct="1">
        <a:spcBef>
          <a:spcPct val="0"/>
        </a:spcBef>
        <a:spcAft>
          <a:spcPct val="0"/>
        </a:spcAft>
        <a:defRPr sz="3600">
          <a:solidFill>
            <a:schemeClr val="bg1"/>
          </a:solidFill>
          <a:latin typeface="Myriad Pro" pitchFamily="1" charset="0"/>
          <a:ea typeface="Osaka" pitchFamily="1" charset="-128"/>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j-lt"/>
          <a:ea typeface="Osaka"/>
          <a:cs typeface="Osaka"/>
        </a:defRPr>
      </a:lvl1pPr>
      <a:lvl2pPr marL="742950" indent="-285750" algn="l" rtl="0" eaLnBrk="0" fontAlgn="base" hangingPunct="0">
        <a:spcBef>
          <a:spcPct val="20000"/>
        </a:spcBef>
        <a:spcAft>
          <a:spcPct val="0"/>
        </a:spcAft>
        <a:buClr>
          <a:schemeClr val="tx1"/>
        </a:buClr>
        <a:buSzPct val="90000"/>
        <a:buBlip>
          <a:blip r:embed="rId17"/>
        </a:buBlip>
        <a:defRPr sz="2800">
          <a:solidFill>
            <a:schemeClr val="tx1"/>
          </a:solidFill>
          <a:latin typeface="+mj-lt"/>
          <a:ea typeface="Osaka"/>
          <a:cs typeface="Osaka"/>
        </a:defRPr>
      </a:lvl2pPr>
      <a:lvl3pPr marL="1143000" indent="-228600" algn="l" rtl="0" eaLnBrk="0" fontAlgn="base" hangingPunct="0">
        <a:spcBef>
          <a:spcPct val="20000"/>
        </a:spcBef>
        <a:spcAft>
          <a:spcPct val="0"/>
        </a:spcAft>
        <a:buChar char="–"/>
        <a:defRPr sz="2400">
          <a:solidFill>
            <a:schemeClr val="tx1"/>
          </a:solidFill>
          <a:latin typeface="+mj-lt"/>
          <a:ea typeface="Osaka"/>
          <a:cs typeface="Osaka"/>
        </a:defRPr>
      </a:lvl3pPr>
      <a:lvl4pPr marL="1600200" indent="-228600" algn="l" rtl="0" eaLnBrk="0" fontAlgn="base" hangingPunct="0">
        <a:spcBef>
          <a:spcPct val="20000"/>
        </a:spcBef>
        <a:spcAft>
          <a:spcPct val="0"/>
        </a:spcAft>
        <a:buChar char="–"/>
        <a:defRPr sz="2000">
          <a:solidFill>
            <a:schemeClr val="bg2"/>
          </a:solidFill>
          <a:latin typeface="+mj-lt"/>
          <a:ea typeface="Osaka"/>
          <a:cs typeface="Osaka"/>
        </a:defRPr>
      </a:lvl4pPr>
      <a:lvl5pPr marL="2057400" indent="-228600" algn="l" rtl="0" eaLnBrk="0" fontAlgn="base" hangingPunct="0">
        <a:spcBef>
          <a:spcPct val="20000"/>
        </a:spcBef>
        <a:spcAft>
          <a:spcPct val="0"/>
        </a:spcAft>
        <a:buClr>
          <a:schemeClr val="bg2"/>
        </a:buClr>
        <a:buChar char="•"/>
        <a:defRPr sz="2000">
          <a:solidFill>
            <a:schemeClr val="bg2"/>
          </a:solidFill>
          <a:latin typeface="+mj-lt"/>
          <a:ea typeface="Osaka"/>
          <a:cs typeface="Osaka"/>
        </a:defRPr>
      </a:lvl5pPr>
      <a:lvl6pPr marL="2514600" indent="-228600" algn="l" rtl="0" eaLnBrk="1" fontAlgn="base" hangingPunct="1">
        <a:spcBef>
          <a:spcPct val="20000"/>
        </a:spcBef>
        <a:spcAft>
          <a:spcPct val="0"/>
        </a:spcAft>
        <a:buClr>
          <a:schemeClr val="bg2"/>
        </a:buClr>
        <a:buChar char="•"/>
        <a:defRPr sz="2000">
          <a:solidFill>
            <a:schemeClr val="bg2"/>
          </a:solidFill>
          <a:latin typeface="+mn-lt"/>
          <a:ea typeface="+mn-ea"/>
        </a:defRPr>
      </a:lvl6pPr>
      <a:lvl7pPr marL="2971800" indent="-228600" algn="l" rtl="0" eaLnBrk="1" fontAlgn="base" hangingPunct="1">
        <a:spcBef>
          <a:spcPct val="20000"/>
        </a:spcBef>
        <a:spcAft>
          <a:spcPct val="0"/>
        </a:spcAft>
        <a:buClr>
          <a:schemeClr val="bg2"/>
        </a:buClr>
        <a:buChar char="•"/>
        <a:defRPr sz="2000">
          <a:solidFill>
            <a:schemeClr val="bg2"/>
          </a:solidFill>
          <a:latin typeface="+mn-lt"/>
          <a:ea typeface="+mn-ea"/>
        </a:defRPr>
      </a:lvl7pPr>
      <a:lvl8pPr marL="3429000" indent="-228600" algn="l" rtl="0" eaLnBrk="1" fontAlgn="base" hangingPunct="1">
        <a:spcBef>
          <a:spcPct val="20000"/>
        </a:spcBef>
        <a:spcAft>
          <a:spcPct val="0"/>
        </a:spcAft>
        <a:buClr>
          <a:schemeClr val="bg2"/>
        </a:buClr>
        <a:buChar char="•"/>
        <a:defRPr sz="2000">
          <a:solidFill>
            <a:schemeClr val="bg2"/>
          </a:solidFill>
          <a:latin typeface="+mn-lt"/>
          <a:ea typeface="+mn-ea"/>
        </a:defRPr>
      </a:lvl8pPr>
      <a:lvl9pPr marL="3886200" indent="-228600" algn="l" rtl="0" eaLnBrk="1" fontAlgn="base" hangingPunct="1">
        <a:spcBef>
          <a:spcPct val="20000"/>
        </a:spcBef>
        <a:spcAft>
          <a:spcPct val="0"/>
        </a:spcAft>
        <a:buClr>
          <a:schemeClr val="bg2"/>
        </a:buClr>
        <a:buChar char="•"/>
        <a:defRPr sz="20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oswego.edu/student/success/compass.html" TargetMode="External"/><Relationship Id="rId2" Type="http://schemas.openxmlformats.org/officeDocument/2006/relationships/hyperlink" Target="http://www.oswego.edu/academics/support/OLS.html" TargetMode="External"/><Relationship Id="rId1" Type="http://schemas.openxmlformats.org/officeDocument/2006/relationships/slideLayout" Target="../slideLayouts/slideLayout6.xml"/><Relationship Id="rId4" Type="http://schemas.openxmlformats.org/officeDocument/2006/relationships/hyperlink" Target="http://www.oswego.edu/student/services/counseling_service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NMMPaZxDMP8&amp;feature=youtu.be" TargetMode="External"/><Relationship Id="rId2" Type="http://schemas.openxmlformats.org/officeDocument/2006/relationships/hyperlink" Target="http://oswego.edu/starfis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83219" y="256032"/>
            <a:ext cx="8566150" cy="2194560"/>
          </a:xfrm>
        </p:spPr>
        <p:txBody>
          <a:bodyPr/>
          <a:lstStyle/>
          <a:p>
            <a:r>
              <a:rPr lang="en-US" b="1" dirty="0">
                <a:effectLst>
                  <a:outerShdw blurRad="38100" dist="38100" dir="2700000" algn="tl">
                    <a:srgbClr val="000000">
                      <a:alpha val="43137"/>
                    </a:srgbClr>
                  </a:outerShdw>
                </a:effectLst>
              </a:rPr>
              <a:t>Improving Student Success with </a:t>
            </a:r>
            <a:r>
              <a:rPr lang="en-US" b="1" dirty="0" smtClean="0">
                <a:effectLst>
                  <a:outerShdw blurRad="38100" dist="38100" dir="2700000" algn="tl">
                    <a:srgbClr val="000000">
                      <a:alpha val="43137"/>
                    </a:srgbClr>
                  </a:outerShdw>
                </a:effectLst>
              </a:rPr>
              <a:t>Analytics:</a:t>
            </a:r>
            <a:r>
              <a:rPr lang="en-US" sz="3200" b="1" dirty="0" smtClean="0">
                <a:effectLst>
                  <a:outerShdw blurRad="38100" dist="38100" dir="2700000" algn="tl">
                    <a:srgbClr val="000000">
                      <a:alpha val="43137"/>
                    </a:srgbClr>
                  </a:outerShdw>
                </a:effectLst>
              </a:rPr>
              <a:t/>
            </a:r>
            <a:br>
              <a:rPr lang="en-US" sz="3200" b="1" dirty="0" smtClean="0">
                <a:effectLst>
                  <a:outerShdw blurRad="38100" dist="38100" dir="2700000" algn="tl">
                    <a:srgbClr val="000000">
                      <a:alpha val="43137"/>
                    </a:srgbClr>
                  </a:outerShdw>
                </a:effectLst>
              </a:rPr>
            </a:br>
            <a:r>
              <a:rPr lang="en-US" sz="3200" b="1" i="1" dirty="0" smtClean="0">
                <a:effectLst>
                  <a:outerShdw blurRad="38100" dist="38100" dir="2700000" algn="tl">
                    <a:srgbClr val="000000">
                      <a:alpha val="43137"/>
                    </a:srgbClr>
                  </a:outerShdw>
                </a:effectLst>
              </a:rPr>
              <a:t>A </a:t>
            </a:r>
            <a:r>
              <a:rPr lang="en-US" sz="3200" b="1" i="1" dirty="0">
                <a:effectLst>
                  <a:outerShdw blurRad="38100" dist="38100" dir="2700000" algn="tl">
                    <a:srgbClr val="000000">
                      <a:alpha val="43137"/>
                    </a:srgbClr>
                  </a:outerShdw>
                </a:effectLst>
              </a:rPr>
              <a:t>report on </a:t>
            </a:r>
            <a:r>
              <a:rPr lang="en-US" sz="3200" b="1" i="1" dirty="0" smtClean="0">
                <a:effectLst>
                  <a:outerShdw blurRad="38100" dist="38100" dir="2700000" algn="tl">
                    <a:srgbClr val="000000">
                      <a:alpha val="43137"/>
                    </a:srgbClr>
                  </a:outerShdw>
                </a:effectLst>
              </a:rPr>
              <a:t>SUNY Oswego's </a:t>
            </a:r>
            <a:r>
              <a:rPr lang="en-US" sz="3200" b="1" i="1" dirty="0">
                <a:effectLst>
                  <a:outerShdw blurRad="38100" dist="38100" dir="2700000" algn="tl">
                    <a:srgbClr val="000000">
                      <a:alpha val="43137"/>
                    </a:srgbClr>
                  </a:outerShdw>
                </a:effectLst>
              </a:rPr>
              <a:t>Starfish Early Alert </a:t>
            </a:r>
            <a:r>
              <a:rPr lang="en-US" sz="3200" b="1" i="1" dirty="0" smtClean="0">
                <a:effectLst>
                  <a:outerShdw blurRad="38100" dist="38100" dir="2700000" algn="tl">
                    <a:srgbClr val="000000">
                      <a:alpha val="43137"/>
                    </a:srgbClr>
                  </a:outerShdw>
                </a:effectLst>
              </a:rPr>
              <a:t>pilot</a:t>
            </a:r>
            <a:endParaRPr lang="en-US" sz="2800" b="1" i="1" dirty="0" smtClean="0">
              <a:solidFill>
                <a:schemeClr val="tx1"/>
              </a:solidFill>
              <a:effectLst>
                <a:outerShdw blurRad="38100" dist="38100" dir="2700000" algn="tl">
                  <a:srgbClr val="000000">
                    <a:alpha val="43137"/>
                  </a:srgbClr>
                </a:outerShdw>
              </a:effectLst>
            </a:endParaRPr>
          </a:p>
        </p:txBody>
      </p:sp>
      <p:sp>
        <p:nvSpPr>
          <p:cNvPr id="3" name="Title 1"/>
          <p:cNvSpPr txBox="1">
            <a:spLocks/>
          </p:cNvSpPr>
          <p:nvPr/>
        </p:nvSpPr>
        <p:spPr bwMode="auto">
          <a:xfrm>
            <a:off x="0" y="4083866"/>
            <a:ext cx="91440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600">
                <a:solidFill>
                  <a:schemeClr val="bg1"/>
                </a:solidFill>
                <a:latin typeface="+mj-lt"/>
                <a:ea typeface="Osaka"/>
                <a:cs typeface="Osaka"/>
              </a:defRPr>
            </a:lvl1pPr>
            <a:lvl2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2pPr>
            <a:lvl3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3pPr>
            <a:lvl4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4pPr>
            <a:lvl5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5pPr>
            <a:lvl6pPr marL="457200" algn="l" rtl="0" eaLnBrk="1" fontAlgn="base" hangingPunct="1">
              <a:spcBef>
                <a:spcPct val="0"/>
              </a:spcBef>
              <a:spcAft>
                <a:spcPct val="0"/>
              </a:spcAft>
              <a:defRPr sz="3600">
                <a:solidFill>
                  <a:schemeClr val="bg1"/>
                </a:solidFill>
                <a:latin typeface="Myriad Pro" pitchFamily="1" charset="0"/>
                <a:ea typeface="Osaka" pitchFamily="1" charset="-128"/>
              </a:defRPr>
            </a:lvl6pPr>
            <a:lvl7pPr marL="914400" algn="l" rtl="0" eaLnBrk="1" fontAlgn="base" hangingPunct="1">
              <a:spcBef>
                <a:spcPct val="0"/>
              </a:spcBef>
              <a:spcAft>
                <a:spcPct val="0"/>
              </a:spcAft>
              <a:defRPr sz="3600">
                <a:solidFill>
                  <a:schemeClr val="bg1"/>
                </a:solidFill>
                <a:latin typeface="Myriad Pro" pitchFamily="1" charset="0"/>
                <a:ea typeface="Osaka" pitchFamily="1" charset="-128"/>
              </a:defRPr>
            </a:lvl7pPr>
            <a:lvl8pPr marL="1371600" algn="l" rtl="0" eaLnBrk="1" fontAlgn="base" hangingPunct="1">
              <a:spcBef>
                <a:spcPct val="0"/>
              </a:spcBef>
              <a:spcAft>
                <a:spcPct val="0"/>
              </a:spcAft>
              <a:defRPr sz="3600">
                <a:solidFill>
                  <a:schemeClr val="bg1"/>
                </a:solidFill>
                <a:latin typeface="Myriad Pro" pitchFamily="1" charset="0"/>
                <a:ea typeface="Osaka" pitchFamily="1" charset="-128"/>
              </a:defRPr>
            </a:lvl8pPr>
            <a:lvl9pPr marL="1828800" algn="l" rtl="0" eaLnBrk="1" fontAlgn="base" hangingPunct="1">
              <a:spcBef>
                <a:spcPct val="0"/>
              </a:spcBef>
              <a:spcAft>
                <a:spcPct val="0"/>
              </a:spcAft>
              <a:defRPr sz="3600">
                <a:solidFill>
                  <a:schemeClr val="bg1"/>
                </a:solidFill>
                <a:latin typeface="Myriad Pro" pitchFamily="1" charset="0"/>
                <a:ea typeface="Osaka" pitchFamily="1" charset="-128"/>
              </a:defRPr>
            </a:lvl9pPr>
          </a:lstStyle>
          <a:p>
            <a:r>
              <a:rPr lang="en-US" sz="2000" b="1" kern="0" dirty="0">
                <a:solidFill>
                  <a:schemeClr val="tx1"/>
                </a:solidFill>
                <a:effectLst>
                  <a:outerShdw blurRad="38100" dist="38100" dir="2700000" algn="tl">
                    <a:srgbClr val="000000">
                      <a:alpha val="43137"/>
                    </a:srgbClr>
                  </a:outerShdw>
                </a:effectLst>
              </a:rPr>
              <a:t>Rameen Mohammadi	Associate Provost for Undergraduate and Special Programs</a:t>
            </a:r>
          </a:p>
          <a:p>
            <a:r>
              <a:rPr lang="en-US" sz="2000" b="1" kern="0" dirty="0" smtClean="0">
                <a:solidFill>
                  <a:schemeClr val="tx1"/>
                </a:solidFill>
                <a:effectLst>
                  <a:outerShdw blurRad="38100" dist="38100" dir="2700000" algn="tl">
                    <a:srgbClr val="000000">
                      <a:alpha val="43137"/>
                    </a:srgbClr>
                  </a:outerShdw>
                </a:effectLst>
              </a:rPr>
              <a:t>Greg </a:t>
            </a:r>
            <a:r>
              <a:rPr lang="en-US" sz="2000" b="1" kern="0" dirty="0" err="1" smtClean="0">
                <a:solidFill>
                  <a:schemeClr val="tx1"/>
                </a:solidFill>
                <a:effectLst>
                  <a:outerShdw blurRad="38100" dist="38100" dir="2700000" algn="tl">
                    <a:srgbClr val="000000">
                      <a:alpha val="43137"/>
                    </a:srgbClr>
                  </a:outerShdw>
                </a:effectLst>
              </a:rPr>
              <a:t>Ketcham</a:t>
            </a:r>
            <a:r>
              <a:rPr lang="en-US" sz="2000" b="1" kern="0" dirty="0" smtClean="0">
                <a:solidFill>
                  <a:schemeClr val="tx1"/>
                </a:solidFill>
                <a:effectLst>
                  <a:outerShdw blurRad="38100" dist="38100" dir="2700000" algn="tl">
                    <a:srgbClr val="000000">
                      <a:alpha val="43137"/>
                    </a:srgbClr>
                  </a:outerShdw>
                </a:effectLst>
              </a:rPr>
              <a:t>		Interim Director of Academic Programs, </a:t>
            </a:r>
          </a:p>
          <a:p>
            <a:r>
              <a:rPr lang="en-US" sz="2000" b="1" kern="0" dirty="0">
                <a:solidFill>
                  <a:schemeClr val="tx1"/>
                </a:solidFill>
                <a:effectLst>
                  <a:outerShdw blurRad="38100" dist="38100" dir="2700000" algn="tl">
                    <a:srgbClr val="000000">
                      <a:alpha val="43137"/>
                    </a:srgbClr>
                  </a:outerShdw>
                </a:effectLst>
              </a:rPr>
              <a:t>	</a:t>
            </a:r>
            <a:r>
              <a:rPr lang="en-US" sz="2000" b="1" kern="0" dirty="0" smtClean="0">
                <a:solidFill>
                  <a:schemeClr val="tx1"/>
                </a:solidFill>
                <a:effectLst>
                  <a:outerShdw blurRad="38100" dist="38100" dir="2700000" algn="tl">
                    <a:srgbClr val="000000">
                      <a:alpha val="43137"/>
                    </a:srgbClr>
                  </a:outerShdw>
                </a:effectLst>
              </a:rPr>
              <a:t>		Division of Extended Learning</a:t>
            </a:r>
          </a:p>
        </p:txBody>
      </p:sp>
      <p:sp>
        <p:nvSpPr>
          <p:cNvPr id="4" name="Title 1"/>
          <p:cNvSpPr txBox="1">
            <a:spLocks/>
          </p:cNvSpPr>
          <p:nvPr/>
        </p:nvSpPr>
        <p:spPr bwMode="auto">
          <a:xfrm>
            <a:off x="0" y="2953470"/>
            <a:ext cx="8993393" cy="71929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600">
                <a:solidFill>
                  <a:schemeClr val="bg1"/>
                </a:solidFill>
                <a:latin typeface="+mj-lt"/>
                <a:ea typeface="Osaka"/>
                <a:cs typeface="Osaka"/>
              </a:defRPr>
            </a:lvl1pPr>
            <a:lvl2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2pPr>
            <a:lvl3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3pPr>
            <a:lvl4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4pPr>
            <a:lvl5pPr algn="l" rtl="0" eaLnBrk="0" fontAlgn="base" hangingPunct="0">
              <a:spcBef>
                <a:spcPct val="0"/>
              </a:spcBef>
              <a:spcAft>
                <a:spcPct val="0"/>
              </a:spcAft>
              <a:defRPr sz="3600">
                <a:solidFill>
                  <a:schemeClr val="bg1"/>
                </a:solidFill>
                <a:latin typeface="Calibri" pitchFamily="34" charset="0"/>
                <a:ea typeface="Osaka" pitchFamily="1" charset="-128"/>
                <a:cs typeface="Osaka"/>
              </a:defRPr>
            </a:lvl5pPr>
            <a:lvl6pPr marL="457200" algn="l" rtl="0" eaLnBrk="1" fontAlgn="base" hangingPunct="1">
              <a:spcBef>
                <a:spcPct val="0"/>
              </a:spcBef>
              <a:spcAft>
                <a:spcPct val="0"/>
              </a:spcAft>
              <a:defRPr sz="3600">
                <a:solidFill>
                  <a:schemeClr val="bg1"/>
                </a:solidFill>
                <a:latin typeface="Myriad Pro" pitchFamily="1" charset="0"/>
                <a:ea typeface="Osaka" pitchFamily="1" charset="-128"/>
              </a:defRPr>
            </a:lvl6pPr>
            <a:lvl7pPr marL="914400" algn="l" rtl="0" eaLnBrk="1" fontAlgn="base" hangingPunct="1">
              <a:spcBef>
                <a:spcPct val="0"/>
              </a:spcBef>
              <a:spcAft>
                <a:spcPct val="0"/>
              </a:spcAft>
              <a:defRPr sz="3600">
                <a:solidFill>
                  <a:schemeClr val="bg1"/>
                </a:solidFill>
                <a:latin typeface="Myriad Pro" pitchFamily="1" charset="0"/>
                <a:ea typeface="Osaka" pitchFamily="1" charset="-128"/>
              </a:defRPr>
            </a:lvl7pPr>
            <a:lvl8pPr marL="1371600" algn="l" rtl="0" eaLnBrk="1" fontAlgn="base" hangingPunct="1">
              <a:spcBef>
                <a:spcPct val="0"/>
              </a:spcBef>
              <a:spcAft>
                <a:spcPct val="0"/>
              </a:spcAft>
              <a:defRPr sz="3600">
                <a:solidFill>
                  <a:schemeClr val="bg1"/>
                </a:solidFill>
                <a:latin typeface="Myriad Pro" pitchFamily="1" charset="0"/>
                <a:ea typeface="Osaka" pitchFamily="1" charset="-128"/>
              </a:defRPr>
            </a:lvl8pPr>
            <a:lvl9pPr marL="1828800" algn="l" rtl="0" eaLnBrk="1" fontAlgn="base" hangingPunct="1">
              <a:spcBef>
                <a:spcPct val="0"/>
              </a:spcBef>
              <a:spcAft>
                <a:spcPct val="0"/>
              </a:spcAft>
              <a:defRPr sz="3600">
                <a:solidFill>
                  <a:schemeClr val="bg1"/>
                </a:solidFill>
                <a:latin typeface="Myriad Pro" pitchFamily="1" charset="0"/>
                <a:ea typeface="Osaka" pitchFamily="1" charset="-128"/>
              </a:defRPr>
            </a:lvl9pPr>
          </a:lstStyle>
          <a:p>
            <a:r>
              <a:rPr lang="en-US" sz="3200" b="1" dirty="0">
                <a:solidFill>
                  <a:schemeClr val="tx1"/>
                </a:solidFill>
                <a:effectLst>
                  <a:outerShdw blurRad="38100" dist="38100" dir="2700000" algn="tl">
                    <a:srgbClr val="000000">
                      <a:alpha val="43137"/>
                    </a:srgbClr>
                  </a:outerShdw>
                </a:effectLst>
              </a:rPr>
              <a:t>2014 EDUCAUSE Annual </a:t>
            </a:r>
            <a:r>
              <a:rPr lang="en-US" sz="3200" b="1" dirty="0" smtClean="0">
                <a:solidFill>
                  <a:schemeClr val="tx1"/>
                </a:solidFill>
                <a:effectLst>
                  <a:outerShdw blurRad="38100" dist="38100" dir="2700000" algn="tl">
                    <a:srgbClr val="000000">
                      <a:alpha val="43137"/>
                    </a:srgbClr>
                  </a:outerShdw>
                </a:effectLst>
              </a:rPr>
              <a:t>Conference</a:t>
            </a:r>
            <a:endParaRPr lang="en-US" sz="3200" b="1" kern="0" dirty="0" smtClean="0">
              <a:solidFill>
                <a:schemeClr val="tx1"/>
              </a:solidFill>
              <a:effectLst>
                <a:outerShdw blurRad="38100" dist="38100" dir="2700000" algn="tl">
                  <a:srgbClr val="000000">
                    <a:alpha val="43137"/>
                  </a:srgbClr>
                </a:outerShdw>
              </a:effectLst>
            </a:endParaRPr>
          </a:p>
        </p:txBody>
      </p:sp>
      <p:pic>
        <p:nvPicPr>
          <p:cNvPr id="1026" name="Picture 2" descr="http://www.oswego.edu/Images/publications/oswego_logo_horiz_bl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835" y="5790364"/>
            <a:ext cx="2467629" cy="9047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23414"/>
            <a:ext cx="8077200" cy="838200"/>
          </a:xfrm>
        </p:spPr>
        <p:txBody>
          <a:bodyPr/>
          <a:lstStyle/>
          <a:p>
            <a:r>
              <a:rPr lang="en-US" sz="2400" dirty="0" smtClean="0"/>
              <a:t>Example Student Email Notification</a:t>
            </a:r>
            <a:endParaRPr lang="en-US" sz="2400" dirty="0"/>
          </a:p>
        </p:txBody>
      </p:sp>
      <p:sp>
        <p:nvSpPr>
          <p:cNvPr id="3" name="Rectangle 2"/>
          <p:cNvSpPr/>
          <p:nvPr/>
        </p:nvSpPr>
        <p:spPr>
          <a:xfrm>
            <a:off x="203198" y="845801"/>
            <a:ext cx="8810171" cy="5847755"/>
          </a:xfrm>
          <a:prstGeom prst="rect">
            <a:avLst/>
          </a:prstGeom>
        </p:spPr>
        <p:txBody>
          <a:bodyPr wrap="square">
            <a:spAutoFit/>
          </a:bodyPr>
          <a:lstStyle/>
          <a:p>
            <a:r>
              <a:rPr lang="en-US" sz="1100" b="1" dirty="0"/>
              <a:t>From</a:t>
            </a:r>
            <a:r>
              <a:rPr lang="en-US" sz="1100" dirty="0"/>
              <a:t>: starfish@oswego.edu</a:t>
            </a:r>
          </a:p>
          <a:p>
            <a:r>
              <a:rPr lang="en-US" sz="1100" b="1" dirty="0" err="1"/>
              <a:t>ReplyTo</a:t>
            </a:r>
            <a:r>
              <a:rPr lang="en-US" sz="1100" dirty="0"/>
              <a:t>: </a:t>
            </a:r>
            <a:r>
              <a:rPr lang="en-US" sz="1100" dirty="0" smtClean="0"/>
              <a:t>starfish@oswego.edu</a:t>
            </a:r>
            <a:r>
              <a:rPr lang="en-US" sz="1100" dirty="0"/>
              <a:t/>
            </a:r>
            <a:br>
              <a:rPr lang="en-US" sz="1100" dirty="0"/>
            </a:br>
            <a:r>
              <a:rPr lang="en-US" sz="1100" b="1" dirty="0"/>
              <a:t>Subject</a:t>
            </a:r>
            <a:r>
              <a:rPr lang="en-US" sz="1100" dirty="0"/>
              <a:t>: </a:t>
            </a:r>
            <a:r>
              <a:rPr lang="en-US" sz="1100" b="1" dirty="0"/>
              <a:t>[Starfish College Early Alert] Progress Concern: </a:t>
            </a:r>
            <a:r>
              <a:rPr lang="en-US" sz="1100" b="1" dirty="0" err="1"/>
              <a:t>CourseName</a:t>
            </a:r>
            <a:endParaRPr lang="en-US" sz="1100" dirty="0"/>
          </a:p>
          <a:p>
            <a:r>
              <a:rPr lang="en-US" sz="1100" dirty="0"/>
              <a:t/>
            </a:r>
            <a:br>
              <a:rPr lang="en-US" sz="1100" dirty="0"/>
            </a:br>
            <a:r>
              <a:rPr lang="en-US" sz="1100" dirty="0"/>
              <a:t>Dear </a:t>
            </a:r>
            <a:r>
              <a:rPr lang="en-US" sz="1100" dirty="0" err="1"/>
              <a:t>StudentName</a:t>
            </a:r>
            <a:r>
              <a:rPr lang="en-US" sz="1100" dirty="0"/>
              <a:t>,</a:t>
            </a:r>
          </a:p>
          <a:p>
            <a:r>
              <a:rPr lang="en-US" sz="1100" dirty="0"/>
              <a:t>You have been flagged for </a:t>
            </a:r>
            <a:r>
              <a:rPr lang="en-US" sz="1100" dirty="0" err="1"/>
              <a:t>FlagName</a:t>
            </a:r>
            <a:r>
              <a:rPr lang="en-US" sz="1100" dirty="0"/>
              <a:t> in </a:t>
            </a:r>
            <a:r>
              <a:rPr lang="en-US" sz="1100" dirty="0" err="1"/>
              <a:t>CourseName</a:t>
            </a:r>
            <a:r>
              <a:rPr lang="en-US" sz="1100" dirty="0"/>
              <a:t>.</a:t>
            </a:r>
          </a:p>
          <a:p>
            <a:r>
              <a:rPr lang="en-US" sz="1100" dirty="0"/>
              <a:t/>
            </a:r>
            <a:br>
              <a:rPr lang="en-US" sz="1100" dirty="0"/>
            </a:br>
            <a:r>
              <a:rPr lang="en-US" sz="1100" dirty="0"/>
              <a:t>The professor in this class has indicated that you are not making adequate progress and she/he is concerned about your ability to successfully complete the class.  </a:t>
            </a:r>
            <a:br>
              <a:rPr lang="en-US" sz="1100" dirty="0"/>
            </a:br>
            <a:r>
              <a:rPr lang="en-US" sz="1100" b="1" dirty="0"/>
              <a:t>[if comments] Below are your instructor’s comments:</a:t>
            </a:r>
            <a:endParaRPr lang="en-US" sz="1100" dirty="0"/>
          </a:p>
          <a:p>
            <a:r>
              <a:rPr lang="en-US" sz="1100" b="1" i="1" dirty="0"/>
              <a:t>These are my comments!</a:t>
            </a:r>
            <a:endParaRPr lang="en-US" sz="1100" dirty="0"/>
          </a:p>
          <a:p>
            <a:r>
              <a:rPr lang="en-US" sz="1100" dirty="0"/>
              <a:t/>
            </a:r>
            <a:br>
              <a:rPr lang="en-US" sz="1100" dirty="0"/>
            </a:br>
            <a:r>
              <a:rPr lang="en-US" sz="1100" b="1" dirty="0"/>
              <a:t>Please contact your instructor to discuss these issues </a:t>
            </a:r>
            <a:r>
              <a:rPr lang="en-US" sz="1100" dirty="0"/>
              <a:t>and to make a plan to improve your performance in the course.  Refer to the course syllabus for contact information for your professor.</a:t>
            </a:r>
          </a:p>
          <a:p>
            <a:r>
              <a:rPr lang="en-US" sz="1100" dirty="0"/>
              <a:t/>
            </a:r>
            <a:br>
              <a:rPr lang="en-US" sz="1100" dirty="0"/>
            </a:br>
            <a:r>
              <a:rPr lang="en-US" sz="1100" dirty="0"/>
              <a:t>We also recommend that you contact your advisor to discuss this issue and any other issues you are experiencing this semester.</a:t>
            </a:r>
          </a:p>
          <a:p>
            <a:r>
              <a:rPr lang="en-US" sz="1100" dirty="0"/>
              <a:t/>
            </a:r>
            <a:br>
              <a:rPr lang="en-US" sz="1100" dirty="0"/>
            </a:br>
            <a:r>
              <a:rPr lang="en-US" sz="1100" dirty="0"/>
              <a:t>The College has free tutoring services to help you improve your academic performance. In addition, advisement and personal counseling services are available to support academic and career planning, as well as to assist you with personal concerns. </a:t>
            </a:r>
          </a:p>
          <a:p>
            <a:r>
              <a:rPr lang="en-US" sz="1100" dirty="0" smtClean="0"/>
              <a:t>To </a:t>
            </a:r>
            <a:r>
              <a:rPr lang="en-US" sz="1100" dirty="0"/>
              <a:t>seek tutoring, please contact the Office of Learning Services:</a:t>
            </a:r>
          </a:p>
          <a:p>
            <a:pPr lvl="1"/>
            <a:r>
              <a:rPr lang="en-US" sz="1100" dirty="0"/>
              <a:t>Address: 173 Campus Center</a:t>
            </a:r>
          </a:p>
          <a:p>
            <a:pPr lvl="1"/>
            <a:r>
              <a:rPr lang="en-US" sz="1100" dirty="0"/>
              <a:t>Email: ols@oswego.edu</a:t>
            </a:r>
          </a:p>
          <a:p>
            <a:pPr lvl="1"/>
            <a:r>
              <a:rPr lang="en-US" sz="1100" dirty="0"/>
              <a:t>website: </a:t>
            </a:r>
            <a:r>
              <a:rPr lang="en-US" sz="1100" u="sng" dirty="0">
                <a:hlinkClick r:id="rId2"/>
              </a:rPr>
              <a:t>http://www.oswego.edu/academics/support/OLS.html</a:t>
            </a:r>
            <a:endParaRPr lang="en-US" sz="1100" dirty="0"/>
          </a:p>
          <a:p>
            <a:r>
              <a:rPr lang="en-US" sz="1100" dirty="0" smtClean="0"/>
              <a:t>To </a:t>
            </a:r>
            <a:r>
              <a:rPr lang="en-US" sz="1100" dirty="0"/>
              <a:t>seek Major or Career Exploration contact The Compass</a:t>
            </a:r>
          </a:p>
          <a:p>
            <a:pPr lvl="1"/>
            <a:r>
              <a:rPr lang="en-US" sz="1100" dirty="0"/>
              <a:t>Address: 145 Campus Center</a:t>
            </a:r>
          </a:p>
          <a:p>
            <a:pPr lvl="1"/>
            <a:r>
              <a:rPr lang="en-US" sz="1100" dirty="0"/>
              <a:t>Email: compass@oswego.edu</a:t>
            </a:r>
          </a:p>
          <a:p>
            <a:pPr lvl="1"/>
            <a:r>
              <a:rPr lang="en-US" sz="1100" dirty="0"/>
              <a:t>website: </a:t>
            </a:r>
            <a:r>
              <a:rPr lang="en-US" sz="1100" u="sng" dirty="0">
                <a:hlinkClick r:id="rId3"/>
              </a:rPr>
              <a:t>http://www.oswego.edu/student/success/compass.html</a:t>
            </a:r>
            <a:endParaRPr lang="en-US" sz="1100" dirty="0"/>
          </a:p>
          <a:p>
            <a:r>
              <a:rPr lang="en-US" sz="1100" dirty="0" smtClean="0"/>
              <a:t>To </a:t>
            </a:r>
            <a:r>
              <a:rPr lang="en-US" sz="1100" dirty="0"/>
              <a:t>seek personal counseling, please contact the Counseling Center:</a:t>
            </a:r>
          </a:p>
          <a:p>
            <a:pPr lvl="1"/>
            <a:r>
              <a:rPr lang="en-US" sz="1100" dirty="0"/>
              <a:t>Address: 113 Walker Health Center</a:t>
            </a:r>
          </a:p>
          <a:p>
            <a:pPr lvl="1"/>
            <a:r>
              <a:rPr lang="en-US" sz="1100" dirty="0"/>
              <a:t>Phone:  315-312-441</a:t>
            </a:r>
          </a:p>
          <a:p>
            <a:pPr lvl="1"/>
            <a:r>
              <a:rPr lang="en-US" sz="1100" dirty="0"/>
              <a:t>website: </a:t>
            </a:r>
            <a:r>
              <a:rPr lang="en-US" sz="1100" u="sng" dirty="0">
                <a:hlinkClick r:id="rId4"/>
              </a:rPr>
              <a:t>http://www.oswego.edu/student/services/counseling_services.html</a:t>
            </a:r>
            <a:endParaRPr lang="en-US" sz="1100" dirty="0"/>
          </a:p>
          <a:p>
            <a:r>
              <a:rPr lang="en-US" sz="1100" dirty="0"/>
              <a:t/>
            </a:r>
            <a:br>
              <a:rPr lang="en-US" sz="1100" dirty="0"/>
            </a:br>
            <a:r>
              <a:rPr lang="en-US" sz="1100" dirty="0"/>
              <a:t>Sincerely,</a:t>
            </a:r>
          </a:p>
          <a:p>
            <a:r>
              <a:rPr lang="en-US" sz="1100" dirty="0" smtClean="0"/>
              <a:t>Student </a:t>
            </a:r>
            <a:r>
              <a:rPr lang="en-US" sz="1100" dirty="0"/>
              <a:t>Success </a:t>
            </a:r>
            <a:r>
              <a:rPr lang="en-US" sz="1100" dirty="0" smtClean="0"/>
              <a:t>Team</a:t>
            </a:r>
            <a:endParaRPr lang="en-US" sz="1100" dirty="0"/>
          </a:p>
        </p:txBody>
      </p:sp>
    </p:spTree>
    <p:extLst>
      <p:ext uri="{BB962C8B-B14F-4D97-AF65-F5344CB8AC3E}">
        <p14:creationId xmlns:p14="http://schemas.microsoft.com/office/powerpoint/2010/main" val="19641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populations and selection </a:t>
            </a:r>
            <a:r>
              <a:rPr lang="en-US" dirty="0" smtClean="0"/>
              <a:t>criteria</a:t>
            </a:r>
            <a:endParaRPr lang="en-US" dirty="0"/>
          </a:p>
        </p:txBody>
      </p:sp>
      <p:sp>
        <p:nvSpPr>
          <p:cNvPr id="3" name="Content Placeholder 2"/>
          <p:cNvSpPr>
            <a:spLocks noGrp="1"/>
          </p:cNvSpPr>
          <p:nvPr>
            <p:ph idx="1"/>
          </p:nvPr>
        </p:nvSpPr>
        <p:spPr/>
        <p:txBody>
          <a:bodyPr/>
          <a:lstStyle/>
          <a:p>
            <a:r>
              <a:rPr lang="en-US" dirty="0"/>
              <a:t>Starfish Pilot, 2013-14</a:t>
            </a:r>
          </a:p>
          <a:p>
            <a:pPr lvl="1"/>
            <a:r>
              <a:rPr lang="en-US" dirty="0"/>
              <a:t>967 students</a:t>
            </a:r>
          </a:p>
          <a:p>
            <a:pPr lvl="1"/>
            <a:r>
              <a:rPr lang="en-US" dirty="0"/>
              <a:t>Freshmen and Transfers (Biology, Psychology, Public Justice, Business)</a:t>
            </a:r>
          </a:p>
          <a:p>
            <a:pPr lvl="1"/>
            <a:r>
              <a:rPr lang="en-US" dirty="0"/>
              <a:t>Criteria: Department interest, past success rates, good indicator of campus experience</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11</a:t>
            </a:fld>
            <a:endParaRPr lang="en-US" dirty="0"/>
          </a:p>
        </p:txBody>
      </p:sp>
    </p:spTree>
    <p:extLst>
      <p:ext uri="{BB962C8B-B14F-4D97-AF65-F5344CB8AC3E}">
        <p14:creationId xmlns:p14="http://schemas.microsoft.com/office/powerpoint/2010/main" val="126960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spcBef>
                <a:spcPts val="0"/>
              </a:spcBef>
            </a:pPr>
            <a:r>
              <a:rPr lang="en-US" dirty="0"/>
              <a:t>What </a:t>
            </a:r>
            <a:r>
              <a:rPr lang="en-US" dirty="0" smtClean="0"/>
              <a:t>are the results?</a:t>
            </a:r>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86256828"/>
              </p:ext>
            </p:extLst>
          </p:nvPr>
        </p:nvGraphicFramePr>
        <p:xfrm>
          <a:off x="152400" y="1066800"/>
          <a:ext cx="8826501" cy="3708400"/>
        </p:xfrm>
        <a:graphic>
          <a:graphicData uri="http://schemas.openxmlformats.org/drawingml/2006/table">
            <a:tbl>
              <a:tblPr firstRow="1" bandRow="1">
                <a:tableStyleId>{5C22544A-7EE6-4342-B048-85BDC9FD1C3A}</a:tableStyleId>
              </a:tblPr>
              <a:tblGrid>
                <a:gridCol w="3281265"/>
                <a:gridCol w="2603069"/>
                <a:gridCol w="2942167"/>
              </a:tblGrid>
              <a:tr h="370840">
                <a:tc>
                  <a:txBody>
                    <a:bodyPr/>
                    <a:lstStyle/>
                    <a:p>
                      <a:endParaRPr lang="en-US" dirty="0"/>
                    </a:p>
                  </a:txBody>
                  <a:tcPr/>
                </a:tc>
                <a:tc>
                  <a:txBody>
                    <a:bodyPr/>
                    <a:lstStyle/>
                    <a:p>
                      <a:r>
                        <a:rPr lang="en-US" dirty="0" smtClean="0">
                          <a:solidFill>
                            <a:schemeClr val="tx1"/>
                          </a:solidFill>
                        </a:rPr>
                        <a:t>Fall 2013</a:t>
                      </a:r>
                      <a:endParaRPr lang="en-US" dirty="0">
                        <a:solidFill>
                          <a:schemeClr val="tx1"/>
                        </a:solidFill>
                      </a:endParaRPr>
                    </a:p>
                  </a:txBody>
                  <a:tcPr/>
                </a:tc>
                <a:tc>
                  <a:txBody>
                    <a:bodyPr/>
                    <a:lstStyle/>
                    <a:p>
                      <a:r>
                        <a:rPr lang="en-US" dirty="0" smtClean="0">
                          <a:solidFill>
                            <a:schemeClr val="tx1"/>
                          </a:solidFill>
                        </a:rPr>
                        <a:t>Spring 2014*</a:t>
                      </a:r>
                      <a:endParaRPr lang="en-US" dirty="0">
                        <a:solidFill>
                          <a:schemeClr val="tx1"/>
                        </a:solidFill>
                      </a:endParaRPr>
                    </a:p>
                  </a:txBody>
                  <a:tcPr/>
                </a:tc>
              </a:tr>
              <a:tr h="370840">
                <a:tc>
                  <a:txBody>
                    <a:bodyPr/>
                    <a:lstStyle/>
                    <a:p>
                      <a:r>
                        <a:rPr lang="en-US" dirty="0" smtClean="0"/>
                        <a:t>Students</a:t>
                      </a:r>
                    </a:p>
                  </a:txBody>
                  <a:tcPr/>
                </a:tc>
                <a:tc>
                  <a:txBody>
                    <a:bodyPr/>
                    <a:lstStyle/>
                    <a:p>
                      <a:r>
                        <a:rPr lang="en-US" b="0" dirty="0" smtClean="0"/>
                        <a:t>967</a:t>
                      </a:r>
                      <a:endParaRPr lang="en-US" b="0" dirty="0"/>
                    </a:p>
                  </a:txBody>
                  <a:tcPr/>
                </a:tc>
                <a:tc>
                  <a:txBody>
                    <a:bodyPr/>
                    <a:lstStyle/>
                    <a:p>
                      <a:r>
                        <a:rPr lang="en-US" b="0" dirty="0" smtClean="0"/>
                        <a:t>977 </a:t>
                      </a:r>
                      <a:endParaRPr lang="en-US" b="0" dirty="0"/>
                    </a:p>
                  </a:txBody>
                  <a:tcPr/>
                </a:tc>
              </a:tr>
              <a:tr h="370840">
                <a:tc>
                  <a:txBody>
                    <a:bodyPr/>
                    <a:lstStyle/>
                    <a:p>
                      <a:r>
                        <a:rPr lang="en-US" dirty="0" smtClean="0"/>
                        <a:t>Courses and labs</a:t>
                      </a:r>
                      <a:endParaRPr lang="en-US" dirty="0"/>
                    </a:p>
                  </a:txBody>
                  <a:tcPr/>
                </a:tc>
                <a:tc>
                  <a:txBody>
                    <a:bodyPr/>
                    <a:lstStyle/>
                    <a:p>
                      <a:r>
                        <a:rPr lang="en-US" b="0" dirty="0" smtClean="0"/>
                        <a:t>711</a:t>
                      </a:r>
                      <a:endParaRPr lang="en-US" b="0" dirty="0"/>
                    </a:p>
                  </a:txBody>
                  <a:tcPr/>
                </a:tc>
                <a:tc>
                  <a:txBody>
                    <a:bodyPr/>
                    <a:lstStyle/>
                    <a:p>
                      <a:r>
                        <a:rPr lang="en-US" b="0" dirty="0" smtClean="0"/>
                        <a:t>704</a:t>
                      </a:r>
                      <a:endParaRPr lang="en-US" b="0" dirty="0"/>
                    </a:p>
                  </a:txBody>
                  <a:tcPr/>
                </a:tc>
              </a:tr>
              <a:tr h="370840">
                <a:tc>
                  <a:txBody>
                    <a:bodyPr/>
                    <a:lstStyle/>
                    <a:p>
                      <a:r>
                        <a:rPr lang="en-US" dirty="0" smtClean="0"/>
                        <a:t>Instructors</a:t>
                      </a:r>
                      <a:endParaRPr lang="en-US" dirty="0"/>
                    </a:p>
                  </a:txBody>
                  <a:tcPr/>
                </a:tc>
                <a:tc>
                  <a:txBody>
                    <a:bodyPr/>
                    <a:lstStyle/>
                    <a:p>
                      <a:r>
                        <a:rPr lang="en-US" b="0" dirty="0" smtClean="0"/>
                        <a:t>360</a:t>
                      </a:r>
                      <a:endParaRPr lang="en-US" b="0" dirty="0"/>
                    </a:p>
                  </a:txBody>
                  <a:tcPr/>
                </a:tc>
                <a:tc>
                  <a:txBody>
                    <a:bodyPr/>
                    <a:lstStyle/>
                    <a:p>
                      <a:r>
                        <a:rPr lang="en-US" b="0" dirty="0" smtClean="0"/>
                        <a:t>383</a:t>
                      </a:r>
                      <a:endParaRPr lang="en-US" b="0" dirty="0"/>
                    </a:p>
                  </a:txBody>
                  <a:tcPr/>
                </a:tc>
              </a:tr>
              <a:tr h="370840">
                <a:tc>
                  <a:txBody>
                    <a:bodyPr/>
                    <a:lstStyle/>
                    <a:p>
                      <a:r>
                        <a:rPr lang="en-US" dirty="0" smtClean="0"/>
                        <a:t>Advisors</a:t>
                      </a:r>
                      <a:endParaRPr lang="en-US" dirty="0"/>
                    </a:p>
                  </a:txBody>
                  <a:tcPr/>
                </a:tc>
                <a:tc>
                  <a:txBody>
                    <a:bodyPr/>
                    <a:lstStyle/>
                    <a:p>
                      <a:r>
                        <a:rPr lang="en-US" b="0" dirty="0" smtClean="0"/>
                        <a:t>100</a:t>
                      </a:r>
                      <a:endParaRPr lang="en-US" b="0" dirty="0"/>
                    </a:p>
                  </a:txBody>
                  <a:tcPr/>
                </a:tc>
                <a:tc>
                  <a:txBody>
                    <a:bodyPr/>
                    <a:lstStyle/>
                    <a:p>
                      <a:r>
                        <a:rPr lang="en-US" b="0" dirty="0" smtClean="0"/>
                        <a:t>131</a:t>
                      </a:r>
                      <a:endParaRPr lang="en-US" b="0" dirty="0"/>
                    </a:p>
                  </a:txBody>
                  <a:tcPr/>
                </a:tc>
              </a:tr>
              <a:tr h="370840">
                <a:tc>
                  <a:txBody>
                    <a:bodyPr/>
                    <a:lstStyle/>
                    <a:p>
                      <a:r>
                        <a:rPr lang="en-US" dirty="0" smtClean="0"/>
                        <a:t>Courses /w Completed</a:t>
                      </a:r>
                      <a:r>
                        <a:rPr lang="en-US" baseline="0" dirty="0" smtClean="0"/>
                        <a:t> Surveys</a:t>
                      </a:r>
                      <a:endParaRPr lang="en-US" dirty="0"/>
                    </a:p>
                  </a:txBody>
                  <a:tcPr/>
                </a:tc>
                <a:tc>
                  <a:txBody>
                    <a:bodyPr/>
                    <a:lstStyle/>
                    <a:p>
                      <a:r>
                        <a:rPr lang="en-US" b="0" dirty="0" smtClean="0"/>
                        <a:t>429 (60%)</a:t>
                      </a:r>
                      <a:endParaRPr lang="en-US" b="0" dirty="0"/>
                    </a:p>
                  </a:txBody>
                  <a:tcPr/>
                </a:tc>
                <a:tc>
                  <a:txBody>
                    <a:bodyPr/>
                    <a:lstStyle/>
                    <a:p>
                      <a:r>
                        <a:rPr lang="en-US" b="0" dirty="0" smtClean="0"/>
                        <a:t>431 (61%)</a:t>
                      </a:r>
                      <a:endParaRPr lang="en-US" b="0" dirty="0"/>
                    </a:p>
                  </a:txBody>
                  <a:tcPr/>
                </a:tc>
              </a:tr>
              <a:tr h="370840">
                <a:tc>
                  <a:txBody>
                    <a:bodyPr/>
                    <a:lstStyle/>
                    <a:p>
                      <a:r>
                        <a:rPr lang="en-US" dirty="0" smtClean="0"/>
                        <a:t>Academic Flags</a:t>
                      </a:r>
                      <a:endParaRPr lang="en-US" dirty="0"/>
                    </a:p>
                  </a:txBody>
                  <a:tcPr/>
                </a:tc>
                <a:tc>
                  <a:txBody>
                    <a:bodyPr/>
                    <a:lstStyle/>
                    <a:p>
                      <a:r>
                        <a:rPr lang="en-US" b="0" dirty="0" smtClean="0"/>
                        <a:t>1440</a:t>
                      </a:r>
                      <a:endParaRPr lang="en-US" b="0" dirty="0"/>
                    </a:p>
                  </a:txBody>
                  <a:tcPr/>
                </a:tc>
                <a:tc>
                  <a:txBody>
                    <a:bodyPr/>
                    <a:lstStyle/>
                    <a:p>
                      <a:r>
                        <a:rPr lang="en-US" b="0" dirty="0" smtClean="0"/>
                        <a:t>765</a:t>
                      </a:r>
                      <a:endParaRPr lang="en-US" b="0" dirty="0"/>
                    </a:p>
                  </a:txBody>
                  <a:tcPr/>
                </a:tc>
              </a:tr>
              <a:tr h="370840">
                <a:tc>
                  <a:txBody>
                    <a:bodyPr/>
                    <a:lstStyle/>
                    <a:p>
                      <a:r>
                        <a:rPr lang="en-US" dirty="0" smtClean="0"/>
                        <a:t>Kudos</a:t>
                      </a:r>
                      <a:endParaRPr lang="en-US" dirty="0"/>
                    </a:p>
                  </a:txBody>
                  <a:tcPr/>
                </a:tc>
                <a:tc>
                  <a:txBody>
                    <a:bodyPr/>
                    <a:lstStyle/>
                    <a:p>
                      <a:r>
                        <a:rPr lang="en-US" b="0" dirty="0" smtClean="0"/>
                        <a:t>1951</a:t>
                      </a:r>
                      <a:endParaRPr lang="en-US" b="0" dirty="0"/>
                    </a:p>
                  </a:txBody>
                  <a:tcPr/>
                </a:tc>
                <a:tc>
                  <a:txBody>
                    <a:bodyPr/>
                    <a:lstStyle/>
                    <a:p>
                      <a:r>
                        <a:rPr lang="en-US" b="0" dirty="0" smtClean="0"/>
                        <a:t>768</a:t>
                      </a:r>
                      <a:endParaRPr lang="en-US" b="0" dirty="0"/>
                    </a:p>
                  </a:txBody>
                  <a:tcPr/>
                </a:tc>
              </a:tr>
              <a:tr h="370840">
                <a:tc>
                  <a:txBody>
                    <a:bodyPr/>
                    <a:lstStyle/>
                    <a:p>
                      <a:r>
                        <a:rPr lang="en-US" dirty="0" smtClean="0"/>
                        <a:t>System Flags (3 flags)</a:t>
                      </a:r>
                      <a:endParaRPr lang="en-US" dirty="0"/>
                    </a:p>
                  </a:txBody>
                  <a:tcPr/>
                </a:tc>
                <a:tc>
                  <a:txBody>
                    <a:bodyPr/>
                    <a:lstStyle/>
                    <a:p>
                      <a:r>
                        <a:rPr lang="en-US" b="0" dirty="0" smtClean="0"/>
                        <a:t>199</a:t>
                      </a:r>
                      <a:endParaRPr lang="en-US" b="0" dirty="0"/>
                    </a:p>
                  </a:txBody>
                  <a:tcPr/>
                </a:tc>
                <a:tc>
                  <a:txBody>
                    <a:bodyPr/>
                    <a:lstStyle/>
                    <a:p>
                      <a:r>
                        <a:rPr lang="en-US" b="0" dirty="0" smtClean="0"/>
                        <a:t>55</a:t>
                      </a:r>
                      <a:endParaRPr lang="en-US" b="0" dirty="0"/>
                    </a:p>
                  </a:txBody>
                  <a:tcPr/>
                </a:tc>
              </a:tr>
              <a:tr h="370840">
                <a:tc>
                  <a:txBody>
                    <a:bodyPr/>
                    <a:lstStyle/>
                    <a:p>
                      <a:r>
                        <a:rPr lang="en-US" dirty="0" smtClean="0"/>
                        <a:t>System Flags</a:t>
                      </a:r>
                      <a:r>
                        <a:rPr lang="en-US" baseline="0" dirty="0" smtClean="0"/>
                        <a:t> (6 flags)</a:t>
                      </a:r>
                      <a:endParaRPr lang="en-US" dirty="0"/>
                    </a:p>
                  </a:txBody>
                  <a:tcPr/>
                </a:tc>
                <a:tc>
                  <a:txBody>
                    <a:bodyPr/>
                    <a:lstStyle/>
                    <a:p>
                      <a:r>
                        <a:rPr lang="en-US" b="0" dirty="0" smtClean="0"/>
                        <a:t>76</a:t>
                      </a:r>
                      <a:endParaRPr lang="en-US" b="0" dirty="0"/>
                    </a:p>
                  </a:txBody>
                  <a:tcPr/>
                </a:tc>
                <a:tc>
                  <a:txBody>
                    <a:bodyPr/>
                    <a:lstStyle/>
                    <a:p>
                      <a:r>
                        <a:rPr lang="en-US" b="0" dirty="0" smtClean="0"/>
                        <a:t>6</a:t>
                      </a:r>
                      <a:endParaRPr lang="en-US" b="0" dirty="0"/>
                    </a:p>
                  </a:txBody>
                  <a:tcPr/>
                </a:tc>
              </a:tr>
            </a:tbl>
          </a:graphicData>
        </a:graphic>
      </p:graphicFrame>
      <p:sp>
        <p:nvSpPr>
          <p:cNvPr id="4" name="Slide Number Placeholder 3"/>
          <p:cNvSpPr>
            <a:spLocks noGrp="1"/>
          </p:cNvSpPr>
          <p:nvPr>
            <p:ph type="sldNum" sz="quarter" idx="12"/>
          </p:nvPr>
        </p:nvSpPr>
        <p:spPr/>
        <p:txBody>
          <a:bodyPr/>
          <a:lstStyle/>
          <a:p>
            <a:pPr>
              <a:defRPr/>
            </a:pPr>
            <a:r>
              <a:rPr lang="en-US" dirty="0" smtClean="0"/>
              <a:t>Slide </a:t>
            </a:r>
            <a:fld id="{7D69CEB0-0FC7-4DC0-9C1F-A34981CEB1A4}" type="slidenum">
              <a:rPr lang="en-US" smtClean="0"/>
              <a:pPr>
                <a:defRPr/>
              </a:pPr>
              <a:t>12</a:t>
            </a:fld>
            <a:endParaRPr lang="en-US" dirty="0"/>
          </a:p>
        </p:txBody>
      </p:sp>
      <p:sp>
        <p:nvSpPr>
          <p:cNvPr id="9" name="TextBox 8"/>
          <p:cNvSpPr txBox="1"/>
          <p:nvPr/>
        </p:nvSpPr>
        <p:spPr>
          <a:xfrm>
            <a:off x="152400" y="5420497"/>
            <a:ext cx="8505568" cy="646331"/>
          </a:xfrm>
          <a:prstGeom prst="rect">
            <a:avLst/>
          </a:prstGeom>
          <a:noFill/>
        </p:spPr>
        <p:txBody>
          <a:bodyPr wrap="square" rtlCol="0">
            <a:spAutoFit/>
          </a:bodyPr>
          <a:lstStyle/>
          <a:p>
            <a:r>
              <a:rPr lang="en-US" dirty="0" smtClean="0"/>
              <a:t>*Significant changes in the flag structure occurred between these semesters as a result of faculty feedback</a:t>
            </a:r>
            <a:endParaRPr lang="en-US" dirty="0"/>
          </a:p>
        </p:txBody>
      </p:sp>
    </p:spTree>
    <p:extLst>
      <p:ext uri="{BB962C8B-B14F-4D97-AF65-F5344CB8AC3E}">
        <p14:creationId xmlns:p14="http://schemas.microsoft.com/office/powerpoint/2010/main" val="69777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b="1" dirty="0"/>
              <a:t>What are the </a:t>
            </a:r>
            <a:r>
              <a:rPr lang="en-US" sz="2800" b="1" dirty="0" smtClean="0"/>
              <a:t>results--Tracking Items Changed Fall to Spring 2014</a:t>
            </a:r>
          </a:p>
        </p:txBody>
      </p:sp>
      <p:graphicFrame>
        <p:nvGraphicFramePr>
          <p:cNvPr id="7" name="Table 6"/>
          <p:cNvGraphicFramePr>
            <a:graphicFrameLocks noGrp="1"/>
          </p:cNvGraphicFramePr>
          <p:nvPr>
            <p:extLst>
              <p:ext uri="{D42A27DB-BD31-4B8C-83A1-F6EECF244321}">
                <p14:modId xmlns:p14="http://schemas.microsoft.com/office/powerpoint/2010/main" val="2682090931"/>
              </p:ext>
            </p:extLst>
          </p:nvPr>
        </p:nvGraphicFramePr>
        <p:xfrm>
          <a:off x="411518" y="1236233"/>
          <a:ext cx="8162326" cy="5287431"/>
        </p:xfrm>
        <a:graphic>
          <a:graphicData uri="http://schemas.openxmlformats.org/drawingml/2006/table">
            <a:tbl>
              <a:tblPr firstRow="1" bandRow="1">
                <a:tableStyleId>{5C22544A-7EE6-4342-B048-85BDC9FD1C3A}</a:tableStyleId>
              </a:tblPr>
              <a:tblGrid>
                <a:gridCol w="3601084"/>
                <a:gridCol w="4561242"/>
              </a:tblGrid>
              <a:tr h="441142">
                <a:tc>
                  <a:txBody>
                    <a:bodyPr/>
                    <a:lstStyle/>
                    <a:p>
                      <a:r>
                        <a:rPr lang="en-US" sz="1800" b="1" dirty="0" smtClean="0"/>
                        <a:t>Fall</a:t>
                      </a:r>
                      <a:r>
                        <a:rPr lang="en-US" sz="1800" b="1" baseline="0" dirty="0" smtClean="0"/>
                        <a:t> 2013 Flags</a:t>
                      </a:r>
                      <a:endParaRPr lang="en-US" sz="1800" b="1" dirty="0"/>
                    </a:p>
                  </a:txBody>
                  <a:tcPr anchor="ctr">
                    <a:solidFill>
                      <a:schemeClr val="accent1">
                        <a:lumMod val="75000"/>
                      </a:schemeClr>
                    </a:solidFill>
                  </a:tcPr>
                </a:tc>
                <a:tc>
                  <a:txBody>
                    <a:bodyPr/>
                    <a:lstStyle/>
                    <a:p>
                      <a:r>
                        <a:rPr lang="en-US" sz="1800" dirty="0" smtClean="0"/>
                        <a:t>Spring</a:t>
                      </a:r>
                      <a:r>
                        <a:rPr lang="en-US" sz="1800" baseline="0" dirty="0" smtClean="0"/>
                        <a:t> 2014 Flags</a:t>
                      </a:r>
                      <a:endParaRPr lang="en-US" sz="1800" dirty="0"/>
                    </a:p>
                  </a:txBody>
                  <a:tcPr anchor="ctr">
                    <a:solidFill>
                      <a:schemeClr val="accent1">
                        <a:lumMod val="75000"/>
                      </a:schemeClr>
                    </a:solidFill>
                  </a:tcPr>
                </a:tc>
              </a:tr>
              <a:tr h="46339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Attendance</a:t>
                      </a:r>
                      <a:r>
                        <a:rPr lang="en-US" b="1" baseline="0" dirty="0" smtClean="0">
                          <a:solidFill>
                            <a:schemeClr val="tx1"/>
                          </a:solidFill>
                        </a:rPr>
                        <a:t> Concern</a:t>
                      </a:r>
                      <a:endParaRPr lang="en-US" b="1" dirty="0" smtClean="0">
                        <a:solidFill>
                          <a:schemeClr val="tx1"/>
                        </a:solidFill>
                      </a:endParaRPr>
                    </a:p>
                    <a:p>
                      <a:endParaRPr lang="en-US" dirty="0"/>
                    </a:p>
                  </a:txBody>
                  <a:tcPr anchor="ctr"/>
                </a:tc>
                <a:tc>
                  <a:txBody>
                    <a:bodyPr/>
                    <a:lstStyle/>
                    <a:p>
                      <a:pPr algn="l" fontAlgn="b"/>
                      <a:r>
                        <a:rPr lang="en-US" sz="1800" b="1" kern="1200" dirty="0">
                          <a:solidFill>
                            <a:schemeClr val="tx1"/>
                          </a:solidFill>
                          <a:latin typeface="+mn-lt"/>
                          <a:ea typeface="+mn-ea"/>
                          <a:cs typeface="+mn-cs"/>
                        </a:rPr>
                        <a:t>Excessive Absences</a:t>
                      </a:r>
                    </a:p>
                  </a:txBody>
                  <a:tcPr marL="9525" marR="9525" marT="9525" marB="0" anchor="ctr"/>
                </a:tc>
              </a:tr>
              <a:tr h="648478">
                <a:tc>
                  <a:txBody>
                    <a:bodyPr/>
                    <a:lstStyle/>
                    <a:p>
                      <a:r>
                        <a:rPr lang="en-US" sz="1800" b="1" dirty="0" smtClean="0"/>
                        <a:t>In Danger of Failing</a:t>
                      </a:r>
                    </a:p>
                  </a:txBody>
                  <a:tcPr anchor="ctr"/>
                </a:tc>
                <a:tc>
                  <a:txBody>
                    <a:bodyPr/>
                    <a:lstStyle/>
                    <a:p>
                      <a:pPr algn="l" fontAlgn="b"/>
                      <a:r>
                        <a:rPr lang="en-US" sz="1800" b="1" kern="1200" dirty="0" smtClean="0">
                          <a:solidFill>
                            <a:schemeClr val="tx1"/>
                          </a:solidFill>
                          <a:latin typeface="+mn-lt"/>
                          <a:ea typeface="+mn-ea"/>
                          <a:cs typeface="+mn-cs"/>
                        </a:rPr>
                        <a:t>In Danger of Failing</a:t>
                      </a:r>
                    </a:p>
                    <a:p>
                      <a:pPr algn="l" fontAlgn="b"/>
                      <a:endParaRPr lang="en-US" sz="1800" b="1" kern="1200" dirty="0">
                        <a:solidFill>
                          <a:schemeClr val="tx1"/>
                        </a:solidFill>
                        <a:latin typeface="+mn-lt"/>
                        <a:ea typeface="+mn-ea"/>
                        <a:cs typeface="+mn-cs"/>
                      </a:endParaRPr>
                    </a:p>
                  </a:txBody>
                  <a:tcPr marL="9525" marR="9525" marT="9525" marB="0" anchor="ctr"/>
                </a:tc>
              </a:tr>
              <a:tr h="648478">
                <a:tc>
                  <a:txBody>
                    <a:bodyPr/>
                    <a:lstStyle/>
                    <a:p>
                      <a:r>
                        <a:rPr lang="en-US" sz="1800" b="1" dirty="0" smtClean="0"/>
                        <a:t>Low</a:t>
                      </a:r>
                      <a:r>
                        <a:rPr lang="en-US" sz="1800" b="1" baseline="0" dirty="0" smtClean="0"/>
                        <a:t> Quiz/Test Scores</a:t>
                      </a:r>
                      <a:endParaRPr lang="en-US" sz="1800" b="1" dirty="0"/>
                    </a:p>
                  </a:txBody>
                  <a:tcPr anchor="ctr"/>
                </a:tc>
                <a:tc rowSpan="3">
                  <a:txBody>
                    <a:bodyPr/>
                    <a:lstStyle/>
                    <a:p>
                      <a:pPr algn="l" fontAlgn="b"/>
                      <a:r>
                        <a:rPr lang="en-US" sz="1800" b="1" kern="1200" dirty="0">
                          <a:solidFill>
                            <a:schemeClr val="tx1"/>
                          </a:solidFill>
                          <a:latin typeface="+mn-lt"/>
                          <a:ea typeface="+mn-ea"/>
                          <a:cs typeface="+mn-cs"/>
                        </a:rPr>
                        <a:t>Incomplete or Unsatisfactory Graded Work</a:t>
                      </a:r>
                    </a:p>
                  </a:txBody>
                  <a:tcPr marL="9525" marR="9525" marT="9525" marB="0" anchor="ctr"/>
                </a:tc>
              </a:tr>
              <a:tr h="495010">
                <a:tc>
                  <a:txBody>
                    <a:bodyPr/>
                    <a:lstStyle/>
                    <a:p>
                      <a:r>
                        <a:rPr lang="en-US" sz="1800" b="1" dirty="0" smtClean="0"/>
                        <a:t>Low Participation</a:t>
                      </a:r>
                      <a:endParaRPr lang="en-US" sz="1800" b="1" dirty="0"/>
                    </a:p>
                  </a:txBody>
                  <a:tcPr anchor="ctr"/>
                </a:tc>
                <a:tc vMerge="1">
                  <a:txBody>
                    <a:bodyPr/>
                    <a:lstStyle/>
                    <a:p>
                      <a:pPr algn="l" fontAlgn="b"/>
                      <a:endParaRPr lang="en-US" sz="1800" b="1" kern="1200" dirty="0">
                        <a:solidFill>
                          <a:schemeClr val="tx1"/>
                        </a:solidFill>
                        <a:latin typeface="+mn-lt"/>
                        <a:ea typeface="+mn-ea"/>
                        <a:cs typeface="+mn-cs"/>
                      </a:endParaRPr>
                    </a:p>
                  </a:txBody>
                  <a:tcPr marL="9525" marR="9525" marT="9525" marB="0" anchor="b"/>
                </a:tc>
              </a:tr>
              <a:tr h="926397">
                <a:tc>
                  <a:txBody>
                    <a:bodyPr/>
                    <a:lstStyle/>
                    <a:p>
                      <a:r>
                        <a:rPr lang="en-US" sz="1800" b="1" dirty="0" smtClean="0"/>
                        <a:t>Failure</a:t>
                      </a:r>
                      <a:r>
                        <a:rPr lang="en-US" sz="1800" b="1" baseline="0" dirty="0" smtClean="0"/>
                        <a:t> to complete Assignments</a:t>
                      </a:r>
                      <a:endParaRPr lang="en-US" sz="1800" b="1" dirty="0"/>
                    </a:p>
                  </a:txBody>
                  <a:tcPr anchor="ctr"/>
                </a:tc>
                <a:tc vMerge="1">
                  <a:txBody>
                    <a:bodyPr/>
                    <a:lstStyle/>
                    <a:p>
                      <a:endParaRPr lang="en-US" sz="1400" baseline="0" dirty="0" smtClean="0"/>
                    </a:p>
                  </a:txBody>
                  <a:tcPr/>
                </a:tc>
              </a:tr>
              <a:tr h="839368">
                <a:tc>
                  <a:txBody>
                    <a:bodyPr/>
                    <a:lstStyle/>
                    <a:p>
                      <a:r>
                        <a:rPr lang="en-US" sz="1800" b="1" dirty="0" smtClean="0"/>
                        <a:t>Behavioral Concern</a:t>
                      </a:r>
                      <a:endParaRPr lang="en-US" sz="18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General/Behavioral Concern</a:t>
                      </a:r>
                    </a:p>
                    <a:p>
                      <a:endParaRPr lang="en-US" sz="1800" b="1" kern="1200" dirty="0" smtClean="0">
                        <a:solidFill>
                          <a:schemeClr val="tx1"/>
                        </a:solidFill>
                        <a:latin typeface="+mn-lt"/>
                        <a:ea typeface="+mn-ea"/>
                        <a:cs typeface="+mn-cs"/>
                      </a:endParaRPr>
                    </a:p>
                  </a:txBody>
                  <a:tcPr anchor="ctr"/>
                </a:tc>
              </a:tr>
              <a:tr h="648478">
                <a:tc>
                  <a:txBody>
                    <a:bodyPr/>
                    <a:lstStyle/>
                    <a:p>
                      <a:r>
                        <a:rPr lang="en-US" sz="1800" b="1" dirty="0" smtClean="0"/>
                        <a:t>General Concern</a:t>
                      </a:r>
                      <a:endParaRPr lang="en-US" sz="1800" b="1" dirty="0"/>
                    </a:p>
                  </a:txBody>
                  <a:tcPr anchor="ctr"/>
                </a:tc>
                <a:tc>
                  <a:txBody>
                    <a:bodyPr/>
                    <a:lstStyle/>
                    <a:p>
                      <a:endParaRPr lang="en-US" sz="1400" i="1"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b="1" dirty="0"/>
              <a:t>What are the results--Tracking Items Changed Fall to Spring 2014</a:t>
            </a:r>
            <a:endParaRPr lang="en-US" sz="2800" b="1" dirty="0" smtClean="0"/>
          </a:p>
        </p:txBody>
      </p:sp>
      <p:graphicFrame>
        <p:nvGraphicFramePr>
          <p:cNvPr id="7" name="Table 6"/>
          <p:cNvGraphicFramePr>
            <a:graphicFrameLocks noGrp="1"/>
          </p:cNvGraphicFramePr>
          <p:nvPr>
            <p:extLst>
              <p:ext uri="{D42A27DB-BD31-4B8C-83A1-F6EECF244321}">
                <p14:modId xmlns:p14="http://schemas.microsoft.com/office/powerpoint/2010/main" val="4236340204"/>
              </p:ext>
            </p:extLst>
          </p:nvPr>
        </p:nvGraphicFramePr>
        <p:xfrm>
          <a:off x="331912" y="1706880"/>
          <a:ext cx="8502556" cy="2334426"/>
        </p:xfrm>
        <a:graphic>
          <a:graphicData uri="http://schemas.openxmlformats.org/drawingml/2006/table">
            <a:tbl>
              <a:tblPr firstRow="1" bandRow="1">
                <a:tableStyleId>{5C22544A-7EE6-4342-B048-85BDC9FD1C3A}</a:tableStyleId>
              </a:tblPr>
              <a:tblGrid>
                <a:gridCol w="3687145"/>
                <a:gridCol w="4815411"/>
              </a:tblGrid>
              <a:tr h="435429">
                <a:tc>
                  <a:txBody>
                    <a:bodyPr/>
                    <a:lstStyle/>
                    <a:p>
                      <a:r>
                        <a:rPr lang="en-US" sz="1800" b="1" dirty="0" smtClean="0"/>
                        <a:t>Fall 2013 Kudos </a:t>
                      </a:r>
                      <a:endParaRPr lang="en-US" sz="1800" b="1" dirty="0"/>
                    </a:p>
                  </a:txBody>
                  <a:tcPr>
                    <a:solidFill>
                      <a:schemeClr val="accent1">
                        <a:lumMod val="75000"/>
                      </a:schemeClr>
                    </a:solidFill>
                  </a:tcPr>
                </a:tc>
                <a:tc>
                  <a:txBody>
                    <a:bodyPr/>
                    <a:lstStyle/>
                    <a:p>
                      <a:r>
                        <a:rPr lang="en-US" sz="1800" baseline="0" dirty="0" smtClean="0"/>
                        <a:t>Spring 2014 </a:t>
                      </a:r>
                      <a:r>
                        <a:rPr lang="en-US" sz="1800" dirty="0" smtClean="0"/>
                        <a:t>Kudos</a:t>
                      </a:r>
                      <a:r>
                        <a:rPr lang="en-US" sz="1800" baseline="0" dirty="0" smtClean="0"/>
                        <a:t> </a:t>
                      </a:r>
                      <a:endParaRPr lang="en-US" sz="1800" dirty="0"/>
                    </a:p>
                  </a:txBody>
                  <a:tcPr>
                    <a:solidFill>
                      <a:schemeClr val="accent1">
                        <a:lumMod val="75000"/>
                      </a:schemeClr>
                    </a:solidFill>
                  </a:tcPr>
                </a:tc>
              </a:tr>
              <a:tr h="632999">
                <a:tc>
                  <a:txBody>
                    <a:bodyPr/>
                    <a:lstStyle/>
                    <a:p>
                      <a:r>
                        <a:rPr lang="en-US" b="1" dirty="0" smtClean="0"/>
                        <a:t>Keep Up the Good</a:t>
                      </a:r>
                      <a:r>
                        <a:rPr lang="en-US" b="1" baseline="0" dirty="0" smtClean="0"/>
                        <a:t> Work</a:t>
                      </a:r>
                      <a:endParaRPr 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mn-lt"/>
                      </a:endParaRPr>
                    </a:p>
                  </a:txBody>
                  <a:tcPr/>
                </a:tc>
              </a:tr>
              <a:tr h="632999">
                <a:tc>
                  <a:txBody>
                    <a:bodyPr/>
                    <a:lstStyle/>
                    <a:p>
                      <a:r>
                        <a:rPr lang="en-US" sz="1800" b="1" dirty="0" smtClean="0"/>
                        <a:t>Outstanding</a:t>
                      </a:r>
                      <a:r>
                        <a:rPr lang="en-US" sz="1800" b="1" baseline="0" dirty="0" smtClean="0"/>
                        <a:t> Academic Performance</a:t>
                      </a:r>
                      <a:endParaRPr lang="en-US" sz="1800" b="1" dirty="0" smtClean="0"/>
                    </a:p>
                  </a:txBody>
                  <a:tcPr/>
                </a:tc>
                <a:tc>
                  <a:txBody>
                    <a:bodyPr/>
                    <a:lstStyle/>
                    <a:p>
                      <a:r>
                        <a:rPr lang="en-US" sz="1800" b="1" kern="1200" dirty="0" smtClean="0">
                          <a:solidFill>
                            <a:schemeClr val="dk1"/>
                          </a:solidFill>
                          <a:latin typeface="+mn-lt"/>
                          <a:ea typeface="+mn-ea"/>
                          <a:cs typeface="+mn-cs"/>
                        </a:rPr>
                        <a:t>Outstanding Academic Performance </a:t>
                      </a:r>
                      <a:endParaRPr lang="en-US" sz="1800" b="1" kern="1200" dirty="0">
                        <a:solidFill>
                          <a:schemeClr val="dk1"/>
                        </a:solidFill>
                        <a:latin typeface="+mn-lt"/>
                        <a:ea typeface="+mn-ea"/>
                        <a:cs typeface="+mn-cs"/>
                      </a:endParaRPr>
                    </a:p>
                  </a:txBody>
                  <a:tcPr/>
                </a:tc>
              </a:tr>
              <a:tr h="632999">
                <a:tc>
                  <a:txBody>
                    <a:bodyPr/>
                    <a:lstStyle/>
                    <a:p>
                      <a:r>
                        <a:rPr lang="en-US" sz="1800" b="1" dirty="0" smtClean="0"/>
                        <a:t>Showing</a:t>
                      </a:r>
                      <a:r>
                        <a:rPr lang="en-US" sz="1800" b="1" baseline="0" dirty="0" smtClean="0"/>
                        <a:t> Improvement</a:t>
                      </a:r>
                      <a:endParaRPr lang="en-US" sz="1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Showing Improvement</a:t>
                      </a:r>
                    </a:p>
                    <a:p>
                      <a:endParaRPr lang="en-US" sz="1400" b="0" dirty="0" smtClean="0">
                        <a:solidFill>
                          <a:schemeClr val="tx1"/>
                        </a:solidFill>
                      </a:endParaRPr>
                    </a:p>
                  </a:txBody>
                  <a:tcPr/>
                </a:tc>
              </a:tr>
            </a:tbl>
          </a:graphicData>
        </a:graphic>
      </p:graphicFrame>
    </p:spTree>
    <p:extLst>
      <p:ext uri="{BB962C8B-B14F-4D97-AF65-F5344CB8AC3E}">
        <p14:creationId xmlns:p14="http://schemas.microsoft.com/office/powerpoint/2010/main" val="3755759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What are the </a:t>
            </a:r>
            <a:r>
              <a:rPr lang="en-US" sz="3200" b="1" dirty="0" smtClean="0"/>
              <a:t>results?  An assessment strategy</a:t>
            </a:r>
            <a:endParaRPr lang="en-US" sz="3200" b="1" dirty="0"/>
          </a:p>
        </p:txBody>
      </p:sp>
      <p:sp>
        <p:nvSpPr>
          <p:cNvPr id="3" name="Content Placeholder 2"/>
          <p:cNvSpPr>
            <a:spLocks noGrp="1"/>
          </p:cNvSpPr>
          <p:nvPr>
            <p:ph idx="1"/>
          </p:nvPr>
        </p:nvSpPr>
        <p:spPr>
          <a:xfrm>
            <a:off x="152400" y="1066800"/>
            <a:ext cx="8839200" cy="3719384"/>
          </a:xfrm>
        </p:spPr>
        <p:txBody>
          <a:bodyPr/>
          <a:lstStyle/>
          <a:p>
            <a:pPr>
              <a:spcAft>
                <a:spcPts val="600"/>
              </a:spcAft>
            </a:pPr>
            <a:r>
              <a:rPr lang="en-US" sz="2800" dirty="0" smtClean="0"/>
              <a:t>Performance Differences between Fall Cohorts  (2012 and 2013)</a:t>
            </a:r>
          </a:p>
          <a:p>
            <a:r>
              <a:rPr lang="en-US" sz="2800" dirty="0" smtClean="0"/>
              <a:t>Course </a:t>
            </a:r>
            <a:r>
              <a:rPr lang="en-US" sz="2800" dirty="0"/>
              <a:t>specific performance Fall </a:t>
            </a:r>
            <a:r>
              <a:rPr lang="en-US" sz="2800" dirty="0" smtClean="0"/>
              <a:t>2013: Pilot </a:t>
            </a:r>
            <a:r>
              <a:rPr lang="en-US" sz="2800" dirty="0"/>
              <a:t>vs. </a:t>
            </a:r>
            <a:r>
              <a:rPr lang="en-US" sz="2800" dirty="0" smtClean="0"/>
              <a:t>non-Pilot</a:t>
            </a:r>
          </a:p>
          <a:p>
            <a:pPr lvl="1">
              <a:spcAft>
                <a:spcPts val="600"/>
              </a:spcAft>
            </a:pPr>
            <a:r>
              <a:rPr lang="en-US" sz="2400" dirty="0" smtClean="0"/>
              <a:t>Also Compared to Fall 2012 for pilot-eligible cohorts</a:t>
            </a:r>
          </a:p>
          <a:p>
            <a:pPr>
              <a:spcAft>
                <a:spcPts val="600"/>
              </a:spcAft>
            </a:pPr>
            <a:r>
              <a:rPr lang="en-US" sz="2800" dirty="0" smtClean="0"/>
              <a:t>Fall to Spring Retention</a:t>
            </a:r>
          </a:p>
          <a:p>
            <a:pPr>
              <a:spcAft>
                <a:spcPts val="600"/>
              </a:spcAft>
            </a:pPr>
            <a:r>
              <a:rPr lang="en-US" sz="2800" dirty="0" smtClean="0"/>
              <a:t>Fall </a:t>
            </a:r>
            <a:r>
              <a:rPr lang="en-US" sz="2800" dirty="0"/>
              <a:t>to Fall </a:t>
            </a:r>
            <a:r>
              <a:rPr lang="en-US" sz="2800" dirty="0" smtClean="0"/>
              <a:t>Retention, GPA,  and Academic Standing </a:t>
            </a:r>
          </a:p>
          <a:p>
            <a:r>
              <a:rPr lang="en-US" sz="2800" dirty="0" smtClean="0"/>
              <a:t>Student</a:t>
            </a:r>
            <a:r>
              <a:rPr lang="en-US" sz="2800" dirty="0"/>
              <a:t>, faculty and staff user surveys (in progress)</a:t>
            </a:r>
          </a:p>
          <a:p>
            <a:pPr marL="0" indent="0">
              <a:buNone/>
            </a:pPr>
            <a:endParaRPr lang="en-US" sz="2400" dirty="0" smtClean="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15</a:t>
            </a:fld>
            <a:endParaRPr lang="en-US" dirty="0"/>
          </a:p>
        </p:txBody>
      </p:sp>
    </p:spTree>
    <p:extLst>
      <p:ext uri="{BB962C8B-B14F-4D97-AF65-F5344CB8AC3E}">
        <p14:creationId xmlns:p14="http://schemas.microsoft.com/office/powerpoint/2010/main" val="260252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097982" cy="1527464"/>
          </a:xfrm>
        </p:spPr>
        <p:txBody>
          <a:bodyPr/>
          <a:lstStyle/>
          <a:p>
            <a:r>
              <a:rPr lang="en-US" sz="2000" dirty="0" smtClean="0"/>
              <a:t>What are the results--Retention, GPA, Academic Standing ()</a:t>
            </a:r>
            <a:r>
              <a:rPr lang="en-US" dirty="0" smtClean="0"/>
              <a:t/>
            </a:r>
            <a:br>
              <a:rPr lang="en-US" dirty="0" smtClean="0"/>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6132907"/>
              </p:ext>
            </p:extLst>
          </p:nvPr>
        </p:nvGraphicFramePr>
        <p:xfrm>
          <a:off x="1058282" y="1043213"/>
          <a:ext cx="5507181" cy="5280661"/>
        </p:xfrm>
        <a:graphic>
          <a:graphicData uri="http://schemas.openxmlformats.org/drawingml/2006/table">
            <a:tbl>
              <a:tblPr>
                <a:tableStyleId>{5C22544A-7EE6-4342-B048-85BDC9FD1C3A}</a:tableStyleId>
              </a:tblPr>
              <a:tblGrid>
                <a:gridCol w="3564081"/>
                <a:gridCol w="1070264"/>
                <a:gridCol w="872836"/>
              </a:tblGrid>
              <a:tr h="362816">
                <a:tc>
                  <a:txBody>
                    <a:bodyPr/>
                    <a:lstStyle/>
                    <a:p>
                      <a:pPr algn="l" fontAlgn="b"/>
                      <a:r>
                        <a:rPr lang="en-US" sz="1400" b="1" u="none" strike="noStrike" dirty="0">
                          <a:effectLst/>
                        </a:rPr>
                        <a:t>Freshman</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1" u="none" strike="noStrike" dirty="0">
                          <a:effectLst/>
                        </a:rPr>
                        <a:t>Fall 2012</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1" u="none" strike="noStrike" dirty="0">
                          <a:effectLst/>
                        </a:rPr>
                        <a:t>Fall2013</a:t>
                      </a:r>
                      <a:endParaRPr lang="en-US" sz="1400" b="1"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dirty="0">
                          <a:effectLst/>
                        </a:rPr>
                        <a:t>retention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87%</a:t>
                      </a:r>
                      <a:endParaRPr lang="en-US" sz="1400" b="0" i="0" u="none" strike="noStrike">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a:effectLst/>
                        </a:rPr>
                        <a:t>end of year gpa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smtClean="0">
                          <a:effectLst/>
                        </a:rPr>
                        <a:t>2.8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smtClean="0">
                          <a:effectLst/>
                        </a:rPr>
                        <a:t>2.8</a:t>
                      </a:r>
                      <a:endParaRPr lang="en-US" sz="1400" b="0"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dirty="0">
                          <a:effectLst/>
                        </a:rPr>
                        <a:t>dismissed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a:t>
                      </a:r>
                      <a:endParaRPr lang="en-US" sz="1400" b="0"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dirty="0">
                          <a:effectLst/>
                        </a:rPr>
                        <a:t>warning</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8%</a:t>
                      </a:r>
                      <a:endParaRPr lang="en-US" sz="1400" b="0"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b="1" u="none" strike="noStrike" dirty="0">
                          <a:effectLst/>
                        </a:rPr>
                        <a:t>Transfer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1" u="none" strike="noStrike" dirty="0">
                          <a:effectLst/>
                        </a:rPr>
                        <a:t>Fall 2012</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1" u="none" strike="noStrike" dirty="0">
                          <a:effectLst/>
                        </a:rPr>
                        <a:t>Fall2013</a:t>
                      </a:r>
                      <a:endParaRPr lang="en-US" sz="1400" b="1"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a:effectLst/>
                        </a:rPr>
                        <a:t>retention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86%</a:t>
                      </a:r>
                      <a:endParaRPr lang="en-US" sz="1400" b="0" i="0" u="none" strike="noStrike">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a:effectLst/>
                        </a:rPr>
                        <a:t>end of year gpa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smtClean="0">
                          <a:effectLst/>
                        </a:rPr>
                        <a:t>2.7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smtClean="0">
                          <a:effectLst/>
                        </a:rPr>
                        <a:t>2.8</a:t>
                      </a:r>
                      <a:endParaRPr lang="en-US" sz="1400" b="0" i="0" u="none" strike="noStrike" dirty="0">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a:effectLst/>
                        </a:rPr>
                        <a:t>dismissed</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10%</a:t>
                      </a:r>
                      <a:endParaRPr lang="en-US" sz="1400" b="0" i="0" u="none" strike="noStrike">
                        <a:solidFill>
                          <a:srgbClr val="000000"/>
                        </a:solidFill>
                        <a:effectLst/>
                        <a:latin typeface="Calibri" panose="020F0502020204030204" pitchFamily="34" charset="0"/>
                      </a:endParaRPr>
                    </a:p>
                  </a:txBody>
                  <a:tcPr marL="9525" marR="9525" marT="9525" marB="0" anchor="b"/>
                </a:tc>
              </a:tr>
              <a:tr h="362816">
                <a:tc>
                  <a:txBody>
                    <a:bodyPr/>
                    <a:lstStyle/>
                    <a:p>
                      <a:pPr algn="l" fontAlgn="b"/>
                      <a:r>
                        <a:rPr lang="en-US" sz="1400" u="none" strike="noStrike" dirty="0">
                          <a:effectLst/>
                        </a:rPr>
                        <a:t>warning</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smtClean="0">
                          <a:effectLst/>
                        </a:rPr>
                        <a:t>9%</a:t>
                      </a:r>
                      <a:endParaRPr lang="en-US" sz="1400" b="0" i="0" u="none" strike="noStrike" dirty="0">
                        <a:solidFill>
                          <a:srgbClr val="000000"/>
                        </a:solidFill>
                        <a:effectLst/>
                        <a:latin typeface="Calibri" panose="020F0502020204030204" pitchFamily="34" charset="0"/>
                      </a:endParaRPr>
                    </a:p>
                  </a:txBody>
                  <a:tcPr marL="9525" marR="9525" marT="9525" marB="0" anchor="b"/>
                </a:tc>
              </a:tr>
              <a:tr h="362816">
                <a:tc gridSpan="3">
                  <a:txBody>
                    <a:bodyPr/>
                    <a:lstStyle/>
                    <a:p>
                      <a:pPr algn="l" fontAlgn="b"/>
                      <a:endParaRPr lang="en-US" sz="1400" u="none" strike="noStrike" dirty="0" smtClean="0">
                        <a:effectLst/>
                      </a:endParaRPr>
                    </a:p>
                    <a:p>
                      <a:pPr algn="l" fontAlgn="b"/>
                      <a:r>
                        <a:rPr lang="en-US" sz="1400" u="none" strike="noStrike" dirty="0" smtClean="0">
                          <a:effectLst/>
                        </a:rPr>
                        <a:t>Note—2012 vs. 2013 percentage</a:t>
                      </a:r>
                      <a:r>
                        <a:rPr lang="en-US" sz="1400" u="none" strike="noStrike" baseline="0" dirty="0" smtClean="0">
                          <a:effectLst/>
                        </a:rPr>
                        <a:t> </a:t>
                      </a:r>
                      <a:r>
                        <a:rPr lang="en-US" sz="1400" u="none" strike="noStrike" dirty="0" smtClean="0">
                          <a:effectLst/>
                        </a:rPr>
                        <a:t>differences </a:t>
                      </a:r>
                      <a:r>
                        <a:rPr lang="en-US" sz="1400" u="none" strike="noStrike" dirty="0">
                          <a:effectLst/>
                        </a:rPr>
                        <a:t>are not statistically </a:t>
                      </a:r>
                      <a:r>
                        <a:rPr lang="en-US" sz="1400" u="none" strike="noStrike" dirty="0" smtClean="0">
                          <a:effectLst/>
                        </a:rPr>
                        <a:t>significant</a:t>
                      </a:r>
                    </a:p>
                    <a:p>
                      <a:pPr algn="l" fontAlgn="b"/>
                      <a:r>
                        <a:rPr lang="en-US" sz="1400" u="none" strike="noStrike" dirty="0" smtClean="0">
                          <a:effectLst/>
                        </a:rPr>
                        <a:t>Note—data here ONLY</a:t>
                      </a:r>
                      <a:r>
                        <a:rPr lang="en-US" sz="1400" u="none" strike="noStrike" baseline="0" dirty="0" smtClean="0">
                          <a:effectLst/>
                        </a:rPr>
                        <a:t> includes </a:t>
                      </a:r>
                      <a:r>
                        <a:rPr lang="en-US" sz="1400" dirty="0" smtClean="0"/>
                        <a:t>students</a:t>
                      </a:r>
                      <a:r>
                        <a:rPr lang="en-US" sz="1400" baseline="0" dirty="0" smtClean="0"/>
                        <a:t> who were in the</a:t>
                      </a:r>
                      <a:r>
                        <a:rPr lang="en-US" sz="1400" dirty="0" smtClean="0"/>
                        <a:t> pilot majors for all of 2013-2014 compared to</a:t>
                      </a:r>
                      <a:r>
                        <a:rPr lang="en-US" sz="1400" baseline="0" dirty="0" smtClean="0"/>
                        <a:t> the same group in </a:t>
                      </a:r>
                      <a:r>
                        <a:rPr lang="en-US" sz="1400" dirty="0" smtClean="0"/>
                        <a:t>2012-2013; 642</a:t>
                      </a:r>
                      <a:r>
                        <a:rPr lang="en-US" sz="1400" baseline="0" dirty="0" smtClean="0"/>
                        <a:t> students from Fall 2012 and 780 students  from Fall 2013 were included in the data shown.</a:t>
                      </a:r>
                      <a:endParaRPr lang="en-US"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16</a:t>
            </a:fld>
            <a:endParaRPr lang="en-US" dirty="0"/>
          </a:p>
        </p:txBody>
      </p:sp>
    </p:spTree>
    <p:extLst>
      <p:ext uri="{BB962C8B-B14F-4D97-AF65-F5344CB8AC3E}">
        <p14:creationId xmlns:p14="http://schemas.microsoft.com/office/powerpoint/2010/main" val="4075482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536"/>
            <a:ext cx="8077200" cy="719328"/>
          </a:xfrm>
        </p:spPr>
        <p:txBody>
          <a:bodyPr/>
          <a:lstStyle/>
          <a:p>
            <a:r>
              <a:rPr lang="en-US" sz="2800" dirty="0" smtClean="0"/>
              <a:t>What are the results –course comparisons Fall </a:t>
            </a:r>
            <a:r>
              <a:rPr lang="en-US" sz="2800" dirty="0"/>
              <a:t>2012 vs. 2013 </a:t>
            </a:r>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17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73786067"/>
              </p:ext>
            </p:extLst>
          </p:nvPr>
        </p:nvGraphicFramePr>
        <p:xfrm>
          <a:off x="3477768" y="1646890"/>
          <a:ext cx="2889504" cy="1822704"/>
        </p:xfrm>
        <a:graphic>
          <a:graphicData uri="http://schemas.openxmlformats.org/drawingml/2006/table">
            <a:tbl>
              <a:tblPr firstRow="1" bandRow="1">
                <a:tableStyleId>{5C22544A-7EE6-4342-B048-85BDC9FD1C3A}</a:tableStyleId>
              </a:tblPr>
              <a:tblGrid>
                <a:gridCol w="1219200"/>
                <a:gridCol w="804672"/>
                <a:gridCol w="865632"/>
              </a:tblGrid>
              <a:tr h="963168">
                <a:tc>
                  <a:txBody>
                    <a:bodyPr/>
                    <a:lstStyle/>
                    <a:p>
                      <a:r>
                        <a:rPr lang="en-US" sz="2800" b="1" dirty="0" smtClean="0"/>
                        <a:t>MAT 208</a:t>
                      </a:r>
                      <a:endParaRPr lang="en-US" sz="2800" b="1" dirty="0"/>
                    </a:p>
                  </a:txBody>
                  <a:tcPr>
                    <a:solidFill>
                      <a:srgbClr val="CC3399"/>
                    </a:solidFill>
                  </a:tcPr>
                </a:tc>
                <a:tc>
                  <a:txBody>
                    <a:bodyPr/>
                    <a:lstStyle/>
                    <a:p>
                      <a:pPr algn="ctr" fontAlgn="b"/>
                      <a:r>
                        <a:rPr lang="en-US" sz="2400" u="none" strike="noStrike" dirty="0">
                          <a:effectLst/>
                        </a:rPr>
                        <a:t>N</a:t>
                      </a:r>
                      <a:endParaRPr lang="en-US" sz="2400" b="0" i="0" u="none" strike="noStrike" dirty="0">
                        <a:solidFill>
                          <a:srgbClr val="000000"/>
                        </a:solidFill>
                        <a:effectLst/>
                        <a:latin typeface="Calibri" panose="020F0502020204030204" pitchFamily="34" charset="0"/>
                      </a:endParaRPr>
                    </a:p>
                  </a:txBody>
                  <a:tcPr marL="9525" marR="9525" marT="9525" marB="0" anchor="b">
                    <a:solidFill>
                      <a:srgbClr val="CC3399"/>
                    </a:solidFill>
                  </a:tcPr>
                </a:tc>
                <a:tc>
                  <a:txBody>
                    <a:bodyPr/>
                    <a:lstStyle/>
                    <a:p>
                      <a:pPr algn="ctr" fontAlgn="b"/>
                      <a:r>
                        <a:rPr lang="en-US" sz="2400" u="none" strike="noStrike" dirty="0" smtClean="0">
                          <a:effectLst/>
                        </a:rPr>
                        <a:t>GPA</a:t>
                      </a:r>
                      <a:endParaRPr lang="en-US" sz="2400" b="0" i="0" u="none" strike="noStrike" dirty="0">
                        <a:solidFill>
                          <a:srgbClr val="000000"/>
                        </a:solidFill>
                        <a:effectLst/>
                        <a:latin typeface="Calibri" panose="020F0502020204030204" pitchFamily="34" charset="0"/>
                      </a:endParaRPr>
                    </a:p>
                  </a:txBody>
                  <a:tcPr marL="9525" marR="9525" marT="9525" marB="0" anchor="b">
                    <a:solidFill>
                      <a:srgbClr val="CC3399"/>
                    </a:solidFill>
                  </a:tcPr>
                </a:tc>
              </a:tr>
              <a:tr h="457200">
                <a:tc>
                  <a:txBody>
                    <a:bodyPr/>
                    <a:lstStyle/>
                    <a:p>
                      <a:pPr algn="l" fontAlgn="b"/>
                      <a:r>
                        <a:rPr lang="en-US" sz="2400" u="none" strike="noStrike" dirty="0" smtClean="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solidFill>
                      <a:srgbClr val="F892DD"/>
                    </a:solidFill>
                  </a:tcPr>
                </a:tc>
                <a:tc>
                  <a:txBody>
                    <a:bodyPr/>
                    <a:lstStyle/>
                    <a:p>
                      <a:pPr algn="ctr" fontAlgn="b"/>
                      <a:r>
                        <a:rPr lang="en-US" sz="2400" b="0" i="0" u="none" strike="noStrike" dirty="0" smtClean="0">
                          <a:solidFill>
                            <a:srgbClr val="000000"/>
                          </a:solidFill>
                          <a:effectLst/>
                          <a:latin typeface="Calibri" panose="020F0502020204030204" pitchFamily="34" charset="0"/>
                        </a:rPr>
                        <a:t>47</a:t>
                      </a:r>
                      <a:endParaRPr lang="en-US" sz="2400" b="0" i="0" u="none" strike="noStrike" dirty="0">
                        <a:solidFill>
                          <a:srgbClr val="000000"/>
                        </a:solidFill>
                        <a:effectLst/>
                        <a:latin typeface="Calibri" panose="020F0502020204030204" pitchFamily="34" charset="0"/>
                      </a:endParaRPr>
                    </a:p>
                  </a:txBody>
                  <a:tcPr marL="9525" marR="9525" marT="9525" marB="0" anchor="b">
                    <a:solidFill>
                      <a:srgbClr val="F892DD"/>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400" b="0" i="0" u="none" strike="noStrike" dirty="0" smtClean="0">
                          <a:solidFill>
                            <a:srgbClr val="000000"/>
                          </a:solidFill>
                          <a:effectLst/>
                          <a:latin typeface="Calibri" panose="020F0502020204030204" pitchFamily="34" charset="0"/>
                        </a:rPr>
                        <a:t>1.88*</a:t>
                      </a:r>
                    </a:p>
                  </a:txBody>
                  <a:tcPr marL="9525" marR="9525" marT="9525" marB="0" anchor="b">
                    <a:solidFill>
                      <a:srgbClr val="F892DD"/>
                    </a:solidFill>
                  </a:tcPr>
                </a:tc>
              </a:tr>
              <a:tr h="402336">
                <a:tc>
                  <a:txBody>
                    <a:bodyPr/>
                    <a:lstStyle/>
                    <a:p>
                      <a:pPr algn="l" fontAlgn="b"/>
                      <a:r>
                        <a:rPr lang="en-US" sz="2400" u="none" strike="noStrike" dirty="0" smtClean="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gradFill flip="none" rotWithShape="1">
                      <a:gsLst>
                        <a:gs pos="0">
                          <a:srgbClr val="F892DD">
                            <a:tint val="66000"/>
                            <a:satMod val="160000"/>
                          </a:srgbClr>
                        </a:gs>
                        <a:gs pos="50000">
                          <a:srgbClr val="F892DD">
                            <a:tint val="44500"/>
                            <a:satMod val="160000"/>
                          </a:srgbClr>
                        </a:gs>
                        <a:gs pos="100000">
                          <a:srgbClr val="F892DD">
                            <a:tint val="23500"/>
                            <a:satMod val="160000"/>
                          </a:srgbClr>
                        </a:gs>
                      </a:gsLst>
                      <a:lin ang="18900000" scaled="1"/>
                      <a:tileRect/>
                    </a:gradFill>
                  </a:tcPr>
                </a:tc>
                <a:tc>
                  <a:txBody>
                    <a:bodyPr/>
                    <a:lstStyle/>
                    <a:p>
                      <a:pPr algn="ctr" fontAlgn="b"/>
                      <a:r>
                        <a:rPr lang="en-US" sz="2400" b="0" i="0" u="none" strike="noStrike" dirty="0" smtClean="0">
                          <a:solidFill>
                            <a:srgbClr val="000000"/>
                          </a:solidFill>
                          <a:effectLst/>
                          <a:latin typeface="Calibri" panose="020F0502020204030204" pitchFamily="34" charset="0"/>
                        </a:rPr>
                        <a:t>42</a:t>
                      </a:r>
                      <a:endParaRPr lang="en-US" sz="2400" b="0" i="0" u="none" strike="noStrike" dirty="0">
                        <a:solidFill>
                          <a:srgbClr val="000000"/>
                        </a:solidFill>
                        <a:effectLst/>
                        <a:latin typeface="Calibri" panose="020F0502020204030204" pitchFamily="34" charset="0"/>
                      </a:endParaRPr>
                    </a:p>
                  </a:txBody>
                  <a:tcPr marL="9525" marR="9525" marT="9525" marB="0" anchor="b">
                    <a:gradFill flip="none" rotWithShape="1">
                      <a:gsLst>
                        <a:gs pos="0">
                          <a:srgbClr val="F892DD">
                            <a:tint val="66000"/>
                            <a:satMod val="160000"/>
                          </a:srgbClr>
                        </a:gs>
                        <a:gs pos="50000">
                          <a:srgbClr val="F892DD">
                            <a:tint val="44500"/>
                            <a:satMod val="160000"/>
                          </a:srgbClr>
                        </a:gs>
                        <a:gs pos="100000">
                          <a:srgbClr val="F892DD">
                            <a:tint val="23500"/>
                            <a:satMod val="160000"/>
                          </a:srgbClr>
                        </a:gs>
                      </a:gsLst>
                      <a:lin ang="18900000" scaled="1"/>
                      <a:tileRect/>
                    </a:gra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400" b="0" i="0" u="none" strike="noStrike" dirty="0" smtClean="0">
                          <a:solidFill>
                            <a:srgbClr val="000000"/>
                          </a:solidFill>
                          <a:effectLst/>
                          <a:latin typeface="Calibri" panose="020F0502020204030204" pitchFamily="34" charset="0"/>
                        </a:rPr>
                        <a:t>2.83</a:t>
                      </a:r>
                    </a:p>
                  </a:txBody>
                  <a:tcPr marL="9525" marR="9525" marT="9525" marB="0" anchor="b">
                    <a:gradFill flip="none" rotWithShape="1">
                      <a:gsLst>
                        <a:gs pos="0">
                          <a:srgbClr val="F892DD">
                            <a:tint val="66000"/>
                            <a:satMod val="160000"/>
                          </a:srgbClr>
                        </a:gs>
                        <a:gs pos="50000">
                          <a:srgbClr val="F892DD">
                            <a:tint val="44500"/>
                            <a:satMod val="160000"/>
                          </a:srgbClr>
                        </a:gs>
                        <a:gs pos="100000">
                          <a:srgbClr val="F892DD">
                            <a:tint val="23500"/>
                            <a:satMod val="160000"/>
                          </a:srgbClr>
                        </a:gs>
                      </a:gsLst>
                      <a:lin ang="18900000" scaled="1"/>
                      <a:tileRect/>
                    </a:gradFill>
                  </a:tcPr>
                </a:tc>
              </a:tr>
            </a:tbl>
          </a:graphicData>
        </a:graphic>
      </p:graphicFrame>
      <p:sp>
        <p:nvSpPr>
          <p:cNvPr id="8" name="TextBox 7"/>
          <p:cNvSpPr txBox="1"/>
          <p:nvPr/>
        </p:nvSpPr>
        <p:spPr>
          <a:xfrm>
            <a:off x="1670304" y="3848229"/>
            <a:ext cx="4880096" cy="461665"/>
          </a:xfrm>
          <a:prstGeom prst="rect">
            <a:avLst/>
          </a:prstGeom>
          <a:noFill/>
        </p:spPr>
        <p:txBody>
          <a:bodyPr wrap="square" rtlCol="0">
            <a:spAutoFit/>
          </a:bodyPr>
          <a:lstStyle/>
          <a:p>
            <a:r>
              <a:rPr lang="en-US" sz="2400" dirty="0" smtClean="0"/>
              <a:t>*significant at 5% level</a:t>
            </a:r>
            <a:endParaRPr lang="en-US" sz="2400" dirty="0"/>
          </a:p>
        </p:txBody>
      </p:sp>
      <p:graphicFrame>
        <p:nvGraphicFramePr>
          <p:cNvPr id="12" name="Table 11"/>
          <p:cNvGraphicFramePr>
            <a:graphicFrameLocks noGrp="1"/>
          </p:cNvGraphicFramePr>
          <p:nvPr>
            <p:extLst>
              <p:ext uri="{D42A27DB-BD31-4B8C-83A1-F6EECF244321}">
                <p14:modId xmlns:p14="http://schemas.microsoft.com/office/powerpoint/2010/main" val="1505454411"/>
              </p:ext>
            </p:extLst>
          </p:nvPr>
        </p:nvGraphicFramePr>
        <p:xfrm>
          <a:off x="103632" y="1645942"/>
          <a:ext cx="2889504" cy="1822704"/>
        </p:xfrm>
        <a:graphic>
          <a:graphicData uri="http://schemas.openxmlformats.org/drawingml/2006/table">
            <a:tbl>
              <a:tblPr firstRow="1" bandRow="1">
                <a:tableStyleId>{5C22544A-7EE6-4342-B048-85BDC9FD1C3A}</a:tableStyleId>
              </a:tblPr>
              <a:tblGrid>
                <a:gridCol w="1219200"/>
                <a:gridCol w="804672"/>
                <a:gridCol w="865632"/>
              </a:tblGrid>
              <a:tr h="963168">
                <a:tc>
                  <a:txBody>
                    <a:bodyPr/>
                    <a:lstStyle/>
                    <a:p>
                      <a:r>
                        <a:rPr lang="en-US" sz="2800" b="1" dirty="0" smtClean="0"/>
                        <a:t>ECO 101</a:t>
                      </a:r>
                      <a:endParaRPr lang="en-US" sz="2800" b="1" dirty="0"/>
                    </a:p>
                  </a:txBody>
                  <a:tcPr>
                    <a:solidFill>
                      <a:schemeClr val="accent1">
                        <a:lumMod val="75000"/>
                      </a:schemeClr>
                    </a:solidFill>
                  </a:tcPr>
                </a:tc>
                <a:tc>
                  <a:txBody>
                    <a:bodyPr/>
                    <a:lstStyle/>
                    <a:p>
                      <a:pPr algn="ctr" fontAlgn="b"/>
                      <a:r>
                        <a:rPr lang="en-US" sz="2400" u="none" strike="noStrike" dirty="0">
                          <a:effectLst/>
                        </a:rPr>
                        <a:t>N</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c>
                  <a:txBody>
                    <a:bodyPr/>
                    <a:lstStyle/>
                    <a:p>
                      <a:pPr algn="ctr" fontAlgn="b"/>
                      <a:r>
                        <a:rPr lang="en-US" sz="2400" u="none" strike="noStrike" dirty="0" smtClean="0">
                          <a:effectLst/>
                        </a:rPr>
                        <a:t>GPA</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r>
              <a:tr h="457200">
                <a:tc>
                  <a:txBody>
                    <a:bodyPr/>
                    <a:lstStyle/>
                    <a:p>
                      <a:pPr algn="l" fontAlgn="b"/>
                      <a:r>
                        <a:rPr lang="en-US" sz="2400" u="none" strike="noStrike" dirty="0" smtClean="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smtClean="0">
                          <a:solidFill>
                            <a:srgbClr val="000000"/>
                          </a:solidFill>
                          <a:effectLst/>
                          <a:latin typeface="Calibri" panose="020F0502020204030204" pitchFamily="34" charset="0"/>
                        </a:rPr>
                        <a:t>216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smtClean="0">
                          <a:solidFill>
                            <a:srgbClr val="000000"/>
                          </a:solidFill>
                          <a:effectLst/>
                          <a:latin typeface="Calibri" panose="020F0502020204030204" pitchFamily="34" charset="0"/>
                        </a:rPr>
                        <a:t>2.42*</a:t>
                      </a:r>
                      <a:endParaRPr lang="en-US" sz="2400" b="0" i="0" u="none" strike="noStrike" dirty="0">
                        <a:solidFill>
                          <a:srgbClr val="000000"/>
                        </a:solidFill>
                        <a:effectLst/>
                        <a:latin typeface="Calibri" panose="020F0502020204030204" pitchFamily="34" charset="0"/>
                      </a:endParaRPr>
                    </a:p>
                  </a:txBody>
                  <a:tcPr marL="9525" marR="9525" marT="9525" marB="0" anchor="b"/>
                </a:tc>
              </a:tr>
              <a:tr h="402336">
                <a:tc>
                  <a:txBody>
                    <a:bodyPr/>
                    <a:lstStyle/>
                    <a:p>
                      <a:pPr algn="l" fontAlgn="b"/>
                      <a:r>
                        <a:rPr lang="en-US" sz="2400" u="none" strike="noStrike" dirty="0" smtClean="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smtClean="0">
                          <a:solidFill>
                            <a:srgbClr val="000000"/>
                          </a:solidFill>
                          <a:effectLst/>
                          <a:latin typeface="Calibri" panose="020F0502020204030204" pitchFamily="34" charset="0"/>
                        </a:rPr>
                        <a:t>287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smtClean="0">
                          <a:solidFill>
                            <a:srgbClr val="000000"/>
                          </a:solidFill>
                          <a:effectLst/>
                          <a:latin typeface="Calibri" panose="020F0502020204030204" pitchFamily="34" charset="0"/>
                        </a:rPr>
                        <a:t>2.65</a:t>
                      </a:r>
                      <a:endParaRPr lang="en-US" sz="2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3" name="TextBox 12"/>
          <p:cNvSpPr txBox="1"/>
          <p:nvPr/>
        </p:nvSpPr>
        <p:spPr>
          <a:xfrm>
            <a:off x="274320" y="4500501"/>
            <a:ext cx="8223504" cy="1200329"/>
          </a:xfrm>
          <a:prstGeom prst="rect">
            <a:avLst/>
          </a:prstGeom>
          <a:noFill/>
        </p:spPr>
        <p:txBody>
          <a:bodyPr wrap="square" rtlCol="0">
            <a:spAutoFit/>
          </a:bodyPr>
          <a:lstStyle/>
          <a:p>
            <a:r>
              <a:rPr lang="en-US" sz="2400" dirty="0" smtClean="0"/>
              <a:t>No difference</a:t>
            </a:r>
            <a:r>
              <a:rPr lang="en-US" sz="2400" dirty="0"/>
              <a:t>:  </a:t>
            </a:r>
            <a:endParaRPr lang="en-US" sz="2400" dirty="0" smtClean="0"/>
          </a:p>
          <a:p>
            <a:r>
              <a:rPr lang="en-US" sz="2400" dirty="0" smtClean="0"/>
              <a:t>BIO </a:t>
            </a:r>
            <a:r>
              <a:rPr lang="en-US" sz="2400" dirty="0"/>
              <a:t>110, </a:t>
            </a:r>
            <a:r>
              <a:rPr lang="en-US" sz="2400" dirty="0" smtClean="0"/>
              <a:t>BIO 203, CHE 111, CHE 209,HIS 100, HIS 202, HIS 203, MAT 104, MAT 158, MAT 210, PSY 100</a:t>
            </a:r>
          </a:p>
        </p:txBody>
      </p:sp>
      <p:sp>
        <p:nvSpPr>
          <p:cNvPr id="10" name="TextBox 9"/>
          <p:cNvSpPr txBox="1"/>
          <p:nvPr/>
        </p:nvSpPr>
        <p:spPr>
          <a:xfrm>
            <a:off x="152400" y="1036055"/>
            <a:ext cx="4880096" cy="461665"/>
          </a:xfrm>
          <a:prstGeom prst="rect">
            <a:avLst/>
          </a:prstGeom>
          <a:noFill/>
        </p:spPr>
        <p:txBody>
          <a:bodyPr wrap="square" rtlCol="0">
            <a:spAutoFit/>
          </a:bodyPr>
          <a:lstStyle/>
          <a:p>
            <a:r>
              <a:rPr lang="en-US" sz="2400" dirty="0" smtClean="0"/>
              <a:t>Selected Courses, All Sections</a:t>
            </a:r>
            <a:endParaRPr lang="en-US" sz="2400" dirty="0"/>
          </a:p>
        </p:txBody>
      </p:sp>
    </p:spTree>
    <p:extLst>
      <p:ext uri="{BB962C8B-B14F-4D97-AF65-F5344CB8AC3E}">
        <p14:creationId xmlns:p14="http://schemas.microsoft.com/office/powerpoint/2010/main" val="1972331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the results--Eco </a:t>
            </a:r>
            <a:r>
              <a:rPr lang="en-US" b="1" dirty="0" smtClean="0"/>
              <a:t>101 Fall 2013</a:t>
            </a:r>
            <a:endParaRPr lang="en-US" b="1" dirty="0"/>
          </a:p>
        </p:txBody>
      </p:sp>
      <p:sp>
        <p:nvSpPr>
          <p:cNvPr id="3" name="Content Placeholder 2"/>
          <p:cNvSpPr>
            <a:spLocks noGrp="1"/>
          </p:cNvSpPr>
          <p:nvPr>
            <p:ph idx="1"/>
          </p:nvPr>
        </p:nvSpPr>
        <p:spPr>
          <a:xfrm>
            <a:off x="152400" y="1066800"/>
            <a:ext cx="8839200" cy="2170670"/>
          </a:xfrm>
        </p:spPr>
        <p:txBody>
          <a:bodyPr/>
          <a:lstStyle/>
          <a:p>
            <a:r>
              <a:rPr lang="en-US" dirty="0" smtClean="0"/>
              <a:t>Principles of Microeconomics</a:t>
            </a:r>
          </a:p>
          <a:p>
            <a:r>
              <a:rPr lang="en-US" dirty="0" smtClean="0"/>
              <a:t>410 students</a:t>
            </a:r>
          </a:p>
          <a:p>
            <a:r>
              <a:rPr lang="en-US" dirty="0" smtClean="0"/>
              <a:t>Mastery learning quiz system</a:t>
            </a:r>
          </a:p>
          <a:p>
            <a:r>
              <a:rPr lang="en-US" dirty="0" err="1" smtClean="0"/>
              <a:t>i</a:t>
            </a:r>
            <a:r>
              <a:rPr lang="en-US" dirty="0" smtClean="0"/>
              <a:t>&lt;clicker sessions every class (attendance proxy)</a:t>
            </a:r>
          </a:p>
        </p:txBody>
      </p:sp>
      <p:sp>
        <p:nvSpPr>
          <p:cNvPr id="4" name="Slide Number Placeholder 3"/>
          <p:cNvSpPr>
            <a:spLocks noGrp="1"/>
          </p:cNvSpPr>
          <p:nvPr>
            <p:ph type="sldNum" sz="quarter" idx="12"/>
          </p:nvPr>
        </p:nvSpPr>
        <p:spPr>
          <a:xfrm>
            <a:off x="7171038" y="6477000"/>
            <a:ext cx="1905000" cy="304800"/>
          </a:xfrm>
        </p:spPr>
        <p:txBody>
          <a:bodyPr/>
          <a:lstStyle/>
          <a:p>
            <a:pPr>
              <a:defRPr/>
            </a:pPr>
            <a:r>
              <a:rPr lang="en-US" smtClean="0"/>
              <a:t>Slide </a:t>
            </a:r>
            <a:fld id="{65F458E3-DE88-4906-816A-4BF7D617BDB5}" type="slidenum">
              <a:rPr lang="en-US" smtClean="0"/>
              <a:pPr>
                <a:defRPr/>
              </a:pPr>
              <a:t>18</a:t>
            </a:fld>
            <a:endParaRPr lang="en-US" dirty="0"/>
          </a:p>
        </p:txBody>
      </p:sp>
      <p:sp>
        <p:nvSpPr>
          <p:cNvPr id="7" name="TextBox 6"/>
          <p:cNvSpPr txBox="1"/>
          <p:nvPr/>
        </p:nvSpPr>
        <p:spPr>
          <a:xfrm>
            <a:off x="420130" y="6294054"/>
            <a:ext cx="3267241" cy="461665"/>
          </a:xfrm>
          <a:prstGeom prst="rect">
            <a:avLst/>
          </a:prstGeom>
          <a:noFill/>
        </p:spPr>
        <p:txBody>
          <a:bodyPr wrap="none" rtlCol="0">
            <a:spAutoFit/>
          </a:bodyPr>
          <a:lstStyle/>
          <a:p>
            <a:r>
              <a:rPr lang="en-US" sz="2400" dirty="0" smtClean="0"/>
              <a:t>*significant at 5% level</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2685854502"/>
              </p:ext>
            </p:extLst>
          </p:nvPr>
        </p:nvGraphicFramePr>
        <p:xfrm>
          <a:off x="420130" y="3596640"/>
          <a:ext cx="8502556" cy="2372803"/>
        </p:xfrm>
        <a:graphic>
          <a:graphicData uri="http://schemas.openxmlformats.org/drawingml/2006/table">
            <a:tbl>
              <a:tblPr firstRow="1" bandRow="1">
                <a:tableStyleId>{5C22544A-7EE6-4342-B048-85BDC9FD1C3A}</a:tableStyleId>
              </a:tblPr>
              <a:tblGrid>
                <a:gridCol w="1366092"/>
                <a:gridCol w="1784116"/>
                <a:gridCol w="1784116"/>
                <a:gridCol w="1784116"/>
                <a:gridCol w="1784116"/>
              </a:tblGrid>
              <a:tr h="435429">
                <a:tc>
                  <a:txBody>
                    <a:bodyPr/>
                    <a:lstStyle/>
                    <a:p>
                      <a:endParaRPr lang="en-US" sz="1800" b="1" dirty="0"/>
                    </a:p>
                  </a:txBody>
                  <a:tcPr>
                    <a:solidFill>
                      <a:schemeClr val="accent1">
                        <a:lumMod val="75000"/>
                      </a:schemeClr>
                    </a:solidFill>
                  </a:tcPr>
                </a:tc>
                <a:tc>
                  <a:txBody>
                    <a:bodyPr/>
                    <a:lstStyle/>
                    <a:p>
                      <a:pPr algn="ctr" fontAlgn="b"/>
                      <a:r>
                        <a:rPr lang="en-US" sz="2400" u="none" strike="noStrike" dirty="0">
                          <a:effectLst/>
                        </a:rPr>
                        <a:t>N</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c>
                  <a:txBody>
                    <a:bodyPr/>
                    <a:lstStyle/>
                    <a:p>
                      <a:pPr algn="ctr" fontAlgn="b"/>
                      <a:r>
                        <a:rPr lang="en-US" sz="2400" u="none" strike="noStrike" dirty="0">
                          <a:effectLst/>
                        </a:rPr>
                        <a:t>Course </a:t>
                      </a:r>
                      <a:r>
                        <a:rPr lang="en-US" sz="2400" u="none" strike="noStrike" dirty="0" smtClean="0">
                          <a:effectLst/>
                        </a:rPr>
                        <a:t>Average</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c>
                  <a:txBody>
                    <a:bodyPr/>
                    <a:lstStyle/>
                    <a:p>
                      <a:pPr algn="ctr" fontAlgn="b"/>
                      <a:r>
                        <a:rPr lang="en-US" sz="2400" u="none" strike="noStrike" dirty="0">
                          <a:effectLst/>
                        </a:rPr>
                        <a:t>Missed </a:t>
                      </a:r>
                      <a:r>
                        <a:rPr lang="en-US" sz="2400" u="none" strike="noStrike" dirty="0" err="1" smtClean="0">
                          <a:effectLst/>
                        </a:rPr>
                        <a:t>i</a:t>
                      </a:r>
                      <a:r>
                        <a:rPr lang="en-US" sz="2400" u="none" strike="noStrike" dirty="0" smtClean="0">
                          <a:effectLst/>
                        </a:rPr>
                        <a:t>&lt;clicker </a:t>
                      </a:r>
                      <a:r>
                        <a:rPr lang="en-US" sz="2400" u="none" strike="noStrike" dirty="0">
                          <a:effectLst/>
                        </a:rPr>
                        <a:t>sessions</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c>
                  <a:txBody>
                    <a:bodyPr/>
                    <a:lstStyle/>
                    <a:p>
                      <a:pPr algn="ctr" fontAlgn="b"/>
                      <a:r>
                        <a:rPr lang="en-US" sz="2400" u="none" strike="noStrike" dirty="0">
                          <a:effectLst/>
                        </a:rPr>
                        <a:t>Missed module quizzes</a:t>
                      </a:r>
                      <a:endParaRPr lang="en-US" sz="2400" b="0" i="0" u="none" strike="noStrike" dirty="0">
                        <a:solidFill>
                          <a:srgbClr val="000000"/>
                        </a:solidFill>
                        <a:effectLst/>
                        <a:latin typeface="Calibri" panose="020F0502020204030204" pitchFamily="34" charset="0"/>
                      </a:endParaRPr>
                    </a:p>
                  </a:txBody>
                  <a:tcPr marL="9525" marR="9525" marT="9525" marB="0" anchor="b">
                    <a:solidFill>
                      <a:schemeClr val="accent1">
                        <a:lumMod val="75000"/>
                      </a:schemeClr>
                    </a:solidFill>
                  </a:tcPr>
                </a:tc>
              </a:tr>
              <a:tr h="632999">
                <a:tc>
                  <a:txBody>
                    <a:bodyPr/>
                    <a:lstStyle/>
                    <a:p>
                      <a:pPr algn="l" fontAlgn="b"/>
                      <a:r>
                        <a:rPr lang="en-US" sz="2400" u="none" strike="noStrike" dirty="0">
                          <a:effectLst/>
                        </a:rPr>
                        <a:t>Pilot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249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71.46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smtClean="0">
                          <a:effectLst/>
                        </a:rPr>
                        <a:t>3.35*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smtClean="0">
                          <a:effectLst/>
                        </a:rPr>
                        <a:t>1.45*</a:t>
                      </a:r>
                      <a:endParaRPr lang="en-US" sz="2400" b="0" i="0" u="none" strike="noStrike" dirty="0">
                        <a:solidFill>
                          <a:srgbClr val="000000"/>
                        </a:solidFill>
                        <a:effectLst/>
                        <a:latin typeface="Calibri" panose="020F0502020204030204" pitchFamily="34" charset="0"/>
                      </a:endParaRPr>
                    </a:p>
                  </a:txBody>
                  <a:tcPr marL="9525" marR="9525" marT="9525" marB="0" anchor="b"/>
                </a:tc>
              </a:tr>
              <a:tr h="632999">
                <a:tc>
                  <a:txBody>
                    <a:bodyPr/>
                    <a:lstStyle/>
                    <a:p>
                      <a:pPr algn="l" fontAlgn="b"/>
                      <a:r>
                        <a:rPr lang="en-US" sz="2400" u="none" strike="noStrike">
                          <a:effectLst/>
                        </a:rPr>
                        <a:t>Non-pilot</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161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70.30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4.45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2.22</a:t>
                      </a:r>
                      <a:endParaRPr lang="en-US" sz="2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769234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the next </a:t>
            </a:r>
            <a:r>
              <a:rPr lang="en-US" b="1" dirty="0" smtClean="0"/>
              <a:t>steps?	</a:t>
            </a:r>
            <a:endParaRPr lang="en-US" b="1" dirty="0"/>
          </a:p>
        </p:txBody>
      </p:sp>
      <p:sp>
        <p:nvSpPr>
          <p:cNvPr id="3" name="Content Placeholder 2"/>
          <p:cNvSpPr>
            <a:spLocks noGrp="1"/>
          </p:cNvSpPr>
          <p:nvPr>
            <p:ph idx="1"/>
          </p:nvPr>
        </p:nvSpPr>
        <p:spPr/>
        <p:txBody>
          <a:bodyPr/>
          <a:lstStyle/>
          <a:p>
            <a:r>
              <a:rPr lang="en-US" dirty="0" smtClean="0"/>
              <a:t>Starfish Pilot 2014-2015:  Pilot expansion</a:t>
            </a:r>
          </a:p>
          <a:p>
            <a:r>
              <a:rPr lang="en-US" dirty="0" smtClean="0"/>
              <a:t>~2,700 students</a:t>
            </a:r>
          </a:p>
          <a:p>
            <a:pPr lvl="1"/>
            <a:r>
              <a:rPr lang="en-US" dirty="0" smtClean="0"/>
              <a:t>All new incoming student (freshmen and transfers)</a:t>
            </a:r>
          </a:p>
          <a:p>
            <a:pPr lvl="1"/>
            <a:r>
              <a:rPr lang="en-US" dirty="0" smtClean="0"/>
              <a:t>All At-Risk students: those on AW and DQ</a:t>
            </a:r>
          </a:p>
          <a:p>
            <a:r>
              <a:rPr lang="en-US" dirty="0"/>
              <a:t>Upload of data from </a:t>
            </a:r>
            <a:r>
              <a:rPr lang="en-US" dirty="0" err="1"/>
              <a:t>Tutortrac</a:t>
            </a:r>
            <a:r>
              <a:rPr lang="en-US" dirty="0"/>
              <a:t> and Noel Levitz </a:t>
            </a:r>
            <a:r>
              <a:rPr lang="en-US" dirty="0" smtClean="0"/>
              <a:t>CSI</a:t>
            </a:r>
          </a:p>
          <a:p>
            <a:r>
              <a:rPr lang="en-US" dirty="0" smtClean="0"/>
              <a:t>Implemented System </a:t>
            </a:r>
            <a:r>
              <a:rPr lang="en-US" dirty="0"/>
              <a:t>Flag raised as a result of </a:t>
            </a:r>
            <a:r>
              <a:rPr lang="en-US" dirty="0" smtClean="0"/>
              <a:t>CSI Survey </a:t>
            </a:r>
            <a:r>
              <a:rPr lang="en-US" dirty="0"/>
              <a:t>results.</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19</a:t>
            </a:fld>
            <a:endParaRPr lang="en-US" dirty="0"/>
          </a:p>
        </p:txBody>
      </p:sp>
    </p:spTree>
    <p:extLst>
      <p:ext uri="{BB962C8B-B14F-4D97-AF65-F5344CB8AC3E}">
        <p14:creationId xmlns:p14="http://schemas.microsoft.com/office/powerpoint/2010/main" val="119174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lstStyle/>
          <a:p>
            <a:pPr marL="0" indent="0">
              <a:buNone/>
            </a:pPr>
            <a:r>
              <a:rPr lang="en-US" dirty="0" smtClean="0"/>
              <a:t>Oswego Starfish Pilot Implementation Team:</a:t>
            </a:r>
          </a:p>
          <a:p>
            <a:pPr marL="800100" lvl="2" indent="0">
              <a:buNone/>
            </a:pPr>
            <a:r>
              <a:rPr lang="en-US" dirty="0"/>
              <a:t>Michelle </a:t>
            </a:r>
            <a:r>
              <a:rPr lang="en-US" dirty="0" err="1"/>
              <a:t>Bandla</a:t>
            </a:r>
            <a:r>
              <a:rPr lang="en-US" dirty="0"/>
              <a:t>, </a:t>
            </a:r>
            <a:r>
              <a:rPr lang="en-US" dirty="0" smtClean="0"/>
              <a:t>Liz  </a:t>
            </a:r>
            <a:r>
              <a:rPr lang="en-US" dirty="0"/>
              <a:t>Schmitt, Sue Fisk, </a:t>
            </a:r>
            <a:r>
              <a:rPr lang="en-US" dirty="0" err="1"/>
              <a:t>Jerret</a:t>
            </a:r>
            <a:r>
              <a:rPr lang="en-US" dirty="0"/>
              <a:t> </a:t>
            </a:r>
            <a:r>
              <a:rPr lang="en-US" dirty="0" err="1" smtClean="0"/>
              <a:t>LeMay</a:t>
            </a:r>
            <a:r>
              <a:rPr lang="en-US" dirty="0" smtClean="0"/>
              <a:t>, Sara </a:t>
            </a:r>
            <a:r>
              <a:rPr lang="en-US" dirty="0" err="1"/>
              <a:t>Blaney</a:t>
            </a:r>
            <a:r>
              <a:rPr lang="en-US" dirty="0"/>
              <a:t>, </a:t>
            </a:r>
            <a:r>
              <a:rPr lang="en-US" dirty="0" smtClean="0"/>
              <a:t>Sue Fisk, </a:t>
            </a:r>
            <a:r>
              <a:rPr lang="en-US" dirty="0" err="1" smtClean="0"/>
              <a:t>Corie</a:t>
            </a:r>
            <a:r>
              <a:rPr lang="en-US" dirty="0" smtClean="0"/>
              <a:t> </a:t>
            </a:r>
            <a:r>
              <a:rPr lang="en-US" dirty="0" err="1" smtClean="0"/>
              <a:t>Kohlbach</a:t>
            </a:r>
            <a:r>
              <a:rPr lang="en-US" dirty="0"/>
              <a:t>, </a:t>
            </a:r>
            <a:r>
              <a:rPr lang="en-US" dirty="0" smtClean="0"/>
              <a:t>Lori </a:t>
            </a:r>
            <a:r>
              <a:rPr lang="en-US" dirty="0"/>
              <a:t>Reed, Mike Pisa, Dan Roberts, </a:t>
            </a:r>
            <a:r>
              <a:rPr lang="en-US" dirty="0" smtClean="0"/>
              <a:t>Cathy </a:t>
            </a:r>
            <a:r>
              <a:rPr lang="en-US" dirty="0"/>
              <a:t>Santos, Starr </a:t>
            </a:r>
            <a:r>
              <a:rPr lang="en-US" dirty="0" smtClean="0"/>
              <a:t>Wheeler</a:t>
            </a:r>
            <a:r>
              <a:rPr lang="en-US" dirty="0"/>
              <a:t>.</a:t>
            </a:r>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2</a:t>
            </a:fld>
            <a:endParaRPr lang="en-US" dirty="0"/>
          </a:p>
        </p:txBody>
      </p:sp>
    </p:spTree>
    <p:extLst>
      <p:ext uri="{BB962C8B-B14F-4D97-AF65-F5344CB8AC3E}">
        <p14:creationId xmlns:p14="http://schemas.microsoft.com/office/powerpoint/2010/main" val="3452371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next </a:t>
            </a:r>
            <a:r>
              <a:rPr lang="en-US" dirty="0" smtClean="0"/>
              <a:t>steps?</a:t>
            </a:r>
            <a:endParaRPr lang="en-US" dirty="0"/>
          </a:p>
        </p:txBody>
      </p:sp>
      <p:sp>
        <p:nvSpPr>
          <p:cNvPr id="3" name="Content Placeholder 2"/>
          <p:cNvSpPr>
            <a:spLocks noGrp="1"/>
          </p:cNvSpPr>
          <p:nvPr>
            <p:ph idx="1"/>
          </p:nvPr>
        </p:nvSpPr>
        <p:spPr/>
        <p:txBody>
          <a:bodyPr/>
          <a:lstStyle/>
          <a:p>
            <a:pPr>
              <a:spcAft>
                <a:spcPts val="600"/>
              </a:spcAft>
            </a:pPr>
            <a:r>
              <a:rPr lang="en-US" dirty="0" smtClean="0"/>
              <a:t>Two new Academic </a:t>
            </a:r>
            <a:r>
              <a:rPr lang="en-US" dirty="0"/>
              <a:t>Success Specialists for tracking progress and closing the </a:t>
            </a:r>
            <a:r>
              <a:rPr lang="en-US" dirty="0" smtClean="0"/>
              <a:t>loop with at risk students</a:t>
            </a:r>
          </a:p>
          <a:p>
            <a:r>
              <a:rPr lang="en-US" dirty="0" smtClean="0"/>
              <a:t>More </a:t>
            </a:r>
            <a:r>
              <a:rPr lang="en-US" dirty="0"/>
              <a:t>training on Starfish </a:t>
            </a:r>
            <a:r>
              <a:rPr lang="en-US" dirty="0" smtClean="0"/>
              <a:t>Connect: </a:t>
            </a:r>
            <a:r>
              <a:rPr lang="en-US" dirty="0"/>
              <a:t>Office Hours, Closing the Loop, etc</a:t>
            </a:r>
            <a:r>
              <a:rPr lang="en-US" dirty="0" smtClean="0"/>
              <a:t>. </a:t>
            </a:r>
          </a:p>
          <a:p>
            <a:pPr lvl="1"/>
            <a:r>
              <a:rPr lang="en-US" dirty="0" smtClean="0"/>
              <a:t>October 2014: advisors have closed the loop on 118 flags (out of 805) flags</a:t>
            </a:r>
          </a:p>
          <a:p>
            <a:pPr lvl="1">
              <a:spcAft>
                <a:spcPts val="600"/>
              </a:spcAft>
            </a:pPr>
            <a:r>
              <a:rPr lang="en-US" dirty="0" smtClean="0"/>
              <a:t>October 2013: advisors had closed 6 out of 759 flags)</a:t>
            </a:r>
          </a:p>
          <a:p>
            <a:r>
              <a:rPr lang="en-US" dirty="0" smtClean="0"/>
              <a:t>Administer a survey of students and faculty</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20</a:t>
            </a:fld>
            <a:endParaRPr lang="en-US" dirty="0"/>
          </a:p>
        </p:txBody>
      </p:sp>
    </p:spTree>
    <p:extLst>
      <p:ext uri="{BB962C8B-B14F-4D97-AF65-F5344CB8AC3E}">
        <p14:creationId xmlns:p14="http://schemas.microsoft.com/office/powerpoint/2010/main" val="719180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b="1" dirty="0" smtClean="0"/>
              <a:t>Agenda</a:t>
            </a:r>
          </a:p>
        </p:txBody>
      </p:sp>
      <p:sp>
        <p:nvSpPr>
          <p:cNvPr id="24579" name="Content Placeholder 2"/>
          <p:cNvSpPr>
            <a:spLocks noGrp="1"/>
          </p:cNvSpPr>
          <p:nvPr>
            <p:ph idx="1"/>
          </p:nvPr>
        </p:nvSpPr>
        <p:spPr>
          <a:xfrm>
            <a:off x="152400" y="1066799"/>
            <a:ext cx="8773886" cy="5493657"/>
          </a:xfrm>
        </p:spPr>
        <p:txBody>
          <a:bodyPr/>
          <a:lstStyle/>
          <a:p>
            <a:pPr>
              <a:spcBef>
                <a:spcPts val="0"/>
              </a:spcBef>
              <a:buFont typeface="Times" pitchFamily="18" charset="0"/>
              <a:buChar char="•"/>
            </a:pPr>
            <a:r>
              <a:rPr lang="en-US" sz="2400" dirty="0" smtClean="0"/>
              <a:t>Choosing Starfish</a:t>
            </a:r>
            <a:endParaRPr lang="en-US" sz="2400" dirty="0"/>
          </a:p>
          <a:p>
            <a:pPr marL="0" indent="0">
              <a:spcBef>
                <a:spcPts val="0"/>
              </a:spcBef>
              <a:buNone/>
            </a:pPr>
            <a:endParaRPr lang="en-US" sz="2400" dirty="0"/>
          </a:p>
          <a:p>
            <a:pPr>
              <a:spcBef>
                <a:spcPts val="0"/>
              </a:spcBef>
              <a:buFont typeface="Times" pitchFamily="18" charset="0"/>
              <a:buChar char="•"/>
            </a:pPr>
            <a:r>
              <a:rPr lang="en-US" sz="2400" dirty="0" smtClean="0"/>
              <a:t>Planning</a:t>
            </a:r>
            <a:r>
              <a:rPr lang="en-US" sz="2400" dirty="0"/>
              <a:t>, implementation, and deployment </a:t>
            </a:r>
            <a:r>
              <a:rPr lang="en-US" sz="2400" dirty="0" smtClean="0"/>
              <a:t>overview</a:t>
            </a:r>
          </a:p>
          <a:p>
            <a:pPr>
              <a:spcBef>
                <a:spcPts val="0"/>
              </a:spcBef>
              <a:buFont typeface="Times" pitchFamily="18" charset="0"/>
              <a:buChar char="•"/>
            </a:pPr>
            <a:endParaRPr lang="en-US" sz="2400" dirty="0"/>
          </a:p>
          <a:p>
            <a:pPr>
              <a:spcBef>
                <a:spcPts val="0"/>
              </a:spcBef>
              <a:buFont typeface="Times" pitchFamily="18" charset="0"/>
              <a:buChar char="•"/>
            </a:pPr>
            <a:r>
              <a:rPr lang="en-US" sz="2400" dirty="0" smtClean="0"/>
              <a:t>Pilot populations and selection criteria</a:t>
            </a:r>
          </a:p>
          <a:p>
            <a:pPr>
              <a:spcBef>
                <a:spcPts val="0"/>
              </a:spcBef>
              <a:buFont typeface="Times" pitchFamily="18" charset="0"/>
              <a:buChar char="•"/>
            </a:pPr>
            <a:endParaRPr lang="en-US" sz="2400" dirty="0"/>
          </a:p>
          <a:p>
            <a:pPr>
              <a:spcBef>
                <a:spcPts val="0"/>
              </a:spcBef>
              <a:buFont typeface="Times" pitchFamily="18" charset="0"/>
              <a:buChar char="•"/>
            </a:pPr>
            <a:r>
              <a:rPr lang="en-US" sz="2400" dirty="0"/>
              <a:t>R</a:t>
            </a:r>
            <a:r>
              <a:rPr lang="en-US" sz="2400" dirty="0" smtClean="0"/>
              <a:t>esults (to date) achieved</a:t>
            </a:r>
            <a:endParaRPr lang="en-US" sz="2400" dirty="0"/>
          </a:p>
          <a:p>
            <a:pPr>
              <a:spcBef>
                <a:spcPts val="0"/>
              </a:spcBef>
              <a:buFont typeface="Times" pitchFamily="18" charset="0"/>
              <a:buChar char="•"/>
            </a:pPr>
            <a:endParaRPr lang="en-US" sz="2400" dirty="0"/>
          </a:p>
          <a:p>
            <a:pPr>
              <a:spcBef>
                <a:spcPts val="0"/>
              </a:spcBef>
              <a:buFont typeface="Times" pitchFamily="18" charset="0"/>
              <a:buChar char="•"/>
            </a:pPr>
            <a:r>
              <a:rPr lang="en-US" sz="2400" dirty="0"/>
              <a:t>N</a:t>
            </a:r>
            <a:r>
              <a:rPr lang="en-US" sz="2400" dirty="0" smtClean="0"/>
              <a:t>ext steps</a:t>
            </a:r>
            <a:endParaRPr lang="en-US" sz="2000" b="1" dirty="0"/>
          </a:p>
          <a:p>
            <a:pPr>
              <a:lnSpc>
                <a:spcPct val="150000"/>
              </a:lnSpc>
              <a:buFont typeface="Times" pitchFamily="18" charset="0"/>
              <a:buChar char="•"/>
            </a:pPr>
            <a:endParaRPr lang="en-US" sz="1800" dirty="0" smtClean="0"/>
          </a:p>
          <a:p>
            <a:pPr marL="0" indent="0">
              <a:buNone/>
            </a:pPr>
            <a:endParaRPr lang="en-US" dirty="0" smtClean="0"/>
          </a:p>
          <a:p>
            <a:pPr marL="0" indent="0">
              <a:buNone/>
            </a:pPr>
            <a:endParaRPr lang="en-US" dirty="0" smtClean="0"/>
          </a:p>
          <a:p>
            <a:pPr lvl="1">
              <a:buFont typeface="Times" pitchFamily="18" charset="0"/>
              <a:buChar char="•"/>
            </a:pPr>
            <a:endParaRPr lang="en-US" dirty="0" smtClean="0"/>
          </a:p>
          <a:p>
            <a:pPr lvl="1">
              <a:buFont typeface="Times" pitchFamily="18" charset="0"/>
              <a:buChar char="•"/>
            </a:pPr>
            <a:endParaRPr lang="en-US" dirty="0" smtClean="0"/>
          </a:p>
        </p:txBody>
      </p:sp>
      <p:sp>
        <p:nvSpPr>
          <p:cNvPr id="4" name="Slide Number Placeholder 3"/>
          <p:cNvSpPr>
            <a:spLocks noGrp="1"/>
          </p:cNvSpPr>
          <p:nvPr>
            <p:ph type="sldNum" sz="quarter" idx="12"/>
          </p:nvPr>
        </p:nvSpPr>
        <p:spPr/>
        <p:txBody>
          <a:bodyPr/>
          <a:lstStyle/>
          <a:p>
            <a:pPr>
              <a:defRPr/>
            </a:pPr>
            <a:r>
              <a:rPr lang="en-US" dirty="0" smtClean="0"/>
              <a:t>Slide </a:t>
            </a:r>
            <a:fld id="{7D69CEB0-0FC7-4DC0-9C1F-A34981CEB1A4}" type="slidenum">
              <a:rPr lang="en-US" smtClean="0"/>
              <a:pPr>
                <a:defRPr/>
              </a:pPr>
              <a:t>3</a:t>
            </a:fld>
            <a:endParaRPr lang="en-US" dirty="0"/>
          </a:p>
        </p:txBody>
      </p:sp>
    </p:spTree>
    <p:extLst>
      <p:ext uri="{BB962C8B-B14F-4D97-AF65-F5344CB8AC3E}">
        <p14:creationId xmlns:p14="http://schemas.microsoft.com/office/powerpoint/2010/main" val="3184318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Starfish</a:t>
            </a:r>
            <a:endParaRPr lang="en-US" dirty="0"/>
          </a:p>
        </p:txBody>
      </p:sp>
      <p:sp>
        <p:nvSpPr>
          <p:cNvPr id="3" name="Content Placeholder 2"/>
          <p:cNvSpPr>
            <a:spLocks noGrp="1"/>
          </p:cNvSpPr>
          <p:nvPr>
            <p:ph idx="1"/>
          </p:nvPr>
        </p:nvSpPr>
        <p:spPr>
          <a:xfrm>
            <a:off x="152400" y="990600"/>
            <a:ext cx="8839200" cy="5334000"/>
          </a:xfrm>
        </p:spPr>
        <p:txBody>
          <a:bodyPr/>
          <a:lstStyle/>
          <a:p>
            <a:r>
              <a:rPr lang="en-US" dirty="0"/>
              <a:t>Nationally SUNY comprehensives are in the 75-80</a:t>
            </a:r>
            <a:r>
              <a:rPr lang="en-US" baseline="30000" dirty="0"/>
              <a:t>th</a:t>
            </a:r>
            <a:r>
              <a:rPr lang="en-US" dirty="0"/>
              <a:t> percentile of 4-year publics in persistence measures</a:t>
            </a:r>
          </a:p>
          <a:p>
            <a:r>
              <a:rPr lang="en-US" dirty="0" smtClean="0"/>
              <a:t>SUNY Oswego’s retention and persistence rates were below institution goals</a:t>
            </a:r>
          </a:p>
          <a:p>
            <a:pPr marL="457200" lvl="1" indent="0">
              <a:buNone/>
            </a:pPr>
            <a:r>
              <a:rPr lang="en-US" dirty="0" smtClean="0"/>
              <a:t>	Oswego’s retention and graduation rates are lower 	than most SUNY comprehensives</a:t>
            </a:r>
          </a:p>
          <a:p>
            <a:pPr marL="457200" lvl="1" indent="0">
              <a:buNone/>
            </a:pP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4</a:t>
            </a:fld>
            <a:endParaRPr lang="en-US" dirty="0"/>
          </a:p>
        </p:txBody>
      </p:sp>
    </p:spTree>
    <p:extLst>
      <p:ext uri="{BB962C8B-B14F-4D97-AF65-F5344CB8AC3E}">
        <p14:creationId xmlns:p14="http://schemas.microsoft.com/office/powerpoint/2010/main" val="698152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Choosing Starfish:  Early alert </a:t>
            </a:r>
            <a:r>
              <a:rPr lang="en-US" dirty="0" err="1" smtClean="0"/>
              <a:t>sysem</a:t>
            </a:r>
            <a:endParaRPr lang="en-US" dirty="0"/>
          </a:p>
        </p:txBody>
      </p:sp>
      <p:sp>
        <p:nvSpPr>
          <p:cNvPr id="3" name="Content Placeholder 2"/>
          <p:cNvSpPr>
            <a:spLocks noGrp="1"/>
          </p:cNvSpPr>
          <p:nvPr>
            <p:ph idx="1"/>
          </p:nvPr>
        </p:nvSpPr>
        <p:spPr/>
        <p:txBody>
          <a:bodyPr/>
          <a:lstStyle/>
          <a:p>
            <a:r>
              <a:rPr lang="en-US" dirty="0" smtClean="0"/>
              <a:t>Metacognition</a:t>
            </a:r>
          </a:p>
          <a:p>
            <a:pPr lvl="1"/>
            <a:r>
              <a:rPr lang="en-US" dirty="0" smtClean="0"/>
              <a:t>Dunning &amp; Kruger (1999), Dunning et al (2004)</a:t>
            </a:r>
          </a:p>
          <a:p>
            <a:pPr lvl="1"/>
            <a:r>
              <a:rPr lang="en-US" dirty="0" smtClean="0"/>
              <a:t>Early targeted communications offer more effective feedback to struggling students</a:t>
            </a:r>
          </a:p>
          <a:p>
            <a:r>
              <a:rPr lang="en-US" dirty="0" smtClean="0"/>
              <a:t>Earlier intervention gives us more options</a:t>
            </a:r>
          </a:p>
          <a:p>
            <a:r>
              <a:rPr lang="en-US" dirty="0" smtClean="0"/>
              <a:t>Communication to build connection</a:t>
            </a:r>
          </a:p>
          <a:p>
            <a:pPr lvl="1"/>
            <a:r>
              <a:rPr lang="en-US" dirty="0" smtClean="0"/>
              <a:t>Student satisfaction with their classroom experience (</a:t>
            </a:r>
            <a:r>
              <a:rPr lang="en-US" dirty="0" err="1" smtClean="0"/>
              <a:t>Pascarella</a:t>
            </a:r>
            <a:r>
              <a:rPr lang="en-US" dirty="0" smtClean="0"/>
              <a:t> 2011)</a:t>
            </a:r>
          </a:p>
          <a:p>
            <a:pPr lvl="1"/>
            <a:r>
              <a:rPr lang="en-US" dirty="0" smtClean="0"/>
              <a:t>Connection to resources</a:t>
            </a:r>
          </a:p>
          <a:p>
            <a:pPr lvl="1"/>
            <a:r>
              <a:rPr lang="en-US" dirty="0" smtClean="0"/>
              <a:t>Connection to instructors</a:t>
            </a:r>
          </a:p>
          <a:p>
            <a:pPr lvl="2"/>
            <a:endParaRPr lang="en-US" dirty="0" smtClean="0"/>
          </a:p>
        </p:txBody>
      </p:sp>
    </p:spTree>
    <p:extLst>
      <p:ext uri="{BB962C8B-B14F-4D97-AF65-F5344CB8AC3E}">
        <p14:creationId xmlns:p14="http://schemas.microsoft.com/office/powerpoint/2010/main" val="15818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Starfish: Selecting a vendor</a:t>
            </a:r>
            <a:endParaRPr lang="en-US" dirty="0"/>
          </a:p>
        </p:txBody>
      </p:sp>
      <p:sp>
        <p:nvSpPr>
          <p:cNvPr id="3" name="Content Placeholder 2"/>
          <p:cNvSpPr>
            <a:spLocks noGrp="1"/>
          </p:cNvSpPr>
          <p:nvPr>
            <p:ph idx="1"/>
          </p:nvPr>
        </p:nvSpPr>
        <p:spPr/>
        <p:txBody>
          <a:bodyPr/>
          <a:lstStyle/>
          <a:p>
            <a:r>
              <a:rPr lang="en-US" dirty="0" smtClean="0"/>
              <a:t>Oswego had been evaluating IPAS vendors for over several years</a:t>
            </a:r>
          </a:p>
          <a:p>
            <a:pPr lvl="1"/>
            <a:r>
              <a:rPr lang="en-US" dirty="0" smtClean="0"/>
              <a:t>Constantly-changing products</a:t>
            </a:r>
          </a:p>
          <a:p>
            <a:pPr lvl="1"/>
            <a:r>
              <a:rPr lang="en-US" dirty="0" smtClean="0"/>
              <a:t>Major financial commitment</a:t>
            </a:r>
          </a:p>
          <a:p>
            <a:pPr lvl="1"/>
            <a:r>
              <a:rPr lang="en-US" dirty="0" smtClean="0"/>
              <a:t>SUNY adoption?</a:t>
            </a:r>
          </a:p>
          <a:p>
            <a:r>
              <a:rPr lang="en-US" dirty="0" smtClean="0"/>
              <a:t>The (unsuccessful ) Gates grant opportunity pushed us to focus on a vendor and move forward with a pilot.</a:t>
            </a:r>
          </a:p>
          <a:p>
            <a:endParaRPr lang="en-US" dirty="0" smtClean="0"/>
          </a:p>
          <a:p>
            <a:pPr marL="0" indent="0">
              <a:buNone/>
            </a:pPr>
            <a:r>
              <a:rPr lang="en-US" sz="1200" dirty="0" smtClean="0"/>
              <a:t>IPAS-Integrated </a:t>
            </a:r>
            <a:r>
              <a:rPr lang="en-US" sz="1200" dirty="0"/>
              <a:t>Planning and Advisement Services</a:t>
            </a:r>
          </a:p>
          <a:p>
            <a:endParaRPr lang="en-US" dirty="0" smtClean="0"/>
          </a:p>
          <a:p>
            <a:pPr marL="457200" lvl="1" indent="0">
              <a:buNone/>
            </a:pP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6</a:t>
            </a:fld>
            <a:endParaRPr lang="en-US" dirty="0"/>
          </a:p>
        </p:txBody>
      </p:sp>
    </p:spTree>
    <p:extLst>
      <p:ext uri="{BB962C8B-B14F-4D97-AF65-F5344CB8AC3E}">
        <p14:creationId xmlns:p14="http://schemas.microsoft.com/office/powerpoint/2010/main" val="4210506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Starfish</a:t>
            </a:r>
            <a:endParaRPr lang="en-US" dirty="0"/>
          </a:p>
        </p:txBody>
      </p:sp>
      <p:sp>
        <p:nvSpPr>
          <p:cNvPr id="3" name="Content Placeholder 2"/>
          <p:cNvSpPr>
            <a:spLocks noGrp="1"/>
          </p:cNvSpPr>
          <p:nvPr>
            <p:ph idx="1"/>
          </p:nvPr>
        </p:nvSpPr>
        <p:spPr/>
        <p:txBody>
          <a:bodyPr/>
          <a:lstStyle/>
          <a:p>
            <a:pPr marL="0" indent="0">
              <a:buNone/>
            </a:pPr>
            <a:endParaRPr lang="en-US" dirty="0" smtClean="0"/>
          </a:p>
          <a:p>
            <a:pPr lvl="1"/>
            <a:r>
              <a:rPr lang="en-US" sz="2400" dirty="0" smtClean="0"/>
              <a:t> </a:t>
            </a:r>
          </a:p>
          <a:p>
            <a:pPr lvl="1"/>
            <a:endParaRPr lang="en-US" sz="2400" dirty="0" smtClean="0"/>
          </a:p>
          <a:p>
            <a:pPr lvl="1"/>
            <a:r>
              <a:rPr lang="en-US" sz="2400" dirty="0" smtClean="0"/>
              <a:t>Integrates </a:t>
            </a:r>
            <a:r>
              <a:rPr lang="en-US" sz="2400" dirty="0"/>
              <a:t>with </a:t>
            </a:r>
            <a:r>
              <a:rPr lang="en-US" sz="2400" dirty="0" smtClean="0"/>
              <a:t>ANGEL, Blackboard, </a:t>
            </a:r>
            <a:r>
              <a:rPr lang="en-US" sz="2400" dirty="0"/>
              <a:t>Banner, Google Calendar, </a:t>
            </a:r>
            <a:r>
              <a:rPr lang="en-US" sz="2400" dirty="0" err="1"/>
              <a:t>Tutortrac</a:t>
            </a:r>
            <a:r>
              <a:rPr lang="en-US" sz="2400" dirty="0"/>
              <a:t>, Noel Levitz CSI</a:t>
            </a:r>
          </a:p>
          <a:p>
            <a:pPr lvl="1"/>
            <a:r>
              <a:rPr lang="en-US" sz="2400" dirty="0" smtClean="0"/>
              <a:t>Easy to use and train progress Surveys provide </a:t>
            </a:r>
            <a:r>
              <a:rPr lang="en-US" sz="2400" dirty="0"/>
              <a:t>instructors the opportunity to raise concerns </a:t>
            </a:r>
            <a:r>
              <a:rPr lang="en-US" sz="2400" dirty="0" smtClean="0"/>
              <a:t>or offer </a:t>
            </a:r>
            <a:r>
              <a:rPr lang="en-US" sz="2400" dirty="0"/>
              <a:t>kudos </a:t>
            </a:r>
            <a:endParaRPr lang="en-US" sz="2400" dirty="0" smtClean="0"/>
          </a:p>
          <a:p>
            <a:pPr lvl="1"/>
            <a:r>
              <a:rPr lang="en-US" sz="2400" dirty="0" smtClean="0"/>
              <a:t>Notification </a:t>
            </a:r>
            <a:r>
              <a:rPr lang="en-US" sz="2400" dirty="0"/>
              <a:t>to students of </a:t>
            </a:r>
            <a:r>
              <a:rPr lang="en-US" sz="2400" dirty="0" smtClean="0"/>
              <a:t>concerns via email that </a:t>
            </a:r>
            <a:r>
              <a:rPr lang="en-US" sz="2400" dirty="0"/>
              <a:t>include comments </a:t>
            </a:r>
            <a:r>
              <a:rPr lang="en-US" sz="2400" dirty="0" smtClean="0"/>
              <a:t>provided by the instructor</a:t>
            </a:r>
            <a:endParaRPr lang="en-US" sz="2400" dirty="0"/>
          </a:p>
          <a:p>
            <a:pPr lvl="1"/>
            <a:r>
              <a:rPr lang="en-US" sz="2400" dirty="0"/>
              <a:t>Notification to advisors and </a:t>
            </a:r>
            <a:r>
              <a:rPr lang="en-US" sz="2400" dirty="0" smtClean="0"/>
              <a:t>other professionals to offer outreach </a:t>
            </a:r>
            <a:r>
              <a:rPr lang="en-US" sz="2400" dirty="0"/>
              <a:t>flagged </a:t>
            </a:r>
            <a:r>
              <a:rPr lang="en-US" sz="2400" dirty="0" smtClean="0"/>
              <a:t>students</a:t>
            </a:r>
            <a:endParaRPr lang="en-US" sz="2400" dirty="0"/>
          </a:p>
          <a:p>
            <a:pPr marL="457200" lvl="1" indent="0">
              <a:buNone/>
            </a:pPr>
            <a:endParaRPr lang="en-US" sz="2400" dirty="0" smtClean="0"/>
          </a:p>
          <a:p>
            <a:pPr lvl="1"/>
            <a:endParaRPr lang="en-US" dirty="0" smtClean="0"/>
          </a:p>
          <a:p>
            <a:pPr marL="457200" lvl="1" indent="0">
              <a:buNone/>
            </a:pP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7</a:t>
            </a:fld>
            <a:endParaRPr lang="en-US" dirty="0"/>
          </a:p>
        </p:txBody>
      </p:sp>
      <p:grpSp>
        <p:nvGrpSpPr>
          <p:cNvPr id="5" name="Group 17"/>
          <p:cNvGrpSpPr>
            <a:grpSpLocks/>
          </p:cNvGrpSpPr>
          <p:nvPr/>
        </p:nvGrpSpPr>
        <p:grpSpPr bwMode="auto">
          <a:xfrm>
            <a:off x="1002868" y="1674813"/>
            <a:ext cx="1750723" cy="486495"/>
            <a:chOff x="265421" y="989013"/>
            <a:chExt cx="4101792" cy="774700"/>
          </a:xfrm>
        </p:grpSpPr>
        <p:pic>
          <p:nvPicPr>
            <p:cNvPr id="6" name="Picture 52" descr="product_EA.jpg"/>
            <p:cNvPicPr>
              <a:picLocks noChangeAspect="1"/>
            </p:cNvPicPr>
            <p:nvPr/>
          </p:nvPicPr>
          <p:blipFill>
            <a:blip r:embed="rId2" cstate="print"/>
            <a:srcRect/>
            <a:stretch>
              <a:fillRect/>
            </a:stretch>
          </p:blipFill>
          <p:spPr bwMode="auto">
            <a:xfrm>
              <a:off x="265421" y="989013"/>
              <a:ext cx="2473325" cy="774700"/>
            </a:xfrm>
            <a:prstGeom prst="rect">
              <a:avLst/>
            </a:prstGeom>
            <a:noFill/>
            <a:ln w="9525">
              <a:noFill/>
              <a:miter lim="800000"/>
              <a:headEnd/>
              <a:tailEnd/>
            </a:ln>
          </p:spPr>
        </p:pic>
        <p:cxnSp>
          <p:nvCxnSpPr>
            <p:cNvPr id="7" name="Straight Connector 6"/>
            <p:cNvCxnSpPr/>
            <p:nvPr/>
          </p:nvCxnSpPr>
          <p:spPr>
            <a:xfrm>
              <a:off x="274945" y="1712913"/>
              <a:ext cx="4092268" cy="14287"/>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 name="Group 18"/>
          <p:cNvGrpSpPr>
            <a:grpSpLocks/>
          </p:cNvGrpSpPr>
          <p:nvPr/>
        </p:nvGrpSpPr>
        <p:grpSpPr bwMode="auto">
          <a:xfrm>
            <a:off x="2801671" y="1674813"/>
            <a:ext cx="1815596" cy="486497"/>
            <a:chOff x="4751169" y="979203"/>
            <a:chExt cx="4092575" cy="777240"/>
          </a:xfrm>
        </p:grpSpPr>
        <p:pic>
          <p:nvPicPr>
            <p:cNvPr id="9" name="Picture 4" descr="C:\Documents and Settings\John Plunkett\My Documents\Starfish Web Site\images\logo_officehours.gif"/>
            <p:cNvPicPr>
              <a:picLocks noChangeAspect="1" noChangeArrowheads="1"/>
            </p:cNvPicPr>
            <p:nvPr/>
          </p:nvPicPr>
          <p:blipFill>
            <a:blip r:embed="rId3" cstate="print"/>
            <a:srcRect/>
            <a:stretch>
              <a:fillRect/>
            </a:stretch>
          </p:blipFill>
          <p:spPr bwMode="auto">
            <a:xfrm>
              <a:off x="4769502" y="979203"/>
              <a:ext cx="1897850" cy="777240"/>
            </a:xfrm>
            <a:prstGeom prst="rect">
              <a:avLst/>
            </a:prstGeom>
            <a:noFill/>
            <a:ln w="9525">
              <a:noFill/>
              <a:miter lim="800000"/>
              <a:headEnd/>
              <a:tailEnd/>
            </a:ln>
          </p:spPr>
        </p:pic>
        <p:cxnSp>
          <p:nvCxnSpPr>
            <p:cNvPr id="10" name="Straight Connector 9"/>
            <p:cNvCxnSpPr/>
            <p:nvPr/>
          </p:nvCxnSpPr>
          <p:spPr>
            <a:xfrm>
              <a:off x="4751169" y="1729423"/>
              <a:ext cx="4092575" cy="14305"/>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3545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 y="0"/>
            <a:ext cx="8156864" cy="990600"/>
          </a:xfrm>
        </p:spPr>
        <p:txBody>
          <a:bodyPr/>
          <a:lstStyle/>
          <a:p>
            <a:r>
              <a:rPr lang="en-US" dirty="0" smtClean="0"/>
              <a:t>Plan, implement, </a:t>
            </a:r>
            <a:r>
              <a:rPr lang="en-US" dirty="0"/>
              <a:t>and </a:t>
            </a:r>
            <a:r>
              <a:rPr lang="en-US" dirty="0" smtClean="0"/>
              <a:t>deploy</a:t>
            </a:r>
            <a:endParaRPr lang="en-US" dirty="0"/>
          </a:p>
        </p:txBody>
      </p:sp>
      <p:sp>
        <p:nvSpPr>
          <p:cNvPr id="3" name="Content Placeholder 2"/>
          <p:cNvSpPr>
            <a:spLocks noGrp="1"/>
          </p:cNvSpPr>
          <p:nvPr>
            <p:ph idx="1"/>
          </p:nvPr>
        </p:nvSpPr>
        <p:spPr/>
        <p:txBody>
          <a:bodyPr/>
          <a:lstStyle/>
          <a:p>
            <a:r>
              <a:rPr lang="en-US" dirty="0" smtClean="0"/>
              <a:t>Executed a 10-week initial rollout Plan in 8 weeks</a:t>
            </a:r>
          </a:p>
          <a:p>
            <a:pPr lvl="1"/>
            <a:r>
              <a:rPr lang="en-US" dirty="0" smtClean="0"/>
              <a:t>Banner-starfish (SIS Adaptor)</a:t>
            </a:r>
          </a:p>
          <a:p>
            <a:pPr lvl="1"/>
            <a:r>
              <a:rPr lang="en-US" dirty="0" smtClean="0"/>
              <a:t>ANGEL-starfish (LMS Adaptor)</a:t>
            </a:r>
          </a:p>
          <a:p>
            <a:pPr lvl="1"/>
            <a:r>
              <a:rPr lang="en-US" dirty="0" smtClean="0"/>
              <a:t>Templates for email notifications, setting up roles and privileges </a:t>
            </a:r>
          </a:p>
          <a:p>
            <a:r>
              <a:rPr lang="en-US" dirty="0" smtClean="0"/>
              <a:t>Google calendar, </a:t>
            </a:r>
            <a:r>
              <a:rPr lang="en-US" dirty="0" err="1"/>
              <a:t>T</a:t>
            </a:r>
            <a:r>
              <a:rPr lang="en-US" dirty="0" err="1" smtClean="0"/>
              <a:t>utortrac</a:t>
            </a:r>
            <a:r>
              <a:rPr lang="en-US" dirty="0" smtClean="0"/>
              <a:t>, </a:t>
            </a:r>
            <a:r>
              <a:rPr lang="en-US" dirty="0"/>
              <a:t>and Noel Levitz CSI</a:t>
            </a:r>
          </a:p>
        </p:txBody>
      </p:sp>
      <p:sp>
        <p:nvSpPr>
          <p:cNvPr id="4" name="Slide Number Placeholder 3"/>
          <p:cNvSpPr>
            <a:spLocks noGrp="1"/>
          </p:cNvSpPr>
          <p:nvPr>
            <p:ph type="sldNum" sz="quarter" idx="12"/>
          </p:nvPr>
        </p:nvSpPr>
        <p:spPr/>
        <p:txBody>
          <a:bodyPr/>
          <a:lstStyle/>
          <a:p>
            <a:pPr>
              <a:defRPr/>
            </a:pPr>
            <a:r>
              <a:rPr lang="en-US" smtClean="0"/>
              <a:t>Slide </a:t>
            </a:r>
            <a:fld id="{65F458E3-DE88-4906-816A-4BF7D617BDB5}" type="slidenum">
              <a:rPr lang="en-US" smtClean="0"/>
              <a:pPr>
                <a:defRPr/>
              </a:pPr>
              <a:t>8</a:t>
            </a:fld>
            <a:endParaRPr lang="en-US" dirty="0"/>
          </a:p>
        </p:txBody>
      </p:sp>
    </p:spTree>
    <p:extLst>
      <p:ext uri="{BB962C8B-B14F-4D97-AF65-F5344CB8AC3E}">
        <p14:creationId xmlns:p14="http://schemas.microsoft.com/office/powerpoint/2010/main" val="689368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Survey Announcement</a:t>
            </a:r>
            <a:endParaRPr lang="en-US" sz="2400" dirty="0"/>
          </a:p>
        </p:txBody>
      </p:sp>
      <p:sp>
        <p:nvSpPr>
          <p:cNvPr id="9" name="TextBox 8"/>
          <p:cNvSpPr txBox="1"/>
          <p:nvPr/>
        </p:nvSpPr>
        <p:spPr>
          <a:xfrm>
            <a:off x="133351" y="896415"/>
            <a:ext cx="8867774" cy="5632311"/>
          </a:xfrm>
          <a:prstGeom prst="rect">
            <a:avLst/>
          </a:prstGeom>
          <a:noFill/>
          <a:ln>
            <a:solidFill>
              <a:schemeClr val="tx1"/>
            </a:solidFill>
          </a:ln>
        </p:spPr>
        <p:txBody>
          <a:bodyPr wrap="square" rtlCol="0">
            <a:spAutoFit/>
          </a:bodyPr>
          <a:lstStyle/>
          <a:p>
            <a:r>
              <a:rPr lang="en-US" sz="1200" dirty="0"/>
              <a:t>To:  {Instructor Name}</a:t>
            </a:r>
          </a:p>
          <a:p>
            <a:r>
              <a:rPr lang="en-US" sz="1200" dirty="0"/>
              <a:t>From:  Starfish@oswego.edu</a:t>
            </a:r>
          </a:p>
          <a:p>
            <a:r>
              <a:rPr lang="en-US" sz="1200" dirty="0"/>
              <a:t>Subject: [Starfish] Progress Survey for {Deployment Date} </a:t>
            </a:r>
          </a:p>
          <a:p>
            <a:r>
              <a:rPr lang="en-US" sz="1200" dirty="0"/>
              <a:t/>
            </a:r>
            <a:br>
              <a:rPr lang="en-US" sz="1200" dirty="0"/>
            </a:br>
            <a:r>
              <a:rPr lang="en-US" sz="1200" dirty="0"/>
              <a:t>Dear {Instructor Name},</a:t>
            </a:r>
          </a:p>
          <a:p>
            <a:r>
              <a:rPr lang="en-US" sz="1200" dirty="0"/>
              <a:t>This spring is the second semester of our year-long Starfish Early Alert Pilot. You are receiving this email because you have one or more of the pilot students in your course(s). You have a critical role in this process as you best know how the student is doing in your course. Starfish provides us with the communication tools to identify the struggling students and intervene earlier in order to help them succeed.  </a:t>
            </a:r>
          </a:p>
          <a:p>
            <a:r>
              <a:rPr lang="en-US" sz="1200" dirty="0"/>
              <a:t/>
            </a:r>
            <a:br>
              <a:rPr lang="en-US" sz="1200" dirty="0"/>
            </a:br>
            <a:r>
              <a:rPr lang="en-US" sz="1200" dirty="0"/>
              <a:t>Approximately 1000 first year and transfer students are in the PILOT cohort from the following majors: Biology/Zoology, Public Justice, Psychology and those in the School of Business</a:t>
            </a:r>
            <a:r>
              <a:rPr lang="en-US" sz="1200" dirty="0" smtClean="0"/>
              <a:t>. With </a:t>
            </a:r>
            <a:r>
              <a:rPr lang="en-US" sz="1200" dirty="0"/>
              <a:t>over 3,600 performance flags and kudos generated in the fall, faculty participation exceeded expectations. We are hoping that you will continue to help us through this pilot and utilize Starfish to report on the academic progress of our students.</a:t>
            </a:r>
          </a:p>
          <a:p>
            <a:r>
              <a:rPr lang="en-US" sz="1200" dirty="0"/>
              <a:t/>
            </a:r>
            <a:br>
              <a:rPr lang="en-US" sz="1200" dirty="0"/>
            </a:br>
            <a:r>
              <a:rPr lang="en-US" sz="1200" dirty="0"/>
              <a:t>There will be two Progress Surveys deployed this semester through Starfish prior to mid-term in order to receive early performance feedback about our PILOT students. Starfish system offers many other tools to aid in assisting our students that some faculty have already found useful.  For example, you have the ability to identify “To Do” items for students, use the Starfish appointment features that synchronize with Google Calendar, or take advantage of the “Zoom In” option that uses your Angel </a:t>
            </a:r>
            <a:r>
              <a:rPr lang="en-US" sz="1200" dirty="0" err="1"/>
              <a:t>gradebook</a:t>
            </a:r>
            <a:r>
              <a:rPr lang="en-US" sz="1200" dirty="0"/>
              <a:t> to raise flags or generate kudos for students. To learn more about the functionality of Starfish, please follow this link: </a:t>
            </a:r>
            <a:r>
              <a:rPr lang="en-US" sz="1200" u="sng" dirty="0">
                <a:hlinkClick r:id="rId2"/>
              </a:rPr>
              <a:t>Oswego.edu/starfish</a:t>
            </a:r>
            <a:endParaRPr lang="en-US" sz="1200" dirty="0"/>
          </a:p>
          <a:p>
            <a:r>
              <a:rPr lang="en-US" sz="1200" dirty="0"/>
              <a:t/>
            </a:r>
            <a:br>
              <a:rPr lang="en-US" sz="1200" dirty="0"/>
            </a:br>
            <a:r>
              <a:rPr lang="en-US" sz="1200" dirty="0"/>
              <a:t>Here is a short YouTube video explaining how to submit a progress survey: </a:t>
            </a:r>
            <a:r>
              <a:rPr lang="en-US" sz="1200" u="sng" dirty="0">
                <a:hlinkClick r:id="rId3"/>
              </a:rPr>
              <a:t>http://www.youtube.com/watch?v=NMMPaZxDMP8&amp;feature=youtu.be</a:t>
            </a:r>
            <a:endParaRPr lang="en-US" sz="1200" dirty="0"/>
          </a:p>
          <a:p>
            <a:r>
              <a:rPr lang="en-US" sz="1200" dirty="0"/>
              <a:t>Thank you for your participation! We appreciate your dedication to student success.</a:t>
            </a:r>
          </a:p>
          <a:p>
            <a:r>
              <a:rPr lang="en-US" sz="1200" dirty="0"/>
              <a:t/>
            </a:r>
            <a:br>
              <a:rPr lang="en-US" sz="1200" dirty="0"/>
            </a:br>
            <a:r>
              <a:rPr lang="en-US" sz="1200" dirty="0"/>
              <a:t>On behalf of the Starfish Implementation Team,</a:t>
            </a:r>
          </a:p>
          <a:p>
            <a:r>
              <a:rPr lang="en-US" sz="1200" dirty="0"/>
              <a:t/>
            </a:r>
            <a:br>
              <a:rPr lang="en-US" sz="1200" dirty="0"/>
            </a:br>
            <a:r>
              <a:rPr lang="en-US" sz="1200" dirty="0" err="1"/>
              <a:t>Rameen</a:t>
            </a:r>
            <a:r>
              <a:rPr lang="en-US" sz="1200" dirty="0"/>
              <a:t> </a:t>
            </a:r>
            <a:r>
              <a:rPr lang="en-US" sz="1200" dirty="0" err="1"/>
              <a:t>Mohammadi</a:t>
            </a:r>
            <a:endParaRPr lang="en-US" sz="1200" dirty="0"/>
          </a:p>
          <a:p>
            <a:r>
              <a:rPr lang="en-US" sz="1200" dirty="0"/>
              <a:t>Associate </a:t>
            </a:r>
            <a:r>
              <a:rPr lang="en-US" sz="1200" dirty="0" smtClean="0"/>
              <a:t>Provost</a:t>
            </a:r>
            <a:endParaRPr lang="en-US" sz="1200" dirty="0"/>
          </a:p>
        </p:txBody>
      </p:sp>
    </p:spTree>
    <p:extLst>
      <p:ext uri="{BB962C8B-B14F-4D97-AF65-F5344CB8AC3E}">
        <p14:creationId xmlns:p14="http://schemas.microsoft.com/office/powerpoint/2010/main" val="417676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808080"/>
      </a:lt2>
      <a:accent1>
        <a:srgbClr val="99CCFF"/>
      </a:accent1>
      <a:accent2>
        <a:srgbClr val="0066CC"/>
      </a:accent2>
      <a:accent3>
        <a:srgbClr val="FFFFFF"/>
      </a:accent3>
      <a:accent4>
        <a:srgbClr val="000000"/>
      </a:accent4>
      <a:accent5>
        <a:srgbClr val="CAE2FF"/>
      </a:accent5>
      <a:accent6>
        <a:srgbClr val="005CB9"/>
      </a:accent6>
      <a:hlink>
        <a:srgbClr val="0099FF"/>
      </a:hlink>
      <a:folHlink>
        <a:srgbClr val="0099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CorpTemplate</Template>
  <TotalTime>18041</TotalTime>
  <Words>989</Words>
  <Application>Microsoft Office PowerPoint</Application>
  <PresentationFormat>On-screen Show (4:3)</PresentationFormat>
  <Paragraphs>265</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Myriad Pro</vt:lpstr>
      <vt:lpstr>Osaka</vt:lpstr>
      <vt:lpstr>Times</vt:lpstr>
      <vt:lpstr>Blank Presentation</vt:lpstr>
      <vt:lpstr>Improving Student Success with Analytics: A report on SUNY Oswego's Starfish Early Alert pilot</vt:lpstr>
      <vt:lpstr>Acknowledgement</vt:lpstr>
      <vt:lpstr>Agenda</vt:lpstr>
      <vt:lpstr>Choosing Starfish</vt:lpstr>
      <vt:lpstr>Choosing Starfish:  Early alert sysem</vt:lpstr>
      <vt:lpstr>Choosing Starfish: Selecting a vendor</vt:lpstr>
      <vt:lpstr>Choosing Starfish</vt:lpstr>
      <vt:lpstr>Plan, implement, and deploy</vt:lpstr>
      <vt:lpstr>Example Survey Announcement</vt:lpstr>
      <vt:lpstr>Example Student Email Notification</vt:lpstr>
      <vt:lpstr>Pilot populations and selection criteria</vt:lpstr>
      <vt:lpstr>What are the results?</vt:lpstr>
      <vt:lpstr>What are the results--Tracking Items Changed Fall to Spring 2014</vt:lpstr>
      <vt:lpstr>What are the results--Tracking Items Changed Fall to Spring 2014</vt:lpstr>
      <vt:lpstr>What are the results?  An assessment strategy</vt:lpstr>
      <vt:lpstr>What are the results--Retention, GPA, Academic Standing () </vt:lpstr>
      <vt:lpstr>What are the results –course comparisons Fall 2012 vs. 2013 </vt:lpstr>
      <vt:lpstr>What are the results--Eco 101 Fall 2013</vt:lpstr>
      <vt:lpstr>What are the next steps? </vt:lpstr>
      <vt:lpstr>What are the 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Starfish Retention Solutions Client Pitch</dc:title>
  <dc:creator>David Yaskin</dc:creator>
  <cp:lastModifiedBy>Gregory F Ketcham</cp:lastModifiedBy>
  <cp:revision>1783</cp:revision>
  <cp:lastPrinted>2013-01-03T19:43:14Z</cp:lastPrinted>
  <dcterms:created xsi:type="dcterms:W3CDTF">2007-11-15T03:40:55Z</dcterms:created>
  <dcterms:modified xsi:type="dcterms:W3CDTF">2014-10-10T14:38:26Z</dcterms:modified>
</cp:coreProperties>
</file>