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58" r:id="rId4"/>
    <p:sldId id="275" r:id="rId5"/>
    <p:sldId id="260" r:id="rId6"/>
    <p:sldId id="278" r:id="rId7"/>
    <p:sldId id="280" r:id="rId8"/>
    <p:sldId id="279" r:id="rId9"/>
    <p:sldId id="263" r:id="rId10"/>
    <p:sldId id="265" r:id="rId11"/>
    <p:sldId id="267" r:id="rId12"/>
    <p:sldId id="281" r:id="rId13"/>
    <p:sldId id="266" r:id="rId14"/>
    <p:sldId id="268" r:id="rId15"/>
    <p:sldId id="276" r:id="rId16"/>
    <p:sldId id="269" r:id="rId17"/>
    <p:sldId id="277" r:id="rId18"/>
    <p:sldId id="272" r:id="rId19"/>
    <p:sldId id="273" r:id="rId20"/>
    <p:sldId id="274" r:id="rId21"/>
  </p:sldIdLst>
  <p:sldSz cx="9144000" cy="5143500" type="screen16x9"/>
  <p:notesSz cx="6858000" cy="9144000"/>
  <p:custDataLst>
    <p:tags r:id="rId2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077" autoAdjust="0"/>
  </p:normalViewPr>
  <p:slideViewPr>
    <p:cSldViewPr snapToGrid="0" snapToObjects="1">
      <p:cViewPr>
        <p:scale>
          <a:sx n="60" d="100"/>
          <a:sy n="60" d="100"/>
        </p:scale>
        <p:origin x="-1952" y="-568"/>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tags" Target="tags/tag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oford\Box%20Sync\Synced%20files\Leadership\EDUCAUSE\History%20and%20Evolution%20of%20IU%20Support.xlsx" TargetMode="External"/><Relationship Id="rId2" Type="http://schemas.microsoft.com/office/2011/relationships/chartColorStyle" Target="colors1.xml"/><Relationship Id="rId3"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0.0275439875571109"/>
          <c:y val="0.0"/>
          <c:w val="0.962153713951391"/>
          <c:h val="0.646852001660532"/>
        </c:manualLayout>
      </c:layout>
      <c:lineChart>
        <c:grouping val="standard"/>
        <c:varyColors val="0"/>
        <c:ser>
          <c:idx val="0"/>
          <c:order val="0"/>
          <c:spPr>
            <a:ln w="28575" cap="rnd" cmpd="sng" algn="ctr">
              <a:solidFill>
                <a:schemeClr val="accent2">
                  <a:shade val="95000"/>
                  <a:satMod val="105000"/>
                </a:schemeClr>
              </a:solidFill>
              <a:prstDash val="solid"/>
              <a:round/>
            </a:ln>
            <a:effectLst/>
          </c:spPr>
          <c:marker>
            <c:spPr>
              <a:solidFill>
                <a:srgbClr val="990000"/>
              </a:solidFill>
              <a:ln w="9525" cap="flat" cmpd="sng" algn="ctr">
                <a:solidFill>
                  <a:schemeClr val="accent2">
                    <a:shade val="95000"/>
                    <a:satMod val="105000"/>
                  </a:schemeClr>
                </a:solidFill>
                <a:prstDash val="solid"/>
                <a:round/>
              </a:ln>
              <a:effectLst/>
            </c:spPr>
          </c:marker>
          <c:dPt>
            <c:idx val="1"/>
            <c:marker>
              <c:spPr>
                <a:solidFill>
                  <a:srgbClr val="990000"/>
                </a:solidFill>
                <a:ln w="9525" cap="flat" cmpd="sng" algn="ctr">
                  <a:solidFill>
                    <a:srgbClr val="990000"/>
                  </a:solidFill>
                  <a:prstDash val="solid"/>
                  <a:round/>
                </a:ln>
                <a:effectLst/>
              </c:spPr>
            </c:marker>
            <c:bubble3D val="0"/>
            <c:spPr>
              <a:ln w="28575" cap="rnd" cmpd="sng" algn="ctr">
                <a:solidFill>
                  <a:srgbClr val="990000"/>
                </a:solidFill>
                <a:prstDash val="solid"/>
                <a:round/>
              </a:ln>
              <a:effectLst/>
            </c:spPr>
          </c:dPt>
          <c:cat>
            <c:multiLvlStrRef>
              <c:f>Sheet1!$A$2:$B$21</c:f>
              <c:multiLvlStrCache>
                <c:ptCount val="20"/>
                <c:lvl>
                  <c:pt idx="0">
                    <c:v>Traditional support</c:v>
                  </c:pt>
                  <c:pt idx="1">
                    <c:v>Focus on Customer Service</c:v>
                  </c:pt>
                  <c:pt idx="2">
                    <c:v>Homegrown Knowledge Base</c:v>
                  </c:pt>
                  <c:pt idx="3">
                    <c:v>Early tools and self-help</c:v>
                  </c:pt>
                  <c:pt idx="4">
                    <c:v>Orientation face-to-face</c:v>
                  </c:pt>
                  <c:pt idx="5">
                    <c:v>Postering events</c:v>
                  </c:pt>
                  <c:pt idx="6">
                    <c:v>Early tabling events</c:v>
                  </c:pt>
                  <c:pt idx="7">
                    <c:v>Support services combine</c:v>
                  </c:pt>
                  <c:pt idx="8">
                    <c:v>Same tabling events</c:v>
                  </c:pt>
                  <c:pt idx="9">
                    <c:v>Online self-help</c:v>
                  </c:pt>
                  <c:pt idx="10">
                    <c:v>Outreach on hot topics</c:v>
                  </c:pt>
                  <c:pt idx="11">
                    <c:v>"Borrowed staff"</c:v>
                  </c:pt>
                  <c:pt idx="12">
                    <c:v>IT Leadership feedback</c:v>
                  </c:pt>
                  <c:pt idx="13">
                    <c:v>1IUIT</c:v>
                  </c:pt>
                  <c:pt idx="14">
                    <c:v>Partnerships</c:v>
                  </c:pt>
                  <c:pt idx="15">
                    <c:v>New Frontiers</c:v>
                  </c:pt>
                  <c:pt idx="16">
                    <c:v>Ask and understand</c:v>
                  </c:pt>
                  <c:pt idx="17">
                    <c:v>Dedicated Student Outreach</c:v>
                  </c:pt>
                  <c:pt idx="18">
                    <c:v>What's next? </c:v>
                  </c:pt>
                  <c:pt idx="19">
                    <c:v>Ask, explore, take risks!!!</c:v>
                  </c:pt>
                </c:lvl>
                <c:lvl>
                  <c:pt idx="0">
                    <c:v>1990s</c:v>
                  </c:pt>
                  <c:pt idx="7">
                    <c:v>early 2000s</c:v>
                  </c:pt>
                  <c:pt idx="12">
                    <c:v>early 2010s</c:v>
                  </c:pt>
                  <c:pt idx="18">
                    <c:v>Future???</c:v>
                  </c:pt>
                </c:lvl>
              </c:multiLvlStrCache>
            </c:multiLvlStrRef>
          </c:cat>
          <c:val>
            <c:numRef>
              <c:f>Sheet1!$C$2:$C$21</c:f>
              <c:numCache>
                <c:formatCode>General</c:formatCode>
                <c:ptCount val="20"/>
                <c:pt idx="0">
                  <c:v>0.0</c:v>
                </c:pt>
                <c:pt idx="1">
                  <c:v>2.0</c:v>
                </c:pt>
                <c:pt idx="2">
                  <c:v>3.0</c:v>
                </c:pt>
                <c:pt idx="3">
                  <c:v>3.0</c:v>
                </c:pt>
                <c:pt idx="4">
                  <c:v>3.0</c:v>
                </c:pt>
                <c:pt idx="5">
                  <c:v>3.0</c:v>
                </c:pt>
                <c:pt idx="6">
                  <c:v>4.0</c:v>
                </c:pt>
                <c:pt idx="7">
                  <c:v>5.0</c:v>
                </c:pt>
                <c:pt idx="8">
                  <c:v>5.0</c:v>
                </c:pt>
                <c:pt idx="9">
                  <c:v>6.0</c:v>
                </c:pt>
                <c:pt idx="10">
                  <c:v>7.0</c:v>
                </c:pt>
                <c:pt idx="11">
                  <c:v>7.0</c:v>
                </c:pt>
                <c:pt idx="12">
                  <c:v>8.0</c:v>
                </c:pt>
                <c:pt idx="13">
                  <c:v>8.0</c:v>
                </c:pt>
                <c:pt idx="14">
                  <c:v>8.0</c:v>
                </c:pt>
                <c:pt idx="15">
                  <c:v>10.0</c:v>
                </c:pt>
                <c:pt idx="16">
                  <c:v>10.0</c:v>
                </c:pt>
                <c:pt idx="17">
                  <c:v>12.0</c:v>
                </c:pt>
                <c:pt idx="18">
                  <c:v>15.0</c:v>
                </c:pt>
                <c:pt idx="19">
                  <c:v>20.0</c:v>
                </c:pt>
              </c:numCache>
            </c:numRef>
          </c:val>
          <c:smooth val="0"/>
        </c:ser>
        <c:dLbls>
          <c:showLegendKey val="0"/>
          <c:showVal val="0"/>
          <c:showCatName val="0"/>
          <c:showSerName val="0"/>
          <c:showPercent val="0"/>
          <c:showBubbleSize val="0"/>
        </c:dLbls>
        <c:marker val="1"/>
        <c:smooth val="0"/>
        <c:axId val="2117598744"/>
        <c:axId val="2117602376"/>
      </c:lineChart>
      <c:catAx>
        <c:axId val="2117598744"/>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117602376"/>
        <c:crosses val="autoZero"/>
        <c:auto val="1"/>
        <c:lblAlgn val="ctr"/>
        <c:lblOffset val="100"/>
        <c:noMultiLvlLbl val="0"/>
      </c:catAx>
      <c:valAx>
        <c:axId val="2117602376"/>
        <c:scaling>
          <c:orientation val="minMax"/>
        </c:scaling>
        <c:delete val="1"/>
        <c:axPos val="l"/>
        <c:majorGridlines>
          <c:spPr>
            <a:ln w="9525" cap="flat" cmpd="sng" algn="ctr">
              <a:solidFill>
                <a:schemeClr val="tx1">
                  <a:tint val="75000"/>
                  <a:shade val="95000"/>
                  <a:satMod val="105000"/>
                </a:schemeClr>
              </a:solidFill>
              <a:prstDash val="solid"/>
              <a:round/>
            </a:ln>
            <a:effectLst/>
          </c:spPr>
        </c:majorGridlines>
        <c:numFmt formatCode="General" sourceLinked="1"/>
        <c:majorTickMark val="out"/>
        <c:minorTickMark val="none"/>
        <c:tickLblPos val="nextTo"/>
        <c:crossAx val="2117598744"/>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104">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E568A0-C671-422C-8239-D1DC39AF4C80}" type="datetimeFigureOut">
              <a:rPr lang="en-US" smtClean="0"/>
              <a:t>10/14/14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C27378-1D00-4878-BF8F-94F382074034}" type="slidenum">
              <a:rPr lang="en-US" smtClean="0"/>
              <a:t>‹#›</a:t>
            </a:fld>
            <a:endParaRPr lang="en-US"/>
          </a:p>
        </p:txBody>
      </p:sp>
    </p:spTree>
    <p:extLst>
      <p:ext uri="{BB962C8B-B14F-4D97-AF65-F5344CB8AC3E}">
        <p14:creationId xmlns:p14="http://schemas.microsoft.com/office/powerpoint/2010/main" val="783857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Introductions – 2min</a:t>
            </a:r>
          </a:p>
          <a:p>
            <a:r>
              <a:rPr lang="en-US" dirty="0" smtClean="0"/>
              <a:t>Cathy</a:t>
            </a:r>
            <a:r>
              <a:rPr lang="en-US" baseline="0" dirty="0" smtClean="0"/>
              <a:t> will facilitate</a:t>
            </a:r>
          </a:p>
          <a:p>
            <a:r>
              <a:rPr lang="en-US" baseline="0" dirty="0" smtClean="0"/>
              <a:t>Each participant will introduce their role in general at IU</a:t>
            </a:r>
          </a:p>
        </p:txBody>
      </p:sp>
      <p:sp>
        <p:nvSpPr>
          <p:cNvPr id="4" name="Slide Number Placeholder 3"/>
          <p:cNvSpPr>
            <a:spLocks noGrp="1"/>
          </p:cNvSpPr>
          <p:nvPr>
            <p:ph type="sldNum" sz="quarter" idx="10"/>
          </p:nvPr>
        </p:nvSpPr>
        <p:spPr/>
        <p:txBody>
          <a:bodyPr/>
          <a:lstStyle/>
          <a:p>
            <a:fld id="{20C27378-1D00-4878-BF8F-94F382074034}" type="slidenum">
              <a:rPr lang="en-US" smtClean="0"/>
              <a:t>1</a:t>
            </a:fld>
            <a:endParaRPr lang="en-US"/>
          </a:p>
        </p:txBody>
      </p:sp>
    </p:spTree>
    <p:extLst>
      <p:ext uri="{BB962C8B-B14F-4D97-AF65-F5344CB8AC3E}">
        <p14:creationId xmlns:p14="http://schemas.microsoft.com/office/powerpoint/2010/main" val="3459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Michele –</a:t>
            </a:r>
            <a:r>
              <a:rPr lang="en-US" baseline="0" dirty="0" smtClean="0"/>
              <a:t> 2min</a:t>
            </a:r>
            <a:endParaRPr lang="en-US" dirty="0" smtClean="0"/>
          </a:p>
          <a:p>
            <a:r>
              <a:rPr lang="en-US" dirty="0" smtClean="0"/>
              <a:t>Details on “events”… data driven</a:t>
            </a:r>
          </a:p>
          <a:p>
            <a:endParaRPr lang="en-US" baseline="0" dirty="0" smtClean="0"/>
          </a:p>
          <a:p>
            <a:r>
              <a:rPr lang="en-US" baseline="0" dirty="0" smtClean="0"/>
              <a:t>Info tables – </a:t>
            </a:r>
          </a:p>
          <a:p>
            <a:pPr marL="171450" indent="-171450">
              <a:buFont typeface="Arial" charset="0"/>
              <a:buChar char="•"/>
            </a:pPr>
            <a:r>
              <a:rPr lang="en-US" baseline="0" dirty="0" smtClean="0"/>
              <a:t>anywhere we could get permission</a:t>
            </a:r>
          </a:p>
          <a:p>
            <a:pPr marL="171450" indent="-171450">
              <a:buFont typeface="Arial" charset="0"/>
              <a:buChar char="•"/>
            </a:pPr>
            <a:r>
              <a:rPr lang="en-US" baseline="0" dirty="0" smtClean="0"/>
              <a:t>Our student staff would see other people tabling around campus and then ask them who to ask for permission to table</a:t>
            </a:r>
          </a:p>
          <a:p>
            <a:pPr marL="171450" indent="-171450">
              <a:buFont typeface="Arial" charset="0"/>
              <a:buChar char="•"/>
            </a:pPr>
            <a:r>
              <a:rPr lang="en-US" dirty="0" smtClean="0"/>
              <a:t>We tracked interactions,</a:t>
            </a:r>
            <a:r>
              <a:rPr lang="en-US" baseline="0" dirty="0" smtClean="0"/>
              <a:t> even by the half hour, to see what time frames and locations worked best</a:t>
            </a:r>
          </a:p>
          <a:p>
            <a:pPr marL="171450" indent="-171450">
              <a:buFont typeface="Arial" charset="0"/>
              <a:buChar char="•"/>
            </a:pPr>
            <a:endParaRPr lang="en-US" baseline="0" dirty="0" smtClean="0"/>
          </a:p>
          <a:p>
            <a:endParaRPr lang="en-US" baseline="0" dirty="0" smtClean="0"/>
          </a:p>
          <a:p>
            <a:r>
              <a:rPr lang="en-US" baseline="0" dirty="0" smtClean="0"/>
              <a:t>IT Managers Council assistance for classroom presentations connections</a:t>
            </a:r>
          </a:p>
          <a:p>
            <a:r>
              <a:rPr lang="en-US" baseline="0" dirty="0" smtClean="0"/>
              <a:t>Classroom presentations</a:t>
            </a:r>
          </a:p>
          <a:p>
            <a:r>
              <a:rPr lang="en-US" baseline="0" dirty="0" smtClean="0"/>
              <a:t>Range: </a:t>
            </a:r>
          </a:p>
          <a:p>
            <a:r>
              <a:rPr lang="en-US" baseline="0" dirty="0" smtClean="0"/>
              <a:t>2 minutes (A100) x 140 students x 6</a:t>
            </a:r>
          </a:p>
          <a:p>
            <a:r>
              <a:rPr lang="en-US" baseline="0" dirty="0" smtClean="0"/>
              <a:t>Or 30 students for an hour in a lab</a:t>
            </a:r>
          </a:p>
          <a:p>
            <a:r>
              <a:rPr lang="en-US" baseline="0" dirty="0" smtClean="0"/>
              <a:t>The first one led to creating a Top 10 list that we could handout at our presentations</a:t>
            </a:r>
          </a:p>
          <a:p>
            <a:endParaRPr lang="en-US" baseline="0" dirty="0" smtClean="0"/>
          </a:p>
          <a:p>
            <a:r>
              <a:rPr lang="en-US" baseline="0" dirty="0" smtClean="0"/>
              <a:t>We arranged for drop-in presentations outside of class for faculty who simply didn’t have time to allot in class</a:t>
            </a:r>
          </a:p>
          <a:p>
            <a:endParaRPr lang="en-US" baseline="0" dirty="0" smtClean="0"/>
          </a:p>
          <a:p>
            <a:r>
              <a:rPr lang="en-US" baseline="0" dirty="0" smtClean="0"/>
              <a:t>Online presentations – thought this would be successful for adult students and in the winter and for study abroad</a:t>
            </a:r>
          </a:p>
          <a:p>
            <a:endParaRPr lang="en-US" baseline="0" dirty="0" smtClean="0"/>
          </a:p>
          <a:p>
            <a:r>
              <a:rPr lang="en-US" baseline="0" dirty="0" smtClean="0"/>
              <a:t>Even created slides for faculty to post before class (they could access them via Box)</a:t>
            </a:r>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0C27378-1D00-4878-BF8F-94F382074034}" type="slidenum">
              <a:rPr lang="en-US" smtClean="0"/>
              <a:t>10</a:t>
            </a:fld>
            <a:endParaRPr lang="en-US"/>
          </a:p>
        </p:txBody>
      </p:sp>
    </p:spTree>
    <p:extLst>
      <p:ext uri="{BB962C8B-B14F-4D97-AF65-F5344CB8AC3E}">
        <p14:creationId xmlns:p14="http://schemas.microsoft.com/office/powerpoint/2010/main" val="540420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Michele -2min</a:t>
            </a:r>
          </a:p>
          <a:p>
            <a:r>
              <a:rPr lang="en-US" dirty="0" smtClean="0"/>
              <a:t>The Program is no longer a pilot</a:t>
            </a:r>
          </a:p>
          <a:p>
            <a:r>
              <a:rPr lang="en-US" dirty="0" smtClean="0"/>
              <a:t>New resource scope</a:t>
            </a:r>
          </a:p>
          <a:p>
            <a:r>
              <a:rPr lang="en-US" dirty="0" smtClean="0"/>
              <a:t>Impact to date</a:t>
            </a:r>
          </a:p>
          <a:p>
            <a:r>
              <a:rPr lang="en-US" dirty="0" smtClean="0"/>
              <a:t>Mobile</a:t>
            </a:r>
            <a:r>
              <a:rPr lang="en-US" baseline="0" dirty="0" smtClean="0"/>
              <a:t> Mondays &amp; the </a:t>
            </a:r>
            <a:r>
              <a:rPr lang="en-US" baseline="0" smtClean="0"/>
              <a:t>STC survey</a:t>
            </a:r>
            <a:endParaRPr lang="en-US" dirty="0" smtClean="0"/>
          </a:p>
          <a:p>
            <a:r>
              <a:rPr lang="en-US" dirty="0" smtClean="0"/>
              <a:t>Expansion</a:t>
            </a:r>
            <a:r>
              <a:rPr lang="en-US" baseline="0" dirty="0" smtClean="0"/>
              <a:t> to regionals?</a:t>
            </a:r>
            <a:endParaRPr lang="en-US" dirty="0" smtClean="0"/>
          </a:p>
          <a:p>
            <a:endParaRPr lang="en-US" dirty="0" smtClean="0"/>
          </a:p>
          <a:p>
            <a:r>
              <a:rPr lang="en-US" dirty="0" smtClean="0"/>
              <a:t>Cathy</a:t>
            </a:r>
            <a:r>
              <a:rPr lang="en-US" baseline="0" dirty="0" smtClean="0"/>
              <a:t> will end with the Holy Grail/Magic:  Story of how we would NEVER get in front of Orientation…</a:t>
            </a:r>
          </a:p>
          <a:p>
            <a:r>
              <a:rPr lang="en-US" baseline="0" dirty="0" smtClean="0"/>
              <a:t>-- note: UITS had a presence at orientation in the past, but the orientation teams changed their schedules. What was left was a spot for a short video as part of a campus resources presentation and an information table during a resource fair</a:t>
            </a:r>
            <a:endParaRPr lang="en-US" dirty="0" smtClean="0"/>
          </a:p>
          <a:p>
            <a:endParaRPr lang="en-US" dirty="0"/>
          </a:p>
        </p:txBody>
      </p:sp>
      <p:sp>
        <p:nvSpPr>
          <p:cNvPr id="4" name="Slide Number Placeholder 3"/>
          <p:cNvSpPr>
            <a:spLocks noGrp="1"/>
          </p:cNvSpPr>
          <p:nvPr>
            <p:ph type="sldNum" sz="quarter" idx="10"/>
          </p:nvPr>
        </p:nvSpPr>
        <p:spPr/>
        <p:txBody>
          <a:bodyPr/>
          <a:lstStyle/>
          <a:p>
            <a:fld id="{20C27378-1D00-4878-BF8F-94F382074034}" type="slidenum">
              <a:rPr lang="en-US" smtClean="0"/>
              <a:t>11</a:t>
            </a:fld>
            <a:endParaRPr lang="en-US"/>
          </a:p>
        </p:txBody>
      </p:sp>
    </p:spTree>
    <p:extLst>
      <p:ext uri="{BB962C8B-B14F-4D97-AF65-F5344CB8AC3E}">
        <p14:creationId xmlns:p14="http://schemas.microsoft.com/office/powerpoint/2010/main" val="3175102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Michele – 1 minute</a:t>
            </a:r>
            <a:endParaRPr lang="en-US" dirty="0"/>
          </a:p>
        </p:txBody>
      </p:sp>
      <p:sp>
        <p:nvSpPr>
          <p:cNvPr id="4" name="Slide Number Placeholder 3"/>
          <p:cNvSpPr>
            <a:spLocks noGrp="1"/>
          </p:cNvSpPr>
          <p:nvPr>
            <p:ph type="sldNum" sz="quarter" idx="10"/>
          </p:nvPr>
        </p:nvSpPr>
        <p:spPr/>
        <p:txBody>
          <a:bodyPr/>
          <a:lstStyle/>
          <a:p>
            <a:fld id="{20C27378-1D00-4878-BF8F-94F382074034}" type="slidenum">
              <a:rPr lang="en-US" smtClean="0"/>
              <a:t>12</a:t>
            </a:fld>
            <a:endParaRPr lang="en-US"/>
          </a:p>
        </p:txBody>
      </p:sp>
    </p:spTree>
    <p:extLst>
      <p:ext uri="{BB962C8B-B14F-4D97-AF65-F5344CB8AC3E}">
        <p14:creationId xmlns:p14="http://schemas.microsoft.com/office/powerpoint/2010/main" val="217923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Michele – 3min</a:t>
            </a:r>
          </a:p>
          <a:p>
            <a:r>
              <a:rPr lang="en-US" dirty="0" smtClean="0"/>
              <a:t>The real secret</a:t>
            </a:r>
            <a:r>
              <a:rPr lang="en-US" baseline="0" dirty="0" smtClean="0"/>
              <a:t> is Networking… how you do the magic that you do.</a:t>
            </a:r>
          </a:p>
          <a:p>
            <a:pPr>
              <a:lnSpc>
                <a:spcPts val="3000"/>
              </a:lnSpc>
              <a:spcAft>
                <a:spcPts val="700"/>
              </a:spcAft>
            </a:pPr>
            <a:r>
              <a:rPr lang="en-US" sz="1200" dirty="0" smtClean="0"/>
              <a:t>Cold calling potential contacts</a:t>
            </a:r>
          </a:p>
          <a:p>
            <a:pPr>
              <a:lnSpc>
                <a:spcPts val="3000"/>
              </a:lnSpc>
              <a:spcAft>
                <a:spcPts val="700"/>
              </a:spcAft>
            </a:pPr>
            <a:r>
              <a:rPr lang="en-US" sz="1200" dirty="0" smtClean="0"/>
              <a:t>Student organizations</a:t>
            </a:r>
          </a:p>
          <a:p>
            <a:pPr>
              <a:lnSpc>
                <a:spcPts val="3000"/>
              </a:lnSpc>
              <a:spcAft>
                <a:spcPts val="700"/>
              </a:spcAft>
            </a:pPr>
            <a:r>
              <a:rPr lang="en-US" sz="1200" dirty="0" smtClean="0"/>
              <a:t>Res Life</a:t>
            </a:r>
          </a:p>
          <a:p>
            <a:pPr>
              <a:lnSpc>
                <a:spcPts val="3000"/>
              </a:lnSpc>
              <a:spcAft>
                <a:spcPts val="700"/>
              </a:spcAft>
            </a:pPr>
            <a:r>
              <a:rPr lang="en-US" sz="1200" dirty="0" smtClean="0"/>
              <a:t>IT unit leaders / IT Managers Council</a:t>
            </a:r>
          </a:p>
          <a:p>
            <a:pPr>
              <a:lnSpc>
                <a:spcPts val="3000"/>
              </a:lnSpc>
              <a:spcAft>
                <a:spcPts val="700"/>
              </a:spcAft>
            </a:pPr>
            <a:r>
              <a:rPr lang="en-US" sz="1200" dirty="0" smtClean="0"/>
              <a:t>Email with IT Training to all faculty on all campuses two weeks before school started</a:t>
            </a:r>
          </a:p>
          <a:p>
            <a:endParaRPr lang="en-US" baseline="0" dirty="0" smtClean="0"/>
          </a:p>
          <a:p>
            <a:r>
              <a:rPr lang="en-US" baseline="0" dirty="0" smtClean="0"/>
              <a:t>Networking </a:t>
            </a:r>
          </a:p>
          <a:p>
            <a:r>
              <a:rPr lang="en-US" baseline="0" dirty="0" smtClean="0"/>
              <a:t>-- contacts with other student services</a:t>
            </a:r>
          </a:p>
          <a:p>
            <a:r>
              <a:rPr lang="en-US" baseline="0" dirty="0" smtClean="0"/>
              <a:t>-- colleagues inside UITS pass along opportunities that cross their desk</a:t>
            </a:r>
          </a:p>
          <a:p>
            <a:endParaRPr lang="en-US" baseline="0" dirty="0" smtClean="0"/>
          </a:p>
          <a:p>
            <a:r>
              <a:rPr lang="en-US" baseline="0" dirty="0" smtClean="0"/>
              <a:t>Cathy will cut in at end. BRIEFLY</a:t>
            </a:r>
            <a:endParaRPr lang="en-US" dirty="0" smtClean="0"/>
          </a:p>
          <a:p>
            <a:endParaRPr lang="en-US" dirty="0"/>
          </a:p>
        </p:txBody>
      </p:sp>
      <p:sp>
        <p:nvSpPr>
          <p:cNvPr id="4" name="Slide Number Placeholder 3"/>
          <p:cNvSpPr>
            <a:spLocks noGrp="1"/>
          </p:cNvSpPr>
          <p:nvPr>
            <p:ph type="sldNum" sz="quarter" idx="10"/>
          </p:nvPr>
        </p:nvSpPr>
        <p:spPr/>
        <p:txBody>
          <a:bodyPr/>
          <a:lstStyle/>
          <a:p>
            <a:fld id="{20C27378-1D00-4878-BF8F-94F382074034}" type="slidenum">
              <a:rPr lang="en-US" smtClean="0"/>
              <a:t>13</a:t>
            </a:fld>
            <a:endParaRPr lang="en-US"/>
          </a:p>
        </p:txBody>
      </p:sp>
    </p:spTree>
    <p:extLst>
      <p:ext uri="{BB962C8B-B14F-4D97-AF65-F5344CB8AC3E}">
        <p14:creationId xmlns:p14="http://schemas.microsoft.com/office/powerpoint/2010/main" val="3007929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Michele – 2min</a:t>
            </a:r>
          </a:p>
          <a:p>
            <a:r>
              <a:rPr lang="en-US" dirty="0" smtClean="0"/>
              <a:t>Networking leads to exponential</a:t>
            </a:r>
            <a:r>
              <a:rPr lang="en-US" baseline="0" dirty="0" smtClean="0"/>
              <a:t> growth and even unsolicited requests.  </a:t>
            </a:r>
          </a:p>
          <a:p>
            <a:endParaRPr lang="en-US" baseline="0" dirty="0" smtClean="0"/>
          </a:p>
          <a:p>
            <a:r>
              <a:rPr lang="en-US" baseline="0" dirty="0" smtClean="0"/>
              <a:t>Gives us even more opportunity to continue exploring</a:t>
            </a:r>
            <a:endParaRPr lang="en-US" dirty="0" smtClean="0"/>
          </a:p>
          <a:p>
            <a:endParaRPr lang="en-US" dirty="0"/>
          </a:p>
        </p:txBody>
      </p:sp>
      <p:sp>
        <p:nvSpPr>
          <p:cNvPr id="4" name="Slide Number Placeholder 3"/>
          <p:cNvSpPr>
            <a:spLocks noGrp="1"/>
          </p:cNvSpPr>
          <p:nvPr>
            <p:ph type="sldNum" sz="quarter" idx="10"/>
          </p:nvPr>
        </p:nvSpPr>
        <p:spPr/>
        <p:txBody>
          <a:bodyPr/>
          <a:lstStyle/>
          <a:p>
            <a:fld id="{20C27378-1D00-4878-BF8F-94F382074034}" type="slidenum">
              <a:rPr lang="en-US" smtClean="0"/>
              <a:t>14</a:t>
            </a:fld>
            <a:endParaRPr lang="en-US"/>
          </a:p>
        </p:txBody>
      </p:sp>
    </p:spTree>
    <p:extLst>
      <p:ext uri="{BB962C8B-B14F-4D97-AF65-F5344CB8AC3E}">
        <p14:creationId xmlns:p14="http://schemas.microsoft.com/office/powerpoint/2010/main" val="449169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Momi – 2min</a:t>
            </a:r>
          </a:p>
          <a:p>
            <a:pPr lvl="0"/>
            <a:r>
              <a:rPr lang="en-US" sz="1200" b="1" kern="1200" dirty="0" smtClean="0">
                <a:solidFill>
                  <a:schemeClr val="tx1"/>
                </a:solidFill>
                <a:effectLst/>
                <a:latin typeface="+mn-lt"/>
                <a:ea typeface="+mn-ea"/>
                <a:cs typeface="+mn-cs"/>
              </a:rPr>
              <a:t>Traditional support</a:t>
            </a:r>
            <a:r>
              <a:rPr lang="en-US" sz="1200" kern="1200" dirty="0" smtClean="0">
                <a:solidFill>
                  <a:schemeClr val="tx1"/>
                </a:solidFill>
                <a:effectLst/>
                <a:latin typeface="+mn-lt"/>
                <a:ea typeface="+mn-ea"/>
                <a:cs typeface="+mn-cs"/>
              </a:rPr>
              <a:t> is by nature, </a:t>
            </a:r>
            <a:r>
              <a:rPr lang="en-US" sz="1200" b="1" kern="1200" dirty="0" smtClean="0">
                <a:solidFill>
                  <a:schemeClr val="tx1"/>
                </a:solidFill>
                <a:effectLst/>
                <a:latin typeface="+mn-lt"/>
                <a:ea typeface="+mn-ea"/>
                <a:cs typeface="+mn-cs"/>
              </a:rPr>
              <a:t>reactive</a:t>
            </a:r>
            <a:r>
              <a:rPr lang="en-US" sz="1200" kern="1200" dirty="0" smtClean="0">
                <a:solidFill>
                  <a:schemeClr val="tx1"/>
                </a:solidFill>
                <a:effectLst/>
                <a:latin typeface="+mn-lt"/>
                <a:ea typeface="+mn-ea"/>
                <a:cs typeface="+mn-cs"/>
              </a:rPr>
              <a:t>. </a:t>
            </a:r>
          </a:p>
          <a:p>
            <a:pPr lvl="1"/>
            <a:r>
              <a:rPr lang="en-US" sz="1200" kern="1200" dirty="0" smtClean="0">
                <a:solidFill>
                  <a:schemeClr val="tx1"/>
                </a:solidFill>
                <a:effectLst/>
                <a:latin typeface="+mn-lt"/>
                <a:ea typeface="+mn-ea"/>
                <a:cs typeface="+mn-cs"/>
              </a:rPr>
              <a:t>We wait for someone to come to us with a question and we provide information. </a:t>
            </a:r>
          </a:p>
          <a:p>
            <a:pPr lvl="1"/>
            <a:r>
              <a:rPr lang="en-US" sz="1200" kern="1200" dirty="0" smtClean="0">
                <a:solidFill>
                  <a:schemeClr val="tx1"/>
                </a:solidFill>
                <a:effectLst/>
                <a:latin typeface="+mn-lt"/>
                <a:ea typeface="+mn-ea"/>
                <a:cs typeface="+mn-cs"/>
              </a:rPr>
              <a:t>We may collect information for our Tier 2 teams and administrators, but that usually only happens </a:t>
            </a:r>
            <a:r>
              <a:rPr lang="en-US" sz="1200" b="1" kern="1200" dirty="0" smtClean="0">
                <a:solidFill>
                  <a:schemeClr val="tx1"/>
                </a:solidFill>
                <a:effectLst/>
                <a:latin typeface="+mn-lt"/>
                <a:ea typeface="+mn-ea"/>
                <a:cs typeface="+mn-cs"/>
              </a:rPr>
              <a:t>after someone has started the conversation with us.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So how do you get from traditional support to what Michele is doing with her Student Outreach team? </a:t>
            </a:r>
          </a:p>
          <a:p>
            <a:pPr lvl="1"/>
            <a:r>
              <a:rPr lang="en-US" sz="1200" kern="1200" dirty="0" smtClean="0">
                <a:solidFill>
                  <a:schemeClr val="tx1"/>
                </a:solidFill>
                <a:effectLst/>
                <a:latin typeface="+mn-lt"/>
                <a:ea typeface="+mn-ea"/>
                <a:cs typeface="+mn-cs"/>
              </a:rPr>
              <a:t>Are you that far off? </a:t>
            </a:r>
          </a:p>
          <a:p>
            <a:pPr lvl="1"/>
            <a:r>
              <a:rPr lang="en-US" sz="1200" kern="1200" dirty="0" smtClean="0">
                <a:solidFill>
                  <a:schemeClr val="tx1"/>
                </a:solidFill>
                <a:effectLst/>
                <a:latin typeface="+mn-lt"/>
                <a:ea typeface="+mn-ea"/>
                <a:cs typeface="+mn-cs"/>
              </a:rPr>
              <a:t>What’s the magic formula? </a:t>
            </a:r>
          </a:p>
          <a:p>
            <a:pPr lvl="0"/>
            <a:r>
              <a:rPr lang="en-US" sz="1200" kern="1200" dirty="0" smtClean="0">
                <a:solidFill>
                  <a:schemeClr val="tx1"/>
                </a:solidFill>
                <a:effectLst/>
                <a:latin typeface="+mn-lt"/>
                <a:ea typeface="+mn-ea"/>
                <a:cs typeface="+mn-cs"/>
              </a:rPr>
              <a:t>Just like every other magic trick, there is a method to the madness. [next slide]</a:t>
            </a:r>
          </a:p>
          <a:p>
            <a:endParaRPr lang="en-US" dirty="0"/>
          </a:p>
        </p:txBody>
      </p:sp>
      <p:sp>
        <p:nvSpPr>
          <p:cNvPr id="4" name="Slide Number Placeholder 3"/>
          <p:cNvSpPr>
            <a:spLocks noGrp="1"/>
          </p:cNvSpPr>
          <p:nvPr>
            <p:ph type="sldNum" sz="quarter" idx="10"/>
          </p:nvPr>
        </p:nvSpPr>
        <p:spPr/>
        <p:txBody>
          <a:bodyPr/>
          <a:lstStyle/>
          <a:p>
            <a:fld id="{20C27378-1D00-4878-BF8F-94F382074034}" type="slidenum">
              <a:rPr lang="en-US" smtClean="0"/>
              <a:t>15</a:t>
            </a:fld>
            <a:endParaRPr lang="en-US"/>
          </a:p>
        </p:txBody>
      </p:sp>
    </p:spTree>
    <p:extLst>
      <p:ext uri="{BB962C8B-B14F-4D97-AF65-F5344CB8AC3E}">
        <p14:creationId xmlns:p14="http://schemas.microsoft.com/office/powerpoint/2010/main" val="933368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So, here’s the secret…</a:t>
            </a:r>
          </a:p>
          <a:p>
            <a:pPr lvl="1"/>
            <a:r>
              <a:rPr lang="en-US" sz="1200" kern="1200" dirty="0" smtClean="0">
                <a:solidFill>
                  <a:schemeClr val="tx1"/>
                </a:solidFill>
                <a:effectLst/>
                <a:latin typeface="+mn-lt"/>
                <a:ea typeface="+mn-ea"/>
                <a:cs typeface="+mn-cs"/>
              </a:rPr>
              <a:t>This may be a culture change, but it isn’t magic.  </a:t>
            </a:r>
          </a:p>
          <a:p>
            <a:pPr lvl="1"/>
            <a:r>
              <a:rPr lang="en-US" sz="1200" kern="1200" dirty="0" smtClean="0">
                <a:solidFill>
                  <a:schemeClr val="tx1"/>
                </a:solidFill>
                <a:effectLst/>
                <a:latin typeface="+mn-lt"/>
                <a:ea typeface="+mn-ea"/>
                <a:cs typeface="+mn-cs"/>
              </a:rPr>
              <a:t>This is a clear evolution of support that, probably, all of us in this room can relate to.  </a:t>
            </a:r>
          </a:p>
          <a:p>
            <a:pPr lvl="1"/>
            <a:r>
              <a:rPr lang="en-US" sz="1200" kern="1200" dirty="0" smtClean="0">
                <a:solidFill>
                  <a:schemeClr val="tx1"/>
                </a:solidFill>
                <a:effectLst/>
                <a:latin typeface="+mn-lt"/>
                <a:ea typeface="+mn-ea"/>
                <a:cs typeface="+mn-cs"/>
              </a:rPr>
              <a:t>You have to keep moving forward</a:t>
            </a:r>
          </a:p>
          <a:p>
            <a:pPr lvl="1"/>
            <a:r>
              <a:rPr lang="en-US" sz="1200" kern="1200" dirty="0" smtClean="0">
                <a:solidFill>
                  <a:schemeClr val="tx1"/>
                </a:solidFill>
                <a:effectLst/>
                <a:latin typeface="+mn-lt"/>
                <a:ea typeface="+mn-ea"/>
                <a:cs typeface="+mn-cs"/>
              </a:rPr>
              <a:t>Keep reinventing support</a:t>
            </a:r>
          </a:p>
          <a:p>
            <a:pPr lvl="1"/>
            <a:r>
              <a:rPr lang="en-US" sz="1200" kern="1200" dirty="0" smtClean="0">
                <a:solidFill>
                  <a:schemeClr val="tx1"/>
                </a:solidFill>
                <a:effectLst/>
                <a:latin typeface="+mn-lt"/>
                <a:ea typeface="+mn-ea"/>
                <a:cs typeface="+mn-cs"/>
              </a:rPr>
              <a:t>Change with the times and with the audience to stay relevant</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This chart outlines how support has evolved at IU during my tenure. </a:t>
            </a:r>
          </a:p>
          <a:p>
            <a:pPr lvl="1"/>
            <a:r>
              <a:rPr lang="en-US" sz="1200" kern="1200" dirty="0" smtClean="0">
                <a:solidFill>
                  <a:schemeClr val="tx1"/>
                </a:solidFill>
                <a:effectLst/>
                <a:latin typeface="+mn-lt"/>
                <a:ea typeface="+mn-ea"/>
                <a:cs typeface="+mn-cs"/>
              </a:rPr>
              <a:t>At IU, we always prided ourselves in being on the cutting edge. </a:t>
            </a:r>
          </a:p>
          <a:p>
            <a:pPr lvl="1"/>
            <a:r>
              <a:rPr lang="en-US" sz="1200" kern="1200" dirty="0" smtClean="0">
                <a:solidFill>
                  <a:schemeClr val="tx1"/>
                </a:solidFill>
                <a:effectLst/>
                <a:latin typeface="+mn-lt"/>
                <a:ea typeface="+mn-ea"/>
                <a:cs typeface="+mn-cs"/>
              </a:rPr>
              <a:t>From the start, there was a strong focus on customer support</a:t>
            </a:r>
          </a:p>
          <a:p>
            <a:pPr lvl="2"/>
            <a:r>
              <a:rPr lang="en-US" sz="1200" kern="1200" dirty="0" smtClean="0">
                <a:solidFill>
                  <a:schemeClr val="tx1"/>
                </a:solidFill>
                <a:effectLst/>
                <a:latin typeface="+mn-lt"/>
                <a:ea typeface="+mn-ea"/>
                <a:cs typeface="+mn-cs"/>
              </a:rPr>
              <a:t>Answer difficult IT questions in a language that end users could understand</a:t>
            </a:r>
          </a:p>
          <a:p>
            <a:pPr lvl="2"/>
            <a:r>
              <a:rPr lang="en-US" sz="1200" kern="1200" dirty="0" smtClean="0">
                <a:solidFill>
                  <a:schemeClr val="tx1"/>
                </a:solidFill>
                <a:effectLst/>
                <a:latin typeface="+mn-lt"/>
                <a:ea typeface="+mn-ea"/>
                <a:cs typeface="+mn-cs"/>
              </a:rPr>
              <a:t>Regardless of the technical answer, always, always, always treat customers with respect.  This was at a time when good customer service was not an expectation as it is today… with the exception of the cable </a:t>
            </a:r>
            <a:r>
              <a:rPr lang="en-US" sz="1200" kern="1200" dirty="0" err="1" smtClean="0">
                <a:solidFill>
                  <a:schemeClr val="tx1"/>
                </a:solidFill>
                <a:effectLst/>
                <a:latin typeface="+mn-lt"/>
                <a:ea typeface="+mn-ea"/>
                <a:cs typeface="+mn-cs"/>
              </a:rPr>
              <a:t>tv</a:t>
            </a:r>
            <a:r>
              <a:rPr lang="en-US" sz="1200" kern="1200" dirty="0" smtClean="0">
                <a:solidFill>
                  <a:schemeClr val="tx1"/>
                </a:solidFill>
                <a:effectLst/>
                <a:latin typeface="+mn-lt"/>
                <a:ea typeface="+mn-ea"/>
                <a:cs typeface="+mn-cs"/>
              </a:rPr>
              <a:t> industry </a:t>
            </a:r>
            <a:r>
              <a:rPr lang="en-US" sz="1200" kern="1200" dirty="0" smtClean="0">
                <a:solidFill>
                  <a:schemeClr val="tx1"/>
                </a:solidFill>
                <a:effectLst/>
                <a:latin typeface="+mn-lt"/>
                <a:ea typeface="+mn-ea"/>
                <a:cs typeface="+mn-cs"/>
                <a:sym typeface="Wingdings"/>
              </a:rPr>
              <a:t></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We had great leadership. When I started, former Hoosiers, Brian Voss and Sue Workman, were the face of support at IU.  They were always looking for ways to improve our services and help our customer base. </a:t>
            </a:r>
          </a:p>
          <a:p>
            <a:pPr lvl="1"/>
            <a:r>
              <a:rPr lang="en-US" sz="1200" kern="1200" dirty="0" smtClean="0">
                <a:solidFill>
                  <a:schemeClr val="tx1"/>
                </a:solidFill>
                <a:effectLst/>
                <a:latin typeface="+mn-lt"/>
                <a:ea typeface="+mn-ea"/>
                <a:cs typeface="+mn-cs"/>
              </a:rPr>
              <a:t>We had a homegrown KB before knowledge bases were common. And it was written in easy to understand steps</a:t>
            </a:r>
          </a:p>
          <a:p>
            <a:pPr lvl="1"/>
            <a:r>
              <a:rPr lang="en-US" sz="1200" kern="1200" dirty="0" smtClean="0">
                <a:solidFill>
                  <a:schemeClr val="tx1"/>
                </a:solidFill>
                <a:effectLst/>
                <a:latin typeface="+mn-lt"/>
                <a:ea typeface="+mn-ea"/>
                <a:cs typeface="+mn-cs"/>
              </a:rPr>
              <a:t>But you cannot rest on your laurels, because at some point you will be asked, “what have you done for me lately?”</a:t>
            </a:r>
          </a:p>
          <a:p>
            <a:pPr lvl="0"/>
            <a:r>
              <a:rPr lang="en-US" sz="1200" kern="1200" dirty="0" smtClean="0">
                <a:solidFill>
                  <a:schemeClr val="tx1"/>
                </a:solidFill>
                <a:effectLst/>
                <a:latin typeface="+mn-lt"/>
                <a:ea typeface="+mn-ea"/>
                <a:cs typeface="+mn-cs"/>
              </a:rPr>
              <a:t>Through the years we did </a:t>
            </a:r>
          </a:p>
          <a:p>
            <a:pPr lvl="1"/>
            <a:r>
              <a:rPr lang="en-US" sz="1200" kern="1200" dirty="0" err="1" smtClean="0">
                <a:solidFill>
                  <a:schemeClr val="tx1"/>
                </a:solidFill>
                <a:effectLst/>
                <a:latin typeface="+mn-lt"/>
                <a:ea typeface="+mn-ea"/>
                <a:cs typeface="+mn-cs"/>
              </a:rPr>
              <a:t>Postering</a:t>
            </a:r>
            <a:r>
              <a:rPr lang="en-US" sz="1200" kern="1200" dirty="0" smtClean="0">
                <a:solidFill>
                  <a:schemeClr val="tx1"/>
                </a:solidFill>
                <a:effectLst/>
                <a:latin typeface="+mn-lt"/>
                <a:ea typeface="+mn-ea"/>
                <a:cs typeface="+mn-cs"/>
              </a:rPr>
              <a:t> events to raise awareness on hot topics</a:t>
            </a:r>
          </a:p>
          <a:p>
            <a:pPr lvl="1"/>
            <a:r>
              <a:rPr lang="en-US" sz="1200" kern="1200" dirty="0" smtClean="0">
                <a:solidFill>
                  <a:schemeClr val="tx1"/>
                </a:solidFill>
                <a:effectLst/>
                <a:latin typeface="+mn-lt"/>
                <a:ea typeface="+mn-ea"/>
                <a:cs typeface="+mn-cs"/>
              </a:rPr>
              <a:t>Tabling events to let students know about our support services. </a:t>
            </a:r>
          </a:p>
          <a:p>
            <a:pPr lvl="1"/>
            <a:r>
              <a:rPr lang="en-US" sz="1200" kern="1200" dirty="0" smtClean="0">
                <a:solidFill>
                  <a:schemeClr val="tx1"/>
                </a:solidFill>
                <a:effectLst/>
                <a:latin typeface="+mn-lt"/>
                <a:ea typeface="+mn-ea"/>
                <a:cs typeface="+mn-cs"/>
              </a:rPr>
              <a:t>We created online self-help tools to get ahead of issues. </a:t>
            </a:r>
          </a:p>
          <a:p>
            <a:pPr lvl="1"/>
            <a:r>
              <a:rPr lang="en-US" sz="1200" kern="1200" dirty="0" smtClean="0">
                <a:solidFill>
                  <a:schemeClr val="tx1"/>
                </a:solidFill>
                <a:effectLst/>
                <a:latin typeface="+mn-lt"/>
                <a:ea typeface="+mn-ea"/>
                <a:cs typeface="+mn-cs"/>
              </a:rPr>
              <a:t>We started to send people out for f2f assistance high volume issues, </a:t>
            </a:r>
          </a:p>
          <a:p>
            <a:pPr lvl="2"/>
            <a:r>
              <a:rPr lang="en-US" sz="1200" kern="1200" dirty="0" smtClean="0">
                <a:solidFill>
                  <a:schemeClr val="tx1"/>
                </a:solidFill>
                <a:effectLst/>
                <a:latin typeface="+mn-lt"/>
                <a:ea typeface="+mn-ea"/>
                <a:cs typeface="+mn-cs"/>
              </a:rPr>
              <a:t>But we did this all with </a:t>
            </a:r>
            <a:r>
              <a:rPr lang="en-US" sz="1200" b="1" kern="1200" dirty="0" smtClean="0">
                <a:solidFill>
                  <a:schemeClr val="tx1"/>
                </a:solidFill>
                <a:effectLst/>
                <a:latin typeface="+mn-lt"/>
                <a:ea typeface="+mn-ea"/>
                <a:cs typeface="+mn-cs"/>
              </a:rPr>
              <a:t>borrowed staff</a:t>
            </a:r>
            <a:r>
              <a:rPr lang="en-US" sz="1200" kern="1200" dirty="0" smtClean="0">
                <a:solidFill>
                  <a:schemeClr val="tx1"/>
                </a:solidFill>
                <a:effectLst/>
                <a:latin typeface="+mn-lt"/>
                <a:ea typeface="+mn-ea"/>
                <a:cs typeface="+mn-cs"/>
              </a:rPr>
              <a:t> from the help desk or our student technology centers. These assignments were </a:t>
            </a:r>
          </a:p>
          <a:p>
            <a:pPr lvl="3"/>
            <a:r>
              <a:rPr lang="en-US" sz="1200" kern="1200" dirty="0" smtClean="0">
                <a:solidFill>
                  <a:schemeClr val="tx1"/>
                </a:solidFill>
                <a:effectLst/>
                <a:latin typeface="+mn-lt"/>
                <a:ea typeface="+mn-ea"/>
                <a:cs typeface="+mn-cs"/>
              </a:rPr>
              <a:t>Short term and fleeting, not a focal point of their jobs</a:t>
            </a:r>
          </a:p>
          <a:p>
            <a:pPr lvl="3"/>
            <a:r>
              <a:rPr lang="en-US" sz="1200" kern="1200" dirty="0" smtClean="0">
                <a:solidFill>
                  <a:schemeClr val="tx1"/>
                </a:solidFill>
                <a:effectLst/>
                <a:latin typeface="+mn-lt"/>
                <a:ea typeface="+mn-ea"/>
                <a:cs typeface="+mn-cs"/>
              </a:rPr>
              <a:t>Lacked consistency so we didn’t have history and see trends developing</a:t>
            </a:r>
          </a:p>
          <a:p>
            <a:pPr lvl="3"/>
            <a:r>
              <a:rPr lang="en-US" sz="1200" kern="1200" dirty="0" smtClean="0">
                <a:solidFill>
                  <a:schemeClr val="tx1"/>
                </a:solidFill>
                <a:effectLst/>
                <a:latin typeface="+mn-lt"/>
                <a:ea typeface="+mn-ea"/>
                <a:cs typeface="+mn-cs"/>
              </a:rPr>
              <a:t>And, it was still fairly reactive</a:t>
            </a:r>
          </a:p>
          <a:p>
            <a:pPr lvl="0"/>
            <a:r>
              <a:rPr lang="en-US" sz="1200" kern="1200" dirty="0" smtClean="0">
                <a:solidFill>
                  <a:schemeClr val="tx1"/>
                </a:solidFill>
                <a:effectLst/>
                <a:latin typeface="+mn-lt"/>
                <a:ea typeface="+mn-ea"/>
                <a:cs typeface="+mn-cs"/>
              </a:rPr>
              <a:t>In our most recent strategic plan, Empowering People</a:t>
            </a:r>
          </a:p>
          <a:p>
            <a:pPr lvl="1"/>
            <a:r>
              <a:rPr lang="en-US" sz="1200" kern="1200" dirty="0" smtClean="0">
                <a:solidFill>
                  <a:schemeClr val="tx1"/>
                </a:solidFill>
                <a:effectLst/>
                <a:latin typeface="+mn-lt"/>
                <a:ea typeface="+mn-ea"/>
                <a:cs typeface="+mn-cs"/>
              </a:rPr>
              <a:t>Prioritized the need to </a:t>
            </a:r>
            <a:r>
              <a:rPr lang="en-US" sz="1200" b="1" kern="1200" dirty="0" smtClean="0">
                <a:solidFill>
                  <a:schemeClr val="tx1"/>
                </a:solidFill>
                <a:effectLst/>
                <a:latin typeface="+mn-lt"/>
                <a:ea typeface="+mn-ea"/>
                <a:cs typeface="+mn-cs"/>
              </a:rPr>
              <a:t>ask for and to incorporate feedback </a:t>
            </a:r>
            <a:r>
              <a:rPr lang="en-US" sz="1200" kern="1200" dirty="0" smtClean="0">
                <a:solidFill>
                  <a:schemeClr val="tx1"/>
                </a:solidFill>
                <a:effectLst/>
                <a:latin typeface="+mn-lt"/>
                <a:ea typeface="+mn-ea"/>
                <a:cs typeface="+mn-cs"/>
              </a:rPr>
              <a:t>from our peers and our constituents.</a:t>
            </a:r>
          </a:p>
          <a:p>
            <a:pPr lvl="1"/>
            <a:r>
              <a:rPr lang="en-US" sz="1200" kern="1200" dirty="0" smtClean="0">
                <a:solidFill>
                  <a:schemeClr val="tx1"/>
                </a:solidFill>
                <a:effectLst/>
                <a:latin typeface="+mn-lt"/>
                <a:ea typeface="+mn-ea"/>
                <a:cs typeface="+mn-cs"/>
              </a:rPr>
              <a:t>This also lead to the logical step of having a </a:t>
            </a:r>
            <a:r>
              <a:rPr lang="en-US" sz="1200" b="1" kern="1200" dirty="0" smtClean="0">
                <a:solidFill>
                  <a:schemeClr val="tx1"/>
                </a:solidFill>
                <a:effectLst/>
                <a:latin typeface="+mn-lt"/>
                <a:ea typeface="+mn-ea"/>
                <a:cs typeface="+mn-cs"/>
              </a:rPr>
              <a:t>dedicated team</a:t>
            </a:r>
            <a:r>
              <a:rPr lang="en-US" sz="1200" kern="1200" dirty="0" smtClean="0">
                <a:solidFill>
                  <a:schemeClr val="tx1"/>
                </a:solidFill>
                <a:effectLst/>
                <a:latin typeface="+mn-lt"/>
                <a:ea typeface="+mn-ea"/>
                <a:cs typeface="+mn-cs"/>
              </a:rPr>
              <a:t> to address this vital need.</a:t>
            </a:r>
          </a:p>
          <a:p>
            <a:pPr lvl="0"/>
            <a:r>
              <a:rPr lang="en-US" sz="1200" kern="1200" dirty="0" smtClean="0">
                <a:solidFill>
                  <a:schemeClr val="tx1"/>
                </a:solidFill>
                <a:effectLst/>
                <a:latin typeface="+mn-lt"/>
                <a:ea typeface="+mn-ea"/>
                <a:cs typeface="+mn-cs"/>
              </a:rPr>
              <a:t>Students are ready to receive the message in person now, better than ever before.	</a:t>
            </a:r>
          </a:p>
          <a:p>
            <a:pPr lvl="1"/>
            <a:r>
              <a:rPr lang="en-US" sz="1200" kern="1200" dirty="0" smtClean="0">
                <a:solidFill>
                  <a:schemeClr val="tx1"/>
                </a:solidFill>
                <a:effectLst/>
                <a:latin typeface="+mn-lt"/>
                <a:ea typeface="+mn-ea"/>
                <a:cs typeface="+mn-cs"/>
              </a:rPr>
              <a:t>Carry their smartphones and tablets with them to the information tables. </a:t>
            </a:r>
          </a:p>
          <a:p>
            <a:pPr lvl="1"/>
            <a:r>
              <a:rPr lang="en-US" sz="1200" kern="1200" dirty="0" smtClean="0">
                <a:solidFill>
                  <a:schemeClr val="tx1"/>
                </a:solidFill>
                <a:effectLst/>
                <a:latin typeface="+mn-lt"/>
                <a:ea typeface="+mn-ea"/>
                <a:cs typeface="+mn-cs"/>
              </a:rPr>
              <a:t>Their technology is an extension of their being. They don’t have to remember what you said and take an action later. They do it on the spot.</a:t>
            </a:r>
          </a:p>
          <a:p>
            <a:pPr lvl="0"/>
            <a:r>
              <a:rPr lang="en-US" sz="1200" kern="1200" dirty="0" smtClean="0">
                <a:solidFill>
                  <a:schemeClr val="tx1"/>
                </a:solidFill>
                <a:effectLst/>
                <a:latin typeface="+mn-lt"/>
                <a:ea typeface="+mn-ea"/>
                <a:cs typeface="+mn-cs"/>
              </a:rPr>
              <a:t>This is a cultural change for a lot of people, but it’s not magic.</a:t>
            </a:r>
          </a:p>
          <a:p>
            <a:pPr lvl="1"/>
            <a:r>
              <a:rPr lang="en-US" sz="1200" kern="1200" dirty="0" smtClean="0">
                <a:solidFill>
                  <a:schemeClr val="tx1"/>
                </a:solidFill>
                <a:effectLst/>
                <a:latin typeface="+mn-lt"/>
                <a:ea typeface="+mn-ea"/>
                <a:cs typeface="+mn-cs"/>
              </a:rPr>
              <a:t>It takes strong leadership and guidance, but it’s not magic. </a:t>
            </a:r>
            <a:r>
              <a:rPr lang="en-US" sz="1200" kern="1200" smtClean="0">
                <a:solidFill>
                  <a:schemeClr val="tx1"/>
                </a:solidFill>
                <a:effectLst/>
                <a:latin typeface="+mn-lt"/>
                <a:ea typeface="+mn-ea"/>
                <a:cs typeface="+mn-cs"/>
              </a:rPr>
              <a:t>You keep moving forward, change with the times and the audience, in order to stay relevant and to keep growing</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0C27378-1D00-4878-BF8F-94F382074034}" type="slidenum">
              <a:rPr lang="en-US" smtClean="0"/>
              <a:t>16</a:t>
            </a:fld>
            <a:endParaRPr lang="en-US"/>
          </a:p>
        </p:txBody>
      </p:sp>
    </p:spTree>
    <p:extLst>
      <p:ext uri="{BB962C8B-B14F-4D97-AF65-F5344CB8AC3E}">
        <p14:creationId xmlns:p14="http://schemas.microsoft.com/office/powerpoint/2010/main" val="3885670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Cathy – 1 sec</a:t>
            </a:r>
          </a:p>
          <a:p>
            <a:r>
              <a:rPr lang="en-US" dirty="0" smtClean="0"/>
              <a:t>Lots</a:t>
            </a:r>
            <a:r>
              <a:rPr lang="en-US" baseline="0" dirty="0" smtClean="0"/>
              <a:t> of research on proactive support</a:t>
            </a:r>
          </a:p>
          <a:p>
            <a:r>
              <a:rPr lang="en-US" baseline="0" dirty="0" smtClean="0"/>
              <a:t>The iceberg of traditional support is melting.  More importantly, we want to have increased IMPACT and VALUE.</a:t>
            </a:r>
            <a:endParaRPr lang="en-US" dirty="0" smtClean="0"/>
          </a:p>
          <a:p>
            <a:endParaRPr lang="en-US" dirty="0"/>
          </a:p>
        </p:txBody>
      </p:sp>
      <p:sp>
        <p:nvSpPr>
          <p:cNvPr id="4" name="Slide Number Placeholder 3"/>
          <p:cNvSpPr>
            <a:spLocks noGrp="1"/>
          </p:cNvSpPr>
          <p:nvPr>
            <p:ph type="sldNum" sz="quarter" idx="10"/>
          </p:nvPr>
        </p:nvSpPr>
        <p:spPr/>
        <p:txBody>
          <a:bodyPr/>
          <a:lstStyle/>
          <a:p>
            <a:fld id="{20C27378-1D00-4878-BF8F-94F382074034}" type="slidenum">
              <a:rPr lang="en-US" smtClean="0"/>
              <a:t>17</a:t>
            </a:fld>
            <a:endParaRPr lang="en-US"/>
          </a:p>
        </p:txBody>
      </p:sp>
    </p:spTree>
    <p:extLst>
      <p:ext uri="{BB962C8B-B14F-4D97-AF65-F5344CB8AC3E}">
        <p14:creationId xmlns:p14="http://schemas.microsoft.com/office/powerpoint/2010/main" val="2539253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Cathy – 1 minute</a:t>
            </a:r>
          </a:p>
          <a:p>
            <a:r>
              <a:rPr lang="en-US" dirty="0" smtClean="0"/>
              <a:t>Ibid</a:t>
            </a:r>
          </a:p>
          <a:p>
            <a:endParaRPr lang="en-US" dirty="0" smtClean="0"/>
          </a:p>
          <a:p>
            <a:r>
              <a:rPr lang="en-US" dirty="0" smtClean="0"/>
              <a:t>--</a:t>
            </a:r>
            <a:r>
              <a:rPr lang="en-US" baseline="0" dirty="0" smtClean="0"/>
              <a:t> is there text missing from this quote?</a:t>
            </a:r>
            <a:endParaRPr lang="en-US" dirty="0"/>
          </a:p>
        </p:txBody>
      </p:sp>
      <p:sp>
        <p:nvSpPr>
          <p:cNvPr id="4" name="Slide Number Placeholder 3"/>
          <p:cNvSpPr>
            <a:spLocks noGrp="1"/>
          </p:cNvSpPr>
          <p:nvPr>
            <p:ph type="sldNum" sz="quarter" idx="10"/>
          </p:nvPr>
        </p:nvSpPr>
        <p:spPr/>
        <p:txBody>
          <a:bodyPr/>
          <a:lstStyle/>
          <a:p>
            <a:fld id="{20C27378-1D00-4878-BF8F-94F382074034}" type="slidenum">
              <a:rPr lang="en-US" smtClean="0"/>
              <a:t>18</a:t>
            </a:fld>
            <a:endParaRPr lang="en-US"/>
          </a:p>
        </p:txBody>
      </p:sp>
    </p:spTree>
    <p:extLst>
      <p:ext uri="{BB962C8B-B14F-4D97-AF65-F5344CB8AC3E}">
        <p14:creationId xmlns:p14="http://schemas.microsoft.com/office/powerpoint/2010/main" val="413730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Questions (Cathy intro)</a:t>
            </a:r>
          </a:p>
          <a:p>
            <a:endParaRPr lang="en-US" dirty="0"/>
          </a:p>
        </p:txBody>
      </p:sp>
      <p:sp>
        <p:nvSpPr>
          <p:cNvPr id="4" name="Slide Number Placeholder 3"/>
          <p:cNvSpPr>
            <a:spLocks noGrp="1"/>
          </p:cNvSpPr>
          <p:nvPr>
            <p:ph type="sldNum" sz="quarter" idx="10"/>
          </p:nvPr>
        </p:nvSpPr>
        <p:spPr/>
        <p:txBody>
          <a:bodyPr/>
          <a:lstStyle/>
          <a:p>
            <a:fld id="{20C27378-1D00-4878-BF8F-94F382074034}" type="slidenum">
              <a:rPr lang="en-US" smtClean="0"/>
              <a:t>19</a:t>
            </a:fld>
            <a:endParaRPr lang="en-US"/>
          </a:p>
        </p:txBody>
      </p:sp>
    </p:spTree>
    <p:extLst>
      <p:ext uri="{BB962C8B-B14F-4D97-AF65-F5344CB8AC3E}">
        <p14:creationId xmlns:p14="http://schemas.microsoft.com/office/powerpoint/2010/main" val="3906716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Cathy – 3min</a:t>
            </a:r>
          </a:p>
          <a:p>
            <a:r>
              <a:rPr lang="en-US" dirty="0" smtClean="0"/>
              <a:t>(Image on this slide is</a:t>
            </a:r>
            <a:r>
              <a:rPr lang="en-US" baseline="0" dirty="0" smtClean="0"/>
              <a:t> the UITS Monitor)</a:t>
            </a:r>
            <a:endParaRPr lang="en-US" dirty="0"/>
          </a:p>
        </p:txBody>
      </p:sp>
      <p:sp>
        <p:nvSpPr>
          <p:cNvPr id="4" name="Slide Number Placeholder 3"/>
          <p:cNvSpPr>
            <a:spLocks noGrp="1"/>
          </p:cNvSpPr>
          <p:nvPr>
            <p:ph type="sldNum" sz="quarter" idx="10"/>
          </p:nvPr>
        </p:nvSpPr>
        <p:spPr/>
        <p:txBody>
          <a:bodyPr/>
          <a:lstStyle/>
          <a:p>
            <a:fld id="{20C27378-1D00-4878-BF8F-94F382074034}" type="slidenum">
              <a:rPr lang="en-US" smtClean="0"/>
              <a:t>2</a:t>
            </a:fld>
            <a:endParaRPr lang="en-US"/>
          </a:p>
        </p:txBody>
      </p:sp>
    </p:spTree>
    <p:extLst>
      <p:ext uri="{BB962C8B-B14F-4D97-AF65-F5344CB8AC3E}">
        <p14:creationId xmlns:p14="http://schemas.microsoft.com/office/powerpoint/2010/main" val="4063664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7378-1D00-4878-BF8F-94F382074034}" type="slidenum">
              <a:rPr lang="en-US" smtClean="0"/>
              <a:t>20</a:t>
            </a:fld>
            <a:endParaRPr lang="en-US"/>
          </a:p>
        </p:txBody>
      </p:sp>
    </p:spTree>
    <p:extLst>
      <p:ext uri="{BB962C8B-B14F-4D97-AF65-F5344CB8AC3E}">
        <p14:creationId xmlns:p14="http://schemas.microsoft.com/office/powerpoint/2010/main" val="2554846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Cathy – 2min </a:t>
            </a:r>
          </a:p>
          <a:p>
            <a:r>
              <a:rPr lang="en-US" dirty="0" smtClean="0"/>
              <a:t>-- these</a:t>
            </a:r>
            <a:r>
              <a:rPr lang="en-US" baseline="0" dirty="0" smtClean="0"/>
              <a:t> quotes are from the UITS User Survey student sections for 2013</a:t>
            </a:r>
          </a:p>
          <a:p>
            <a:endParaRPr lang="en-US" dirty="0"/>
          </a:p>
        </p:txBody>
      </p:sp>
      <p:sp>
        <p:nvSpPr>
          <p:cNvPr id="4" name="Slide Number Placeholder 3"/>
          <p:cNvSpPr>
            <a:spLocks noGrp="1"/>
          </p:cNvSpPr>
          <p:nvPr>
            <p:ph type="sldNum" sz="quarter" idx="10"/>
          </p:nvPr>
        </p:nvSpPr>
        <p:spPr/>
        <p:txBody>
          <a:bodyPr/>
          <a:lstStyle/>
          <a:p>
            <a:fld id="{20C27378-1D00-4878-BF8F-94F382074034}" type="slidenum">
              <a:rPr lang="en-US" smtClean="0"/>
              <a:t>3</a:t>
            </a:fld>
            <a:endParaRPr lang="en-US"/>
          </a:p>
        </p:txBody>
      </p:sp>
    </p:spTree>
    <p:extLst>
      <p:ext uri="{BB962C8B-B14F-4D97-AF65-F5344CB8AC3E}">
        <p14:creationId xmlns:p14="http://schemas.microsoft.com/office/powerpoint/2010/main" val="2596609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Cathy – 2min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Michele notes that</a:t>
            </a:r>
            <a:r>
              <a:rPr lang="en-US" baseline="0" dirty="0" smtClean="0"/>
              <a:t> students state they don’t want email, but face-to-face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Some notes: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VOICE REPORT:</a:t>
            </a:r>
          </a:p>
          <a:p>
            <a:r>
              <a:rPr lang="en-US" sz="1200" b="0" i="0" u="none" strike="noStrike" kern="1200" baseline="0" dirty="0" smtClean="0">
                <a:solidFill>
                  <a:schemeClr val="tx1"/>
                </a:solidFill>
                <a:latin typeface="+mn-lt"/>
                <a:ea typeface="+mn-ea"/>
                <a:cs typeface="+mn-cs"/>
              </a:rPr>
              <a:t>Question: Do you regularly receive emails from UITS? (95% answered yes)</a:t>
            </a:r>
          </a:p>
          <a:p>
            <a:r>
              <a:rPr lang="en-US" sz="1200" b="0" i="0" u="none" strike="noStrike" kern="1200" baseline="0" dirty="0" smtClean="0">
                <a:solidFill>
                  <a:schemeClr val="tx1"/>
                </a:solidFill>
                <a:latin typeface="+mn-lt"/>
                <a:ea typeface="+mn-ea"/>
                <a:cs typeface="+mn-cs"/>
              </a:rPr>
              <a:t>Reported reading rate:</a:t>
            </a:r>
          </a:p>
          <a:p>
            <a:r>
              <a:rPr lang="en-US" sz="1200" b="0" i="0" u="none" strike="noStrike" kern="1200" baseline="0" dirty="0" smtClean="0">
                <a:solidFill>
                  <a:schemeClr val="tx1"/>
                </a:solidFill>
                <a:latin typeface="+mn-lt"/>
                <a:ea typeface="+mn-ea"/>
                <a:cs typeface="+mn-cs"/>
              </a:rPr>
              <a:t>Only 10 percent “read almost all of them”</a:t>
            </a:r>
          </a:p>
          <a:p>
            <a:r>
              <a:rPr lang="en-US" sz="1200" b="0" i="0" u="none" strike="noStrike" kern="1200" baseline="0" dirty="0" smtClean="0">
                <a:solidFill>
                  <a:schemeClr val="tx1"/>
                </a:solidFill>
                <a:latin typeface="+mn-lt"/>
                <a:ea typeface="+mn-ea"/>
                <a:cs typeface="+mn-cs"/>
              </a:rPr>
              <a:t>42% read some of them</a:t>
            </a:r>
          </a:p>
          <a:p>
            <a:r>
              <a:rPr lang="en-US" sz="1200" b="0" i="0" u="none" strike="noStrike" kern="1200" baseline="0" dirty="0" smtClean="0">
                <a:solidFill>
                  <a:schemeClr val="tx1"/>
                </a:solidFill>
                <a:latin typeface="+mn-lt"/>
                <a:ea typeface="+mn-ea"/>
                <a:cs typeface="+mn-cs"/>
              </a:rPr>
              <a:t>43% “I don’t read them”</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VOICE REPORT:</a:t>
            </a:r>
          </a:p>
          <a:p>
            <a:r>
              <a:rPr lang="en-US" sz="1200" b="0" i="0" u="none" strike="noStrike" kern="1200" baseline="0" dirty="0" smtClean="0">
                <a:solidFill>
                  <a:schemeClr val="tx1"/>
                </a:solidFill>
                <a:latin typeface="+mn-lt"/>
                <a:ea typeface="+mn-ea"/>
                <a:cs typeface="+mn-cs"/>
              </a:rPr>
              <a:t>Q15. How do you primarily find out about opportunities to join student organizations?</a:t>
            </a:r>
          </a:p>
          <a:p>
            <a:r>
              <a:rPr lang="en-US" sz="1200" b="0" i="0" u="none" strike="noStrike" kern="1200" baseline="0" dirty="0" smtClean="0">
                <a:solidFill>
                  <a:schemeClr val="tx1"/>
                </a:solidFill>
                <a:latin typeface="+mn-lt"/>
                <a:ea typeface="+mn-ea"/>
                <a:cs typeface="+mn-cs"/>
              </a:rPr>
              <a:t>10.97% Presentations in class</a:t>
            </a:r>
          </a:p>
          <a:p>
            <a:r>
              <a:rPr lang="en-US" sz="1200" b="0" i="0" u="none" strike="noStrike" kern="1200" baseline="0" dirty="0" smtClean="0">
                <a:solidFill>
                  <a:schemeClr val="tx1"/>
                </a:solidFill>
                <a:latin typeface="+mn-lt"/>
                <a:ea typeface="+mn-ea"/>
                <a:cs typeface="+mn-cs"/>
              </a:rPr>
              <a:t>30.91% Flyers/posters</a:t>
            </a:r>
          </a:p>
          <a:p>
            <a:r>
              <a:rPr lang="en-US" sz="1200" b="0" i="0" u="none" strike="noStrike" kern="1200" baseline="0" dirty="0" smtClean="0">
                <a:solidFill>
                  <a:schemeClr val="tx1"/>
                </a:solidFill>
                <a:latin typeface="+mn-lt"/>
                <a:ea typeface="+mn-ea"/>
                <a:cs typeface="+mn-cs"/>
              </a:rPr>
              <a:t>  8.97% Student Involvement Fair</a:t>
            </a:r>
          </a:p>
          <a:p>
            <a:r>
              <a:rPr lang="en-US" sz="1200" b="0" i="0" u="none" strike="noStrike" kern="1200" baseline="0" dirty="0" smtClean="0">
                <a:solidFill>
                  <a:schemeClr val="tx1"/>
                </a:solidFill>
                <a:latin typeface="+mn-lt"/>
                <a:ea typeface="+mn-ea"/>
                <a:cs typeface="+mn-cs"/>
              </a:rPr>
              <a:t>31.70% Word of mouth</a:t>
            </a:r>
          </a:p>
          <a:p>
            <a:r>
              <a:rPr lang="en-US" sz="1200" b="0" i="0" u="none" strike="noStrike" kern="1200" baseline="0" dirty="0" smtClean="0">
                <a:solidFill>
                  <a:schemeClr val="tx1"/>
                </a:solidFill>
                <a:latin typeface="+mn-lt"/>
                <a:ea typeface="+mn-ea"/>
                <a:cs typeface="+mn-cs"/>
              </a:rPr>
              <a:t>11.57% Chalk writing on ground</a:t>
            </a:r>
          </a:p>
          <a:p>
            <a:r>
              <a:rPr lang="en-US" sz="1200" b="0" i="0" u="none" strike="noStrike" kern="1200" baseline="0" dirty="0" smtClean="0">
                <a:solidFill>
                  <a:schemeClr val="tx1"/>
                </a:solidFill>
                <a:latin typeface="+mn-lt"/>
                <a:ea typeface="+mn-ea"/>
                <a:cs typeface="+mn-cs"/>
              </a:rPr>
              <a:t>  5.88% Other (please specify)</a:t>
            </a:r>
            <a:endParaRPr lang="en-US" dirty="0" smtClean="0"/>
          </a:p>
          <a:p>
            <a:endParaRPr lang="en-US" dirty="0"/>
          </a:p>
        </p:txBody>
      </p:sp>
      <p:sp>
        <p:nvSpPr>
          <p:cNvPr id="4" name="Slide Number Placeholder 3"/>
          <p:cNvSpPr>
            <a:spLocks noGrp="1"/>
          </p:cNvSpPr>
          <p:nvPr>
            <p:ph type="sldNum" sz="quarter" idx="10"/>
          </p:nvPr>
        </p:nvSpPr>
        <p:spPr/>
        <p:txBody>
          <a:bodyPr/>
          <a:lstStyle/>
          <a:p>
            <a:fld id="{20C27378-1D00-4878-BF8F-94F382074034}"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877547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Cathy – 2min</a:t>
            </a:r>
          </a:p>
          <a:p>
            <a:endParaRPr lang="en-US" dirty="0"/>
          </a:p>
        </p:txBody>
      </p:sp>
      <p:sp>
        <p:nvSpPr>
          <p:cNvPr id="4" name="Slide Number Placeholder 3"/>
          <p:cNvSpPr>
            <a:spLocks noGrp="1"/>
          </p:cNvSpPr>
          <p:nvPr>
            <p:ph type="sldNum" sz="quarter" idx="10"/>
          </p:nvPr>
        </p:nvSpPr>
        <p:spPr/>
        <p:txBody>
          <a:bodyPr/>
          <a:lstStyle/>
          <a:p>
            <a:fld id="{20C27378-1D00-4878-BF8F-94F382074034}" type="slidenum">
              <a:rPr lang="en-US" smtClean="0"/>
              <a:t>5</a:t>
            </a:fld>
            <a:endParaRPr lang="en-US"/>
          </a:p>
        </p:txBody>
      </p:sp>
    </p:spTree>
    <p:extLst>
      <p:ext uri="{BB962C8B-B14F-4D97-AF65-F5344CB8AC3E}">
        <p14:creationId xmlns:p14="http://schemas.microsoft.com/office/powerpoint/2010/main" val="1207321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Cathy – 4</a:t>
            </a:r>
            <a:r>
              <a:rPr lang="en-US" baseline="0" dirty="0" smtClean="0"/>
              <a:t> min</a:t>
            </a:r>
            <a:endParaRPr lang="en-US" dirty="0" smtClean="0"/>
          </a:p>
          <a:p>
            <a:endParaRPr lang="en-US" dirty="0"/>
          </a:p>
        </p:txBody>
      </p:sp>
      <p:sp>
        <p:nvSpPr>
          <p:cNvPr id="4" name="Slide Number Placeholder 3"/>
          <p:cNvSpPr>
            <a:spLocks noGrp="1"/>
          </p:cNvSpPr>
          <p:nvPr>
            <p:ph type="sldNum" sz="quarter" idx="10"/>
          </p:nvPr>
        </p:nvSpPr>
        <p:spPr/>
        <p:txBody>
          <a:bodyPr/>
          <a:lstStyle/>
          <a:p>
            <a:fld id="{20C27378-1D00-4878-BF8F-94F382074034}" type="slidenum">
              <a:rPr lang="en-US" smtClean="0"/>
              <a:t>6</a:t>
            </a:fld>
            <a:endParaRPr lang="en-US"/>
          </a:p>
        </p:txBody>
      </p:sp>
    </p:spTree>
    <p:extLst>
      <p:ext uri="{BB962C8B-B14F-4D97-AF65-F5344CB8AC3E}">
        <p14:creationId xmlns:p14="http://schemas.microsoft.com/office/powerpoint/2010/main" val="801704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Michele: Survey – 1 minute</a:t>
            </a:r>
            <a:endParaRPr lang="en-US" dirty="0"/>
          </a:p>
        </p:txBody>
      </p:sp>
      <p:sp>
        <p:nvSpPr>
          <p:cNvPr id="4" name="Slide Number Placeholder 3"/>
          <p:cNvSpPr>
            <a:spLocks noGrp="1"/>
          </p:cNvSpPr>
          <p:nvPr>
            <p:ph type="sldNum" sz="quarter" idx="10"/>
          </p:nvPr>
        </p:nvSpPr>
        <p:spPr/>
        <p:txBody>
          <a:bodyPr/>
          <a:lstStyle/>
          <a:p>
            <a:fld id="{20C27378-1D00-4878-BF8F-94F382074034}" type="slidenum">
              <a:rPr lang="en-US" smtClean="0"/>
              <a:t>7</a:t>
            </a:fld>
            <a:endParaRPr lang="en-US"/>
          </a:p>
        </p:txBody>
      </p:sp>
    </p:spTree>
    <p:extLst>
      <p:ext uri="{BB962C8B-B14F-4D97-AF65-F5344CB8AC3E}">
        <p14:creationId xmlns:p14="http://schemas.microsoft.com/office/powerpoint/2010/main" val="2622070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Michele 4min</a:t>
            </a:r>
          </a:p>
          <a:p>
            <a:r>
              <a:rPr lang="en-US" dirty="0" smtClean="0"/>
              <a:t>(add purpose)</a:t>
            </a:r>
          </a:p>
          <a:p>
            <a:r>
              <a:rPr lang="en-US" dirty="0" smtClean="0"/>
              <a:t>Emphasize the little resource and big</a:t>
            </a:r>
            <a:r>
              <a:rPr lang="en-US" baseline="0" dirty="0" smtClean="0"/>
              <a:t> IMPACT</a:t>
            </a:r>
          </a:p>
          <a:p>
            <a:r>
              <a:rPr lang="en-US" baseline="0" dirty="0" smtClean="0"/>
              <a:t>Data driven</a:t>
            </a:r>
          </a:p>
          <a:p>
            <a:r>
              <a:rPr lang="en-US" baseline="0" dirty="0" smtClean="0"/>
              <a:t>We didn’t have a baseline to know how many people it would be possible to reach during the pilot.</a:t>
            </a:r>
          </a:p>
          <a:p>
            <a:endParaRPr lang="en-US" baseline="0" dirty="0" smtClean="0"/>
          </a:p>
          <a:p>
            <a:r>
              <a:rPr lang="en-US" baseline="0" dirty="0" smtClean="0"/>
              <a:t>Purpose – </a:t>
            </a:r>
          </a:p>
          <a:p>
            <a:pPr marL="171450" indent="-171450">
              <a:buFont typeface="Arial" panose="020B0604020202020204" pitchFamily="34" charset="0"/>
              <a:buChar char="•"/>
            </a:pPr>
            <a:r>
              <a:rPr lang="en-US" baseline="0" dirty="0" smtClean="0"/>
              <a:t>Our IT Communications Office focuses on raising awareness</a:t>
            </a:r>
          </a:p>
          <a:p>
            <a:pPr marL="171450" indent="-171450">
              <a:buFont typeface="Arial" panose="020B0604020202020204" pitchFamily="34" charset="0"/>
              <a:buChar char="•"/>
            </a:pPr>
            <a:r>
              <a:rPr lang="en-US" baseline="0" dirty="0" smtClean="0"/>
              <a:t>We were charged with increasing adoption</a:t>
            </a:r>
          </a:p>
          <a:p>
            <a:pPr marL="171450" indent="-171450">
              <a:buFont typeface="Arial" panose="020B0604020202020204" pitchFamily="34" charset="0"/>
              <a:buChar char="•"/>
            </a:pPr>
            <a:r>
              <a:rPr lang="en-US" baseline="0" dirty="0" smtClean="0"/>
              <a:t>Empowering People, IU’s Strategic Plan for IT</a:t>
            </a:r>
          </a:p>
          <a:p>
            <a:r>
              <a:rPr lang="en-US" b="1" dirty="0" smtClean="0"/>
              <a:t>Action 47: Student Communication</a:t>
            </a:r>
          </a:p>
          <a:p>
            <a:r>
              <a:rPr lang="en-US" dirty="0" smtClean="0"/>
              <a:t>IU should accelerate its communication programs that help students understand the potential and limitations of information technology, highlight new technologies and uses, promote effective and efficient use practices, and recommend practices for protecting intellectual privacy and property.</a:t>
            </a:r>
          </a:p>
          <a:p>
            <a:endParaRPr lang="en-US" dirty="0" smtClean="0"/>
          </a:p>
          <a:p>
            <a:r>
              <a:rPr lang="en-US" b="1" dirty="0" smtClean="0"/>
              <a:t>Action 43: Student Liaisons</a:t>
            </a:r>
          </a:p>
          <a:p>
            <a:r>
              <a:rPr lang="en-US" dirty="0" smtClean="0"/>
              <a:t>IU should continue to establish and maintain ongoing, formal relationships with students and student groups who can serve as liaisons to the IT organization.</a:t>
            </a:r>
            <a:br>
              <a:rPr lang="en-US" dirty="0" smtClean="0"/>
            </a:b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Initially we had </a:t>
            </a:r>
            <a:r>
              <a:rPr lang="en-US" sz="1200" kern="1200" baseline="0" dirty="0" smtClean="0">
                <a:solidFill>
                  <a:schemeClr val="tx1"/>
                </a:solidFill>
                <a:effectLst/>
                <a:latin typeface="+mn-lt"/>
                <a:ea typeface="+mn-ea"/>
                <a:cs typeface="+mn-cs"/>
                <a:sym typeface="Wingdings" panose="05000000000000000000" pitchFamily="2" charset="2"/>
              </a:rPr>
              <a:t>a student org: Student IT Ambassadors</a:t>
            </a:r>
            <a:endParaRPr lang="en-US" dirty="0" smtClean="0"/>
          </a:p>
          <a:p>
            <a:pPr marL="0" indent="0">
              <a:buFont typeface="Arial" panose="020B0604020202020204" pitchFamily="34" charset="0"/>
              <a:buNone/>
            </a:pPr>
            <a:endParaRPr lang="en-US" baseline="0" dirty="0" smtClean="0"/>
          </a:p>
          <a:p>
            <a:endParaRPr lang="en-US" baseline="0" dirty="0" smtClean="0"/>
          </a:p>
          <a:p>
            <a:r>
              <a:rPr lang="en-US" baseline="0" dirty="0" smtClean="0"/>
              <a:t>Form of proactive support</a:t>
            </a:r>
          </a:p>
          <a:p>
            <a:r>
              <a:rPr lang="en-US" baseline="0" dirty="0" smtClean="0"/>
              <a:t>Started in fall 2013 as a pilot with backing from UITS leadership, specifically Sue Workman and Cathy O’Bryan</a:t>
            </a:r>
          </a:p>
          <a:p>
            <a:endParaRPr lang="en-US" baseline="0" dirty="0" smtClean="0"/>
          </a:p>
          <a:p>
            <a:r>
              <a:rPr lang="en-US" baseline="0" dirty="0" smtClean="0"/>
              <a:t>Resources for the pilot:</a:t>
            </a:r>
          </a:p>
          <a:p>
            <a:r>
              <a:rPr lang="en-US" baseline="0" dirty="0" smtClean="0"/>
              <a:t>IUB – 3 staff, equipment</a:t>
            </a:r>
          </a:p>
          <a:p>
            <a:r>
              <a:rPr lang="en-US" baseline="0" dirty="0" smtClean="0"/>
              <a:t>IUPUI – 3 staff (although we were not fully staffed for a semester), equipment</a:t>
            </a:r>
          </a:p>
          <a:p>
            <a:r>
              <a:rPr lang="en-US" baseline="0" dirty="0" smtClean="0"/>
              <a:t>Technology – a couple of old laptops and an iPad at each campus and an iPad mini for each student hourly</a:t>
            </a:r>
          </a:p>
          <a:p>
            <a:r>
              <a:rPr lang="en-US" baseline="0" dirty="0" smtClean="0"/>
              <a:t>A pop-up banner sign and a UITS-branded table cloth</a:t>
            </a:r>
          </a:p>
          <a:p>
            <a:r>
              <a:rPr lang="en-US" baseline="0" dirty="0" smtClean="0"/>
              <a:t>T-shirts for the students</a:t>
            </a:r>
          </a:p>
          <a:p>
            <a:r>
              <a:rPr lang="en-US" baseline="0" dirty="0" smtClean="0"/>
              <a:t>Giveaways were provided by the different services we promoted</a:t>
            </a:r>
          </a:p>
          <a:p>
            <a:r>
              <a:rPr lang="en-US" baseline="0" dirty="0" smtClean="0"/>
              <a:t>Impact in first semester: more than 5400 contacts</a:t>
            </a:r>
          </a:p>
          <a:p>
            <a:endParaRPr lang="en-US" baseline="0" dirty="0" smtClean="0"/>
          </a:p>
          <a:p>
            <a:r>
              <a:rPr lang="en-US" baseline="0" dirty="0" smtClean="0"/>
              <a:t>Cathy’s advice of fail fast and move on</a:t>
            </a:r>
            <a:endParaRPr lang="en-US" dirty="0" smtClean="0"/>
          </a:p>
          <a:p>
            <a:r>
              <a:rPr lang="en-US" dirty="0" smtClean="0"/>
              <a:t>Adult Student Resources</a:t>
            </a:r>
            <a:r>
              <a:rPr lang="en-US" baseline="0" dirty="0" smtClean="0"/>
              <a:t> example</a:t>
            </a:r>
            <a:endParaRPr lang="en-US" dirty="0"/>
          </a:p>
        </p:txBody>
      </p:sp>
      <p:sp>
        <p:nvSpPr>
          <p:cNvPr id="4" name="Slide Number Placeholder 3"/>
          <p:cNvSpPr>
            <a:spLocks noGrp="1"/>
          </p:cNvSpPr>
          <p:nvPr>
            <p:ph type="sldNum" sz="quarter" idx="10"/>
          </p:nvPr>
        </p:nvSpPr>
        <p:spPr/>
        <p:txBody>
          <a:bodyPr/>
          <a:lstStyle/>
          <a:p>
            <a:fld id="{20C27378-1D00-4878-BF8F-94F382074034}" type="slidenum">
              <a:rPr lang="en-US" smtClean="0"/>
              <a:t>8</a:t>
            </a:fld>
            <a:endParaRPr lang="en-US"/>
          </a:p>
        </p:txBody>
      </p:sp>
    </p:spTree>
    <p:extLst>
      <p:ext uri="{BB962C8B-B14F-4D97-AF65-F5344CB8AC3E}">
        <p14:creationId xmlns:p14="http://schemas.microsoft.com/office/powerpoint/2010/main" val="886863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Michele – a few seconds</a:t>
            </a:r>
          </a:p>
          <a:p>
            <a:r>
              <a:rPr lang="en-US" dirty="0" smtClean="0"/>
              <a:t>How???? Did we start?</a:t>
            </a:r>
            <a:r>
              <a:rPr lang="en-US" baseline="0" dirty="0" smtClean="0"/>
              <a:t>  Build a base of potential opportunities to get in front of students. </a:t>
            </a:r>
            <a:endParaRPr lang="en-US" dirty="0" smtClean="0"/>
          </a:p>
          <a:p>
            <a:endParaRPr lang="en-US" dirty="0"/>
          </a:p>
        </p:txBody>
      </p:sp>
      <p:sp>
        <p:nvSpPr>
          <p:cNvPr id="4" name="Slide Number Placeholder 3"/>
          <p:cNvSpPr>
            <a:spLocks noGrp="1"/>
          </p:cNvSpPr>
          <p:nvPr>
            <p:ph type="sldNum" sz="quarter" idx="10"/>
          </p:nvPr>
        </p:nvSpPr>
        <p:spPr/>
        <p:txBody>
          <a:bodyPr/>
          <a:lstStyle/>
          <a:p>
            <a:fld id="{20C27378-1D00-4878-BF8F-94F382074034}" type="slidenum">
              <a:rPr lang="en-US" smtClean="0"/>
              <a:t>9</a:t>
            </a:fld>
            <a:endParaRPr lang="en-US"/>
          </a:p>
        </p:txBody>
      </p:sp>
    </p:spTree>
    <p:extLst>
      <p:ext uri="{BB962C8B-B14F-4D97-AF65-F5344CB8AC3E}">
        <p14:creationId xmlns:p14="http://schemas.microsoft.com/office/powerpoint/2010/main" val="3643230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747CA0-EDDF-9445-9341-A4D91F63BB91}" type="datetimeFigureOut">
              <a:rPr lang="en-US" smtClean="0"/>
              <a:t>10/14/14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ED6B6-A7B2-5245-BB3D-80274D743FDE}" type="slidenum">
              <a:rPr lang="en-US" smtClean="0"/>
              <a:t>‹#›</a:t>
            </a:fld>
            <a:endParaRPr lang="en-US"/>
          </a:p>
        </p:txBody>
      </p:sp>
    </p:spTree>
    <p:extLst>
      <p:ext uri="{BB962C8B-B14F-4D97-AF65-F5344CB8AC3E}">
        <p14:creationId xmlns:p14="http://schemas.microsoft.com/office/powerpoint/2010/main" val="18661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747CA0-EDDF-9445-9341-A4D91F63BB91}" type="datetimeFigureOut">
              <a:rPr lang="en-US" smtClean="0"/>
              <a:t>10/14/14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ED6B6-A7B2-5245-BB3D-80274D743FDE}" type="slidenum">
              <a:rPr lang="en-US" smtClean="0"/>
              <a:t>‹#›</a:t>
            </a:fld>
            <a:endParaRPr lang="en-US"/>
          </a:p>
        </p:txBody>
      </p:sp>
    </p:spTree>
    <p:extLst>
      <p:ext uri="{BB962C8B-B14F-4D97-AF65-F5344CB8AC3E}">
        <p14:creationId xmlns:p14="http://schemas.microsoft.com/office/powerpoint/2010/main" val="4068634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747CA0-EDDF-9445-9341-A4D91F63BB91}" type="datetimeFigureOut">
              <a:rPr lang="en-US" smtClean="0"/>
              <a:t>10/14/14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ED6B6-A7B2-5245-BB3D-80274D743FDE}" type="slidenum">
              <a:rPr lang="en-US" smtClean="0"/>
              <a:t>‹#›</a:t>
            </a:fld>
            <a:endParaRPr lang="en-US"/>
          </a:p>
        </p:txBody>
      </p:sp>
    </p:spTree>
    <p:extLst>
      <p:ext uri="{BB962C8B-B14F-4D97-AF65-F5344CB8AC3E}">
        <p14:creationId xmlns:p14="http://schemas.microsoft.com/office/powerpoint/2010/main" val="2920811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747CA0-EDDF-9445-9341-A4D91F63BB91}" type="datetimeFigureOut">
              <a:rPr lang="en-US" smtClean="0"/>
              <a:t>10/14/14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ED6B6-A7B2-5245-BB3D-80274D743FDE}" type="slidenum">
              <a:rPr lang="en-US" smtClean="0"/>
              <a:t>‹#›</a:t>
            </a:fld>
            <a:endParaRPr lang="en-US"/>
          </a:p>
        </p:txBody>
      </p:sp>
    </p:spTree>
    <p:extLst>
      <p:ext uri="{BB962C8B-B14F-4D97-AF65-F5344CB8AC3E}">
        <p14:creationId xmlns:p14="http://schemas.microsoft.com/office/powerpoint/2010/main" val="2299146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747CA0-EDDF-9445-9341-A4D91F63BB91}" type="datetimeFigureOut">
              <a:rPr lang="en-US" smtClean="0"/>
              <a:t>10/14/14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ED6B6-A7B2-5245-BB3D-80274D743FDE}" type="slidenum">
              <a:rPr lang="en-US" smtClean="0"/>
              <a:t>‹#›</a:t>
            </a:fld>
            <a:endParaRPr lang="en-US"/>
          </a:p>
        </p:txBody>
      </p:sp>
    </p:spTree>
    <p:extLst>
      <p:ext uri="{BB962C8B-B14F-4D97-AF65-F5344CB8AC3E}">
        <p14:creationId xmlns:p14="http://schemas.microsoft.com/office/powerpoint/2010/main" val="3690785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747CA0-EDDF-9445-9341-A4D91F63BB91}" type="datetimeFigureOut">
              <a:rPr lang="en-US" smtClean="0"/>
              <a:t>10/14/14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EED6B6-A7B2-5245-BB3D-80274D743FDE}" type="slidenum">
              <a:rPr lang="en-US" smtClean="0"/>
              <a:t>‹#›</a:t>
            </a:fld>
            <a:endParaRPr lang="en-US"/>
          </a:p>
        </p:txBody>
      </p:sp>
    </p:spTree>
    <p:extLst>
      <p:ext uri="{BB962C8B-B14F-4D97-AF65-F5344CB8AC3E}">
        <p14:creationId xmlns:p14="http://schemas.microsoft.com/office/powerpoint/2010/main" val="3687907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747CA0-EDDF-9445-9341-A4D91F63BB91}" type="datetimeFigureOut">
              <a:rPr lang="en-US" smtClean="0"/>
              <a:t>10/14/14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EED6B6-A7B2-5245-BB3D-80274D743FDE}" type="slidenum">
              <a:rPr lang="en-US" smtClean="0"/>
              <a:t>‹#›</a:t>
            </a:fld>
            <a:endParaRPr lang="en-US"/>
          </a:p>
        </p:txBody>
      </p:sp>
    </p:spTree>
    <p:extLst>
      <p:ext uri="{BB962C8B-B14F-4D97-AF65-F5344CB8AC3E}">
        <p14:creationId xmlns:p14="http://schemas.microsoft.com/office/powerpoint/2010/main" val="1174272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747CA0-EDDF-9445-9341-A4D91F63BB91}" type="datetimeFigureOut">
              <a:rPr lang="en-US" smtClean="0"/>
              <a:t>10/14/14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EED6B6-A7B2-5245-BB3D-80274D743FDE}" type="slidenum">
              <a:rPr lang="en-US" smtClean="0"/>
              <a:t>‹#›</a:t>
            </a:fld>
            <a:endParaRPr lang="en-US"/>
          </a:p>
        </p:txBody>
      </p:sp>
    </p:spTree>
    <p:extLst>
      <p:ext uri="{BB962C8B-B14F-4D97-AF65-F5344CB8AC3E}">
        <p14:creationId xmlns:p14="http://schemas.microsoft.com/office/powerpoint/2010/main" val="2462248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747CA0-EDDF-9445-9341-A4D91F63BB91}" type="datetimeFigureOut">
              <a:rPr lang="en-US" smtClean="0"/>
              <a:t>10/14/14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EED6B6-A7B2-5245-BB3D-80274D743FDE}" type="slidenum">
              <a:rPr lang="en-US" smtClean="0"/>
              <a:t>‹#›</a:t>
            </a:fld>
            <a:endParaRPr lang="en-US"/>
          </a:p>
        </p:txBody>
      </p:sp>
    </p:spTree>
    <p:extLst>
      <p:ext uri="{BB962C8B-B14F-4D97-AF65-F5344CB8AC3E}">
        <p14:creationId xmlns:p14="http://schemas.microsoft.com/office/powerpoint/2010/main" val="3096319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747CA0-EDDF-9445-9341-A4D91F63BB91}" type="datetimeFigureOut">
              <a:rPr lang="en-US" smtClean="0"/>
              <a:t>10/14/14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EED6B6-A7B2-5245-BB3D-80274D743FDE}" type="slidenum">
              <a:rPr lang="en-US" smtClean="0"/>
              <a:t>‹#›</a:t>
            </a:fld>
            <a:endParaRPr lang="en-US"/>
          </a:p>
        </p:txBody>
      </p:sp>
    </p:spTree>
    <p:extLst>
      <p:ext uri="{BB962C8B-B14F-4D97-AF65-F5344CB8AC3E}">
        <p14:creationId xmlns:p14="http://schemas.microsoft.com/office/powerpoint/2010/main" val="46378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747CA0-EDDF-9445-9341-A4D91F63BB91}" type="datetimeFigureOut">
              <a:rPr lang="en-US" smtClean="0"/>
              <a:t>10/14/14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EED6B6-A7B2-5245-BB3D-80274D743FDE}" type="slidenum">
              <a:rPr lang="en-US" smtClean="0"/>
              <a:t>‹#›</a:t>
            </a:fld>
            <a:endParaRPr lang="en-US"/>
          </a:p>
        </p:txBody>
      </p:sp>
    </p:spTree>
    <p:extLst>
      <p:ext uri="{BB962C8B-B14F-4D97-AF65-F5344CB8AC3E}">
        <p14:creationId xmlns:p14="http://schemas.microsoft.com/office/powerpoint/2010/main" val="4867711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D747CA0-EDDF-9445-9341-A4D91F63BB91}" type="datetimeFigureOut">
              <a:rPr lang="en-US" smtClean="0"/>
              <a:t>10/14/14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8EED6B6-A7B2-5245-BB3D-80274D743FDE}" type="slidenum">
              <a:rPr lang="en-US" smtClean="0"/>
              <a:t>‹#›</a:t>
            </a:fld>
            <a:endParaRPr lang="en-US"/>
          </a:p>
        </p:txBody>
      </p:sp>
    </p:spTree>
    <p:extLst>
      <p:ext uri="{BB962C8B-B14F-4D97-AF65-F5344CB8AC3E}">
        <p14:creationId xmlns:p14="http://schemas.microsoft.com/office/powerpoint/2010/main" val="535131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chart" Target="../charts/char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4" Type="http://schemas.microsoft.com/office/2007/relationships/hdphoto" Target="../media/hdphoto1.wdp"/><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gelic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62467"/>
            <a:ext cx="9193255" cy="6105968"/>
          </a:xfrm>
          <a:prstGeom prst="rect">
            <a:avLst/>
          </a:prstGeom>
        </p:spPr>
      </p:pic>
      <p:sp>
        <p:nvSpPr>
          <p:cNvPr id="6" name="Rectangle 5"/>
          <p:cNvSpPr/>
          <p:nvPr/>
        </p:nvSpPr>
        <p:spPr>
          <a:xfrm>
            <a:off x="0" y="3373120"/>
            <a:ext cx="9193254" cy="1483360"/>
          </a:xfrm>
          <a:prstGeom prst="rect">
            <a:avLst/>
          </a:prstGeom>
          <a:solidFill>
            <a:schemeClr val="tx1">
              <a:lumMod val="75000"/>
              <a:lumOff val="25000"/>
              <a:alpha val="9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685800" y="3758518"/>
            <a:ext cx="7772400" cy="1334048"/>
          </a:xfrm>
        </p:spPr>
        <p:txBody>
          <a:bodyPr>
            <a:normAutofit fontScale="90000"/>
          </a:bodyPr>
          <a:lstStyle/>
          <a:p>
            <a:pPr>
              <a:lnSpc>
                <a:spcPts val="4400"/>
              </a:lnSpc>
            </a:pPr>
            <a:r>
              <a:rPr lang="en-US" sz="6000" b="1" dirty="0" smtClean="0">
                <a:solidFill>
                  <a:schemeClr val="bg1"/>
                </a:solidFill>
                <a:latin typeface="Arial"/>
                <a:cs typeface="Arial"/>
              </a:rPr>
              <a:t>Reach out to students</a:t>
            </a:r>
            <a:br>
              <a:rPr lang="en-US" sz="6000" b="1" dirty="0" smtClean="0">
                <a:solidFill>
                  <a:schemeClr val="bg1"/>
                </a:solidFill>
                <a:latin typeface="Arial"/>
                <a:cs typeface="Arial"/>
              </a:rPr>
            </a:br>
            <a:r>
              <a:rPr lang="en-US" sz="4000" dirty="0" smtClean="0">
                <a:solidFill>
                  <a:schemeClr val="bg1"/>
                </a:solidFill>
                <a:latin typeface="Arial"/>
                <a:cs typeface="Arial"/>
              </a:rPr>
              <a:t>with proactive support</a:t>
            </a:r>
            <a:br>
              <a:rPr lang="en-US" sz="4000" dirty="0" smtClean="0">
                <a:solidFill>
                  <a:schemeClr val="bg1"/>
                </a:solidFill>
                <a:latin typeface="Arial"/>
                <a:cs typeface="Arial"/>
              </a:rPr>
            </a:br>
            <a:endParaRPr lang="en-US" sz="4000" dirty="0">
              <a:solidFill>
                <a:schemeClr val="bg1"/>
              </a:solidFill>
              <a:latin typeface="Arial"/>
              <a:cs typeface="Arial"/>
            </a:endParaRPr>
          </a:p>
        </p:txBody>
      </p:sp>
      <p:grpSp>
        <p:nvGrpSpPr>
          <p:cNvPr id="5" name="Group 4"/>
          <p:cNvGrpSpPr/>
          <p:nvPr/>
        </p:nvGrpSpPr>
        <p:grpSpPr>
          <a:xfrm>
            <a:off x="-1533515" y="4434405"/>
            <a:ext cx="3367616" cy="99485"/>
            <a:chOff x="298455" y="1904991"/>
            <a:chExt cx="3367616" cy="99485"/>
          </a:xfrm>
        </p:grpSpPr>
        <p:cxnSp>
          <p:nvCxnSpPr>
            <p:cNvPr id="7" name="Straight Connector 6"/>
            <p:cNvCxnSpPr/>
            <p:nvPr/>
          </p:nvCxnSpPr>
          <p:spPr>
            <a:xfrm>
              <a:off x="298455" y="1904991"/>
              <a:ext cx="3363378" cy="0"/>
            </a:xfrm>
            <a:prstGeom prst="line">
              <a:avLst/>
            </a:prstGeom>
            <a:ln>
              <a:solidFill>
                <a:schemeClr val="bg1">
                  <a:lumMod val="85000"/>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02693" y="2004476"/>
              <a:ext cx="3363378" cy="0"/>
            </a:xfrm>
            <a:prstGeom prst="line">
              <a:avLst/>
            </a:prstGeom>
            <a:ln>
              <a:solidFill>
                <a:schemeClr val="bg1">
                  <a:lumMod val="85000"/>
                  <a:alpha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7292959" y="4438643"/>
            <a:ext cx="3367616" cy="99485"/>
            <a:chOff x="298455" y="1904991"/>
            <a:chExt cx="3367616" cy="99485"/>
          </a:xfrm>
        </p:grpSpPr>
        <p:cxnSp>
          <p:nvCxnSpPr>
            <p:cNvPr id="10" name="Straight Connector 9"/>
            <p:cNvCxnSpPr/>
            <p:nvPr/>
          </p:nvCxnSpPr>
          <p:spPr>
            <a:xfrm>
              <a:off x="298455" y="1904991"/>
              <a:ext cx="3363378" cy="0"/>
            </a:xfrm>
            <a:prstGeom prst="line">
              <a:avLst/>
            </a:prstGeom>
            <a:ln>
              <a:solidFill>
                <a:schemeClr val="bg1">
                  <a:lumMod val="85000"/>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02693" y="2004476"/>
              <a:ext cx="3363378" cy="0"/>
            </a:xfrm>
            <a:prstGeom prst="line">
              <a:avLst/>
            </a:prstGeom>
            <a:ln>
              <a:solidFill>
                <a:schemeClr val="bg1">
                  <a:lumMod val="85000"/>
                  <a:alpha val="50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9137816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3057" y="0"/>
            <a:ext cx="7744146" cy="5143499"/>
          </a:xfrm>
          <a:prstGeom prst="rect">
            <a:avLst/>
          </a:prstGeom>
        </p:spPr>
      </p:pic>
      <p:sp>
        <p:nvSpPr>
          <p:cNvPr id="2" name="Title 1"/>
          <p:cNvSpPr>
            <a:spLocks noGrp="1"/>
          </p:cNvSpPr>
          <p:nvPr>
            <p:ph type="title"/>
          </p:nvPr>
        </p:nvSpPr>
        <p:spPr>
          <a:xfrm>
            <a:off x="-351690" y="332975"/>
            <a:ext cx="3319976" cy="857250"/>
          </a:xfrm>
        </p:spPr>
        <p:txBody>
          <a:bodyPr>
            <a:noAutofit/>
          </a:bodyPr>
          <a:lstStyle/>
          <a:p>
            <a:r>
              <a:rPr lang="en-US" sz="3600" dirty="0" smtClean="0"/>
              <a:t>In the</a:t>
            </a:r>
            <a:br>
              <a:rPr lang="en-US" sz="3600" dirty="0" smtClean="0"/>
            </a:br>
            <a:r>
              <a:rPr lang="en-US" sz="3600" dirty="0" smtClean="0"/>
              <a:t>   beginning…</a:t>
            </a:r>
            <a:endParaRPr lang="en-US" sz="3600" dirty="0"/>
          </a:p>
        </p:txBody>
      </p:sp>
      <p:sp>
        <p:nvSpPr>
          <p:cNvPr id="3" name="Content Placeholder 2"/>
          <p:cNvSpPr>
            <a:spLocks noGrp="1"/>
          </p:cNvSpPr>
          <p:nvPr>
            <p:ph idx="1"/>
          </p:nvPr>
        </p:nvSpPr>
        <p:spPr>
          <a:xfrm>
            <a:off x="211015" y="1686969"/>
            <a:ext cx="3319976" cy="3394472"/>
          </a:xfrm>
        </p:spPr>
        <p:txBody>
          <a:bodyPr>
            <a:normAutofit/>
          </a:bodyPr>
          <a:lstStyle/>
          <a:p>
            <a:pPr>
              <a:lnSpc>
                <a:spcPts val="3000"/>
              </a:lnSpc>
              <a:spcAft>
                <a:spcPts val="700"/>
              </a:spcAft>
            </a:pPr>
            <a:r>
              <a:rPr lang="en-US" sz="2400" dirty="0" smtClean="0"/>
              <a:t>Information tables</a:t>
            </a:r>
          </a:p>
          <a:p>
            <a:pPr>
              <a:lnSpc>
                <a:spcPts val="3000"/>
              </a:lnSpc>
              <a:spcAft>
                <a:spcPts val="700"/>
              </a:spcAft>
            </a:pPr>
            <a:r>
              <a:rPr lang="en-US" sz="2400" dirty="0" smtClean="0"/>
              <a:t>Classroom presentations</a:t>
            </a:r>
          </a:p>
          <a:p>
            <a:pPr>
              <a:lnSpc>
                <a:spcPts val="3000"/>
              </a:lnSpc>
              <a:spcAft>
                <a:spcPts val="700"/>
              </a:spcAft>
            </a:pPr>
            <a:r>
              <a:rPr lang="en-US" sz="2400" dirty="0" smtClean="0"/>
              <a:t>Online presentations</a:t>
            </a:r>
          </a:p>
        </p:txBody>
      </p:sp>
    </p:spTree>
    <p:extLst>
      <p:ext uri="{BB962C8B-B14F-4D97-AF65-F5344CB8AC3E}">
        <p14:creationId xmlns:p14="http://schemas.microsoft.com/office/powerpoint/2010/main" val="4792663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97550"/>
            <a:ext cx="3958166" cy="1021697"/>
          </a:xfrm>
        </p:spPr>
        <p:txBody>
          <a:bodyPr>
            <a:noAutofit/>
          </a:bodyPr>
          <a:lstStyle/>
          <a:p>
            <a:pPr>
              <a:lnSpc>
                <a:spcPts val="4660"/>
              </a:lnSpc>
            </a:pPr>
            <a:r>
              <a:rPr lang="en-US" sz="4000" b="0" dirty="0" smtClean="0"/>
              <a:t>Pilot to</a:t>
            </a:r>
            <a:r>
              <a:rPr lang="en-US" sz="4000" dirty="0" smtClean="0"/>
              <a:t/>
            </a:r>
            <a:br>
              <a:rPr lang="en-US" sz="4000" dirty="0" smtClean="0"/>
            </a:br>
            <a:r>
              <a:rPr lang="en-US" sz="4800" dirty="0" smtClean="0"/>
              <a:t>PROGRAM</a:t>
            </a:r>
            <a:endParaRPr lang="en-US" sz="4800" dirty="0"/>
          </a:p>
        </p:txBody>
      </p:sp>
      <p:sp>
        <p:nvSpPr>
          <p:cNvPr id="3" name="Content Placeholder 2"/>
          <p:cNvSpPr>
            <a:spLocks noGrp="1"/>
          </p:cNvSpPr>
          <p:nvPr>
            <p:ph idx="1"/>
          </p:nvPr>
        </p:nvSpPr>
        <p:spPr>
          <a:xfrm>
            <a:off x="298455" y="2233075"/>
            <a:ext cx="3469217" cy="2594373"/>
          </a:xfrm>
        </p:spPr>
        <p:txBody>
          <a:bodyPr>
            <a:normAutofit/>
          </a:bodyPr>
          <a:lstStyle/>
          <a:p>
            <a:pPr>
              <a:lnSpc>
                <a:spcPts val="4000"/>
              </a:lnSpc>
            </a:pPr>
            <a:r>
              <a:rPr lang="en-US" sz="2800" dirty="0" smtClean="0"/>
              <a:t>Resource scope</a:t>
            </a:r>
          </a:p>
          <a:p>
            <a:pPr>
              <a:lnSpc>
                <a:spcPts val="4000"/>
              </a:lnSpc>
            </a:pPr>
            <a:r>
              <a:rPr lang="en-US" sz="2800" dirty="0" smtClean="0"/>
              <a:t>Impacts &amp; new </a:t>
            </a:r>
            <a:r>
              <a:rPr lang="en-US" sz="2800" dirty="0"/>
              <a:t>o</a:t>
            </a:r>
            <a:r>
              <a:rPr lang="en-US" sz="2800" dirty="0" smtClean="0"/>
              <a:t>pportunities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3961" y="-287868"/>
            <a:ext cx="8444088" cy="6333066"/>
          </a:xfrm>
          <a:prstGeom prst="rect">
            <a:avLst/>
          </a:prstGeom>
        </p:spPr>
      </p:pic>
      <p:grpSp>
        <p:nvGrpSpPr>
          <p:cNvPr id="9" name="Group 8"/>
          <p:cNvGrpSpPr/>
          <p:nvPr/>
        </p:nvGrpSpPr>
        <p:grpSpPr>
          <a:xfrm>
            <a:off x="298455" y="1947323"/>
            <a:ext cx="3367616" cy="99485"/>
            <a:chOff x="298455" y="1904991"/>
            <a:chExt cx="3367616" cy="99485"/>
          </a:xfrm>
        </p:grpSpPr>
        <p:cxnSp>
          <p:nvCxnSpPr>
            <p:cNvPr id="7" name="Straight Connector 6"/>
            <p:cNvCxnSpPr/>
            <p:nvPr/>
          </p:nvCxnSpPr>
          <p:spPr>
            <a:xfrm>
              <a:off x="298455" y="1904991"/>
              <a:ext cx="3363378"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02693" y="2004476"/>
              <a:ext cx="3363378"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4923194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5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42901"/>
            <a:ext cx="7062951" cy="857250"/>
          </a:xfrm>
        </p:spPr>
        <p:txBody>
          <a:bodyPr/>
          <a:lstStyle/>
          <a:p>
            <a:r>
              <a:rPr lang="en-US" dirty="0" smtClean="0"/>
              <a:t>By the numbers…</a:t>
            </a:r>
            <a:endParaRPr lang="en-US" dirty="0"/>
          </a:p>
        </p:txBody>
      </p:sp>
      <p:graphicFrame>
        <p:nvGraphicFramePr>
          <p:cNvPr id="13" name="Content Placeholder 12"/>
          <p:cNvGraphicFramePr>
            <a:graphicFrameLocks noGrp="1"/>
          </p:cNvGraphicFramePr>
          <p:nvPr>
            <p:ph sz="half" idx="1"/>
            <p:extLst>
              <p:ext uri="{D42A27DB-BD31-4B8C-83A1-F6EECF244321}">
                <p14:modId xmlns:p14="http://schemas.microsoft.com/office/powerpoint/2010/main" val="414661138"/>
              </p:ext>
            </p:extLst>
          </p:nvPr>
        </p:nvGraphicFramePr>
        <p:xfrm>
          <a:off x="1639612" y="1200150"/>
          <a:ext cx="4177863" cy="3406830"/>
        </p:xfrm>
        <a:graphic>
          <a:graphicData uri="http://schemas.openxmlformats.org/drawingml/2006/table">
            <a:tbl>
              <a:tblPr firstRow="1" bandRow="1">
                <a:tableStyleId>{0E3FDE45-AF77-4B5C-9715-49D594BDF05E}</a:tableStyleId>
              </a:tblPr>
              <a:tblGrid>
                <a:gridCol w="2979685"/>
                <a:gridCol w="1198178"/>
              </a:tblGrid>
              <a:tr h="681366">
                <a:tc>
                  <a:txBody>
                    <a:bodyPr/>
                    <a:lstStyle/>
                    <a:p>
                      <a:r>
                        <a:rPr lang="en-US" sz="2400" b="1" dirty="0" smtClean="0"/>
                        <a:t>Fall 2013</a:t>
                      </a:r>
                      <a:endParaRPr lang="en-US" sz="2400" b="1" dirty="0"/>
                    </a:p>
                  </a:txBody>
                  <a:tcPr/>
                </a:tc>
                <a:tc>
                  <a:txBody>
                    <a:bodyPr/>
                    <a:lstStyle/>
                    <a:p>
                      <a:pPr algn="r"/>
                      <a:r>
                        <a:rPr lang="en-US" sz="2400" b="1" dirty="0" smtClean="0"/>
                        <a:t>5, 436</a:t>
                      </a:r>
                      <a:endParaRPr lang="en-US" sz="2400" b="1" dirty="0"/>
                    </a:p>
                  </a:txBody>
                  <a:tcPr/>
                </a:tc>
              </a:tr>
              <a:tr h="681366">
                <a:tc>
                  <a:txBody>
                    <a:bodyPr/>
                    <a:lstStyle/>
                    <a:p>
                      <a:r>
                        <a:rPr lang="en-US" sz="2400" b="1" dirty="0" smtClean="0"/>
                        <a:t>Spring 2014</a:t>
                      </a:r>
                      <a:endParaRPr lang="en-US" sz="2400" b="1" dirty="0"/>
                    </a:p>
                  </a:txBody>
                  <a:tcPr/>
                </a:tc>
                <a:tc>
                  <a:txBody>
                    <a:bodyPr/>
                    <a:lstStyle/>
                    <a:p>
                      <a:pPr algn="r"/>
                      <a:r>
                        <a:rPr lang="en-US" sz="2400" b="1" dirty="0" smtClean="0"/>
                        <a:t>4,911</a:t>
                      </a:r>
                      <a:endParaRPr lang="en-US" sz="2400" b="1" dirty="0"/>
                    </a:p>
                  </a:txBody>
                  <a:tcPr/>
                </a:tc>
              </a:tr>
              <a:tr h="681366">
                <a:tc>
                  <a:txBody>
                    <a:bodyPr/>
                    <a:lstStyle/>
                    <a:p>
                      <a:r>
                        <a:rPr lang="en-US" sz="2400" b="1" dirty="0" smtClean="0"/>
                        <a:t>Summer 2014</a:t>
                      </a:r>
                      <a:endParaRPr lang="en-US" sz="2400" b="1" dirty="0"/>
                    </a:p>
                  </a:txBody>
                  <a:tcPr/>
                </a:tc>
                <a:tc>
                  <a:txBody>
                    <a:bodyPr/>
                    <a:lstStyle/>
                    <a:p>
                      <a:pPr algn="r"/>
                      <a:r>
                        <a:rPr lang="en-US" sz="2400" b="1" dirty="0" smtClean="0"/>
                        <a:t>8,667</a:t>
                      </a:r>
                      <a:endParaRPr lang="en-US" sz="2400" b="1" dirty="0"/>
                    </a:p>
                  </a:txBody>
                  <a:tcPr/>
                </a:tc>
              </a:tr>
              <a:tr h="681366">
                <a:tc>
                  <a:txBody>
                    <a:bodyPr/>
                    <a:lstStyle/>
                    <a:p>
                      <a:r>
                        <a:rPr lang="en-US" sz="2400" b="1" dirty="0" smtClean="0"/>
                        <a:t>Aug. &amp;</a:t>
                      </a:r>
                      <a:r>
                        <a:rPr lang="en-US" sz="2400" b="1" baseline="0" dirty="0" smtClean="0"/>
                        <a:t> Sept. 2014</a:t>
                      </a:r>
                      <a:endParaRPr lang="en-US" sz="2400" b="1" dirty="0"/>
                    </a:p>
                  </a:txBody>
                  <a:tcPr/>
                </a:tc>
                <a:tc>
                  <a:txBody>
                    <a:bodyPr/>
                    <a:lstStyle/>
                    <a:p>
                      <a:pPr algn="r"/>
                      <a:r>
                        <a:rPr lang="en-US" sz="2400" b="1" dirty="0" smtClean="0"/>
                        <a:t>8,318</a:t>
                      </a:r>
                      <a:endParaRPr lang="en-US" sz="2400" b="1" dirty="0"/>
                    </a:p>
                  </a:txBody>
                  <a:tcPr/>
                </a:tc>
              </a:tr>
              <a:tr h="681366">
                <a:tc>
                  <a:txBody>
                    <a:bodyPr/>
                    <a:lstStyle/>
                    <a:p>
                      <a:pPr algn="r"/>
                      <a:r>
                        <a:rPr lang="en-US" sz="2400" b="1" dirty="0" smtClean="0"/>
                        <a:t>Total:</a:t>
                      </a:r>
                      <a:endParaRPr lang="en-US" sz="2400" b="1" dirty="0"/>
                    </a:p>
                  </a:txBody>
                  <a:tcPr/>
                </a:tc>
                <a:tc>
                  <a:txBody>
                    <a:bodyPr/>
                    <a:lstStyle/>
                    <a:p>
                      <a:pPr algn="r"/>
                      <a:r>
                        <a:rPr lang="en-US" sz="2400" b="1" dirty="0" smtClean="0"/>
                        <a:t>27,332</a:t>
                      </a:r>
                      <a:endParaRPr lang="en-US" sz="2400" b="1" dirty="0"/>
                    </a:p>
                  </a:txBody>
                  <a:tcPr/>
                </a:tc>
              </a:tr>
            </a:tbl>
          </a:graphicData>
        </a:graphic>
      </p:graphicFrame>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6759" y="1189353"/>
            <a:ext cx="3414216" cy="3417627"/>
          </a:xfrm>
          <a:prstGeom prst="rect">
            <a:avLst/>
          </a:prstGeom>
        </p:spPr>
      </p:pic>
    </p:spTree>
    <p:extLst>
      <p:ext uri="{BB962C8B-B14F-4D97-AF65-F5344CB8AC3E}">
        <p14:creationId xmlns:p14="http://schemas.microsoft.com/office/powerpoint/2010/main" val="301216844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1282037"/>
            <a:ext cx="9827587" cy="7363357"/>
          </a:xfrm>
          <a:prstGeom prst="rect">
            <a:avLst/>
          </a:prstGeom>
        </p:spPr>
      </p:pic>
      <p:sp>
        <p:nvSpPr>
          <p:cNvPr id="5" name="Rectangle 4"/>
          <p:cNvSpPr/>
          <p:nvPr/>
        </p:nvSpPr>
        <p:spPr>
          <a:xfrm>
            <a:off x="0" y="2286000"/>
            <a:ext cx="9144000" cy="1322907"/>
          </a:xfrm>
          <a:prstGeom prst="rect">
            <a:avLst/>
          </a:prstGeom>
          <a:solidFill>
            <a:schemeClr val="tx1">
              <a:lumMod val="75000"/>
              <a:lumOff val="25000"/>
              <a:alpha val="9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370417" y="2153323"/>
            <a:ext cx="8403166" cy="1455585"/>
          </a:xfrm>
        </p:spPr>
        <p:txBody>
          <a:bodyPr anchor="ctr">
            <a:normAutofit/>
          </a:bodyPr>
          <a:lstStyle/>
          <a:p>
            <a:r>
              <a:rPr lang="en-US" sz="7200" dirty="0" smtClean="0">
                <a:solidFill>
                  <a:srgbClr val="FFFFFF"/>
                </a:solidFill>
              </a:rPr>
              <a:t>Networking</a:t>
            </a:r>
            <a:endParaRPr lang="en-US" sz="7200" dirty="0">
              <a:solidFill>
                <a:srgbClr val="FFFFFF"/>
              </a:solidFill>
            </a:endParaRPr>
          </a:p>
        </p:txBody>
      </p:sp>
      <p:pic>
        <p:nvPicPr>
          <p:cNvPr id="4" name="Object 4"/>
          <p:cNvPicPr>
            <a:picLocks noChangeAspect="1"/>
          </p:cNvPicPr>
          <p:nvPr/>
        </p:nvPicPr>
        <p:blipFill>
          <a:blip r:embed="rId4" cstate="print"/>
          <a:stretch>
            <a:fillRect/>
          </a:stretch>
        </p:blipFill>
        <p:spPr>
          <a:xfrm>
            <a:off x="91440" y="4937760"/>
            <a:ext cx="200000" cy="200000"/>
          </a:xfrm>
          <a:prstGeom prst="rect">
            <a:avLst/>
          </a:prstGeom>
        </p:spPr>
      </p:pic>
      <p:sp>
        <p:nvSpPr>
          <p:cNvPr id="7" name="Object 2"/>
          <p:cNvSpPr txBox="1"/>
          <p:nvPr/>
        </p:nvSpPr>
        <p:spPr>
          <a:xfrm>
            <a:off x="228600" y="4935548"/>
            <a:ext cx="8686800" cy="369332"/>
          </a:xfrm>
          <a:prstGeom prst="rect">
            <a:avLst/>
          </a:prstGeom>
          <a:noFill/>
        </p:spPr>
        <p:txBody>
          <a:bodyPr wrap="square" rtlCol="0"/>
          <a:lstStyle/>
          <a:p>
            <a:r>
              <a:rPr lang="en-US" sz="800" dirty="0" smtClean="0">
                <a:solidFill>
                  <a:srgbClr val="FFFFFF"/>
                </a:solidFill>
                <a:latin typeface="Arial" pitchFamily="34" charset="0"/>
                <a:cs typeface="Arial" pitchFamily="34" charset="0"/>
              </a:rPr>
              <a:t>Photo by Marc_Smith - Creative Commons Attribution License  https://www.flickr.com/photos/49503165485@N01</a:t>
            </a:r>
            <a:endParaRPr lang="en-US" sz="800" dirty="0"/>
          </a:p>
        </p:txBody>
      </p:sp>
      <p:sp>
        <p:nvSpPr>
          <p:cNvPr id="6" name="Object 5"/>
          <p:cNvSpPr txBox="1"/>
          <p:nvPr/>
        </p:nvSpPr>
        <p:spPr>
          <a:xfrm>
            <a:off x="0" y="4937760"/>
            <a:ext cx="9144000" cy="205740"/>
          </a:xfrm>
          <a:prstGeom prst="rect">
            <a:avLst/>
          </a:prstGeom>
          <a:solidFill>
            <a:srgbClr val="000000">
              <a:alpha val="50000"/>
            </a:srgbClr>
          </a:solidFill>
        </p:spPr>
      </p:sp>
    </p:spTree>
    <p:extLst>
      <p:ext uri="{BB962C8B-B14F-4D97-AF65-F5344CB8AC3E}">
        <p14:creationId xmlns:p14="http://schemas.microsoft.com/office/powerpoint/2010/main" val="249363160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neBus-fa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668" y="-190516"/>
            <a:ext cx="10761941" cy="7147856"/>
          </a:xfrm>
          <a:prstGeom prst="rect">
            <a:avLst/>
          </a:prstGeom>
        </p:spPr>
      </p:pic>
      <p:sp>
        <p:nvSpPr>
          <p:cNvPr id="2" name="Title 1"/>
          <p:cNvSpPr>
            <a:spLocks noGrp="1"/>
          </p:cNvSpPr>
          <p:nvPr>
            <p:ph type="title"/>
          </p:nvPr>
        </p:nvSpPr>
        <p:spPr>
          <a:xfrm>
            <a:off x="1" y="385890"/>
            <a:ext cx="9144000" cy="857250"/>
          </a:xfrm>
        </p:spPr>
        <p:txBody>
          <a:bodyPr>
            <a:noAutofit/>
          </a:bodyPr>
          <a:lstStyle/>
          <a:p>
            <a:r>
              <a:rPr lang="en-US" sz="7200" dirty="0" smtClean="0"/>
              <a:t>Momentum!</a:t>
            </a:r>
            <a:endParaRPr lang="en-US" sz="7200" dirty="0"/>
          </a:p>
        </p:txBody>
      </p:sp>
    </p:spTree>
    <p:extLst>
      <p:ext uri="{BB962C8B-B14F-4D97-AF65-F5344CB8AC3E}">
        <p14:creationId xmlns:p14="http://schemas.microsoft.com/office/powerpoint/2010/main" val="23589476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uppo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23" y="-1353778"/>
            <a:ext cx="10226435" cy="6792185"/>
          </a:xfrm>
          <a:prstGeom prst="rect">
            <a:avLst/>
          </a:prstGeom>
        </p:spPr>
      </p:pic>
      <p:sp>
        <p:nvSpPr>
          <p:cNvPr id="4" name="Rectangle 3"/>
          <p:cNvSpPr/>
          <p:nvPr/>
        </p:nvSpPr>
        <p:spPr>
          <a:xfrm>
            <a:off x="0" y="3308371"/>
            <a:ext cx="9144000" cy="1217083"/>
          </a:xfrm>
          <a:prstGeom prst="rect">
            <a:avLst/>
          </a:prstGeom>
          <a:solidFill>
            <a:schemeClr val="tx1">
              <a:lumMod val="75000"/>
              <a:lumOff val="25000"/>
              <a:alpha val="9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itle 1"/>
          <p:cNvSpPr txBox="1">
            <a:spLocks/>
          </p:cNvSpPr>
          <p:nvPr/>
        </p:nvSpPr>
        <p:spPr>
          <a:xfrm>
            <a:off x="370417" y="3101613"/>
            <a:ext cx="8403166" cy="1455585"/>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b="1" i="0" kern="1200">
                <a:solidFill>
                  <a:schemeClr val="tx1"/>
                </a:solidFill>
                <a:latin typeface="Arial"/>
                <a:ea typeface="+mj-ea"/>
                <a:cs typeface="Arial"/>
              </a:defRPr>
            </a:lvl1pPr>
          </a:lstStyle>
          <a:p>
            <a:r>
              <a:rPr lang="en-US" sz="6000" dirty="0" smtClean="0">
                <a:solidFill>
                  <a:srgbClr val="FFFFFF"/>
                </a:solidFill>
              </a:rPr>
              <a:t>Support Center Synergy</a:t>
            </a:r>
            <a:endParaRPr lang="en-US" sz="6000" dirty="0">
              <a:solidFill>
                <a:srgbClr val="FFFFFF"/>
              </a:solidFill>
            </a:endParaRPr>
          </a:p>
        </p:txBody>
      </p:sp>
    </p:spTree>
    <p:extLst>
      <p:ext uri="{BB962C8B-B14F-4D97-AF65-F5344CB8AC3E}">
        <p14:creationId xmlns:p14="http://schemas.microsoft.com/office/powerpoint/2010/main" val="203263741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Support</a:t>
            </a:r>
            <a:endParaRPr lang="en-US" dirty="0"/>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364898652"/>
              </p:ext>
            </p:extLst>
          </p:nvPr>
        </p:nvGraphicFramePr>
        <p:xfrm>
          <a:off x="457200" y="-447675"/>
          <a:ext cx="8229600" cy="55911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3179355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U2-fa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4419"/>
            <a:ext cx="9144000" cy="4464739"/>
          </a:xfrm>
          <a:prstGeom prst="rect">
            <a:avLst/>
          </a:prstGeom>
        </p:spPr>
      </p:pic>
      <p:sp>
        <p:nvSpPr>
          <p:cNvPr id="2" name="Title 1"/>
          <p:cNvSpPr>
            <a:spLocks noGrp="1"/>
          </p:cNvSpPr>
          <p:nvPr>
            <p:ph type="title"/>
          </p:nvPr>
        </p:nvSpPr>
        <p:spPr/>
        <p:txBody>
          <a:bodyPr/>
          <a:lstStyle/>
          <a:p>
            <a:r>
              <a:rPr lang="en-US" dirty="0" smtClean="0"/>
              <a:t>Gartner Field Research 2013</a:t>
            </a:r>
            <a:endParaRPr lang="en-US" dirty="0"/>
          </a:p>
        </p:txBody>
      </p:sp>
      <p:sp>
        <p:nvSpPr>
          <p:cNvPr id="3" name="Content Placeholder 2"/>
          <p:cNvSpPr>
            <a:spLocks noGrp="1"/>
          </p:cNvSpPr>
          <p:nvPr>
            <p:ph idx="1"/>
          </p:nvPr>
        </p:nvSpPr>
        <p:spPr>
          <a:xfrm>
            <a:off x="457200" y="1152853"/>
            <a:ext cx="8229600" cy="3394472"/>
          </a:xfrm>
        </p:spPr>
        <p:txBody>
          <a:bodyPr/>
          <a:lstStyle/>
          <a:p>
            <a:pPr marL="0" indent="0">
              <a:buNone/>
            </a:pPr>
            <a:r>
              <a:rPr lang="en-US" dirty="0" smtClean="0"/>
              <a:t>	“The game has changed, but most IT 	organizations are playing by old rules…</a:t>
            </a:r>
            <a:endParaRPr lang="en-US" dirty="0"/>
          </a:p>
        </p:txBody>
      </p:sp>
    </p:spTree>
    <p:extLst>
      <p:ext uri="{BB962C8B-B14F-4D97-AF65-F5344CB8AC3E}">
        <p14:creationId xmlns:p14="http://schemas.microsoft.com/office/powerpoint/2010/main" val="36993752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artisticCrisscrossEtching trans="31000" pressure="0"/>
                    </a14:imgEffect>
                  </a14:imgLayer>
                </a14:imgProps>
              </a:ext>
              <a:ext uri="{28A0092B-C50C-407E-A947-70E740481C1C}">
                <a14:useLocalDpi xmlns:a14="http://schemas.microsoft.com/office/drawing/2010/main" val="0"/>
              </a:ext>
            </a:extLst>
          </a:blip>
          <a:stretch>
            <a:fillRect/>
          </a:stretch>
        </p:blipFill>
        <p:spPr>
          <a:xfrm>
            <a:off x="-78332" y="-1209344"/>
            <a:ext cx="9300664" cy="7025944"/>
          </a:xfrm>
          <a:prstGeom prst="rect">
            <a:avLst/>
          </a:prstGeom>
          <a:effectLst>
            <a:glow rad="127000">
              <a:schemeClr val="accent1"/>
            </a:glow>
          </a:effectLst>
        </p:spPr>
      </p:pic>
      <p:sp>
        <p:nvSpPr>
          <p:cNvPr id="2" name="Title 1"/>
          <p:cNvSpPr>
            <a:spLocks noGrp="1"/>
          </p:cNvSpPr>
          <p:nvPr>
            <p:ph type="title"/>
          </p:nvPr>
        </p:nvSpPr>
        <p:spPr/>
        <p:txBody>
          <a:bodyPr/>
          <a:lstStyle/>
          <a:p>
            <a:r>
              <a:rPr lang="en-US" dirty="0" smtClean="0"/>
              <a:t>…old sources of IT value…</a:t>
            </a:r>
            <a:endParaRPr lang="en-US" dirty="0"/>
          </a:p>
        </p:txBody>
      </p:sp>
      <p:sp>
        <p:nvSpPr>
          <p:cNvPr id="3" name="Content Placeholder 2"/>
          <p:cNvSpPr>
            <a:spLocks noGrp="1"/>
          </p:cNvSpPr>
          <p:nvPr>
            <p:ph idx="1"/>
          </p:nvPr>
        </p:nvSpPr>
        <p:spPr/>
        <p:txBody>
          <a:bodyPr/>
          <a:lstStyle/>
          <a:p>
            <a:pPr marL="0" indent="0" algn="ctr">
              <a:buNone/>
            </a:pPr>
            <a:r>
              <a:rPr lang="en-US" dirty="0" smtClean="0"/>
              <a:t>cost management, </a:t>
            </a:r>
            <a:br>
              <a:rPr lang="en-US" dirty="0" smtClean="0"/>
            </a:br>
            <a:r>
              <a:rPr lang="en-US" dirty="0" smtClean="0"/>
              <a:t>maintenance and SUPPORT </a:t>
            </a:r>
            <a:br>
              <a:rPr lang="en-US" dirty="0" smtClean="0"/>
            </a:br>
            <a:r>
              <a:rPr lang="en-US" dirty="0" smtClean="0"/>
              <a:t>have been dispersed </a:t>
            </a:r>
            <a:br>
              <a:rPr lang="en-US" dirty="0" smtClean="0"/>
            </a:br>
            <a:r>
              <a:rPr lang="en-US" dirty="0" smtClean="0"/>
              <a:t>to external players and users. </a:t>
            </a:r>
            <a:br>
              <a:rPr lang="en-US" dirty="0" smtClean="0"/>
            </a:br>
            <a:r>
              <a:rPr lang="en-US" dirty="0" smtClean="0"/>
              <a:t>What is valued is take a step up.</a:t>
            </a:r>
            <a:endParaRPr lang="en-US" dirty="0"/>
          </a:p>
        </p:txBody>
      </p:sp>
      <p:sp>
        <p:nvSpPr>
          <p:cNvPr id="5" name="Object 2"/>
          <p:cNvSpPr txBox="1"/>
          <p:nvPr/>
        </p:nvSpPr>
        <p:spPr>
          <a:xfrm>
            <a:off x="769175" y="4734323"/>
            <a:ext cx="7897091" cy="369332"/>
          </a:xfrm>
          <a:prstGeom prst="rect">
            <a:avLst/>
          </a:prstGeom>
          <a:noFill/>
        </p:spPr>
        <p:txBody>
          <a:bodyPr wrap="square" rtlCol="0"/>
          <a:lstStyle/>
          <a:p>
            <a:r>
              <a:rPr lang="en-US" sz="800" dirty="0" smtClean="0">
                <a:solidFill>
                  <a:srgbClr val="FFFFFF"/>
                </a:solidFill>
                <a:latin typeface="Arial" pitchFamily="34" charset="0"/>
                <a:cs typeface="Arial" pitchFamily="34" charset="0"/>
              </a:rPr>
              <a:t>Photo by Werner Kunz - Creative Commons Attribution-NonCommercial-ShareAlike License  https://www.flickr.com/photos/35375520@N07</a:t>
            </a:r>
            <a:endParaRPr lang="en-US" sz="800" dirty="0"/>
          </a:p>
        </p:txBody>
      </p:sp>
      <p:pic>
        <p:nvPicPr>
          <p:cNvPr id="6" name="Object 4"/>
          <p:cNvPicPr>
            <a:picLocks noChangeAspect="1"/>
          </p:cNvPicPr>
          <p:nvPr/>
        </p:nvPicPr>
        <p:blipFill>
          <a:blip r:embed="rId5" cstate="print"/>
          <a:stretch>
            <a:fillRect/>
          </a:stretch>
        </p:blipFill>
        <p:spPr>
          <a:xfrm>
            <a:off x="191440" y="4734323"/>
            <a:ext cx="200000" cy="200000"/>
          </a:xfrm>
          <a:prstGeom prst="rect">
            <a:avLst/>
          </a:prstGeom>
        </p:spPr>
      </p:pic>
      <p:sp>
        <p:nvSpPr>
          <p:cNvPr id="7" name="Object 5"/>
          <p:cNvSpPr txBox="1"/>
          <p:nvPr/>
        </p:nvSpPr>
        <p:spPr>
          <a:xfrm>
            <a:off x="0" y="4742375"/>
            <a:ext cx="9144000" cy="205740"/>
          </a:xfrm>
          <a:prstGeom prst="rect">
            <a:avLst/>
          </a:prstGeom>
          <a:solidFill>
            <a:srgbClr val="000000">
              <a:alpha val="50000"/>
            </a:srgbClr>
          </a:solidFill>
        </p:spPr>
      </p:sp>
    </p:spTree>
    <p:extLst>
      <p:ext uri="{BB962C8B-B14F-4D97-AF65-F5344CB8AC3E}">
        <p14:creationId xmlns:p14="http://schemas.microsoft.com/office/powerpoint/2010/main" val="34140559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0" y="1585381"/>
            <a:ext cx="9144000" cy="1217083"/>
          </a:xfrm>
          <a:prstGeom prst="rect">
            <a:avLst/>
          </a:prstGeom>
          <a:solidFill>
            <a:schemeClr val="tx1">
              <a:lumMod val="75000"/>
              <a:lumOff val="25000"/>
              <a:alpha val="9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itle 1"/>
          <p:cNvSpPr txBox="1">
            <a:spLocks/>
          </p:cNvSpPr>
          <p:nvPr/>
        </p:nvSpPr>
        <p:spPr>
          <a:xfrm>
            <a:off x="370417" y="1378623"/>
            <a:ext cx="8403166" cy="145558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i="0" kern="1200">
                <a:solidFill>
                  <a:schemeClr val="tx1"/>
                </a:solidFill>
                <a:latin typeface="Arial"/>
                <a:ea typeface="+mj-ea"/>
                <a:cs typeface="Arial"/>
              </a:defRPr>
            </a:lvl1pPr>
          </a:lstStyle>
          <a:p>
            <a:r>
              <a:rPr lang="en-US" sz="6000" dirty="0" smtClean="0">
                <a:solidFill>
                  <a:srgbClr val="FFFFFF"/>
                </a:solidFill>
              </a:rPr>
              <a:t>Questions?</a:t>
            </a:r>
            <a:endParaRPr lang="en-US" sz="6000" dirty="0">
              <a:solidFill>
                <a:srgbClr val="FFFFFF"/>
              </a:solidFill>
            </a:endParaRPr>
          </a:p>
        </p:txBody>
      </p:sp>
    </p:spTree>
    <p:extLst>
      <p:ext uri="{BB962C8B-B14F-4D97-AF65-F5344CB8AC3E}">
        <p14:creationId xmlns:p14="http://schemas.microsoft.com/office/powerpoint/2010/main" val="30791428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7914" y="2024372"/>
            <a:ext cx="3445164" cy="3394472"/>
          </a:xfrm>
        </p:spPr>
        <p:txBody>
          <a:bodyPr>
            <a:normAutofit/>
          </a:bodyPr>
          <a:lstStyle/>
          <a:p>
            <a:pPr>
              <a:lnSpc>
                <a:spcPts val="4000"/>
              </a:lnSpc>
            </a:pPr>
            <a:r>
              <a:rPr lang="en-US" sz="2800" dirty="0" smtClean="0">
                <a:latin typeface="Arial"/>
                <a:cs typeface="Arial"/>
              </a:rPr>
              <a:t>Email?</a:t>
            </a:r>
          </a:p>
          <a:p>
            <a:pPr>
              <a:lnSpc>
                <a:spcPts val="3200"/>
              </a:lnSpc>
            </a:pPr>
            <a:r>
              <a:rPr lang="en-US" sz="2800" dirty="0" smtClean="0">
                <a:latin typeface="Arial"/>
                <a:cs typeface="Arial"/>
              </a:rPr>
              <a:t>Social Network: Fractured</a:t>
            </a:r>
          </a:p>
          <a:p>
            <a:pPr>
              <a:lnSpc>
                <a:spcPts val="4000"/>
              </a:lnSpc>
            </a:pPr>
            <a:r>
              <a:rPr lang="en-US" sz="2800" dirty="0" smtClean="0">
                <a:latin typeface="Arial"/>
                <a:cs typeface="Arial"/>
              </a:rPr>
              <a:t>Print? Really</a:t>
            </a:r>
          </a:p>
          <a:p>
            <a:pPr>
              <a:lnSpc>
                <a:spcPts val="4000"/>
              </a:lnSpc>
            </a:pPr>
            <a:r>
              <a:rPr lang="en-US" sz="2800" dirty="0" smtClean="0">
                <a:latin typeface="Arial"/>
                <a:cs typeface="Arial"/>
              </a:rPr>
              <a:t>Now what?</a:t>
            </a:r>
            <a:endParaRPr lang="en-US" sz="2800" dirty="0">
              <a:latin typeface="Arial"/>
              <a:cs typeface="Arial"/>
            </a:endParaRPr>
          </a:p>
        </p:txBody>
      </p:sp>
      <p:pic>
        <p:nvPicPr>
          <p:cNvPr id="8" name="Picture 7" descr="Slid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8576"/>
            <a:ext cx="4708160" cy="6277547"/>
          </a:xfrm>
          <a:prstGeom prst="rect">
            <a:avLst/>
          </a:prstGeom>
        </p:spPr>
      </p:pic>
      <p:pic>
        <p:nvPicPr>
          <p:cNvPr id="11" name="Picture 10" descr="Broke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2786" y="279164"/>
            <a:ext cx="4777579" cy="1618212"/>
          </a:xfrm>
          <a:prstGeom prst="rect">
            <a:avLst/>
          </a:prstGeom>
        </p:spPr>
      </p:pic>
    </p:spTree>
    <p:extLst>
      <p:ext uri="{BB962C8B-B14F-4D97-AF65-F5344CB8AC3E}">
        <p14:creationId xmlns:p14="http://schemas.microsoft.com/office/powerpoint/2010/main" val="371126478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715250" cy="5143500"/>
          </a:xfrm>
          <a:prstGeom prst="rect">
            <a:avLst/>
          </a:prstGeom>
          <a:gradFill flip="none" rotWithShape="1">
            <a:gsLst>
              <a:gs pos="0">
                <a:schemeClr val="bg1"/>
              </a:gs>
              <a:gs pos="100000">
                <a:prstClr val="white"/>
              </a:gs>
            </a:gsLst>
            <a:lin ang="0" scaled="1"/>
            <a:tileRect/>
          </a:gradFill>
        </p:spPr>
      </p:pic>
      <p:sp>
        <p:nvSpPr>
          <p:cNvPr id="5" name="Rectangle 4"/>
          <p:cNvSpPr/>
          <p:nvPr/>
        </p:nvSpPr>
        <p:spPr>
          <a:xfrm>
            <a:off x="4713568" y="0"/>
            <a:ext cx="4430432" cy="5143500"/>
          </a:xfrm>
          <a:prstGeom prst="rect">
            <a:avLst/>
          </a:prstGeom>
          <a:solidFill>
            <a:schemeClr val="accent2">
              <a:alpha val="79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080682" y="205979"/>
            <a:ext cx="3973231" cy="857250"/>
          </a:xfrm>
        </p:spPr>
        <p:txBody>
          <a:bodyPr/>
          <a:lstStyle/>
          <a:p>
            <a:pPr algn="l"/>
            <a:r>
              <a:rPr lang="en-US" dirty="0" smtClean="0">
                <a:solidFill>
                  <a:srgbClr val="FFFFFF"/>
                </a:solidFill>
              </a:rPr>
              <a:t>Contact us</a:t>
            </a:r>
            <a:endParaRPr lang="en-US" dirty="0">
              <a:solidFill>
                <a:srgbClr val="FFFFFF"/>
              </a:solidFill>
            </a:endParaRPr>
          </a:p>
        </p:txBody>
      </p:sp>
      <p:sp>
        <p:nvSpPr>
          <p:cNvPr id="3" name="Content Placeholder 2"/>
          <p:cNvSpPr>
            <a:spLocks noGrp="1"/>
          </p:cNvSpPr>
          <p:nvPr>
            <p:ph idx="1"/>
          </p:nvPr>
        </p:nvSpPr>
        <p:spPr>
          <a:xfrm>
            <a:off x="5080683" y="1438287"/>
            <a:ext cx="3819012" cy="3394472"/>
          </a:xfrm>
        </p:spPr>
        <p:txBody>
          <a:bodyPr>
            <a:normAutofit fontScale="55000" lnSpcReduction="20000"/>
          </a:bodyPr>
          <a:lstStyle/>
          <a:p>
            <a:pPr marL="0" indent="0">
              <a:buNone/>
            </a:pPr>
            <a:r>
              <a:rPr lang="en-US" b="1" dirty="0" err="1"/>
              <a:t>Momi</a:t>
            </a:r>
            <a:r>
              <a:rPr lang="en-US" b="1" dirty="0"/>
              <a:t> Ford</a:t>
            </a:r>
            <a:r>
              <a:rPr lang="en-US" dirty="0"/>
              <a:t/>
            </a:r>
            <a:br>
              <a:rPr lang="en-US" dirty="0"/>
            </a:br>
            <a:r>
              <a:rPr lang="en-US" dirty="0"/>
              <a:t>Manager, Support Center</a:t>
            </a:r>
          </a:p>
          <a:p>
            <a:pPr marL="0" indent="0">
              <a:spcAft>
                <a:spcPts val="1200"/>
              </a:spcAft>
              <a:buNone/>
            </a:pPr>
            <a:r>
              <a:rPr lang="en-US" b="1" dirty="0">
                <a:solidFill>
                  <a:srgbClr val="FFFFFF"/>
                </a:solidFill>
              </a:rPr>
              <a:t>moford@iu.edu</a:t>
            </a:r>
          </a:p>
          <a:p>
            <a:pPr marL="0" indent="0">
              <a:buNone/>
            </a:pPr>
            <a:endParaRPr lang="en-US" b="1" dirty="0">
              <a:solidFill>
                <a:srgbClr val="FFFFFF"/>
              </a:solidFill>
            </a:endParaRPr>
          </a:p>
          <a:p>
            <a:pPr marL="0" indent="0">
              <a:buNone/>
            </a:pPr>
            <a:r>
              <a:rPr lang="en-US" sz="3300" b="1" dirty="0"/>
              <a:t>Michele Kelmer</a:t>
            </a:r>
            <a:r>
              <a:rPr lang="en-US" sz="3300" dirty="0"/>
              <a:t/>
            </a:r>
            <a:br>
              <a:rPr lang="en-US" sz="3300" dirty="0"/>
            </a:br>
            <a:r>
              <a:rPr lang="en-US" sz="3300" dirty="0"/>
              <a:t>IT Strategy Business Analyst</a:t>
            </a:r>
          </a:p>
          <a:p>
            <a:pPr marL="0" indent="0">
              <a:spcAft>
                <a:spcPts val="1200"/>
              </a:spcAft>
              <a:buNone/>
            </a:pPr>
            <a:r>
              <a:rPr lang="en-US" b="1" dirty="0">
                <a:solidFill>
                  <a:srgbClr val="FFFFFF"/>
                </a:solidFill>
              </a:rPr>
              <a:t>mkelmer@iu.edu</a:t>
            </a:r>
          </a:p>
          <a:p>
            <a:pPr marL="0" indent="0">
              <a:buNone/>
            </a:pPr>
            <a:endParaRPr lang="en-US" sz="2400" dirty="0">
              <a:solidFill>
                <a:srgbClr val="FFFFFF"/>
              </a:solidFill>
            </a:endParaRPr>
          </a:p>
          <a:p>
            <a:pPr marL="0" indent="0">
              <a:buNone/>
            </a:pPr>
            <a:r>
              <a:rPr lang="en-US" b="1" dirty="0"/>
              <a:t>Cathy O’Bryan</a:t>
            </a:r>
            <a:r>
              <a:rPr lang="en-US" dirty="0"/>
              <a:t/>
            </a:r>
            <a:br>
              <a:rPr lang="en-US" dirty="0"/>
            </a:br>
            <a:r>
              <a:rPr lang="en-US" dirty="0"/>
              <a:t>Director of Client Support</a:t>
            </a:r>
          </a:p>
          <a:p>
            <a:pPr marL="0" indent="0">
              <a:spcAft>
                <a:spcPts val="1200"/>
              </a:spcAft>
              <a:buNone/>
            </a:pPr>
            <a:r>
              <a:rPr lang="en-US" b="1" dirty="0" err="1">
                <a:solidFill>
                  <a:srgbClr val="FFFFFF"/>
                </a:solidFill>
              </a:rPr>
              <a:t>caobryan@iu.edu</a:t>
            </a:r>
            <a:endParaRPr lang="en-US" b="1" dirty="0">
              <a:solidFill>
                <a:srgbClr val="FFFFFF"/>
              </a:solidFill>
            </a:endParaRPr>
          </a:p>
          <a:p>
            <a:pPr marL="0" indent="0">
              <a:buNone/>
            </a:pPr>
            <a:endParaRPr lang="en-US" dirty="0" smtClean="0"/>
          </a:p>
        </p:txBody>
      </p:sp>
    </p:spTree>
    <p:extLst>
      <p:ext uri="{BB962C8B-B14F-4D97-AF65-F5344CB8AC3E}">
        <p14:creationId xmlns:p14="http://schemas.microsoft.com/office/powerpoint/2010/main" val="11117971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UITS Student User </a:t>
            </a:r>
            <a:r>
              <a:rPr lang="en-US" dirty="0" smtClean="0"/>
              <a:t>Survey 2013</a:t>
            </a:r>
            <a:endParaRPr lang="en-US" b="1" dirty="0">
              <a:latin typeface="Arial"/>
              <a:cs typeface="Arial"/>
            </a:endParaRPr>
          </a:p>
        </p:txBody>
      </p:sp>
      <p:sp>
        <p:nvSpPr>
          <p:cNvPr id="3" name="Content Placeholder 2"/>
          <p:cNvSpPr>
            <a:spLocks noGrp="1"/>
          </p:cNvSpPr>
          <p:nvPr>
            <p:ph idx="1"/>
          </p:nvPr>
        </p:nvSpPr>
        <p:spPr/>
        <p:txBody>
          <a:bodyPr>
            <a:normAutofit/>
          </a:bodyPr>
          <a:lstStyle/>
          <a:p>
            <a:pPr>
              <a:lnSpc>
                <a:spcPct val="120000"/>
              </a:lnSpc>
              <a:spcAft>
                <a:spcPts val="1200"/>
              </a:spcAft>
            </a:pPr>
            <a:r>
              <a:rPr lang="en-US" sz="2800" dirty="0" smtClean="0">
                <a:latin typeface="Arial"/>
                <a:cs typeface="Arial"/>
              </a:rPr>
              <a:t>UITS can do a lot. I seem to know very little of it.</a:t>
            </a:r>
          </a:p>
          <a:p>
            <a:pPr>
              <a:lnSpc>
                <a:spcPct val="120000"/>
              </a:lnSpc>
              <a:spcAft>
                <a:spcPts val="1200"/>
              </a:spcAft>
            </a:pPr>
            <a:r>
              <a:rPr lang="en-US" sz="2800" dirty="0" smtClean="0">
                <a:latin typeface="Arial"/>
                <a:cs typeface="Arial"/>
              </a:rPr>
              <a:t>UITS doesn’t do a good job of informing people of the services available.</a:t>
            </a:r>
          </a:p>
          <a:p>
            <a:pPr>
              <a:lnSpc>
                <a:spcPct val="120000"/>
              </a:lnSpc>
              <a:spcAft>
                <a:spcPts val="1200"/>
              </a:spcAft>
            </a:pPr>
            <a:r>
              <a:rPr lang="en-US" sz="2800" dirty="0" smtClean="0">
                <a:latin typeface="Arial"/>
                <a:cs typeface="Arial"/>
              </a:rPr>
              <a:t>This survey is the first time I knew that these technologies existed.</a:t>
            </a:r>
            <a:endParaRPr lang="en-US" sz="2800" dirty="0">
              <a:latin typeface="Arial"/>
              <a:cs typeface="Arial"/>
            </a:endParaRPr>
          </a:p>
        </p:txBody>
      </p:sp>
    </p:spTree>
    <p:extLst>
      <p:ext uri="{BB962C8B-B14F-4D97-AF65-F5344CB8AC3E}">
        <p14:creationId xmlns:p14="http://schemas.microsoft.com/office/powerpoint/2010/main" val="36376094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98" y="205978"/>
            <a:ext cx="4094525" cy="2211725"/>
          </a:xfrm>
        </p:spPr>
        <p:txBody>
          <a:bodyPr>
            <a:normAutofit/>
          </a:bodyPr>
          <a:lstStyle/>
          <a:p>
            <a:pPr>
              <a:lnSpc>
                <a:spcPct val="80000"/>
              </a:lnSpc>
            </a:pPr>
            <a:r>
              <a:rPr lang="en-US" sz="3100" dirty="0"/>
              <a:t>Student</a:t>
            </a:r>
            <a:r>
              <a:rPr lang="en-US" dirty="0"/>
              <a:t> </a:t>
            </a:r>
            <a:r>
              <a:rPr lang="en-US" sz="6600" dirty="0" smtClean="0">
                <a:solidFill>
                  <a:srgbClr val="990000"/>
                </a:solidFill>
              </a:rPr>
              <a:t>VOICE</a:t>
            </a:r>
            <a:r>
              <a:rPr lang="en-US" dirty="0" smtClean="0"/>
              <a:t> </a:t>
            </a:r>
            <a:br>
              <a:rPr lang="en-US" dirty="0" smtClean="0"/>
            </a:br>
            <a:r>
              <a:rPr lang="en-US" sz="3100" dirty="0" smtClean="0"/>
              <a:t>Report 2013</a:t>
            </a:r>
            <a:endParaRPr lang="en-US" sz="3100" dirty="0"/>
          </a:p>
        </p:txBody>
      </p:sp>
      <p:sp>
        <p:nvSpPr>
          <p:cNvPr id="3" name="Content Placeholder 2"/>
          <p:cNvSpPr>
            <a:spLocks noGrp="1"/>
          </p:cNvSpPr>
          <p:nvPr>
            <p:ph idx="1"/>
          </p:nvPr>
        </p:nvSpPr>
        <p:spPr>
          <a:xfrm>
            <a:off x="588898" y="2564225"/>
            <a:ext cx="2825985" cy="1979553"/>
          </a:xfrm>
        </p:spPr>
        <p:txBody>
          <a:bodyPr>
            <a:normAutofit fontScale="92500"/>
          </a:bodyPr>
          <a:lstStyle/>
          <a:p>
            <a:pPr marL="0" indent="0">
              <a:buNone/>
            </a:pPr>
            <a:r>
              <a:rPr lang="en-US" sz="2000" b="1" dirty="0" smtClean="0"/>
              <a:t>Top recommendation: </a:t>
            </a:r>
            <a:r>
              <a:rPr lang="en-US" sz="2000" dirty="0" smtClean="0"/>
              <a:t>Create </a:t>
            </a:r>
            <a:r>
              <a:rPr lang="en-US" sz="2000" dirty="0"/>
              <a:t>an effective awareness strategy to inform students of </a:t>
            </a:r>
            <a:r>
              <a:rPr lang="en-US" sz="2000" dirty="0" smtClean="0"/>
              <a:t>the technological </a:t>
            </a:r>
            <a:r>
              <a:rPr lang="en-US" sz="2000" dirty="0"/>
              <a:t>resources available on campus</a:t>
            </a:r>
            <a:endParaRPr lang="en-US" sz="2800" dirty="0"/>
          </a:p>
        </p:txBody>
      </p:sp>
      <p:pic>
        <p:nvPicPr>
          <p:cNvPr id="7" name="Picture 6" descr="VoiceRepo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525" y="-792919"/>
            <a:ext cx="5537219" cy="6682202"/>
          </a:xfrm>
          <a:prstGeom prst="rect">
            <a:avLst/>
          </a:prstGeom>
        </p:spPr>
      </p:pic>
    </p:spTree>
    <p:extLst>
      <p:ext uri="{BB962C8B-B14F-4D97-AF65-F5344CB8AC3E}">
        <p14:creationId xmlns:p14="http://schemas.microsoft.com/office/powerpoint/2010/main" val="4018964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cLa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81" y="-211673"/>
            <a:ext cx="9419398" cy="6256168"/>
          </a:xfrm>
          <a:prstGeom prst="rect">
            <a:avLst/>
          </a:prstGeom>
        </p:spPr>
      </p:pic>
      <p:sp>
        <p:nvSpPr>
          <p:cNvPr id="2" name="Title 1"/>
          <p:cNvSpPr>
            <a:spLocks noGrp="1"/>
          </p:cNvSpPr>
          <p:nvPr>
            <p:ph type="title"/>
          </p:nvPr>
        </p:nvSpPr>
        <p:spPr>
          <a:xfrm>
            <a:off x="-148167" y="269477"/>
            <a:ext cx="9373447" cy="857250"/>
          </a:xfrm>
        </p:spPr>
        <p:txBody>
          <a:bodyPr>
            <a:normAutofit/>
          </a:bodyPr>
          <a:lstStyle/>
          <a:p>
            <a:r>
              <a:rPr lang="en-US" sz="3600" dirty="0" smtClean="0"/>
              <a:t>If your technology goes unnoticed…</a:t>
            </a:r>
            <a:endParaRPr lang="en-US" sz="3600" dirty="0"/>
          </a:p>
        </p:txBody>
      </p:sp>
      <p:sp>
        <p:nvSpPr>
          <p:cNvPr id="5" name="Rectangle 4"/>
          <p:cNvSpPr/>
          <p:nvPr/>
        </p:nvSpPr>
        <p:spPr>
          <a:xfrm>
            <a:off x="0" y="3905239"/>
            <a:ext cx="9144000" cy="846668"/>
          </a:xfrm>
          <a:prstGeom prst="rect">
            <a:avLst/>
          </a:prstGeom>
          <a:solidFill>
            <a:schemeClr val="tx1">
              <a:lumMod val="75000"/>
              <a:lumOff val="25000"/>
              <a:alpha val="9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p:cNvSpPr>
            <a:spLocks noGrp="1"/>
          </p:cNvSpPr>
          <p:nvPr>
            <p:ph idx="1"/>
          </p:nvPr>
        </p:nvSpPr>
        <p:spPr>
          <a:xfrm>
            <a:off x="0" y="4004724"/>
            <a:ext cx="9144000" cy="609599"/>
          </a:xfrm>
        </p:spPr>
        <p:txBody>
          <a:bodyPr/>
          <a:lstStyle/>
          <a:p>
            <a:pPr marL="0" indent="0" algn="ctr">
              <a:buNone/>
            </a:pPr>
            <a:r>
              <a:rPr lang="en-US" b="1" dirty="0" smtClean="0">
                <a:solidFill>
                  <a:srgbClr val="FFFFFF"/>
                </a:solidFill>
              </a:rPr>
              <a:t>Does it have value?</a:t>
            </a:r>
            <a:endParaRPr lang="en-US" b="1" dirty="0">
              <a:solidFill>
                <a:srgbClr val="FFFFFF"/>
              </a:solidFill>
            </a:endParaRPr>
          </a:p>
        </p:txBody>
      </p:sp>
    </p:spTree>
    <p:extLst>
      <p:ext uri="{BB962C8B-B14F-4D97-AF65-F5344CB8AC3E}">
        <p14:creationId xmlns:p14="http://schemas.microsoft.com/office/powerpoint/2010/main" val="96439186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oactiv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7977"/>
            <a:ext cx="9220286" cy="7254764"/>
          </a:xfrm>
          <a:prstGeom prst="rect">
            <a:avLst/>
          </a:prstGeom>
        </p:spPr>
      </p:pic>
      <p:sp>
        <p:nvSpPr>
          <p:cNvPr id="5" name="Rectangle 4"/>
          <p:cNvSpPr/>
          <p:nvPr/>
        </p:nvSpPr>
        <p:spPr>
          <a:xfrm>
            <a:off x="0" y="3905239"/>
            <a:ext cx="9144000" cy="846668"/>
          </a:xfrm>
          <a:prstGeom prst="rect">
            <a:avLst/>
          </a:prstGeom>
          <a:solidFill>
            <a:schemeClr val="tx1">
              <a:lumMod val="75000"/>
              <a:lumOff val="25000"/>
              <a:alpha val="9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0" y="3894657"/>
            <a:ext cx="9144000" cy="857250"/>
          </a:xfrm>
        </p:spPr>
        <p:txBody>
          <a:bodyPr/>
          <a:lstStyle/>
          <a:p>
            <a:r>
              <a:rPr lang="en-US" dirty="0" smtClean="0">
                <a:solidFill>
                  <a:schemeClr val="bg1"/>
                </a:solidFill>
              </a:rPr>
              <a:t>What is </a:t>
            </a:r>
            <a:r>
              <a:rPr lang="en-US" dirty="0">
                <a:solidFill>
                  <a:schemeClr val="bg1"/>
                </a:solidFill>
              </a:rPr>
              <a:t>p</a:t>
            </a:r>
            <a:r>
              <a:rPr lang="en-US" dirty="0" smtClean="0">
                <a:solidFill>
                  <a:schemeClr val="bg1"/>
                </a:solidFill>
              </a:rPr>
              <a:t>roactive support?</a:t>
            </a:r>
            <a:endParaRPr lang="en-US" dirty="0">
              <a:solidFill>
                <a:schemeClr val="bg1"/>
              </a:solidFill>
            </a:endParaRPr>
          </a:p>
        </p:txBody>
      </p:sp>
    </p:spTree>
    <p:extLst>
      <p:ext uri="{BB962C8B-B14F-4D97-AF65-F5344CB8AC3E}">
        <p14:creationId xmlns:p14="http://schemas.microsoft.com/office/powerpoint/2010/main" val="42458940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6703"/>
            <a:ext cx="8229600" cy="857250"/>
          </a:xfrm>
        </p:spPr>
        <p:txBody>
          <a:bodyPr>
            <a:normAutofit fontScale="90000"/>
          </a:bodyPr>
          <a:lstStyle/>
          <a:p>
            <a:pPr algn="l"/>
            <a:r>
              <a:rPr lang="en-US" sz="3600" dirty="0"/>
              <a:t>Who is responsible for student outreach regarding technology at your institution?</a:t>
            </a:r>
            <a:r>
              <a:rPr lang="en-US" dirty="0"/>
              <a:t> </a:t>
            </a:r>
          </a:p>
        </p:txBody>
      </p:sp>
      <p:sp>
        <p:nvSpPr>
          <p:cNvPr id="3" name="Content Placeholder 2"/>
          <p:cNvSpPr>
            <a:spLocks noGrp="1"/>
          </p:cNvSpPr>
          <p:nvPr>
            <p:ph idx="1"/>
          </p:nvPr>
        </p:nvSpPr>
        <p:spPr>
          <a:xfrm>
            <a:off x="457200" y="1671145"/>
            <a:ext cx="8229600" cy="2923478"/>
          </a:xfrm>
        </p:spPr>
        <p:txBody>
          <a:bodyPr>
            <a:noAutofit/>
          </a:bodyPr>
          <a:lstStyle/>
          <a:p>
            <a:pPr>
              <a:spcAft>
                <a:spcPts val="1200"/>
              </a:spcAft>
              <a:buFont typeface="Wingdings" panose="05000000000000000000" pitchFamily="2" charset="2"/>
              <a:buChar char="q"/>
            </a:pPr>
            <a:r>
              <a:rPr lang="en-US" sz="2400" dirty="0" smtClean="0"/>
              <a:t>Student </a:t>
            </a:r>
            <a:r>
              <a:rPr lang="en-US" sz="2400" dirty="0"/>
              <a:t>outreach is handled ad hoc, pulling people to help as needed.</a:t>
            </a:r>
          </a:p>
          <a:p>
            <a:pPr>
              <a:spcAft>
                <a:spcPts val="1200"/>
              </a:spcAft>
              <a:buFont typeface="Wingdings" panose="05000000000000000000" pitchFamily="2" charset="2"/>
              <a:buChar char="q"/>
            </a:pPr>
            <a:r>
              <a:rPr lang="en-US" sz="2400" dirty="0" smtClean="0"/>
              <a:t>We </a:t>
            </a:r>
            <a:r>
              <a:rPr lang="en-US" sz="2400" dirty="0"/>
              <a:t>have a dedicated group as part of our support team.</a:t>
            </a:r>
          </a:p>
          <a:p>
            <a:pPr>
              <a:spcAft>
                <a:spcPts val="1200"/>
              </a:spcAft>
              <a:buFont typeface="Wingdings" panose="05000000000000000000" pitchFamily="2" charset="2"/>
              <a:buChar char="q"/>
            </a:pPr>
            <a:r>
              <a:rPr lang="en-US" sz="2400" dirty="0" smtClean="0"/>
              <a:t>Our </a:t>
            </a:r>
            <a:r>
              <a:rPr lang="en-US" sz="2400" dirty="0"/>
              <a:t>IT </a:t>
            </a:r>
            <a:r>
              <a:rPr lang="en-US" sz="2400" dirty="0" smtClean="0"/>
              <a:t>communications person or </a:t>
            </a:r>
            <a:r>
              <a:rPr lang="en-US" sz="2400" dirty="0"/>
              <a:t>office handles it.</a:t>
            </a:r>
          </a:p>
          <a:p>
            <a:pPr>
              <a:spcAft>
                <a:spcPts val="1200"/>
              </a:spcAft>
              <a:buFont typeface="Wingdings" panose="05000000000000000000" pitchFamily="2" charset="2"/>
              <a:buChar char="q"/>
            </a:pPr>
            <a:r>
              <a:rPr lang="en-US" sz="2400" dirty="0" smtClean="0"/>
              <a:t>Other</a:t>
            </a:r>
            <a:endParaRPr lang="en-US" sz="2400" dirty="0"/>
          </a:p>
        </p:txBody>
      </p:sp>
    </p:spTree>
    <p:extLst>
      <p:ext uri="{BB962C8B-B14F-4D97-AF65-F5344CB8AC3E}">
        <p14:creationId xmlns:p14="http://schemas.microsoft.com/office/powerpoint/2010/main" val="1247140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76" y="901701"/>
            <a:ext cx="9979818" cy="6286500"/>
          </a:xfrm>
          <a:prstGeom prst="rect">
            <a:avLst/>
          </a:prstGeom>
        </p:spPr>
      </p:pic>
      <p:sp>
        <p:nvSpPr>
          <p:cNvPr id="2" name="Title 1"/>
          <p:cNvSpPr>
            <a:spLocks noGrp="1"/>
          </p:cNvSpPr>
          <p:nvPr>
            <p:ph type="title"/>
          </p:nvPr>
        </p:nvSpPr>
        <p:spPr/>
        <p:txBody>
          <a:bodyPr>
            <a:normAutofit fontScale="90000"/>
          </a:bodyPr>
          <a:lstStyle/>
          <a:p>
            <a:r>
              <a:rPr lang="en-US" dirty="0" smtClean="0"/>
              <a:t>Pilot student outreach program</a:t>
            </a:r>
            <a:endParaRPr lang="en-US" dirty="0"/>
          </a:p>
        </p:txBody>
      </p:sp>
      <p:sp>
        <p:nvSpPr>
          <p:cNvPr id="3" name="Content Placeholder 2"/>
          <p:cNvSpPr>
            <a:spLocks noGrp="1"/>
          </p:cNvSpPr>
          <p:nvPr>
            <p:ph idx="1"/>
          </p:nvPr>
        </p:nvSpPr>
        <p:spPr>
          <a:xfrm>
            <a:off x="4664980" y="1295394"/>
            <a:ext cx="1979210" cy="641349"/>
          </a:xfrm>
        </p:spPr>
        <p:txBody>
          <a:bodyPr>
            <a:normAutofit/>
          </a:bodyPr>
          <a:lstStyle/>
          <a:p>
            <a:pPr marL="0" indent="0">
              <a:lnSpc>
                <a:spcPts val="4000"/>
              </a:lnSpc>
              <a:buNone/>
            </a:pPr>
            <a:r>
              <a:rPr lang="en-US" sz="2800" dirty="0" smtClean="0"/>
              <a:t>Resources</a:t>
            </a:r>
          </a:p>
        </p:txBody>
      </p:sp>
      <p:sp>
        <p:nvSpPr>
          <p:cNvPr id="5" name="Content Placeholder 2"/>
          <p:cNvSpPr txBox="1">
            <a:spLocks/>
          </p:cNvSpPr>
          <p:nvPr/>
        </p:nvSpPr>
        <p:spPr>
          <a:xfrm>
            <a:off x="7094482" y="1270435"/>
            <a:ext cx="2049517" cy="6413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4000"/>
              </a:lnSpc>
              <a:buNone/>
            </a:pPr>
            <a:r>
              <a:rPr lang="en-US" sz="2800" dirty="0" smtClean="0"/>
              <a:t>Impact</a:t>
            </a:r>
            <a:endParaRPr lang="en-US" sz="2800" dirty="0"/>
          </a:p>
        </p:txBody>
      </p:sp>
      <p:sp>
        <p:nvSpPr>
          <p:cNvPr id="6" name="Content Placeholder 2"/>
          <p:cNvSpPr txBox="1">
            <a:spLocks/>
          </p:cNvSpPr>
          <p:nvPr/>
        </p:nvSpPr>
        <p:spPr>
          <a:xfrm>
            <a:off x="2467496" y="1264519"/>
            <a:ext cx="1749587" cy="6413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4000"/>
              </a:lnSpc>
              <a:buNone/>
            </a:pPr>
            <a:r>
              <a:rPr lang="en-US" sz="2800" dirty="0" smtClean="0"/>
              <a:t>Purpose</a:t>
            </a:r>
          </a:p>
        </p:txBody>
      </p:sp>
    </p:spTree>
    <p:extLst>
      <p:ext uri="{BB962C8B-B14F-4D97-AF65-F5344CB8AC3E}">
        <p14:creationId xmlns:p14="http://schemas.microsoft.com/office/powerpoint/2010/main" val="260481863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resent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04" y="-1640414"/>
            <a:ext cx="9256885" cy="6942664"/>
          </a:xfrm>
          <a:prstGeom prst="rect">
            <a:avLst/>
          </a:prstGeom>
        </p:spPr>
      </p:pic>
      <p:sp>
        <p:nvSpPr>
          <p:cNvPr id="4" name="Rectangle 3"/>
          <p:cNvSpPr/>
          <p:nvPr/>
        </p:nvSpPr>
        <p:spPr>
          <a:xfrm>
            <a:off x="0" y="2920980"/>
            <a:ext cx="9144000" cy="1322907"/>
          </a:xfrm>
          <a:prstGeom prst="rect">
            <a:avLst/>
          </a:prstGeom>
          <a:solidFill>
            <a:schemeClr val="tx1">
              <a:lumMod val="75000"/>
              <a:lumOff val="25000"/>
              <a:alpha val="9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itle 1"/>
          <p:cNvSpPr txBox="1">
            <a:spLocks/>
          </p:cNvSpPr>
          <p:nvPr/>
        </p:nvSpPr>
        <p:spPr>
          <a:xfrm>
            <a:off x="370417" y="2788303"/>
            <a:ext cx="8403166" cy="145558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i="0" kern="1200">
                <a:solidFill>
                  <a:schemeClr val="tx1"/>
                </a:solidFill>
                <a:latin typeface="Arial"/>
                <a:ea typeface="+mj-ea"/>
                <a:cs typeface="Arial"/>
              </a:defRPr>
            </a:lvl1pPr>
          </a:lstStyle>
          <a:p>
            <a:r>
              <a:rPr lang="en-US" sz="7200" dirty="0" smtClean="0">
                <a:solidFill>
                  <a:srgbClr val="FFFFFF"/>
                </a:solidFill>
              </a:rPr>
              <a:t>How?</a:t>
            </a:r>
            <a:endParaRPr lang="en-US" sz="7200" dirty="0">
              <a:solidFill>
                <a:srgbClr val="FFFFFF"/>
              </a:solidFill>
            </a:endParaRPr>
          </a:p>
        </p:txBody>
      </p:sp>
    </p:spTree>
    <p:extLst>
      <p:ext uri="{BB962C8B-B14F-4D97-AF65-F5344CB8AC3E}">
        <p14:creationId xmlns:p14="http://schemas.microsoft.com/office/powerpoint/2010/main" val="4025444893"/>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8.0&quot;&gt;&lt;object type=&quot;1&quot; unique_id=&quot;10001&quot;&gt;&lt;object type=&quot;2&quot; unique_id=&quot;10041&quot;&gt;&lt;object type=&quot;3&quot; unique_id=&quot;10042&quot;&gt;&lt;property id=&quot;20148&quot; value=&quot;5&quot;/&gt;&lt;property id=&quot;20300&quot; value=&quot;Slide 1 - &amp;quot;Reach out to students with proactive support &amp;quot;&quot;/&gt;&lt;property id=&quot;20307&quot; value=&quot;256&quot;/&gt;&lt;/object&gt;&lt;object type=&quot;3&quot; unique_id=&quot;10043&quot;&gt;&lt;property id=&quot;20148&quot; value=&quot;5&quot;/&gt;&lt;property id=&quot;20300&quot; value=&quot;Slide 2&quot;/&gt;&lt;property id=&quot;20307&quot; value=&quot;257&quot;/&gt;&lt;/object&gt;&lt;object type=&quot;3&quot; unique_id=&quot;10044&quot;&gt;&lt;property id=&quot;20148&quot; value=&quot;5&quot;/&gt;&lt;property id=&quot;20300&quot; value=&quot;Slide 3 - &amp;quot;UITS Student User Survey 2013&amp;quot;&quot;/&gt;&lt;property id=&quot;20307&quot; value=&quot;258&quot;/&gt;&lt;/object&gt;&lt;object type=&quot;3&quot; unique_id=&quot;10046&quot;&gt;&lt;property id=&quot;20148&quot; value=&quot;5&quot;/&gt;&lt;property id=&quot;20300&quot; value=&quot;Slide 5 - &amp;quot;If your technology goes unnoticed…&amp;quot;&quot;/&gt;&lt;property id=&quot;20307&quot; value=&quot;260&quot;/&gt;&lt;/object&gt;&lt;object type=&quot;3&quot; unique_id=&quot;10049&quot;&gt;&lt;property id=&quot;20148&quot; value=&quot;5&quot;/&gt;&lt;property id=&quot;20300&quot; value=&quot;Slide 8&quot;/&gt;&lt;property id=&quot;20307&quot; value=&quot;263&quot;/&gt;&lt;/object&gt;&lt;object type=&quot;3&quot; unique_id=&quot;10050&quot;&gt;&lt;property id=&quot;20148&quot; value=&quot;5&quot;/&gt;&lt;property id=&quot;20300&quot; value=&quot;Slide 9 - &amp;quot;In the    beginning…&amp;quot;&quot;/&gt;&lt;property id=&quot;20307&quot; value=&quot;265&quot;/&gt;&lt;/object&gt;&lt;object type=&quot;3&quot; unique_id=&quot;10051&quot;&gt;&lt;property id=&quot;20148&quot; value=&quot;5&quot;/&gt;&lt;property id=&quot;20300&quot; value=&quot;Slide 10 - &amp;quot;Networking&amp;quot;&quot;/&gt;&lt;property id=&quot;20307&quot; value=&quot;266&quot;/&gt;&lt;/object&gt;&lt;object type=&quot;3&quot; unique_id=&quot;10052&quot;&gt;&lt;property id=&quot;20148&quot; value=&quot;5&quot;/&gt;&lt;property id=&quot;20300&quot; value=&quot;Slide 11 - &amp;quot;Pilot to PROGRAM&amp;quot;&quot;/&gt;&lt;property id=&quot;20307&quot; value=&quot;267&quot;/&gt;&lt;/object&gt;&lt;object type=&quot;3&quot; unique_id=&quot;10053&quot;&gt;&lt;property id=&quot;20148&quot; value=&quot;5&quot;/&gt;&lt;property id=&quot;20300&quot; value=&quot;Slide 12 - &amp;quot;Momentum!&amp;quot;&quot;/&gt;&lt;property id=&quot;20307&quot; value=&quot;268&quot;/&gt;&lt;/object&gt;&lt;object type=&quot;3&quot; unique_id=&quot;10055&quot;&gt;&lt;property id=&quot;20148&quot; value=&quot;5&quot;/&gt;&lt;property id=&quot;20300&quot; value=&quot;Slide 14 - &amp;quot;Evolution of Support&amp;quot;&quot;/&gt;&lt;property id=&quot;20307&quot; value=&quot;269&quot;/&gt;&lt;/object&gt;&lt;object type=&quot;3&quot; unique_id=&quot;10057&quot;&gt;&lt;property id=&quot;20148&quot; value=&quot;5&quot;/&gt;&lt;property id=&quot;20300&quot; value=&quot;Slide 16 - &amp;quot;…old sources of IT value…&amp;quot;&quot;/&gt;&lt;property id=&quot;20307&quot; value=&quot;272&quot;/&gt;&lt;/object&gt;&lt;object type=&quot;3&quot; unique_id=&quot;10058&quot;&gt;&lt;property id=&quot;20148&quot; value=&quot;5&quot;/&gt;&lt;property id=&quot;20300&quot; value=&quot;Slide 17&quot;/&gt;&lt;property id=&quot;20307&quot; value=&quot;273&quot;/&gt;&lt;/object&gt;&lt;object type=&quot;3&quot; unique_id=&quot;10059&quot;&gt;&lt;property id=&quot;20148&quot; value=&quot;5&quot;/&gt;&lt;property id=&quot;20300&quot; value=&quot;Slide 18 - &amp;quot;Contact us&amp;quot;&quot;/&gt;&lt;property id=&quot;20307&quot; value=&quot;274&quot;/&gt;&lt;/object&gt;&lt;object type=&quot;3&quot; unique_id=&quot;10283&quot;&gt;&lt;property id=&quot;20148&quot; value=&quot;5&quot;/&gt;&lt;property id=&quot;20300&quot; value=&quot;Slide 4 - &amp;quot;Student VOICE  Report 2013&amp;quot;&quot;/&gt;&lt;property id=&quot;20307&quot; value=&quot;275&quot;/&gt;&lt;/object&gt;&lt;object type=&quot;3&quot; unique_id=&quot;10284&quot;&gt;&lt;property id=&quot;20148&quot; value=&quot;5&quot;/&gt;&lt;property id=&quot;20300&quot; value=&quot;Slide 13&quot;/&gt;&lt;property id=&quot;20307&quot; value=&quot;276&quot;/&gt;&lt;/object&gt;&lt;object type=&quot;3&quot; unique_id=&quot;10285&quot;&gt;&lt;property id=&quot;20148&quot; value=&quot;5&quot;/&gt;&lt;property id=&quot;20300&quot; value=&quot;Slide 15 - &amp;quot;Gartner Field Research 2013&amp;quot;&quot;/&gt;&lt;property id=&quot;20307&quot; value=&quot;277&quot;/&gt;&lt;/object&gt;&lt;object type=&quot;3&quot; unique_id=&quot;10367&quot;&gt;&lt;property id=&quot;20148&quot; value=&quot;5&quot;/&gt;&lt;property id=&quot;20300&quot; value=&quot;Slide 6 - &amp;quot;What is proactive support?&amp;quot;&quot;/&gt;&lt;property id=&quot;20307&quot; value=&quot;278&quot;/&gt;&lt;/object&gt;&lt;object type=&quot;3&quot; unique_id=&quot;10368&quot;&gt;&lt;property id=&quot;20148&quot; value=&quot;5&quot;/&gt;&lt;property id=&quot;20300&quot; value=&quot;Slide 7 - &amp;quot;Pilot student outreach program&amp;quot;&quot;/&gt;&lt;property id=&quot;20307&quot; value=&quot;279&quot;/&gt;&lt;/object&gt;&lt;/object&gt;&lt;object type=&quot;8&quot; unique_id=&quot;10079&quot;&gt;&lt;/object&gt;&lt;/object&gt;&lt;/database&gt;"/>
  <p:tag name="SECTOMILLISECCONVERTED" val="1"/>
</p:tagLst>
</file>

<file path=ppt/theme/theme1.xml><?xml version="1.0" encoding="utf-8"?>
<a:theme xmlns:a="http://schemas.openxmlformats.org/drawingml/2006/main" name="Office Theme">
  <a:themeElements>
    <a:clrScheme name="Red and Gray">
      <a:dk1>
        <a:sysClr val="windowText" lastClr="000000"/>
      </a:dk1>
      <a:lt1>
        <a:sysClr val="window" lastClr="FFFFFF"/>
      </a:lt1>
      <a:dk2>
        <a:srgbClr val="303030"/>
      </a:dk2>
      <a:lt2>
        <a:srgbClr val="DEDEE0"/>
      </a:lt2>
      <a:accent1>
        <a:srgbClr val="AD0101"/>
      </a:accent1>
      <a:accent2>
        <a:srgbClr val="726056"/>
      </a:accent2>
      <a:accent3>
        <a:srgbClr val="A5A5A5"/>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848</TotalTime>
  <Words>1204</Words>
  <Application>Microsoft Macintosh PowerPoint</Application>
  <PresentationFormat>On-screen Show (16:9)</PresentationFormat>
  <Paragraphs>243</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Reach out to students with proactive support </vt:lpstr>
      <vt:lpstr>PowerPoint Presentation</vt:lpstr>
      <vt:lpstr>UITS Student User Survey 2013</vt:lpstr>
      <vt:lpstr>Student VOICE  Report 2013</vt:lpstr>
      <vt:lpstr>If your technology goes unnoticed…</vt:lpstr>
      <vt:lpstr>What is proactive support?</vt:lpstr>
      <vt:lpstr>Who is responsible for student outreach regarding technology at your institution? </vt:lpstr>
      <vt:lpstr>Pilot student outreach program</vt:lpstr>
      <vt:lpstr>PowerPoint Presentation</vt:lpstr>
      <vt:lpstr>In the    beginning…</vt:lpstr>
      <vt:lpstr>Pilot to PROGRAM</vt:lpstr>
      <vt:lpstr>By the numbers…</vt:lpstr>
      <vt:lpstr>Networking</vt:lpstr>
      <vt:lpstr>Momentum!</vt:lpstr>
      <vt:lpstr>PowerPoint Presentation</vt:lpstr>
      <vt:lpstr>Evolution of Support</vt:lpstr>
      <vt:lpstr>Gartner Field Research 2013</vt:lpstr>
      <vt:lpstr>…old sources of IT value…</vt:lpstr>
      <vt:lpstr>PowerPoint Presentation</vt:lpstr>
      <vt:lpstr>Contact us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Reach Out to Students</dc:title>
  <dc:creator>Jon Kinne</dc:creator>
  <cp:lastModifiedBy>Cathy O'Bryan</cp:lastModifiedBy>
  <cp:revision>77</cp:revision>
  <dcterms:created xsi:type="dcterms:W3CDTF">2014-09-22T17:49:59Z</dcterms:created>
  <dcterms:modified xsi:type="dcterms:W3CDTF">2014-10-14T11:57:22Z</dcterms:modified>
</cp:coreProperties>
</file>