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66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559C0EE-C3E7-4F97-96F5-DD2271FB43DF}">
  <a:tblStyle styleId="{F559C0EE-C3E7-4F97-96F5-DD2271FB43DF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102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85575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1800"/>
              <a:t>Kathy - 10minutes for Intro, proven, Promising</a:t>
            </a:r>
          </a:p>
          <a:p>
            <a:pPr rtl="0">
              <a:spcBef>
                <a:spcPts val="0"/>
              </a:spcBef>
              <a:buNone/>
            </a:pPr>
            <a:r>
              <a:rPr lang="en-US" sz="1800"/>
              <a:t>Brett  20 minutes for QA, ePortfolio, web tour</a:t>
            </a:r>
          </a:p>
          <a:p>
            <a:pPr rtl="0">
              <a:spcBef>
                <a:spcPts val="0"/>
              </a:spcBef>
              <a:buNone/>
            </a:pPr>
            <a:r>
              <a:rPr lang="en-US" sz="1800"/>
              <a:t>Kathy - 10 minutes - VL, summary, students, Lessons Learned, Outcomes.</a:t>
            </a:r>
          </a:p>
          <a:p>
            <a:pPr>
              <a:spcBef>
                <a:spcPts val="0"/>
              </a:spcBef>
              <a:buNone/>
            </a:pPr>
            <a:r>
              <a:rPr lang="en-US" sz="1800"/>
              <a:t>All - 10 minutes discussion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Kthy</a:t>
            </a:r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Brett</a:t>
            </a:r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/>
              <a:t>Kathy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Brett</a:t>
            </a:r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Brett: How we went from each campus doing their own thing for several years to having common efforts.</a:t>
            </a:r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Brett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Brett: Will do a quick scan as a nod to these programs coming first and informing some of QOLT.</a:t>
            </a:r>
          </a:p>
        </p:txBody>
      </p:sp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Brett</a:t>
            </a:r>
          </a:p>
        </p:txBody>
      </p:sp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Brett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Brett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Brett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Brett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Brett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/>
              <a:t>Kathy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Brett: Close my section with a quick web tour as to where they can find all the information and resources from our programs.</a:t>
            </a:r>
          </a:p>
        </p:txBody>
      </p:sp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Kathy</a:t>
            </a:r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/>
              <a:t>Kathy: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/>
              <a:t>T</a:t>
            </a:r>
            <a:r>
              <a:rPr lang="en-US">
                <a:solidFill>
                  <a:srgbClr val="1F497D"/>
                </a:solidFill>
              </a:rPr>
              <a:t>his doesn’t add up to 10M.  We spent overall about 8.3M for Bottlenecks.</a:t>
            </a:r>
          </a:p>
          <a:p>
            <a:pPr lvl="0" rtl="0">
              <a:lnSpc>
                <a:spcPct val="80000"/>
              </a:lnSpc>
              <a:spcBef>
                <a:spcPts val="1776"/>
              </a:spcBef>
              <a:buNone/>
            </a:pPr>
            <a:r>
              <a:rPr lang="en-US">
                <a:solidFill>
                  <a:srgbClr val="1F497D"/>
                </a:solidFill>
              </a:rPr>
              <a:t>QA didn’t start until 14-15, but I can provide you that info if you would like.</a:t>
            </a:r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586154" y="1280501"/>
            <a:ext cx="6330461" cy="1249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Clr>
                <a:schemeClr val="lt1"/>
              </a:buClr>
              <a:buFont typeface="Cambria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586154" y="2528275"/>
            <a:ext cx="6330461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1776"/>
              </a:spcBef>
              <a:buClr>
                <a:schemeClr val="accent1"/>
              </a:buClr>
              <a:buFont typeface="Cambria"/>
              <a:buNone/>
              <a:defRPr/>
            </a:lvl1pPr>
            <a:lvl2pPr marL="457200" marR="0" indent="0" algn="ctr" rtl="0">
              <a:spcBef>
                <a:spcPts val="400"/>
              </a:spcBef>
              <a:buClr>
                <a:schemeClr val="accent1"/>
              </a:buClr>
              <a:buFont typeface="Cambria"/>
              <a:buNone/>
              <a:defRPr/>
            </a:lvl2pPr>
            <a:lvl3pPr marL="914400" marR="0" indent="0" algn="ctr" rtl="0">
              <a:spcBef>
                <a:spcPts val="360"/>
              </a:spcBef>
              <a:buClr>
                <a:schemeClr val="accent1"/>
              </a:buClr>
              <a:buFont typeface="Cambria"/>
              <a:buNone/>
              <a:defRPr/>
            </a:lvl3pPr>
            <a:lvl4pPr marL="13716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4pPr>
            <a:lvl5pPr marL="18288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9pPr>
          </a:lstStyle>
          <a:p>
            <a:endParaRPr/>
          </a:p>
        </p:txBody>
      </p:sp>
      <p:sp>
        <p:nvSpPr>
          <p:cNvPr id="16" name="Shape 16"/>
          <p:cNvSpPr txBox="1"/>
          <p:nvPr/>
        </p:nvSpPr>
        <p:spPr>
          <a:xfrm>
            <a:off x="4856480" y="6478269"/>
            <a:ext cx="3974905" cy="181317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mbria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#BbWorld14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2614" y="284407"/>
            <a:ext cx="8518770" cy="7706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1"/>
              </a:buClr>
              <a:buFont typeface="Camb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151" y="1544637"/>
            <a:ext cx="8520234" cy="46783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2575" indent="-130175" algn="l" rtl="0">
              <a:spcBef>
                <a:spcPts val="1776"/>
              </a:spcBef>
              <a:buClr>
                <a:schemeClr val="accent1"/>
              </a:buClr>
              <a:buFont typeface="Cambria"/>
              <a:buChar char="•"/>
              <a:defRPr/>
            </a:lvl1pPr>
            <a:lvl2pPr marL="742950" indent="-158750" algn="l" rtl="0">
              <a:spcBef>
                <a:spcPts val="400"/>
              </a:spcBef>
              <a:buClr>
                <a:schemeClr val="accent1"/>
              </a:buClr>
              <a:buFont typeface="Cambria"/>
              <a:buChar char="–"/>
              <a:defRPr/>
            </a:lvl2pPr>
            <a:lvl3pPr marL="1143000" indent="-114300" algn="l" rtl="0">
              <a:spcBef>
                <a:spcPts val="360"/>
              </a:spcBef>
              <a:buClr>
                <a:schemeClr val="accent1"/>
              </a:buClr>
              <a:buFont typeface="Cambria"/>
              <a:buChar char="•"/>
              <a:defRPr/>
            </a:lvl3pPr>
            <a:lvl4pPr marL="1600200" indent="-127000" algn="l" rtl="0">
              <a:spcBef>
                <a:spcPts val="320"/>
              </a:spcBef>
              <a:buClr>
                <a:schemeClr val="accent1"/>
              </a:buClr>
              <a:buFont typeface="Cambria"/>
              <a:buChar char="–"/>
              <a:defRPr/>
            </a:lvl4pPr>
            <a:lvl5pPr marL="2057400" indent="-127000" algn="l" rtl="0">
              <a:spcBef>
                <a:spcPts val="320"/>
              </a:spcBef>
              <a:buClr>
                <a:schemeClr val="accent1"/>
              </a:buClr>
              <a:buFont typeface="Cambria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mbria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mbria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mbria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mbria"/>
              <a:buChar char="•"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312614" y="284407"/>
            <a:ext cx="8518770" cy="7706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1"/>
              </a:buClr>
              <a:buFont typeface="Camb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/>
          <p:nvPr/>
        </p:nvSpPr>
        <p:spPr>
          <a:xfrm>
            <a:off x="0" y="0"/>
            <a:ext cx="9144000" cy="14360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hape 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2614" y="2042866"/>
            <a:ext cx="7424616" cy="114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79" name="Shape 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5359" y="6356350"/>
            <a:ext cx="1506024" cy="15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2614" y="2042866"/>
            <a:ext cx="7424616" cy="114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5359" y="6356350"/>
            <a:ext cx="1506024" cy="15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312614" y="2042866"/>
            <a:ext cx="7424616" cy="114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5359" y="6356350"/>
            <a:ext cx="1506024" cy="15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2614" y="2042866"/>
            <a:ext cx="7424616" cy="114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indent="457200" rtl="0">
              <a:spcBef>
                <a:spcPts val="0"/>
              </a:spcBef>
              <a:defRPr/>
            </a:lvl2pPr>
            <a:lvl3pPr indent="914400" rtl="0">
              <a:spcBef>
                <a:spcPts val="0"/>
              </a:spcBef>
              <a:defRPr/>
            </a:lvl3pPr>
            <a:lvl4pPr indent="1371600"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457200" y="13716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457200" y="2362200"/>
            <a:ext cx="4038598" cy="38099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2"/>
          </p:nvPr>
        </p:nvSpPr>
        <p:spPr>
          <a:xfrm>
            <a:off x="4648200" y="2362200"/>
            <a:ext cx="4038598" cy="38099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586154" y="1280501"/>
            <a:ext cx="6330461" cy="1249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Clr>
                <a:schemeClr val="lt1"/>
              </a:buClr>
              <a:buFont typeface="Cambria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586154" y="2528275"/>
            <a:ext cx="6330461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1776"/>
              </a:spcBef>
              <a:buClr>
                <a:schemeClr val="accent1"/>
              </a:buClr>
              <a:buFont typeface="Cambria"/>
              <a:buNone/>
              <a:defRPr/>
            </a:lvl1pPr>
            <a:lvl2pPr marL="457200" marR="0" indent="0" algn="ctr" rtl="0">
              <a:spcBef>
                <a:spcPts val="400"/>
              </a:spcBef>
              <a:buClr>
                <a:schemeClr val="accent1"/>
              </a:buClr>
              <a:buFont typeface="Cambria"/>
              <a:buNone/>
              <a:defRPr/>
            </a:lvl2pPr>
            <a:lvl3pPr marL="914400" marR="0" indent="0" algn="ctr" rtl="0">
              <a:spcBef>
                <a:spcPts val="360"/>
              </a:spcBef>
              <a:buClr>
                <a:schemeClr val="accent1"/>
              </a:buClr>
              <a:buFont typeface="Cambria"/>
              <a:buNone/>
              <a:defRPr/>
            </a:lvl3pPr>
            <a:lvl4pPr marL="13716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4pPr>
            <a:lvl5pPr marL="18288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9pPr>
          </a:lstStyle>
          <a:p>
            <a:endParaRPr/>
          </a:p>
        </p:txBody>
      </p:sp>
      <p:pic>
        <p:nvPicPr>
          <p:cNvPr id="21" name="Shape 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154" y="654050"/>
            <a:ext cx="3809999" cy="3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22"/>
          <p:cNvSpPr txBox="1"/>
          <p:nvPr/>
        </p:nvSpPr>
        <p:spPr>
          <a:xfrm>
            <a:off x="4856480" y="6478269"/>
            <a:ext cx="3974905" cy="181317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mbria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#BbWorld14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hape 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586154" y="1280501"/>
            <a:ext cx="6330461" cy="1249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Clr>
                <a:schemeClr val="lt1"/>
              </a:buClr>
              <a:buFont typeface="Cambria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586154" y="2528275"/>
            <a:ext cx="6330461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1776"/>
              </a:spcBef>
              <a:buClr>
                <a:schemeClr val="accent1"/>
              </a:buClr>
              <a:buFont typeface="Cambria"/>
              <a:buNone/>
              <a:defRPr/>
            </a:lvl1pPr>
            <a:lvl2pPr marL="457200" marR="0" indent="0" algn="ctr" rtl="0">
              <a:spcBef>
                <a:spcPts val="400"/>
              </a:spcBef>
              <a:buClr>
                <a:schemeClr val="accent1"/>
              </a:buClr>
              <a:buFont typeface="Cambria"/>
              <a:buNone/>
              <a:defRPr/>
            </a:lvl2pPr>
            <a:lvl3pPr marL="914400" marR="0" indent="0" algn="ctr" rtl="0">
              <a:spcBef>
                <a:spcPts val="360"/>
              </a:spcBef>
              <a:buClr>
                <a:schemeClr val="accent1"/>
              </a:buClr>
              <a:buFont typeface="Cambria"/>
              <a:buNone/>
              <a:defRPr/>
            </a:lvl3pPr>
            <a:lvl4pPr marL="13716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4pPr>
            <a:lvl5pPr marL="18288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154" y="654050"/>
            <a:ext cx="3809999" cy="3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/>
          <p:nvPr/>
        </p:nvSpPr>
        <p:spPr>
          <a:xfrm>
            <a:off x="4856480" y="6478269"/>
            <a:ext cx="3974905" cy="181317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mbria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#BbWorld14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>
            <a:spLocks noGrp="1"/>
          </p:cNvSpPr>
          <p:nvPr>
            <p:ph type="ctrTitle"/>
          </p:nvPr>
        </p:nvSpPr>
        <p:spPr>
          <a:xfrm>
            <a:off x="586154" y="1280501"/>
            <a:ext cx="6330461" cy="1249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Clr>
                <a:schemeClr val="lt1"/>
              </a:buClr>
              <a:buFont typeface="Cambria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ubTitle" idx="1"/>
          </p:nvPr>
        </p:nvSpPr>
        <p:spPr>
          <a:xfrm>
            <a:off x="586154" y="2528275"/>
            <a:ext cx="6330461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1776"/>
              </a:spcBef>
              <a:buClr>
                <a:schemeClr val="accent1"/>
              </a:buClr>
              <a:buFont typeface="Cambria"/>
              <a:buNone/>
              <a:defRPr/>
            </a:lvl1pPr>
            <a:lvl2pPr marL="457200" marR="0" indent="0" algn="ctr" rtl="0">
              <a:spcBef>
                <a:spcPts val="400"/>
              </a:spcBef>
              <a:buClr>
                <a:schemeClr val="accent1"/>
              </a:buClr>
              <a:buFont typeface="Cambria"/>
              <a:buNone/>
              <a:defRPr/>
            </a:lvl2pPr>
            <a:lvl3pPr marL="914400" marR="0" indent="0" algn="ctr" rtl="0">
              <a:spcBef>
                <a:spcPts val="360"/>
              </a:spcBef>
              <a:buClr>
                <a:schemeClr val="accent1"/>
              </a:buClr>
              <a:buFont typeface="Cambria"/>
              <a:buNone/>
              <a:defRPr/>
            </a:lvl3pPr>
            <a:lvl4pPr marL="13716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4pPr>
            <a:lvl5pPr marL="18288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9pPr>
          </a:lstStyle>
          <a:p>
            <a:endParaRPr/>
          </a:p>
        </p:txBody>
      </p:sp>
      <p:pic>
        <p:nvPicPr>
          <p:cNvPr id="33" name="Shape 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154" y="654050"/>
            <a:ext cx="3809999" cy="3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 txBox="1"/>
          <p:nvPr/>
        </p:nvSpPr>
        <p:spPr>
          <a:xfrm>
            <a:off x="4856480" y="6478269"/>
            <a:ext cx="3974905" cy="181317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mbria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#BbWorld14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hape 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>
            <a:spLocks noGrp="1"/>
          </p:cNvSpPr>
          <p:nvPr>
            <p:ph type="ctrTitle"/>
          </p:nvPr>
        </p:nvSpPr>
        <p:spPr>
          <a:xfrm>
            <a:off x="586154" y="1280501"/>
            <a:ext cx="6330461" cy="1249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Clr>
                <a:schemeClr val="lt1"/>
              </a:buClr>
              <a:buFont typeface="Cambria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586154" y="2528275"/>
            <a:ext cx="6330461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1776"/>
              </a:spcBef>
              <a:buClr>
                <a:schemeClr val="accent1"/>
              </a:buClr>
              <a:buFont typeface="Cambria"/>
              <a:buNone/>
              <a:defRPr/>
            </a:lvl1pPr>
            <a:lvl2pPr marL="457200" marR="0" indent="0" algn="ctr" rtl="0">
              <a:spcBef>
                <a:spcPts val="400"/>
              </a:spcBef>
              <a:buClr>
                <a:schemeClr val="accent1"/>
              </a:buClr>
              <a:buFont typeface="Cambria"/>
              <a:buNone/>
              <a:defRPr/>
            </a:lvl2pPr>
            <a:lvl3pPr marL="914400" marR="0" indent="0" algn="ctr" rtl="0">
              <a:spcBef>
                <a:spcPts val="360"/>
              </a:spcBef>
              <a:buClr>
                <a:schemeClr val="accent1"/>
              </a:buClr>
              <a:buFont typeface="Cambria"/>
              <a:buNone/>
              <a:defRPr/>
            </a:lvl3pPr>
            <a:lvl4pPr marL="13716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4pPr>
            <a:lvl5pPr marL="18288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9pPr>
          </a:lstStyle>
          <a:p>
            <a:endParaRPr/>
          </a:p>
        </p:txBody>
      </p:sp>
      <p:pic>
        <p:nvPicPr>
          <p:cNvPr id="39" name="Shape 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154" y="654050"/>
            <a:ext cx="3809999" cy="3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 txBox="1"/>
          <p:nvPr/>
        </p:nvSpPr>
        <p:spPr>
          <a:xfrm>
            <a:off x="4856480" y="6478269"/>
            <a:ext cx="3974905" cy="181317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mbria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#BbWorld14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hape 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 txBox="1">
            <a:spLocks noGrp="1"/>
          </p:cNvSpPr>
          <p:nvPr>
            <p:ph type="ctrTitle"/>
          </p:nvPr>
        </p:nvSpPr>
        <p:spPr>
          <a:xfrm>
            <a:off x="586154" y="1280501"/>
            <a:ext cx="6330461" cy="1249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Clr>
                <a:schemeClr val="lt1"/>
              </a:buClr>
              <a:buFont typeface="Cambria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ubTitle" idx="1"/>
          </p:nvPr>
        </p:nvSpPr>
        <p:spPr>
          <a:xfrm>
            <a:off x="586154" y="2528275"/>
            <a:ext cx="6330461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1776"/>
              </a:spcBef>
              <a:buClr>
                <a:schemeClr val="accent1"/>
              </a:buClr>
              <a:buFont typeface="Cambria"/>
              <a:buNone/>
              <a:defRPr/>
            </a:lvl1pPr>
            <a:lvl2pPr marL="457200" marR="0" indent="0" algn="ctr" rtl="0">
              <a:spcBef>
                <a:spcPts val="400"/>
              </a:spcBef>
              <a:buClr>
                <a:schemeClr val="accent1"/>
              </a:buClr>
              <a:buFont typeface="Cambria"/>
              <a:buNone/>
              <a:defRPr/>
            </a:lvl2pPr>
            <a:lvl3pPr marL="914400" marR="0" indent="0" algn="ctr" rtl="0">
              <a:spcBef>
                <a:spcPts val="360"/>
              </a:spcBef>
              <a:buClr>
                <a:schemeClr val="accent1"/>
              </a:buClr>
              <a:buFont typeface="Cambria"/>
              <a:buNone/>
              <a:defRPr/>
            </a:lvl3pPr>
            <a:lvl4pPr marL="13716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4pPr>
            <a:lvl5pPr marL="18288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9pPr>
          </a:lstStyle>
          <a:p>
            <a:endParaRPr/>
          </a:p>
        </p:txBody>
      </p:sp>
      <p:pic>
        <p:nvPicPr>
          <p:cNvPr id="45" name="Shape 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154" y="654050"/>
            <a:ext cx="3809999" cy="3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46"/>
          <p:cNvSpPr txBox="1"/>
          <p:nvPr/>
        </p:nvSpPr>
        <p:spPr>
          <a:xfrm>
            <a:off x="4856480" y="6478269"/>
            <a:ext cx="3974905" cy="181317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mbria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#BbWorld14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ape 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586154" y="1280501"/>
            <a:ext cx="6330461" cy="1249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Clr>
                <a:schemeClr val="lt1"/>
              </a:buClr>
              <a:buFont typeface="Cambria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586154" y="2528275"/>
            <a:ext cx="6330461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1776"/>
              </a:spcBef>
              <a:buClr>
                <a:schemeClr val="accent1"/>
              </a:buClr>
              <a:buFont typeface="Cambria"/>
              <a:buNone/>
              <a:defRPr/>
            </a:lvl1pPr>
            <a:lvl2pPr marL="457200" marR="0" indent="0" algn="ctr" rtl="0">
              <a:spcBef>
                <a:spcPts val="400"/>
              </a:spcBef>
              <a:buClr>
                <a:schemeClr val="accent1"/>
              </a:buClr>
              <a:buFont typeface="Cambria"/>
              <a:buNone/>
              <a:defRPr/>
            </a:lvl2pPr>
            <a:lvl3pPr marL="914400" marR="0" indent="0" algn="ctr" rtl="0">
              <a:spcBef>
                <a:spcPts val="360"/>
              </a:spcBef>
              <a:buClr>
                <a:schemeClr val="accent1"/>
              </a:buClr>
              <a:buFont typeface="Cambria"/>
              <a:buNone/>
              <a:defRPr/>
            </a:lvl3pPr>
            <a:lvl4pPr marL="13716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4pPr>
            <a:lvl5pPr marL="18288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9pPr>
          </a:lstStyle>
          <a:p>
            <a:endParaRPr/>
          </a:p>
        </p:txBody>
      </p:sp>
      <p:pic>
        <p:nvPicPr>
          <p:cNvPr id="51" name="Shape 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154" y="654050"/>
            <a:ext cx="3809999" cy="3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/>
          <p:nvPr/>
        </p:nvSpPr>
        <p:spPr>
          <a:xfrm>
            <a:off x="4856480" y="6478269"/>
            <a:ext cx="3974905" cy="181317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mbria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#BbWorld14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586154" y="1280501"/>
            <a:ext cx="6330461" cy="1249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Clr>
                <a:schemeClr val="lt1"/>
              </a:buClr>
              <a:buFont typeface="Cambria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586154" y="2528275"/>
            <a:ext cx="6330461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1776"/>
              </a:spcBef>
              <a:buClr>
                <a:schemeClr val="accent1"/>
              </a:buClr>
              <a:buFont typeface="Cambria"/>
              <a:buNone/>
              <a:defRPr/>
            </a:lvl1pPr>
            <a:lvl2pPr marL="457200" marR="0" indent="0" algn="ctr" rtl="0">
              <a:spcBef>
                <a:spcPts val="400"/>
              </a:spcBef>
              <a:buClr>
                <a:schemeClr val="accent1"/>
              </a:buClr>
              <a:buFont typeface="Cambria"/>
              <a:buNone/>
              <a:defRPr/>
            </a:lvl2pPr>
            <a:lvl3pPr marL="914400" marR="0" indent="0" algn="ctr" rtl="0">
              <a:spcBef>
                <a:spcPts val="360"/>
              </a:spcBef>
              <a:buClr>
                <a:schemeClr val="accent1"/>
              </a:buClr>
              <a:buFont typeface="Cambria"/>
              <a:buNone/>
              <a:defRPr/>
            </a:lvl3pPr>
            <a:lvl4pPr marL="13716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4pPr>
            <a:lvl5pPr marL="18288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154" y="654050"/>
            <a:ext cx="3809999" cy="3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4856480" y="6478269"/>
            <a:ext cx="3974905" cy="181317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mbria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#BbWorld14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586154" y="1280501"/>
            <a:ext cx="6330461" cy="1249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Clr>
                <a:schemeClr val="lt1"/>
              </a:buClr>
              <a:buFont typeface="Cambria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586154" y="2528275"/>
            <a:ext cx="6330461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1776"/>
              </a:spcBef>
              <a:buClr>
                <a:schemeClr val="accent1"/>
              </a:buClr>
              <a:buFont typeface="Cambria"/>
              <a:buNone/>
              <a:defRPr/>
            </a:lvl1pPr>
            <a:lvl2pPr marL="457200" marR="0" indent="0" algn="ctr" rtl="0">
              <a:spcBef>
                <a:spcPts val="400"/>
              </a:spcBef>
              <a:buClr>
                <a:schemeClr val="accent1"/>
              </a:buClr>
              <a:buFont typeface="Cambria"/>
              <a:buNone/>
              <a:defRPr/>
            </a:lvl2pPr>
            <a:lvl3pPr marL="914400" marR="0" indent="0" algn="ctr" rtl="0">
              <a:spcBef>
                <a:spcPts val="360"/>
              </a:spcBef>
              <a:buClr>
                <a:schemeClr val="accent1"/>
              </a:buClr>
              <a:buFont typeface="Cambria"/>
              <a:buNone/>
              <a:defRPr/>
            </a:lvl3pPr>
            <a:lvl4pPr marL="13716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4pPr>
            <a:lvl5pPr marL="1828800" marR="0" indent="0" algn="ctr" rtl="0">
              <a:spcBef>
                <a:spcPts val="320"/>
              </a:spcBef>
              <a:buClr>
                <a:schemeClr val="accent1"/>
              </a:buClr>
              <a:buFont typeface="Cambria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mbria"/>
              <a:buNone/>
              <a:defRPr/>
            </a:lvl9pPr>
          </a:lstStyle>
          <a:p>
            <a:endParaRPr/>
          </a:p>
        </p:txBody>
      </p:sp>
      <p:pic>
        <p:nvPicPr>
          <p:cNvPr id="63" name="Shape 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154" y="654050"/>
            <a:ext cx="3809999" cy="3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 txBox="1"/>
          <p:nvPr/>
        </p:nvSpPr>
        <p:spPr>
          <a:xfrm>
            <a:off x="4856480" y="6478269"/>
            <a:ext cx="3974905" cy="181317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mbria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#BbWorld14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312614" y="284407"/>
            <a:ext cx="8518770" cy="7706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buClr>
                <a:schemeClr val="dk1"/>
              </a:buClr>
              <a:buFont typeface="Cambria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311151" y="1544637"/>
            <a:ext cx="8520234" cy="46783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2575" marR="0" indent="-130175" algn="l" rtl="0">
              <a:spcBef>
                <a:spcPts val="1776"/>
              </a:spcBef>
              <a:buClr>
                <a:schemeClr val="accent1"/>
              </a:buClr>
              <a:buFont typeface="Cambria"/>
              <a:buChar char="•"/>
              <a:defRPr/>
            </a:lvl1pPr>
            <a:lvl2pPr marL="742950" marR="0" indent="-158750" algn="l" rtl="0">
              <a:spcBef>
                <a:spcPts val="400"/>
              </a:spcBef>
              <a:buClr>
                <a:schemeClr val="accent1"/>
              </a:buClr>
              <a:buFont typeface="Cambria"/>
              <a:buChar char="–"/>
              <a:defRPr/>
            </a:lvl2pPr>
            <a:lvl3pPr marL="1143000" marR="0" indent="-114300" algn="l" rtl="0">
              <a:spcBef>
                <a:spcPts val="360"/>
              </a:spcBef>
              <a:buClr>
                <a:schemeClr val="accent1"/>
              </a:buClr>
              <a:buFont typeface="Cambria"/>
              <a:buChar char="•"/>
              <a:defRPr/>
            </a:lvl3pPr>
            <a:lvl4pPr marL="1600200" marR="0" indent="-127000" algn="l" rtl="0">
              <a:spcBef>
                <a:spcPts val="320"/>
              </a:spcBef>
              <a:buClr>
                <a:schemeClr val="accent1"/>
              </a:buClr>
              <a:buFont typeface="Cambria"/>
              <a:buChar char="–"/>
              <a:defRPr/>
            </a:lvl4pPr>
            <a:lvl5pPr marL="2057400" marR="0" indent="-127000" algn="l" rtl="0">
              <a:spcBef>
                <a:spcPts val="320"/>
              </a:spcBef>
              <a:buClr>
                <a:schemeClr val="accent1"/>
              </a:buClr>
              <a:buFont typeface="Cambria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mbria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mbria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mbria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mbria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12" name="Shape 12"/>
          <p:cNvCxnSpPr/>
          <p:nvPr/>
        </p:nvCxnSpPr>
        <p:spPr>
          <a:xfrm>
            <a:off x="312614" y="1236358"/>
            <a:ext cx="8518770" cy="0"/>
          </a:xfrm>
          <a:prstGeom prst="straightConnector1">
            <a:avLst/>
          </a:prstGeom>
          <a:noFill/>
          <a:ln w="952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0.png"/><Relationship Id="rId5" Type="http://schemas.openxmlformats.org/officeDocument/2006/relationships/image" Target="../media/image31.jp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hyperlink" Target="http://courseredesign.csuprojects.org/wp/qa-eportfolios-showcase/" TargetMode="Externa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kfernandes@calstate.edu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ctrTitle"/>
          </p:nvPr>
        </p:nvSpPr>
        <p:spPr>
          <a:xfrm>
            <a:off x="586154" y="1901876"/>
            <a:ext cx="7777800" cy="22212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3250" b="1" i="0" u="none" strike="noStrike" cap="none" baseline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Breaking through Bottleneck Courses – California State University’s Proven Course Redesign Program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subTitle" idx="1"/>
          </p:nvPr>
        </p:nvSpPr>
        <p:spPr>
          <a:xfrm>
            <a:off x="1406700" y="4548000"/>
            <a:ext cx="6330599" cy="15078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2800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rPr>
              <a:t>Kathy Fernandes &amp; Brett Christie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2800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rPr>
              <a:t>Academic Technology Services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2800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rPr>
              <a:t>CSU Office of the Chancellor</a:t>
            </a: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 b="8716"/>
          <a:stretch/>
        </p:blipFill>
        <p:spPr>
          <a:xfrm>
            <a:off x="8112556" y="18141"/>
            <a:ext cx="1031443" cy="115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816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37" y="97575"/>
            <a:ext cx="9055924" cy="647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58624" y="1427675"/>
            <a:ext cx="8882100" cy="49286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282575" marR="0" lvl="0" indent="-282575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</a:rPr>
              <a:t>Proven Course Redesign</a:t>
            </a:r>
          </a:p>
          <a:p>
            <a:pPr marL="742950" marR="0" lvl="1" indent="-28575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Identify a faculty member who redesigned course </a:t>
            </a:r>
          </a:p>
          <a:p>
            <a:pPr marL="1143000" marR="0" lvl="2" indent="-2286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Achieved greater student success</a:t>
            </a:r>
          </a:p>
          <a:p>
            <a:pPr marL="1143000" marR="0" lvl="2" indent="-2286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Not grade inflation </a:t>
            </a:r>
          </a:p>
          <a:p>
            <a:pPr marL="1143000" marR="0" lvl="2" indent="-2286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More students achieved the learning outcomes</a:t>
            </a:r>
          </a:p>
          <a:p>
            <a:pPr marL="742950" marR="0" lvl="1" indent="-28575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Host an “eAcademy” for the discipline</a:t>
            </a:r>
          </a:p>
          <a:p>
            <a:pPr marL="1143000" marR="0" lvl="2" indent="-2286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Create a </a:t>
            </a:r>
            <a:r>
              <a:rPr lang="en-US" sz="2400">
                <a:solidFill>
                  <a:schemeClr val="dk1"/>
                </a:solidFill>
              </a:rPr>
              <a:t>PLC</a:t>
            </a:r>
            <a:r>
              <a:rPr lang="en-US" sz="2400" b="0" i="0" u="none" strike="noStrike" cap="none" baseline="0">
                <a:solidFill>
                  <a:schemeClr val="dk1"/>
                </a:solidFill>
              </a:rPr>
              <a:t> around course model</a:t>
            </a:r>
          </a:p>
          <a:p>
            <a:pPr marL="1143000" marR="0" lvl="2" indent="-2286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Share the pedagogy and technology used to achieve greater success</a:t>
            </a:r>
          </a:p>
          <a:p>
            <a:pPr marL="1143000" marR="0" lvl="2" indent="-2286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Share the data and assessment methods used to achieve greater success</a:t>
            </a:r>
          </a:p>
          <a:p>
            <a:pPr marL="914400" marR="0" lvl="2" indent="0" algn="l" rtl="0">
              <a:spcBef>
                <a:spcPts val="360"/>
              </a:spcBef>
              <a:buClr>
                <a:schemeClr val="accent1"/>
              </a:buClr>
              <a:buFont typeface="Cambria"/>
              <a:buNone/>
            </a:pPr>
            <a:endParaRPr sz="1800" b="0" i="0" u="none" strike="noStrike" cap="none" baseline="0">
              <a:solidFill>
                <a:schemeClr val="dk1"/>
              </a:solidFill>
            </a:endParaRPr>
          </a:p>
        </p:txBody>
      </p:sp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4857" y="1843708"/>
            <a:ext cx="1637243" cy="137502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251655" y="409512"/>
            <a:ext cx="8518770" cy="77066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2800" b="1" i="0" u="none" strike="noStrike" cap="none" baseline="0">
                <a:solidFill>
                  <a:schemeClr val="dk1"/>
                </a:solidFill>
              </a:rPr>
              <a:t>Course Redesign with Technology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307975" y="7937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9714" y="5177794"/>
            <a:ext cx="1729224" cy="145227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251655" y="409512"/>
            <a:ext cx="8518770" cy="77066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2800" b="1" i="0" u="none" strike="noStrike" cap="none" baseline="0">
                <a:solidFill>
                  <a:schemeClr val="dk1"/>
                </a:solidFill>
              </a:rPr>
              <a:t>Course Redesign with Technology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134815" y="1427679"/>
            <a:ext cx="8285852" cy="529379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282575" marR="0" lvl="0" indent="-282575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</a:rPr>
              <a:t>Proven Course Redesign</a:t>
            </a:r>
          </a:p>
          <a:p>
            <a:pPr marL="742950" marR="0" lvl="1" indent="-28575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Faculty from other CSUs can choose to adopt and adapt the course model</a:t>
            </a:r>
          </a:p>
          <a:p>
            <a:pPr marL="1143000" marR="0" lvl="2" indent="-2286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Letter of Commitment</a:t>
            </a:r>
          </a:p>
          <a:p>
            <a:pPr marL="1143000" marR="0" lvl="2" indent="-2286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Participation in the </a:t>
            </a:r>
            <a:r>
              <a:rPr lang="en-US" sz="2400">
                <a:solidFill>
                  <a:schemeClr val="dk1"/>
                </a:solidFill>
              </a:rPr>
              <a:t>o</a:t>
            </a:r>
            <a:r>
              <a:rPr lang="en-US" sz="2400" b="0" i="0" u="none" strike="noStrike" cap="none" baseline="0">
                <a:solidFill>
                  <a:schemeClr val="dk1"/>
                </a:solidFill>
              </a:rPr>
              <a:t>nline Professional Learning Community</a:t>
            </a:r>
          </a:p>
          <a:p>
            <a:pPr marL="1143000" marR="0" lvl="2" indent="-2286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Funding for assigned time for one course to do the redesign</a:t>
            </a:r>
          </a:p>
          <a:p>
            <a:pPr marL="1143000" marR="0" lvl="2" indent="-2286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Stipends for eAcademy and other learning events</a:t>
            </a:r>
          </a:p>
          <a:p>
            <a:pPr marL="1143000" marR="0" lvl="2" indent="-2286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Complete 3 stages of a teaching ePortfolio</a:t>
            </a:r>
          </a:p>
          <a:p>
            <a:pPr marL="914400" marR="0" lvl="2" indent="0" algn="l" rtl="0">
              <a:spcBef>
                <a:spcPts val="360"/>
              </a:spcBef>
              <a:buClr>
                <a:schemeClr val="accent1"/>
              </a:buClr>
              <a:buFont typeface="Cambria"/>
              <a:buNone/>
            </a:pPr>
            <a:endParaRPr sz="1800" b="0" i="0" u="none" strike="noStrike" cap="none" baseline="0">
              <a:solidFill>
                <a:schemeClr val="dk1"/>
              </a:solidFill>
            </a:endParaRPr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307975" y="7937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1584250" y="12402"/>
            <a:ext cx="6174000" cy="6051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2500" b="1" i="0" u="none" strike="noStrike" cap="none" baseline="0">
                <a:solidFill>
                  <a:schemeClr val="dk1"/>
                </a:solidFill>
              </a:rPr>
              <a:t/>
            </a:r>
            <a:br>
              <a:rPr lang="en-US" sz="2500" b="1" i="0" u="none" strike="noStrike" cap="none" baseline="0">
                <a:solidFill>
                  <a:schemeClr val="dk1"/>
                </a:solidFill>
              </a:rPr>
            </a:br>
            <a:r>
              <a:rPr lang="en-US" sz="2500" b="1" i="0" u="none" strike="noStrike" cap="none" baseline="0">
                <a:solidFill>
                  <a:schemeClr val="dk1"/>
                </a:solidFill>
              </a:rPr>
              <a:t>CSU </a:t>
            </a:r>
            <a:r>
              <a:rPr lang="en-US" sz="2450" b="1" i="0" u="none" strike="noStrike" cap="none" baseline="0">
                <a:solidFill>
                  <a:schemeClr val="dk1"/>
                </a:solidFill>
              </a:rPr>
              <a:t>Summer 2013 eAcademies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311151" y="1544637"/>
            <a:ext cx="8520234" cy="4678361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742950" marR="0" lvl="1" indent="-158750" algn="l" rtl="0">
              <a:spcBef>
                <a:spcPts val="0"/>
              </a:spcBef>
              <a:buClr>
                <a:schemeClr val="accent1"/>
              </a:buClr>
              <a:buFont typeface="Cambria"/>
              <a:buNone/>
            </a:pPr>
            <a:endParaRPr sz="2000" b="0" i="0" u="none" strike="noStrike" cap="none" baseline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2575" marR="0" lvl="0" indent="-130175" algn="l" rtl="0">
              <a:spcBef>
                <a:spcPts val="1776"/>
              </a:spcBef>
              <a:buClr>
                <a:schemeClr val="accent1"/>
              </a:buClr>
              <a:buFont typeface="Cambria"/>
              <a:buNone/>
            </a:pPr>
            <a:endParaRPr sz="2400" b="0" i="0" u="none" strike="noStrike" cap="none" baseline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212" name="Shape 212"/>
          <p:cNvGraphicFramePr/>
          <p:nvPr/>
        </p:nvGraphicFramePr>
        <p:xfrm>
          <a:off x="311151" y="701495"/>
          <a:ext cx="8520225" cy="5965000"/>
        </p:xfrm>
        <a:graphic>
          <a:graphicData uri="http://schemas.openxmlformats.org/drawingml/2006/table">
            <a:tbl>
              <a:tblPr>
                <a:noFill/>
                <a:tableStyleId>{F559C0EE-C3E7-4F97-96F5-DD2271FB43DF}</a:tableStyleId>
              </a:tblPr>
              <a:tblGrid>
                <a:gridCol w="1997900"/>
                <a:gridCol w="1877650"/>
                <a:gridCol w="1247650"/>
                <a:gridCol w="3397025"/>
              </a:tblGrid>
              <a:tr h="708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1" i="0" u="none" strike="noStrike" cap="none" baseline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Course Subject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63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1" i="0" u="none" strike="noStrike" cap="none" baseline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Lead campus(es)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63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1" i="0" u="none" strike="noStrike" cap="none" baseline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# of CSU Campuses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63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1" i="0" u="none" strike="noStrike" cap="none" baseline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Enabling Technology / Pedagogy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6348"/>
                    </a:solidFill>
                  </a:tcPr>
                </a:tc>
              </a:tr>
              <a:tr h="599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1" i="0" u="none" strike="noStrike" cap="none" baseline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Engineering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63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 José 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edX / Flipped Classroom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CCC"/>
                    </a:solidFill>
                  </a:tcPr>
                </a:tc>
              </a:tr>
              <a:tr h="836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1" i="0" u="none" strike="noStrike" cap="none" baseline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Physics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63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Pomona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smartPhysics /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Flipped Classroom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E7"/>
                    </a:solidFill>
                  </a:tcPr>
                </a:tc>
              </a:tr>
              <a:tr h="846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1" i="0" u="none" strike="noStrike" cap="none" baseline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Chemistry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63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Fullerton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Online Homework/ Supplemental Instruction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CCC"/>
                    </a:solidFill>
                  </a:tcPr>
                </a:tc>
              </a:tr>
              <a:tr h="75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1" i="0" u="none" strike="noStrike" cap="none" baseline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Mathematics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63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Northridge and Fullerton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ALEKS /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Supplemental Instruction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E7"/>
                    </a:solidFill>
                  </a:tcPr>
                </a:tc>
              </a:tr>
              <a:tr h="382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1" i="0" u="none" strike="noStrike" cap="none" baseline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Critical Thinking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63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Chico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Fully Online / LMS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CCC"/>
                    </a:solidFill>
                  </a:tcPr>
                </a:tc>
              </a:tr>
              <a:tr h="611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1" i="0" u="none" strike="noStrike" cap="none" baseline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Biology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63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Los Angeles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Virtual Labs / SmartScience / Biology Labs Online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E7"/>
                    </a:solidFill>
                  </a:tcPr>
                </a:tc>
              </a:tr>
              <a:tr h="611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1" i="0" u="none" strike="noStrike" cap="none" baseline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Online GE Sciences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63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Dominguez Hills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Fully Online / LMS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CCC"/>
                    </a:solidFill>
                  </a:tcPr>
                </a:tc>
              </a:tr>
              <a:tr h="611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1" i="0" u="none" strike="noStrike" cap="none" baseline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63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 (unique) 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b="0" i="0" u="none" strike="noStrike" cap="none" baseline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68575" marR="68575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17"/>
          <p:cNvPicPr preferRelativeResize="0"/>
          <p:nvPr/>
        </p:nvPicPr>
        <p:blipFill rotWithShape="1">
          <a:blip r:embed="rId3">
            <a:alphaModFix/>
          </a:blip>
          <a:srcRect r="15385" b="6802"/>
          <a:stretch/>
        </p:blipFill>
        <p:spPr>
          <a:xfrm>
            <a:off x="7693289" y="4132492"/>
            <a:ext cx="1450711" cy="27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251655" y="409512"/>
            <a:ext cx="8518770" cy="77066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2800" b="1" i="0" u="none" strike="noStrike" cap="none" baseline="0">
                <a:solidFill>
                  <a:schemeClr val="dk1"/>
                </a:solidFill>
              </a:rPr>
              <a:t>Course Redesign with Technology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311151" y="1711548"/>
            <a:ext cx="8520234" cy="4678361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282575" marR="0" lvl="0" indent="-282575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>
                <a:solidFill>
                  <a:schemeClr val="dk1"/>
                </a:solidFill>
              </a:rPr>
              <a:t>Promising </a:t>
            </a:r>
            <a:r>
              <a:rPr lang="en-US" sz="3200">
                <a:solidFill>
                  <a:schemeClr val="dk1"/>
                </a:solidFill>
              </a:rPr>
              <a:t>Practices</a:t>
            </a:r>
          </a:p>
          <a:p>
            <a:pPr marL="742950" marR="0" lvl="1" indent="-28575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Local Campus Project</a:t>
            </a:r>
          </a:p>
          <a:p>
            <a:pPr marL="742950" marR="0" lvl="1" indent="-28575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Identify faculty and course(s) - high enrollment/low success</a:t>
            </a:r>
          </a:p>
          <a:p>
            <a:pPr marL="1143000" marR="0" lvl="2" indent="-22860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Redesign is needed but not proven with data or completed yet</a:t>
            </a:r>
          </a:p>
          <a:p>
            <a:pPr marL="742950" marR="0" lvl="1" indent="-28575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Participation in the </a:t>
            </a:r>
            <a:r>
              <a:rPr lang="en-US" sz="2400">
                <a:solidFill>
                  <a:schemeClr val="dk1"/>
                </a:solidFill>
              </a:rPr>
              <a:t>o</a:t>
            </a:r>
            <a:r>
              <a:rPr lang="en-US" sz="2400" b="0" i="0" u="none" strike="noStrike" cap="none" baseline="0">
                <a:solidFill>
                  <a:schemeClr val="dk1"/>
                </a:solidFill>
              </a:rPr>
              <a:t>nline Professional Learning Community</a:t>
            </a:r>
          </a:p>
          <a:p>
            <a:pPr marL="1143000" marR="0" lvl="2" indent="-228600" algn="l" rtl="0">
              <a:spcBef>
                <a:spcPts val="44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chemeClr val="dk1"/>
                </a:solidFill>
              </a:rPr>
              <a:t>http://courseredesign.csuprojects.org/wp/plc/</a:t>
            </a:r>
          </a:p>
          <a:p>
            <a:pPr marL="742950" marR="0" lvl="1" indent="-28575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Complete 3 stages of a teaching ePortfolio</a:t>
            </a:r>
          </a:p>
        </p:txBody>
      </p:sp>
      <p:sp>
        <p:nvSpPr>
          <p:cNvPr id="220" name="Shape 220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221" name="Shape 2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22793"/>
            <a:ext cx="3597910" cy="615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251655" y="409512"/>
            <a:ext cx="8518770" cy="77066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2800" b="1" i="0" u="none" strike="noStrike" cap="none" baseline="0">
                <a:solidFill>
                  <a:schemeClr val="dk1"/>
                </a:solidFill>
              </a:rPr>
              <a:t>Professional Learning Community Webinars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310675" y="1339125"/>
            <a:ext cx="8673899" cy="54426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282575" marR="0" lvl="0" indent="-269875" algn="l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chemeClr val="dk1"/>
                </a:solidFill>
              </a:rPr>
              <a:t>Orientation: Establishing Project Activities and Outcomes </a:t>
            </a:r>
          </a:p>
          <a:p>
            <a:pPr marL="282575" marR="0" lvl="0" indent="-269875" algn="l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chemeClr val="dk1"/>
                </a:solidFill>
              </a:rPr>
              <a:t>QOLT: Effective Online and Blended Course Development </a:t>
            </a:r>
          </a:p>
          <a:p>
            <a:pPr marL="282575" marR="0" lvl="0" indent="-269875" algn="l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chemeClr val="dk1"/>
                </a:solidFill>
              </a:rPr>
              <a:t>Data Analytics and Documenting Impact </a:t>
            </a:r>
          </a:p>
          <a:p>
            <a:pPr marL="282575" marR="0" lvl="0" indent="-269875" algn="l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chemeClr val="dk1"/>
                </a:solidFill>
              </a:rPr>
              <a:t>Lead Faculty Status Updates on Proven Course Redesign</a:t>
            </a:r>
          </a:p>
          <a:p>
            <a:pPr marL="282575" marR="0" lvl="0" indent="-269875" algn="l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chemeClr val="dk1"/>
                </a:solidFill>
              </a:rPr>
              <a:t>Implementing Successful Supplemental Instruction</a:t>
            </a:r>
          </a:p>
          <a:p>
            <a:pPr marL="282575" marR="0" lvl="0" indent="-269875" algn="l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chemeClr val="dk1"/>
                </a:solidFill>
              </a:rPr>
              <a:t>Universal Design for Learning</a:t>
            </a:r>
          </a:p>
          <a:p>
            <a:pPr marL="282575" marR="0" lvl="0" indent="-269875" algn="l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chemeClr val="dk1"/>
                </a:solidFill>
              </a:rPr>
              <a:t>Introduction to ePortfolio Template</a:t>
            </a:r>
          </a:p>
          <a:p>
            <a:pPr marL="282575" marR="0" lvl="0" indent="-269875" algn="l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chemeClr val="dk1"/>
                </a:solidFill>
              </a:rPr>
              <a:t>ScreenCasting for Enhanced Teaching and Learning </a:t>
            </a:r>
          </a:p>
          <a:p>
            <a:pPr marL="282575" marR="0" lvl="0" indent="-269875" algn="l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chemeClr val="dk1"/>
                </a:solidFill>
              </a:rPr>
              <a:t>Fostering and Ensuring Academic Integrity in the CSU </a:t>
            </a:r>
          </a:p>
          <a:p>
            <a:pPr marL="282575" marR="0" lvl="0" indent="-269875" algn="l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chemeClr val="dk1"/>
                </a:solidFill>
              </a:rPr>
              <a:t>Redesign Project Showcase</a:t>
            </a:r>
          </a:p>
          <a:p>
            <a:pPr marL="282575" marR="0" lvl="0" indent="-269875" algn="l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chemeClr val="dk1"/>
                </a:solidFill>
              </a:rPr>
              <a:t>Cool Tools for Blended/Online Learning </a:t>
            </a:r>
          </a:p>
          <a:p>
            <a:pPr marL="282575" marR="0" lvl="0" indent="-269875" algn="l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chemeClr val="dk1"/>
                </a:solidFill>
              </a:rPr>
              <a:t>ePortfolio Showcase</a:t>
            </a:r>
          </a:p>
          <a:p>
            <a:pPr marL="282575" marR="0" lvl="0" indent="-269875" algn="l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chemeClr val="dk1"/>
                </a:solidFill>
              </a:rPr>
              <a:t>Flipping the Classroom: Making the Most of Student Time </a:t>
            </a:r>
          </a:p>
          <a:p>
            <a:pPr marL="282575" marR="0" lvl="0" indent="-269875" algn="l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baseline="0">
                <a:solidFill>
                  <a:schemeClr val="dk1"/>
                </a:solidFill>
              </a:rPr>
              <a:t>CSU Quality Hybrid-Online Course Awardees Showcase </a:t>
            </a:r>
          </a:p>
          <a:p>
            <a:pPr marL="282575" marR="0" lvl="0" indent="-171450" algn="l" rtl="0">
              <a:lnSpc>
                <a:spcPct val="115000"/>
              </a:lnSpc>
              <a:spcBef>
                <a:spcPts val="1776"/>
              </a:spcBef>
              <a:buClr>
                <a:schemeClr val="accent1"/>
              </a:buClr>
              <a:buFont typeface="Cambria"/>
              <a:buNone/>
            </a:pPr>
            <a:endParaRPr sz="2200" b="0" i="0" u="none" strike="noStrike" cap="none" baseline="0">
              <a:solidFill>
                <a:schemeClr val="dk1"/>
              </a:solidFill>
            </a:endParaRPr>
          </a:p>
        </p:txBody>
      </p:sp>
      <p:sp>
        <p:nvSpPr>
          <p:cNvPr id="228" name="Shape 228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312614" y="409512"/>
            <a:ext cx="8518770" cy="77066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2800" b="1" i="0" u="none" strike="noStrike" cap="none" baseline="0">
                <a:solidFill>
                  <a:schemeClr val="dk1"/>
                </a:solidFill>
              </a:rPr>
              <a:t>Teaching ePortfolio Template &amp; Stages</a:t>
            </a:r>
          </a:p>
        </p:txBody>
      </p:sp>
      <p:sp>
        <p:nvSpPr>
          <p:cNvPr id="235" name="Shape 235"/>
          <p:cNvSpPr/>
          <p:nvPr/>
        </p:nvSpPr>
        <p:spPr>
          <a:xfrm>
            <a:off x="312615" y="1544640"/>
            <a:ext cx="2659184" cy="555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 i="0" u="none" strike="noStrike" cap="none" baseline="0">
                <a:solidFill>
                  <a:schemeClr val="lt1"/>
                </a:solidFill>
              </a:rPr>
              <a:t>Stage 1</a:t>
            </a:r>
          </a:p>
        </p:txBody>
      </p:sp>
      <p:sp>
        <p:nvSpPr>
          <p:cNvPr id="236" name="Shape 236"/>
          <p:cNvSpPr/>
          <p:nvPr/>
        </p:nvSpPr>
        <p:spPr>
          <a:xfrm>
            <a:off x="312615" y="2100383"/>
            <a:ext cx="2659184" cy="43994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baseline="0">
                <a:solidFill>
                  <a:schemeClr val="dk1"/>
                </a:solidFill>
              </a:rPr>
              <a:t>Course Background, Redesign Strategy and Plan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>
                <a:solidFill>
                  <a:schemeClr val="dk1"/>
                </a:solidFill>
              </a:rPr>
              <a:t>Why redesign?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>
                <a:solidFill>
                  <a:schemeClr val="dk1"/>
                </a:solidFill>
              </a:rPr>
              <a:t>What changes? Pedagogy? Technology? Engagement?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>
                <a:solidFill>
                  <a:schemeClr val="dk1"/>
                </a:solidFill>
              </a:rPr>
              <a:t>Why will this redesign lead to better learning?</a:t>
            </a:r>
          </a:p>
          <a:p>
            <a:pPr marL="285750" marR="0" lvl="0" indent="-158750" algn="l" rtl="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Cambria"/>
              <a:buNone/>
            </a:pPr>
            <a:endParaRPr sz="2000" b="0" i="0" u="none" strike="noStrike" cap="none" baseline="0">
              <a:solidFill>
                <a:schemeClr val="dk1"/>
              </a:solidFill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3302000" y="1544640"/>
            <a:ext cx="2540000" cy="5557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 i="0" u="none" strike="noStrike" cap="none" baseline="0">
                <a:solidFill>
                  <a:schemeClr val="lt1"/>
                </a:solidFill>
              </a:rPr>
              <a:t>Stage 2</a:t>
            </a:r>
          </a:p>
        </p:txBody>
      </p:sp>
      <p:sp>
        <p:nvSpPr>
          <p:cNvPr id="238" name="Shape 238"/>
          <p:cNvSpPr/>
          <p:nvPr/>
        </p:nvSpPr>
        <p:spPr>
          <a:xfrm>
            <a:off x="3302000" y="2100384"/>
            <a:ext cx="2540000" cy="43994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baseline="0">
                <a:solidFill>
                  <a:schemeClr val="dk1"/>
                </a:solidFill>
              </a:rPr>
              <a:t>Redesign Materials and Activities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>
                <a:solidFill>
                  <a:schemeClr val="dk1"/>
                </a:solidFill>
              </a:rPr>
              <a:t>Redesigned syllabus, course materials?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>
                <a:solidFill>
                  <a:schemeClr val="dk1"/>
                </a:solidFill>
              </a:rPr>
              <a:t>Redesigned activities?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>
                <a:solidFill>
                  <a:schemeClr val="dk1"/>
                </a:solidFill>
              </a:rPr>
              <a:t>Redesigned assessments? </a:t>
            </a:r>
          </a:p>
        </p:txBody>
      </p:sp>
      <p:sp>
        <p:nvSpPr>
          <p:cNvPr id="239" name="Shape 239"/>
          <p:cNvSpPr/>
          <p:nvPr/>
        </p:nvSpPr>
        <p:spPr>
          <a:xfrm>
            <a:off x="6110632" y="1559616"/>
            <a:ext cx="2540000" cy="5557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 i="0" u="none" strike="noStrike" cap="none" baseline="0">
                <a:solidFill>
                  <a:schemeClr val="lt1"/>
                </a:solidFill>
              </a:rPr>
              <a:t>Stage 3</a:t>
            </a:r>
          </a:p>
        </p:txBody>
      </p:sp>
      <p:sp>
        <p:nvSpPr>
          <p:cNvPr id="240" name="Shape 240"/>
          <p:cNvSpPr/>
          <p:nvPr/>
        </p:nvSpPr>
        <p:spPr>
          <a:xfrm>
            <a:off x="6110625" y="2115349"/>
            <a:ext cx="2540100" cy="4384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baseline="0">
                <a:solidFill>
                  <a:schemeClr val="dk1"/>
                </a:solidFill>
              </a:rPr>
              <a:t>Outcomes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>
                <a:solidFill>
                  <a:schemeClr val="dk1"/>
                </a:solidFill>
              </a:rPr>
              <a:t>Did the redesign gain better SLOs? DWFs?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>
                <a:solidFill>
                  <a:schemeClr val="dk1"/>
                </a:solidFill>
              </a:rPr>
              <a:t>Lessons Learned?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>
                <a:solidFill>
                  <a:schemeClr val="dk1"/>
                </a:solidFill>
              </a:rPr>
              <a:t>Student Reactions?</a:t>
            </a:r>
          </a:p>
        </p:txBody>
      </p:sp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242" name="Shape 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12614" y="284407"/>
            <a:ext cx="8518770" cy="77066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mbria"/>
              <a:buNone/>
            </a:pPr>
            <a:endParaRPr sz="2800" b="1" i="0" u="none" strike="noStrike" cap="none" baseline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48" name="Shape 2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0649" b="13564"/>
          <a:stretch/>
        </p:blipFill>
        <p:spPr>
          <a:xfrm>
            <a:off x="99675" y="154725"/>
            <a:ext cx="8948699" cy="5743499"/>
          </a:xfrm>
          <a:prstGeom prst="rect">
            <a:avLst/>
          </a:prstGeom>
          <a:solidFill>
            <a:srgbClr val="EEEEEE"/>
          </a:solidFill>
          <a:ln w="19050" cap="sq">
            <a:solidFill>
              <a:srgbClr val="999999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49" name="Shape 249"/>
          <p:cNvSpPr txBox="1"/>
          <p:nvPr/>
        </p:nvSpPr>
        <p:spPr>
          <a:xfrm>
            <a:off x="515466" y="6176228"/>
            <a:ext cx="8117099" cy="46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http://courseredesign.csuprojects.org/wp/eportfolios/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255" name="Shape 2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73" y="914399"/>
            <a:ext cx="9145774" cy="530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3475" y="4954675"/>
            <a:ext cx="1842975" cy="18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251655" y="409512"/>
            <a:ext cx="8518800" cy="7707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3600" b="1">
                <a:solidFill>
                  <a:schemeClr val="dk1"/>
                </a:solidFill>
              </a:rPr>
              <a:t>Quality Assurance</a:t>
            </a: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310675" y="1339125"/>
            <a:ext cx="8673899" cy="54426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282575" marR="0" lvl="0" indent="-171450" algn="l" rtl="0">
              <a:lnSpc>
                <a:spcPct val="115000"/>
              </a:lnSpc>
              <a:spcBef>
                <a:spcPts val="1776"/>
              </a:spcBef>
              <a:buClr>
                <a:schemeClr val="accent1"/>
              </a:buClr>
              <a:buSzPct val="72916"/>
              <a:buFont typeface="Cambria"/>
              <a:buNone/>
            </a:pPr>
            <a:r>
              <a:rPr lang="en-US" sz="2400">
                <a:solidFill>
                  <a:schemeClr val="dk1"/>
                </a:solidFill>
              </a:rPr>
              <a:t>In an effort to increasingly support effective teaching and learning in blended and online course formats, we have developed a well-rounded program of QA training and resources for faculty and staff:</a:t>
            </a:r>
          </a:p>
          <a:p>
            <a:pPr marL="914400" marR="0" lvl="0" indent="-381000" algn="l" rtl="0">
              <a:lnSpc>
                <a:spcPct val="150000"/>
              </a:lnSpc>
              <a:spcBef>
                <a:spcPts val="1776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400" b="1">
                <a:solidFill>
                  <a:schemeClr val="dk1"/>
                </a:solidFill>
              </a:rPr>
              <a:t>Instructional Quality</a:t>
            </a:r>
          </a:p>
          <a:p>
            <a:pPr marL="914400" marR="0" lvl="0" indent="-381000" algn="l" rtl="0">
              <a:lnSpc>
                <a:spcPct val="150000"/>
              </a:lnSpc>
              <a:spcBef>
                <a:spcPts val="1776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400" b="1">
                <a:solidFill>
                  <a:schemeClr val="dk1"/>
                </a:solidFill>
              </a:rPr>
              <a:t>Academic Integrity</a:t>
            </a:r>
          </a:p>
          <a:p>
            <a:pPr marL="914400" marR="0" lvl="0" indent="-381000" algn="l" rtl="0">
              <a:lnSpc>
                <a:spcPct val="150000"/>
              </a:lnSpc>
              <a:spcBef>
                <a:spcPts val="1776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400" b="1">
                <a:solidFill>
                  <a:schemeClr val="dk1"/>
                </a:solidFill>
              </a:rPr>
              <a:t>Universal Design for Learning/Accessibility</a:t>
            </a:r>
          </a:p>
          <a:p>
            <a:pPr marL="914400" marR="0" lvl="0" indent="-381000" algn="l" rtl="0">
              <a:lnSpc>
                <a:spcPct val="150000"/>
              </a:lnSpc>
              <a:spcBef>
                <a:spcPts val="1776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400" b="1">
                <a:solidFill>
                  <a:schemeClr val="dk1"/>
                </a:solidFill>
              </a:rPr>
              <a:t>Student Readiness</a:t>
            </a:r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3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265" name="Shape 2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527"/>
            <a:ext cx="3597900" cy="6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 l="2841" r="3989"/>
          <a:stretch/>
        </p:blipFill>
        <p:spPr>
          <a:xfrm>
            <a:off x="4729250" y="1684225"/>
            <a:ext cx="4414800" cy="46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10000"/>
              </a:buClr>
              <a:buSzPct val="25000"/>
              <a:buFont typeface="Cambria"/>
              <a:buNone/>
            </a:pPr>
            <a:r>
              <a:rPr lang="en-US" sz="2800" b="1" i="0" u="none" strike="noStrike" cap="none" baseline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CSU System Demographics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61775" y="1835425"/>
            <a:ext cx="5002500" cy="462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93700" algn="l" rtl="0">
              <a:spcBef>
                <a:spcPts val="600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600" b="0" i="0" u="none" strike="noStrike" cap="none" baseline="0">
                <a:solidFill>
                  <a:schemeClr val="dk1"/>
                </a:solidFill>
              </a:rPr>
              <a:t>23 campuses</a:t>
            </a:r>
          </a:p>
          <a:p>
            <a:pPr marL="457200" marR="0" lvl="0" indent="-393700" algn="l" rtl="0">
              <a:spcBef>
                <a:spcPts val="600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600" b="0" i="0" u="none" strike="noStrike" cap="none" baseline="0">
                <a:solidFill>
                  <a:schemeClr val="dk1"/>
                </a:solidFill>
              </a:rPr>
              <a:t>447,000 students</a:t>
            </a:r>
          </a:p>
          <a:p>
            <a:pPr marL="457200" marR="0" lvl="0" indent="-393700" algn="l" rtl="0">
              <a:spcBef>
                <a:spcPts val="600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600" b="0" i="0" u="none" strike="noStrike" cap="none" baseline="0">
                <a:solidFill>
                  <a:schemeClr val="dk1"/>
                </a:solidFill>
              </a:rPr>
              <a:t>45,000 faculty &amp; staff</a:t>
            </a:r>
          </a:p>
          <a:p>
            <a:pPr marL="457200" marR="0" lvl="0" indent="-393700" algn="l" rtl="0">
              <a:spcBef>
                <a:spcPts val="600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600">
                <a:solidFill>
                  <a:schemeClr val="dk1"/>
                </a:solidFill>
              </a:rPr>
              <a:t>L</a:t>
            </a:r>
            <a:r>
              <a:rPr lang="en-US" sz="2600" b="0" i="0" u="none" strike="noStrike" cap="none" baseline="0">
                <a:solidFill>
                  <a:schemeClr val="dk1"/>
                </a:solidFill>
              </a:rPr>
              <a:t>argest university system </a:t>
            </a:r>
            <a:br>
              <a:rPr lang="en-US" sz="2600" b="0" i="0" u="none" strike="noStrike" cap="none" baseline="0">
                <a:solidFill>
                  <a:schemeClr val="dk1"/>
                </a:solidFill>
              </a:rPr>
            </a:br>
            <a:r>
              <a:rPr lang="en-US" sz="2600" b="0" i="0" u="none" strike="noStrike" cap="none" baseline="0">
                <a:solidFill>
                  <a:schemeClr val="dk1"/>
                </a:solidFill>
              </a:rPr>
              <a:t>in the world</a:t>
            </a:r>
          </a:p>
          <a:p>
            <a:pPr marL="457200" marR="0" lvl="0" indent="-393700" algn="l" rtl="0">
              <a:spcBef>
                <a:spcPts val="600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600" b="0" i="0" u="none" strike="noStrike" cap="none" baseline="0">
                <a:solidFill>
                  <a:schemeClr val="dk1"/>
                </a:solidFill>
              </a:rPr>
              <a:t>Most diverse university system in the </a:t>
            </a:r>
            <a:r>
              <a:rPr lang="en-US" sz="2600">
                <a:solidFill>
                  <a:schemeClr val="dk1"/>
                </a:solidFill>
              </a:rPr>
              <a:t>U.S.</a:t>
            </a:r>
          </a:p>
          <a:p>
            <a:pPr marL="457200" marR="0" lvl="0" indent="-393700" algn="l" rtl="0">
              <a:spcBef>
                <a:spcPts val="600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600" b="0" i="0" u="none" strike="noStrike" cap="none" baseline="0">
                <a:solidFill>
                  <a:schemeClr val="dk1"/>
                </a:solidFill>
              </a:rPr>
              <a:t>One of the most affordable universities in the U.S.</a:t>
            </a:r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816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3475" y="4954675"/>
            <a:ext cx="1842975" cy="18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251655" y="409512"/>
            <a:ext cx="8518800" cy="7707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3600" b="1">
                <a:solidFill>
                  <a:schemeClr val="dk1"/>
                </a:solidFill>
              </a:rPr>
              <a:t>Quality Assurance</a:t>
            </a:r>
          </a:p>
        </p:txBody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310675" y="1339125"/>
            <a:ext cx="8673899" cy="54426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282575" marR="0" lvl="0" indent="-171450" algn="l" rtl="0">
              <a:lnSpc>
                <a:spcPct val="115000"/>
              </a:lnSpc>
              <a:spcBef>
                <a:spcPts val="1776"/>
              </a:spcBef>
              <a:buClr>
                <a:schemeClr val="accent1"/>
              </a:buClr>
              <a:buSzPct val="72916"/>
              <a:buFont typeface="Cambria"/>
              <a:buNone/>
            </a:pPr>
            <a:r>
              <a:rPr lang="en-US" sz="2400">
                <a:solidFill>
                  <a:schemeClr val="dk1"/>
                </a:solidFill>
              </a:rPr>
              <a:t>In an effort to increasingly support effective teaching and learning in blended and online course formats, we have developed a well-rounded program of QA training and resources for faculty and staff:</a:t>
            </a:r>
          </a:p>
          <a:p>
            <a:pPr marL="914400" marR="0" lvl="0" indent="-381000" algn="l" rtl="0">
              <a:lnSpc>
                <a:spcPct val="150000"/>
              </a:lnSpc>
              <a:spcBef>
                <a:spcPts val="1776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400" b="1">
                <a:solidFill>
                  <a:schemeClr val="dk1"/>
                </a:solidFill>
              </a:rPr>
              <a:t>Instructional Quality</a:t>
            </a:r>
          </a:p>
          <a:p>
            <a:pPr marL="914400" marR="0" lvl="0" indent="-381000" algn="l" rtl="0">
              <a:lnSpc>
                <a:spcPct val="150000"/>
              </a:lnSpc>
              <a:spcBef>
                <a:spcPts val="1776"/>
              </a:spcBef>
              <a:buClr>
                <a:srgbClr val="B7B7B7"/>
              </a:buClr>
              <a:buSzPct val="100000"/>
              <a:buFont typeface="Cambria"/>
              <a:buChar char="•"/>
            </a:pPr>
            <a:r>
              <a:rPr lang="en-US" sz="2400" b="1">
                <a:solidFill>
                  <a:srgbClr val="B7B7B7"/>
                </a:solidFill>
              </a:rPr>
              <a:t>Academic Integrity</a:t>
            </a:r>
          </a:p>
          <a:p>
            <a:pPr marL="914400" marR="0" lvl="0" indent="-381000" algn="l" rtl="0">
              <a:lnSpc>
                <a:spcPct val="150000"/>
              </a:lnSpc>
              <a:spcBef>
                <a:spcPts val="1776"/>
              </a:spcBef>
              <a:buClr>
                <a:srgbClr val="B7B7B7"/>
              </a:buClr>
              <a:buSzPct val="100000"/>
              <a:buFont typeface="Cambria"/>
              <a:buChar char="•"/>
            </a:pPr>
            <a:r>
              <a:rPr lang="en-US" sz="2400" b="1">
                <a:solidFill>
                  <a:srgbClr val="B7B7B7"/>
                </a:solidFill>
              </a:rPr>
              <a:t>Universal Design for Learning/Accessibility</a:t>
            </a:r>
          </a:p>
          <a:p>
            <a:pPr marL="914400" marR="0" lvl="0" indent="-381000" algn="l" rtl="0">
              <a:lnSpc>
                <a:spcPct val="150000"/>
              </a:lnSpc>
              <a:spcBef>
                <a:spcPts val="1776"/>
              </a:spcBef>
              <a:buClr>
                <a:srgbClr val="B7B7B7"/>
              </a:buClr>
              <a:buSzPct val="100000"/>
              <a:buFont typeface="Cambria"/>
              <a:buChar char="•"/>
            </a:pPr>
            <a:r>
              <a:rPr lang="en-US" sz="2400" b="1">
                <a:solidFill>
                  <a:srgbClr val="B7B7B7"/>
                </a:solidFill>
              </a:rPr>
              <a:t>Student Readiness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3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274" name="Shape 2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527"/>
            <a:ext cx="3597900" cy="6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251655" y="409512"/>
            <a:ext cx="8518800" cy="7707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3600" b="1">
                <a:solidFill>
                  <a:schemeClr val="dk1"/>
                </a:solidFill>
              </a:rPr>
              <a:t>Instructional Quality</a:t>
            </a:r>
          </a:p>
        </p:txBody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310675" y="1339125"/>
            <a:ext cx="8673899" cy="54426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US" sz="2200">
                <a:solidFill>
                  <a:schemeClr val="dk1"/>
                </a:solidFill>
              </a:rPr>
              <a:t>CSU Academic Technology Services supports faculty and staff training in the following instructional quality programs:</a:t>
            </a:r>
          </a:p>
          <a:p>
            <a:pPr marL="457200" lvl="0" indent="-3683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200" b="1">
                <a:solidFill>
                  <a:schemeClr val="dk1"/>
                </a:solidFill>
              </a:rPr>
              <a:t>CSU Quality Online Learning &amp; Teaching (QOLT) program</a:t>
            </a:r>
          </a:p>
          <a:p>
            <a:pPr marL="914400" lvl="1" indent="-3683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mbria"/>
              <a:buChar char="–"/>
            </a:pPr>
            <a:r>
              <a:rPr lang="en-US" sz="2200">
                <a:solidFill>
                  <a:schemeClr val="dk1"/>
                </a:solidFill>
              </a:rPr>
              <a:t>58-item instrument</a:t>
            </a:r>
          </a:p>
          <a:p>
            <a:pPr marL="914400" lvl="1" indent="-3683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mbria"/>
              <a:buChar char="–"/>
            </a:pPr>
            <a:r>
              <a:rPr lang="en-US" sz="2200">
                <a:solidFill>
                  <a:schemeClr val="dk1"/>
                </a:solidFill>
              </a:rPr>
              <a:t>Addresses prof development for course design and delivery</a:t>
            </a:r>
          </a:p>
          <a:p>
            <a:pPr marL="914400" lvl="1" indent="-3683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mbria"/>
              <a:buChar char="–"/>
            </a:pPr>
            <a:r>
              <a:rPr lang="en-US" sz="2200">
                <a:solidFill>
                  <a:schemeClr val="dk1"/>
                </a:solidFill>
              </a:rPr>
              <a:t>Includes UDL, accessibility, student readiness, OER, mobile</a:t>
            </a:r>
          </a:p>
          <a:p>
            <a:pPr marL="914400" lvl="1" indent="-3683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mbria"/>
              <a:buChar char="–"/>
            </a:pPr>
            <a:r>
              <a:rPr lang="en-US" sz="2200">
                <a:solidFill>
                  <a:schemeClr val="dk1"/>
                </a:solidFill>
              </a:rPr>
              <a:t>Available through Creative Commons licensing</a:t>
            </a:r>
          </a:p>
          <a:p>
            <a:pPr marL="457200" lvl="0" indent="-3683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200" b="1">
                <a:solidFill>
                  <a:schemeClr val="dk1"/>
                </a:solidFill>
              </a:rPr>
              <a:t>Quality Matters (QM) institutional subscription</a:t>
            </a:r>
          </a:p>
          <a:p>
            <a:pPr marL="914400" lvl="1" indent="-3683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mbria"/>
              <a:buChar char="–"/>
            </a:pPr>
            <a:r>
              <a:rPr lang="en-US" sz="2200">
                <a:solidFill>
                  <a:schemeClr val="dk1"/>
                </a:solidFill>
              </a:rPr>
              <a:t>Addresses course design</a:t>
            </a:r>
          </a:p>
          <a:p>
            <a:pPr marL="914400" lvl="1" indent="-3683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mbria"/>
              <a:buChar char="–"/>
            </a:pPr>
            <a:r>
              <a:rPr lang="en-US" sz="2200">
                <a:solidFill>
                  <a:schemeClr val="dk1"/>
                </a:solidFill>
              </a:rPr>
              <a:t>Through CSU subscription, campuses pay ½ to ⅓ costs</a:t>
            </a:r>
          </a:p>
          <a:p>
            <a:pPr marL="914400" lvl="1" indent="-3683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mbria"/>
              <a:buChar char="–"/>
            </a:pPr>
            <a:r>
              <a:rPr lang="en-US" sz="2200">
                <a:solidFill>
                  <a:schemeClr val="dk1"/>
                </a:solidFill>
              </a:rPr>
              <a:t>Training available in online format.</a:t>
            </a:r>
          </a:p>
          <a:p>
            <a:pPr marL="914400" lvl="1" indent="-3683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mbria"/>
              <a:buChar char="–"/>
            </a:pPr>
            <a:r>
              <a:rPr lang="en-US" sz="2200">
                <a:solidFill>
                  <a:schemeClr val="dk1"/>
                </a:solidFill>
              </a:rPr>
              <a:t>Certifications can be for course, as well as peer-reviewers</a:t>
            </a:r>
          </a:p>
        </p:txBody>
      </p:sp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3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282" name="Shape 2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527"/>
            <a:ext cx="3597900" cy="6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312614" y="436807"/>
            <a:ext cx="8518800" cy="770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3000"/>
              <a:t>Mapping Across 2 Instructional Quality Programs</a:t>
            </a:r>
          </a:p>
        </p:txBody>
      </p:sp>
      <p:pic>
        <p:nvPicPr>
          <p:cNvPr id="288" name="Shape 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425" y="1615098"/>
            <a:ext cx="8755201" cy="477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5325"/>
            <a:ext cx="2992800" cy="51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134825" y="1689585"/>
            <a:ext cx="8830799" cy="50112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1776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Began in 2011 to assist CSU faculty, faculty developers, IDs to more effectively design hybrid-online courses.</a:t>
            </a:r>
          </a:p>
          <a:p>
            <a:pPr marL="457200" marR="0" lvl="0" indent="-368300" algn="l" rtl="0">
              <a:lnSpc>
                <a:spcPct val="115000"/>
              </a:lnSpc>
              <a:spcBef>
                <a:spcPts val="1776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Developed after review of related research, literature, models: </a:t>
            </a:r>
          </a:p>
          <a:p>
            <a:pPr marL="914400" marR="0" lvl="1" indent="-342900" algn="l" rtl="0">
              <a:lnSpc>
                <a:spcPct val="115000"/>
              </a:lnSpc>
              <a:spcBef>
                <a:spcPts val="1776"/>
              </a:spcBef>
              <a:buClr>
                <a:schemeClr val="dk1"/>
              </a:buClr>
              <a:buSzPct val="100000"/>
              <a:buFont typeface="Cambria"/>
              <a:buChar char="–"/>
            </a:pPr>
            <a:r>
              <a:rPr lang="en-US" sz="1800" u="sng" dirty="0">
                <a:solidFill>
                  <a:schemeClr val="tx1"/>
                </a:solidFill>
              </a:rPr>
              <a:t>Rubric for Online Instruction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dirty="0">
                <a:solidFill>
                  <a:schemeClr val="dk1"/>
                </a:solidFill>
              </a:rPr>
              <a:t>Assist development and evaluation of online courses while promoting dialog about student learning. CSU Chico, 2003.</a:t>
            </a:r>
          </a:p>
          <a:p>
            <a:pPr marL="914400" marR="0" lvl="1" indent="-342900" algn="l" rtl="0">
              <a:lnSpc>
                <a:spcPct val="115000"/>
              </a:lnSpc>
              <a:spcBef>
                <a:spcPts val="1776"/>
              </a:spcBef>
              <a:buClr>
                <a:schemeClr val="dk1"/>
              </a:buClr>
              <a:buSzPct val="100000"/>
              <a:buFont typeface="Cambria"/>
              <a:buChar char="–"/>
            </a:pPr>
            <a:r>
              <a:rPr lang="en-US" sz="1800" u="sng" dirty="0">
                <a:solidFill>
                  <a:schemeClr val="dk1"/>
                </a:solidFill>
              </a:rPr>
              <a:t>Quality Matters</a:t>
            </a:r>
            <a:r>
              <a:rPr lang="en-US" sz="1800" dirty="0">
                <a:solidFill>
                  <a:schemeClr val="dk1"/>
                </a:solidFill>
              </a:rPr>
              <a:t>: Developed through </a:t>
            </a:r>
            <a:r>
              <a:rPr lang="en-US" sz="1800" dirty="0" err="1">
                <a:solidFill>
                  <a:schemeClr val="dk1"/>
                </a:solidFill>
              </a:rPr>
              <a:t>FIPSE</a:t>
            </a:r>
            <a:r>
              <a:rPr lang="en-US" sz="1800" dirty="0">
                <a:solidFill>
                  <a:schemeClr val="dk1"/>
                </a:solidFill>
              </a:rPr>
              <a:t> grant from 2003-2006. Faculty-centered, peer-review process to certify quality of online-blended.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mbria"/>
              <a:buChar char="–"/>
            </a:pPr>
            <a:r>
              <a:rPr lang="en-US" sz="1800" u="sng" dirty="0">
                <a:solidFill>
                  <a:schemeClr val="dk1"/>
                </a:solidFill>
              </a:rPr>
              <a:t>Quality Online Course Initiative</a:t>
            </a:r>
            <a:r>
              <a:rPr lang="en-US" sz="1800" dirty="0">
                <a:solidFill>
                  <a:schemeClr val="dk1"/>
                </a:solidFill>
              </a:rPr>
              <a:t>:  Online course rubric and evaluation system in the state of Illinois to help colleges and universities improve accountability.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mbria"/>
              <a:buChar char="–"/>
            </a:pPr>
            <a:r>
              <a:rPr lang="en-US" sz="1800" u="sng" dirty="0">
                <a:solidFill>
                  <a:schemeClr val="dk1"/>
                </a:solidFill>
              </a:rPr>
              <a:t>NSSE</a:t>
            </a:r>
            <a:r>
              <a:rPr lang="en-US" sz="1800" dirty="0">
                <a:solidFill>
                  <a:schemeClr val="dk1"/>
                </a:solidFill>
              </a:rPr>
              <a:t>: Hundreds of four-year colleges and universities surveyed since 2000 about student participation in programs and activities.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mbria"/>
              <a:buChar char="–"/>
            </a:pPr>
            <a:r>
              <a:rPr lang="en-US" sz="1800" u="sng" dirty="0">
                <a:solidFill>
                  <a:schemeClr val="dk1"/>
                </a:solidFill>
              </a:rPr>
              <a:t>Community of Inquiry</a:t>
            </a:r>
            <a:r>
              <a:rPr lang="en-US" sz="1800" dirty="0">
                <a:solidFill>
                  <a:schemeClr val="dk1"/>
                </a:solidFill>
              </a:rPr>
              <a:t>: Addresses course quality on three aspects: Social Presence, Teaching Presence, and Cognitive Presence.</a:t>
            </a:r>
          </a:p>
        </p:txBody>
      </p:sp>
      <p:sp>
        <p:nvSpPr>
          <p:cNvPr id="295" name="Shape 295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3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296" name="Shape 2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527"/>
            <a:ext cx="3597900" cy="6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96670"/>
            <a:ext cx="9196499" cy="102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hape 3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527"/>
            <a:ext cx="3597900" cy="6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42850"/>
            <a:ext cx="9196499" cy="1027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Shape 304"/>
          <p:cNvGrpSpPr/>
          <p:nvPr/>
        </p:nvGrpSpPr>
        <p:grpSpPr>
          <a:xfrm>
            <a:off x="836067" y="1872048"/>
            <a:ext cx="7585221" cy="4307252"/>
            <a:chOff x="457200" y="1872025"/>
            <a:chExt cx="8229599" cy="4889049"/>
          </a:xfrm>
        </p:grpSpPr>
        <p:pic>
          <p:nvPicPr>
            <p:cNvPr id="305" name="Shape 30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7200" y="1872025"/>
              <a:ext cx="8229599" cy="4889049"/>
            </a:xfrm>
            <a:prstGeom prst="rect">
              <a:avLst/>
            </a:prstGeom>
            <a:noFill/>
            <a:ln w="9525" cap="flat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306" name="Shape 30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33400" y="2024425"/>
              <a:ext cx="1533525" cy="1628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Shape 30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31425" y="4264275"/>
              <a:ext cx="1533525" cy="1551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8" name="Shape 308"/>
          <p:cNvSpPr txBox="1"/>
          <p:nvPr/>
        </p:nvSpPr>
        <p:spPr>
          <a:xfrm>
            <a:off x="836075" y="6280950"/>
            <a:ext cx="75851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800"/>
              <a:t>Over 200 faculty have completed </a:t>
            </a:r>
            <a:r>
              <a:rPr lang="en-US" sz="1800" b="1">
                <a:solidFill>
                  <a:srgbClr val="85200C"/>
                </a:solidFill>
              </a:rPr>
              <a:t>Q</a:t>
            </a:r>
            <a:r>
              <a:rPr lang="en-US" sz="1800" b="1" baseline="-25000"/>
              <a:t>1</a:t>
            </a:r>
            <a:r>
              <a:rPr lang="en-US" sz="1800"/>
              <a:t>.  To date, 48 have completed </a:t>
            </a:r>
            <a:r>
              <a:rPr lang="en-US" sz="1800" b="1">
                <a:solidFill>
                  <a:srgbClr val="980000"/>
                </a:solidFill>
              </a:rPr>
              <a:t>Q</a:t>
            </a:r>
            <a:r>
              <a:rPr lang="en-US" sz="1800" b="1" baseline="-25000"/>
              <a:t>2</a:t>
            </a:r>
            <a:r>
              <a:rPr lang="en-US" sz="1800"/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hape 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09925"/>
            <a:ext cx="8983901" cy="5750350"/>
          </a:xfrm>
          <a:prstGeom prst="rect">
            <a:avLst/>
          </a:prstGeom>
          <a:noFill/>
          <a:ln w="9525" cap="flat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341267"/>
            <a:ext cx="8991599" cy="6175457"/>
          </a:xfrm>
          <a:prstGeom prst="rect">
            <a:avLst/>
          </a:prstGeom>
          <a:noFill/>
          <a:ln w="9525" cap="flat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312614" y="513007"/>
            <a:ext cx="8518800" cy="770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800"/>
              <a:t>Recognition &amp; Dissemination of Quality Instruction</a:t>
            </a:r>
          </a:p>
        </p:txBody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311875" y="1120774"/>
            <a:ext cx="8520300" cy="539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mbria"/>
              <a:buChar char="•"/>
            </a:pPr>
            <a:r>
              <a:rPr lang="en-US" sz="2400"/>
              <a:t>Since 2010, 500+ CSU faculty have participated in the CSU QOLT Awards Program.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mbria"/>
              <a:buChar char="•"/>
            </a:pPr>
            <a:r>
              <a:rPr lang="en-US" sz="2400"/>
              <a:t>Three levels of evaluation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mbria"/>
              <a:buChar char="–"/>
            </a:pPr>
            <a:r>
              <a:rPr lang="en-US" sz="2400" i="1"/>
              <a:t>Self-evaluation</a:t>
            </a:r>
            <a:r>
              <a:rPr lang="en-US" sz="2400"/>
              <a:t>: Copy goes to instructor, copy goes to Campus Coordinator 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mbria"/>
              <a:buChar char="–"/>
            </a:pPr>
            <a:r>
              <a:rPr lang="en-US" sz="2400" i="1"/>
              <a:t>Student ratings</a:t>
            </a:r>
            <a:r>
              <a:rPr lang="en-US" sz="2400"/>
              <a:t>: Anonymous. Viewed by peer- reviewer. Instructor views after grades submitted.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mbria"/>
              <a:buChar char="–"/>
            </a:pPr>
            <a:r>
              <a:rPr lang="en-US" sz="2400" i="1"/>
              <a:t>Peer-review:</a:t>
            </a:r>
            <a:r>
              <a:rPr lang="en-US" sz="2400"/>
              <a:t> Analysis by faculty/staff colleague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mbria"/>
              <a:buChar char="•"/>
            </a:pPr>
            <a:r>
              <a:rPr lang="en-US" sz="2400"/>
              <a:t>Participation letter to all; Recognition letter to campus finalists; Letter, certificate, postings to CSU awardees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mbria"/>
              <a:buChar char="•"/>
            </a:pPr>
            <a:r>
              <a:rPr lang="en-US" sz="2400"/>
              <a:t>Campus and CSU presentations by awardees</a:t>
            </a:r>
          </a:p>
          <a:p>
            <a:pPr marL="457200" lvl="0" indent="-38100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mbria"/>
              <a:buChar char="•"/>
            </a:pPr>
            <a:r>
              <a:rPr lang="en-US" sz="2400"/>
              <a:t>Online repository of exemplars by objective</a:t>
            </a:r>
          </a:p>
        </p:txBody>
      </p:sp>
      <p:pic>
        <p:nvPicPr>
          <p:cNvPr id="325" name="Shape 3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325"/>
            <a:ext cx="2992800" cy="51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6473" y="25325"/>
            <a:ext cx="2237525" cy="69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503599" y="436800"/>
            <a:ext cx="8327699" cy="770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3000"/>
              <a:t>Leveraging QM Institutional Subscription</a:t>
            </a:r>
          </a:p>
        </p:txBody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311151" y="1392237"/>
            <a:ext cx="8520300" cy="4678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i="1" dirty="0">
                <a:solidFill>
                  <a:schemeClr val="dk1"/>
                </a:solidFill>
              </a:rPr>
              <a:t>Teaching Online: An Introduction to Online Delivery</a:t>
            </a:r>
            <a:r>
              <a:rPr lang="en-US" sz="2000" dirty="0">
                <a:solidFill>
                  <a:schemeClr val="dk1"/>
                </a:solidFill>
              </a:rPr>
              <a:t>- Introduces differences between traditional F2F and online learning, the instructor’s role, importance of engaging students and facilitating discussions. Two weeks long; 8-10 hours per </a:t>
            </a:r>
            <a:r>
              <a:rPr lang="en-US" sz="2000" dirty="0" err="1">
                <a:solidFill>
                  <a:schemeClr val="dk1"/>
                </a:solidFill>
              </a:rPr>
              <a:t>wk</a:t>
            </a:r>
            <a:endParaRPr lang="en-US" sz="2000" dirty="0">
              <a:solidFill>
                <a:schemeClr val="dk1"/>
              </a:solidFill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i="1" dirty="0">
                <a:solidFill>
                  <a:schemeClr val="dk1"/>
                </a:solidFill>
              </a:rPr>
              <a:t>Applying the QM Rubric</a:t>
            </a:r>
            <a:r>
              <a:rPr lang="en-US" sz="2000" dirty="0">
                <a:solidFill>
                  <a:schemeClr val="dk1"/>
                </a:solidFill>
              </a:rPr>
              <a:t>- This is the first course that most faculty and staff take. Provides an overview of QM, the QM rubric, </a:t>
            </a:r>
            <a:br>
              <a:rPr lang="en-US" sz="2000" dirty="0">
                <a:solidFill>
                  <a:schemeClr val="dk1"/>
                </a:solidFill>
              </a:rPr>
            </a:br>
            <a:r>
              <a:rPr lang="en-US" sz="2000" dirty="0">
                <a:solidFill>
                  <a:schemeClr val="dk1"/>
                </a:solidFill>
              </a:rPr>
              <a:t>and the peer-review process. Two weeks; 10-11 </a:t>
            </a:r>
            <a:r>
              <a:rPr lang="en-US" sz="2000" dirty="0" err="1">
                <a:solidFill>
                  <a:schemeClr val="dk1"/>
                </a:solidFill>
              </a:rPr>
              <a:t>hrs</a:t>
            </a:r>
            <a:r>
              <a:rPr lang="en-US" sz="2000" dirty="0">
                <a:solidFill>
                  <a:schemeClr val="dk1"/>
                </a:solidFill>
              </a:rPr>
              <a:t> per week</a:t>
            </a:r>
          </a:p>
          <a:p>
            <a:pPr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i="1" dirty="0">
                <a:solidFill>
                  <a:schemeClr val="dk1"/>
                </a:solidFill>
              </a:rPr>
              <a:t>Peer Reviewer Course</a:t>
            </a:r>
            <a:r>
              <a:rPr lang="en-US" sz="2000" dirty="0">
                <a:solidFill>
                  <a:schemeClr val="dk1"/>
                </a:solidFill>
              </a:rPr>
              <a:t>- Prepares experienced online faculty to participate in course reviews. Two weeks long; 8-10 hours per week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460375" lvl="1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dk1"/>
                </a:solidFill>
              </a:rPr>
              <a:t>Almost </a:t>
            </a:r>
            <a:r>
              <a:rPr lang="en-US" sz="2000" dirty="0">
                <a:solidFill>
                  <a:schemeClr val="dk1"/>
                </a:solidFill>
              </a:rPr>
              <a:t>300 CSU faculty and staff have completed QM </a:t>
            </a:r>
            <a:br>
              <a:rPr lang="en-US" sz="2000" dirty="0">
                <a:solidFill>
                  <a:schemeClr val="dk1"/>
                </a:solidFill>
              </a:rPr>
            </a:br>
            <a:r>
              <a:rPr lang="en-US" sz="2000" dirty="0">
                <a:solidFill>
                  <a:schemeClr val="dk1"/>
                </a:solidFill>
              </a:rPr>
              <a:t>workshops. Over 50 certified peer-reviewers.</a:t>
            </a:r>
          </a:p>
        </p:txBody>
      </p:sp>
      <p:pic>
        <p:nvPicPr>
          <p:cNvPr id="333" name="Shape 3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325"/>
            <a:ext cx="2992800" cy="51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4652" y="3164009"/>
            <a:ext cx="916799" cy="98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/>
          <p:cNvPicPr preferRelativeResize="0"/>
          <p:nvPr/>
        </p:nvPicPr>
        <p:blipFill rotWithShape="1">
          <a:blip r:embed="rId5">
            <a:alphaModFix/>
          </a:blip>
          <a:srcRect r="49379"/>
          <a:stretch/>
        </p:blipFill>
        <p:spPr>
          <a:xfrm>
            <a:off x="7914652" y="4623282"/>
            <a:ext cx="916799" cy="914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75" y="152400"/>
            <a:ext cx="8934450" cy="5905500"/>
          </a:xfrm>
          <a:prstGeom prst="rect">
            <a:avLst/>
          </a:prstGeom>
          <a:noFill/>
          <a:ln w="19050" cap="flat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41" name="Shape 341"/>
          <p:cNvSpPr txBox="1"/>
          <p:nvPr/>
        </p:nvSpPr>
        <p:spPr>
          <a:xfrm>
            <a:off x="0" y="6316250"/>
            <a:ext cx="9144000" cy="4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 u="sng" dirty="0"/>
              <a:t>http://courseredesign.csuprojects.org/wp/qa-eportfolios-showcase/</a:t>
            </a:r>
            <a:endParaRPr lang="en-US" sz="1800" u="sng" dirty="0">
              <a:hlinkClick r:id="rId4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81000" y="474050"/>
            <a:ext cx="8229600" cy="61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10000"/>
              </a:buClr>
              <a:buSzPct val="25000"/>
              <a:buFont typeface="Cambria"/>
              <a:buNone/>
            </a:pPr>
            <a:r>
              <a:rPr lang="en-US" sz="3600" b="1" i="0" u="none" strike="noStrike" cap="none" baseline="0">
                <a:solidFill>
                  <a:schemeClr val="dk1"/>
                </a:solidFill>
              </a:rPr>
              <a:t>CSU Academics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134825" y="1734000"/>
            <a:ext cx="4942500" cy="485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4064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2600">
                <a:solidFill>
                  <a:schemeClr val="dk1"/>
                </a:solidFill>
              </a:rPr>
              <a:t>O</a:t>
            </a:r>
            <a:r>
              <a:rPr lang="en-US" sz="2600" b="0" i="0" u="none" strike="noStrike" cap="none" baseline="0">
                <a:solidFill>
                  <a:schemeClr val="dk1"/>
                </a:solidFill>
              </a:rPr>
              <a:t>ffers 1800+ bachelors and masters degrees</a:t>
            </a:r>
          </a:p>
          <a:p>
            <a:pPr marL="457200" marR="0" lvl="0" indent="-4064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2600">
                <a:solidFill>
                  <a:schemeClr val="dk1"/>
                </a:solidFill>
              </a:rPr>
              <a:t>A</a:t>
            </a:r>
            <a:r>
              <a:rPr lang="en-US" sz="2600" b="0" i="0" u="none" strike="noStrike" cap="none" baseline="0">
                <a:solidFill>
                  <a:schemeClr val="dk1"/>
                </a:solidFill>
              </a:rPr>
              <a:t>wards half of CA bachelors degrees yearly</a:t>
            </a:r>
          </a:p>
          <a:p>
            <a:pPr marL="457200" marR="0" lvl="0" indent="-4064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2600">
                <a:solidFill>
                  <a:schemeClr val="dk1"/>
                </a:solidFill>
              </a:rPr>
              <a:t>A</a:t>
            </a:r>
            <a:r>
              <a:rPr lang="en-US" sz="2600" b="0" i="0" u="none" strike="noStrike" cap="none" baseline="0">
                <a:solidFill>
                  <a:schemeClr val="dk1"/>
                </a:solidFill>
              </a:rPr>
              <a:t>wards one-third of CA masters degrees each year</a:t>
            </a:r>
          </a:p>
          <a:p>
            <a:pPr marL="457200" marR="0" lvl="0" indent="-4064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2600">
                <a:solidFill>
                  <a:schemeClr val="dk1"/>
                </a:solidFill>
              </a:rPr>
              <a:t>G</a:t>
            </a:r>
            <a:r>
              <a:rPr lang="en-US" sz="2600" b="0" i="0" u="none" strike="noStrike" cap="none" baseline="0">
                <a:solidFill>
                  <a:schemeClr val="dk1"/>
                </a:solidFill>
              </a:rPr>
              <a:t>raduates ~84,000 students annually into the CA workforce</a:t>
            </a:r>
          </a:p>
          <a:p>
            <a:pPr marL="282575" marR="0" lvl="0" indent="-92075" algn="l" rtl="0">
              <a:spcBef>
                <a:spcPts val="1776"/>
              </a:spcBef>
              <a:buClr>
                <a:schemeClr val="accent1"/>
              </a:buClr>
              <a:buFont typeface="Cambria"/>
              <a:buNone/>
            </a:pPr>
            <a:endParaRPr sz="2600" b="0" i="0" u="none" strike="noStrike" cap="none" baseline="0">
              <a:solidFill>
                <a:schemeClr val="dk1"/>
              </a:solidFill>
            </a:endParaRPr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816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 rotWithShape="1">
          <a:blip r:embed="rId4">
            <a:alphaModFix/>
          </a:blip>
          <a:srcRect l="63585" t="7461"/>
          <a:stretch/>
        </p:blipFill>
        <p:spPr>
          <a:xfrm>
            <a:off x="5454501" y="1382232"/>
            <a:ext cx="3329761" cy="5124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Shape 3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50" y="114300"/>
            <a:ext cx="8615500" cy="6667499"/>
          </a:xfrm>
          <a:prstGeom prst="rect">
            <a:avLst/>
          </a:prstGeom>
          <a:noFill/>
          <a:ln w="28575" cap="flat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47" name="Shape 347"/>
          <p:cNvSpPr txBox="1"/>
          <p:nvPr/>
        </p:nvSpPr>
        <p:spPr>
          <a:xfrm>
            <a:off x="1036825" y="6176700"/>
            <a:ext cx="4754700" cy="60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/>
              <a:t>calstate.edu/courseredesign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353" name="Shape 353"/>
          <p:cNvSpPr/>
          <p:nvPr/>
        </p:nvSpPr>
        <p:spPr>
          <a:xfrm>
            <a:off x="1435392" y="6430442"/>
            <a:ext cx="6273299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</a:rPr>
              <a:t>http://teachingcommons.cdl.edu/virtuallabs/</a:t>
            </a:r>
          </a:p>
        </p:txBody>
      </p:sp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762" y="118825"/>
            <a:ext cx="7380475" cy="6235424"/>
          </a:xfrm>
          <a:prstGeom prst="rect">
            <a:avLst/>
          </a:prstGeom>
          <a:noFill/>
          <a:ln w="28575" cap="flat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251655" y="409512"/>
            <a:ext cx="8518770" cy="77066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2800" b="1" i="0" u="none" strike="noStrike" cap="none" baseline="0">
                <a:solidFill>
                  <a:schemeClr val="dk1"/>
                </a:solidFill>
              </a:rPr>
              <a:t>Course Redesign with Technology</a:t>
            </a:r>
          </a:p>
        </p:txBody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408975" y="1678000"/>
            <a:ext cx="8246099" cy="46784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282575" marR="0" lvl="0" indent="-282575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</a:rPr>
              <a:t>Proven Course Redesign</a:t>
            </a:r>
          </a:p>
          <a:p>
            <a:pPr marL="742950" marR="0" lvl="1" indent="-285750" algn="l" rtl="0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 baseline="0">
                <a:solidFill>
                  <a:schemeClr val="dk1"/>
                </a:solidFill>
              </a:rPr>
              <a:t>81 faculty </a:t>
            </a:r>
          </a:p>
          <a:p>
            <a:pPr marL="742950" marR="0" lvl="1" indent="-285750" algn="l" rtl="0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 baseline="0">
                <a:solidFill>
                  <a:schemeClr val="dk1"/>
                </a:solidFill>
              </a:rPr>
              <a:t>20 CSU campuses </a:t>
            </a:r>
          </a:p>
          <a:p>
            <a:pPr marL="742950" marR="0" lvl="1" indent="-285750" algn="l" rtl="0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 baseline="0">
                <a:solidFill>
                  <a:schemeClr val="dk1"/>
                </a:solidFill>
              </a:rPr>
              <a:t>In 8 disciplines</a:t>
            </a:r>
          </a:p>
          <a:p>
            <a:pPr marL="282575" marR="0" lvl="0" indent="-282575" algn="l" rtl="0">
              <a:spcBef>
                <a:spcPts val="1776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</a:rPr>
              <a:t>Promising Course Redesign</a:t>
            </a:r>
          </a:p>
          <a:p>
            <a:pPr marL="742950" marR="0" lvl="1" indent="-285750" algn="l" rtl="0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 baseline="0">
                <a:solidFill>
                  <a:schemeClr val="dk1"/>
                </a:solidFill>
              </a:rPr>
              <a:t>76 faculty </a:t>
            </a:r>
          </a:p>
          <a:p>
            <a:pPr marL="742950" marR="0" lvl="1" indent="-285750" algn="l" rtl="0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 baseline="0">
                <a:solidFill>
                  <a:schemeClr val="dk1"/>
                </a:solidFill>
              </a:rPr>
              <a:t>Representing 18 campuses </a:t>
            </a:r>
          </a:p>
          <a:p>
            <a:pPr marL="742950" marR="0" lvl="1" indent="-285750" algn="l" rtl="0">
              <a:spcBef>
                <a:spcPts val="56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 baseline="0">
                <a:solidFill>
                  <a:schemeClr val="dk1"/>
                </a:solidFill>
              </a:rPr>
              <a:t>In 25 disciplines</a:t>
            </a:r>
          </a:p>
          <a:p>
            <a:pPr marL="742950" marR="0" lvl="1" indent="-158750" algn="l" rtl="0">
              <a:spcBef>
                <a:spcPts val="400"/>
              </a:spcBef>
              <a:buClr>
                <a:schemeClr val="accent1"/>
              </a:buClr>
              <a:buFont typeface="Cambria"/>
              <a:buNone/>
            </a:pPr>
            <a:endParaRPr sz="2000" b="0" i="0" u="none" strike="noStrike" cap="none" baseline="0">
              <a:solidFill>
                <a:schemeClr val="dk1"/>
              </a:solidFill>
            </a:endParaRPr>
          </a:p>
        </p:txBody>
      </p:sp>
      <p:sp>
        <p:nvSpPr>
          <p:cNvPr id="361" name="Shape 361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362" name="Shape 3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425" y="2123474"/>
            <a:ext cx="2619000" cy="3491700"/>
          </a:xfrm>
          <a:prstGeom prst="rect">
            <a:avLst/>
          </a:prstGeom>
          <a:noFill/>
          <a:ln w="9525" cap="flat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title"/>
          </p:nvPr>
        </p:nvSpPr>
        <p:spPr>
          <a:xfrm>
            <a:off x="207815" y="623230"/>
            <a:ext cx="8636099" cy="58904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</a:rPr>
              <a:t>Course Redesign with Technology Models/Trends</a:t>
            </a:r>
          </a:p>
        </p:txBody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4195001" y="1942450"/>
            <a:ext cx="4644299" cy="40511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282575" marR="0" lvl="0" indent="-282575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Proven (81 Faculty)</a:t>
            </a:r>
          </a:p>
          <a:p>
            <a:pPr marL="742950" marR="0" lvl="1" indent="-28575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Flipped Classrooms</a:t>
            </a:r>
          </a:p>
          <a:p>
            <a:pPr marL="742950" marR="0" lvl="1" indent="-28575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Supplemental Instruction</a:t>
            </a:r>
          </a:p>
          <a:p>
            <a:pPr marL="742950" marR="0" lvl="1" indent="-28575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Virtual Labs</a:t>
            </a:r>
          </a:p>
          <a:p>
            <a:pPr marL="282575" marR="0" lvl="0" indent="-282575" algn="l" rtl="0">
              <a:spcBef>
                <a:spcPts val="1776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Promising (76 Faculty)</a:t>
            </a:r>
          </a:p>
          <a:p>
            <a:pPr marL="742950" marR="0" lvl="1" indent="-28575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Supplemental Instruction</a:t>
            </a:r>
          </a:p>
          <a:p>
            <a:pPr marL="742950" marR="0" lvl="1" indent="-28575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Hybrid Courses</a:t>
            </a:r>
          </a:p>
          <a:p>
            <a:pPr marL="742950" marR="0" lvl="1" indent="-285750" algn="l" rtl="0"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Clickers</a:t>
            </a:r>
          </a:p>
        </p:txBody>
      </p:sp>
      <p:pic>
        <p:nvPicPr>
          <p:cNvPr id="370" name="Shape 3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550" y="1991200"/>
            <a:ext cx="2851199" cy="3801299"/>
          </a:xfrm>
          <a:prstGeom prst="rect">
            <a:avLst/>
          </a:prstGeom>
          <a:noFill/>
          <a:ln w="9525" cap="flat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title"/>
          </p:nvPr>
        </p:nvSpPr>
        <p:spPr>
          <a:xfrm>
            <a:off x="310675" y="599475"/>
            <a:ext cx="8514899" cy="6159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2400" i="0" u="none" strike="noStrike" cap="none" baseline="0" dirty="0">
                <a:solidFill>
                  <a:schemeClr val="dk1"/>
                </a:solidFill>
              </a:rPr>
              <a:t>Estimated Student Impact (Proven and Promising Programs)</a:t>
            </a:r>
          </a:p>
        </p:txBody>
      </p:sp>
      <p:pic>
        <p:nvPicPr>
          <p:cNvPr id="377" name="Shape 3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275" y="1711674"/>
            <a:ext cx="10286999" cy="44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Shape 378"/>
          <p:cNvSpPr txBox="1"/>
          <p:nvPr/>
        </p:nvSpPr>
        <p:spPr>
          <a:xfrm>
            <a:off x="0" y="5893087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*Total number of students enrolled in a redesigned course over 2013-2014</a:t>
            </a:r>
          </a:p>
        </p:txBody>
      </p:sp>
      <p:pic>
        <p:nvPicPr>
          <p:cNvPr id="379" name="Shape 3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title"/>
          </p:nvPr>
        </p:nvSpPr>
        <p:spPr>
          <a:xfrm>
            <a:off x="776177" y="42852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2800" b="1" i="0" u="none" strike="noStrike" cap="none" baseline="0">
                <a:solidFill>
                  <a:schemeClr val="dk1"/>
                </a:solidFill>
              </a:rPr>
              <a:t>Outcomes/Results</a:t>
            </a:r>
          </a:p>
        </p:txBody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457200" y="1757801"/>
            <a:ext cx="8229600" cy="47229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2575" marR="0" lvl="0" indent="-282575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July 7 was the faculty deadline to submit course redesign results to their ePortfolios</a:t>
            </a:r>
          </a:p>
          <a:p>
            <a:pPr marL="282575" marR="0" lvl="0" indent="-282575" algn="l" rtl="0">
              <a:spcBef>
                <a:spcPts val="1776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Institutional Research data being consolidated from the adopting campuses and analyzed in aggregate</a:t>
            </a:r>
          </a:p>
          <a:p>
            <a:pPr marL="282575" marR="0" lvl="0" indent="-282575" algn="l" rtl="0">
              <a:spcBef>
                <a:spcPts val="1776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Meanwhile, we have launched Year 2 of the Proven and Promising Course Redesigns</a:t>
            </a:r>
          </a:p>
          <a:p>
            <a:pPr marL="282575" marR="0" lvl="0" indent="-282575" algn="l" rtl="0">
              <a:spcBef>
                <a:spcPts val="1776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Faculty from Year 1 have consulted faculty in Year 2 at one big CSU Summer Institute (eAcademy)</a:t>
            </a:r>
          </a:p>
          <a:p>
            <a:pPr marL="742950" marR="0" lvl="1" indent="577850" algn="l" rtl="0">
              <a:spcBef>
                <a:spcPts val="400"/>
              </a:spcBef>
              <a:buClr>
                <a:schemeClr val="accent1"/>
              </a:buClr>
              <a:buFont typeface="Cambria"/>
              <a:buNone/>
            </a:pPr>
            <a:endParaRPr sz="2000" b="0" i="0" u="none" strike="noStrike" cap="none" baseline="0">
              <a:solidFill>
                <a:schemeClr val="dk1"/>
              </a:solidFill>
            </a:endParaRPr>
          </a:p>
        </p:txBody>
      </p:sp>
      <p:pic>
        <p:nvPicPr>
          <p:cNvPr id="386" name="Shape 3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title"/>
          </p:nvPr>
        </p:nvSpPr>
        <p:spPr>
          <a:xfrm>
            <a:off x="680483" y="109973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3600" b="1" i="0" u="none" strike="noStrike" cap="none" baseline="0">
                <a:solidFill>
                  <a:schemeClr val="dk1"/>
                </a:solidFill>
              </a:rPr>
              <a:t>Lessons Learned</a:t>
            </a:r>
          </a:p>
        </p:txBody>
      </p:sp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457200" y="1449457"/>
            <a:ext cx="8452883" cy="49938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2575" marR="0" lvl="0" indent="-282575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 dirty="0">
                <a:solidFill>
                  <a:schemeClr val="dk1"/>
                </a:solidFill>
              </a:rPr>
              <a:t>First Year was “Running with Scissors” </a:t>
            </a:r>
          </a:p>
          <a:p>
            <a:pPr lvl="1">
              <a:buSzPct val="100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</a:rPr>
              <a:t>Web sites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</a:rPr>
              <a:t>up</a:t>
            </a:r>
          </a:p>
          <a:p>
            <a:pPr lvl="1">
              <a:buSzPct val="100000"/>
            </a:pPr>
            <a:r>
              <a:rPr lang="en-US" sz="2400" dirty="0">
                <a:solidFill>
                  <a:schemeClr val="dk1"/>
                </a:solidFill>
              </a:rPr>
              <a:t>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</a:rPr>
              <a:t>mprov</a:t>
            </a:r>
            <a:r>
              <a:rPr lang="en-US" sz="2400" dirty="0" smtClean="0">
                <a:solidFill>
                  <a:schemeClr val="dk1"/>
                </a:solidFill>
              </a:rPr>
              <a:t>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</a:rPr>
              <a:t>communications and timing of RFP</a:t>
            </a:r>
          </a:p>
          <a:p>
            <a:pPr marL="282575" marR="0" lvl="0" indent="-282575" algn="l" rtl="0">
              <a:spcBef>
                <a:spcPts val="1776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 dirty="0">
                <a:solidFill>
                  <a:schemeClr val="dk1"/>
                </a:solidFill>
              </a:rPr>
              <a:t>Improving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</a:rPr>
              <a:t>ePortfolio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</a:rPr>
              <a:t> Submissions Process and Template</a:t>
            </a:r>
          </a:p>
          <a:p>
            <a:pPr marL="282575" marR="0" lvl="0" indent="-282575" algn="l" rtl="0">
              <a:spcBef>
                <a:spcPts val="1776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 dirty="0">
                <a:solidFill>
                  <a:schemeClr val="dk1"/>
                </a:solidFill>
              </a:rPr>
              <a:t>PLC -&gt; more discipline-specific webinars</a:t>
            </a:r>
          </a:p>
          <a:p>
            <a:pPr marL="282575" marR="0" lvl="0" indent="-282575" algn="l" rtl="0">
              <a:spcBef>
                <a:spcPts val="1776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 dirty="0">
                <a:solidFill>
                  <a:schemeClr val="dk1"/>
                </a:solidFill>
              </a:rPr>
              <a:t>More presentations from faculty participating in the course redesign program</a:t>
            </a:r>
          </a:p>
          <a:p>
            <a:pPr marL="282575" marR="0" lvl="0" indent="-282575" algn="l" rtl="0">
              <a:spcBef>
                <a:spcPts val="1776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 dirty="0" err="1">
                <a:solidFill>
                  <a:schemeClr val="dk1"/>
                </a:solidFill>
              </a:rPr>
              <a:t>Camtasia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</a:rPr>
              <a:t> presentations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</a:rPr>
              <a:t>vs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</a:rPr>
              <a:t> Live interactive Collaborate presentations</a:t>
            </a:r>
          </a:p>
          <a:p>
            <a:pPr marL="282575" marR="0" lvl="0" indent="-130175" algn="l" rtl="0">
              <a:spcBef>
                <a:spcPts val="1776"/>
              </a:spcBef>
              <a:buClr>
                <a:schemeClr val="accent1"/>
              </a:buClr>
              <a:buFont typeface="Cambria"/>
              <a:buNone/>
            </a:pPr>
            <a:endParaRPr sz="2400" b="0" i="0" u="none" strike="noStrike" cap="none" baseline="0" dirty="0">
              <a:solidFill>
                <a:schemeClr val="dk1"/>
              </a:solidFill>
            </a:endParaRPr>
          </a:p>
          <a:p>
            <a:pPr marL="282575" marR="0" lvl="0" indent="-130175" algn="l" rtl="0">
              <a:spcBef>
                <a:spcPts val="1776"/>
              </a:spcBef>
              <a:buClr>
                <a:schemeClr val="accent1"/>
              </a:buClr>
              <a:buFont typeface="Cambria"/>
              <a:buNone/>
            </a:pPr>
            <a:endParaRPr sz="2400" b="0" i="0" u="none" strike="noStrike" cap="none" baseline="0" dirty="0">
              <a:solidFill>
                <a:schemeClr val="dk1"/>
              </a:solidFill>
            </a:endParaRPr>
          </a:p>
          <a:p>
            <a:pPr marL="742950" marR="0" lvl="1" indent="577850" algn="l" rtl="0">
              <a:spcBef>
                <a:spcPts val="400"/>
              </a:spcBef>
              <a:buClr>
                <a:schemeClr val="accent1"/>
              </a:buClr>
              <a:buFont typeface="Cambria"/>
              <a:buNone/>
            </a:pPr>
            <a:endParaRPr sz="2000" b="0" i="0" u="none" strike="noStrike" cap="none" baseline="0" dirty="0">
              <a:solidFill>
                <a:schemeClr val="dk1"/>
              </a:solidFill>
            </a:endParaRPr>
          </a:p>
        </p:txBody>
      </p:sp>
      <p:pic>
        <p:nvPicPr>
          <p:cNvPr id="393" name="Shape 3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title"/>
          </p:nvPr>
        </p:nvSpPr>
        <p:spPr>
          <a:xfrm>
            <a:off x="312614" y="284407"/>
            <a:ext cx="8518770" cy="77066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2800" b="1" i="0" u="none" strike="noStrike" cap="none" baseline="0">
                <a:solidFill>
                  <a:schemeClr val="dk1"/>
                </a:solidFill>
              </a:rPr>
              <a:t>Contact Information</a:t>
            </a:r>
          </a:p>
        </p:txBody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207818" y="1316050"/>
            <a:ext cx="8792031" cy="46784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400" b="1" i="0" u="none" strike="noStrike" cap="none" baseline="0" dirty="0">
                <a:solidFill>
                  <a:schemeClr val="dk1"/>
                </a:solidFill>
              </a:rPr>
              <a:t>Kathy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</a:rPr>
              <a:t>Fernandes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</a:rPr>
              <a:t>Director of Learning Design and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</a:rPr>
              <a:t>Technologies kfernandes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</a:rPr>
              <a:t>@calstate.edu</a:t>
            </a:r>
            <a:endParaRPr lang="en-US" sz="2400" b="0" i="0" u="none" strike="noStrike" cap="none" baseline="0" dirty="0">
              <a:solidFill>
                <a:schemeClr val="dk1"/>
              </a:solidFill>
              <a:hlinkClick r:id="rId3"/>
            </a:endParaRPr>
          </a:p>
          <a:p>
            <a:pPr marL="457200" marR="0" lvl="0" indent="-381000" algn="l" rtl="0">
              <a:spcBef>
                <a:spcPts val="0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400" b="1" dirty="0">
                <a:solidFill>
                  <a:schemeClr val="dk1"/>
                </a:solidFill>
              </a:rPr>
              <a:t>Brett Christie</a:t>
            </a:r>
            <a:r>
              <a:rPr lang="en-US" sz="2400" dirty="0">
                <a:solidFill>
                  <a:schemeClr val="dk1"/>
                </a:solidFill>
              </a:rPr>
              <a:t/>
            </a:r>
            <a:br>
              <a:rPr lang="en-US" sz="2400" dirty="0">
                <a:solidFill>
                  <a:schemeClr val="dk1"/>
                </a:solidFill>
              </a:rPr>
            </a:br>
            <a:r>
              <a:rPr lang="en-US" sz="2400" dirty="0">
                <a:solidFill>
                  <a:schemeClr val="dk1"/>
                </a:solidFill>
              </a:rPr>
              <a:t>Director of Course Redesign Services</a:t>
            </a:r>
            <a:br>
              <a:rPr lang="en-US" sz="2400" dirty="0">
                <a:solidFill>
                  <a:schemeClr val="dk1"/>
                </a:solidFill>
              </a:rPr>
            </a:br>
            <a:r>
              <a:rPr lang="en-US" sz="2400" dirty="0" err="1">
                <a:solidFill>
                  <a:schemeClr val="dk1"/>
                </a:solidFill>
              </a:rPr>
              <a:t>bchristie@calstate.edu</a:t>
            </a:r>
            <a:endParaRPr lang="en-US"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400" b="1" dirty="0">
                <a:solidFill>
                  <a:schemeClr val="dk1"/>
                </a:solidFill>
              </a:rPr>
              <a:t>CSU Course Redesign with Technology website</a:t>
            </a:r>
            <a:r>
              <a:rPr lang="en-US" sz="2400" dirty="0">
                <a:solidFill>
                  <a:schemeClr val="dk1"/>
                </a:solidFill>
              </a:rPr>
              <a:t/>
            </a:r>
            <a:br>
              <a:rPr lang="en-US" sz="2400" dirty="0">
                <a:solidFill>
                  <a:schemeClr val="dk1"/>
                </a:solidFill>
              </a:rPr>
            </a:br>
            <a:r>
              <a:rPr lang="en-US" sz="2400" dirty="0">
                <a:solidFill>
                  <a:schemeClr val="dk1"/>
                </a:solidFill>
              </a:rPr>
              <a:t>http://</a:t>
            </a:r>
            <a:r>
              <a:rPr lang="en-US" sz="2400" dirty="0" err="1">
                <a:solidFill>
                  <a:schemeClr val="dk1"/>
                </a:solidFill>
              </a:rPr>
              <a:t>calstate.edu</a:t>
            </a:r>
            <a:r>
              <a:rPr lang="en-US" sz="2400" dirty="0">
                <a:solidFill>
                  <a:schemeClr val="dk1"/>
                </a:solidFill>
              </a:rPr>
              <a:t>/</a:t>
            </a:r>
            <a:r>
              <a:rPr lang="en-US" sz="2400" dirty="0" err="1">
                <a:solidFill>
                  <a:schemeClr val="dk1"/>
                </a:solidFill>
              </a:rPr>
              <a:t>courseredesign</a:t>
            </a:r>
            <a:endParaRPr lang="en-US"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400" b="1" dirty="0">
                <a:solidFill>
                  <a:schemeClr val="dk1"/>
                </a:solidFill>
              </a:rPr>
              <a:t>Slides and links</a:t>
            </a:r>
            <a:r>
              <a:rPr lang="en-US" sz="2400" dirty="0">
                <a:solidFill>
                  <a:schemeClr val="dk1"/>
                </a:solidFill>
              </a:rPr>
              <a:t> available in </a:t>
            </a:r>
            <a:r>
              <a:rPr lang="en-US" sz="2400" dirty="0" err="1">
                <a:solidFill>
                  <a:schemeClr val="dk1"/>
                </a:solidFill>
              </a:rPr>
              <a:t>Educause</a:t>
            </a:r>
            <a:r>
              <a:rPr lang="en-US" sz="2400" dirty="0">
                <a:solidFill>
                  <a:schemeClr val="dk1"/>
                </a:solidFill>
              </a:rPr>
              <a:t> program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buClr>
                <a:schemeClr val="dk1"/>
              </a:buClr>
              <a:buSzPct val="100000"/>
              <a:buFont typeface="Cambria"/>
              <a:buChar char="•"/>
            </a:pPr>
            <a:r>
              <a:rPr lang="en-US" sz="2400" b="1" dirty="0">
                <a:solidFill>
                  <a:schemeClr val="dk1"/>
                </a:solidFill>
              </a:rPr>
              <a:t>Session evaluation </a:t>
            </a:r>
            <a:r>
              <a:rPr lang="en-US" sz="2400" dirty="0">
                <a:solidFill>
                  <a:schemeClr val="dk1"/>
                </a:solidFill>
              </a:rPr>
              <a:t>via mobile or online</a:t>
            </a:r>
          </a:p>
          <a:p>
            <a:pPr marL="0" marR="0" lvl="0" indent="0" algn="l" rtl="0">
              <a:spcBef>
                <a:spcPts val="1776"/>
              </a:spcBef>
              <a:buClr>
                <a:schemeClr val="accent1"/>
              </a:buClr>
              <a:buFont typeface="Cambria"/>
              <a:buNone/>
            </a:pPr>
            <a:endParaRPr sz="2400" b="0" i="0" u="none" strike="noStrike" cap="none" baseline="0" dirty="0">
              <a:solidFill>
                <a:schemeClr val="dk1"/>
              </a:solidFill>
            </a:endParaRPr>
          </a:p>
        </p:txBody>
      </p:sp>
      <p:pic>
        <p:nvPicPr>
          <p:cNvPr id="400" name="Shape 4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9875" y="4822400"/>
            <a:ext cx="1139974" cy="1926551"/>
          </a:xfrm>
          <a:prstGeom prst="rect">
            <a:avLst/>
          </a:prstGeom>
          <a:noFill/>
          <a:ln w="28575" cap="flat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1550" y="5190773"/>
            <a:ext cx="2146800" cy="1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251655" y="409512"/>
            <a:ext cx="8518770" cy="77066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2800" b="1" i="0" u="none" strike="noStrike" cap="none" baseline="0">
                <a:solidFill>
                  <a:schemeClr val="dk1"/>
                </a:solidFill>
              </a:rPr>
              <a:t>Setting the California Context 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251650" y="1610950"/>
            <a:ext cx="7456799" cy="52469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282575" marR="0" lvl="0" indent="-282575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3100" b="0" i="0" u="none" strike="noStrike" cap="none" baseline="0">
                <a:solidFill>
                  <a:schemeClr val="dk1"/>
                </a:solidFill>
              </a:rPr>
              <a:t>California Higher Education Context</a:t>
            </a:r>
          </a:p>
          <a:p>
            <a:pPr marL="742950" marR="0" lvl="1" indent="-285750" algn="l" rtl="0">
              <a:spcBef>
                <a:spcPts val="62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3100" b="0" i="0" u="none" strike="noStrike" cap="none" baseline="0">
                <a:solidFill>
                  <a:schemeClr val="dk1"/>
                </a:solidFill>
              </a:rPr>
              <a:t>CSU budget drastically reduced over 30% in the last few years</a:t>
            </a:r>
          </a:p>
          <a:p>
            <a:pPr marL="742950" marR="0" lvl="1" indent="-285750" algn="l" rtl="0">
              <a:spcBef>
                <a:spcPts val="62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3100" b="0" i="0" u="none" strike="noStrike" cap="none" baseline="0">
                <a:solidFill>
                  <a:schemeClr val="dk1"/>
                </a:solidFill>
              </a:rPr>
              <a:t>High demand by students to attend a CSU (23 campuses)</a:t>
            </a:r>
          </a:p>
          <a:p>
            <a:pPr marL="742950" marR="0" lvl="1" indent="-285750" algn="l" rtl="0">
              <a:spcBef>
                <a:spcPts val="62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3100" b="0" i="0" u="none" strike="noStrike" cap="none" baseline="0">
                <a:solidFill>
                  <a:schemeClr val="dk1"/>
                </a:solidFill>
              </a:rPr>
              <a:t>Turning away 20,000+ students</a:t>
            </a:r>
          </a:p>
          <a:p>
            <a:pPr marL="742950" marR="0" lvl="1" indent="-285750" algn="l" rtl="0">
              <a:spcBef>
                <a:spcPts val="62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3100" b="0" i="0" u="none" strike="noStrike" cap="none" baseline="0">
                <a:solidFill>
                  <a:schemeClr val="dk1"/>
                </a:solidFill>
              </a:rPr>
              <a:t>Not good for California’s economy</a:t>
            </a:r>
          </a:p>
          <a:p>
            <a:pPr marL="0" marR="0" lvl="0" indent="0" algn="l" rtl="0">
              <a:spcBef>
                <a:spcPts val="1776"/>
              </a:spcBef>
              <a:buClr>
                <a:schemeClr val="accent1"/>
              </a:buClr>
              <a:buFont typeface="Cambria"/>
              <a:buNone/>
            </a:pPr>
            <a:endParaRPr sz="2400" b="0" i="0" u="none" strike="noStrike" cap="none" baseline="0">
              <a:solidFill>
                <a:schemeClr val="dk1"/>
              </a:solidFill>
            </a:endParaRPr>
          </a:p>
          <a:p>
            <a:pPr marL="282575" marR="0" lvl="0" indent="-130175" algn="l" rtl="0">
              <a:spcBef>
                <a:spcPts val="1776"/>
              </a:spcBef>
              <a:buClr>
                <a:schemeClr val="accent1"/>
              </a:buClr>
              <a:buFont typeface="Cambria"/>
              <a:buNone/>
            </a:pPr>
            <a:endParaRPr sz="2400" b="0" i="0" u="none" strike="noStrike" cap="none" baseline="0">
              <a:solidFill>
                <a:schemeClr val="dk1"/>
              </a:solidFill>
            </a:endParaRPr>
          </a:p>
          <a:p>
            <a:pPr marL="742950" marR="0" lvl="1" indent="-158750" algn="l" rtl="0">
              <a:spcBef>
                <a:spcPts val="400"/>
              </a:spcBef>
              <a:buClr>
                <a:schemeClr val="accent1"/>
              </a:buClr>
              <a:buFont typeface="Cambria"/>
              <a:buNone/>
            </a:pPr>
            <a:endParaRPr sz="2000" b="0" i="0" u="none" strike="noStrike" cap="none" baseline="0">
              <a:solidFill>
                <a:schemeClr val="dk1"/>
              </a:solidFill>
            </a:endParaRPr>
          </a:p>
          <a:p>
            <a:pPr marL="742950" marR="0" lvl="1" indent="-158750" algn="l" rtl="0">
              <a:spcBef>
                <a:spcPts val="400"/>
              </a:spcBef>
              <a:buClr>
                <a:schemeClr val="accent1"/>
              </a:buClr>
              <a:buFont typeface="Cambria"/>
              <a:buNone/>
            </a:pPr>
            <a:endParaRPr sz="2000" b="0" i="0" u="none" strike="noStrike" cap="none" baseline="0">
              <a:solidFill>
                <a:schemeClr val="dk1"/>
              </a:solidFill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816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 l="7769" r="8854"/>
          <a:stretch/>
        </p:blipFill>
        <p:spPr>
          <a:xfrm>
            <a:off x="5860142" y="2892055"/>
            <a:ext cx="3247571" cy="25561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251655" y="409512"/>
            <a:ext cx="8518770" cy="77066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2800" b="1" i="0" u="none" strike="noStrike" cap="none" baseline="0">
                <a:solidFill>
                  <a:schemeClr val="dk1"/>
                </a:solidFill>
              </a:rPr>
              <a:t>Setting the California Context 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251650" y="1566100"/>
            <a:ext cx="5816099" cy="52841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282575" marR="0" lvl="0" indent="-254000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Governor willing to reinvest but …</a:t>
            </a:r>
          </a:p>
          <a:p>
            <a:pPr marL="742950" marR="0" lvl="1" indent="-257175" algn="l" rtl="0">
              <a:lnSpc>
                <a:spcPct val="80000"/>
              </a:lnSpc>
              <a:spcBef>
                <a:spcPts val="57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Not interested in “same old way</a:t>
            </a:r>
            <a:r>
              <a:rPr lang="en-US" sz="2400">
                <a:solidFill>
                  <a:schemeClr val="dk1"/>
                </a:solidFill>
              </a:rPr>
              <a:t>”</a:t>
            </a:r>
            <a:r>
              <a:rPr lang="en-US" sz="2400" b="0" i="0" u="none" strike="noStrike" cap="none" baseline="0">
                <a:solidFill>
                  <a:schemeClr val="dk1"/>
                </a:solidFill>
              </a:rPr>
              <a:t> of </a:t>
            </a:r>
            <a:br>
              <a:rPr lang="en-US" sz="2400" b="0" i="0" u="none" strike="noStrike" cap="none" baseline="0">
                <a:solidFill>
                  <a:schemeClr val="dk1"/>
                </a:solidFill>
              </a:rPr>
            </a:br>
            <a:r>
              <a:rPr lang="en-US" sz="2400" b="0" i="0" u="none" strike="noStrike" cap="none" baseline="0">
                <a:solidFill>
                  <a:schemeClr val="dk1"/>
                </a:solidFill>
              </a:rPr>
              <a:t>increasing # of sections</a:t>
            </a:r>
          </a:p>
          <a:p>
            <a:pPr marL="742950" marR="0" lvl="1" indent="-257175" algn="l" rtl="0">
              <a:lnSpc>
                <a:spcPct val="80000"/>
              </a:lnSpc>
              <a:spcBef>
                <a:spcPts val="57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Interested in changing education</a:t>
            </a:r>
          </a:p>
          <a:p>
            <a:pPr marL="742950" marR="0" lvl="1" indent="-257175" algn="l" rtl="0">
              <a:lnSpc>
                <a:spcPct val="80000"/>
              </a:lnSpc>
              <a:spcBef>
                <a:spcPts val="57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Using today’s technology and innovations</a:t>
            </a:r>
          </a:p>
          <a:p>
            <a:pPr marL="742950" marR="0" lvl="1" indent="-257175" algn="l" rtl="0">
              <a:lnSpc>
                <a:spcPct val="80000"/>
              </a:lnSpc>
              <a:spcBef>
                <a:spcPts val="57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How do we address the 21</a:t>
            </a:r>
            <a:r>
              <a:rPr lang="en-US" sz="2400" b="0" i="0" u="none" strike="noStrike" cap="none" baseline="30000">
                <a:solidFill>
                  <a:schemeClr val="dk1"/>
                </a:solidFill>
              </a:rPr>
              <a:t>st</a:t>
            </a:r>
            <a:r>
              <a:rPr lang="en-US" sz="2400" b="0" i="0" u="none" strike="noStrike" cap="none" baseline="0">
                <a:solidFill>
                  <a:schemeClr val="dk1"/>
                </a:solidFill>
              </a:rPr>
              <a:t> Century Learner?</a:t>
            </a:r>
          </a:p>
          <a:p>
            <a:pPr marL="282575" marR="0" lvl="0" indent="-254000" algn="l" rtl="0">
              <a:lnSpc>
                <a:spcPct val="80000"/>
              </a:lnSpc>
              <a:spcBef>
                <a:spcPts val="1776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2013-2014 Results</a:t>
            </a:r>
          </a:p>
          <a:p>
            <a:pPr marL="742950" marR="0" lvl="1" indent="-257175" algn="l" rtl="0">
              <a:lnSpc>
                <a:spcPct val="80000"/>
              </a:lnSpc>
              <a:spcBef>
                <a:spcPts val="57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0" i="0" u="none" strike="noStrike" cap="none" baseline="0">
                <a:solidFill>
                  <a:schemeClr val="dk1"/>
                </a:solidFill>
              </a:rPr>
              <a:t>$10M to the CSU for Enrollment </a:t>
            </a:r>
            <a:r>
              <a:rPr lang="en-US" sz="2400" b="1" i="0" u="none" strike="noStrike" cap="none" baseline="0">
                <a:solidFill>
                  <a:schemeClr val="dk1"/>
                </a:solidFill>
              </a:rPr>
              <a:t>Bottleneck Solutions</a:t>
            </a:r>
          </a:p>
          <a:p>
            <a:pPr marL="0" marR="0" lvl="0" indent="0" algn="l" rtl="0">
              <a:lnSpc>
                <a:spcPct val="80000"/>
              </a:lnSpc>
              <a:spcBef>
                <a:spcPts val="1776"/>
              </a:spcBef>
              <a:buClr>
                <a:schemeClr val="accent1"/>
              </a:buClr>
              <a:buFont typeface="Cambria"/>
              <a:buNone/>
            </a:pPr>
            <a:endParaRPr sz="2400" b="0" i="0" u="none" strike="noStrike" cap="none" baseline="0">
              <a:solidFill>
                <a:schemeClr val="dk1"/>
              </a:solidFill>
            </a:endParaRPr>
          </a:p>
          <a:p>
            <a:pPr marL="282575" marR="0" lvl="0" indent="-141605" algn="l" rtl="0">
              <a:lnSpc>
                <a:spcPct val="80000"/>
              </a:lnSpc>
              <a:spcBef>
                <a:spcPts val="1776"/>
              </a:spcBef>
              <a:buClr>
                <a:schemeClr val="accent1"/>
              </a:buClr>
              <a:buFont typeface="Cambria"/>
              <a:buNone/>
            </a:pPr>
            <a:endParaRPr sz="2400" b="0" i="0" u="none" strike="noStrike" cap="none" baseline="0">
              <a:solidFill>
                <a:schemeClr val="dk1"/>
              </a:solidFill>
            </a:endParaRPr>
          </a:p>
          <a:p>
            <a:pPr marL="742950" marR="0" lvl="1" indent="-168275" algn="l" rtl="0">
              <a:lnSpc>
                <a:spcPct val="80000"/>
              </a:lnSpc>
              <a:spcBef>
                <a:spcPts val="370"/>
              </a:spcBef>
              <a:buClr>
                <a:schemeClr val="accent1"/>
              </a:buClr>
              <a:buFont typeface="Cambria"/>
              <a:buNone/>
            </a:pPr>
            <a:endParaRPr sz="2400" b="0" i="0" u="none" strike="noStrike" cap="none" baseline="0">
              <a:solidFill>
                <a:schemeClr val="dk1"/>
              </a:solidFill>
            </a:endParaRPr>
          </a:p>
          <a:p>
            <a:pPr marL="742950" marR="0" lvl="1" indent="-168275" algn="l" rtl="0">
              <a:lnSpc>
                <a:spcPct val="80000"/>
              </a:lnSpc>
              <a:spcBef>
                <a:spcPts val="370"/>
              </a:spcBef>
              <a:buClr>
                <a:schemeClr val="accent1"/>
              </a:buClr>
              <a:buFont typeface="Cambria"/>
              <a:buNone/>
            </a:pPr>
            <a:endParaRPr sz="2400" b="0" i="0" u="none" strike="noStrike" cap="none" baseline="0">
              <a:solidFill>
                <a:schemeClr val="dk1"/>
              </a:solidFill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816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251655" y="409512"/>
            <a:ext cx="8518770" cy="77066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2800" b="1" i="0" u="none" strike="noStrike" cap="none" baseline="0">
                <a:solidFill>
                  <a:schemeClr val="dk1"/>
                </a:solidFill>
              </a:rPr>
              <a:t>Enrollment Bottleneck Solutions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134826" y="1417050"/>
            <a:ext cx="7022400" cy="51768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282575" marR="0" lvl="0" indent="-282575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</a:rPr>
              <a:t>Bottlenecks = anything that limit students’ ability to make progress toward degrees: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1" i="0" u="none" strike="noStrike" cap="none" baseline="0">
                <a:solidFill>
                  <a:schemeClr val="dk1"/>
                </a:solidFill>
              </a:rPr>
              <a:t>Student Readiness</a:t>
            </a:r>
            <a:r>
              <a:rPr lang="en-US" sz="2400" b="0" i="0" u="none" strike="noStrike" cap="none" baseline="0">
                <a:solidFill>
                  <a:schemeClr val="dk1"/>
                </a:solidFill>
              </a:rPr>
              <a:t> </a:t>
            </a:r>
          </a:p>
          <a:p>
            <a:pPr marL="1143000" marR="0" lvl="2" indent="-228600" algn="l" rtl="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>
                <a:solidFill>
                  <a:schemeClr val="dk1"/>
                </a:solidFill>
              </a:rPr>
              <a:t>Students repeating courses – DWF’s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1" i="0" u="none" strike="noStrike" cap="none" baseline="0">
                <a:solidFill>
                  <a:schemeClr val="dk1"/>
                </a:solidFill>
              </a:rPr>
              <a:t>Place-bound</a:t>
            </a:r>
          </a:p>
          <a:p>
            <a:pPr marL="1143000" marR="0" lvl="2" indent="-228600" algn="l" rtl="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>
                <a:solidFill>
                  <a:schemeClr val="dk1"/>
                </a:solidFill>
              </a:rPr>
              <a:t>Waiting for required courses to be offered </a:t>
            </a:r>
            <a:br>
              <a:rPr lang="en-US" sz="2000" b="0" i="0" u="none" strike="noStrike" cap="none" baseline="0">
                <a:solidFill>
                  <a:schemeClr val="dk1"/>
                </a:solidFill>
              </a:rPr>
            </a:br>
            <a:r>
              <a:rPr lang="en-US" sz="2000" b="0" i="0" u="none" strike="noStrike" cap="none" baseline="0">
                <a:solidFill>
                  <a:schemeClr val="dk1"/>
                </a:solidFill>
              </a:rPr>
              <a:t>and then getting enrolled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1" i="0" u="none" strike="noStrike" cap="none" baseline="0">
                <a:solidFill>
                  <a:schemeClr val="dk1"/>
                </a:solidFill>
              </a:rPr>
              <a:t>Facilities</a:t>
            </a:r>
            <a:r>
              <a:rPr lang="en-US" sz="2400" b="0" i="0" u="none" strike="noStrike" cap="none" baseline="0">
                <a:solidFill>
                  <a:schemeClr val="dk1"/>
                </a:solidFill>
              </a:rPr>
              <a:t> </a:t>
            </a:r>
          </a:p>
          <a:p>
            <a:pPr marL="1143000" marR="0" lvl="2" indent="-228600" algn="l" rtl="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>
                <a:solidFill>
                  <a:schemeClr val="dk1"/>
                </a:solidFill>
              </a:rPr>
              <a:t>Limited number of students who can be </a:t>
            </a:r>
            <a:br>
              <a:rPr lang="en-US" sz="2000" b="0" i="0" u="none" strike="noStrike" cap="none" baseline="0">
                <a:solidFill>
                  <a:schemeClr val="dk1"/>
                </a:solidFill>
              </a:rPr>
            </a:br>
            <a:r>
              <a:rPr lang="en-US" sz="2000" b="0" i="0" u="none" strike="noStrike" cap="none" baseline="0">
                <a:solidFill>
                  <a:schemeClr val="dk1"/>
                </a:solidFill>
              </a:rPr>
              <a:t>in the labs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100000"/>
              <a:buFont typeface="Arial"/>
              <a:buChar char="–"/>
            </a:pPr>
            <a:r>
              <a:rPr lang="en-US" sz="2400" b="1" i="0" u="none" strike="noStrike" cap="none" baseline="0">
                <a:solidFill>
                  <a:schemeClr val="dk1"/>
                </a:solidFill>
              </a:rPr>
              <a:t>Advising and Scheduling</a:t>
            </a:r>
          </a:p>
          <a:p>
            <a:pPr marL="1143000" marR="0" lvl="2" indent="-228600" algn="l" rtl="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>
                <a:solidFill>
                  <a:schemeClr val="dk1"/>
                </a:solidFill>
              </a:rPr>
              <a:t>Options for completing GE and/or major requirements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4">
            <a:alphaModFix/>
          </a:blip>
          <a:srcRect l="2719" b="21081"/>
          <a:stretch/>
        </p:blipFill>
        <p:spPr>
          <a:xfrm>
            <a:off x="6671100" y="2549998"/>
            <a:ext cx="2472899" cy="260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251655" y="257112"/>
            <a:ext cx="8518800" cy="7707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2800" b="1" i="0" u="none" strike="noStrike" cap="none" baseline="0">
                <a:solidFill>
                  <a:schemeClr val="dk1"/>
                </a:solidFill>
              </a:rPr>
              <a:t>High Enrollment/Low Success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134825" y="1223900"/>
            <a:ext cx="8635499" cy="51768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282575" marR="0" lvl="0" indent="-260350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600" b="0" i="0" u="none" strike="noStrike" cap="none" baseline="0">
                <a:solidFill>
                  <a:schemeClr val="dk1"/>
                </a:solidFill>
              </a:rPr>
              <a:t>Analyzed 1.4M course sections (all 23 campuses)</a:t>
            </a:r>
          </a:p>
          <a:p>
            <a:pPr marL="282575" marR="0" lvl="0" indent="-260350" algn="l" rtl="0">
              <a:lnSpc>
                <a:spcPct val="80000"/>
              </a:lnSpc>
              <a:spcBef>
                <a:spcPts val="1776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600" b="0" i="0" u="none" strike="noStrike" cap="none" baseline="0">
                <a:solidFill>
                  <a:schemeClr val="dk1"/>
                </a:solidFill>
              </a:rPr>
              <a:t>Identified 22 areas of high enrollment/low success</a:t>
            </a:r>
          </a:p>
          <a:p>
            <a:pPr marL="282575" marR="0" lvl="0" indent="-260350" algn="l" rtl="0">
              <a:lnSpc>
                <a:spcPct val="80000"/>
              </a:lnSpc>
              <a:spcBef>
                <a:spcPts val="1776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600" b="0" i="0" u="none" strike="noStrike" cap="none" baseline="0">
                <a:solidFill>
                  <a:schemeClr val="dk1"/>
                </a:solidFill>
              </a:rPr>
              <a:t>Mostly STEM courses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450"/>
              </a:spcBef>
              <a:buClr>
                <a:schemeClr val="accent1"/>
              </a:buClr>
              <a:buSzPct val="97826"/>
              <a:buFont typeface="Arial"/>
              <a:buChar char="–"/>
            </a:pPr>
            <a:r>
              <a:rPr lang="en-US" sz="2250" b="0" i="0" u="none" strike="noStrike" cap="none" baseline="0">
                <a:solidFill>
                  <a:schemeClr val="dk1"/>
                </a:solidFill>
              </a:rPr>
              <a:t>Sciences: Biology, Chemistry, Physics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450"/>
              </a:spcBef>
              <a:buClr>
                <a:schemeClr val="accent1"/>
              </a:buClr>
              <a:buSzPct val="97826"/>
              <a:buFont typeface="Arial"/>
              <a:buChar char="–"/>
            </a:pPr>
            <a:r>
              <a:rPr lang="en-US" sz="2250" b="0" i="0" u="none" strike="noStrike" cap="none" baseline="0">
                <a:solidFill>
                  <a:schemeClr val="dk1"/>
                </a:solidFill>
              </a:rPr>
              <a:t>Also Critical Thinking, Economics, Accounting, Psychology, US History, American Government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450"/>
              </a:spcBef>
              <a:buClr>
                <a:schemeClr val="accent1"/>
              </a:buClr>
              <a:buSzPct val="97826"/>
              <a:buFont typeface="Arial"/>
              <a:buChar char="–"/>
            </a:pPr>
            <a:r>
              <a:rPr lang="en-US" sz="2250" b="0" i="0" u="none" strike="noStrike" cap="none" baseline="0">
                <a:solidFill>
                  <a:schemeClr val="dk1"/>
                </a:solidFill>
              </a:rPr>
              <a:t>Engineering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450"/>
              </a:spcBef>
              <a:buClr>
                <a:schemeClr val="accent1"/>
              </a:buClr>
              <a:buSzPct val="97826"/>
              <a:buFont typeface="Arial"/>
              <a:buChar char="–"/>
            </a:pPr>
            <a:r>
              <a:rPr lang="en-US" sz="2250" b="0" i="0" u="none" strike="noStrike" cap="none" baseline="0">
                <a:solidFill>
                  <a:schemeClr val="dk1"/>
                </a:solidFill>
              </a:rPr>
              <a:t>Mathematics</a:t>
            </a:r>
          </a:p>
          <a:p>
            <a:pPr marL="282575" marR="0" lvl="0" indent="-285750" algn="l" rtl="0">
              <a:lnSpc>
                <a:spcPct val="80000"/>
              </a:lnSpc>
              <a:spcBef>
                <a:spcPts val="1776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600" b="0" i="0" u="none" strike="noStrike" cap="none" baseline="0">
                <a:solidFill>
                  <a:schemeClr val="dk1"/>
                </a:solidFill>
              </a:rPr>
              <a:t>CSU Internal RFP Created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450"/>
              </a:spcBef>
              <a:buClr>
                <a:schemeClr val="accent1"/>
              </a:buClr>
              <a:buSzPct val="97826"/>
              <a:buFont typeface="Arial"/>
              <a:buChar char="–"/>
            </a:pPr>
            <a:r>
              <a:rPr lang="en-US" sz="2250" b="0" i="0" u="none" strike="noStrike" cap="none" baseline="0">
                <a:solidFill>
                  <a:schemeClr val="dk1"/>
                </a:solidFill>
              </a:rPr>
              <a:t>What courses to be redesigned? 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450"/>
              </a:spcBef>
              <a:buClr>
                <a:schemeClr val="accent1"/>
              </a:buClr>
              <a:buSzPct val="97826"/>
              <a:buFont typeface="Arial"/>
              <a:buChar char="–"/>
            </a:pPr>
            <a:r>
              <a:rPr lang="en-US" sz="2250" b="0" i="0" u="none" strike="noStrike" cap="none" baseline="0">
                <a:solidFill>
                  <a:schemeClr val="dk1"/>
                </a:solidFill>
              </a:rPr>
              <a:t>By Who? 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450"/>
              </a:spcBef>
              <a:buClr>
                <a:schemeClr val="accent1"/>
              </a:buClr>
              <a:buSzPct val="97826"/>
              <a:buFont typeface="Arial"/>
              <a:buChar char="–"/>
            </a:pPr>
            <a:r>
              <a:rPr lang="en-US" sz="2250" b="0" i="0" u="none" strike="noStrike" cap="none" baseline="0">
                <a:solidFill>
                  <a:schemeClr val="dk1"/>
                </a:solidFill>
              </a:rPr>
              <a:t>How?</a:t>
            </a:r>
          </a:p>
          <a:p>
            <a:pPr marL="0" marR="0" lvl="0" indent="0" algn="l" rtl="0">
              <a:lnSpc>
                <a:spcPct val="80000"/>
              </a:lnSpc>
              <a:spcBef>
                <a:spcPts val="1776"/>
              </a:spcBef>
              <a:buClr>
                <a:schemeClr val="accent1"/>
              </a:buClr>
              <a:buFont typeface="Cambria"/>
              <a:buNone/>
            </a:pPr>
            <a:endParaRPr sz="2150" b="0" i="0" u="none" strike="noStrike" cap="none" baseline="0">
              <a:solidFill>
                <a:schemeClr val="dk1"/>
              </a:solidFill>
            </a:endParaRPr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491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527"/>
            <a:ext cx="3597910" cy="61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1232" y="4894021"/>
            <a:ext cx="3828000" cy="1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517445" y="1553610"/>
            <a:ext cx="8284800" cy="47216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1776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2400" b="1">
                <a:solidFill>
                  <a:schemeClr val="dk1"/>
                </a:solidFill>
              </a:rPr>
              <a:t>Ephraim Smith</a:t>
            </a:r>
            <a:r>
              <a:rPr lang="en-US" sz="2400">
                <a:solidFill>
                  <a:schemeClr val="dk1"/>
                </a:solidFill>
              </a:rPr>
              <a:t>, </a:t>
            </a:r>
            <a:br>
              <a:rPr lang="en-US" sz="2400">
                <a:solidFill>
                  <a:schemeClr val="dk1"/>
                </a:solidFill>
              </a:rPr>
            </a:br>
            <a:r>
              <a:rPr lang="en-US" sz="2400">
                <a:solidFill>
                  <a:schemeClr val="dk1"/>
                </a:solidFill>
              </a:rPr>
              <a:t>Executive Vice Chancellor, AA</a:t>
            </a:r>
          </a:p>
          <a:p>
            <a:pPr marL="0" marR="0" lvl="0" indent="0" algn="l" rtl="0">
              <a:lnSpc>
                <a:spcPct val="80000"/>
              </a:lnSpc>
              <a:spcBef>
                <a:spcPts val="1776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2400" b="1">
                <a:solidFill>
                  <a:schemeClr val="dk1"/>
                </a:solidFill>
              </a:rPr>
              <a:t>Gerry Hanley</a:t>
            </a:r>
            <a:r>
              <a:rPr lang="en-US" sz="2400">
                <a:solidFill>
                  <a:schemeClr val="dk1"/>
                </a:solidFill>
              </a:rPr>
              <a:t>, </a:t>
            </a:r>
            <a:br>
              <a:rPr lang="en-US" sz="2400">
                <a:solidFill>
                  <a:schemeClr val="dk1"/>
                </a:solidFill>
              </a:rPr>
            </a:br>
            <a:r>
              <a:rPr lang="en-US" sz="2400">
                <a:solidFill>
                  <a:schemeClr val="dk1"/>
                </a:solidFill>
              </a:rPr>
              <a:t>Assistant Vice Chancellor, ATS</a:t>
            </a:r>
          </a:p>
          <a:p>
            <a:pPr marL="0" marR="0" lvl="0" indent="0" algn="l" rtl="0">
              <a:lnSpc>
                <a:spcPct val="80000"/>
              </a:lnSpc>
              <a:spcBef>
                <a:spcPts val="1776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2400" b="1">
                <a:solidFill>
                  <a:schemeClr val="dk1"/>
                </a:solidFill>
              </a:rPr>
              <a:t>Kathy Fernandes</a:t>
            </a:r>
            <a:r>
              <a:rPr lang="en-US" sz="2400">
                <a:solidFill>
                  <a:schemeClr val="dk1"/>
                </a:solidFill>
              </a:rPr>
              <a:t>, </a:t>
            </a:r>
            <a:br>
              <a:rPr lang="en-US" sz="2400">
                <a:solidFill>
                  <a:schemeClr val="dk1"/>
                </a:solidFill>
              </a:rPr>
            </a:br>
            <a:r>
              <a:rPr lang="en-US" sz="2400">
                <a:solidFill>
                  <a:schemeClr val="dk1"/>
                </a:solidFill>
              </a:rPr>
              <a:t>Director, Learning Design and Technologies</a:t>
            </a:r>
          </a:p>
          <a:p>
            <a:pPr marL="0" marR="0" lvl="0" indent="0" algn="l" rtl="0">
              <a:lnSpc>
                <a:spcPct val="80000"/>
              </a:lnSpc>
              <a:spcBef>
                <a:spcPts val="1776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2400" b="1">
                <a:solidFill>
                  <a:schemeClr val="dk1"/>
                </a:solidFill>
              </a:rPr>
              <a:t>Brett Christie</a:t>
            </a:r>
            <a:r>
              <a:rPr lang="en-US" sz="2400">
                <a:solidFill>
                  <a:schemeClr val="dk1"/>
                </a:solidFill>
              </a:rPr>
              <a:t>, </a:t>
            </a:r>
            <a:br>
              <a:rPr lang="en-US" sz="2400">
                <a:solidFill>
                  <a:schemeClr val="dk1"/>
                </a:solidFill>
              </a:rPr>
            </a:br>
            <a:r>
              <a:rPr lang="en-US" sz="2400">
                <a:solidFill>
                  <a:schemeClr val="dk1"/>
                </a:solidFill>
              </a:rPr>
              <a:t>Program Manager, Course Redesign Services </a:t>
            </a:r>
          </a:p>
          <a:p>
            <a:pPr marL="0" marR="0" lvl="0" indent="0" algn="l" rtl="0">
              <a:lnSpc>
                <a:spcPct val="80000"/>
              </a:lnSpc>
              <a:spcBef>
                <a:spcPts val="1776"/>
              </a:spcBef>
              <a:buClr>
                <a:schemeClr val="accent1"/>
              </a:buClr>
              <a:buSzPct val="25000"/>
              <a:buFont typeface="Cambria"/>
              <a:buNone/>
            </a:pPr>
            <a:r>
              <a:rPr lang="en-US" sz="2400" b="1">
                <a:solidFill>
                  <a:schemeClr val="dk1"/>
                </a:solidFill>
              </a:rPr>
              <a:t>Leo Cota</a:t>
            </a:r>
            <a:r>
              <a:rPr lang="en-US" sz="2400">
                <a:solidFill>
                  <a:schemeClr val="dk1"/>
                </a:solidFill>
              </a:rPr>
              <a:t>, </a:t>
            </a:r>
            <a:br>
              <a:rPr lang="en-US" sz="2400">
                <a:solidFill>
                  <a:schemeClr val="dk1"/>
                </a:solidFill>
              </a:rPr>
            </a:br>
            <a:r>
              <a:rPr lang="en-US" sz="2400">
                <a:solidFill>
                  <a:schemeClr val="dk1"/>
                </a:solidFill>
              </a:rPr>
              <a:t>Program Manager, Enrollment Bottleneck Solutions</a:t>
            </a:r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1999">
            <a:off x="5354975" y="1664875"/>
            <a:ext cx="3474925" cy="16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312600" y="378498"/>
            <a:ext cx="8518800" cy="6159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3000" b="1">
                <a:solidFill>
                  <a:schemeClr val="dk1"/>
                </a:solidFill>
              </a:rPr>
              <a:t>Academic Affairs Team 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3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169" name="Shape 1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527"/>
            <a:ext cx="3597900" cy="6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312605" y="378487"/>
            <a:ext cx="8518800" cy="7707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mbria"/>
              <a:buNone/>
            </a:pPr>
            <a:r>
              <a:rPr lang="en-US" sz="2800" b="1">
                <a:solidFill>
                  <a:schemeClr val="dk1"/>
                </a:solidFill>
              </a:rPr>
              <a:t>2013-14 Budget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39300" y="1322850"/>
            <a:ext cx="8115900" cy="50031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457200" marR="0" lvl="0" indent="-457200" algn="l" rtl="0">
              <a:spcBef>
                <a:spcPts val="1776"/>
              </a:spcBef>
              <a:buClr>
                <a:schemeClr val="accent1"/>
              </a:buClr>
              <a:buSzPct val="100000"/>
              <a:buFont typeface="Cambria"/>
              <a:buChar char="•"/>
            </a:pPr>
            <a:r>
              <a:rPr lang="en-US" sz="3600" dirty="0"/>
              <a:t>Promising: 2.5 M</a:t>
            </a:r>
          </a:p>
          <a:p>
            <a:pPr marL="457200" marR="0" lvl="0" indent="-457200" algn="l" rtl="0">
              <a:spcBef>
                <a:spcPts val="1776"/>
              </a:spcBef>
              <a:buClr>
                <a:schemeClr val="accent1"/>
              </a:buClr>
              <a:buSzPct val="100000"/>
              <a:buFont typeface="Cambria"/>
              <a:buChar char="•"/>
            </a:pPr>
            <a:r>
              <a:rPr lang="en-US" sz="3600" dirty="0"/>
              <a:t>Proven: 1.2 M</a:t>
            </a:r>
          </a:p>
          <a:p>
            <a:pPr marL="457200" marR="0" lvl="0" indent="-457200" algn="l" rtl="0">
              <a:spcBef>
                <a:spcPts val="1776"/>
              </a:spcBef>
              <a:buClr>
                <a:schemeClr val="accent1"/>
              </a:buClr>
              <a:buSzPct val="100000"/>
              <a:buFont typeface="Cambria"/>
              <a:buChar char="•"/>
            </a:pPr>
            <a:r>
              <a:rPr lang="en-US" sz="3600" dirty="0" err="1"/>
              <a:t>CourseMatch</a:t>
            </a:r>
            <a:r>
              <a:rPr lang="en-US" sz="3600" dirty="0"/>
              <a:t>: 1 M</a:t>
            </a:r>
          </a:p>
          <a:p>
            <a:pPr marL="457200" marR="0" lvl="0" indent="-457200" algn="l" rtl="0">
              <a:spcBef>
                <a:spcPts val="1776"/>
              </a:spcBef>
              <a:buClr>
                <a:schemeClr val="accent1"/>
              </a:buClr>
              <a:buSzPct val="100000"/>
              <a:buFont typeface="Cambria"/>
              <a:buChar char="•"/>
            </a:pPr>
            <a:r>
              <a:rPr lang="en-US" sz="3600" dirty="0" err="1"/>
              <a:t>eAdvising</a:t>
            </a:r>
            <a:r>
              <a:rPr lang="en-US" sz="3600" dirty="0"/>
              <a:t>: 1.5 M</a:t>
            </a:r>
          </a:p>
          <a:p>
            <a:pPr marL="457200" marR="0" lvl="0" indent="-457200" algn="l" rtl="0">
              <a:spcBef>
                <a:spcPts val="1776"/>
              </a:spcBef>
              <a:buClr>
                <a:schemeClr val="accent1"/>
              </a:buClr>
              <a:buSzPct val="100000"/>
              <a:buFont typeface="Cambria"/>
              <a:buChar char="•"/>
            </a:pPr>
            <a:r>
              <a:rPr lang="en-US" sz="3600" dirty="0"/>
              <a:t>Assessment: 1 M</a:t>
            </a:r>
          </a:p>
          <a:p>
            <a:pPr marL="457200" marR="0" lvl="0" indent="-457200" algn="l" rtl="0">
              <a:spcBef>
                <a:spcPts val="1776"/>
              </a:spcBef>
              <a:buClr>
                <a:schemeClr val="accent1"/>
              </a:buClr>
              <a:buSzPct val="100000"/>
              <a:buFont typeface="Cambria"/>
              <a:buChar char="•"/>
            </a:pPr>
            <a:r>
              <a:rPr lang="en-US" sz="3600" dirty="0"/>
              <a:t>Quality Assurance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134816" y="6356350"/>
            <a:ext cx="6563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527"/>
            <a:ext cx="3597900" cy="6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1401" y="3071849"/>
            <a:ext cx="3287400" cy="150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fade/>
  </p:transition>
</p:sld>
</file>

<file path=ppt/theme/theme1.xml><?xml version="1.0" encoding="utf-8"?>
<a:theme xmlns:a="http://schemas.openxmlformats.org/drawingml/2006/main" name="Office Theme">
  <a:themeElements>
    <a:clrScheme name="New Blackboard">
      <a:dk1>
        <a:srgbClr val="000000"/>
      </a:dk1>
      <a:lt1>
        <a:srgbClr val="FFFFFF"/>
      </a:lt1>
      <a:dk2>
        <a:srgbClr val="7F7F7F"/>
      </a:dk2>
      <a:lt2>
        <a:srgbClr val="C2C2C2"/>
      </a:lt2>
      <a:accent1>
        <a:srgbClr val="FF671B"/>
      </a:accent1>
      <a:accent2>
        <a:srgbClr val="C690D4"/>
      </a:accent2>
      <a:accent3>
        <a:srgbClr val="FEE01E"/>
      </a:accent3>
      <a:accent4>
        <a:srgbClr val="03D6FF"/>
      </a:accent4>
      <a:accent5>
        <a:srgbClr val="000000"/>
      </a:accent5>
      <a:accent6>
        <a:srgbClr val="7F7F7F"/>
      </a:accent6>
      <a:hlink>
        <a:srgbClr val="03D6FF"/>
      </a:hlink>
      <a:folHlink>
        <a:srgbClr val="C690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1634</Words>
  <Application>Microsoft Macintosh PowerPoint</Application>
  <PresentationFormat>On-screen Show (4:3)</PresentationFormat>
  <Paragraphs>320</Paragraphs>
  <Slides>37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Breaking through Bottleneck Courses – California State University’s Proven Course Redesign Program</vt:lpstr>
      <vt:lpstr>CSU System Demographics</vt:lpstr>
      <vt:lpstr>CSU Academics</vt:lpstr>
      <vt:lpstr>Setting the California Context </vt:lpstr>
      <vt:lpstr>Setting the California Context </vt:lpstr>
      <vt:lpstr>Enrollment Bottleneck Solutions</vt:lpstr>
      <vt:lpstr>High Enrollment/Low Success</vt:lpstr>
      <vt:lpstr>Academic Affairs Team </vt:lpstr>
      <vt:lpstr>2013-14 Budget</vt:lpstr>
      <vt:lpstr>PowerPoint Presentation</vt:lpstr>
      <vt:lpstr>Course Redesign with Technology</vt:lpstr>
      <vt:lpstr>Course Redesign with Technology</vt:lpstr>
      <vt:lpstr> CSU Summer 2013 eAcademies</vt:lpstr>
      <vt:lpstr>Course Redesign with Technology</vt:lpstr>
      <vt:lpstr>Professional Learning Community Webinars</vt:lpstr>
      <vt:lpstr>Teaching ePortfolio Template &amp; Stages</vt:lpstr>
      <vt:lpstr>PowerPoint Presentation</vt:lpstr>
      <vt:lpstr>PowerPoint Presentation</vt:lpstr>
      <vt:lpstr>Quality Assurance</vt:lpstr>
      <vt:lpstr>Quality Assurance</vt:lpstr>
      <vt:lpstr>Instructional Quality</vt:lpstr>
      <vt:lpstr>Mapping Across 2 Instructional Quality Programs</vt:lpstr>
      <vt:lpstr>PowerPoint Presentation</vt:lpstr>
      <vt:lpstr>PowerPoint Presentation</vt:lpstr>
      <vt:lpstr>PowerPoint Presentation</vt:lpstr>
      <vt:lpstr>PowerPoint Presentation</vt:lpstr>
      <vt:lpstr>Recognition &amp; Dissemination of Quality Instruction</vt:lpstr>
      <vt:lpstr>Leveraging QM Institutional Subscription</vt:lpstr>
      <vt:lpstr>PowerPoint Presentation</vt:lpstr>
      <vt:lpstr>PowerPoint Presentation</vt:lpstr>
      <vt:lpstr>PowerPoint Presentation</vt:lpstr>
      <vt:lpstr>Course Redesign with Technology</vt:lpstr>
      <vt:lpstr>Course Redesign with Technology Models/Trends</vt:lpstr>
      <vt:lpstr>Estimated Student Impact (Proven and Promising Programs)</vt:lpstr>
      <vt:lpstr>Outcomes/Results</vt:lpstr>
      <vt:lpstr>Lessons Learned</vt:lpstr>
      <vt:lpstr>Contact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Breaking through Bottleneck Courses – California State University’s Proven Course Redesign Program</dc:title>
  <cp:lastModifiedBy>Brett Christie</cp:lastModifiedBy>
  <cp:revision>1</cp:revision>
  <dcterms:modified xsi:type="dcterms:W3CDTF">2014-10-02T14:40:59Z</dcterms:modified>
</cp:coreProperties>
</file>