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55"/>
  </p:notesMasterIdLst>
  <p:handoutMasterIdLst>
    <p:handoutMasterId r:id="rId56"/>
  </p:handoutMasterIdLst>
  <p:sldIdLst>
    <p:sldId id="256" r:id="rId3"/>
    <p:sldId id="324" r:id="rId4"/>
    <p:sldId id="321" r:id="rId5"/>
    <p:sldId id="317" r:id="rId6"/>
    <p:sldId id="325" r:id="rId7"/>
    <p:sldId id="322" r:id="rId8"/>
    <p:sldId id="358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8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68" r:id="rId28"/>
    <p:sldId id="377" r:id="rId29"/>
    <p:sldId id="378" r:id="rId30"/>
    <p:sldId id="379" r:id="rId31"/>
    <p:sldId id="381" r:id="rId32"/>
    <p:sldId id="382" r:id="rId33"/>
    <p:sldId id="383" r:id="rId34"/>
    <p:sldId id="380" r:id="rId35"/>
    <p:sldId id="384" r:id="rId36"/>
    <p:sldId id="326" r:id="rId37"/>
    <p:sldId id="369" r:id="rId38"/>
    <p:sldId id="372" r:id="rId39"/>
    <p:sldId id="371" r:id="rId40"/>
    <p:sldId id="370" r:id="rId41"/>
    <p:sldId id="367" r:id="rId42"/>
    <p:sldId id="359" r:id="rId43"/>
    <p:sldId id="360" r:id="rId44"/>
    <p:sldId id="361" r:id="rId45"/>
    <p:sldId id="362" r:id="rId46"/>
    <p:sldId id="363" r:id="rId47"/>
    <p:sldId id="364" r:id="rId48"/>
    <p:sldId id="365" r:id="rId49"/>
    <p:sldId id="366" r:id="rId50"/>
    <p:sldId id="373" r:id="rId51"/>
    <p:sldId id="385" r:id="rId52"/>
    <p:sldId id="312" r:id="rId53"/>
    <p:sldId id="258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012A"/>
    <a:srgbClr val="E62E25"/>
    <a:srgbClr val="000000"/>
    <a:srgbClr val="C82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315" autoAdjust="0"/>
  </p:normalViewPr>
  <p:slideViewPr>
    <p:cSldViewPr snapToGrid="0" snapToObjects="1">
      <p:cViewPr>
        <p:scale>
          <a:sx n="66" d="100"/>
          <a:sy n="66" d="100"/>
        </p:scale>
        <p:origin x="-102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1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iOS</c:v>
                </c:pt>
                <c:pt idx="1">
                  <c:v>Android</c:v>
                </c:pt>
                <c:pt idx="2">
                  <c:v>Others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0.74</c:v>
                </c:pt>
                <c:pt idx="1">
                  <c:v>0.23</c:v>
                </c:pt>
                <c:pt idx="2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894272"/>
        <c:axId val="43895808"/>
      </c:barChart>
      <c:catAx>
        <c:axId val="43894272"/>
        <c:scaling>
          <c:orientation val="minMax"/>
        </c:scaling>
        <c:delete val="0"/>
        <c:axPos val="l"/>
        <c:majorTickMark val="out"/>
        <c:minorTickMark val="none"/>
        <c:tickLblPos val="nextTo"/>
        <c:crossAx val="43895808"/>
        <c:crosses val="autoZero"/>
        <c:auto val="1"/>
        <c:lblAlgn val="ctr"/>
        <c:lblOffset val="100"/>
        <c:noMultiLvlLbl val="0"/>
      </c:catAx>
      <c:valAx>
        <c:axId val="4389580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43894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925A9-0CA7-C445-A8AE-3B150226D43D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498DA-64BE-7741-A372-3650B1502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643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2F77C-CB8F-7F40-A135-D7928B7798A3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B657B-BFD6-064D-BB33-2CBC3DD34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370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841CB-8888-6644-8A5F-31AC98FF87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65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58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44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0AF72-20D1-4370-9922-2C902F1A3A3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51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841CB-8888-6644-8A5F-31AC98FF87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65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smtClean="0"/>
              <a:t>Leverage PeopleSoft functionality directly to the CSUN Mobile app.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09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62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56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56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65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38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841CB-8888-6644-8A5F-31AC98FF87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65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841CB-8888-6644-8A5F-31AC98FF87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65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841CB-8888-6644-8A5F-31AC98FF87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65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9728" lvl="0" indent="0">
              <a:buSzPct val="75000"/>
              <a:buNone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841CB-8888-6644-8A5F-31AC98FF87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65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Marketing to students was</a:t>
            </a:r>
            <a:r>
              <a:rPr lang="en-US" baseline="0" dirty="0" smtClean="0"/>
              <a:t> important – postcards, new student orientations, student newspaper</a:t>
            </a:r>
          </a:p>
          <a:p>
            <a:r>
              <a:rPr lang="en-US" baseline="0" dirty="0" err="1" smtClean="0"/>
              <a:t>Matty</a:t>
            </a:r>
            <a:r>
              <a:rPr lang="en-US" baseline="0" dirty="0" smtClean="0"/>
              <a:t> the Matador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0AF72-20D1-4370-9922-2C902F1A3A3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51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9728" lvl="0" indent="0">
              <a:buSzPct val="75000"/>
              <a:buNone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841CB-8888-6644-8A5F-31AC98FF87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65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841CB-8888-6644-8A5F-31AC98FF87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65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0AF72-20D1-4370-9922-2C902F1A3A3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937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-2376903" y="3600450"/>
            <a:ext cx="13257459" cy="3257550"/>
            <a:chOff x="-2376903" y="3600450"/>
            <a:chExt cx="13257459" cy="325755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4575505"/>
              <a:ext cx="9144000" cy="22824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0" y="3691712"/>
              <a:ext cx="9144000" cy="140513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Parallelogram 7"/>
            <p:cNvSpPr/>
            <p:nvPr userDrawn="1"/>
          </p:nvSpPr>
          <p:spPr>
            <a:xfrm flipH="1">
              <a:off x="-2376903" y="3609031"/>
              <a:ext cx="10491198" cy="1582199"/>
            </a:xfrm>
            <a:prstGeom prst="parallelogram">
              <a:avLst>
                <a:gd name="adj" fmla="val 86313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Parallelogram 11"/>
            <p:cNvSpPr/>
            <p:nvPr userDrawn="1"/>
          </p:nvSpPr>
          <p:spPr>
            <a:xfrm flipH="1">
              <a:off x="6868986" y="3600450"/>
              <a:ext cx="4011570" cy="1582199"/>
            </a:xfrm>
            <a:prstGeom prst="parallelogram">
              <a:avLst>
                <a:gd name="adj" fmla="val 86313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03093"/>
            <a:ext cx="7772400" cy="6380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72533"/>
            <a:ext cx="6400800" cy="487444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12" descr="elements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66" y="366389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4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1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43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06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67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40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98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8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6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/>
          <p:cNvSpPr/>
          <p:nvPr userDrawn="1"/>
        </p:nvSpPr>
        <p:spPr>
          <a:xfrm>
            <a:off x="2120549" y="3331283"/>
            <a:ext cx="8313799" cy="1463040"/>
          </a:xfrm>
          <a:prstGeom prst="parallelogram">
            <a:avLst>
              <a:gd name="adj" fmla="val 86313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arallelogram 11"/>
          <p:cNvSpPr/>
          <p:nvPr userDrawn="1"/>
        </p:nvSpPr>
        <p:spPr>
          <a:xfrm>
            <a:off x="2060481" y="3459376"/>
            <a:ext cx="8262315" cy="1188720"/>
          </a:xfrm>
          <a:prstGeom prst="parallelogram">
            <a:avLst>
              <a:gd name="adj" fmla="val 86313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886247" y="3552944"/>
            <a:ext cx="7772400" cy="638087"/>
          </a:xfrm>
        </p:spPr>
        <p:txBody>
          <a:bodyPr>
            <a:normAutofit/>
          </a:bodyPr>
          <a:lstStyle>
            <a:lvl1pPr algn="r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257847" y="4088060"/>
            <a:ext cx="6400800" cy="487444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elements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10" y="316958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0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886" y="1198956"/>
            <a:ext cx="7879042" cy="4927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0A8C-998F-634B-82E6-C433532494C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87852" y="1076742"/>
            <a:ext cx="7772400" cy="0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868986" y="65220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Proxima Nova Light"/>
                <a:ea typeface="+mn-ea"/>
                <a:cs typeface="Proxima Nova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 smtClean="0">
                <a:solidFill>
                  <a:schemeClr val="tx1"/>
                </a:solidFill>
                <a:latin typeface="Proxima Nova Light"/>
                <a:cs typeface="Proxima Nova Light"/>
              </a:rPr>
              <a:t>MODO LABS  |  PAGE </a:t>
            </a:r>
            <a:fld id="{86030A8C-998F-634B-82E6-C433532494C3}" type="slidenum">
              <a:rPr lang="en-US" b="0" i="0" smtClean="0">
                <a:solidFill>
                  <a:schemeClr val="tx1"/>
                </a:solidFill>
                <a:latin typeface="Proxima Nova Light"/>
                <a:cs typeface="Proxima Nova Light"/>
              </a:rPr>
              <a:pPr/>
              <a:t>‹#›</a:t>
            </a:fld>
            <a:endParaRPr lang="en-US" b="0" i="0" dirty="0">
              <a:solidFill>
                <a:schemeClr val="tx1"/>
              </a:solidFill>
              <a:latin typeface="Proxima Nova Light"/>
              <a:cs typeface="Proxima Nova Light"/>
            </a:endParaRPr>
          </a:p>
        </p:txBody>
      </p:sp>
      <p:sp>
        <p:nvSpPr>
          <p:cNvPr id="9" name="Parallelogram 8"/>
          <p:cNvSpPr/>
          <p:nvPr userDrawn="1"/>
        </p:nvSpPr>
        <p:spPr>
          <a:xfrm flipH="1">
            <a:off x="-504614" y="6629400"/>
            <a:ext cx="8157903" cy="228600"/>
          </a:xfrm>
          <a:prstGeom prst="parallelogram">
            <a:avLst>
              <a:gd name="adj" fmla="val 979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7744" y="6641489"/>
            <a:ext cx="28762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Proxima Nova Regular"/>
                <a:cs typeface="Proxima Nova Regular"/>
              </a:rPr>
              <a:t>PROPRIETARY AND CONFIDENTIAL</a:t>
            </a:r>
            <a:endParaRPr lang="en-US" sz="700" b="0" i="0" dirty="0">
              <a:solidFill>
                <a:schemeClr val="accent1">
                  <a:lumMod val="40000"/>
                  <a:lumOff val="60000"/>
                </a:schemeClr>
              </a:solidFill>
              <a:latin typeface="Proxima Nova Regular"/>
              <a:cs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0859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2376903" y="3600450"/>
            <a:ext cx="13257459" cy="3257550"/>
            <a:chOff x="-2376903" y="3600450"/>
            <a:chExt cx="13257459" cy="3257550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4575505"/>
              <a:ext cx="9144000" cy="22824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3691712"/>
              <a:ext cx="9144000" cy="140513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 flipH="1">
              <a:off x="-2376903" y="3609031"/>
              <a:ext cx="10491198" cy="1582199"/>
            </a:xfrm>
            <a:prstGeom prst="parallelogram">
              <a:avLst>
                <a:gd name="adj" fmla="val 86313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Parallelogram 20"/>
            <p:cNvSpPr/>
            <p:nvPr userDrawn="1"/>
          </p:nvSpPr>
          <p:spPr>
            <a:xfrm flipH="1">
              <a:off x="6868986" y="3600450"/>
              <a:ext cx="4011570" cy="1582199"/>
            </a:xfrm>
            <a:prstGeom prst="parallelogram">
              <a:avLst>
                <a:gd name="adj" fmla="val 86313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072258"/>
            <a:ext cx="7772400" cy="1362075"/>
          </a:xfrm>
        </p:spPr>
        <p:txBody>
          <a:bodyPr anchor="t">
            <a:normAutofit/>
          </a:bodyPr>
          <a:lstStyle>
            <a:lvl1pPr algn="l">
              <a:defRPr sz="3300" b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9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83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Layout 0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-Whit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/>
          <a:stretch/>
        </p:blipFill>
        <p:spPr>
          <a:xfrm flipH="1">
            <a:off x="482600" y="0"/>
            <a:ext cx="5486400" cy="6858000"/>
          </a:xfrm>
          <a:prstGeom prst="rect">
            <a:avLst/>
          </a:prstGeom>
        </p:spPr>
      </p:pic>
      <p:sp>
        <p:nvSpPr>
          <p:cNvPr id="12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227137" y="1"/>
            <a:ext cx="3942101" cy="6861367"/>
          </a:xfrm>
          <a:custGeom>
            <a:avLst/>
            <a:gdLst>
              <a:gd name="connsiteX0" fmla="*/ 0 w 3699490"/>
              <a:gd name="connsiteY0" fmla="*/ 0 h 1977619"/>
              <a:gd name="connsiteX1" fmla="*/ 0 w 3699490"/>
              <a:gd name="connsiteY1" fmla="*/ 0 h 1977619"/>
              <a:gd name="connsiteX2" fmla="*/ 3699490 w 3699490"/>
              <a:gd name="connsiteY2" fmla="*/ 0 h 1977619"/>
              <a:gd name="connsiteX3" fmla="*/ 3699490 w 3699490"/>
              <a:gd name="connsiteY3" fmla="*/ 0 h 1977619"/>
              <a:gd name="connsiteX4" fmla="*/ 3699490 w 3699490"/>
              <a:gd name="connsiteY4" fmla="*/ 1977619 h 1977619"/>
              <a:gd name="connsiteX5" fmla="*/ 3699490 w 3699490"/>
              <a:gd name="connsiteY5" fmla="*/ 1977619 h 1977619"/>
              <a:gd name="connsiteX6" fmla="*/ 0 w 3699490"/>
              <a:gd name="connsiteY6" fmla="*/ 1977619 h 1977619"/>
              <a:gd name="connsiteX7" fmla="*/ 0 w 3699490"/>
              <a:gd name="connsiteY7" fmla="*/ 1977619 h 1977619"/>
              <a:gd name="connsiteX8" fmla="*/ 0 w 3699490"/>
              <a:gd name="connsiteY8" fmla="*/ 0 h 1977619"/>
              <a:gd name="connsiteX0" fmla="*/ 0 w 4118344"/>
              <a:gd name="connsiteY0" fmla="*/ 0 h 2331580"/>
              <a:gd name="connsiteX1" fmla="*/ 418854 w 4118344"/>
              <a:gd name="connsiteY1" fmla="*/ 353961 h 2331580"/>
              <a:gd name="connsiteX2" fmla="*/ 4118344 w 4118344"/>
              <a:gd name="connsiteY2" fmla="*/ 353961 h 2331580"/>
              <a:gd name="connsiteX3" fmla="*/ 4118344 w 4118344"/>
              <a:gd name="connsiteY3" fmla="*/ 353961 h 2331580"/>
              <a:gd name="connsiteX4" fmla="*/ 4118344 w 4118344"/>
              <a:gd name="connsiteY4" fmla="*/ 2331580 h 2331580"/>
              <a:gd name="connsiteX5" fmla="*/ 4118344 w 4118344"/>
              <a:gd name="connsiteY5" fmla="*/ 2331580 h 2331580"/>
              <a:gd name="connsiteX6" fmla="*/ 418854 w 4118344"/>
              <a:gd name="connsiteY6" fmla="*/ 2331580 h 2331580"/>
              <a:gd name="connsiteX7" fmla="*/ 418854 w 4118344"/>
              <a:gd name="connsiteY7" fmla="*/ 2331580 h 2331580"/>
              <a:gd name="connsiteX8" fmla="*/ 0 w 4118344"/>
              <a:gd name="connsiteY8" fmla="*/ 0 h 2331580"/>
              <a:gd name="connsiteX0" fmla="*/ 88491 w 4206835"/>
              <a:gd name="connsiteY0" fmla="*/ 0 h 5157371"/>
              <a:gd name="connsiteX1" fmla="*/ 507345 w 4206835"/>
              <a:gd name="connsiteY1" fmla="*/ 353961 h 5157371"/>
              <a:gd name="connsiteX2" fmla="*/ 4206835 w 4206835"/>
              <a:gd name="connsiteY2" fmla="*/ 353961 h 5157371"/>
              <a:gd name="connsiteX3" fmla="*/ 4206835 w 4206835"/>
              <a:gd name="connsiteY3" fmla="*/ 353961 h 5157371"/>
              <a:gd name="connsiteX4" fmla="*/ 4206835 w 4206835"/>
              <a:gd name="connsiteY4" fmla="*/ 2331580 h 5157371"/>
              <a:gd name="connsiteX5" fmla="*/ 4206835 w 4206835"/>
              <a:gd name="connsiteY5" fmla="*/ 2331580 h 5157371"/>
              <a:gd name="connsiteX6" fmla="*/ 507345 w 4206835"/>
              <a:gd name="connsiteY6" fmla="*/ 2331580 h 5157371"/>
              <a:gd name="connsiteX7" fmla="*/ 0 w 4206835"/>
              <a:gd name="connsiteY7" fmla="*/ 5157371 h 5157371"/>
              <a:gd name="connsiteX8" fmla="*/ 88491 w 4206835"/>
              <a:gd name="connsiteY8" fmla="*/ 0 h 5157371"/>
              <a:gd name="connsiteX0" fmla="*/ 88491 w 4206835"/>
              <a:gd name="connsiteY0" fmla="*/ 0 h 5157371"/>
              <a:gd name="connsiteX1" fmla="*/ 4206835 w 4206835"/>
              <a:gd name="connsiteY1" fmla="*/ 353961 h 5157371"/>
              <a:gd name="connsiteX2" fmla="*/ 4206835 w 4206835"/>
              <a:gd name="connsiteY2" fmla="*/ 353961 h 5157371"/>
              <a:gd name="connsiteX3" fmla="*/ 4206835 w 4206835"/>
              <a:gd name="connsiteY3" fmla="*/ 2331580 h 5157371"/>
              <a:gd name="connsiteX4" fmla="*/ 4206835 w 4206835"/>
              <a:gd name="connsiteY4" fmla="*/ 2331580 h 5157371"/>
              <a:gd name="connsiteX5" fmla="*/ 507345 w 4206835"/>
              <a:gd name="connsiteY5" fmla="*/ 2331580 h 5157371"/>
              <a:gd name="connsiteX6" fmla="*/ 0 w 4206835"/>
              <a:gd name="connsiteY6" fmla="*/ 5157371 h 5157371"/>
              <a:gd name="connsiteX7" fmla="*/ 88491 w 4206835"/>
              <a:gd name="connsiteY7" fmla="*/ 0 h 5157371"/>
              <a:gd name="connsiteX0" fmla="*/ 88491 w 4206835"/>
              <a:gd name="connsiteY0" fmla="*/ 0 h 5157371"/>
              <a:gd name="connsiteX1" fmla="*/ 4206835 w 4206835"/>
              <a:gd name="connsiteY1" fmla="*/ 353961 h 5157371"/>
              <a:gd name="connsiteX2" fmla="*/ 4206835 w 4206835"/>
              <a:gd name="connsiteY2" fmla="*/ 353961 h 5157371"/>
              <a:gd name="connsiteX3" fmla="*/ 4206835 w 4206835"/>
              <a:gd name="connsiteY3" fmla="*/ 2331580 h 5157371"/>
              <a:gd name="connsiteX4" fmla="*/ 4206835 w 4206835"/>
              <a:gd name="connsiteY4" fmla="*/ 2331580 h 5157371"/>
              <a:gd name="connsiteX5" fmla="*/ 0 w 4206835"/>
              <a:gd name="connsiteY5" fmla="*/ 5157371 h 5157371"/>
              <a:gd name="connsiteX6" fmla="*/ 88491 w 4206835"/>
              <a:gd name="connsiteY6" fmla="*/ 0 h 5157371"/>
              <a:gd name="connsiteX0" fmla="*/ 88491 w 4814468"/>
              <a:gd name="connsiteY0" fmla="*/ 5900 h 5163271"/>
              <a:gd name="connsiteX1" fmla="*/ 4206835 w 4814468"/>
              <a:gd name="connsiteY1" fmla="*/ 359861 h 5163271"/>
              <a:gd name="connsiteX2" fmla="*/ 4814468 w 4814468"/>
              <a:gd name="connsiteY2" fmla="*/ 0 h 5163271"/>
              <a:gd name="connsiteX3" fmla="*/ 4206835 w 4814468"/>
              <a:gd name="connsiteY3" fmla="*/ 2337480 h 5163271"/>
              <a:gd name="connsiteX4" fmla="*/ 4206835 w 4814468"/>
              <a:gd name="connsiteY4" fmla="*/ 2337480 h 5163271"/>
              <a:gd name="connsiteX5" fmla="*/ 0 w 4814468"/>
              <a:gd name="connsiteY5" fmla="*/ 5163271 h 5163271"/>
              <a:gd name="connsiteX6" fmla="*/ 88491 w 4814468"/>
              <a:gd name="connsiteY6" fmla="*/ 5900 h 5163271"/>
              <a:gd name="connsiteX0" fmla="*/ 88491 w 4814468"/>
              <a:gd name="connsiteY0" fmla="*/ 5900 h 5163271"/>
              <a:gd name="connsiteX1" fmla="*/ 4814468 w 4814468"/>
              <a:gd name="connsiteY1" fmla="*/ 0 h 5163271"/>
              <a:gd name="connsiteX2" fmla="*/ 4206835 w 4814468"/>
              <a:gd name="connsiteY2" fmla="*/ 2337480 h 5163271"/>
              <a:gd name="connsiteX3" fmla="*/ 4206835 w 4814468"/>
              <a:gd name="connsiteY3" fmla="*/ 2337480 h 5163271"/>
              <a:gd name="connsiteX4" fmla="*/ 0 w 4814468"/>
              <a:gd name="connsiteY4" fmla="*/ 5163271 h 5163271"/>
              <a:gd name="connsiteX5" fmla="*/ 88491 w 4814468"/>
              <a:gd name="connsiteY5" fmla="*/ 5900 h 5163271"/>
              <a:gd name="connsiteX0" fmla="*/ 88491 w 4814468"/>
              <a:gd name="connsiteY0" fmla="*/ 5900 h 5163271"/>
              <a:gd name="connsiteX1" fmla="*/ 4814468 w 4814468"/>
              <a:gd name="connsiteY1" fmla="*/ 0 h 5163271"/>
              <a:gd name="connsiteX2" fmla="*/ 4206835 w 4814468"/>
              <a:gd name="connsiteY2" fmla="*/ 2337480 h 5163271"/>
              <a:gd name="connsiteX3" fmla="*/ 4265829 w 4814468"/>
              <a:gd name="connsiteY3" fmla="*/ 5151472 h 5163271"/>
              <a:gd name="connsiteX4" fmla="*/ 0 w 4814468"/>
              <a:gd name="connsiteY4" fmla="*/ 5163271 h 5163271"/>
              <a:gd name="connsiteX5" fmla="*/ 88491 w 4814468"/>
              <a:gd name="connsiteY5" fmla="*/ 5900 h 5163271"/>
              <a:gd name="connsiteX0" fmla="*/ 88491 w 4814468"/>
              <a:gd name="connsiteY0" fmla="*/ 5900 h 5163271"/>
              <a:gd name="connsiteX1" fmla="*/ 4814468 w 4814468"/>
              <a:gd name="connsiteY1" fmla="*/ 0 h 5163271"/>
              <a:gd name="connsiteX2" fmla="*/ 4265829 w 4814468"/>
              <a:gd name="connsiteY2" fmla="*/ 5151472 h 5163271"/>
              <a:gd name="connsiteX3" fmla="*/ 0 w 4814468"/>
              <a:gd name="connsiteY3" fmla="*/ 5163271 h 5163271"/>
              <a:gd name="connsiteX4" fmla="*/ 88491 w 4814468"/>
              <a:gd name="connsiteY4" fmla="*/ 5900 h 5163271"/>
              <a:gd name="connsiteX0" fmla="*/ 0 w 9168191"/>
              <a:gd name="connsiteY0" fmla="*/ 17699 h 5163271"/>
              <a:gd name="connsiteX1" fmla="*/ 9168191 w 9168191"/>
              <a:gd name="connsiteY1" fmla="*/ 0 h 5163271"/>
              <a:gd name="connsiteX2" fmla="*/ 8619552 w 9168191"/>
              <a:gd name="connsiteY2" fmla="*/ 5151472 h 5163271"/>
              <a:gd name="connsiteX3" fmla="*/ 4353723 w 9168191"/>
              <a:gd name="connsiteY3" fmla="*/ 5163271 h 5163271"/>
              <a:gd name="connsiteX4" fmla="*/ 0 w 9168191"/>
              <a:gd name="connsiteY4" fmla="*/ 17699 h 5163271"/>
              <a:gd name="connsiteX0" fmla="*/ 0 w 9168191"/>
              <a:gd name="connsiteY0" fmla="*/ 17699 h 5151473"/>
              <a:gd name="connsiteX1" fmla="*/ 9168191 w 9168191"/>
              <a:gd name="connsiteY1" fmla="*/ 0 h 5151473"/>
              <a:gd name="connsiteX2" fmla="*/ 8619552 w 9168191"/>
              <a:gd name="connsiteY2" fmla="*/ 5151472 h 5151473"/>
              <a:gd name="connsiteX3" fmla="*/ 5898 w 9168191"/>
              <a:gd name="connsiteY3" fmla="*/ 5151473 h 5151473"/>
              <a:gd name="connsiteX4" fmla="*/ 0 w 9168191"/>
              <a:gd name="connsiteY4" fmla="*/ 17699 h 5151473"/>
              <a:gd name="connsiteX0" fmla="*/ 0 w 8619552"/>
              <a:gd name="connsiteY0" fmla="*/ 5901 h 5139675"/>
              <a:gd name="connsiteX1" fmla="*/ 3905967 w 8619552"/>
              <a:gd name="connsiteY1" fmla="*/ 0 h 5139675"/>
              <a:gd name="connsiteX2" fmla="*/ 8619552 w 8619552"/>
              <a:gd name="connsiteY2" fmla="*/ 5139674 h 5139675"/>
              <a:gd name="connsiteX3" fmla="*/ 5898 w 8619552"/>
              <a:gd name="connsiteY3" fmla="*/ 5139675 h 5139675"/>
              <a:gd name="connsiteX4" fmla="*/ 0 w 8619552"/>
              <a:gd name="connsiteY4" fmla="*/ 5901 h 5139675"/>
              <a:gd name="connsiteX0" fmla="*/ 0 w 3905967"/>
              <a:gd name="connsiteY0" fmla="*/ 5901 h 5151473"/>
              <a:gd name="connsiteX1" fmla="*/ 3905967 w 3905967"/>
              <a:gd name="connsiteY1" fmla="*/ 0 h 5151473"/>
              <a:gd name="connsiteX2" fmla="*/ 3599201 w 3905967"/>
              <a:gd name="connsiteY2" fmla="*/ 5151473 h 5151473"/>
              <a:gd name="connsiteX3" fmla="*/ 5898 w 3905967"/>
              <a:gd name="connsiteY3" fmla="*/ 5139675 h 5151473"/>
              <a:gd name="connsiteX4" fmla="*/ 0 w 3905967"/>
              <a:gd name="connsiteY4" fmla="*/ 5901 h 5151473"/>
              <a:gd name="connsiteX0" fmla="*/ 0 w 3929564"/>
              <a:gd name="connsiteY0" fmla="*/ 5901 h 5151473"/>
              <a:gd name="connsiteX1" fmla="*/ 3929564 w 3929564"/>
              <a:gd name="connsiteY1" fmla="*/ 0 h 5151473"/>
              <a:gd name="connsiteX2" fmla="*/ 3599201 w 3929564"/>
              <a:gd name="connsiteY2" fmla="*/ 5151473 h 5151473"/>
              <a:gd name="connsiteX3" fmla="*/ 5898 w 3929564"/>
              <a:gd name="connsiteY3" fmla="*/ 5139675 h 5151473"/>
              <a:gd name="connsiteX4" fmla="*/ 0 w 3929564"/>
              <a:gd name="connsiteY4" fmla="*/ 5901 h 5151473"/>
              <a:gd name="connsiteX0" fmla="*/ 0 w 3929564"/>
              <a:gd name="connsiteY0" fmla="*/ 5901 h 5151473"/>
              <a:gd name="connsiteX1" fmla="*/ 3929564 w 3929564"/>
              <a:gd name="connsiteY1" fmla="*/ 0 h 5151473"/>
              <a:gd name="connsiteX2" fmla="*/ 3599201 w 3929564"/>
              <a:gd name="connsiteY2" fmla="*/ 5151473 h 5151473"/>
              <a:gd name="connsiteX3" fmla="*/ 602798 w 3929564"/>
              <a:gd name="connsiteY3" fmla="*/ 5146025 h 5151473"/>
              <a:gd name="connsiteX4" fmla="*/ 0 w 3929564"/>
              <a:gd name="connsiteY4" fmla="*/ 5901 h 5151473"/>
              <a:gd name="connsiteX0" fmla="*/ 0 w 3942101"/>
              <a:gd name="connsiteY0" fmla="*/ 5901 h 5146025"/>
              <a:gd name="connsiteX1" fmla="*/ 3929564 w 3942101"/>
              <a:gd name="connsiteY1" fmla="*/ 0 h 5146025"/>
              <a:gd name="connsiteX2" fmla="*/ 3942101 w 3942101"/>
              <a:gd name="connsiteY2" fmla="*/ 5145123 h 5146025"/>
              <a:gd name="connsiteX3" fmla="*/ 602798 w 3942101"/>
              <a:gd name="connsiteY3" fmla="*/ 5146025 h 5146025"/>
              <a:gd name="connsiteX4" fmla="*/ 0 w 3942101"/>
              <a:gd name="connsiteY4" fmla="*/ 5901 h 514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2101" h="5146025">
                <a:moveTo>
                  <a:pt x="0" y="5901"/>
                </a:moveTo>
                <a:lnTo>
                  <a:pt x="3929564" y="0"/>
                </a:lnTo>
                <a:lnTo>
                  <a:pt x="3942101" y="5145123"/>
                </a:lnTo>
                <a:lnTo>
                  <a:pt x="602798" y="5146025"/>
                </a:lnTo>
                <a:lnTo>
                  <a:pt x="0" y="5901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69987" y="1834634"/>
            <a:ext cx="3586163" cy="711749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r>
              <a:rPr lang="en-US" sz="2800" b="0" i="0" dirty="0" smtClean="0">
                <a:solidFill>
                  <a:srgbClr val="E80202"/>
                </a:solidFill>
                <a:latin typeface="ATC Overlook Heavy"/>
                <a:cs typeface="ATC Overlook Heavy"/>
              </a:rPr>
              <a:t>35 YEAR AWARDS</a:t>
            </a:r>
            <a:endParaRPr lang="en-US" sz="2800" b="0" i="0" dirty="0">
              <a:solidFill>
                <a:srgbClr val="E80202"/>
              </a:solidFill>
              <a:latin typeface="ATC Overlook Heavy"/>
              <a:cs typeface="ATC Overlook Heavy"/>
            </a:endParaRP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169987" y="2480892"/>
            <a:ext cx="3586163" cy="530824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r>
              <a:rPr lang="en-US" sz="1800" b="1" i="0" dirty="0" smtClean="0">
                <a:solidFill>
                  <a:srgbClr val="E80202"/>
                </a:solidFill>
                <a:latin typeface="FS Lola"/>
                <a:cs typeface="FS Lola"/>
              </a:rPr>
              <a:t>Todd</a:t>
            </a:r>
            <a:r>
              <a:rPr lang="en-US" sz="1800" b="1" i="0" baseline="0" dirty="0" smtClean="0">
                <a:solidFill>
                  <a:srgbClr val="E80202"/>
                </a:solidFill>
                <a:latin typeface="FS Lola"/>
                <a:cs typeface="FS Lola"/>
              </a:rPr>
              <a:t> Andrews, </a:t>
            </a:r>
            <a:r>
              <a:rPr lang="en-US" sz="1800" b="1" i="0" baseline="0" dirty="0" smtClean="0">
                <a:solidFill>
                  <a:schemeClr val="tx1"/>
                </a:solidFill>
                <a:latin typeface="FS Lola"/>
                <a:cs typeface="FS Lola"/>
              </a:rPr>
              <a:t>Physical Plant</a:t>
            </a:r>
            <a:endParaRPr lang="en-US" sz="1800" b="1" i="0" dirty="0">
              <a:solidFill>
                <a:schemeClr val="tx1"/>
              </a:solidFill>
              <a:latin typeface="FS Lola"/>
              <a:cs typeface="FS Lola"/>
            </a:endParaRP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69987" y="3011716"/>
            <a:ext cx="3586163" cy="2184477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Lorem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ipsum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dolor sit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amet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,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vix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eu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oratio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epicurei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, sit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eirmod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civibus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ea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,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nibh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dictas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sed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cu. Cum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autem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aliquid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in. No quo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noster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veritus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copiosae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,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pri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periculis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consectetuer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an.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Atomorum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urbanitas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ei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eum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.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Errem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aliquid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insolens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eum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ad.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Ancillae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interesset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ne pro,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tempor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apeirian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persequeris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an duo.</a:t>
            </a:r>
            <a:endParaRPr lang="en-US" sz="1200" b="0" i="0" dirty="0">
              <a:solidFill>
                <a:schemeClr val="tx1"/>
              </a:solidFill>
              <a:latin typeface="FS Lola"/>
              <a:cs typeface="FS Lola"/>
            </a:endParaRPr>
          </a:p>
        </p:txBody>
      </p:sp>
    </p:spTree>
    <p:extLst>
      <p:ext uri="{BB962C8B-B14F-4D97-AF65-F5344CB8AC3E}">
        <p14:creationId xmlns:p14="http://schemas.microsoft.com/office/powerpoint/2010/main" val="2590124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0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-Whit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/>
          <a:stretch/>
        </p:blipFill>
        <p:spPr>
          <a:xfrm flipH="1">
            <a:off x="3651250" y="0"/>
            <a:ext cx="5486400" cy="6858000"/>
          </a:xfrm>
          <a:prstGeom prst="rect">
            <a:avLst/>
          </a:prstGeom>
        </p:spPr>
      </p:pic>
      <p:sp>
        <p:nvSpPr>
          <p:cNvPr id="7" name="Right Triangle 6"/>
          <p:cNvSpPr/>
          <p:nvPr userDrawn="1"/>
        </p:nvSpPr>
        <p:spPr>
          <a:xfrm flipH="1">
            <a:off x="-19050" y="5139267"/>
            <a:ext cx="5372100" cy="1752600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  <a:gd name="connsiteX0" fmla="*/ 165100 w 3346450"/>
              <a:gd name="connsiteY0" fmla="*/ 641350 h 641350"/>
              <a:gd name="connsiteX1" fmla="*/ 0 w 3346450"/>
              <a:gd name="connsiteY1" fmla="*/ 0 h 641350"/>
              <a:gd name="connsiteX2" fmla="*/ 3346450 w 3346450"/>
              <a:gd name="connsiteY2" fmla="*/ 323850 h 641350"/>
              <a:gd name="connsiteX3" fmla="*/ 165100 w 3346450"/>
              <a:gd name="connsiteY3" fmla="*/ 641350 h 641350"/>
              <a:gd name="connsiteX0" fmla="*/ 165100 w 3238500"/>
              <a:gd name="connsiteY0" fmla="*/ 641350 h 952500"/>
              <a:gd name="connsiteX1" fmla="*/ 0 w 3238500"/>
              <a:gd name="connsiteY1" fmla="*/ 0 h 952500"/>
              <a:gd name="connsiteX2" fmla="*/ 3238500 w 3238500"/>
              <a:gd name="connsiteY2" fmla="*/ 952500 h 952500"/>
              <a:gd name="connsiteX3" fmla="*/ 165100 w 3238500"/>
              <a:gd name="connsiteY3" fmla="*/ 641350 h 952500"/>
              <a:gd name="connsiteX0" fmla="*/ 0 w 5340350"/>
              <a:gd name="connsiteY0" fmla="*/ 971550 h 1282700"/>
              <a:gd name="connsiteX1" fmla="*/ 5340350 w 5340350"/>
              <a:gd name="connsiteY1" fmla="*/ 0 h 1282700"/>
              <a:gd name="connsiteX2" fmla="*/ 3073400 w 5340350"/>
              <a:gd name="connsiteY2" fmla="*/ 1282700 h 1282700"/>
              <a:gd name="connsiteX3" fmla="*/ 0 w 5340350"/>
              <a:gd name="connsiteY3" fmla="*/ 971550 h 1282700"/>
              <a:gd name="connsiteX0" fmla="*/ 0 w 5372100"/>
              <a:gd name="connsiteY0" fmla="*/ 971550 h 1511300"/>
              <a:gd name="connsiteX1" fmla="*/ 5340350 w 5372100"/>
              <a:gd name="connsiteY1" fmla="*/ 0 h 1511300"/>
              <a:gd name="connsiteX2" fmla="*/ 5372100 w 5372100"/>
              <a:gd name="connsiteY2" fmla="*/ 1511300 h 1511300"/>
              <a:gd name="connsiteX3" fmla="*/ 0 w 5372100"/>
              <a:gd name="connsiteY3" fmla="*/ 971550 h 1511300"/>
              <a:gd name="connsiteX0" fmla="*/ 0 w 5372100"/>
              <a:gd name="connsiteY0" fmla="*/ 971550 h 1511300"/>
              <a:gd name="connsiteX1" fmla="*/ 1847850 w 5372100"/>
              <a:gd name="connsiteY1" fmla="*/ 1149350 h 1511300"/>
              <a:gd name="connsiteX2" fmla="*/ 5340350 w 5372100"/>
              <a:gd name="connsiteY2" fmla="*/ 0 h 1511300"/>
              <a:gd name="connsiteX3" fmla="*/ 5372100 w 5372100"/>
              <a:gd name="connsiteY3" fmla="*/ 1511300 h 1511300"/>
              <a:gd name="connsiteX4" fmla="*/ 0 w 5372100"/>
              <a:gd name="connsiteY4" fmla="*/ 971550 h 1511300"/>
              <a:gd name="connsiteX0" fmla="*/ 0 w 5372100"/>
              <a:gd name="connsiteY0" fmla="*/ 774700 h 1314450"/>
              <a:gd name="connsiteX1" fmla="*/ 1847850 w 5372100"/>
              <a:gd name="connsiteY1" fmla="*/ 952500 h 1314450"/>
              <a:gd name="connsiteX2" fmla="*/ 5353050 w 5372100"/>
              <a:gd name="connsiteY2" fmla="*/ 0 h 1314450"/>
              <a:gd name="connsiteX3" fmla="*/ 5372100 w 5372100"/>
              <a:gd name="connsiteY3" fmla="*/ 1314450 h 1314450"/>
              <a:gd name="connsiteX4" fmla="*/ 0 w 5372100"/>
              <a:gd name="connsiteY4" fmla="*/ 77470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100" h="1314450">
                <a:moveTo>
                  <a:pt x="0" y="774700"/>
                </a:moveTo>
                <a:cubicBezTo>
                  <a:pt x="6350" y="770467"/>
                  <a:pt x="1841500" y="956733"/>
                  <a:pt x="1847850" y="952500"/>
                </a:cubicBezTo>
                <a:lnTo>
                  <a:pt x="5353050" y="0"/>
                </a:lnTo>
                <a:lnTo>
                  <a:pt x="5372100" y="1314450"/>
                </a:lnTo>
                <a:lnTo>
                  <a:pt x="0" y="7747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 userDrawn="1"/>
        </p:nvSpPr>
        <p:spPr>
          <a:xfrm>
            <a:off x="6350" y="5664200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992431" y="824065"/>
            <a:ext cx="3434018" cy="4524620"/>
          </a:xfrm>
          <a:custGeom>
            <a:avLst/>
            <a:gdLst>
              <a:gd name="connsiteX0" fmla="*/ 0 w 3699490"/>
              <a:gd name="connsiteY0" fmla="*/ 0 h 1977619"/>
              <a:gd name="connsiteX1" fmla="*/ 0 w 3699490"/>
              <a:gd name="connsiteY1" fmla="*/ 0 h 1977619"/>
              <a:gd name="connsiteX2" fmla="*/ 3699490 w 3699490"/>
              <a:gd name="connsiteY2" fmla="*/ 0 h 1977619"/>
              <a:gd name="connsiteX3" fmla="*/ 3699490 w 3699490"/>
              <a:gd name="connsiteY3" fmla="*/ 0 h 1977619"/>
              <a:gd name="connsiteX4" fmla="*/ 3699490 w 3699490"/>
              <a:gd name="connsiteY4" fmla="*/ 1977619 h 1977619"/>
              <a:gd name="connsiteX5" fmla="*/ 3699490 w 3699490"/>
              <a:gd name="connsiteY5" fmla="*/ 1977619 h 1977619"/>
              <a:gd name="connsiteX6" fmla="*/ 0 w 3699490"/>
              <a:gd name="connsiteY6" fmla="*/ 1977619 h 1977619"/>
              <a:gd name="connsiteX7" fmla="*/ 0 w 3699490"/>
              <a:gd name="connsiteY7" fmla="*/ 1977619 h 1977619"/>
              <a:gd name="connsiteX8" fmla="*/ 0 w 3699490"/>
              <a:gd name="connsiteY8" fmla="*/ 0 h 1977619"/>
              <a:gd name="connsiteX0" fmla="*/ 0 w 4118344"/>
              <a:gd name="connsiteY0" fmla="*/ 0 h 2331580"/>
              <a:gd name="connsiteX1" fmla="*/ 418854 w 4118344"/>
              <a:gd name="connsiteY1" fmla="*/ 353961 h 2331580"/>
              <a:gd name="connsiteX2" fmla="*/ 4118344 w 4118344"/>
              <a:gd name="connsiteY2" fmla="*/ 353961 h 2331580"/>
              <a:gd name="connsiteX3" fmla="*/ 4118344 w 4118344"/>
              <a:gd name="connsiteY3" fmla="*/ 353961 h 2331580"/>
              <a:gd name="connsiteX4" fmla="*/ 4118344 w 4118344"/>
              <a:gd name="connsiteY4" fmla="*/ 2331580 h 2331580"/>
              <a:gd name="connsiteX5" fmla="*/ 4118344 w 4118344"/>
              <a:gd name="connsiteY5" fmla="*/ 2331580 h 2331580"/>
              <a:gd name="connsiteX6" fmla="*/ 418854 w 4118344"/>
              <a:gd name="connsiteY6" fmla="*/ 2331580 h 2331580"/>
              <a:gd name="connsiteX7" fmla="*/ 418854 w 4118344"/>
              <a:gd name="connsiteY7" fmla="*/ 2331580 h 2331580"/>
              <a:gd name="connsiteX8" fmla="*/ 0 w 4118344"/>
              <a:gd name="connsiteY8" fmla="*/ 0 h 2331580"/>
              <a:gd name="connsiteX0" fmla="*/ 88491 w 4206835"/>
              <a:gd name="connsiteY0" fmla="*/ 0 h 5157371"/>
              <a:gd name="connsiteX1" fmla="*/ 507345 w 4206835"/>
              <a:gd name="connsiteY1" fmla="*/ 353961 h 5157371"/>
              <a:gd name="connsiteX2" fmla="*/ 4206835 w 4206835"/>
              <a:gd name="connsiteY2" fmla="*/ 353961 h 5157371"/>
              <a:gd name="connsiteX3" fmla="*/ 4206835 w 4206835"/>
              <a:gd name="connsiteY3" fmla="*/ 353961 h 5157371"/>
              <a:gd name="connsiteX4" fmla="*/ 4206835 w 4206835"/>
              <a:gd name="connsiteY4" fmla="*/ 2331580 h 5157371"/>
              <a:gd name="connsiteX5" fmla="*/ 4206835 w 4206835"/>
              <a:gd name="connsiteY5" fmla="*/ 2331580 h 5157371"/>
              <a:gd name="connsiteX6" fmla="*/ 507345 w 4206835"/>
              <a:gd name="connsiteY6" fmla="*/ 2331580 h 5157371"/>
              <a:gd name="connsiteX7" fmla="*/ 0 w 4206835"/>
              <a:gd name="connsiteY7" fmla="*/ 5157371 h 5157371"/>
              <a:gd name="connsiteX8" fmla="*/ 88491 w 4206835"/>
              <a:gd name="connsiteY8" fmla="*/ 0 h 5157371"/>
              <a:gd name="connsiteX0" fmla="*/ 88491 w 4206835"/>
              <a:gd name="connsiteY0" fmla="*/ 0 h 5157371"/>
              <a:gd name="connsiteX1" fmla="*/ 4206835 w 4206835"/>
              <a:gd name="connsiteY1" fmla="*/ 353961 h 5157371"/>
              <a:gd name="connsiteX2" fmla="*/ 4206835 w 4206835"/>
              <a:gd name="connsiteY2" fmla="*/ 353961 h 5157371"/>
              <a:gd name="connsiteX3" fmla="*/ 4206835 w 4206835"/>
              <a:gd name="connsiteY3" fmla="*/ 2331580 h 5157371"/>
              <a:gd name="connsiteX4" fmla="*/ 4206835 w 4206835"/>
              <a:gd name="connsiteY4" fmla="*/ 2331580 h 5157371"/>
              <a:gd name="connsiteX5" fmla="*/ 507345 w 4206835"/>
              <a:gd name="connsiteY5" fmla="*/ 2331580 h 5157371"/>
              <a:gd name="connsiteX6" fmla="*/ 0 w 4206835"/>
              <a:gd name="connsiteY6" fmla="*/ 5157371 h 5157371"/>
              <a:gd name="connsiteX7" fmla="*/ 88491 w 4206835"/>
              <a:gd name="connsiteY7" fmla="*/ 0 h 5157371"/>
              <a:gd name="connsiteX0" fmla="*/ 88491 w 4206835"/>
              <a:gd name="connsiteY0" fmla="*/ 0 h 5157371"/>
              <a:gd name="connsiteX1" fmla="*/ 4206835 w 4206835"/>
              <a:gd name="connsiteY1" fmla="*/ 353961 h 5157371"/>
              <a:gd name="connsiteX2" fmla="*/ 4206835 w 4206835"/>
              <a:gd name="connsiteY2" fmla="*/ 353961 h 5157371"/>
              <a:gd name="connsiteX3" fmla="*/ 4206835 w 4206835"/>
              <a:gd name="connsiteY3" fmla="*/ 2331580 h 5157371"/>
              <a:gd name="connsiteX4" fmla="*/ 4206835 w 4206835"/>
              <a:gd name="connsiteY4" fmla="*/ 2331580 h 5157371"/>
              <a:gd name="connsiteX5" fmla="*/ 0 w 4206835"/>
              <a:gd name="connsiteY5" fmla="*/ 5157371 h 5157371"/>
              <a:gd name="connsiteX6" fmla="*/ 88491 w 4206835"/>
              <a:gd name="connsiteY6" fmla="*/ 0 h 5157371"/>
              <a:gd name="connsiteX0" fmla="*/ 88491 w 4814468"/>
              <a:gd name="connsiteY0" fmla="*/ 5900 h 5163271"/>
              <a:gd name="connsiteX1" fmla="*/ 4206835 w 4814468"/>
              <a:gd name="connsiteY1" fmla="*/ 359861 h 5163271"/>
              <a:gd name="connsiteX2" fmla="*/ 4814468 w 4814468"/>
              <a:gd name="connsiteY2" fmla="*/ 0 h 5163271"/>
              <a:gd name="connsiteX3" fmla="*/ 4206835 w 4814468"/>
              <a:gd name="connsiteY3" fmla="*/ 2337480 h 5163271"/>
              <a:gd name="connsiteX4" fmla="*/ 4206835 w 4814468"/>
              <a:gd name="connsiteY4" fmla="*/ 2337480 h 5163271"/>
              <a:gd name="connsiteX5" fmla="*/ 0 w 4814468"/>
              <a:gd name="connsiteY5" fmla="*/ 5163271 h 5163271"/>
              <a:gd name="connsiteX6" fmla="*/ 88491 w 4814468"/>
              <a:gd name="connsiteY6" fmla="*/ 5900 h 5163271"/>
              <a:gd name="connsiteX0" fmla="*/ 88491 w 4814468"/>
              <a:gd name="connsiteY0" fmla="*/ 5900 h 5163271"/>
              <a:gd name="connsiteX1" fmla="*/ 4814468 w 4814468"/>
              <a:gd name="connsiteY1" fmla="*/ 0 h 5163271"/>
              <a:gd name="connsiteX2" fmla="*/ 4206835 w 4814468"/>
              <a:gd name="connsiteY2" fmla="*/ 2337480 h 5163271"/>
              <a:gd name="connsiteX3" fmla="*/ 4206835 w 4814468"/>
              <a:gd name="connsiteY3" fmla="*/ 2337480 h 5163271"/>
              <a:gd name="connsiteX4" fmla="*/ 0 w 4814468"/>
              <a:gd name="connsiteY4" fmla="*/ 5163271 h 5163271"/>
              <a:gd name="connsiteX5" fmla="*/ 88491 w 4814468"/>
              <a:gd name="connsiteY5" fmla="*/ 5900 h 5163271"/>
              <a:gd name="connsiteX0" fmla="*/ 88491 w 4814468"/>
              <a:gd name="connsiteY0" fmla="*/ 5900 h 5163271"/>
              <a:gd name="connsiteX1" fmla="*/ 4814468 w 4814468"/>
              <a:gd name="connsiteY1" fmla="*/ 0 h 5163271"/>
              <a:gd name="connsiteX2" fmla="*/ 4206835 w 4814468"/>
              <a:gd name="connsiteY2" fmla="*/ 2337480 h 5163271"/>
              <a:gd name="connsiteX3" fmla="*/ 4265829 w 4814468"/>
              <a:gd name="connsiteY3" fmla="*/ 5151472 h 5163271"/>
              <a:gd name="connsiteX4" fmla="*/ 0 w 4814468"/>
              <a:gd name="connsiteY4" fmla="*/ 5163271 h 5163271"/>
              <a:gd name="connsiteX5" fmla="*/ 88491 w 4814468"/>
              <a:gd name="connsiteY5" fmla="*/ 5900 h 5163271"/>
              <a:gd name="connsiteX0" fmla="*/ 88491 w 4814468"/>
              <a:gd name="connsiteY0" fmla="*/ 5900 h 5163271"/>
              <a:gd name="connsiteX1" fmla="*/ 4814468 w 4814468"/>
              <a:gd name="connsiteY1" fmla="*/ 0 h 5163271"/>
              <a:gd name="connsiteX2" fmla="*/ 4265829 w 4814468"/>
              <a:gd name="connsiteY2" fmla="*/ 5151472 h 5163271"/>
              <a:gd name="connsiteX3" fmla="*/ 0 w 4814468"/>
              <a:gd name="connsiteY3" fmla="*/ 5163271 h 5163271"/>
              <a:gd name="connsiteX4" fmla="*/ 88491 w 4814468"/>
              <a:gd name="connsiteY4" fmla="*/ 5900 h 5163271"/>
              <a:gd name="connsiteX0" fmla="*/ 0 w 9168191"/>
              <a:gd name="connsiteY0" fmla="*/ 17699 h 5163271"/>
              <a:gd name="connsiteX1" fmla="*/ 9168191 w 9168191"/>
              <a:gd name="connsiteY1" fmla="*/ 0 h 5163271"/>
              <a:gd name="connsiteX2" fmla="*/ 8619552 w 9168191"/>
              <a:gd name="connsiteY2" fmla="*/ 5151472 h 5163271"/>
              <a:gd name="connsiteX3" fmla="*/ 4353723 w 9168191"/>
              <a:gd name="connsiteY3" fmla="*/ 5163271 h 5163271"/>
              <a:gd name="connsiteX4" fmla="*/ 0 w 9168191"/>
              <a:gd name="connsiteY4" fmla="*/ 17699 h 5163271"/>
              <a:gd name="connsiteX0" fmla="*/ 0 w 9168191"/>
              <a:gd name="connsiteY0" fmla="*/ 17699 h 5151473"/>
              <a:gd name="connsiteX1" fmla="*/ 9168191 w 9168191"/>
              <a:gd name="connsiteY1" fmla="*/ 0 h 5151473"/>
              <a:gd name="connsiteX2" fmla="*/ 8619552 w 9168191"/>
              <a:gd name="connsiteY2" fmla="*/ 5151472 h 5151473"/>
              <a:gd name="connsiteX3" fmla="*/ 5898 w 9168191"/>
              <a:gd name="connsiteY3" fmla="*/ 5151473 h 5151473"/>
              <a:gd name="connsiteX4" fmla="*/ 0 w 9168191"/>
              <a:gd name="connsiteY4" fmla="*/ 17699 h 5151473"/>
              <a:gd name="connsiteX0" fmla="*/ 0 w 8619552"/>
              <a:gd name="connsiteY0" fmla="*/ 5901 h 5139675"/>
              <a:gd name="connsiteX1" fmla="*/ 3905967 w 8619552"/>
              <a:gd name="connsiteY1" fmla="*/ 0 h 5139675"/>
              <a:gd name="connsiteX2" fmla="*/ 8619552 w 8619552"/>
              <a:gd name="connsiteY2" fmla="*/ 5139674 h 5139675"/>
              <a:gd name="connsiteX3" fmla="*/ 5898 w 8619552"/>
              <a:gd name="connsiteY3" fmla="*/ 5139675 h 5139675"/>
              <a:gd name="connsiteX4" fmla="*/ 0 w 8619552"/>
              <a:gd name="connsiteY4" fmla="*/ 5901 h 5139675"/>
              <a:gd name="connsiteX0" fmla="*/ 0 w 3905967"/>
              <a:gd name="connsiteY0" fmla="*/ 5901 h 5151473"/>
              <a:gd name="connsiteX1" fmla="*/ 3905967 w 3905967"/>
              <a:gd name="connsiteY1" fmla="*/ 0 h 5151473"/>
              <a:gd name="connsiteX2" fmla="*/ 3599201 w 3905967"/>
              <a:gd name="connsiteY2" fmla="*/ 5151473 h 5151473"/>
              <a:gd name="connsiteX3" fmla="*/ 5898 w 3905967"/>
              <a:gd name="connsiteY3" fmla="*/ 5139675 h 5151473"/>
              <a:gd name="connsiteX4" fmla="*/ 0 w 3905967"/>
              <a:gd name="connsiteY4" fmla="*/ 5901 h 5151473"/>
              <a:gd name="connsiteX0" fmla="*/ 0 w 3929564"/>
              <a:gd name="connsiteY0" fmla="*/ 5901 h 5151473"/>
              <a:gd name="connsiteX1" fmla="*/ 3929564 w 3929564"/>
              <a:gd name="connsiteY1" fmla="*/ 0 h 5151473"/>
              <a:gd name="connsiteX2" fmla="*/ 3599201 w 3929564"/>
              <a:gd name="connsiteY2" fmla="*/ 5151473 h 5151473"/>
              <a:gd name="connsiteX3" fmla="*/ 5898 w 3929564"/>
              <a:gd name="connsiteY3" fmla="*/ 5139675 h 5151473"/>
              <a:gd name="connsiteX4" fmla="*/ 0 w 3929564"/>
              <a:gd name="connsiteY4" fmla="*/ 5901 h 5151473"/>
              <a:gd name="connsiteX0" fmla="*/ 0 w 3929564"/>
              <a:gd name="connsiteY0" fmla="*/ 5901 h 5139675"/>
              <a:gd name="connsiteX1" fmla="*/ 3929564 w 3929564"/>
              <a:gd name="connsiteY1" fmla="*/ 0 h 5139675"/>
              <a:gd name="connsiteX2" fmla="*/ 3292435 w 3929564"/>
              <a:gd name="connsiteY2" fmla="*/ 2567555 h 5139675"/>
              <a:gd name="connsiteX3" fmla="*/ 5898 w 3929564"/>
              <a:gd name="connsiteY3" fmla="*/ 5139675 h 5139675"/>
              <a:gd name="connsiteX4" fmla="*/ 0 w 3929564"/>
              <a:gd name="connsiteY4" fmla="*/ 5901 h 5139675"/>
              <a:gd name="connsiteX0" fmla="*/ 5900 w 3935464"/>
              <a:gd name="connsiteY0" fmla="*/ 5901 h 2573456"/>
              <a:gd name="connsiteX1" fmla="*/ 3935464 w 3935464"/>
              <a:gd name="connsiteY1" fmla="*/ 0 h 2573456"/>
              <a:gd name="connsiteX2" fmla="*/ 3298335 w 3935464"/>
              <a:gd name="connsiteY2" fmla="*/ 2567555 h 2573456"/>
              <a:gd name="connsiteX3" fmla="*/ 0 w 3935464"/>
              <a:gd name="connsiteY3" fmla="*/ 2573456 h 2573456"/>
              <a:gd name="connsiteX4" fmla="*/ 5900 w 3935464"/>
              <a:gd name="connsiteY4" fmla="*/ 5901 h 2573456"/>
              <a:gd name="connsiteX0" fmla="*/ 289069 w 3935464"/>
              <a:gd name="connsiteY0" fmla="*/ 471950 h 2573456"/>
              <a:gd name="connsiteX1" fmla="*/ 3935464 w 3935464"/>
              <a:gd name="connsiteY1" fmla="*/ 0 h 2573456"/>
              <a:gd name="connsiteX2" fmla="*/ 3298335 w 3935464"/>
              <a:gd name="connsiteY2" fmla="*/ 2567555 h 2573456"/>
              <a:gd name="connsiteX3" fmla="*/ 0 w 3935464"/>
              <a:gd name="connsiteY3" fmla="*/ 2573456 h 2573456"/>
              <a:gd name="connsiteX4" fmla="*/ 289069 w 3935464"/>
              <a:gd name="connsiteY4" fmla="*/ 471950 h 2573456"/>
              <a:gd name="connsiteX0" fmla="*/ 17 w 3646412"/>
              <a:gd name="connsiteY0" fmla="*/ 471950 h 3470158"/>
              <a:gd name="connsiteX1" fmla="*/ 3646412 w 3646412"/>
              <a:gd name="connsiteY1" fmla="*/ 0 h 3470158"/>
              <a:gd name="connsiteX2" fmla="*/ 3009283 w 3646412"/>
              <a:gd name="connsiteY2" fmla="*/ 2567555 h 3470158"/>
              <a:gd name="connsiteX3" fmla="*/ 171098 w 3646412"/>
              <a:gd name="connsiteY3" fmla="*/ 3470158 h 3470158"/>
              <a:gd name="connsiteX4" fmla="*/ 17 w 3646412"/>
              <a:gd name="connsiteY4" fmla="*/ 471950 h 3470158"/>
              <a:gd name="connsiteX0" fmla="*/ 17 w 3646412"/>
              <a:gd name="connsiteY0" fmla="*/ 471950 h 3859514"/>
              <a:gd name="connsiteX1" fmla="*/ 3646412 w 3646412"/>
              <a:gd name="connsiteY1" fmla="*/ 0 h 3859514"/>
              <a:gd name="connsiteX2" fmla="*/ 3369144 w 3646412"/>
              <a:gd name="connsiteY2" fmla="*/ 3859514 h 3859514"/>
              <a:gd name="connsiteX3" fmla="*/ 171098 w 3646412"/>
              <a:gd name="connsiteY3" fmla="*/ 3470158 h 3859514"/>
              <a:gd name="connsiteX4" fmla="*/ 17 w 3646412"/>
              <a:gd name="connsiteY4" fmla="*/ 471950 h 3859514"/>
              <a:gd name="connsiteX0" fmla="*/ 17 w 3434035"/>
              <a:gd name="connsiteY0" fmla="*/ 5901 h 3393465"/>
              <a:gd name="connsiteX1" fmla="*/ 3434035 w 3434035"/>
              <a:gd name="connsiteY1" fmla="*/ 0 h 3393465"/>
              <a:gd name="connsiteX2" fmla="*/ 3369144 w 3434035"/>
              <a:gd name="connsiteY2" fmla="*/ 3393465 h 3393465"/>
              <a:gd name="connsiteX3" fmla="*/ 171098 w 3434035"/>
              <a:gd name="connsiteY3" fmla="*/ 3004109 h 3393465"/>
              <a:gd name="connsiteX4" fmla="*/ 17 w 3434035"/>
              <a:gd name="connsiteY4" fmla="*/ 5901 h 3393465"/>
              <a:gd name="connsiteX0" fmla="*/ 32 w 3434050"/>
              <a:gd name="connsiteY0" fmla="*/ 5901 h 3393465"/>
              <a:gd name="connsiteX1" fmla="*/ 3434050 w 3434050"/>
              <a:gd name="connsiteY1" fmla="*/ 0 h 3393465"/>
              <a:gd name="connsiteX2" fmla="*/ 3369159 w 3434050"/>
              <a:gd name="connsiteY2" fmla="*/ 3393465 h 3393465"/>
              <a:gd name="connsiteX3" fmla="*/ 171113 w 3434050"/>
              <a:gd name="connsiteY3" fmla="*/ 3004109 h 3393465"/>
              <a:gd name="connsiteX4" fmla="*/ 32 w 3434050"/>
              <a:gd name="connsiteY4" fmla="*/ 5901 h 3393465"/>
              <a:gd name="connsiteX0" fmla="*/ 0 w 3434018"/>
              <a:gd name="connsiteY0" fmla="*/ 5901 h 3393465"/>
              <a:gd name="connsiteX1" fmla="*/ 3434018 w 3434018"/>
              <a:gd name="connsiteY1" fmla="*/ 0 h 3393465"/>
              <a:gd name="connsiteX2" fmla="*/ 3369127 w 3434018"/>
              <a:gd name="connsiteY2" fmla="*/ 3393465 h 3393465"/>
              <a:gd name="connsiteX3" fmla="*/ 171081 w 3434018"/>
              <a:gd name="connsiteY3" fmla="*/ 3004109 h 3393465"/>
              <a:gd name="connsiteX4" fmla="*/ 0 w 3434018"/>
              <a:gd name="connsiteY4" fmla="*/ 5901 h 3393465"/>
              <a:gd name="connsiteX0" fmla="*/ 0 w 3434018"/>
              <a:gd name="connsiteY0" fmla="*/ 2 h 3393465"/>
              <a:gd name="connsiteX1" fmla="*/ 3434018 w 3434018"/>
              <a:gd name="connsiteY1" fmla="*/ 0 h 3393465"/>
              <a:gd name="connsiteX2" fmla="*/ 3369127 w 3434018"/>
              <a:gd name="connsiteY2" fmla="*/ 3393465 h 3393465"/>
              <a:gd name="connsiteX3" fmla="*/ 171081 w 3434018"/>
              <a:gd name="connsiteY3" fmla="*/ 3004109 h 3393465"/>
              <a:gd name="connsiteX4" fmla="*/ 0 w 3434018"/>
              <a:gd name="connsiteY4" fmla="*/ 2 h 339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4018" h="3393465">
                <a:moveTo>
                  <a:pt x="0" y="2"/>
                </a:moveTo>
                <a:lnTo>
                  <a:pt x="3434018" y="0"/>
                </a:lnTo>
                <a:lnTo>
                  <a:pt x="3369127" y="3393465"/>
                </a:lnTo>
                <a:lnTo>
                  <a:pt x="171081" y="3004109"/>
                </a:lnTo>
                <a:lnTo>
                  <a:pt x="0" y="2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34546" y="1834634"/>
            <a:ext cx="3586163" cy="711749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r>
              <a:rPr lang="en-US" sz="2800" b="0" i="0" dirty="0" smtClean="0">
                <a:solidFill>
                  <a:srgbClr val="E80202"/>
                </a:solidFill>
                <a:latin typeface="ATC Overlook Heavy"/>
                <a:cs typeface="ATC Overlook Heavy"/>
              </a:rPr>
              <a:t>35 YEAR AWARDS</a:t>
            </a:r>
            <a:endParaRPr lang="en-US" sz="2800" b="0" i="0" dirty="0">
              <a:solidFill>
                <a:srgbClr val="E80202"/>
              </a:solidFill>
              <a:latin typeface="ATC Overlook Heavy"/>
              <a:cs typeface="ATC Overlook Heavy"/>
            </a:endParaRP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34546" y="2480892"/>
            <a:ext cx="3586163" cy="530824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</a:lstStyle>
          <a:p>
            <a:r>
              <a:rPr lang="en-US" sz="1800" b="1" i="0" dirty="0" smtClean="0">
                <a:solidFill>
                  <a:srgbClr val="E80202"/>
                </a:solidFill>
                <a:latin typeface="FS Lola"/>
                <a:cs typeface="FS Lola"/>
              </a:rPr>
              <a:t>Todd</a:t>
            </a:r>
            <a:r>
              <a:rPr lang="en-US" sz="1800" b="1" i="0" baseline="0" dirty="0" smtClean="0">
                <a:solidFill>
                  <a:srgbClr val="E80202"/>
                </a:solidFill>
                <a:latin typeface="FS Lola"/>
                <a:cs typeface="FS Lola"/>
              </a:rPr>
              <a:t> Andrews, </a:t>
            </a:r>
            <a:r>
              <a:rPr lang="en-US" sz="1800" b="1" i="0" baseline="0" dirty="0" smtClean="0">
                <a:solidFill>
                  <a:schemeClr val="tx1"/>
                </a:solidFill>
                <a:latin typeface="FS Lola"/>
                <a:cs typeface="FS Lola"/>
              </a:rPr>
              <a:t>Physical Plant</a:t>
            </a:r>
            <a:endParaRPr lang="en-US" sz="1800" b="1" i="0" dirty="0">
              <a:solidFill>
                <a:schemeClr val="tx1"/>
              </a:solidFill>
              <a:latin typeface="FS Lola"/>
              <a:cs typeface="FS Lola"/>
            </a:endParaRP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734546" y="3011716"/>
            <a:ext cx="3586163" cy="2184477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</a:lstStyle>
          <a:p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Lorem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ipsum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dolor sit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amet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,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vix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eu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oratio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epicurei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, sit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eirmod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civibus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ea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,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nibh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dictas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sed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cu. Cum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autem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aliquid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in. No quo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noster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veritus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copiosae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,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pri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periculis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consectetuer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an.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Atomorum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urbanitas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ei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eum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.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Errem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aliquid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insolens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eum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ad.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Ancillae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interesset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ne pro,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tempor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apeirian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</a:t>
            </a:r>
            <a:r>
              <a:rPr lang="en-US" sz="1200" b="0" i="0" dirty="0" err="1" smtClean="0">
                <a:solidFill>
                  <a:schemeClr val="tx1"/>
                </a:solidFill>
                <a:latin typeface="FS Lola"/>
                <a:cs typeface="FS Lola"/>
              </a:rPr>
              <a:t>persequeris</a:t>
            </a:r>
            <a:r>
              <a:rPr lang="en-US" sz="1200" b="0" i="0" dirty="0" smtClean="0">
                <a:solidFill>
                  <a:schemeClr val="tx1"/>
                </a:solidFill>
                <a:latin typeface="FS Lola"/>
                <a:cs typeface="FS Lola"/>
              </a:rPr>
              <a:t> an duo.</a:t>
            </a:r>
            <a:endParaRPr lang="en-US" sz="1200" b="0" i="0" dirty="0">
              <a:solidFill>
                <a:schemeClr val="tx1"/>
              </a:solidFill>
              <a:latin typeface="FS Lola"/>
              <a:cs typeface="FS Lola"/>
            </a:endParaRPr>
          </a:p>
        </p:txBody>
      </p:sp>
    </p:spTree>
    <p:extLst>
      <p:ext uri="{BB962C8B-B14F-4D97-AF65-F5344CB8AC3E}">
        <p14:creationId xmlns:p14="http://schemas.microsoft.com/office/powerpoint/2010/main" val="2038961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Layout 0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-19050" y="5139267"/>
            <a:ext cx="5372100" cy="1752600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  <a:gd name="connsiteX0" fmla="*/ 165100 w 3346450"/>
              <a:gd name="connsiteY0" fmla="*/ 641350 h 641350"/>
              <a:gd name="connsiteX1" fmla="*/ 0 w 3346450"/>
              <a:gd name="connsiteY1" fmla="*/ 0 h 641350"/>
              <a:gd name="connsiteX2" fmla="*/ 3346450 w 3346450"/>
              <a:gd name="connsiteY2" fmla="*/ 323850 h 641350"/>
              <a:gd name="connsiteX3" fmla="*/ 165100 w 3346450"/>
              <a:gd name="connsiteY3" fmla="*/ 641350 h 641350"/>
              <a:gd name="connsiteX0" fmla="*/ 165100 w 3238500"/>
              <a:gd name="connsiteY0" fmla="*/ 641350 h 952500"/>
              <a:gd name="connsiteX1" fmla="*/ 0 w 3238500"/>
              <a:gd name="connsiteY1" fmla="*/ 0 h 952500"/>
              <a:gd name="connsiteX2" fmla="*/ 3238500 w 3238500"/>
              <a:gd name="connsiteY2" fmla="*/ 952500 h 952500"/>
              <a:gd name="connsiteX3" fmla="*/ 165100 w 3238500"/>
              <a:gd name="connsiteY3" fmla="*/ 641350 h 952500"/>
              <a:gd name="connsiteX0" fmla="*/ 0 w 5340350"/>
              <a:gd name="connsiteY0" fmla="*/ 971550 h 1282700"/>
              <a:gd name="connsiteX1" fmla="*/ 5340350 w 5340350"/>
              <a:gd name="connsiteY1" fmla="*/ 0 h 1282700"/>
              <a:gd name="connsiteX2" fmla="*/ 3073400 w 5340350"/>
              <a:gd name="connsiteY2" fmla="*/ 1282700 h 1282700"/>
              <a:gd name="connsiteX3" fmla="*/ 0 w 5340350"/>
              <a:gd name="connsiteY3" fmla="*/ 971550 h 1282700"/>
              <a:gd name="connsiteX0" fmla="*/ 0 w 5372100"/>
              <a:gd name="connsiteY0" fmla="*/ 971550 h 1511300"/>
              <a:gd name="connsiteX1" fmla="*/ 5340350 w 5372100"/>
              <a:gd name="connsiteY1" fmla="*/ 0 h 1511300"/>
              <a:gd name="connsiteX2" fmla="*/ 5372100 w 5372100"/>
              <a:gd name="connsiteY2" fmla="*/ 1511300 h 1511300"/>
              <a:gd name="connsiteX3" fmla="*/ 0 w 5372100"/>
              <a:gd name="connsiteY3" fmla="*/ 971550 h 1511300"/>
              <a:gd name="connsiteX0" fmla="*/ 0 w 5372100"/>
              <a:gd name="connsiteY0" fmla="*/ 971550 h 1511300"/>
              <a:gd name="connsiteX1" fmla="*/ 1847850 w 5372100"/>
              <a:gd name="connsiteY1" fmla="*/ 1149350 h 1511300"/>
              <a:gd name="connsiteX2" fmla="*/ 5340350 w 5372100"/>
              <a:gd name="connsiteY2" fmla="*/ 0 h 1511300"/>
              <a:gd name="connsiteX3" fmla="*/ 5372100 w 5372100"/>
              <a:gd name="connsiteY3" fmla="*/ 1511300 h 1511300"/>
              <a:gd name="connsiteX4" fmla="*/ 0 w 5372100"/>
              <a:gd name="connsiteY4" fmla="*/ 971550 h 1511300"/>
              <a:gd name="connsiteX0" fmla="*/ 0 w 5372100"/>
              <a:gd name="connsiteY0" fmla="*/ 774700 h 1314450"/>
              <a:gd name="connsiteX1" fmla="*/ 1847850 w 5372100"/>
              <a:gd name="connsiteY1" fmla="*/ 952500 h 1314450"/>
              <a:gd name="connsiteX2" fmla="*/ 5353050 w 5372100"/>
              <a:gd name="connsiteY2" fmla="*/ 0 h 1314450"/>
              <a:gd name="connsiteX3" fmla="*/ 5372100 w 5372100"/>
              <a:gd name="connsiteY3" fmla="*/ 1314450 h 1314450"/>
              <a:gd name="connsiteX4" fmla="*/ 0 w 5372100"/>
              <a:gd name="connsiteY4" fmla="*/ 77470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100" h="1314450">
                <a:moveTo>
                  <a:pt x="0" y="774700"/>
                </a:moveTo>
                <a:cubicBezTo>
                  <a:pt x="6350" y="770467"/>
                  <a:pt x="1841500" y="956733"/>
                  <a:pt x="1847850" y="952500"/>
                </a:cubicBezTo>
                <a:lnTo>
                  <a:pt x="5353050" y="0"/>
                </a:lnTo>
                <a:lnTo>
                  <a:pt x="5372100" y="1314450"/>
                </a:lnTo>
                <a:lnTo>
                  <a:pt x="0" y="7747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 userDrawn="1"/>
        </p:nvSpPr>
        <p:spPr>
          <a:xfrm>
            <a:off x="6350" y="5664200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73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06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886" y="559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886" y="1600200"/>
            <a:ext cx="787904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9F4EF-165C-A64C-9109-0C3585F695B7}" type="datetime1">
              <a:rPr lang="en-US" smtClean="0"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8986" y="65220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Proxima Nova Light"/>
                <a:cs typeface="Proxima Nova Light"/>
              </a:defRPr>
            </a:lvl1pPr>
          </a:lstStyle>
          <a:p>
            <a:r>
              <a:rPr lang="en-US" dirty="0" smtClean="0"/>
              <a:t>MODO LABS  |  PAGE </a:t>
            </a:r>
            <a:fld id="{86030A8C-998F-634B-82E6-C433532494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5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  <p:sldLayoutId id="2147483655" r:id="rId5"/>
    <p:sldLayoutId id="2147483653" r:id="rId6"/>
    <p:sldLayoutId id="2147483654" r:id="rId7"/>
    <p:sldLayoutId id="2147483668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300" b="0" i="0" kern="1200">
          <a:solidFill>
            <a:schemeClr val="tx1"/>
          </a:solidFill>
          <a:latin typeface="Proxima Nova Semibold"/>
          <a:ea typeface="+mj-ea"/>
          <a:cs typeface="Proxima Nova Semibold"/>
        </a:defRPr>
      </a:lvl1pPr>
    </p:titleStyle>
    <p:bodyStyle>
      <a:lvl1pPr marL="182880" indent="-182880" algn="l" defTabSz="457200" rtl="0" eaLnBrk="1" latinLnBrk="0" hangingPunct="1">
        <a:spcBef>
          <a:spcPts val="600"/>
        </a:spcBef>
        <a:buClr>
          <a:schemeClr val="accent1"/>
        </a:buClr>
        <a:buSzPct val="100000"/>
        <a:buFontTx/>
        <a:buBlip>
          <a:blip r:embed="rId10"/>
        </a:buBlip>
        <a:defRPr sz="1600" kern="1200" baseline="0">
          <a:solidFill>
            <a:schemeClr val="tx1"/>
          </a:solidFill>
          <a:latin typeface="Proxima Nova Book"/>
          <a:ea typeface="+mn-ea"/>
          <a:cs typeface="Proxima Nova Book"/>
        </a:defRPr>
      </a:lvl1pPr>
      <a:lvl2pPr marL="685800" indent="-182880" algn="l" defTabSz="457200" rtl="0" eaLnBrk="1" latinLnBrk="0" hangingPunct="1">
        <a:spcBef>
          <a:spcPts val="600"/>
        </a:spcBef>
        <a:buClr>
          <a:schemeClr val="accent1"/>
        </a:buClr>
        <a:buFont typeface="Arial"/>
        <a:buChar char="–"/>
        <a:defRPr sz="1400" kern="1200">
          <a:solidFill>
            <a:schemeClr val="tx1"/>
          </a:solidFill>
          <a:latin typeface="Proxima Nova Book"/>
          <a:ea typeface="+mn-ea"/>
          <a:cs typeface="Proxima Nova Book"/>
        </a:defRPr>
      </a:lvl2pPr>
      <a:lvl3pPr marL="1143000" indent="-182880" algn="l" defTabSz="457200" rtl="0" eaLnBrk="1" latinLnBrk="0" hangingPunct="1">
        <a:spcBef>
          <a:spcPts val="600"/>
        </a:spcBef>
        <a:buClr>
          <a:schemeClr val="accent1"/>
        </a:buClr>
        <a:buFont typeface="Arial"/>
        <a:buChar char="•"/>
        <a:defRPr sz="1100" kern="1200">
          <a:solidFill>
            <a:schemeClr val="tx1"/>
          </a:solidFill>
          <a:latin typeface="Proxima Nova Book"/>
          <a:ea typeface="+mn-ea"/>
          <a:cs typeface="Proxima Nova Book"/>
        </a:defRPr>
      </a:lvl3pPr>
      <a:lvl4pPr marL="1600200" indent="-182880" algn="l" defTabSz="457200" rtl="0" eaLnBrk="1" latinLnBrk="0" hangingPunct="1">
        <a:spcBef>
          <a:spcPts val="600"/>
        </a:spcBef>
        <a:buClr>
          <a:schemeClr val="accent1"/>
        </a:buClr>
        <a:buFont typeface="Arial"/>
        <a:buChar char="–"/>
        <a:defRPr sz="1100" kern="1200">
          <a:solidFill>
            <a:schemeClr val="tx1"/>
          </a:solidFill>
          <a:latin typeface="Proxima Nova Book"/>
          <a:ea typeface="+mn-ea"/>
          <a:cs typeface="Proxima Nova Book"/>
        </a:defRPr>
      </a:lvl4pPr>
      <a:lvl5pPr marL="2057400" indent="-182880" algn="l" defTabSz="457200" rtl="0" eaLnBrk="1" latinLnBrk="0" hangingPunct="1">
        <a:spcBef>
          <a:spcPts val="600"/>
        </a:spcBef>
        <a:buClr>
          <a:schemeClr val="accent1"/>
        </a:buClr>
        <a:buFont typeface="Arial"/>
        <a:buChar char="»"/>
        <a:defRPr sz="1100" kern="1200">
          <a:solidFill>
            <a:schemeClr val="tx1"/>
          </a:solidFill>
          <a:latin typeface="Proxima Nova Book"/>
          <a:ea typeface="+mn-ea"/>
          <a:cs typeface="Proxima Nova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09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0722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4E8C2-898B-724E-95CC-EE818EFEC72D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4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1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emf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9.em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image" Target="../media/image98.png"/><Relationship Id="rId16" Type="http://schemas.openxmlformats.org/officeDocument/2006/relationships/image" Target="../media/image1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jpe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jpeg"/><Relationship Id="rId19" Type="http://schemas.openxmlformats.org/officeDocument/2006/relationships/image" Target="../media/image115.pn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1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7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30.png"/><Relationship Id="rId4" Type="http://schemas.openxmlformats.org/officeDocument/2006/relationships/notesSlide" Target="../notesSlides/notesSlide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png"/><Relationship Id="rId5" Type="http://schemas.openxmlformats.org/officeDocument/2006/relationships/image" Target="../media/image61.png"/><Relationship Id="rId4" Type="http://schemas.openxmlformats.org/officeDocument/2006/relationships/image" Target="../media/image49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19414"/>
            <a:ext cx="7772400" cy="133567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3"/>
                </a:solidFill>
              </a:rPr>
              <a:t>A View from the Top: Taking the Mobile Experience to New Heights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3659277"/>
            <a:ext cx="7486906" cy="1483830"/>
          </a:xfrm>
        </p:spPr>
        <p:txBody>
          <a:bodyPr>
            <a:noAutofit/>
          </a:bodyPr>
          <a:lstStyle/>
          <a:p>
            <a:r>
              <a:rPr lang="en-US" sz="2000" dirty="0" smtClean="0"/>
              <a:t>Hilary Baker </a:t>
            </a:r>
            <a:br>
              <a:rPr lang="en-US" sz="2000" dirty="0" smtClean="0"/>
            </a:br>
            <a:r>
              <a:rPr lang="en-US" sz="2000" dirty="0" smtClean="0"/>
              <a:t>(VP and CIO, California State University Northridge)</a:t>
            </a:r>
          </a:p>
          <a:p>
            <a:r>
              <a:rPr lang="en-US" sz="2000" dirty="0" err="1"/>
              <a:t>Santhana</a:t>
            </a:r>
            <a:r>
              <a:rPr lang="en-US" sz="2000" dirty="0"/>
              <a:t> </a:t>
            </a:r>
            <a:r>
              <a:rPr lang="en-US" sz="2000" dirty="0" smtClean="0"/>
              <a:t>Naidu</a:t>
            </a:r>
            <a:r>
              <a:rPr lang="en-US" sz="2000" dirty="0"/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(AVP </a:t>
            </a:r>
            <a:r>
              <a:rPr lang="en-US" sz="2000" dirty="0"/>
              <a:t>of Marketing </a:t>
            </a:r>
            <a:r>
              <a:rPr lang="en-US" sz="2000" dirty="0" smtClean="0"/>
              <a:t>Communications, Indiana State University)</a:t>
            </a: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chemeClr val="tx1"/>
                </a:solidFill>
              </a:rPr>
              <a:t>Andrew Yu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(Founder and CTO, Modo Labs)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656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7"/>
          <p:cNvSpPr/>
          <p:nvPr/>
        </p:nvSpPr>
        <p:spPr>
          <a:xfrm flipH="1">
            <a:off x="-8467" y="5638800"/>
            <a:ext cx="9152467" cy="1230489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90600" y="3048000"/>
            <a:ext cx="6629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SzPct val="75000"/>
            </a:pPr>
            <a:r>
              <a:rPr lang="en-US" sz="2800" dirty="0" smtClean="0">
                <a:solidFill>
                  <a:srgbClr val="000000"/>
                </a:solidFill>
              </a:rPr>
              <a:t>Came </a:t>
            </a:r>
            <a:r>
              <a:rPr lang="en-US" sz="2800" dirty="0">
                <a:solidFill>
                  <a:srgbClr val="000000"/>
                </a:solidFill>
              </a:rPr>
              <a:t>late to the mobile party</a:t>
            </a:r>
            <a:r>
              <a:rPr lang="en-US" sz="2800" dirty="0" smtClean="0">
                <a:solidFill>
                  <a:srgbClr val="000000"/>
                </a:solidFill>
              </a:rPr>
              <a:t>!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buClrTx/>
              <a:buSzPct val="75000"/>
            </a:pPr>
            <a:r>
              <a:rPr lang="en-US" sz="2800" dirty="0">
                <a:solidFill>
                  <a:srgbClr val="000000"/>
                </a:solidFill>
              </a:rPr>
              <a:t>Needed to develop </a:t>
            </a:r>
            <a:r>
              <a:rPr lang="en-US" sz="2800" dirty="0" smtClean="0">
                <a:solidFill>
                  <a:srgbClr val="000000"/>
                </a:solidFill>
              </a:rPr>
              <a:t>&amp; </a:t>
            </a:r>
            <a:r>
              <a:rPr lang="en-US" sz="2800" dirty="0">
                <a:solidFill>
                  <a:srgbClr val="000000"/>
                </a:solidFill>
              </a:rPr>
              <a:t>launch CSUN app </a:t>
            </a:r>
            <a:r>
              <a:rPr lang="en-US" sz="2800" dirty="0" smtClean="0">
                <a:solidFill>
                  <a:srgbClr val="000000"/>
                </a:solidFill>
              </a:rPr>
              <a:t>fast</a:t>
            </a:r>
          </a:p>
          <a:p>
            <a:pPr>
              <a:buClrTx/>
              <a:buSzPct val="75000"/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buClrTx/>
              <a:buSzPct val="75000"/>
            </a:pPr>
            <a:r>
              <a:rPr lang="en-US" sz="2800" dirty="0" smtClean="0">
                <a:solidFill>
                  <a:srgbClr val="000000"/>
                </a:solidFill>
              </a:rPr>
              <a:t>March 2013 - Procurement </a:t>
            </a:r>
            <a:r>
              <a:rPr lang="en-US" sz="2800" dirty="0">
                <a:solidFill>
                  <a:srgbClr val="000000"/>
                </a:solidFill>
              </a:rPr>
              <a:t>RFP </a:t>
            </a:r>
            <a:r>
              <a:rPr lang="en-US" sz="2800" dirty="0" smtClean="0">
                <a:solidFill>
                  <a:srgbClr val="000000"/>
                </a:solidFill>
              </a:rPr>
              <a:t>process  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buClrTx/>
              <a:buSzPct val="75000"/>
            </a:pPr>
            <a:r>
              <a:rPr lang="en-US" sz="2800" dirty="0" smtClean="0">
                <a:solidFill>
                  <a:srgbClr val="000000"/>
                </a:solidFill>
              </a:rPr>
              <a:t>April 2013 - Selected </a:t>
            </a:r>
            <a:r>
              <a:rPr lang="en-US" sz="2800" dirty="0" err="1">
                <a:solidFill>
                  <a:srgbClr val="000000"/>
                </a:solidFill>
              </a:rPr>
              <a:t>Modo</a:t>
            </a:r>
            <a:r>
              <a:rPr lang="en-US" sz="2800" dirty="0">
                <a:solidFill>
                  <a:srgbClr val="000000"/>
                </a:solidFill>
              </a:rPr>
              <a:t> Labs 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buClrTx/>
              <a:buSzPct val="75000"/>
            </a:pPr>
            <a:r>
              <a:rPr lang="en-US" sz="2800" dirty="0" smtClean="0">
                <a:solidFill>
                  <a:srgbClr val="000000"/>
                </a:solidFill>
              </a:rPr>
              <a:t>…….Launched </a:t>
            </a:r>
            <a:r>
              <a:rPr lang="en-US" sz="2800" dirty="0">
                <a:solidFill>
                  <a:srgbClr val="000000"/>
                </a:solidFill>
              </a:rPr>
              <a:t>first CSUN app 10 weeks later!</a:t>
            </a:r>
          </a:p>
        </p:txBody>
      </p:sp>
      <p:sp>
        <p:nvSpPr>
          <p:cNvPr id="10" name="Right Triangle 6"/>
          <p:cNvSpPr/>
          <p:nvPr/>
        </p:nvSpPr>
        <p:spPr>
          <a:xfrm flipH="1">
            <a:off x="5899148" y="5240867"/>
            <a:ext cx="3244851" cy="16933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792"/>
            <a:ext cx="7162800" cy="3032252"/>
          </a:xfrm>
          <a:prstGeom prst="rect">
            <a:avLst/>
          </a:prstGeom>
        </p:spPr>
      </p:pic>
      <p:pic>
        <p:nvPicPr>
          <p:cNvPr id="7" name="Picture 6" descr="whlte-csun-wordmark-comple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172200"/>
            <a:ext cx="2332339" cy="381000"/>
          </a:xfrm>
          <a:prstGeom prst="rect">
            <a:avLst/>
          </a:prstGeom>
        </p:spPr>
      </p:pic>
      <p:sp>
        <p:nvSpPr>
          <p:cNvPr id="8" name="Right Triangle 7"/>
          <p:cNvSpPr/>
          <p:nvPr/>
        </p:nvSpPr>
        <p:spPr>
          <a:xfrm flipH="1">
            <a:off x="-8467" y="5650089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T Horizontal 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248400"/>
            <a:ext cx="2159000" cy="417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7800" y="457200"/>
            <a:ext cx="27622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Initial Release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6" name="Picture 2" descr="C:\Users\ezix\Desktop\photo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"/>
            <a:ext cx="3520225" cy="6248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1524000"/>
            <a:ext cx="4876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SzPct val="75000"/>
            </a:pPr>
            <a:r>
              <a:rPr lang="en-US" sz="2800" dirty="0" smtClean="0">
                <a:solidFill>
                  <a:srgbClr val="000000"/>
                </a:solidFill>
              </a:rPr>
              <a:t>Campus Map</a:t>
            </a:r>
          </a:p>
          <a:p>
            <a:pPr>
              <a:buClrTx/>
              <a:buSzPct val="75000"/>
            </a:pPr>
            <a:r>
              <a:rPr lang="en-US" sz="2800" dirty="0" smtClean="0">
                <a:solidFill>
                  <a:srgbClr val="000000"/>
                </a:solidFill>
              </a:rPr>
              <a:t>Campus Directories</a:t>
            </a:r>
          </a:p>
          <a:p>
            <a:pPr>
              <a:buClrTx/>
              <a:buSzPct val="75000"/>
            </a:pPr>
            <a:r>
              <a:rPr lang="en-US" sz="2800" dirty="0" smtClean="0">
                <a:solidFill>
                  <a:srgbClr val="000000"/>
                </a:solidFill>
              </a:rPr>
              <a:t>Enroll in Classes</a:t>
            </a:r>
          </a:p>
          <a:p>
            <a:pPr>
              <a:buClrTx/>
              <a:buSzPct val="75000"/>
            </a:pPr>
            <a:r>
              <a:rPr lang="en-US" sz="2800" dirty="0" smtClean="0">
                <a:solidFill>
                  <a:srgbClr val="000000"/>
                </a:solidFill>
              </a:rPr>
              <a:t>Link to Moodle 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4572000"/>
            <a:ext cx="39057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</a:rPr>
              <a:t>iOS</a:t>
            </a:r>
            <a:r>
              <a:rPr lang="en-US" sz="2400" dirty="0">
                <a:solidFill>
                  <a:srgbClr val="000000"/>
                </a:solidFill>
              </a:rPr>
              <a:t>, Android, and mobile web 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ight Triangle 7"/>
          <p:cNvSpPr/>
          <p:nvPr/>
        </p:nvSpPr>
        <p:spPr>
          <a:xfrm flipH="1">
            <a:off x="-8467" y="5650089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5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7"/>
          <p:cNvSpPr/>
          <p:nvPr/>
        </p:nvSpPr>
        <p:spPr>
          <a:xfrm flipH="1">
            <a:off x="-8467" y="5650089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6"/>
          <p:cNvSpPr/>
          <p:nvPr/>
        </p:nvSpPr>
        <p:spPr>
          <a:xfrm flipH="1">
            <a:off x="5975348" y="5258670"/>
            <a:ext cx="3168652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00400" y="1524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914400"/>
            <a:ext cx="8229600" cy="2362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SzPct val="75000"/>
              <a:buFont typeface="Arial" pitchFamily="34" charset="0"/>
              <a:buNone/>
            </a:pPr>
            <a:r>
              <a:rPr lang="en-US" sz="2800" dirty="0" smtClean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3000" y="228600"/>
            <a:ext cx="403860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1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Enroll in Classes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14" name="Picture 13" descr="whlte-csun-wordmark-comple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  <p:pic>
        <p:nvPicPr>
          <p:cNvPr id="12" name="Picture 11" descr="waitlistOption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1"/>
          <a:stretch/>
        </p:blipFill>
        <p:spPr>
          <a:xfrm>
            <a:off x="4876800" y="1524000"/>
            <a:ext cx="4108750" cy="4267200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13" name="Picture 12" descr="RegisteredClasses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63"/>
          <a:stretch/>
        </p:blipFill>
        <p:spPr>
          <a:xfrm>
            <a:off x="152400" y="228600"/>
            <a:ext cx="4374000" cy="3657600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85800" y="4114800"/>
            <a:ext cx="33530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Class Search</a:t>
            </a:r>
            <a:endParaRPr lang="en-US" sz="2400" dirty="0">
              <a:solidFill>
                <a:srgbClr val="000000"/>
              </a:solidFill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View, Drop, Swap Classes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Enroll </a:t>
            </a:r>
            <a:r>
              <a:rPr lang="en-US" sz="2400" dirty="0" smtClean="0">
                <a:solidFill>
                  <a:srgbClr val="000000"/>
                </a:solidFill>
              </a:rPr>
              <a:t>in Classes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Waitlist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7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Malgun Gothic" pitchFamily="34" charset="-127"/>
                <a:ea typeface="Malgun Gothic" pitchFamily="34" charset="-127"/>
              </a:rPr>
              <a:t> </a:t>
            </a:r>
            <a:endParaRPr lang="en-US" sz="2800" b="1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9"/>
            <a:ext cx="4419600" cy="685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77" y="0"/>
            <a:ext cx="44362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0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Students started using the app!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54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Launched a few days before fall semester 2013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Downloads: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1</a:t>
            </a:r>
            <a:r>
              <a:rPr lang="en-US" sz="2800" baseline="30000" dirty="0" smtClean="0">
                <a:solidFill>
                  <a:srgbClr val="000000"/>
                </a:solidFill>
              </a:rPr>
              <a:t>st</a:t>
            </a:r>
            <a:r>
              <a:rPr lang="en-US" sz="2800" dirty="0" smtClean="0">
                <a:solidFill>
                  <a:srgbClr val="000000"/>
                </a:solidFill>
              </a:rPr>
              <a:t> week: 6,000  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2</a:t>
            </a:r>
            <a:r>
              <a:rPr lang="en-US" sz="2800" baseline="30000" dirty="0" smtClean="0">
                <a:solidFill>
                  <a:srgbClr val="000000"/>
                </a:solidFill>
              </a:rPr>
              <a:t>nd</a:t>
            </a:r>
            <a:r>
              <a:rPr lang="en-US" sz="2800" dirty="0" smtClean="0">
                <a:solidFill>
                  <a:srgbClr val="000000"/>
                </a:solidFill>
              </a:rPr>
              <a:t> week: 9,000 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3</a:t>
            </a:r>
            <a:r>
              <a:rPr lang="en-US" sz="2800" dirty="0" smtClean="0">
                <a:solidFill>
                  <a:srgbClr val="000000"/>
                </a:solidFill>
              </a:rPr>
              <a:t> months: 17,000  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            20% usage in first week - Enroll in Classes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905000"/>
            <a:ext cx="4592877" cy="3048000"/>
          </a:xfrm>
          <a:prstGeom prst="rect">
            <a:avLst/>
          </a:prstGeom>
        </p:spPr>
      </p:pic>
      <p:sp>
        <p:nvSpPr>
          <p:cNvPr id="5" name="Right Triangle 7"/>
          <p:cNvSpPr/>
          <p:nvPr/>
        </p:nvSpPr>
        <p:spPr>
          <a:xfrm flipH="1">
            <a:off x="-8467" y="5650089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6"/>
          <p:cNvSpPr/>
          <p:nvPr/>
        </p:nvSpPr>
        <p:spPr>
          <a:xfrm flipH="1">
            <a:off x="5975348" y="5258670"/>
            <a:ext cx="3168652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whlte-csun-wordmark-comple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7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7"/>
          <p:cNvSpPr/>
          <p:nvPr/>
        </p:nvSpPr>
        <p:spPr>
          <a:xfrm flipH="1">
            <a:off x="-8467" y="5650089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6"/>
          <p:cNvSpPr/>
          <p:nvPr/>
        </p:nvSpPr>
        <p:spPr>
          <a:xfrm flipH="1">
            <a:off x="5975348" y="5258670"/>
            <a:ext cx="3168652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00400" y="1524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914400"/>
            <a:ext cx="8229600" cy="2362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SzPct val="75000"/>
              <a:buFont typeface="Arial" pitchFamily="34" charset="0"/>
              <a:buNone/>
            </a:pPr>
            <a:r>
              <a:rPr lang="en-US" sz="2800" dirty="0" smtClean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638800" y="1752600"/>
            <a:ext cx="2743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“</a:t>
            </a:r>
            <a:r>
              <a:rPr lang="en-US" sz="3200" b="1" i="1" dirty="0">
                <a:solidFill>
                  <a:srgbClr val="000000"/>
                </a:solidFill>
              </a:rPr>
              <a:t>I love that I can add classes on my phone now.</a:t>
            </a:r>
            <a:r>
              <a:rPr lang="en-US" sz="3200" b="1" dirty="0">
                <a:solidFill>
                  <a:srgbClr val="000000"/>
                </a:solidFill>
              </a:rPr>
              <a:t>”</a:t>
            </a:r>
          </a:p>
        </p:txBody>
      </p:sp>
      <p:pic>
        <p:nvPicPr>
          <p:cNvPr id="14" name="Picture 13" descr="whlte-csun-wordmark-comple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  <p:pic>
        <p:nvPicPr>
          <p:cNvPr id="15" name="Picture 14" descr="ShoppingCart-step2&amp;8 (1)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3600450" cy="6400800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64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7"/>
          <p:cNvSpPr/>
          <p:nvPr/>
        </p:nvSpPr>
        <p:spPr>
          <a:xfrm flipH="1">
            <a:off x="-8467" y="5650089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6"/>
          <p:cNvSpPr/>
          <p:nvPr/>
        </p:nvSpPr>
        <p:spPr>
          <a:xfrm flipH="1">
            <a:off x="5899149" y="5258670"/>
            <a:ext cx="3244851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914400"/>
            <a:ext cx="8229600" cy="2362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lvl="0" indent="0">
              <a:buSzPct val="75000"/>
              <a:buNone/>
            </a:pPr>
            <a:r>
              <a:rPr lang="en-US" sz="2800" dirty="0" smtClean="0"/>
              <a:t> </a:t>
            </a:r>
          </a:p>
          <a:p>
            <a:pPr marL="109728" indent="0">
              <a:buSzPct val="75000"/>
              <a:buFont typeface="Arial" pitchFamily="34" charset="0"/>
              <a:buNone/>
            </a:pPr>
            <a:r>
              <a:rPr lang="en-US" sz="2800" dirty="0" smtClean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8600" y="1371600"/>
            <a:ext cx="50292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“</a:t>
            </a:r>
            <a:r>
              <a:rPr lang="en-US" sz="3200" b="1" i="1" dirty="0">
                <a:solidFill>
                  <a:srgbClr val="000000"/>
                </a:solidFill>
              </a:rPr>
              <a:t>I'm a new transfer student from overseas and this app is invaluable for navigating around campus.”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 descr="whlte-csun-wordmark-comple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  <p:pic>
        <p:nvPicPr>
          <p:cNvPr id="12" name="Picture 11" descr="IMG_888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3561523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8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DSC2638 (1).jpg"/>
          <p:cNvPicPr>
            <a:picLocks noChangeAspect="1"/>
          </p:cNvPicPr>
          <p:nvPr/>
        </p:nvPicPr>
        <p:blipFill>
          <a:blip r:embed="rId3" cstate="print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2" y="0"/>
            <a:ext cx="9150272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11675" y="1066800"/>
            <a:ext cx="4632325" cy="2286000"/>
          </a:xfrm>
        </p:spPr>
        <p:txBody>
          <a:bodyPr>
            <a:noAutofit/>
          </a:bodyPr>
          <a:lstStyle/>
          <a:p>
            <a:pPr marL="109728" indent="0" algn="ctr">
              <a:buNone/>
            </a:pPr>
            <a:r>
              <a:rPr lang="en-US" sz="3200" b="1" i="1" dirty="0" smtClean="0">
                <a:solidFill>
                  <a:srgbClr val="000000"/>
                </a:solidFill>
                <a:latin typeface="Calibri"/>
                <a:cs typeface="Calibri"/>
              </a:rPr>
              <a:t>“Love the map, class schedule and directory. </a:t>
            </a:r>
          </a:p>
          <a:p>
            <a:pPr marL="109728" indent="0" algn="ctr">
              <a:buNone/>
            </a:pPr>
            <a:r>
              <a:rPr lang="en-US" sz="3200" b="1" i="1" dirty="0" smtClean="0">
                <a:solidFill>
                  <a:srgbClr val="000000"/>
                </a:solidFill>
                <a:latin typeface="Calibri"/>
                <a:cs typeface="Calibri"/>
              </a:rPr>
              <a:t>Can't wait for the added features!”</a:t>
            </a:r>
          </a:p>
          <a:p>
            <a:pPr marL="109728" indent="0" algn="ctr">
              <a:buNone/>
            </a:pPr>
            <a:endParaRPr lang="en-US" sz="3200" b="1" i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ClrTx/>
              <a:buSzPct val="75000"/>
              <a:buNone/>
            </a:pPr>
            <a:endParaRPr lang="en-US" sz="3200" b="1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Right Triangle 7"/>
          <p:cNvSpPr/>
          <p:nvPr/>
        </p:nvSpPr>
        <p:spPr>
          <a:xfrm flipH="1">
            <a:off x="-12700" y="5638800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flipH="1">
            <a:off x="5899149" y="5240867"/>
            <a:ext cx="3244851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whlte-csun-wordmark-comple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01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0A8C-998F-634B-82E6-C433532494C3}" type="slidenum">
              <a:rPr lang="en-US" smtClean="0"/>
              <a:t>18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422618" y="3676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 descr="iphon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960" y="-9071"/>
            <a:ext cx="3240640" cy="6867071"/>
          </a:xfrm>
          <a:prstGeom prst="rect">
            <a:avLst/>
          </a:prstGeom>
        </p:spPr>
      </p:pic>
      <p:pic>
        <p:nvPicPr>
          <p:cNvPr id="14" name="Picture 13" descr="iphon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4023" cy="6821185"/>
          </a:xfrm>
          <a:prstGeom prst="rect">
            <a:avLst/>
          </a:prstGeom>
        </p:spPr>
      </p:pic>
      <p:pic>
        <p:nvPicPr>
          <p:cNvPr id="15" name="Picture 14" descr="IMG_888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228600" y="990600"/>
            <a:ext cx="2819400" cy="4876800"/>
          </a:xfrm>
          <a:prstGeom prst="rect">
            <a:avLst/>
          </a:prstGeom>
          <a:ln>
            <a:noFill/>
          </a:ln>
        </p:spPr>
      </p:pic>
      <p:pic>
        <p:nvPicPr>
          <p:cNvPr id="16" name="Picture 15" descr="IMG_888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/>
          <a:stretch/>
        </p:blipFill>
        <p:spPr>
          <a:xfrm>
            <a:off x="6096000" y="914400"/>
            <a:ext cx="2819400" cy="4953000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3276600" y="533400"/>
            <a:ext cx="26670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Pay Now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Dining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Library link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Athletics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Emergency Info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Student Union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Student Rec Center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Social Media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 Photos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 News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 Videos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Calendar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Indoor Maps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Ask </a:t>
            </a:r>
            <a:r>
              <a:rPr lang="en-US" sz="2400" dirty="0" err="1" smtClean="0">
                <a:solidFill>
                  <a:srgbClr val="000000"/>
                </a:solidFill>
              </a:rPr>
              <a:t>Matty</a:t>
            </a:r>
            <a:endParaRPr lang="en-US" sz="2400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Police Services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Tour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3810000" y="152400"/>
            <a:ext cx="5334000" cy="685800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Pay Now</a:t>
            </a:r>
            <a:endParaRPr lang="en-US" sz="2200" b="0" i="0" dirty="0">
              <a:latin typeface="Georgia"/>
              <a:cs typeface="Georgia"/>
            </a:endParaRPr>
          </a:p>
        </p:txBody>
      </p:sp>
      <p:sp>
        <p:nvSpPr>
          <p:cNvPr id="5" name="Right Triangle 7"/>
          <p:cNvSpPr/>
          <p:nvPr/>
        </p:nvSpPr>
        <p:spPr>
          <a:xfrm flipH="1">
            <a:off x="-12700" y="5715000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6"/>
          <p:cNvSpPr/>
          <p:nvPr/>
        </p:nvSpPr>
        <p:spPr>
          <a:xfrm flipH="1">
            <a:off x="5899148" y="5317067"/>
            <a:ext cx="3244851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whlte-csun-wordmark-comple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762000"/>
            <a:ext cx="4610100" cy="4610100"/>
          </a:xfrm>
          <a:prstGeom prst="rect">
            <a:avLst/>
          </a:prstGeom>
        </p:spPr>
      </p:pic>
      <p:pic>
        <p:nvPicPr>
          <p:cNvPr id="3" name="Picture 2" descr="Screenshot_20151025-09582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52400"/>
            <a:ext cx="368617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886" y="4343865"/>
            <a:ext cx="3940236" cy="184171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Hilary Baker</a:t>
            </a:r>
          </a:p>
          <a:p>
            <a:pPr marL="0" indent="0">
              <a:buNone/>
            </a:pPr>
            <a:r>
              <a:rPr lang="en-US" dirty="0"/>
              <a:t>Vice President for Information Technology and </a:t>
            </a:r>
            <a:r>
              <a:rPr lang="en-US" dirty="0" smtClean="0"/>
              <a:t>Chief </a:t>
            </a:r>
            <a:r>
              <a:rPr lang="en-US" dirty="0"/>
              <a:t>Information </a:t>
            </a:r>
            <a:r>
              <a:rPr lang="en-US" dirty="0" smtClean="0"/>
              <a:t>Officer</a:t>
            </a:r>
          </a:p>
          <a:p>
            <a:pPr marL="0" indent="0">
              <a:buNone/>
            </a:pPr>
            <a:r>
              <a:rPr lang="en-US" dirty="0" smtClean="0"/>
              <a:t>California </a:t>
            </a:r>
            <a:r>
              <a:rPr lang="en-US" dirty="0"/>
              <a:t>State University, Northridge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0A8C-998F-634B-82E6-C433532494C3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67748" y="4343865"/>
            <a:ext cx="3940236" cy="18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sz="1600" kern="1200" baseline="0">
                <a:solidFill>
                  <a:schemeClr val="tx1"/>
                </a:solidFill>
                <a:latin typeface="Proxima Nova Book"/>
                <a:ea typeface="+mn-ea"/>
                <a:cs typeface="Proxima Nova Book"/>
              </a:defRPr>
            </a:lvl1pPr>
            <a:lvl2pPr marL="685800" indent="-18288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Proxima Nova Book"/>
                <a:ea typeface="+mn-ea"/>
                <a:cs typeface="Proxima Nova Book"/>
              </a:defRPr>
            </a:lvl2pPr>
            <a:lvl3pPr marL="1143000" indent="-18288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•"/>
              <a:defRPr sz="1100" kern="1200">
                <a:solidFill>
                  <a:schemeClr val="tx1"/>
                </a:solidFill>
                <a:latin typeface="Proxima Nova Book"/>
                <a:ea typeface="+mn-ea"/>
                <a:cs typeface="Proxima Nova Book"/>
              </a:defRPr>
            </a:lvl3pPr>
            <a:lvl4pPr marL="1600200" indent="-18288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100" kern="1200">
                <a:solidFill>
                  <a:schemeClr val="tx1"/>
                </a:solidFill>
                <a:latin typeface="Proxima Nova Book"/>
                <a:ea typeface="+mn-ea"/>
                <a:cs typeface="Proxima Nova Book"/>
              </a:defRPr>
            </a:lvl4pPr>
            <a:lvl5pPr marL="2057400" indent="-18288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»"/>
              <a:defRPr sz="1100" kern="1200">
                <a:solidFill>
                  <a:schemeClr val="tx1"/>
                </a:solidFill>
                <a:latin typeface="Proxima Nova Book"/>
                <a:ea typeface="+mn-ea"/>
                <a:cs typeface="Proxima Nova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Santana Naidu</a:t>
            </a:r>
          </a:p>
          <a:p>
            <a:pPr marL="0" indent="0">
              <a:buNone/>
            </a:pPr>
            <a:r>
              <a:rPr lang="en-US" dirty="0"/>
              <a:t>Associate Vice President, Marketing and </a:t>
            </a:r>
            <a:r>
              <a:rPr lang="en-US" dirty="0" smtClean="0"/>
              <a:t>Communications</a:t>
            </a:r>
          </a:p>
          <a:p>
            <a:pPr marL="0" indent="0">
              <a:buNone/>
            </a:pPr>
            <a:r>
              <a:rPr lang="en-US" dirty="0" smtClean="0"/>
              <a:t>Indiana State University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40" y="1232721"/>
            <a:ext cx="2133600" cy="279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anthana_naid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747" y="1198955"/>
            <a:ext cx="1979545" cy="2970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172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3810000" y="152400"/>
            <a:ext cx="5334000" cy="685800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Dining</a:t>
            </a:r>
            <a:endParaRPr lang="en-US" sz="2200" b="0" i="0" dirty="0">
              <a:latin typeface="Georgia"/>
              <a:cs typeface="Georgia"/>
            </a:endParaRPr>
          </a:p>
        </p:txBody>
      </p:sp>
      <p:pic>
        <p:nvPicPr>
          <p:cNvPr id="3" name="Picture 2" descr="Dini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7" y="0"/>
            <a:ext cx="3857625" cy="6891840"/>
          </a:xfrm>
          <a:prstGeom prst="rect">
            <a:avLst/>
          </a:prstGeom>
        </p:spPr>
      </p:pic>
      <p:pic>
        <p:nvPicPr>
          <p:cNvPr id="4" name="Picture 3" descr="freudianSip_01_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1371600"/>
            <a:ext cx="5080000" cy="3810000"/>
          </a:xfrm>
          <a:prstGeom prst="rect">
            <a:avLst/>
          </a:prstGeom>
        </p:spPr>
      </p:pic>
      <p:sp>
        <p:nvSpPr>
          <p:cNvPr id="5" name="Right Triangle 7"/>
          <p:cNvSpPr/>
          <p:nvPr/>
        </p:nvSpPr>
        <p:spPr>
          <a:xfrm flipH="1">
            <a:off x="-12700" y="5715000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6"/>
          <p:cNvSpPr/>
          <p:nvPr/>
        </p:nvSpPr>
        <p:spPr>
          <a:xfrm flipH="1">
            <a:off x="5899148" y="5317067"/>
            <a:ext cx="3244851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whlte-csun-wordmark-comple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4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271" y="7620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Campus Tours</a:t>
            </a:r>
            <a:endParaRPr lang="en-US" sz="2800" dirty="0">
              <a:latin typeface="Georgia"/>
              <a:cs typeface="Georgia"/>
            </a:endParaRPr>
          </a:p>
        </p:txBody>
      </p:sp>
      <p:sp>
        <p:nvSpPr>
          <p:cNvPr id="7" name="Right Triangle 7"/>
          <p:cNvSpPr/>
          <p:nvPr/>
        </p:nvSpPr>
        <p:spPr>
          <a:xfrm flipH="1">
            <a:off x="-12700" y="5715000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6"/>
          <p:cNvSpPr/>
          <p:nvPr/>
        </p:nvSpPr>
        <p:spPr>
          <a:xfrm flipH="1">
            <a:off x="5899148" y="5317067"/>
            <a:ext cx="3244851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whlte-csun-wordmark-comple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  <p:pic>
        <p:nvPicPr>
          <p:cNvPr id="5" name="Picture 4" descr="IMG_89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3684333" cy="6553200"/>
          </a:xfrm>
          <a:prstGeom prst="rect">
            <a:avLst/>
          </a:prstGeom>
        </p:spPr>
      </p:pic>
      <p:pic>
        <p:nvPicPr>
          <p:cNvPr id="10" name="Picture 9" descr="iphone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990600"/>
            <a:ext cx="2319311" cy="4876800"/>
          </a:xfrm>
          <a:prstGeom prst="rect">
            <a:avLst/>
          </a:prstGeom>
        </p:spPr>
      </p:pic>
      <p:pic>
        <p:nvPicPr>
          <p:cNvPr id="2" name="Picture 1" descr="IMG_026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 t="358" r="2609" b="12484"/>
          <a:stretch/>
        </p:blipFill>
        <p:spPr>
          <a:xfrm>
            <a:off x="5715000" y="1676400"/>
            <a:ext cx="201506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888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27" y="1143000"/>
            <a:ext cx="8097473" cy="4552553"/>
          </a:xfrm>
          <a:prstGeom prst="rect">
            <a:avLst/>
          </a:prstGeom>
        </p:spPr>
      </p:pic>
      <p:sp>
        <p:nvSpPr>
          <p:cNvPr id="2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3886200" y="228600"/>
            <a:ext cx="5257800" cy="762000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Indoor Floor Plans</a:t>
            </a:r>
            <a:endParaRPr lang="en-US" sz="2200" b="0" i="0" dirty="0">
              <a:latin typeface="Georgia"/>
              <a:cs typeface="Georgia"/>
            </a:endParaRPr>
          </a:p>
        </p:txBody>
      </p:sp>
      <p:pic>
        <p:nvPicPr>
          <p:cNvPr id="4" name="Picture 3" descr="FloorPlanTag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886200" cy="6908797"/>
          </a:xfrm>
          <a:prstGeom prst="rect">
            <a:avLst/>
          </a:prstGeom>
        </p:spPr>
      </p:pic>
      <p:sp>
        <p:nvSpPr>
          <p:cNvPr id="6" name="Right Triangle 7"/>
          <p:cNvSpPr/>
          <p:nvPr/>
        </p:nvSpPr>
        <p:spPr>
          <a:xfrm flipH="1">
            <a:off x="-12700" y="5715000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flipH="1">
            <a:off x="5899148" y="5317067"/>
            <a:ext cx="3244851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whlte-csun-wordmark-complet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3581400" y="152400"/>
            <a:ext cx="5562600" cy="990600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Campus Shuttle and Transportation Services</a:t>
            </a:r>
            <a:endParaRPr lang="en-US" sz="2200" b="0" i="0" dirty="0">
              <a:latin typeface="Georgia"/>
              <a:cs typeface="Georgia"/>
            </a:endParaRPr>
          </a:p>
        </p:txBody>
      </p:sp>
      <p:pic>
        <p:nvPicPr>
          <p:cNvPr id="4" name="Picture 3" descr="TransitLive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52400"/>
            <a:ext cx="3686176" cy="6553200"/>
          </a:xfrm>
          <a:prstGeom prst="rect">
            <a:avLst/>
          </a:prstGeom>
        </p:spPr>
      </p:pic>
      <p:pic>
        <p:nvPicPr>
          <p:cNvPr id="5" name="Picture 4" descr="whlte-csun-wordmark-comple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  <p:sp>
        <p:nvSpPr>
          <p:cNvPr id="8" name="Right Triangle 7"/>
          <p:cNvSpPr/>
          <p:nvPr/>
        </p:nvSpPr>
        <p:spPr>
          <a:xfrm flipH="1">
            <a:off x="-12700" y="5715000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6"/>
          <p:cNvSpPr/>
          <p:nvPr/>
        </p:nvSpPr>
        <p:spPr>
          <a:xfrm flipH="1">
            <a:off x="5899148" y="5317067"/>
            <a:ext cx="3244851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whlte-csun-wordmark-comple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  <p:pic>
        <p:nvPicPr>
          <p:cNvPr id="2" name="Picture 1" descr="IMG_8909.jpe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95400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3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Malgun Gothic" pitchFamily="34" charset="-127"/>
                <a:ea typeface="Malgun Gothic" pitchFamily="34" charset="-127"/>
              </a:rPr>
              <a:t> </a:t>
            </a:r>
            <a:endParaRPr lang="en-US" sz="2800" b="1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3" name="Picture 2" descr="mobile-app-postcar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7529" cy="6858000"/>
          </a:xfrm>
          <a:prstGeom prst="rect">
            <a:avLst/>
          </a:prstGeom>
        </p:spPr>
      </p:pic>
      <p:pic>
        <p:nvPicPr>
          <p:cNvPr id="5" name="Picture 4" descr="mobile-app-postcar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71" y="-1270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2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7"/>
          <p:cNvSpPr/>
          <p:nvPr/>
        </p:nvSpPr>
        <p:spPr>
          <a:xfrm flipH="1">
            <a:off x="-8467" y="5650089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6"/>
          <p:cNvSpPr/>
          <p:nvPr/>
        </p:nvSpPr>
        <p:spPr>
          <a:xfrm flipH="1">
            <a:off x="5914564" y="5257800"/>
            <a:ext cx="3244851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whlte-csun-wordmark-comple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05400" y="152400"/>
            <a:ext cx="3276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Most Used </a:t>
            </a:r>
          </a:p>
          <a:p>
            <a:pPr algn="ctr"/>
            <a:r>
              <a:rPr lang="en-US" sz="2800" b="1" dirty="0" smtClean="0"/>
              <a:t>Features</a:t>
            </a:r>
            <a:endParaRPr lang="en-US" sz="2800" b="1" dirty="0"/>
          </a:p>
        </p:txBody>
      </p:sp>
      <p:pic>
        <p:nvPicPr>
          <p:cNvPr id="5" name="Picture 4" descr="Screen Shot 2015-10-23 at 1.26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4066925" cy="4495800"/>
          </a:xfrm>
          <a:prstGeom prst="rect">
            <a:avLst/>
          </a:prstGeom>
        </p:spPr>
      </p:pic>
      <p:pic>
        <p:nvPicPr>
          <p:cNvPr id="7" name="Picture 6" descr="unnam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438400"/>
            <a:ext cx="685800" cy="685800"/>
          </a:xfrm>
          <a:prstGeom prst="rect">
            <a:avLst/>
          </a:prstGeom>
        </p:spPr>
      </p:pic>
      <p:pic>
        <p:nvPicPr>
          <p:cNvPr id="11" name="Picture 10" descr="Apple_gray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9400"/>
            <a:ext cx="762000" cy="762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" y="3581400"/>
            <a:ext cx="106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34k+</a:t>
            </a:r>
            <a:endParaRPr lang="en-US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971800" y="3276600"/>
            <a:ext cx="83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9k+</a:t>
            </a:r>
            <a:endParaRPr lang="en-US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228600" y="152400"/>
            <a:ext cx="365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CSUN Mobile App Downloads</a:t>
            </a:r>
            <a:endParaRPr lang="en-US" sz="2800" b="1" dirty="0"/>
          </a:p>
        </p:txBody>
      </p:sp>
      <p:pic>
        <p:nvPicPr>
          <p:cNvPr id="2" name="Picture 1" descr="Screen Shot 2015-10-23 at 7.55.10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4572000" y="1117600"/>
            <a:ext cx="4374054" cy="2235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76800" y="2362200"/>
            <a:ext cx="91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View My Schedule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>
            <a:off x="5791200" y="1524000"/>
            <a:ext cx="83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Campus Map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34200" y="1524000"/>
            <a:ext cx="83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Class Search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43800" y="2438400"/>
            <a:ext cx="129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Add/Drop Class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3600" y="2590800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Start of term</a:t>
            </a:r>
            <a:endParaRPr lang="en-US" b="1" dirty="0"/>
          </a:p>
        </p:txBody>
      </p:sp>
      <p:pic>
        <p:nvPicPr>
          <p:cNvPr id="4" name="Picture 3" descr="Screen Shot 2015-10-23 at 8.01.23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124200"/>
            <a:ext cx="4077344" cy="2133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943600" y="4572000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Middle of term</a:t>
            </a:r>
            <a:endParaRPr lang="en-US" b="1" dirty="0"/>
          </a:p>
        </p:txBody>
      </p:sp>
      <p:pic>
        <p:nvPicPr>
          <p:cNvPr id="6" name="Picture 5" descr="Screen Shot 2015-10-23 at 8.02.49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124200"/>
            <a:ext cx="590884" cy="990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334000" y="3886200"/>
            <a:ext cx="99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Transit</a:t>
            </a:r>
            <a:endParaRPr lang="en-US" sz="1400" b="1" dirty="0"/>
          </a:p>
        </p:txBody>
      </p:sp>
      <p:sp>
        <p:nvSpPr>
          <p:cNvPr id="28" name="Rectangle 27"/>
          <p:cNvSpPr/>
          <p:nvPr/>
        </p:nvSpPr>
        <p:spPr>
          <a:xfrm>
            <a:off x="7239000" y="3810000"/>
            <a:ext cx="99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Dining</a:t>
            </a:r>
            <a:endParaRPr lang="en-US" sz="1400" b="1" dirty="0"/>
          </a:p>
        </p:txBody>
      </p:sp>
      <p:pic>
        <p:nvPicPr>
          <p:cNvPr id="29" name="Picture 28" descr="Screen Shot 2015-10-23 at 8.02.49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200400"/>
            <a:ext cx="545431" cy="91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2800" y="5562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7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WAS mobile important?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1450"/>
            <a:ext cx="2133600" cy="365125"/>
          </a:xfrm>
        </p:spPr>
        <p:txBody>
          <a:bodyPr/>
          <a:lstStyle/>
          <a:p>
            <a:fld id="{86030A8C-998F-634B-82E6-C433532494C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5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About 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Founded in 1865</a:t>
            </a:r>
          </a:p>
          <a:p>
            <a:r>
              <a:rPr lang="en-US" sz="2400" dirty="0" smtClean="0"/>
              <a:t>Located in Terre Haute, IN</a:t>
            </a:r>
          </a:p>
          <a:p>
            <a:r>
              <a:rPr lang="en-US" sz="2400" dirty="0"/>
              <a:t>Over </a:t>
            </a:r>
            <a:r>
              <a:rPr lang="en-US" sz="2400" dirty="0" smtClean="0"/>
              <a:t>13,500 </a:t>
            </a:r>
            <a:r>
              <a:rPr lang="en-US" sz="2400" dirty="0"/>
              <a:t>students (campus and online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Areas of study:</a:t>
            </a:r>
          </a:p>
          <a:p>
            <a:pPr lvl="1"/>
            <a:r>
              <a:rPr lang="en-US" sz="2400" dirty="0" smtClean="0"/>
              <a:t>Bayh College of </a:t>
            </a:r>
            <a:r>
              <a:rPr lang="en-US" sz="2400" b="1" dirty="0" smtClean="0"/>
              <a:t>Education</a:t>
            </a:r>
          </a:p>
          <a:p>
            <a:pPr lvl="1"/>
            <a:r>
              <a:rPr lang="en-US" sz="2400" dirty="0" smtClean="0"/>
              <a:t>College of </a:t>
            </a:r>
            <a:r>
              <a:rPr lang="en-US" sz="2400" b="1" dirty="0" smtClean="0"/>
              <a:t>Arts and Sciences</a:t>
            </a:r>
          </a:p>
          <a:p>
            <a:pPr lvl="1"/>
            <a:r>
              <a:rPr lang="en-US" sz="2400" dirty="0" smtClean="0"/>
              <a:t>College of </a:t>
            </a:r>
            <a:r>
              <a:rPr lang="en-US" sz="2400" b="1" dirty="0" smtClean="0"/>
              <a:t>Health and Human Services</a:t>
            </a:r>
          </a:p>
          <a:p>
            <a:pPr lvl="1"/>
            <a:r>
              <a:rPr lang="en-US" sz="2400" dirty="0" smtClean="0"/>
              <a:t>College of </a:t>
            </a:r>
            <a:r>
              <a:rPr lang="en-US" sz="2400" b="1" dirty="0" smtClean="0"/>
              <a:t>Technology</a:t>
            </a:r>
          </a:p>
          <a:p>
            <a:pPr lvl="1"/>
            <a:r>
              <a:rPr lang="en-US" sz="2400" dirty="0" smtClean="0"/>
              <a:t>Scott College of </a:t>
            </a:r>
            <a:r>
              <a:rPr lang="en-US" sz="2400" b="1" dirty="0" smtClean="0"/>
              <a:t>Business</a:t>
            </a:r>
          </a:p>
        </p:txBody>
      </p:sp>
      <p:pic>
        <p:nvPicPr>
          <p:cNvPr id="5" name="Picture 4" descr="November 09, 2013 Larry Bird Statue Dedication 2-218-2430x365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t="10629" r="29538" b="14617"/>
          <a:stretch/>
        </p:blipFill>
        <p:spPr>
          <a:xfrm>
            <a:off x="6243968" y="1552085"/>
            <a:ext cx="2798613" cy="5126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04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ISU Mobile </a:t>
            </a:r>
            <a:r>
              <a:rPr lang="en-US" dirty="0" smtClean="0"/>
              <a:t>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Launched in Fall 2012 </a:t>
            </a:r>
          </a:p>
          <a:p>
            <a:endParaRPr lang="en-US" sz="2400" dirty="0" smtClean="0"/>
          </a:p>
          <a:p>
            <a:r>
              <a:rPr lang="en-US" sz="2400" dirty="0" smtClean="0"/>
              <a:t>Popular modules</a:t>
            </a:r>
          </a:p>
          <a:p>
            <a:pPr lvl="1"/>
            <a:r>
              <a:rPr lang="en-US" sz="2000" dirty="0" smtClean="0"/>
              <a:t>Classes (Blackboard, Banner and Catalog)</a:t>
            </a:r>
          </a:p>
          <a:p>
            <a:pPr lvl="1"/>
            <a:r>
              <a:rPr lang="en-US" sz="2000" dirty="0" smtClean="0"/>
              <a:t>Dining</a:t>
            </a:r>
          </a:p>
          <a:p>
            <a:pPr lvl="1"/>
            <a:r>
              <a:rPr lang="en-US" sz="2000" dirty="0" smtClean="0"/>
              <a:t>Admissions</a:t>
            </a:r>
          </a:p>
          <a:p>
            <a:pPr lvl="1"/>
            <a:r>
              <a:rPr lang="en-US" sz="2000" dirty="0" smtClean="0"/>
              <a:t>Map</a:t>
            </a:r>
          </a:p>
          <a:p>
            <a:pPr lvl="1"/>
            <a:r>
              <a:rPr lang="en-US" sz="2000" dirty="0" smtClean="0"/>
              <a:t>Email</a:t>
            </a:r>
          </a:p>
          <a:p>
            <a:pPr lvl="1"/>
            <a:r>
              <a:rPr lang="en-US" sz="2000" dirty="0" smtClean="0"/>
              <a:t>Athletics</a:t>
            </a:r>
          </a:p>
          <a:p>
            <a:endParaRPr lang="en-US" sz="2400" dirty="0" smtClean="0"/>
          </a:p>
        </p:txBody>
      </p:sp>
      <p:pic>
        <p:nvPicPr>
          <p:cNvPr id="5" name="Picture 4" descr="03_09_15_phone-8643-2398x21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10" y="2072260"/>
            <a:ext cx="3096791" cy="4202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1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ISU Mobile </a:t>
            </a:r>
            <a:r>
              <a:rPr lang="en-US" dirty="0" smtClean="0"/>
              <a:t>App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6302420"/>
              </p:ext>
            </p:extLst>
          </p:nvPr>
        </p:nvGraphicFramePr>
        <p:xfrm>
          <a:off x="457200" y="1856326"/>
          <a:ext cx="8325185" cy="2919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1834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Modo Labs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8886" y="1159220"/>
            <a:ext cx="4737684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Make </a:t>
            </a:r>
            <a:r>
              <a:rPr lang="en-US" sz="2400" dirty="0"/>
              <a:t>Mobile Easy and </a:t>
            </a:r>
            <a:r>
              <a:rPr lang="en-US" sz="2400" dirty="0" smtClean="0"/>
              <a:t>Awesome</a:t>
            </a:r>
          </a:p>
          <a:p>
            <a:r>
              <a:rPr lang="en-US" sz="2400" dirty="0" smtClean="0"/>
              <a:t>Platform </a:t>
            </a:r>
            <a:r>
              <a:rPr lang="en-US" sz="2400" dirty="0"/>
              <a:t>+ Solution + Source Code</a:t>
            </a:r>
          </a:p>
          <a:p>
            <a:r>
              <a:rPr lang="en-US" sz="2800" dirty="0" smtClean="0"/>
              <a:t> </a:t>
            </a:r>
            <a:r>
              <a:rPr lang="en-US" sz="2400" dirty="0" smtClean="0"/>
              <a:t>Founded </a:t>
            </a:r>
            <a:r>
              <a:rPr lang="en-US" sz="2400" dirty="0"/>
              <a:t>by chief MIT Mobile </a:t>
            </a:r>
            <a:br>
              <a:rPr lang="en-US" sz="2400" dirty="0"/>
            </a:br>
            <a:r>
              <a:rPr lang="en-US" sz="2400" dirty="0"/>
              <a:t>Platform Architect</a:t>
            </a:r>
          </a:p>
          <a:p>
            <a:r>
              <a:rPr lang="en-US" sz="2800" dirty="0" smtClean="0"/>
              <a:t> </a:t>
            </a:r>
            <a:r>
              <a:rPr lang="en-US" sz="2400" dirty="0" smtClean="0"/>
              <a:t>Based </a:t>
            </a:r>
            <a:r>
              <a:rPr lang="en-US" sz="2400" dirty="0"/>
              <a:t>in Cambridge</a:t>
            </a:r>
          </a:p>
          <a:p>
            <a:endParaRPr lang="en-US" sz="28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594" y="2113085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484" y="3066405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594" y="3066405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500" y="3894626"/>
            <a:ext cx="762000" cy="762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0" y="2113085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570" y="3887749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4484" y="1219200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4268" y="3066405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4484" y="2113085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3000" y="1219200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9594" y="3887749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25099" y="2130670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31060" y="1219200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5099" y="3088623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8172" y="2113085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8172" y="1219200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55417" y="1219200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26570" y="4727575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27421" y="3066405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94268" y="4733671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29594" y="4739767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42404" y="4733671"/>
            <a:ext cx="768096" cy="768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13725" y="5576766"/>
            <a:ext cx="768096" cy="768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54719" y="5582862"/>
            <a:ext cx="768096" cy="768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288270" y="5570670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34701" y="5582862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763000" y="4739767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01040" y="5576766"/>
            <a:ext cx="768096" cy="768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425099" y="5588958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10101" y="5570670"/>
            <a:ext cx="768096" cy="768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583798" y="5590708"/>
            <a:ext cx="771619" cy="768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048500" y="5570670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88172" y="5602647"/>
            <a:ext cx="768096" cy="76809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727421" y="5588958"/>
            <a:ext cx="762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756904" y="3881653"/>
            <a:ext cx="768096" cy="768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82076" y="3881653"/>
            <a:ext cx="768096" cy="768096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231060" y="5588958"/>
            <a:ext cx="774718" cy="768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0" name="Slide Number Placeholder 44"/>
          <p:cNvSpPr>
            <a:spLocks noGrp="1"/>
          </p:cNvSpPr>
          <p:nvPr>
            <p:ph type="sldNum" sz="quarter" idx="12"/>
          </p:nvPr>
        </p:nvSpPr>
        <p:spPr>
          <a:xfrm>
            <a:off x="7619766" y="5975350"/>
            <a:ext cx="1067034" cy="365125"/>
          </a:xfrm>
        </p:spPr>
        <p:txBody>
          <a:bodyPr/>
          <a:lstStyle/>
          <a:p>
            <a:fld id="{26C206FA-28E5-5741-96F8-AE6A86B38F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7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Focus on recruitment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01746"/>
            <a:ext cx="8229600" cy="2424417"/>
          </a:xfrm>
        </p:spPr>
        <p:txBody>
          <a:bodyPr>
            <a:noAutofit/>
          </a:bodyPr>
          <a:lstStyle/>
          <a:p>
            <a:r>
              <a:rPr lang="en-US" sz="2400" dirty="0" smtClean="0"/>
              <a:t>Growth in mobile usage among students</a:t>
            </a:r>
          </a:p>
          <a:p>
            <a:pPr lvl="1"/>
            <a:r>
              <a:rPr lang="en-US" sz="2400" dirty="0" smtClean="0"/>
              <a:t>20</a:t>
            </a:r>
            <a:r>
              <a:rPr lang="en-US" sz="2400" dirty="0"/>
              <a:t>% of overall website traffic from mobile (4% in 2012)</a:t>
            </a:r>
          </a:p>
          <a:p>
            <a:pPr lvl="1"/>
            <a:r>
              <a:rPr lang="en-US" sz="2400" dirty="0"/>
              <a:t>Over 90% of our incoming students carry </a:t>
            </a:r>
            <a:r>
              <a:rPr lang="en-US" sz="2400" dirty="0" smtClean="0"/>
              <a:t>smartphones</a:t>
            </a:r>
          </a:p>
          <a:p>
            <a:pPr lvl="1"/>
            <a:r>
              <a:rPr lang="en-US" sz="2400" dirty="0" smtClean="0"/>
              <a:t>Over 40</a:t>
            </a:r>
            <a:r>
              <a:rPr lang="en-US" sz="2400" dirty="0"/>
              <a:t>% of </a:t>
            </a:r>
            <a:r>
              <a:rPr lang="en-US" sz="2400" dirty="0" smtClean="0"/>
              <a:t>admissions traffic </a:t>
            </a:r>
            <a:r>
              <a:rPr lang="en-US" sz="2400" dirty="0"/>
              <a:t>from </a:t>
            </a:r>
            <a:r>
              <a:rPr lang="en-US" sz="2400" dirty="0" smtClean="0"/>
              <a:t>mobile </a:t>
            </a:r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(5% </a:t>
            </a:r>
            <a:r>
              <a:rPr lang="en-US" sz="2400" dirty="0"/>
              <a:t>in 2012)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4" name="Picture 3" descr="technolog-marketing-main-page-banner.jpg"/>
          <p:cNvPicPr>
            <a:picLocks noChangeAspect="1"/>
          </p:cNvPicPr>
          <p:nvPr/>
        </p:nvPicPr>
        <p:blipFill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76" y="1417638"/>
            <a:ext cx="5470642" cy="2188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72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ISU Mobile – Admissions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One of the top 5 most popular modules</a:t>
            </a:r>
          </a:p>
          <a:p>
            <a:r>
              <a:rPr lang="en-US" sz="2400" dirty="0" smtClean="0"/>
              <a:t>What’s available?</a:t>
            </a:r>
          </a:p>
          <a:p>
            <a:pPr lvl="1"/>
            <a:r>
              <a:rPr lang="en-US" sz="2000" dirty="0"/>
              <a:t>Information about C</a:t>
            </a:r>
            <a:r>
              <a:rPr lang="en-US" sz="2000" dirty="0" smtClean="0"/>
              <a:t>olleges</a:t>
            </a:r>
            <a:endParaRPr lang="en-US" sz="2000" dirty="0"/>
          </a:p>
          <a:p>
            <a:pPr lvl="1"/>
            <a:r>
              <a:rPr lang="en-US" sz="2000" dirty="0" smtClean="0"/>
              <a:t>Academic </a:t>
            </a:r>
            <a:r>
              <a:rPr lang="en-US" sz="2000" dirty="0"/>
              <a:t>programs</a:t>
            </a:r>
            <a:endParaRPr lang="en-US" sz="2000" dirty="0" smtClean="0"/>
          </a:p>
          <a:p>
            <a:pPr lvl="1"/>
            <a:r>
              <a:rPr lang="en-US" sz="2000" dirty="0" smtClean="0"/>
              <a:t>Videos</a:t>
            </a:r>
          </a:p>
          <a:p>
            <a:pPr lvl="1"/>
            <a:r>
              <a:rPr lang="en-US" sz="2000" dirty="0"/>
              <a:t>V</a:t>
            </a:r>
            <a:r>
              <a:rPr lang="en-US" sz="2000" dirty="0" smtClean="0"/>
              <a:t>irtual tour</a:t>
            </a:r>
            <a:endParaRPr lang="en-US" sz="2000" dirty="0"/>
          </a:p>
          <a:p>
            <a:pPr lvl="1"/>
            <a:r>
              <a:rPr lang="en-US" sz="2000" dirty="0" smtClean="0"/>
              <a:t>Schedule </a:t>
            </a:r>
            <a:r>
              <a:rPr lang="en-US" sz="2000" dirty="0"/>
              <a:t>campus </a:t>
            </a:r>
            <a:r>
              <a:rPr lang="en-US" sz="2000" dirty="0" smtClean="0"/>
              <a:t>visit</a:t>
            </a:r>
            <a:endParaRPr lang="en-US" sz="2000" dirty="0"/>
          </a:p>
          <a:p>
            <a:pPr lvl="1"/>
            <a:r>
              <a:rPr lang="en-US" sz="2000" dirty="0" smtClean="0"/>
              <a:t>Driving directions</a:t>
            </a:r>
            <a:endParaRPr lang="en-US" sz="2000" dirty="0"/>
          </a:p>
          <a:p>
            <a:pPr lvl="1"/>
            <a:r>
              <a:rPr lang="en-US" sz="2000" dirty="0" smtClean="0"/>
              <a:t>Apply</a:t>
            </a:r>
          </a:p>
          <a:p>
            <a:r>
              <a:rPr lang="en-US" sz="2400" dirty="0" smtClean="0"/>
              <a:t>Additional content as applicable </a:t>
            </a:r>
          </a:p>
          <a:p>
            <a:pPr marL="0" indent="0">
              <a:buNone/>
            </a:pPr>
            <a:r>
              <a:rPr lang="en-US" sz="2400" dirty="0" smtClean="0"/>
              <a:t>	(ex. Orientation and Fall Welcome)</a:t>
            </a:r>
          </a:p>
          <a:p>
            <a:endParaRPr lang="en-US" sz="2400" dirty="0" smtClean="0"/>
          </a:p>
        </p:txBody>
      </p:sp>
      <p:pic>
        <p:nvPicPr>
          <p:cNvPr id="4" name="Picture 3" descr="ISU-GIF_A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44" y="1270000"/>
            <a:ext cx="2578956" cy="538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6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ISU Mobile – Rec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Using Publisher for other areas on campus</a:t>
            </a:r>
          </a:p>
        </p:txBody>
      </p:sp>
      <p:pic>
        <p:nvPicPr>
          <p:cNvPr id="6" name="Picture 5" descr="2015-08-12 22.01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"/>
          <a:stretch/>
        </p:blipFill>
        <p:spPr>
          <a:xfrm>
            <a:off x="1195796" y="2222308"/>
            <a:ext cx="2636991" cy="4494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2015-08-12 22.07.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/>
          <a:stretch/>
        </p:blipFill>
        <p:spPr>
          <a:xfrm>
            <a:off x="4147276" y="2222308"/>
            <a:ext cx="2632361" cy="4494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65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IT - </a:t>
            </a:r>
            <a:r>
              <a:rPr lang="en-US" dirty="0" err="1" smtClean="0"/>
              <a:t>MarCom</a:t>
            </a:r>
            <a:r>
              <a:rPr lang="en-US" dirty="0" smtClean="0"/>
              <a:t> Partnership</a:t>
            </a:r>
            <a:endParaRPr lang="en-US" dirty="0"/>
          </a:p>
        </p:txBody>
      </p:sp>
      <p:pic>
        <p:nvPicPr>
          <p:cNvPr id="4" name="Picture 3" descr="Clash-In-The-Cubicle-CMO-Vs-CIO-info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17" y="1559575"/>
            <a:ext cx="6035124" cy="3507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7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How did we do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ISU resources: Project manager (part-time)</a:t>
            </a:r>
          </a:p>
          <a:p>
            <a:pPr lvl="1"/>
            <a:r>
              <a:rPr lang="en-US" sz="2000" dirty="0" smtClean="0"/>
              <a:t>IT and Marketing as needed </a:t>
            </a:r>
          </a:p>
          <a:p>
            <a:pPr lvl="1"/>
            <a:endParaRPr lang="en-US" sz="2000" dirty="0" smtClean="0"/>
          </a:p>
          <a:p>
            <a:r>
              <a:rPr lang="en-US" sz="2400" dirty="0" err="1"/>
              <a:t>Modo</a:t>
            </a:r>
            <a:r>
              <a:rPr lang="en-US" sz="2400" dirty="0"/>
              <a:t> helped us with design, programming, app launch, etc.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</a:t>
            </a:r>
            <a:r>
              <a:rPr lang="en-US" sz="2400" dirty="0" smtClean="0"/>
              <a:t>ontent entry through the admin console</a:t>
            </a:r>
          </a:p>
          <a:p>
            <a:pPr lvl="1"/>
            <a:r>
              <a:rPr lang="en-US" sz="2000" dirty="0" smtClean="0"/>
              <a:t>Delegated to some areas</a:t>
            </a:r>
          </a:p>
        </p:txBody>
      </p:sp>
      <p:pic>
        <p:nvPicPr>
          <p:cNvPr id="5" name="Picture 4" descr="img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90" y="4866062"/>
            <a:ext cx="1489827" cy="148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2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Mobile Trends: Near Future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1450"/>
            <a:ext cx="2133600" cy="365125"/>
          </a:xfrm>
        </p:spPr>
        <p:txBody>
          <a:bodyPr/>
          <a:lstStyle/>
          <a:p>
            <a:fld id="{86030A8C-998F-634B-82E6-C433532494C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8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(Messaging)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44011"/>
          <a:stretch/>
        </p:blipFill>
        <p:spPr>
          <a:xfrm>
            <a:off x="180885" y="1198956"/>
            <a:ext cx="2743200" cy="27237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47515"/>
          <a:stretch/>
        </p:blipFill>
        <p:spPr>
          <a:xfrm>
            <a:off x="688886" y="2968570"/>
            <a:ext cx="2743004" cy="2553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44012"/>
          <a:stretch/>
        </p:blipFill>
        <p:spPr>
          <a:xfrm>
            <a:off x="1552485" y="3725619"/>
            <a:ext cx="2743200" cy="2723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44012"/>
          <a:stretch/>
        </p:blipFill>
        <p:spPr>
          <a:xfrm>
            <a:off x="4147124" y="1198955"/>
            <a:ext cx="2743200" cy="27237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19002" b="16908"/>
          <a:stretch/>
        </p:blipFill>
        <p:spPr>
          <a:xfrm>
            <a:off x="4695459" y="2427071"/>
            <a:ext cx="2722743" cy="309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b="44012"/>
          <a:stretch/>
        </p:blipFill>
        <p:spPr>
          <a:xfrm>
            <a:off x="5945579" y="3628519"/>
            <a:ext cx="2743200" cy="272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6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Scaling: Ability to Collaborate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0A8C-998F-634B-82E6-C433532494C3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628"/>
          <a:stretch/>
        </p:blipFill>
        <p:spPr>
          <a:xfrm>
            <a:off x="1027043" y="1198955"/>
            <a:ext cx="7234116" cy="5017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787" y="2915290"/>
            <a:ext cx="22479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6-12 at 6.08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57" y="1171189"/>
            <a:ext cx="9144000" cy="568245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-20734" y="1171189"/>
            <a:ext cx="9164734" cy="5686811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159" y="3042907"/>
            <a:ext cx="1106566" cy="1964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7208838"/>
            <a:ext cx="5013325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900" dirty="0" smtClean="0">
                <a:solidFill>
                  <a:schemeClr val="tx1"/>
                </a:solidFill>
                <a:latin typeface="Arial"/>
                <a:cs typeface="Arial"/>
              </a:rPr>
              <a:t>©2014 Modo Labs, Inc. </a:t>
            </a:r>
            <a:r>
              <a:rPr lang="en-US" sz="900" b="1" dirty="0" smtClean="0">
                <a:solidFill>
                  <a:schemeClr val="tx1"/>
                </a:solidFill>
                <a:latin typeface="Arial"/>
                <a:cs typeface="Arial"/>
              </a:rPr>
              <a:t>PROPRIETARY AND CONFIDENTIAL</a:t>
            </a:r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-16757" y="649313"/>
            <a:ext cx="91335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ModoLabs_logo_primary-rgb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3364" y="34813"/>
            <a:ext cx="762510" cy="581891"/>
          </a:xfrm>
          <a:prstGeom prst="rect">
            <a:avLst/>
          </a:prstGeom>
        </p:spPr>
      </p:pic>
      <p:sp>
        <p:nvSpPr>
          <p:cNvPr id="78" name="Title 1"/>
          <p:cNvSpPr txBox="1">
            <a:spLocks/>
          </p:cNvSpPr>
          <p:nvPr/>
        </p:nvSpPr>
        <p:spPr>
          <a:xfrm>
            <a:off x="279399" y="-5652"/>
            <a:ext cx="6316185" cy="816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>
                <a:latin typeface="Calibri" charset="0"/>
              </a:rPr>
              <a:t>Personalization: Locations, Roles </a:t>
            </a:r>
            <a:endParaRPr lang="en-US" sz="4800" dirty="0">
              <a:latin typeface="Calibri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20734" y="644304"/>
            <a:ext cx="1702204" cy="2135652"/>
            <a:chOff x="-20734" y="644304"/>
            <a:chExt cx="1702204" cy="2135652"/>
          </a:xfrm>
        </p:grpSpPr>
        <p:grpSp>
          <p:nvGrpSpPr>
            <p:cNvPr id="67" name="Group 66"/>
            <p:cNvGrpSpPr/>
            <p:nvPr/>
          </p:nvGrpSpPr>
          <p:grpSpPr>
            <a:xfrm>
              <a:off x="-20734" y="649313"/>
              <a:ext cx="1702204" cy="2130643"/>
              <a:chOff x="-20734" y="649313"/>
              <a:chExt cx="1702204" cy="2130643"/>
            </a:xfrm>
          </p:grpSpPr>
          <p:pic>
            <p:nvPicPr>
              <p:cNvPr id="18" name="Picture 17" descr="Screen Shot 2015-06-12 at 6.15.53 AM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09" y="649313"/>
                <a:ext cx="1594226" cy="2125634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-20734" y="2256736"/>
                <a:ext cx="17022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Pickle </a:t>
                </a:r>
                <a:br>
                  <a:rPr lang="en-US" sz="1400" dirty="0" smtClean="0"/>
                </a:br>
                <a:r>
                  <a:rPr lang="en-US" sz="1400" dirty="0" smtClean="0"/>
                  <a:t>Research Campus</a:t>
                </a:r>
                <a:endParaRPr lang="en-US" sz="1400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8902" y="644304"/>
              <a:ext cx="1627292" cy="213064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408800" y="671730"/>
            <a:ext cx="8629585" cy="6148863"/>
            <a:chOff x="408800" y="671730"/>
            <a:chExt cx="8629585" cy="6148863"/>
          </a:xfrm>
        </p:grpSpPr>
        <p:grpSp>
          <p:nvGrpSpPr>
            <p:cNvPr id="29" name="Group 28"/>
            <p:cNvGrpSpPr/>
            <p:nvPr/>
          </p:nvGrpSpPr>
          <p:grpSpPr>
            <a:xfrm>
              <a:off x="4651190" y="1909970"/>
              <a:ext cx="1349056" cy="1821089"/>
              <a:chOff x="4874552" y="1958667"/>
              <a:chExt cx="1349056" cy="1821089"/>
            </a:xfrm>
          </p:grpSpPr>
          <p:pic>
            <p:nvPicPr>
              <p:cNvPr id="88" name="Picture 87" descr="Springboard.jp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4552" y="1958667"/>
                <a:ext cx="943695" cy="1549187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8626" y="2191163"/>
                <a:ext cx="894982" cy="158859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119" name="Group 118"/>
            <p:cNvGrpSpPr/>
            <p:nvPr/>
          </p:nvGrpSpPr>
          <p:grpSpPr>
            <a:xfrm>
              <a:off x="408800" y="4263283"/>
              <a:ext cx="1263933" cy="2166060"/>
              <a:chOff x="408800" y="4263283"/>
              <a:chExt cx="1263933" cy="2166060"/>
            </a:xfrm>
          </p:grpSpPr>
          <p:pic>
            <p:nvPicPr>
              <p:cNvPr id="76" name="Picture 75" descr="Villanova - Advising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800" y="4263283"/>
                <a:ext cx="921153" cy="1635044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</p:pic>
          <p:pic>
            <p:nvPicPr>
              <p:cNvPr id="82" name="Picture 81"/>
              <p:cNvPicPr preferRelativeResize="0">
                <a:picLocks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6621" y="4838287"/>
                <a:ext cx="896112" cy="15910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37" name="Group 36"/>
            <p:cNvGrpSpPr/>
            <p:nvPr/>
          </p:nvGrpSpPr>
          <p:grpSpPr>
            <a:xfrm>
              <a:off x="4965481" y="4461089"/>
              <a:ext cx="2973861" cy="2359504"/>
              <a:chOff x="4466929" y="4384157"/>
              <a:chExt cx="2973861" cy="2359504"/>
            </a:xfrm>
          </p:grpSpPr>
          <p:pic>
            <p:nvPicPr>
              <p:cNvPr id="91" name="Picture 90" descr="Universitaspalooza.jp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66929" y="4384157"/>
                <a:ext cx="2039471" cy="1375939"/>
              </a:xfrm>
              <a:prstGeom prst="rect">
                <a:avLst/>
              </a:prstGeom>
            </p:spPr>
          </p:pic>
          <p:pic>
            <p:nvPicPr>
              <p:cNvPr id="75" name="Picture 74" descr="Villanova - Events.png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87538" y="4861830"/>
                <a:ext cx="888370" cy="1576860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</p:pic>
          <p:pic>
            <p:nvPicPr>
              <p:cNvPr id="81" name="Picture 80"/>
              <p:cNvPicPr preferRelativeResize="0">
                <a:picLocks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44678" y="5152605"/>
                <a:ext cx="896112" cy="15910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118" name="Group 117"/>
            <p:cNvGrpSpPr/>
            <p:nvPr/>
          </p:nvGrpSpPr>
          <p:grpSpPr>
            <a:xfrm>
              <a:off x="6870942" y="1296973"/>
              <a:ext cx="2167443" cy="3181248"/>
              <a:chOff x="6870942" y="1296973"/>
              <a:chExt cx="2167443" cy="3181248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91655" y="1296973"/>
                <a:ext cx="896630" cy="15910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70942" y="1315997"/>
                <a:ext cx="896074" cy="15910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82891" y="1845163"/>
                <a:ext cx="896074" cy="15910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4" name="Picture 83"/>
              <p:cNvPicPr preferRelativeResize="0">
                <a:picLocks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36671" y="2350769"/>
                <a:ext cx="896112" cy="15910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42015" y="2887165"/>
                <a:ext cx="896370" cy="15910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1504234" y="671730"/>
              <a:ext cx="1272986" cy="2405931"/>
              <a:chOff x="1380883" y="1325128"/>
              <a:chExt cx="1272986" cy="2405931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80883" y="1325128"/>
                <a:ext cx="906273" cy="160863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7" name="Picture 76" descr="KGO2.1 Indoor Maps 4.png"/>
              <p:cNvPicPr>
                <a:picLocks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81470" y="2136461"/>
                <a:ext cx="972399" cy="1594598"/>
              </a:xfrm>
              <a:prstGeom prst="rect">
                <a:avLst/>
              </a:prstGeom>
              <a:scene3d>
                <a:camera prst="perspectiveFront" fov="0">
                  <a:rot lat="0" lon="0" rev="0"/>
                </a:camera>
                <a:lightRig rig="threePt" dir="t"/>
              </a:scene3d>
              <a:sp3d/>
            </p:spPr>
          </p:pic>
        </p:grpSp>
      </p:grpSp>
      <p:grpSp>
        <p:nvGrpSpPr>
          <p:cNvPr id="116" name="Group 115"/>
          <p:cNvGrpSpPr/>
          <p:nvPr/>
        </p:nvGrpSpPr>
        <p:grpSpPr>
          <a:xfrm>
            <a:off x="702046" y="1518262"/>
            <a:ext cx="7878864" cy="4848579"/>
            <a:chOff x="702046" y="1518262"/>
            <a:chExt cx="7878864" cy="4848579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3593691" y="3494647"/>
              <a:ext cx="1264683" cy="6246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endCxn id="102" idx="0"/>
            </p:cNvCxnSpPr>
            <p:nvPr/>
          </p:nvCxnSpPr>
          <p:spPr>
            <a:xfrm flipH="1">
              <a:off x="2229509" y="4108201"/>
              <a:ext cx="1370933" cy="11616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4422439" y="3045597"/>
              <a:ext cx="816843" cy="610010"/>
              <a:chOff x="4229698" y="3238124"/>
              <a:chExt cx="816843" cy="610010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4229698" y="3238124"/>
                <a:ext cx="816843" cy="514824"/>
                <a:chOff x="4229698" y="3238124"/>
                <a:chExt cx="816843" cy="514824"/>
              </a:xfrm>
            </p:grpSpPr>
            <p:cxnSp>
              <p:nvCxnSpPr>
                <p:cNvPr id="112" name="Straight Connector 111"/>
                <p:cNvCxnSpPr>
                  <a:stCxn id="113" idx="7"/>
                </p:cNvCxnSpPr>
                <p:nvPr/>
              </p:nvCxnSpPr>
              <p:spPr>
                <a:xfrm>
                  <a:off x="4412215" y="3669736"/>
                  <a:ext cx="238975" cy="1743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Oval 112"/>
                <p:cNvSpPr/>
                <p:nvPr/>
              </p:nvSpPr>
              <p:spPr>
                <a:xfrm rot="3009880">
                  <a:off x="4229698" y="3570060"/>
                  <a:ext cx="182888" cy="182888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softEdge rad="393700"/>
                </a:effectLst>
                <a:scene3d>
                  <a:camera prst="orthographicFront"/>
                  <a:lightRig rig="threePt" dir="t"/>
                </a:scene3d>
                <a:sp3d>
                  <a:bevelT w="88900" h="25400" prst="riblet"/>
                  <a:bevelB w="88900" h="101600"/>
                  <a:contourClr>
                    <a:schemeClr val="accent6">
                      <a:lumMod val="75000"/>
                    </a:schemeClr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4571347" y="3238495"/>
                  <a:ext cx="94286" cy="44161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Oval 116"/>
                <p:cNvSpPr/>
                <p:nvPr/>
              </p:nvSpPr>
              <p:spPr>
                <a:xfrm rot="3009880">
                  <a:off x="4482619" y="3238124"/>
                  <a:ext cx="182888" cy="182888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>
                  <a:softEdge rad="393700"/>
                </a:effectLst>
                <a:scene3d>
                  <a:camera prst="orthographicFront"/>
                  <a:lightRig rig="threePt" dir="t"/>
                </a:scene3d>
                <a:sp3d>
                  <a:bevelT w="88900" h="25400" prst="riblet"/>
                  <a:bevelB w="88900" h="101600"/>
                  <a:contourClr>
                    <a:schemeClr val="accent6">
                      <a:lumMod val="75000"/>
                    </a:schemeClr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0" name="Straight Connector 119"/>
                <p:cNvCxnSpPr>
                  <a:endCxn id="114" idx="0"/>
                </p:cNvCxnSpPr>
                <p:nvPr/>
              </p:nvCxnSpPr>
              <p:spPr>
                <a:xfrm flipV="1">
                  <a:off x="4651190" y="3328347"/>
                  <a:ext cx="374126" cy="35882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Oval 113"/>
                <p:cNvSpPr/>
                <p:nvPr/>
              </p:nvSpPr>
              <p:spPr>
                <a:xfrm rot="3009880">
                  <a:off x="4863653" y="3295481"/>
                  <a:ext cx="182888" cy="18288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softEdge rad="393700"/>
                </a:effectLst>
                <a:scene3d>
                  <a:camera prst="orthographicFront"/>
                  <a:lightRig rig="threePt" dir="t"/>
                </a:scene3d>
                <a:sp3d>
                  <a:bevelT w="88900" h="25400" prst="riblet"/>
                  <a:bevelB w="88900" h="101600"/>
                  <a:contourClr>
                    <a:schemeClr val="accent6">
                      <a:lumMod val="75000"/>
                    </a:schemeClr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1" name="Oval 110"/>
              <p:cNvSpPr/>
              <p:nvPr/>
            </p:nvSpPr>
            <p:spPr>
              <a:xfrm rot="19424789">
                <a:off x="4524929" y="3556511"/>
                <a:ext cx="291623" cy="291623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>
                <a:softEdge rad="393700"/>
              </a:effectLst>
              <a:scene3d>
                <a:camera prst="orthographicFront"/>
                <a:lightRig rig="threePt" dir="t"/>
              </a:scene3d>
              <a:sp3d>
                <a:bevelT w="88900" h="25400" prst="riblet"/>
                <a:bevelB w="88900" h="101600"/>
                <a:contourClr>
                  <a:schemeClr val="accent6">
                    <a:lumMod val="75000"/>
                  </a:schemeClr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753051" y="4951840"/>
              <a:ext cx="667634" cy="804620"/>
              <a:chOff x="3012028" y="4601936"/>
              <a:chExt cx="667634" cy="804620"/>
            </a:xfrm>
          </p:grpSpPr>
          <p:grpSp>
            <p:nvGrpSpPr>
              <p:cNvPr id="133" name="Group 132"/>
              <p:cNvGrpSpPr/>
              <p:nvPr/>
            </p:nvGrpSpPr>
            <p:grpSpPr>
              <a:xfrm>
                <a:off x="3012028" y="4601936"/>
                <a:ext cx="667634" cy="804620"/>
                <a:chOff x="3012028" y="4601936"/>
                <a:chExt cx="667634" cy="804620"/>
              </a:xfrm>
            </p:grpSpPr>
            <p:cxnSp>
              <p:nvCxnSpPr>
                <p:cNvPr id="103" name="Straight Connector 102"/>
                <p:cNvCxnSpPr>
                  <a:stCxn id="104" idx="7"/>
                  <a:endCxn id="105" idx="7"/>
                </p:cNvCxnSpPr>
                <p:nvPr/>
              </p:nvCxnSpPr>
              <p:spPr>
                <a:xfrm rot="16968096" flipV="1">
                  <a:off x="3092928" y="4678314"/>
                  <a:ext cx="524627" cy="49710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Oval 103"/>
                <p:cNvSpPr/>
                <p:nvPr/>
              </p:nvSpPr>
              <p:spPr>
                <a:xfrm rot="16968096">
                  <a:off x="3496774" y="5223668"/>
                  <a:ext cx="182888" cy="182888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softEdge rad="393700"/>
                </a:effectLst>
                <a:scene3d>
                  <a:camera prst="orthographicFront"/>
                  <a:lightRig rig="threePt" dir="t"/>
                </a:scene3d>
                <a:sp3d>
                  <a:bevelT w="88900" h="25400" prst="riblet"/>
                  <a:bevelB w="88900" h="101600"/>
                  <a:contourClr>
                    <a:schemeClr val="accent6">
                      <a:lumMod val="75000"/>
                    </a:schemeClr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 rot="16968096">
                  <a:off x="3128273" y="4601936"/>
                  <a:ext cx="182888" cy="18288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softEdge rad="393700"/>
                </a:effectLst>
                <a:scene3d>
                  <a:camera prst="orthographicFront"/>
                  <a:lightRig rig="threePt" dir="t"/>
                </a:scene3d>
                <a:sp3d>
                  <a:bevelT w="88900" h="25400" prst="riblet"/>
                  <a:bevelB w="88900" h="101600"/>
                  <a:contourClr>
                    <a:schemeClr val="accent6">
                      <a:lumMod val="75000"/>
                    </a:schemeClr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6" name="Straight Connector 105"/>
                <p:cNvCxnSpPr/>
                <p:nvPr/>
              </p:nvCxnSpPr>
              <p:spPr>
                <a:xfrm flipV="1">
                  <a:off x="3078050" y="5003930"/>
                  <a:ext cx="332875" cy="25212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Oval 107"/>
                <p:cNvSpPr/>
                <p:nvPr/>
              </p:nvSpPr>
              <p:spPr>
                <a:xfrm rot="16968096">
                  <a:off x="3012028" y="5113522"/>
                  <a:ext cx="182888" cy="182888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>
                  <a:softEdge rad="393700"/>
                </a:effectLst>
                <a:scene3d>
                  <a:camera prst="orthographicFront"/>
                  <a:lightRig rig="threePt" dir="t"/>
                </a:scene3d>
                <a:sp3d>
                  <a:bevelT w="88900" h="25400" prst="riblet"/>
                  <a:bevelB w="88900" h="101600"/>
                  <a:contourClr>
                    <a:schemeClr val="accent6">
                      <a:lumMod val="75000"/>
                    </a:schemeClr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2" name="Oval 101"/>
              <p:cNvSpPr/>
              <p:nvPr/>
            </p:nvSpPr>
            <p:spPr>
              <a:xfrm rot="2703617">
                <a:off x="3239461" y="4877089"/>
                <a:ext cx="291623" cy="29162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softEdge rad="393700"/>
              </a:effectLst>
              <a:scene3d>
                <a:camera prst="orthographicFront"/>
                <a:lightRig rig="threePt" dir="t"/>
              </a:scene3d>
              <a:sp3d>
                <a:bevelT w="88900" h="25400" prst="riblet"/>
                <a:bevelB w="88900" h="101600"/>
                <a:contourClr>
                  <a:schemeClr val="accent6">
                    <a:lumMod val="75000"/>
                  </a:schemeClr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600442" y="4139244"/>
              <a:ext cx="1690886" cy="2227597"/>
              <a:chOff x="3600442" y="4139244"/>
              <a:chExt cx="1690886" cy="2227597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3600442" y="4139244"/>
                <a:ext cx="1396635" cy="196631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0"/>
              <p:cNvGrpSpPr/>
              <p:nvPr/>
            </p:nvGrpSpPr>
            <p:grpSpPr>
              <a:xfrm>
                <a:off x="4583813" y="5686851"/>
                <a:ext cx="707515" cy="679990"/>
                <a:chOff x="3649561" y="5501044"/>
                <a:chExt cx="707515" cy="679990"/>
              </a:xfrm>
            </p:grpSpPr>
            <p:grpSp>
              <p:nvGrpSpPr>
                <p:cNvPr id="55" name="Group 54"/>
                <p:cNvGrpSpPr/>
                <p:nvPr/>
              </p:nvGrpSpPr>
              <p:grpSpPr>
                <a:xfrm rot="8659233">
                  <a:off x="3649561" y="5501044"/>
                  <a:ext cx="707515" cy="679990"/>
                  <a:chOff x="9400511" y="1950626"/>
                  <a:chExt cx="707515" cy="679990"/>
                </a:xfrm>
              </p:grpSpPr>
              <p:cxnSp>
                <p:nvCxnSpPr>
                  <p:cNvPr id="56" name="Straight Connector 55"/>
                  <p:cNvCxnSpPr>
                    <a:stCxn id="57" idx="7"/>
                    <a:endCxn id="58" idx="7"/>
                  </p:cNvCxnSpPr>
                  <p:nvPr/>
                </p:nvCxnSpPr>
                <p:spPr>
                  <a:xfrm flipV="1">
                    <a:off x="9556616" y="1977409"/>
                    <a:ext cx="524627" cy="497102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Oval 56"/>
                  <p:cNvSpPr/>
                  <p:nvPr/>
                </p:nvSpPr>
                <p:spPr>
                  <a:xfrm>
                    <a:off x="9400511" y="2447728"/>
                    <a:ext cx="182888" cy="182888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  <a:effectLst>
                    <a:softEdge rad="393700"/>
                  </a:effectLst>
                  <a:scene3d>
                    <a:camera prst="orthographicFront"/>
                    <a:lightRig rig="threePt" dir="t"/>
                  </a:scene3d>
                  <a:sp3d>
                    <a:bevelT w="88900" h="25400" prst="riblet"/>
                    <a:bevelB w="88900" h="101600"/>
                    <a:contourClr>
                      <a:schemeClr val="accent6">
                        <a:lumMod val="75000"/>
                      </a:schemeClr>
                    </a:contourClr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/>
                  <p:cNvSpPr/>
                  <p:nvPr/>
                </p:nvSpPr>
                <p:spPr>
                  <a:xfrm>
                    <a:off x="9925138" y="1950626"/>
                    <a:ext cx="182888" cy="18288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softEdge rad="393700"/>
                  </a:effectLst>
                  <a:scene3d>
                    <a:camera prst="orthographicFront"/>
                    <a:lightRig rig="threePt" dir="t"/>
                  </a:scene3d>
                  <a:sp3d>
                    <a:bevelT w="88900" h="25400" prst="riblet"/>
                    <a:bevelB w="88900" h="101600"/>
                    <a:contourClr>
                      <a:schemeClr val="accent6">
                        <a:lumMod val="75000"/>
                      </a:schemeClr>
                    </a:contourClr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9" name="Straight Connector 58"/>
                  <p:cNvCxnSpPr/>
                  <p:nvPr/>
                </p:nvCxnSpPr>
                <p:spPr>
                  <a:xfrm>
                    <a:off x="9436505" y="2003065"/>
                    <a:ext cx="607376" cy="56176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Oval 59"/>
                  <p:cNvSpPr/>
                  <p:nvPr/>
                </p:nvSpPr>
                <p:spPr>
                  <a:xfrm>
                    <a:off x="9925138" y="2447728"/>
                    <a:ext cx="182888" cy="182888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  <a:effectLst>
                    <a:softEdge rad="393700"/>
                  </a:effectLst>
                  <a:scene3d>
                    <a:camera prst="orthographicFront"/>
                    <a:lightRig rig="threePt" dir="t"/>
                  </a:scene3d>
                  <a:sp3d>
                    <a:bevelT w="88900" h="25400" prst="riblet"/>
                    <a:bevelB w="88900" h="101600"/>
                    <a:contourClr>
                      <a:schemeClr val="accent6">
                        <a:lumMod val="75000"/>
                      </a:schemeClr>
                    </a:contourClr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/>
                  <p:cNvSpPr/>
                  <p:nvPr/>
                </p:nvSpPr>
                <p:spPr>
                  <a:xfrm>
                    <a:off x="9400511" y="1950626"/>
                    <a:ext cx="182888" cy="182888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  <a:effectLst>
                    <a:softEdge rad="393700"/>
                  </a:effectLst>
                  <a:scene3d>
                    <a:camera prst="orthographicFront"/>
                    <a:lightRig rig="threePt" dir="t"/>
                  </a:scene3d>
                  <a:sp3d>
                    <a:bevelT w="88900" h="25400" prst="riblet"/>
                    <a:bevelB w="88900" h="101600"/>
                    <a:contourClr>
                      <a:schemeClr val="accent6">
                        <a:lumMod val="75000"/>
                      </a:schemeClr>
                    </a:contourClr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8" name="Oval 27"/>
                <p:cNvSpPr/>
                <p:nvPr/>
              </p:nvSpPr>
              <p:spPr>
                <a:xfrm rot="764264">
                  <a:off x="3849913" y="5706661"/>
                  <a:ext cx="291623" cy="291623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>
                  <a:softEdge rad="393700"/>
                </a:effectLst>
                <a:scene3d>
                  <a:camera prst="orthographicFront"/>
                  <a:lightRig rig="threePt" dir="t"/>
                </a:scene3d>
                <a:sp3d>
                  <a:bevelT w="88900" h="25400" prst="riblet"/>
                  <a:bevelB w="88900" h="101600"/>
                  <a:contourClr>
                    <a:schemeClr val="accent6">
                      <a:lumMod val="75000"/>
                    </a:schemeClr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5" name="Straight Connector 4"/>
            <p:cNvCxnSpPr>
              <a:endCxn id="43" idx="6"/>
            </p:cNvCxnSpPr>
            <p:nvPr/>
          </p:nvCxnSpPr>
          <p:spPr>
            <a:xfrm flipV="1">
              <a:off x="3600442" y="3801680"/>
              <a:ext cx="4771748" cy="3176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7873395" y="3446683"/>
              <a:ext cx="707515" cy="679990"/>
              <a:chOff x="7873395" y="3446683"/>
              <a:chExt cx="707515" cy="679990"/>
            </a:xfrm>
          </p:grpSpPr>
          <p:grpSp>
            <p:nvGrpSpPr>
              <p:cNvPr id="12" name="Group 11"/>
              <p:cNvGrpSpPr/>
              <p:nvPr/>
            </p:nvGrpSpPr>
            <p:grpSpPr>
              <a:xfrm rot="354344">
                <a:off x="7873395" y="3446683"/>
                <a:ext cx="707515" cy="679990"/>
                <a:chOff x="9400511" y="1950626"/>
                <a:chExt cx="707515" cy="679990"/>
              </a:xfrm>
            </p:grpSpPr>
            <p:cxnSp>
              <p:nvCxnSpPr>
                <p:cNvPr id="46" name="Straight Connector 45"/>
                <p:cNvCxnSpPr>
                  <a:stCxn id="38" idx="7"/>
                  <a:endCxn id="41" idx="7"/>
                </p:cNvCxnSpPr>
                <p:nvPr/>
              </p:nvCxnSpPr>
              <p:spPr>
                <a:xfrm flipV="1">
                  <a:off x="9556616" y="1977409"/>
                  <a:ext cx="524627" cy="49710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Oval 37"/>
                <p:cNvSpPr/>
                <p:nvPr/>
              </p:nvSpPr>
              <p:spPr>
                <a:xfrm>
                  <a:off x="9400511" y="2447728"/>
                  <a:ext cx="182888" cy="182888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softEdge rad="393700"/>
                </a:effectLst>
                <a:scene3d>
                  <a:camera prst="orthographicFront"/>
                  <a:lightRig rig="threePt" dir="t"/>
                </a:scene3d>
                <a:sp3d>
                  <a:bevelT w="88900" h="25400" prst="riblet"/>
                  <a:bevelB w="88900" h="101600"/>
                  <a:contourClr>
                    <a:schemeClr val="accent6">
                      <a:lumMod val="75000"/>
                    </a:schemeClr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9925138" y="1950626"/>
                  <a:ext cx="182888" cy="18288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softEdge rad="393700"/>
                </a:effectLst>
                <a:scene3d>
                  <a:camera prst="orthographicFront"/>
                  <a:lightRig rig="threePt" dir="t"/>
                </a:scene3d>
                <a:sp3d>
                  <a:bevelT w="88900" h="25400" prst="riblet"/>
                  <a:bevelB w="88900" h="101600"/>
                  <a:contourClr>
                    <a:schemeClr val="accent6">
                      <a:lumMod val="75000"/>
                    </a:schemeClr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9436505" y="2003065"/>
                  <a:ext cx="607376" cy="56176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Oval 38"/>
                <p:cNvSpPr/>
                <p:nvPr/>
              </p:nvSpPr>
              <p:spPr>
                <a:xfrm>
                  <a:off x="9925138" y="2447728"/>
                  <a:ext cx="182888" cy="182888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softEdge rad="393700"/>
                </a:effectLst>
                <a:scene3d>
                  <a:camera prst="orthographicFront"/>
                  <a:lightRig rig="threePt" dir="t"/>
                </a:scene3d>
                <a:sp3d>
                  <a:bevelT w="88900" h="25400" prst="riblet"/>
                  <a:bevelB w="88900" h="101600"/>
                  <a:contourClr>
                    <a:schemeClr val="accent6">
                      <a:lumMod val="75000"/>
                    </a:schemeClr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9400511" y="1950626"/>
                  <a:ext cx="182888" cy="182888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>
                  <a:softEdge rad="393700"/>
                </a:effectLst>
                <a:scene3d>
                  <a:camera prst="orthographicFront"/>
                  <a:lightRig rig="threePt" dir="t"/>
                </a:scene3d>
                <a:sp3d>
                  <a:bevelT w="88900" h="25400" prst="riblet"/>
                  <a:bevelB w="88900" h="101600"/>
                  <a:contourClr>
                    <a:schemeClr val="accent6">
                      <a:lumMod val="75000"/>
                    </a:schemeClr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 rot="354344">
                <a:off x="8081341" y="3640865"/>
                <a:ext cx="291623" cy="291623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  <a:effectLst>
                <a:softEdge rad="393700"/>
              </a:effectLst>
              <a:scene3d>
                <a:camera prst="orthographicFront"/>
                <a:lightRig rig="threePt" dir="t"/>
              </a:scene3d>
              <a:sp3d>
                <a:bevelT w="88900" h="25400" prst="riblet"/>
                <a:bevelB w="88900" h="101600"/>
                <a:contourClr>
                  <a:schemeClr val="accent6">
                    <a:lumMod val="75000"/>
                  </a:schemeClr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702046" y="1518262"/>
              <a:ext cx="2774055" cy="2507005"/>
              <a:chOff x="819636" y="1612326"/>
              <a:chExt cx="2774055" cy="2507005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 flipH="1" flipV="1">
                <a:off x="1183061" y="2020666"/>
                <a:ext cx="2410630" cy="209866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oup 52"/>
              <p:cNvGrpSpPr/>
              <p:nvPr/>
            </p:nvGrpSpPr>
            <p:grpSpPr>
              <a:xfrm>
                <a:off x="819636" y="1612326"/>
                <a:ext cx="594683" cy="611663"/>
                <a:chOff x="819636" y="1612326"/>
                <a:chExt cx="594683" cy="611663"/>
              </a:xfrm>
            </p:grpSpPr>
            <p:grpSp>
              <p:nvGrpSpPr>
                <p:cNvPr id="52" name="Group 51"/>
                <p:cNvGrpSpPr/>
                <p:nvPr/>
              </p:nvGrpSpPr>
              <p:grpSpPr>
                <a:xfrm>
                  <a:off x="819636" y="1612326"/>
                  <a:ext cx="485188" cy="611663"/>
                  <a:chOff x="-911142" y="1579505"/>
                  <a:chExt cx="485188" cy="611663"/>
                </a:xfrm>
              </p:grpSpPr>
              <p:cxnSp>
                <p:nvCxnSpPr>
                  <p:cNvPr id="98" name="Straight Connector 97"/>
                  <p:cNvCxnSpPr>
                    <a:endCxn id="100" idx="7"/>
                  </p:cNvCxnSpPr>
                  <p:nvPr/>
                </p:nvCxnSpPr>
                <p:spPr>
                  <a:xfrm flipH="1" flipV="1">
                    <a:off x="-532986" y="1580843"/>
                    <a:ext cx="59698" cy="41062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Oval 99"/>
                  <p:cNvSpPr/>
                  <p:nvPr/>
                </p:nvSpPr>
                <p:spPr>
                  <a:xfrm rot="18311100">
                    <a:off x="-608842" y="1579505"/>
                    <a:ext cx="182888" cy="18288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softEdge rad="393700"/>
                  </a:effectLst>
                  <a:scene3d>
                    <a:camera prst="orthographicFront"/>
                    <a:lightRig rig="threePt" dir="t"/>
                  </a:scene3d>
                  <a:sp3d>
                    <a:bevelT w="88900" h="25400" prst="riblet"/>
                    <a:bevelB w="88900" h="101600"/>
                    <a:contourClr>
                      <a:schemeClr val="accent6">
                        <a:lumMod val="75000"/>
                      </a:schemeClr>
                    </a:contourClr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1" name="Straight Connector 100"/>
                  <p:cNvCxnSpPr/>
                  <p:nvPr/>
                </p:nvCxnSpPr>
                <p:spPr>
                  <a:xfrm flipV="1">
                    <a:off x="-883528" y="2042712"/>
                    <a:ext cx="374112" cy="79856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9" name="Oval 108"/>
                  <p:cNvSpPr/>
                  <p:nvPr/>
                </p:nvSpPr>
                <p:spPr>
                  <a:xfrm rot="18311100">
                    <a:off x="-911142" y="2008280"/>
                    <a:ext cx="182888" cy="182888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  <a:effectLst>
                    <a:softEdge rad="393700"/>
                  </a:effectLst>
                  <a:scene3d>
                    <a:camera prst="orthographicFront"/>
                    <a:lightRig rig="threePt" dir="t"/>
                  </a:scene3d>
                  <a:sp3d>
                    <a:bevelT w="88900" h="25400" prst="riblet"/>
                    <a:bevelB w="88900" h="101600"/>
                    <a:contourClr>
                      <a:schemeClr val="accent6">
                        <a:lumMod val="75000"/>
                      </a:schemeClr>
                    </a:contourClr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7" name="Oval 96"/>
                <p:cNvSpPr/>
                <p:nvPr/>
              </p:nvSpPr>
              <p:spPr>
                <a:xfrm rot="10416131">
                  <a:off x="1122696" y="1916420"/>
                  <a:ext cx="291623" cy="291623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>
                  <a:softEdge rad="393700"/>
                </a:effectLst>
                <a:scene3d>
                  <a:camera prst="orthographicFront"/>
                  <a:lightRig rig="threePt" dir="t"/>
                </a:scene3d>
                <a:sp3d>
                  <a:bevelT w="88900" h="25400" prst="riblet"/>
                  <a:bevelB w="88900" h="101600"/>
                  <a:contourClr>
                    <a:schemeClr val="accent6">
                      <a:lumMod val="75000"/>
                    </a:schemeClr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2" name="Oval 21"/>
          <p:cNvSpPr/>
          <p:nvPr/>
        </p:nvSpPr>
        <p:spPr>
          <a:xfrm>
            <a:off x="3385375" y="3885272"/>
            <a:ext cx="468115" cy="46811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393700"/>
          </a:effectLst>
          <a:scene3d>
            <a:camera prst="orthographicFront"/>
            <a:lightRig rig="threePt" dir="t"/>
          </a:scene3d>
          <a:sp3d>
            <a:bevelT w="107950" h="177800" prst="riblet"/>
            <a:bevelB w="88900" h="101600"/>
            <a:contourClr>
              <a:schemeClr val="accent6">
                <a:lumMod val="75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6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iBeacons</a:t>
            </a:r>
            <a:r>
              <a:rPr lang="en-US" dirty="0" smtClean="0"/>
              <a:t>, </a:t>
            </a:r>
            <a:r>
              <a:rPr lang="en-US" dirty="0" err="1" smtClean="0"/>
              <a:t>Geofencing</a:t>
            </a:r>
            <a:r>
              <a:rPr lang="en-US" dirty="0" smtClean="0"/>
              <a:t>, QR Codes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0A8C-998F-634B-82E6-C433532494C3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 descr="IMG_275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97"/>
          <a:stretch/>
        </p:blipFill>
        <p:spPr>
          <a:xfrm>
            <a:off x="688886" y="1421295"/>
            <a:ext cx="3396747" cy="2550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98" y="3677290"/>
            <a:ext cx="2857500" cy="284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0" y="1198955"/>
            <a:ext cx="2658717" cy="2658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786" y="2517724"/>
            <a:ext cx="34417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IT_Main_Campus_Aer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90" y="1584000"/>
            <a:ext cx="3993906" cy="50615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00537" y="158751"/>
            <a:ext cx="6942926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Seven Years Ago at MIT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643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mobile important?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1450"/>
            <a:ext cx="2133600" cy="365125"/>
          </a:xfrm>
        </p:spPr>
        <p:txBody>
          <a:bodyPr/>
          <a:lstStyle/>
          <a:p>
            <a:fld id="{86030A8C-998F-634B-82E6-C433532494C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0" y="228600"/>
            <a:ext cx="6553200" cy="609600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Coming next to the CSUN App …</a:t>
            </a:r>
            <a:endParaRPr lang="en-US" sz="2200" b="0" i="0" dirty="0">
              <a:latin typeface="Georgia"/>
              <a:cs typeface="Georgia"/>
            </a:endParaRPr>
          </a:p>
        </p:txBody>
      </p:sp>
      <p:pic>
        <p:nvPicPr>
          <p:cNvPr id="5" name="Picture 4" descr="whlte-csun-wordmark-comple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  <p:sp>
        <p:nvSpPr>
          <p:cNvPr id="8" name="Right Triangle 7"/>
          <p:cNvSpPr/>
          <p:nvPr/>
        </p:nvSpPr>
        <p:spPr>
          <a:xfrm flipH="1">
            <a:off x="-12700" y="5715000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6"/>
          <p:cNvSpPr/>
          <p:nvPr/>
        </p:nvSpPr>
        <p:spPr>
          <a:xfrm flipH="1">
            <a:off x="5899148" y="5317067"/>
            <a:ext cx="3244851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whlte-csun-wordmark-comple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  <p:pic>
        <p:nvPicPr>
          <p:cNvPr id="3" name="Picture 2" descr="app-banner-matado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r="22128"/>
          <a:stretch/>
        </p:blipFill>
        <p:spPr>
          <a:xfrm>
            <a:off x="685800" y="3048000"/>
            <a:ext cx="8001000" cy="25189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1066800"/>
            <a:ext cx="861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PeopleSoft Student Services - </a:t>
            </a:r>
            <a:r>
              <a:rPr lang="en-US" sz="2800" dirty="0" err="1" smtClean="0">
                <a:solidFill>
                  <a:srgbClr val="000000"/>
                </a:solidFill>
              </a:rPr>
              <a:t>GreyHeller</a:t>
            </a:r>
            <a:r>
              <a:rPr lang="en-US" sz="2800" dirty="0" smtClean="0">
                <a:solidFill>
                  <a:srgbClr val="000000"/>
                </a:solidFill>
              </a:rPr>
              <a:t>/</a:t>
            </a:r>
            <a:r>
              <a:rPr lang="en-US" sz="2800" dirty="0" err="1" smtClean="0">
                <a:solidFill>
                  <a:srgbClr val="000000"/>
                </a:solidFill>
              </a:rPr>
              <a:t>Modo</a:t>
            </a:r>
            <a:r>
              <a:rPr lang="en-US" sz="2800" dirty="0" smtClean="0">
                <a:solidFill>
                  <a:srgbClr val="000000"/>
                </a:solidFill>
              </a:rPr>
              <a:t> Labs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Parking Space Availability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Indoor-Outdoor Maps Transitioning 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Matador Patrol Safety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4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5181600" y="152400"/>
            <a:ext cx="3962400" cy="685800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</a:t>
            </a:r>
            <a:r>
              <a:rPr lang="en-US" sz="28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Aid Award</a:t>
            </a:r>
            <a:endParaRPr lang="en-US" sz="2200" dirty="0">
              <a:latin typeface="Georgia"/>
              <a:cs typeface="Georgia"/>
            </a:endParaRPr>
          </a:p>
        </p:txBody>
      </p:sp>
      <p:sp>
        <p:nvSpPr>
          <p:cNvPr id="5" name="Right Triangle 7"/>
          <p:cNvSpPr/>
          <p:nvPr/>
        </p:nvSpPr>
        <p:spPr>
          <a:xfrm flipH="1">
            <a:off x="-12700" y="5715000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6"/>
          <p:cNvSpPr/>
          <p:nvPr/>
        </p:nvSpPr>
        <p:spPr>
          <a:xfrm flipH="1">
            <a:off x="5899148" y="5317067"/>
            <a:ext cx="3244851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whlte-csun-wordmark-comple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  <p:pic>
        <p:nvPicPr>
          <p:cNvPr id="8" name="Picture 7" descr="iphone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89" y="762000"/>
            <a:ext cx="2319311" cy="4876800"/>
          </a:xfrm>
          <a:prstGeom prst="rect">
            <a:avLst/>
          </a:prstGeom>
        </p:spPr>
      </p:pic>
      <p:pic>
        <p:nvPicPr>
          <p:cNvPr id="9" name="Picture 8" descr="Portrait_31_My Financial Aid_Financial Aid Awar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447800"/>
            <a:ext cx="2133600" cy="3505200"/>
          </a:xfrm>
          <a:prstGeom prst="rect">
            <a:avLst/>
          </a:prstGeom>
        </p:spPr>
      </p:pic>
      <p:pic>
        <p:nvPicPr>
          <p:cNvPr id="10" name="Picture 9" descr="PeopleSoft_Financial Aid_Award Summary p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4953000" cy="62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4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0" y="3733800"/>
            <a:ext cx="2590800" cy="1905000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Emergency Contact Information</a:t>
            </a:r>
            <a:endParaRPr lang="en-US" sz="2200" dirty="0">
              <a:latin typeface="Georgia"/>
              <a:cs typeface="Georgia"/>
            </a:endParaRPr>
          </a:p>
        </p:txBody>
      </p:sp>
      <p:sp>
        <p:nvSpPr>
          <p:cNvPr id="5" name="Right Triangle 7"/>
          <p:cNvSpPr/>
          <p:nvPr/>
        </p:nvSpPr>
        <p:spPr>
          <a:xfrm flipH="1">
            <a:off x="-12700" y="5715000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whlte-csun-wordmark-comple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  <p:pic>
        <p:nvPicPr>
          <p:cNvPr id="11" name="Picture 10" descr="PeopleSoft_Emergency Contact pa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96" t="7632" r="9996" b="28180"/>
          <a:stretch/>
        </p:blipFill>
        <p:spPr>
          <a:xfrm>
            <a:off x="-838200" y="12700"/>
            <a:ext cx="8534400" cy="3331230"/>
          </a:xfrm>
          <a:prstGeom prst="rect">
            <a:avLst/>
          </a:prstGeom>
        </p:spPr>
      </p:pic>
      <p:pic>
        <p:nvPicPr>
          <p:cNvPr id="12" name="Picture 11" descr="Portrait_20_My Contact Info_Emergency Contac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55"/>
          <a:stretch/>
        </p:blipFill>
        <p:spPr>
          <a:xfrm>
            <a:off x="4572000" y="3657600"/>
            <a:ext cx="4282115" cy="3293278"/>
          </a:xfrm>
          <a:prstGeom prst="rect">
            <a:avLst/>
          </a:prstGeom>
        </p:spPr>
      </p:pic>
      <p:pic>
        <p:nvPicPr>
          <p:cNvPr id="8" name="Picture 7" descr="iphone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1" b="15413"/>
          <a:stretch/>
        </p:blipFill>
        <p:spPr>
          <a:xfrm>
            <a:off x="4191000" y="2971800"/>
            <a:ext cx="4978400" cy="39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24320475_Larg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2"/>
          <a:stretch/>
        </p:blipFill>
        <p:spPr>
          <a:xfrm>
            <a:off x="0" y="0"/>
            <a:ext cx="9144000" cy="6553200"/>
          </a:xfrm>
          <a:prstGeom prst="rect">
            <a:avLst/>
          </a:prstGeom>
        </p:spPr>
      </p:pic>
      <p:sp>
        <p:nvSpPr>
          <p:cNvPr id="5" name="Right Triangle 7"/>
          <p:cNvSpPr/>
          <p:nvPr/>
        </p:nvSpPr>
        <p:spPr>
          <a:xfrm flipH="1">
            <a:off x="-12700" y="5715000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6"/>
          <p:cNvSpPr/>
          <p:nvPr/>
        </p:nvSpPr>
        <p:spPr>
          <a:xfrm flipH="1">
            <a:off x="5899148" y="5317067"/>
            <a:ext cx="3244851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whlte-csun-wordmark-comple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  <p:sp>
        <p:nvSpPr>
          <p:cNvPr id="12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2971800" y="304800"/>
            <a:ext cx="5867400" cy="533400"/>
          </a:xfrm>
        </p:spPr>
        <p:txBody>
          <a:bodyPr>
            <a:noAutofit/>
          </a:bodyPr>
          <a:lstStyle>
            <a:lvl1pPr marL="0" indent="0">
              <a:buNone/>
              <a:defRPr sz="3600"/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Parking Space App</a:t>
            </a:r>
            <a:endParaRPr lang="en-US" sz="3200" b="0" i="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6869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4343400" y="228600"/>
            <a:ext cx="4800600" cy="685800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Seamless Map Integration</a:t>
            </a:r>
            <a:endParaRPr lang="en-US" sz="2200" dirty="0">
              <a:latin typeface="Georgia"/>
              <a:cs typeface="Georgia"/>
            </a:endParaRPr>
          </a:p>
        </p:txBody>
      </p:sp>
      <p:sp>
        <p:nvSpPr>
          <p:cNvPr id="5" name="Right Triangle 7"/>
          <p:cNvSpPr/>
          <p:nvPr/>
        </p:nvSpPr>
        <p:spPr>
          <a:xfrm flipH="1">
            <a:off x="-12700" y="5715000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6"/>
          <p:cNvSpPr/>
          <p:nvPr/>
        </p:nvSpPr>
        <p:spPr>
          <a:xfrm flipH="1">
            <a:off x="5899148" y="5317067"/>
            <a:ext cx="3244851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whlte-csun-wordmark-comple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  <p:pic>
        <p:nvPicPr>
          <p:cNvPr id="9" name="Picture 8" descr="IMG_88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2998877" cy="5334000"/>
          </a:xfrm>
          <a:prstGeom prst="rect">
            <a:avLst/>
          </a:prstGeom>
        </p:spPr>
      </p:pic>
      <p:pic>
        <p:nvPicPr>
          <p:cNvPr id="10" name="Picture 9" descr="IMG_888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58" y="1371600"/>
            <a:ext cx="5285842" cy="2971800"/>
          </a:xfrm>
          <a:prstGeom prst="rect">
            <a:avLst/>
          </a:prstGeom>
        </p:spPr>
      </p:pic>
      <p:pic>
        <p:nvPicPr>
          <p:cNvPr id="13" name="Picture 12" descr="Screen Shot 2015-10-23 at 10.55.3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590800"/>
            <a:ext cx="668383" cy="118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1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10-21 at 9.59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" y="0"/>
            <a:ext cx="9144000" cy="2148191"/>
          </a:xfrm>
          <a:prstGeom prst="rect">
            <a:avLst/>
          </a:prstGeom>
        </p:spPr>
      </p:pic>
      <p:pic>
        <p:nvPicPr>
          <p:cNvPr id="7" name="Picture 6" descr="Screen Shot 2015-10-19 at 1.25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tador Patro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00" t="1778" r="-1000" b="-1778"/>
          <a:stretch/>
        </p:blipFill>
        <p:spPr>
          <a:xfrm>
            <a:off x="-1" y="0"/>
            <a:ext cx="9144001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5-10-19 at 1.24.28 PM.png"/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11997"/>
          <a:stretch/>
        </p:blipFill>
        <p:spPr>
          <a:xfrm>
            <a:off x="381000" y="609600"/>
            <a:ext cx="6019800" cy="4514850"/>
          </a:xfrm>
          <a:prstGeom prst="rect">
            <a:avLst/>
          </a:prstGeom>
        </p:spPr>
      </p:pic>
      <p:pic>
        <p:nvPicPr>
          <p:cNvPr id="11" name="Picture 10" descr="whlte-csun-wordmark-comple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  <p:pic>
        <p:nvPicPr>
          <p:cNvPr id="12" name="Picture 11" descr="iphone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295400"/>
            <a:ext cx="1703244" cy="3581400"/>
          </a:xfrm>
          <a:prstGeom prst="rect">
            <a:avLst/>
          </a:prstGeom>
        </p:spPr>
      </p:pic>
      <p:pic>
        <p:nvPicPr>
          <p:cNvPr id="3" name="Picture 2" descr="Screen Shot 2015-10-23 at 4.21.58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"/>
          <a:stretch/>
        </p:blipFill>
        <p:spPr>
          <a:xfrm>
            <a:off x="7086600" y="1828800"/>
            <a:ext cx="1426621" cy="2607734"/>
          </a:xfrm>
          <a:prstGeom prst="rect">
            <a:avLst/>
          </a:prstGeom>
        </p:spPr>
      </p:pic>
      <p:sp>
        <p:nvSpPr>
          <p:cNvPr id="13" name="Right Triangle 7"/>
          <p:cNvSpPr/>
          <p:nvPr/>
        </p:nvSpPr>
        <p:spPr>
          <a:xfrm flipH="1">
            <a:off x="-12700" y="5715000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6"/>
          <p:cNvSpPr/>
          <p:nvPr/>
        </p:nvSpPr>
        <p:spPr>
          <a:xfrm flipH="1">
            <a:off x="5899148" y="5317067"/>
            <a:ext cx="3244851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whlte-csun-wordmark-comple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61" y="6324600"/>
            <a:ext cx="2332339" cy="381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54102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Matador Patrol App - Spring, 2016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3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mobile important?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1450"/>
            <a:ext cx="2133600" cy="365125"/>
          </a:xfrm>
        </p:spPr>
        <p:txBody>
          <a:bodyPr/>
          <a:lstStyle/>
          <a:p>
            <a:fld id="{86030A8C-998F-634B-82E6-C433532494C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3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Challenge: Leadership Needed!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886" y="1198956"/>
            <a:ext cx="3954216" cy="4927208"/>
          </a:xfrm>
        </p:spPr>
        <p:txBody>
          <a:bodyPr>
            <a:normAutofit/>
          </a:bodyPr>
          <a:lstStyle/>
          <a:p>
            <a:r>
              <a:rPr lang="en-US" sz="2000" dirty="0"/>
              <a:t>Prospective Students</a:t>
            </a:r>
          </a:p>
          <a:p>
            <a:r>
              <a:rPr lang="en-US" sz="2000" dirty="0"/>
              <a:t>New Students</a:t>
            </a:r>
          </a:p>
          <a:p>
            <a:r>
              <a:rPr lang="en-US" sz="2000" dirty="0"/>
              <a:t>Current Students</a:t>
            </a:r>
          </a:p>
          <a:p>
            <a:r>
              <a:rPr lang="en-US" sz="2000" dirty="0"/>
              <a:t>Faculty</a:t>
            </a:r>
          </a:p>
          <a:p>
            <a:r>
              <a:rPr lang="en-US" sz="2000" dirty="0"/>
              <a:t>Staff</a:t>
            </a:r>
          </a:p>
          <a:p>
            <a:r>
              <a:rPr lang="en-US" sz="2000" dirty="0"/>
              <a:t>Alumni</a:t>
            </a:r>
          </a:p>
          <a:p>
            <a:r>
              <a:rPr lang="en-US" sz="2000" dirty="0"/>
              <a:t>Parents</a:t>
            </a:r>
          </a:p>
          <a:p>
            <a:r>
              <a:rPr lang="en-US" sz="2000" dirty="0" smtClean="0"/>
              <a:t>Visitors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0A8C-998F-634B-82E6-C433532494C3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43102" y="1214102"/>
            <a:ext cx="3954216" cy="4927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sz="1600" kern="1200" baseline="0">
                <a:solidFill>
                  <a:schemeClr val="tx1"/>
                </a:solidFill>
                <a:latin typeface="Proxima Nova Book"/>
                <a:ea typeface="+mn-ea"/>
                <a:cs typeface="Proxima Nova Book"/>
              </a:defRPr>
            </a:lvl1pPr>
            <a:lvl2pPr marL="685800" indent="-18288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Proxima Nova Book"/>
                <a:ea typeface="+mn-ea"/>
                <a:cs typeface="Proxima Nova Book"/>
              </a:defRPr>
            </a:lvl2pPr>
            <a:lvl3pPr marL="1143000" indent="-18288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•"/>
              <a:defRPr sz="1100" kern="1200">
                <a:solidFill>
                  <a:schemeClr val="tx1"/>
                </a:solidFill>
                <a:latin typeface="Proxima Nova Book"/>
                <a:ea typeface="+mn-ea"/>
                <a:cs typeface="Proxima Nova Book"/>
              </a:defRPr>
            </a:lvl3pPr>
            <a:lvl4pPr marL="1600200" indent="-18288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100" kern="1200">
                <a:solidFill>
                  <a:schemeClr val="tx1"/>
                </a:solidFill>
                <a:latin typeface="Proxima Nova Book"/>
                <a:ea typeface="+mn-ea"/>
                <a:cs typeface="Proxima Nova Book"/>
              </a:defRPr>
            </a:lvl4pPr>
            <a:lvl5pPr marL="2057400" indent="-18288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»"/>
              <a:defRPr sz="1100" kern="1200">
                <a:solidFill>
                  <a:schemeClr val="tx1"/>
                </a:solidFill>
                <a:latin typeface="Proxima Nova Book"/>
                <a:ea typeface="+mn-ea"/>
                <a:cs typeface="Proxima Nova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IT</a:t>
            </a:r>
          </a:p>
          <a:p>
            <a:r>
              <a:rPr lang="en-US" sz="2000" dirty="0" smtClean="0"/>
              <a:t>Marketing/Communications</a:t>
            </a:r>
            <a:endParaRPr lang="en-US" sz="2000" dirty="0"/>
          </a:p>
          <a:p>
            <a:r>
              <a:rPr lang="en-US" sz="2000" dirty="0"/>
              <a:t>Admissions</a:t>
            </a:r>
          </a:p>
          <a:p>
            <a:r>
              <a:rPr lang="en-US" sz="2000" dirty="0"/>
              <a:t>Student </a:t>
            </a:r>
            <a:r>
              <a:rPr lang="en-US" sz="2000" dirty="0" smtClean="0"/>
              <a:t>Affairs</a:t>
            </a:r>
            <a:endParaRPr lang="en-US" sz="2000" dirty="0"/>
          </a:p>
          <a:p>
            <a:r>
              <a:rPr lang="en-US" sz="2000" dirty="0"/>
              <a:t>Registrar</a:t>
            </a:r>
          </a:p>
          <a:p>
            <a:r>
              <a:rPr lang="en-US" sz="2000" dirty="0"/>
              <a:t>Facilities</a:t>
            </a:r>
          </a:p>
          <a:p>
            <a:r>
              <a:rPr lang="en-US" sz="2000" dirty="0"/>
              <a:t>Transportation</a:t>
            </a:r>
          </a:p>
          <a:p>
            <a:r>
              <a:rPr lang="en-US" sz="2000" dirty="0"/>
              <a:t>Alumni Association</a:t>
            </a:r>
          </a:p>
          <a:p>
            <a:r>
              <a:rPr lang="en-US" sz="2000" dirty="0"/>
              <a:t>Student Government</a:t>
            </a:r>
          </a:p>
          <a:p>
            <a:r>
              <a:rPr lang="en-US" sz="2000" dirty="0"/>
              <a:t>Dining</a:t>
            </a:r>
          </a:p>
          <a:p>
            <a:r>
              <a:rPr lang="en-US" sz="2000" dirty="0"/>
              <a:t>Athletics</a:t>
            </a:r>
          </a:p>
          <a:p>
            <a:r>
              <a:rPr lang="en-US" sz="2000" dirty="0"/>
              <a:t>And Many More</a:t>
            </a:r>
            <a:r>
              <a:rPr lang="en-US" sz="2000" dirty="0" smtClean="0"/>
              <a:t>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51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Audience based content</a:t>
            </a:r>
            <a:endParaRPr lang="en-US" sz="2000" dirty="0" smtClean="0"/>
          </a:p>
          <a:p>
            <a:r>
              <a:rPr lang="en-US" sz="2400" dirty="0" smtClean="0"/>
              <a:t>Enhancing the campus visit and tour experience using </a:t>
            </a:r>
            <a:r>
              <a:rPr lang="en-US" sz="2400" dirty="0" err="1" smtClean="0"/>
              <a:t>iBeacons</a:t>
            </a:r>
            <a:endParaRPr lang="en-US" sz="2400" dirty="0" smtClean="0"/>
          </a:p>
          <a:p>
            <a:r>
              <a:rPr lang="en-US" sz="2400" dirty="0" smtClean="0"/>
              <a:t>Messaging</a:t>
            </a:r>
          </a:p>
          <a:p>
            <a:pPr lvl="1"/>
            <a:r>
              <a:rPr lang="en-US" sz="2000" dirty="0" smtClean="0"/>
              <a:t>Target messages by categories and groups</a:t>
            </a:r>
          </a:p>
          <a:p>
            <a:pPr lvl="1"/>
            <a:r>
              <a:rPr lang="en-US" sz="2000" dirty="0" smtClean="0"/>
              <a:t>Users can customize how they want to receive notifications</a:t>
            </a:r>
          </a:p>
          <a:p>
            <a:pPr lvl="1"/>
            <a:r>
              <a:rPr lang="en-US" sz="2000" dirty="0"/>
              <a:t>Message center within the app so that users can refer to the </a:t>
            </a:r>
            <a:r>
              <a:rPr lang="en-US" sz="2000" dirty="0" smtClean="0"/>
              <a:t>messages</a:t>
            </a:r>
          </a:p>
          <a:p>
            <a:pPr lvl="1"/>
            <a:r>
              <a:rPr lang="en-US" sz="2000" dirty="0"/>
              <a:t>An easy to use backend interface for the </a:t>
            </a:r>
            <a:r>
              <a:rPr lang="en-US" sz="2000" dirty="0" smtClean="0"/>
              <a:t>administrator</a:t>
            </a:r>
          </a:p>
          <a:p>
            <a:pPr lvl="1"/>
            <a:r>
              <a:rPr lang="en-US" sz="2000" dirty="0"/>
              <a:t>Ability for users to opt in or out of certain optional message </a:t>
            </a:r>
            <a:r>
              <a:rPr lang="en-US" sz="2000" dirty="0" smtClean="0"/>
              <a:t>types</a:t>
            </a:r>
          </a:p>
          <a:p>
            <a:pPr lvl="1"/>
            <a:r>
              <a:rPr lang="en-US" sz="2000" dirty="0" smtClean="0"/>
              <a:t>Promotions</a:t>
            </a:r>
          </a:p>
        </p:txBody>
      </p:sp>
    </p:spTree>
    <p:extLst>
      <p:ext uri="{BB962C8B-B14F-4D97-AF65-F5344CB8AC3E}">
        <p14:creationId xmlns:p14="http://schemas.microsoft.com/office/powerpoint/2010/main" val="196617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OF 2036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0A8C-998F-634B-82E6-C433532494C3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05" b="3718"/>
          <a:stretch/>
        </p:blipFill>
        <p:spPr>
          <a:xfrm>
            <a:off x="736743" y="1198955"/>
            <a:ext cx="5072127" cy="3393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1811" r="17102" b="27389"/>
          <a:stretch/>
        </p:blipFill>
        <p:spPr>
          <a:xfrm>
            <a:off x="3953565" y="2703258"/>
            <a:ext cx="4627218" cy="377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3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739" y="1198955"/>
            <a:ext cx="3031435" cy="53807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8885" y="1198956"/>
            <a:ext cx="4832853" cy="492720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Download </a:t>
            </a:r>
            <a:r>
              <a:rPr lang="en-US" sz="2000" dirty="0" smtClean="0">
                <a:solidFill>
                  <a:srgbClr val="000000"/>
                </a:solidFill>
              </a:rPr>
              <a:t>our app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b="1" u="sng" dirty="0" smtClean="0">
                <a:solidFill>
                  <a:srgbClr val="E9012A"/>
                </a:solidFill>
              </a:rPr>
              <a:t>Modo Labs </a:t>
            </a:r>
            <a:r>
              <a:rPr lang="en-US" sz="2000" b="1" u="sng" dirty="0">
                <a:solidFill>
                  <a:srgbClr val="E9012A"/>
                </a:solidFill>
              </a:rPr>
              <a:t>Company </a:t>
            </a:r>
            <a:r>
              <a:rPr lang="en-US" sz="2000" b="1" u="sng" dirty="0" smtClean="0">
                <a:solidFill>
                  <a:srgbClr val="E9012A"/>
                </a:solidFill>
              </a:rPr>
              <a:t>Overview</a:t>
            </a:r>
            <a:r>
              <a:rPr lang="en-US" sz="2000" b="1" dirty="0" smtClean="0">
                <a:solidFill>
                  <a:srgbClr val="E9012A"/>
                </a:solidFill>
              </a:rPr>
              <a:t> </a:t>
            </a:r>
            <a:br>
              <a:rPr lang="en-US" sz="2000" b="1" dirty="0" smtClean="0">
                <a:solidFill>
                  <a:srgbClr val="E9012A"/>
                </a:solidFill>
              </a:rPr>
            </a:br>
            <a:endParaRPr lang="en-US" sz="2000" dirty="0" smtClean="0">
              <a:solidFill>
                <a:srgbClr val="E9012A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Visit us at Booth #1930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Hear from other Mobile </a:t>
            </a:r>
            <a:r>
              <a:rPr lang="en-US" sz="2000" dirty="0" smtClean="0">
                <a:solidFill>
                  <a:srgbClr val="000000"/>
                </a:solidFill>
              </a:rPr>
              <a:t>Leaders</a:t>
            </a:r>
          </a:p>
          <a:p>
            <a:pPr marL="396875" lvl="1" indent="-220663"/>
            <a:r>
              <a:rPr lang="en-US" sz="2000" b="1" dirty="0" smtClean="0"/>
              <a:t>Del </a:t>
            </a:r>
            <a:r>
              <a:rPr lang="en-US" sz="2000" b="1" dirty="0"/>
              <a:t>Mar College</a:t>
            </a:r>
          </a:p>
          <a:p>
            <a:pPr marL="396875" lvl="1" indent="-220663"/>
            <a:r>
              <a:rPr lang="en-US" sz="2000" b="1" dirty="0" smtClean="0"/>
              <a:t>Dominican </a:t>
            </a:r>
            <a:r>
              <a:rPr lang="en-US" sz="2000" b="1" dirty="0"/>
              <a:t>University </a:t>
            </a:r>
          </a:p>
          <a:p>
            <a:pPr marL="396875" lvl="1" indent="-220663"/>
            <a:r>
              <a:rPr lang="en-US" sz="2000" b="1" dirty="0" smtClean="0"/>
              <a:t>University </a:t>
            </a:r>
            <a:r>
              <a:rPr lang="en-US" sz="2000" b="1" dirty="0"/>
              <a:t>of Notre Dame</a:t>
            </a:r>
          </a:p>
          <a:p>
            <a:pPr marL="396875" lvl="1" indent="-220663"/>
            <a:r>
              <a:rPr lang="en-US" sz="2000" b="1" dirty="0" smtClean="0"/>
              <a:t>The </a:t>
            </a:r>
            <a:r>
              <a:rPr lang="en-US" sz="2000" b="1" dirty="0"/>
              <a:t>George Washington University</a:t>
            </a:r>
            <a:endParaRPr lang="en-US" b="1" dirty="0"/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1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WAS mobile important?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1450"/>
            <a:ext cx="2133600" cy="365125"/>
          </a:xfrm>
        </p:spPr>
        <p:txBody>
          <a:bodyPr/>
          <a:lstStyle/>
          <a:p>
            <a:fld id="{86030A8C-998F-634B-82E6-C433532494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632" b="14404"/>
          <a:stretch/>
        </p:blipFill>
        <p:spPr>
          <a:xfrm>
            <a:off x="0" y="1016000"/>
            <a:ext cx="9144000" cy="48002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867400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       Public and diverse university </a:t>
            </a:r>
            <a:r>
              <a:rPr lang="en-US" sz="2400" dirty="0">
                <a:solidFill>
                  <a:schemeClr val="bg1"/>
                </a:solidFill>
              </a:rPr>
              <a:t>community of </a:t>
            </a:r>
            <a:r>
              <a:rPr lang="en-US" sz="2400" dirty="0" smtClean="0">
                <a:solidFill>
                  <a:schemeClr val="bg1"/>
                </a:solidFill>
              </a:rPr>
              <a:t>41,500 </a:t>
            </a:r>
            <a:r>
              <a:rPr lang="en-US" sz="2400" dirty="0">
                <a:solidFill>
                  <a:schemeClr val="bg1"/>
                </a:solidFill>
              </a:rPr>
              <a:t>students and 4,200 faculty and staff in northwest Los </a:t>
            </a:r>
            <a:r>
              <a:rPr lang="en-US" sz="2400" dirty="0" smtClean="0">
                <a:solidFill>
                  <a:schemeClr val="bg1"/>
                </a:solidFill>
              </a:rPr>
              <a:t>Angeles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-25400"/>
            <a:ext cx="57531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7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316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459"/>
            <a:ext cx="9144000" cy="6084541"/>
          </a:xfrm>
          <a:prstGeom prst="rect">
            <a:avLst/>
          </a:prstGeom>
        </p:spPr>
      </p:pic>
      <p:sp>
        <p:nvSpPr>
          <p:cNvPr id="9" name="Right Triangle 7"/>
          <p:cNvSpPr/>
          <p:nvPr/>
        </p:nvSpPr>
        <p:spPr>
          <a:xfrm flipH="1">
            <a:off x="-8467" y="5650089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00400" y="76200"/>
            <a:ext cx="2746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Why Mobile?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10" name="Right Triangle 6"/>
          <p:cNvSpPr/>
          <p:nvPr/>
        </p:nvSpPr>
        <p:spPr>
          <a:xfrm flipH="1">
            <a:off x="5899149" y="5257800"/>
            <a:ext cx="3244851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whlte-csun-wordmark-comple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7"/>
          <p:cNvSpPr/>
          <p:nvPr/>
        </p:nvSpPr>
        <p:spPr>
          <a:xfrm flipH="1">
            <a:off x="-8467" y="5650089"/>
            <a:ext cx="9156700" cy="1219200"/>
          </a:xfrm>
          <a:custGeom>
            <a:avLst/>
            <a:gdLst>
              <a:gd name="connsiteX0" fmla="*/ 0 w 9144000"/>
              <a:gd name="connsiteY0" fmla="*/ 908050 h 908050"/>
              <a:gd name="connsiteX1" fmla="*/ 0 w 9144000"/>
              <a:gd name="connsiteY1" fmla="*/ 0 h 908050"/>
              <a:gd name="connsiteX2" fmla="*/ 9144000 w 9144000"/>
              <a:gd name="connsiteY2" fmla="*/ 908050 h 908050"/>
              <a:gd name="connsiteX3" fmla="*/ 0 w 9144000"/>
              <a:gd name="connsiteY3" fmla="*/ 908050 h 908050"/>
              <a:gd name="connsiteX0" fmla="*/ 0 w 9156700"/>
              <a:gd name="connsiteY0" fmla="*/ 914400 h 914400"/>
              <a:gd name="connsiteX1" fmla="*/ 9156700 w 9156700"/>
              <a:gd name="connsiteY1" fmla="*/ 0 h 914400"/>
              <a:gd name="connsiteX2" fmla="*/ 9144000 w 9156700"/>
              <a:gd name="connsiteY2" fmla="*/ 914400 h 914400"/>
              <a:gd name="connsiteX3" fmla="*/ 0 w 91567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700" h="914400">
                <a:moveTo>
                  <a:pt x="0" y="914400"/>
                </a:moveTo>
                <a:lnTo>
                  <a:pt x="9156700" y="0"/>
                </a:lnTo>
                <a:lnTo>
                  <a:pt x="91440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6"/>
          <p:cNvSpPr/>
          <p:nvPr/>
        </p:nvSpPr>
        <p:spPr>
          <a:xfrm flipH="1">
            <a:off x="5914564" y="5257800"/>
            <a:ext cx="3244851" cy="1617133"/>
          </a:xfrm>
          <a:custGeom>
            <a:avLst/>
            <a:gdLst>
              <a:gd name="connsiteX0" fmla="*/ 0 w 2870200"/>
              <a:gd name="connsiteY0" fmla="*/ 1212850 h 1212850"/>
              <a:gd name="connsiteX1" fmla="*/ 0 w 2870200"/>
              <a:gd name="connsiteY1" fmla="*/ 0 h 1212850"/>
              <a:gd name="connsiteX2" fmla="*/ 2870200 w 2870200"/>
              <a:gd name="connsiteY2" fmla="*/ 1212850 h 1212850"/>
              <a:gd name="connsiteX3" fmla="*/ 0 w 2870200"/>
              <a:gd name="connsiteY3" fmla="*/ 1212850 h 1212850"/>
              <a:gd name="connsiteX0" fmla="*/ 0 w 2324100"/>
              <a:gd name="connsiteY0" fmla="*/ 1212850 h 1212850"/>
              <a:gd name="connsiteX1" fmla="*/ 0 w 2324100"/>
              <a:gd name="connsiteY1" fmla="*/ 0 h 1212850"/>
              <a:gd name="connsiteX2" fmla="*/ 2324100 w 2324100"/>
              <a:gd name="connsiteY2" fmla="*/ 984250 h 1212850"/>
              <a:gd name="connsiteX3" fmla="*/ 0 w 2324100"/>
              <a:gd name="connsiteY3" fmla="*/ 1212850 h 1212850"/>
              <a:gd name="connsiteX0" fmla="*/ 0 w 3181350"/>
              <a:gd name="connsiteY0" fmla="*/ 1212850 h 1212850"/>
              <a:gd name="connsiteX1" fmla="*/ 0 w 3181350"/>
              <a:gd name="connsiteY1" fmla="*/ 0 h 1212850"/>
              <a:gd name="connsiteX2" fmla="*/ 3181350 w 3181350"/>
              <a:gd name="connsiteY2" fmla="*/ 895350 h 1212850"/>
              <a:gd name="connsiteX3" fmla="*/ 0 w 3181350"/>
              <a:gd name="connsiteY3" fmla="*/ 12128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212850">
                <a:moveTo>
                  <a:pt x="0" y="1212850"/>
                </a:moveTo>
                <a:lnTo>
                  <a:pt x="0" y="0"/>
                </a:lnTo>
                <a:lnTo>
                  <a:pt x="3181350" y="895350"/>
                </a:lnTo>
                <a:lnTo>
                  <a:pt x="0" y="1212850"/>
                </a:lnTo>
                <a:close/>
              </a:path>
            </a:pathLst>
          </a:custGeom>
          <a:solidFill>
            <a:srgbClr val="E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600" y="533400"/>
            <a:ext cx="2746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Why Mobile?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371600"/>
            <a:ext cx="61722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SzPct val="75000"/>
            </a:pPr>
            <a:r>
              <a:rPr lang="en-US" sz="2800" dirty="0" smtClean="0">
                <a:solidFill>
                  <a:srgbClr val="000000"/>
                </a:solidFill>
              </a:rPr>
              <a:t>Campus priority on student success</a:t>
            </a:r>
          </a:p>
          <a:p>
            <a:pPr>
              <a:buClrTx/>
              <a:buSzPct val="75000"/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buSzPct val="75000"/>
            </a:pPr>
            <a:r>
              <a:rPr lang="en-US" sz="2800" dirty="0">
                <a:solidFill>
                  <a:srgbClr val="000000"/>
                </a:solidFill>
              </a:rPr>
              <a:t>IT Vision – exemplary service, mobility</a:t>
            </a:r>
          </a:p>
          <a:p>
            <a:pPr>
              <a:buClrTx/>
              <a:buSzPct val="75000"/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buClrTx/>
              <a:buSzPct val="75000"/>
            </a:pPr>
            <a:r>
              <a:rPr lang="en-US" sz="2800" dirty="0" smtClean="0">
                <a:solidFill>
                  <a:srgbClr val="000000"/>
                </a:solidFill>
              </a:rPr>
              <a:t>One to one </a:t>
            </a:r>
            <a:r>
              <a:rPr lang="en-US" sz="2800" dirty="0" err="1" smtClean="0">
                <a:solidFill>
                  <a:srgbClr val="000000"/>
                </a:solidFill>
              </a:rPr>
              <a:t>iPad</a:t>
            </a:r>
            <a:r>
              <a:rPr lang="en-US" sz="2800" dirty="0" smtClean="0">
                <a:solidFill>
                  <a:srgbClr val="000000"/>
                </a:solidFill>
              </a:rPr>
              <a:t> initiative</a:t>
            </a:r>
          </a:p>
          <a:p>
            <a:pPr>
              <a:buClrTx/>
              <a:buSzPct val="75000"/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buClrTx/>
              <a:buSzPct val="75000"/>
            </a:pPr>
            <a:r>
              <a:rPr lang="en-US" sz="2800" dirty="0">
                <a:solidFill>
                  <a:srgbClr val="000000"/>
                </a:solidFill>
              </a:rPr>
              <a:t>Majority of CSUN students </a:t>
            </a:r>
            <a:r>
              <a:rPr lang="en-US" sz="2800" dirty="0" smtClean="0">
                <a:solidFill>
                  <a:srgbClr val="000000"/>
                </a:solidFill>
              </a:rPr>
              <a:t>own </a:t>
            </a:r>
            <a:r>
              <a:rPr lang="en-US" sz="2800" dirty="0">
                <a:solidFill>
                  <a:srgbClr val="000000"/>
                </a:solidFill>
              </a:rPr>
              <a:t>smartphone  </a:t>
            </a:r>
            <a:endParaRPr lang="en-US" sz="2800" dirty="0" smtClean="0">
              <a:solidFill>
                <a:srgbClr val="000000"/>
              </a:solidFill>
            </a:endParaRPr>
          </a:p>
          <a:p>
            <a:pPr>
              <a:buClrTx/>
              <a:buSzPct val="75000"/>
            </a:pP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dirty="0">
                <a:solidFill>
                  <a:srgbClr val="000000"/>
                </a:solidFill>
              </a:rPr>
              <a:t>79% </a:t>
            </a:r>
            <a:r>
              <a:rPr lang="en-US" sz="2400" dirty="0" smtClean="0">
                <a:solidFill>
                  <a:srgbClr val="000000"/>
                </a:solidFill>
              </a:rPr>
              <a:t>- 2013</a:t>
            </a:r>
            <a:r>
              <a:rPr lang="en-US" sz="2400" dirty="0">
                <a:solidFill>
                  <a:srgbClr val="000000"/>
                </a:solidFill>
              </a:rPr>
              <a:t>, 96% </a:t>
            </a:r>
            <a:r>
              <a:rPr lang="en-US" sz="2400" dirty="0" smtClean="0">
                <a:solidFill>
                  <a:srgbClr val="000000"/>
                </a:solidFill>
              </a:rPr>
              <a:t>- 2014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</a:p>
          <a:p>
            <a:pPr>
              <a:buClrTx/>
              <a:buSzPct val="75000"/>
            </a:pPr>
            <a:r>
              <a:rPr lang="en-US" sz="2400" b="1" dirty="0" smtClean="0">
                <a:solidFill>
                  <a:srgbClr val="000000"/>
                </a:solidFill>
              </a:rPr>
              <a:t>  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14" name="Picture 13" descr="whlte-csun-wordmark-comple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24600"/>
            <a:ext cx="2332339" cy="381000"/>
          </a:xfrm>
          <a:prstGeom prst="rect">
            <a:avLst/>
          </a:prstGeom>
        </p:spPr>
      </p:pic>
      <p:pic>
        <p:nvPicPr>
          <p:cNvPr id="8" name="Picture 7" descr="_DSC316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6" t="14221" r="24659" b="836"/>
          <a:stretch/>
        </p:blipFill>
        <p:spPr>
          <a:xfrm>
            <a:off x="6007100" y="0"/>
            <a:ext cx="3136900" cy="466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7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do 1 1">
      <a:dk1>
        <a:srgbClr val="585A70"/>
      </a:dk1>
      <a:lt1>
        <a:sysClr val="window" lastClr="FFFFFF"/>
      </a:lt1>
      <a:dk2>
        <a:srgbClr val="515151"/>
      </a:dk2>
      <a:lt2>
        <a:srgbClr val="DCDCE1"/>
      </a:lt2>
      <a:accent1>
        <a:srgbClr val="C71D2A"/>
      </a:accent1>
      <a:accent2>
        <a:srgbClr val="585A70"/>
      </a:accent2>
      <a:accent3>
        <a:srgbClr val="474859"/>
      </a:accent3>
      <a:accent4>
        <a:srgbClr val="A6A6A2"/>
      </a:accent4>
      <a:accent5>
        <a:srgbClr val="A1A6CA"/>
      </a:accent5>
      <a:accent6>
        <a:srgbClr val="A71B27"/>
      </a:accent6>
      <a:hlink>
        <a:srgbClr val="585A70"/>
      </a:hlink>
      <a:folHlink>
        <a:srgbClr val="C71D2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32004</TotalTime>
  <Words>834</Words>
  <Application>Microsoft Office PowerPoint</Application>
  <PresentationFormat>On-screen Show (4:3)</PresentationFormat>
  <Paragraphs>254</Paragraphs>
  <Slides>52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1_Office Theme</vt:lpstr>
      <vt:lpstr>A View from the Top: Taking the Mobile Experience to New Heights</vt:lpstr>
      <vt:lpstr>Today’s Presenters</vt:lpstr>
      <vt:lpstr>Modo Labs</vt:lpstr>
      <vt:lpstr>PowerPoint Presentation</vt:lpstr>
      <vt:lpstr>Mobile Challenge: Leadership Needed!</vt:lpstr>
      <vt:lpstr>Why WAS mobile important?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Students started using the app!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Why WAS mobile important?</vt:lpstr>
      <vt:lpstr>About ISU</vt:lpstr>
      <vt:lpstr>ISU Mobile App</vt:lpstr>
      <vt:lpstr>ISU Mobile App</vt:lpstr>
      <vt:lpstr>Focus on recruitment</vt:lpstr>
      <vt:lpstr>ISU Mobile – Admissions </vt:lpstr>
      <vt:lpstr>ISU Mobile – Rec Center</vt:lpstr>
      <vt:lpstr>IT - MarCom Partnership</vt:lpstr>
      <vt:lpstr>How did we do it?</vt:lpstr>
      <vt:lpstr>Mobile Trends: Near Future</vt:lpstr>
      <vt:lpstr>Communication (Messaging)</vt:lpstr>
      <vt:lpstr>Scaling: Ability to Collaborate</vt:lpstr>
      <vt:lpstr>PowerPoint Presentation</vt:lpstr>
      <vt:lpstr>iBeacons, Geofencing, QR Codes</vt:lpstr>
      <vt:lpstr>Why IS mobile important?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mobile important?</vt:lpstr>
      <vt:lpstr>Roadmap</vt:lpstr>
      <vt:lpstr>CLASS OF 2036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Jackrabbit Design</dc:creator>
  <cp:lastModifiedBy>Breanne Dimock</cp:lastModifiedBy>
  <cp:revision>86</cp:revision>
  <dcterms:created xsi:type="dcterms:W3CDTF">2015-04-20T17:29:25Z</dcterms:created>
  <dcterms:modified xsi:type="dcterms:W3CDTF">2015-12-07T17:23:16Z</dcterms:modified>
</cp:coreProperties>
</file>