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3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8" r:id="rId5"/>
    <p:sldMasterId id="2147483658" r:id="rId6"/>
    <p:sldMasterId id="2147483668" r:id="rId7"/>
  </p:sldMasterIdLst>
  <p:notesMasterIdLst>
    <p:notesMasterId r:id="rId48"/>
  </p:notesMasterIdLst>
  <p:sldIdLst>
    <p:sldId id="256" r:id="rId8"/>
    <p:sldId id="257" r:id="rId9"/>
    <p:sldId id="293" r:id="rId10"/>
    <p:sldId id="312" r:id="rId11"/>
    <p:sldId id="313" r:id="rId12"/>
    <p:sldId id="314" r:id="rId13"/>
    <p:sldId id="291" r:id="rId14"/>
    <p:sldId id="261" r:id="rId15"/>
    <p:sldId id="302" r:id="rId16"/>
    <p:sldId id="263" r:id="rId17"/>
    <p:sldId id="290" r:id="rId18"/>
    <p:sldId id="264" r:id="rId19"/>
    <p:sldId id="307" r:id="rId20"/>
    <p:sldId id="296" r:id="rId21"/>
    <p:sldId id="269" r:id="rId22"/>
    <p:sldId id="305" r:id="rId23"/>
    <p:sldId id="259" r:id="rId24"/>
    <p:sldId id="297" r:id="rId25"/>
    <p:sldId id="298" r:id="rId26"/>
    <p:sldId id="299" r:id="rId27"/>
    <p:sldId id="271" r:id="rId28"/>
    <p:sldId id="315" r:id="rId29"/>
    <p:sldId id="303" r:id="rId30"/>
    <p:sldId id="294" r:id="rId31"/>
    <p:sldId id="273" r:id="rId32"/>
    <p:sldId id="267" r:id="rId33"/>
    <p:sldId id="276" r:id="rId34"/>
    <p:sldId id="304" r:id="rId35"/>
    <p:sldId id="268" r:id="rId36"/>
    <p:sldId id="275" r:id="rId37"/>
    <p:sldId id="277" r:id="rId38"/>
    <p:sldId id="301" r:id="rId39"/>
    <p:sldId id="279" r:id="rId40"/>
    <p:sldId id="282" r:id="rId41"/>
    <p:sldId id="280" r:id="rId42"/>
    <p:sldId id="284" r:id="rId43"/>
    <p:sldId id="287" r:id="rId44"/>
    <p:sldId id="286" r:id="rId45"/>
    <p:sldId id="285" r:id="rId46"/>
    <p:sldId id="28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B"/>
    <a:srgbClr val="CB9D3A"/>
    <a:srgbClr val="006848"/>
    <a:srgbClr val="006747"/>
    <a:srgbClr val="FFCA06"/>
    <a:srgbClr val="005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1144" autoAdjust="0"/>
  </p:normalViewPr>
  <p:slideViewPr>
    <p:cSldViewPr snapToGrid="0">
      <p:cViewPr varScale="1">
        <p:scale>
          <a:sx n="66" d="100"/>
          <a:sy n="66" d="100"/>
        </p:scale>
        <p:origin x="231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air\Dropbox\Citrix%20Admins%20East%20West\Presentations\PVS%20Presentation%20-%20USF\Lab%20Ticke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et.ucf.edu\COS\Profiles\jp\Desktop\UCF%20vs%20UF%20Usage%20metric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net.ucf.edu\COS\Profiles\jp\Desktop\Copy%20of%20UFApps%20Usage%20Metrics%20Weekl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Spring</a:t>
            </a:r>
            <a:r>
              <a:rPr lang="en-US" baseline="0" dirty="0"/>
              <a:t> </a:t>
            </a:r>
            <a:r>
              <a:rPr lang="en-US" baseline="0" dirty="0" smtClean="0"/>
              <a:t>2013</a:t>
            </a:r>
            <a:endParaRPr lang="en-US" dirty="0"/>
          </a:p>
        </c:rich>
      </c:tx>
      <c:layout>
        <c:manualLayout>
          <c:xMode val="edge"/>
          <c:yMode val="edge"/>
          <c:x val="0.4247800622144454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2"/>
          <c:tx>
            <c:v>Spring 2013</c:v>
          </c:tx>
          <c:spPr>
            <a:solidFill>
              <a:schemeClr val="accent1"/>
            </a:solidFill>
            <a:ln w="25400">
              <a:noFill/>
            </a:ln>
            <a:effectLst/>
          </c:spPr>
          <c:val>
            <c:numRef>
              <c:f>Metrics!$E$7:$E$24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41</c:v>
                </c:pt>
                <c:pt idx="5">
                  <c:v>10</c:v>
                </c:pt>
                <c:pt idx="6">
                  <c:v>10</c:v>
                </c:pt>
                <c:pt idx="7">
                  <c:v>13</c:v>
                </c:pt>
                <c:pt idx="8">
                  <c:v>7</c:v>
                </c:pt>
                <c:pt idx="9">
                  <c:v>21</c:v>
                </c:pt>
                <c:pt idx="10">
                  <c:v>19</c:v>
                </c:pt>
                <c:pt idx="11">
                  <c:v>26</c:v>
                </c:pt>
                <c:pt idx="12">
                  <c:v>30</c:v>
                </c:pt>
                <c:pt idx="13">
                  <c:v>30</c:v>
                </c:pt>
                <c:pt idx="14">
                  <c:v>27</c:v>
                </c:pt>
                <c:pt idx="15">
                  <c:v>30</c:v>
                </c:pt>
                <c:pt idx="16">
                  <c:v>34</c:v>
                </c:pt>
                <c:pt idx="1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D14-4DB8-AF6C-458E1E6ED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618704"/>
        <c:axId val="242622624"/>
        <c:extLst xmlns:c16r2="http://schemas.microsoft.com/office/drawing/2015/06/chart">
          <c:ext xmlns:c15="http://schemas.microsoft.com/office/drawing/2012/chart" uri="{02D57815-91ED-43cb-92C2-25804820EDAC}">
            <c15:filteredAreaSeries>
              <c15:ser>
                <c:idx val="2"/>
                <c:order val="0"/>
                <c:tx>
                  <c:v>Spring 2015</c:v>
                </c:tx>
                <c:spPr>
                  <a:solidFill>
                    <a:schemeClr val="accent3"/>
                  </a:solidFill>
                  <a:ln w="25400">
                    <a:noFill/>
                  </a:ln>
                  <a:effectLst/>
                </c:spPr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Metrics!$E$111:$E$128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53</c:v>
                      </c:pt>
                      <c:pt idx="1">
                        <c:v>107</c:v>
                      </c:pt>
                      <c:pt idx="2">
                        <c:v>102</c:v>
                      </c:pt>
                      <c:pt idx="3">
                        <c:v>143</c:v>
                      </c:pt>
                      <c:pt idx="4">
                        <c:v>138</c:v>
                      </c:pt>
                      <c:pt idx="5">
                        <c:v>134</c:v>
                      </c:pt>
                      <c:pt idx="6">
                        <c:v>143</c:v>
                      </c:pt>
                      <c:pt idx="7">
                        <c:v>134</c:v>
                      </c:pt>
                      <c:pt idx="8">
                        <c:v>61</c:v>
                      </c:pt>
                      <c:pt idx="9">
                        <c:v>129</c:v>
                      </c:pt>
                      <c:pt idx="10">
                        <c:v>143</c:v>
                      </c:pt>
                      <c:pt idx="11">
                        <c:v>164</c:v>
                      </c:pt>
                      <c:pt idx="12">
                        <c:v>172</c:v>
                      </c:pt>
                      <c:pt idx="13">
                        <c:v>172</c:v>
                      </c:pt>
                      <c:pt idx="14">
                        <c:v>162</c:v>
                      </c:pt>
                      <c:pt idx="15">
                        <c:v>146</c:v>
                      </c:pt>
                    </c:numCache>
                  </c:numRef>
                </c:val>
              </c15:ser>
            </c15:filteredAreaSeries>
            <c15:filteredAreaSeries>
              <c15:ser>
                <c:idx val="1"/>
                <c:order val="1"/>
                <c:tx>
                  <c:v>Spring 2014</c:v>
                </c:tx>
                <c:spPr>
                  <a:solidFill>
                    <a:schemeClr val="accent2"/>
                  </a:solidFill>
                  <a:ln w="25400">
                    <a:noFill/>
                  </a:ln>
                  <a:effectLst/>
                </c:spPr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Metrics!$E$59:$E$76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35</c:v>
                      </c:pt>
                      <c:pt idx="1">
                        <c:v>59</c:v>
                      </c:pt>
                      <c:pt idx="2">
                        <c:v>68</c:v>
                      </c:pt>
                      <c:pt idx="3">
                        <c:v>68</c:v>
                      </c:pt>
                      <c:pt idx="4">
                        <c:v>60</c:v>
                      </c:pt>
                      <c:pt idx="5">
                        <c:v>81</c:v>
                      </c:pt>
                      <c:pt idx="6">
                        <c:v>63</c:v>
                      </c:pt>
                      <c:pt idx="7">
                        <c:v>63</c:v>
                      </c:pt>
                      <c:pt idx="8">
                        <c:v>27</c:v>
                      </c:pt>
                      <c:pt idx="9">
                        <c:v>70</c:v>
                      </c:pt>
                      <c:pt idx="10">
                        <c:v>79</c:v>
                      </c:pt>
                      <c:pt idx="11">
                        <c:v>86</c:v>
                      </c:pt>
                      <c:pt idx="12">
                        <c:v>84</c:v>
                      </c:pt>
                      <c:pt idx="13">
                        <c:v>89</c:v>
                      </c:pt>
                      <c:pt idx="14">
                        <c:v>88</c:v>
                      </c:pt>
                      <c:pt idx="15">
                        <c:v>88</c:v>
                      </c:pt>
                      <c:pt idx="16">
                        <c:v>91</c:v>
                      </c:pt>
                      <c:pt idx="17">
                        <c:v>22</c:v>
                      </c:pt>
                    </c:numCache>
                  </c:numRef>
                </c:val>
              </c15:ser>
            </c15:filteredAreaSeries>
          </c:ext>
        </c:extLst>
      </c:areaChart>
      <c:catAx>
        <c:axId val="242618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Semester</a:t>
                </a:r>
                <a:r>
                  <a:rPr lang="en-US" baseline="0"/>
                  <a:t> Week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622624"/>
        <c:crosses val="autoZero"/>
        <c:auto val="1"/>
        <c:lblAlgn val="ctr"/>
        <c:lblOffset val="100"/>
        <c:noMultiLvlLbl val="0"/>
      </c:catAx>
      <c:valAx>
        <c:axId val="2426226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baseline="0">
                    <a:effectLst/>
                  </a:rPr>
                  <a:t>Concurrent Connections 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2426187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smtClean="0"/>
              <a:t>Weekly Lab</a:t>
            </a:r>
            <a:r>
              <a:rPr lang="en-US" sz="2800" baseline="0" dirty="0" smtClean="0"/>
              <a:t> </a:t>
            </a:r>
            <a:r>
              <a:rPr lang="en-US" sz="2800" baseline="0" dirty="0"/>
              <a:t>Tickets</a:t>
            </a:r>
            <a:endParaRPr lang="en-US" sz="2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OS / Configurations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cat>
            <c:strRef>
              <c:f>Sheet2!$C$2:$D$2</c:f>
              <c:strCache>
                <c:ptCount val="2"/>
                <c:pt idx="0">
                  <c:v>Before</c:v>
                </c:pt>
                <c:pt idx="1">
                  <c:v>After</c:v>
                </c:pt>
              </c:strCache>
            </c:strRef>
          </c:cat>
          <c:val>
            <c:numRef>
              <c:f>Sheet2!$C$3:$D$3</c:f>
              <c:numCache>
                <c:formatCode>General</c:formatCode>
                <c:ptCount val="2"/>
                <c:pt idx="0">
                  <c:v>15</c:v>
                </c:pt>
                <c:pt idx="1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Sheet2!$B$4</c:f>
              <c:strCache>
                <c:ptCount val="1"/>
                <c:pt idx="0">
                  <c:v>Hardware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Sheet2!$C$2:$D$2</c:f>
              <c:strCache>
                <c:ptCount val="2"/>
                <c:pt idx="0">
                  <c:v>Before</c:v>
                </c:pt>
                <c:pt idx="1">
                  <c:v>After</c:v>
                </c:pt>
              </c:strCache>
            </c:strRef>
          </c:cat>
          <c:val>
            <c:numRef>
              <c:f>Sheet2!$C$4:$D$4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2619880"/>
        <c:axId val="242621840"/>
      </c:barChart>
      <c:catAx>
        <c:axId val="242619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621840"/>
        <c:crosses val="autoZero"/>
        <c:auto val="1"/>
        <c:lblAlgn val="ctr"/>
        <c:lblOffset val="100"/>
        <c:noMultiLvlLbl val="0"/>
      </c:catAx>
      <c:valAx>
        <c:axId val="24262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619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tx1"/>
                </a:solidFill>
              </a:rPr>
              <a:t>Spring Semesters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2"/>
          <c:order val="0"/>
          <c:tx>
            <c:v>Spring 2015</c:v>
          </c:tx>
          <c:spPr>
            <a:solidFill>
              <a:srgbClr val="CB9D3A"/>
            </a:solidFill>
            <a:ln w="9525" cap="flat" cmpd="sng" algn="ctr">
              <a:solidFill>
                <a:schemeClr val="accent4"/>
              </a:solidFill>
              <a:round/>
            </a:ln>
            <a:effectLst/>
          </c:spPr>
          <c:val>
            <c:numRef>
              <c:f>Metrics!$E$111:$E$128</c:f>
              <c:numCache>
                <c:formatCode>General</c:formatCode>
                <c:ptCount val="18"/>
                <c:pt idx="0">
                  <c:v>0</c:v>
                </c:pt>
                <c:pt idx="1">
                  <c:v>15</c:v>
                </c:pt>
                <c:pt idx="2">
                  <c:v>96</c:v>
                </c:pt>
                <c:pt idx="3">
                  <c:v>67</c:v>
                </c:pt>
                <c:pt idx="4">
                  <c:v>56</c:v>
                </c:pt>
                <c:pt idx="5">
                  <c:v>61</c:v>
                </c:pt>
                <c:pt idx="6">
                  <c:v>37</c:v>
                </c:pt>
                <c:pt idx="7">
                  <c:v>59</c:v>
                </c:pt>
                <c:pt idx="8">
                  <c:v>44</c:v>
                </c:pt>
                <c:pt idx="9">
                  <c:v>25</c:v>
                </c:pt>
                <c:pt idx="10">
                  <c:v>58</c:v>
                </c:pt>
                <c:pt idx="11">
                  <c:v>45</c:v>
                </c:pt>
                <c:pt idx="12">
                  <c:v>60</c:v>
                </c:pt>
                <c:pt idx="13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C5-41C7-A186-D1543EEA75A1}"/>
            </c:ext>
          </c:extLst>
        </c:ser>
        <c:ser>
          <c:idx val="1"/>
          <c:order val="1"/>
          <c:tx>
            <c:v>Spring 2014</c:v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val>
            <c:numRef>
              <c:f>Metrics!$E$59:$E$76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2C5-41C7-A186-D1543EEA75A1}"/>
            </c:ext>
          </c:extLst>
        </c:ser>
        <c:ser>
          <c:idx val="0"/>
          <c:order val="2"/>
          <c:tx>
            <c:v>Spring 2013</c:v>
          </c:tx>
          <c:spPr>
            <a:solidFill>
              <a:srgbClr val="00529B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  <c:val>
            <c:numRef>
              <c:f>Metrics!$E$7:$E$24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41</c:v>
                </c:pt>
                <c:pt idx="5">
                  <c:v>10</c:v>
                </c:pt>
                <c:pt idx="6">
                  <c:v>10</c:v>
                </c:pt>
                <c:pt idx="7">
                  <c:v>13</c:v>
                </c:pt>
                <c:pt idx="8">
                  <c:v>7</c:v>
                </c:pt>
                <c:pt idx="9">
                  <c:v>21</c:v>
                </c:pt>
                <c:pt idx="10">
                  <c:v>19</c:v>
                </c:pt>
                <c:pt idx="11">
                  <c:v>26</c:v>
                </c:pt>
                <c:pt idx="12">
                  <c:v>30</c:v>
                </c:pt>
                <c:pt idx="13">
                  <c:v>30</c:v>
                </c:pt>
                <c:pt idx="14">
                  <c:v>27</c:v>
                </c:pt>
                <c:pt idx="15">
                  <c:v>30</c:v>
                </c:pt>
                <c:pt idx="16">
                  <c:v>34</c:v>
                </c:pt>
                <c:pt idx="1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2C5-41C7-A186-D1543EEA7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623800"/>
        <c:axId val="242626152"/>
      </c:areaChart>
      <c:catAx>
        <c:axId val="242623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Semester Week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626152"/>
        <c:crosses val="autoZero"/>
        <c:auto val="1"/>
        <c:lblAlgn val="ctr"/>
        <c:lblOffset val="100"/>
        <c:noMultiLvlLbl val="0"/>
      </c:catAx>
      <c:valAx>
        <c:axId val="242626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Concurrent Connections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623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304445961168861E-2"/>
          <c:y val="4.289570989122355E-2"/>
          <c:w val="0.88808442191427794"/>
          <c:h val="0.72548944622246225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Visits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cat>
            <c:numRef>
              <c:f>Sheet1!$A$2:$A$227</c:f>
              <c:numCache>
                <c:formatCode>m/d/yyyy</c:formatCode>
                <c:ptCount val="226"/>
                <c:pt idx="0">
                  <c:v>41876</c:v>
                </c:pt>
                <c:pt idx="1">
                  <c:v>41877</c:v>
                </c:pt>
                <c:pt idx="2">
                  <c:v>41878</c:v>
                </c:pt>
                <c:pt idx="3">
                  <c:v>41879</c:v>
                </c:pt>
                <c:pt idx="4">
                  <c:v>41880</c:v>
                </c:pt>
                <c:pt idx="5">
                  <c:v>41881</c:v>
                </c:pt>
                <c:pt idx="6">
                  <c:v>41882</c:v>
                </c:pt>
                <c:pt idx="7">
                  <c:v>41883</c:v>
                </c:pt>
                <c:pt idx="8">
                  <c:v>41884</c:v>
                </c:pt>
                <c:pt idx="9">
                  <c:v>41885</c:v>
                </c:pt>
                <c:pt idx="10">
                  <c:v>41886</c:v>
                </c:pt>
                <c:pt idx="11">
                  <c:v>41887</c:v>
                </c:pt>
                <c:pt idx="12">
                  <c:v>41888</c:v>
                </c:pt>
                <c:pt idx="13">
                  <c:v>41889</c:v>
                </c:pt>
                <c:pt idx="14">
                  <c:v>41890</c:v>
                </c:pt>
                <c:pt idx="15">
                  <c:v>41891</c:v>
                </c:pt>
                <c:pt idx="16">
                  <c:v>41892</c:v>
                </c:pt>
                <c:pt idx="17">
                  <c:v>41893</c:v>
                </c:pt>
                <c:pt idx="18">
                  <c:v>41894</c:v>
                </c:pt>
                <c:pt idx="19">
                  <c:v>41895</c:v>
                </c:pt>
                <c:pt idx="20">
                  <c:v>41896</c:v>
                </c:pt>
                <c:pt idx="21">
                  <c:v>41897</c:v>
                </c:pt>
                <c:pt idx="22">
                  <c:v>41898</c:v>
                </c:pt>
                <c:pt idx="23">
                  <c:v>41899</c:v>
                </c:pt>
                <c:pt idx="24">
                  <c:v>41900</c:v>
                </c:pt>
                <c:pt idx="25">
                  <c:v>41901</c:v>
                </c:pt>
                <c:pt idx="26">
                  <c:v>41902</c:v>
                </c:pt>
                <c:pt idx="27">
                  <c:v>41903</c:v>
                </c:pt>
                <c:pt idx="28">
                  <c:v>41904</c:v>
                </c:pt>
                <c:pt idx="29">
                  <c:v>41905</c:v>
                </c:pt>
                <c:pt idx="30">
                  <c:v>41906</c:v>
                </c:pt>
                <c:pt idx="31">
                  <c:v>41907</c:v>
                </c:pt>
                <c:pt idx="32">
                  <c:v>41908</c:v>
                </c:pt>
                <c:pt idx="33">
                  <c:v>41909</c:v>
                </c:pt>
                <c:pt idx="34">
                  <c:v>41910</c:v>
                </c:pt>
                <c:pt idx="35">
                  <c:v>41911</c:v>
                </c:pt>
                <c:pt idx="36">
                  <c:v>41912</c:v>
                </c:pt>
                <c:pt idx="37">
                  <c:v>41913</c:v>
                </c:pt>
                <c:pt idx="38">
                  <c:v>41914</c:v>
                </c:pt>
                <c:pt idx="39">
                  <c:v>41915</c:v>
                </c:pt>
                <c:pt idx="40">
                  <c:v>41916</c:v>
                </c:pt>
                <c:pt idx="41">
                  <c:v>41917</c:v>
                </c:pt>
                <c:pt idx="42">
                  <c:v>41918</c:v>
                </c:pt>
                <c:pt idx="43">
                  <c:v>41919</c:v>
                </c:pt>
                <c:pt idx="44">
                  <c:v>41920</c:v>
                </c:pt>
                <c:pt idx="45">
                  <c:v>41921</c:v>
                </c:pt>
                <c:pt idx="46">
                  <c:v>41922</c:v>
                </c:pt>
                <c:pt idx="47">
                  <c:v>41923</c:v>
                </c:pt>
                <c:pt idx="48">
                  <c:v>41924</c:v>
                </c:pt>
                <c:pt idx="49">
                  <c:v>41925</c:v>
                </c:pt>
                <c:pt idx="50">
                  <c:v>41926</c:v>
                </c:pt>
                <c:pt idx="51">
                  <c:v>41927</c:v>
                </c:pt>
                <c:pt idx="52">
                  <c:v>41928</c:v>
                </c:pt>
                <c:pt idx="53">
                  <c:v>41929</c:v>
                </c:pt>
                <c:pt idx="54">
                  <c:v>41930</c:v>
                </c:pt>
                <c:pt idx="55">
                  <c:v>41931</c:v>
                </c:pt>
                <c:pt idx="56">
                  <c:v>41932</c:v>
                </c:pt>
                <c:pt idx="57">
                  <c:v>41933</c:v>
                </c:pt>
                <c:pt idx="58">
                  <c:v>41934</c:v>
                </c:pt>
                <c:pt idx="59">
                  <c:v>41935</c:v>
                </c:pt>
                <c:pt idx="60">
                  <c:v>41936</c:v>
                </c:pt>
                <c:pt idx="61">
                  <c:v>41937</c:v>
                </c:pt>
                <c:pt idx="62">
                  <c:v>41938</c:v>
                </c:pt>
                <c:pt idx="63">
                  <c:v>41939</c:v>
                </c:pt>
                <c:pt idx="64">
                  <c:v>41940</c:v>
                </c:pt>
                <c:pt idx="65">
                  <c:v>41941</c:v>
                </c:pt>
                <c:pt idx="66">
                  <c:v>41942</c:v>
                </c:pt>
                <c:pt idx="67">
                  <c:v>41943</c:v>
                </c:pt>
                <c:pt idx="68">
                  <c:v>41944</c:v>
                </c:pt>
                <c:pt idx="69">
                  <c:v>41945</c:v>
                </c:pt>
                <c:pt idx="70">
                  <c:v>41946</c:v>
                </c:pt>
                <c:pt idx="71">
                  <c:v>41947</c:v>
                </c:pt>
                <c:pt idx="72">
                  <c:v>41948</c:v>
                </c:pt>
                <c:pt idx="73">
                  <c:v>41949</c:v>
                </c:pt>
                <c:pt idx="74">
                  <c:v>41950</c:v>
                </c:pt>
                <c:pt idx="75">
                  <c:v>41951</c:v>
                </c:pt>
                <c:pt idx="76">
                  <c:v>41952</c:v>
                </c:pt>
                <c:pt idx="77">
                  <c:v>41953</c:v>
                </c:pt>
                <c:pt idx="78">
                  <c:v>41954</c:v>
                </c:pt>
                <c:pt idx="79">
                  <c:v>41955</c:v>
                </c:pt>
                <c:pt idx="80">
                  <c:v>41956</c:v>
                </c:pt>
                <c:pt idx="81">
                  <c:v>41957</c:v>
                </c:pt>
                <c:pt idx="82">
                  <c:v>41958</c:v>
                </c:pt>
                <c:pt idx="83">
                  <c:v>41959</c:v>
                </c:pt>
                <c:pt idx="84">
                  <c:v>41960</c:v>
                </c:pt>
                <c:pt idx="85">
                  <c:v>41961</c:v>
                </c:pt>
                <c:pt idx="86">
                  <c:v>41962</c:v>
                </c:pt>
                <c:pt idx="87">
                  <c:v>41963</c:v>
                </c:pt>
                <c:pt idx="88">
                  <c:v>41964</c:v>
                </c:pt>
                <c:pt idx="89">
                  <c:v>41965</c:v>
                </c:pt>
                <c:pt idx="90">
                  <c:v>41966</c:v>
                </c:pt>
                <c:pt idx="91">
                  <c:v>41967</c:v>
                </c:pt>
                <c:pt idx="92">
                  <c:v>41968</c:v>
                </c:pt>
                <c:pt idx="93">
                  <c:v>41969</c:v>
                </c:pt>
                <c:pt idx="94">
                  <c:v>41970</c:v>
                </c:pt>
                <c:pt idx="95">
                  <c:v>41971</c:v>
                </c:pt>
                <c:pt idx="96">
                  <c:v>41972</c:v>
                </c:pt>
                <c:pt idx="97">
                  <c:v>41973</c:v>
                </c:pt>
                <c:pt idx="98">
                  <c:v>41974</c:v>
                </c:pt>
                <c:pt idx="99">
                  <c:v>41975</c:v>
                </c:pt>
                <c:pt idx="100">
                  <c:v>41976</c:v>
                </c:pt>
                <c:pt idx="101">
                  <c:v>41977</c:v>
                </c:pt>
                <c:pt idx="102">
                  <c:v>41978</c:v>
                </c:pt>
                <c:pt idx="103">
                  <c:v>41979</c:v>
                </c:pt>
                <c:pt idx="104">
                  <c:v>41980</c:v>
                </c:pt>
                <c:pt idx="105">
                  <c:v>41981</c:v>
                </c:pt>
                <c:pt idx="106">
                  <c:v>41982</c:v>
                </c:pt>
                <c:pt idx="107">
                  <c:v>41983</c:v>
                </c:pt>
                <c:pt idx="108">
                  <c:v>41984</c:v>
                </c:pt>
                <c:pt idx="109">
                  <c:v>41985</c:v>
                </c:pt>
                <c:pt idx="110">
                  <c:v>41986</c:v>
                </c:pt>
                <c:pt idx="111">
                  <c:v>41987</c:v>
                </c:pt>
                <c:pt idx="112">
                  <c:v>41988</c:v>
                </c:pt>
                <c:pt idx="113">
                  <c:v>41989</c:v>
                </c:pt>
                <c:pt idx="114">
                  <c:v>41990</c:v>
                </c:pt>
                <c:pt idx="115">
                  <c:v>41991</c:v>
                </c:pt>
                <c:pt idx="116">
                  <c:v>41992</c:v>
                </c:pt>
                <c:pt idx="117">
                  <c:v>41993</c:v>
                </c:pt>
                <c:pt idx="118">
                  <c:v>41994</c:v>
                </c:pt>
                <c:pt idx="119">
                  <c:v>41995</c:v>
                </c:pt>
                <c:pt idx="120" formatCode="mm/dd/yy;@">
                  <c:v>41996</c:v>
                </c:pt>
                <c:pt idx="121" formatCode="mm/dd/yy;@">
                  <c:v>41997</c:v>
                </c:pt>
                <c:pt idx="122" formatCode="mm/dd/yy;@">
                  <c:v>41998</c:v>
                </c:pt>
                <c:pt idx="123" formatCode="mm/dd/yy;@">
                  <c:v>41999</c:v>
                </c:pt>
                <c:pt idx="124" formatCode="mm/dd/yy;@">
                  <c:v>42000</c:v>
                </c:pt>
                <c:pt idx="125" formatCode="mm/dd/yy;@">
                  <c:v>42001</c:v>
                </c:pt>
                <c:pt idx="126" formatCode="mm/dd/yy;@">
                  <c:v>42002</c:v>
                </c:pt>
                <c:pt idx="127" formatCode="mm/dd/yy;@">
                  <c:v>42003</c:v>
                </c:pt>
                <c:pt idx="128" formatCode="mm/dd/yy;@">
                  <c:v>42004</c:v>
                </c:pt>
                <c:pt idx="129" formatCode="mm/dd/yy;@">
                  <c:v>42005</c:v>
                </c:pt>
                <c:pt idx="130" formatCode="mm/dd/yy;@">
                  <c:v>42006</c:v>
                </c:pt>
                <c:pt idx="131" formatCode="mm/dd/yy;@">
                  <c:v>42007</c:v>
                </c:pt>
                <c:pt idx="132" formatCode="mm/dd/yy;@">
                  <c:v>42008</c:v>
                </c:pt>
                <c:pt idx="133" formatCode="mm/dd/yy;@">
                  <c:v>42009</c:v>
                </c:pt>
                <c:pt idx="134" formatCode="mm/dd/yy;@">
                  <c:v>42010</c:v>
                </c:pt>
                <c:pt idx="135" formatCode="mm/dd/yy;@">
                  <c:v>42011</c:v>
                </c:pt>
                <c:pt idx="136" formatCode="mm/dd/yy;@">
                  <c:v>42012</c:v>
                </c:pt>
                <c:pt idx="137" formatCode="mm/dd/yy;@">
                  <c:v>42013</c:v>
                </c:pt>
                <c:pt idx="138" formatCode="mm/dd/yy;@">
                  <c:v>42014</c:v>
                </c:pt>
                <c:pt idx="139" formatCode="mm/dd/yy;@">
                  <c:v>42015</c:v>
                </c:pt>
                <c:pt idx="140" formatCode="mm/dd/yy;@">
                  <c:v>42016</c:v>
                </c:pt>
                <c:pt idx="141" formatCode="mm/dd/yy;@">
                  <c:v>42017</c:v>
                </c:pt>
                <c:pt idx="142" formatCode="mm/dd/yy;@">
                  <c:v>42018</c:v>
                </c:pt>
                <c:pt idx="143" formatCode="mm/dd/yy;@">
                  <c:v>42019</c:v>
                </c:pt>
                <c:pt idx="144" formatCode="mm/dd/yy;@">
                  <c:v>42020</c:v>
                </c:pt>
                <c:pt idx="145" formatCode="mm/dd/yy;@">
                  <c:v>42021</c:v>
                </c:pt>
                <c:pt idx="146" formatCode="mm/dd/yy;@">
                  <c:v>42022</c:v>
                </c:pt>
                <c:pt idx="147" formatCode="mm/dd/yy;@">
                  <c:v>42023</c:v>
                </c:pt>
                <c:pt idx="148" formatCode="mm/dd/yy;@">
                  <c:v>42024</c:v>
                </c:pt>
                <c:pt idx="149" formatCode="mm/dd/yy;@">
                  <c:v>42025</c:v>
                </c:pt>
                <c:pt idx="150" formatCode="mm/dd/yy;@">
                  <c:v>42026</c:v>
                </c:pt>
                <c:pt idx="151" formatCode="mm/dd/yy;@">
                  <c:v>42027</c:v>
                </c:pt>
                <c:pt idx="152" formatCode="mm/dd/yy;@">
                  <c:v>42028</c:v>
                </c:pt>
                <c:pt idx="153" formatCode="mm/dd/yy;@">
                  <c:v>42029</c:v>
                </c:pt>
                <c:pt idx="154" formatCode="mm/dd/yy;@">
                  <c:v>42030</c:v>
                </c:pt>
                <c:pt idx="155" formatCode="mm/dd/yy;@">
                  <c:v>42031</c:v>
                </c:pt>
                <c:pt idx="156" formatCode="mm/dd/yy;@">
                  <c:v>42032</c:v>
                </c:pt>
                <c:pt idx="157" formatCode="mm/dd/yy;@">
                  <c:v>42033</c:v>
                </c:pt>
                <c:pt idx="158" formatCode="mm/dd/yy;@">
                  <c:v>42034</c:v>
                </c:pt>
                <c:pt idx="159" formatCode="mm/dd/yy;@">
                  <c:v>42035</c:v>
                </c:pt>
                <c:pt idx="160" formatCode="mm/dd/yy;@">
                  <c:v>42036</c:v>
                </c:pt>
                <c:pt idx="161" formatCode="mm/dd/yy;@">
                  <c:v>42037</c:v>
                </c:pt>
                <c:pt idx="162" formatCode="mm/dd/yy;@">
                  <c:v>42038</c:v>
                </c:pt>
                <c:pt idx="163" formatCode="mm/dd/yy;@">
                  <c:v>42039</c:v>
                </c:pt>
                <c:pt idx="164" formatCode="mm/dd/yy;@">
                  <c:v>42040</c:v>
                </c:pt>
                <c:pt idx="165" formatCode="mm/dd/yy;@">
                  <c:v>42041</c:v>
                </c:pt>
                <c:pt idx="166" formatCode="mm/dd/yy;@">
                  <c:v>42042</c:v>
                </c:pt>
                <c:pt idx="167" formatCode="mm/dd/yy;@">
                  <c:v>42043</c:v>
                </c:pt>
                <c:pt idx="168" formatCode="mm/dd/yy;@">
                  <c:v>42044</c:v>
                </c:pt>
                <c:pt idx="169" formatCode="mm/dd/yy;@">
                  <c:v>42045</c:v>
                </c:pt>
                <c:pt idx="170" formatCode="mm/dd/yy;@">
                  <c:v>42046</c:v>
                </c:pt>
                <c:pt idx="171" formatCode="mm/dd/yy;@">
                  <c:v>42047</c:v>
                </c:pt>
                <c:pt idx="172" formatCode="mm/dd/yy;@">
                  <c:v>42048</c:v>
                </c:pt>
                <c:pt idx="173" formatCode="mm/dd/yy;@">
                  <c:v>42049</c:v>
                </c:pt>
                <c:pt idx="174" formatCode="mm/dd/yy;@">
                  <c:v>42050</c:v>
                </c:pt>
                <c:pt idx="175" formatCode="mm/dd/yy;@">
                  <c:v>42051</c:v>
                </c:pt>
                <c:pt idx="176" formatCode="mm/dd/yy;@">
                  <c:v>42052</c:v>
                </c:pt>
                <c:pt idx="177" formatCode="mm/dd/yy;@">
                  <c:v>42053</c:v>
                </c:pt>
                <c:pt idx="178" formatCode="mm/dd/yy;@">
                  <c:v>42054</c:v>
                </c:pt>
                <c:pt idx="179" formatCode="mm/dd/yy;@">
                  <c:v>42055</c:v>
                </c:pt>
                <c:pt idx="180" formatCode="mm/dd/yy;@">
                  <c:v>42056</c:v>
                </c:pt>
                <c:pt idx="181" formatCode="mm/dd/yy;@">
                  <c:v>42057</c:v>
                </c:pt>
                <c:pt idx="182" formatCode="mm/dd/yy;@">
                  <c:v>42058</c:v>
                </c:pt>
                <c:pt idx="183" formatCode="mm/dd/yy;@">
                  <c:v>42059</c:v>
                </c:pt>
                <c:pt idx="184" formatCode="mm/dd/yy;@">
                  <c:v>42060</c:v>
                </c:pt>
                <c:pt idx="185" formatCode="mm/dd/yy;@">
                  <c:v>42061</c:v>
                </c:pt>
                <c:pt idx="186" formatCode="mm/dd/yy;@">
                  <c:v>42062</c:v>
                </c:pt>
                <c:pt idx="187" formatCode="mm/dd/yy;@">
                  <c:v>42063</c:v>
                </c:pt>
                <c:pt idx="188" formatCode="mm/dd/yy;@">
                  <c:v>42064</c:v>
                </c:pt>
                <c:pt idx="189" formatCode="mm/dd/yy;@">
                  <c:v>42065</c:v>
                </c:pt>
                <c:pt idx="190" formatCode="mm/dd/yy;@">
                  <c:v>42066</c:v>
                </c:pt>
                <c:pt idx="191" formatCode="mm/dd/yy;@">
                  <c:v>42067</c:v>
                </c:pt>
                <c:pt idx="192" formatCode="mm/dd/yy;@">
                  <c:v>42068</c:v>
                </c:pt>
                <c:pt idx="193" formatCode="mm/dd/yy;@">
                  <c:v>42069</c:v>
                </c:pt>
                <c:pt idx="194" formatCode="mm/dd/yy;@">
                  <c:v>42070</c:v>
                </c:pt>
                <c:pt idx="195" formatCode="mm/dd/yy;@">
                  <c:v>42071</c:v>
                </c:pt>
                <c:pt idx="196" formatCode="mm/dd/yy;@">
                  <c:v>42072</c:v>
                </c:pt>
                <c:pt idx="197" formatCode="mm/dd/yy;@">
                  <c:v>42073</c:v>
                </c:pt>
                <c:pt idx="198" formatCode="mm/dd/yy;@">
                  <c:v>42074</c:v>
                </c:pt>
                <c:pt idx="199" formatCode="mm/dd/yy;@">
                  <c:v>42075</c:v>
                </c:pt>
                <c:pt idx="200" formatCode="mm/dd/yy;@">
                  <c:v>42076</c:v>
                </c:pt>
                <c:pt idx="201" formatCode="mm/dd/yy;@">
                  <c:v>42077</c:v>
                </c:pt>
                <c:pt idx="202" formatCode="mm/dd/yy;@">
                  <c:v>42078</c:v>
                </c:pt>
                <c:pt idx="203" formatCode="mm/dd/yy;@">
                  <c:v>42079</c:v>
                </c:pt>
                <c:pt idx="204" formatCode="mm/dd/yy;@">
                  <c:v>42080</c:v>
                </c:pt>
                <c:pt idx="205" formatCode="mm/dd/yy;@">
                  <c:v>42081</c:v>
                </c:pt>
                <c:pt idx="206" formatCode="mm/dd/yy;@">
                  <c:v>42082</c:v>
                </c:pt>
                <c:pt idx="207" formatCode="mm/dd/yy;@">
                  <c:v>42083</c:v>
                </c:pt>
                <c:pt idx="208" formatCode="mm/dd/yy;@">
                  <c:v>42084</c:v>
                </c:pt>
                <c:pt idx="209" formatCode="mm/dd/yy;@">
                  <c:v>42085</c:v>
                </c:pt>
                <c:pt idx="210" formatCode="mm/dd/yy;@">
                  <c:v>42086</c:v>
                </c:pt>
                <c:pt idx="211" formatCode="mm/dd/yy;@">
                  <c:v>42087</c:v>
                </c:pt>
                <c:pt idx="212" formatCode="mm/dd/yy;@">
                  <c:v>42088</c:v>
                </c:pt>
                <c:pt idx="213" formatCode="mm/dd/yy;@">
                  <c:v>42089</c:v>
                </c:pt>
                <c:pt idx="214" formatCode="mm/dd/yy;@">
                  <c:v>42090</c:v>
                </c:pt>
                <c:pt idx="215" formatCode="mm/dd/yy;@">
                  <c:v>42091</c:v>
                </c:pt>
                <c:pt idx="216" formatCode="mm/dd/yy;@">
                  <c:v>42092</c:v>
                </c:pt>
                <c:pt idx="217" formatCode="mm/dd/yy;@">
                  <c:v>42093</c:v>
                </c:pt>
                <c:pt idx="218" formatCode="mm/dd/yy;@">
                  <c:v>42094</c:v>
                </c:pt>
                <c:pt idx="219" formatCode="mm/dd/yy;@">
                  <c:v>42095</c:v>
                </c:pt>
                <c:pt idx="220" formatCode="mm/dd/yy;@">
                  <c:v>42096</c:v>
                </c:pt>
                <c:pt idx="221" formatCode="mm/dd/yy;@">
                  <c:v>42097</c:v>
                </c:pt>
                <c:pt idx="222" formatCode="mm/dd/yy;@">
                  <c:v>42098</c:v>
                </c:pt>
                <c:pt idx="223" formatCode="mm/dd/yy;@">
                  <c:v>42099</c:v>
                </c:pt>
                <c:pt idx="224" formatCode="mm/dd/yy;@">
                  <c:v>42100</c:v>
                </c:pt>
                <c:pt idx="225" formatCode="mm/dd/yy;@">
                  <c:v>42101</c:v>
                </c:pt>
              </c:numCache>
            </c:numRef>
          </c:cat>
          <c:val>
            <c:numRef>
              <c:f>Sheet1!$B$2:$B$227</c:f>
              <c:numCache>
                <c:formatCode>General</c:formatCode>
                <c:ptCount val="226"/>
                <c:pt idx="0">
                  <c:v>800</c:v>
                </c:pt>
                <c:pt idx="1">
                  <c:v>964</c:v>
                </c:pt>
                <c:pt idx="2">
                  <c:v>1052</c:v>
                </c:pt>
                <c:pt idx="3">
                  <c:v>1193</c:v>
                </c:pt>
                <c:pt idx="4">
                  <c:v>672</c:v>
                </c:pt>
                <c:pt idx="5">
                  <c:v>378</c:v>
                </c:pt>
                <c:pt idx="6">
                  <c:v>406</c:v>
                </c:pt>
                <c:pt idx="7">
                  <c:v>657</c:v>
                </c:pt>
                <c:pt idx="8">
                  <c:v>989</c:v>
                </c:pt>
                <c:pt idx="9">
                  <c:v>1155</c:v>
                </c:pt>
                <c:pt idx="10">
                  <c:v>1092</c:v>
                </c:pt>
                <c:pt idx="11">
                  <c:v>825</c:v>
                </c:pt>
                <c:pt idx="12">
                  <c:v>597</c:v>
                </c:pt>
                <c:pt idx="13">
                  <c:v>775</c:v>
                </c:pt>
                <c:pt idx="14">
                  <c:v>1134</c:v>
                </c:pt>
                <c:pt idx="15">
                  <c:v>1199</c:v>
                </c:pt>
                <c:pt idx="16">
                  <c:v>1245</c:v>
                </c:pt>
                <c:pt idx="17">
                  <c:v>1248</c:v>
                </c:pt>
                <c:pt idx="18">
                  <c:v>896</c:v>
                </c:pt>
                <c:pt idx="19">
                  <c:v>578</c:v>
                </c:pt>
                <c:pt idx="20">
                  <c:v>1070</c:v>
                </c:pt>
                <c:pt idx="21">
                  <c:v>1423</c:v>
                </c:pt>
                <c:pt idx="22">
                  <c:v>1466</c:v>
                </c:pt>
                <c:pt idx="23">
                  <c:v>1634</c:v>
                </c:pt>
                <c:pt idx="24">
                  <c:v>1839</c:v>
                </c:pt>
                <c:pt idx="25">
                  <c:v>1255</c:v>
                </c:pt>
                <c:pt idx="26">
                  <c:v>536</c:v>
                </c:pt>
                <c:pt idx="27">
                  <c:v>795</c:v>
                </c:pt>
                <c:pt idx="28">
                  <c:v>1163</c:v>
                </c:pt>
                <c:pt idx="29">
                  <c:v>1385</c:v>
                </c:pt>
                <c:pt idx="30">
                  <c:v>1255</c:v>
                </c:pt>
                <c:pt idx="31">
                  <c:v>1290</c:v>
                </c:pt>
                <c:pt idx="32">
                  <c:v>999</c:v>
                </c:pt>
                <c:pt idx="33">
                  <c:v>586</c:v>
                </c:pt>
                <c:pt idx="34">
                  <c:v>957</c:v>
                </c:pt>
                <c:pt idx="35">
                  <c:v>1280</c:v>
                </c:pt>
                <c:pt idx="36">
                  <c:v>1296</c:v>
                </c:pt>
                <c:pt idx="37">
                  <c:v>1239</c:v>
                </c:pt>
                <c:pt idx="38">
                  <c:v>1105</c:v>
                </c:pt>
                <c:pt idx="39">
                  <c:v>746</c:v>
                </c:pt>
                <c:pt idx="40">
                  <c:v>527</c:v>
                </c:pt>
                <c:pt idx="41">
                  <c:v>749</c:v>
                </c:pt>
                <c:pt idx="42">
                  <c:v>1304</c:v>
                </c:pt>
                <c:pt idx="43">
                  <c:v>1360</c:v>
                </c:pt>
                <c:pt idx="44">
                  <c:v>1423</c:v>
                </c:pt>
                <c:pt idx="45">
                  <c:v>1310</c:v>
                </c:pt>
                <c:pt idx="46">
                  <c:v>956</c:v>
                </c:pt>
                <c:pt idx="47">
                  <c:v>587</c:v>
                </c:pt>
                <c:pt idx="48">
                  <c:v>851</c:v>
                </c:pt>
                <c:pt idx="49">
                  <c:v>1408</c:v>
                </c:pt>
                <c:pt idx="50">
                  <c:v>1436</c:v>
                </c:pt>
                <c:pt idx="51">
                  <c:v>1434</c:v>
                </c:pt>
                <c:pt idx="52">
                  <c:v>1223</c:v>
                </c:pt>
                <c:pt idx="53">
                  <c:v>755</c:v>
                </c:pt>
                <c:pt idx="54">
                  <c:v>522</c:v>
                </c:pt>
                <c:pt idx="55">
                  <c:v>868</c:v>
                </c:pt>
                <c:pt idx="56">
                  <c:v>1449</c:v>
                </c:pt>
                <c:pt idx="57">
                  <c:v>1228</c:v>
                </c:pt>
                <c:pt idx="58">
                  <c:v>1327</c:v>
                </c:pt>
                <c:pt idx="59">
                  <c:v>1091</c:v>
                </c:pt>
                <c:pt idx="60">
                  <c:v>852</c:v>
                </c:pt>
                <c:pt idx="61">
                  <c:v>563</c:v>
                </c:pt>
                <c:pt idx="62">
                  <c:v>799</c:v>
                </c:pt>
                <c:pt idx="63">
                  <c:v>1411</c:v>
                </c:pt>
                <c:pt idx="64">
                  <c:v>1278</c:v>
                </c:pt>
                <c:pt idx="65">
                  <c:v>1419</c:v>
                </c:pt>
                <c:pt idx="66">
                  <c:v>1238</c:v>
                </c:pt>
                <c:pt idx="67">
                  <c:v>788</c:v>
                </c:pt>
                <c:pt idx="68">
                  <c:v>526</c:v>
                </c:pt>
                <c:pt idx="69">
                  <c:v>715</c:v>
                </c:pt>
                <c:pt idx="70">
                  <c:v>1189</c:v>
                </c:pt>
                <c:pt idx="71">
                  <c:v>1166</c:v>
                </c:pt>
                <c:pt idx="72">
                  <c:v>1298</c:v>
                </c:pt>
                <c:pt idx="73">
                  <c:v>1150</c:v>
                </c:pt>
                <c:pt idx="74">
                  <c:v>956</c:v>
                </c:pt>
                <c:pt idx="75">
                  <c:v>544</c:v>
                </c:pt>
                <c:pt idx="76">
                  <c:v>763</c:v>
                </c:pt>
                <c:pt idx="77">
                  <c:v>1093</c:v>
                </c:pt>
                <c:pt idx="78">
                  <c:v>953</c:v>
                </c:pt>
                <c:pt idx="79">
                  <c:v>1362</c:v>
                </c:pt>
                <c:pt idx="80">
                  <c:v>1190</c:v>
                </c:pt>
                <c:pt idx="81">
                  <c:v>1021</c:v>
                </c:pt>
                <c:pt idx="82">
                  <c:v>510</c:v>
                </c:pt>
                <c:pt idx="83">
                  <c:v>867</c:v>
                </c:pt>
                <c:pt idx="84">
                  <c:v>1737</c:v>
                </c:pt>
                <c:pt idx="85">
                  <c:v>1465</c:v>
                </c:pt>
                <c:pt idx="86">
                  <c:v>1588</c:v>
                </c:pt>
                <c:pt idx="87">
                  <c:v>1189</c:v>
                </c:pt>
                <c:pt idx="88">
                  <c:v>775</c:v>
                </c:pt>
                <c:pt idx="89">
                  <c:v>547</c:v>
                </c:pt>
                <c:pt idx="90">
                  <c:v>820</c:v>
                </c:pt>
                <c:pt idx="91">
                  <c:v>1316</c:v>
                </c:pt>
                <c:pt idx="92">
                  <c:v>1106</c:v>
                </c:pt>
                <c:pt idx="93">
                  <c:v>722</c:v>
                </c:pt>
                <c:pt idx="94">
                  <c:v>325</c:v>
                </c:pt>
                <c:pt idx="95">
                  <c:v>481</c:v>
                </c:pt>
                <c:pt idx="96">
                  <c:v>604</c:v>
                </c:pt>
                <c:pt idx="97">
                  <c:v>966</c:v>
                </c:pt>
                <c:pt idx="98">
                  <c:v>1471</c:v>
                </c:pt>
                <c:pt idx="99">
                  <c:v>1424</c:v>
                </c:pt>
                <c:pt idx="100">
                  <c:v>1489</c:v>
                </c:pt>
                <c:pt idx="101">
                  <c:v>1340</c:v>
                </c:pt>
                <c:pt idx="102">
                  <c:v>1122</c:v>
                </c:pt>
                <c:pt idx="103">
                  <c:v>659</c:v>
                </c:pt>
                <c:pt idx="104">
                  <c:v>702</c:v>
                </c:pt>
                <c:pt idx="105">
                  <c:v>949</c:v>
                </c:pt>
                <c:pt idx="106">
                  <c:v>880</c:v>
                </c:pt>
                <c:pt idx="107">
                  <c:v>874</c:v>
                </c:pt>
                <c:pt idx="108">
                  <c:v>784</c:v>
                </c:pt>
                <c:pt idx="109">
                  <c:v>520</c:v>
                </c:pt>
                <c:pt idx="110">
                  <c:v>307</c:v>
                </c:pt>
                <c:pt idx="111">
                  <c:v>432</c:v>
                </c:pt>
                <c:pt idx="112">
                  <c:v>555</c:v>
                </c:pt>
                <c:pt idx="113">
                  <c:v>530</c:v>
                </c:pt>
                <c:pt idx="114">
                  <c:v>571</c:v>
                </c:pt>
                <c:pt idx="115">
                  <c:v>489</c:v>
                </c:pt>
                <c:pt idx="116">
                  <c:v>352</c:v>
                </c:pt>
                <c:pt idx="117">
                  <c:v>183</c:v>
                </c:pt>
                <c:pt idx="118">
                  <c:v>213</c:v>
                </c:pt>
                <c:pt idx="119">
                  <c:v>344</c:v>
                </c:pt>
                <c:pt idx="120">
                  <c:v>285</c:v>
                </c:pt>
                <c:pt idx="121">
                  <c:v>152</c:v>
                </c:pt>
                <c:pt idx="122">
                  <c:v>126</c:v>
                </c:pt>
                <c:pt idx="123">
                  <c:v>176</c:v>
                </c:pt>
                <c:pt idx="124">
                  <c:v>176</c:v>
                </c:pt>
                <c:pt idx="125">
                  <c:v>200</c:v>
                </c:pt>
                <c:pt idx="126">
                  <c:v>313</c:v>
                </c:pt>
                <c:pt idx="127">
                  <c:v>276</c:v>
                </c:pt>
                <c:pt idx="128">
                  <c:v>196</c:v>
                </c:pt>
                <c:pt idx="129">
                  <c:v>245</c:v>
                </c:pt>
                <c:pt idx="130">
                  <c:v>459</c:v>
                </c:pt>
                <c:pt idx="131">
                  <c:v>320</c:v>
                </c:pt>
                <c:pt idx="132">
                  <c:v>478</c:v>
                </c:pt>
                <c:pt idx="133">
                  <c:v>1067</c:v>
                </c:pt>
                <c:pt idx="134">
                  <c:v>1099</c:v>
                </c:pt>
                <c:pt idx="135">
                  <c:v>1130</c:v>
                </c:pt>
                <c:pt idx="136">
                  <c:v>1227</c:v>
                </c:pt>
                <c:pt idx="137">
                  <c:v>819</c:v>
                </c:pt>
                <c:pt idx="138">
                  <c:v>565</c:v>
                </c:pt>
                <c:pt idx="139">
                  <c:v>799</c:v>
                </c:pt>
                <c:pt idx="140">
                  <c:v>1370</c:v>
                </c:pt>
                <c:pt idx="141">
                  <c:v>1441</c:v>
                </c:pt>
                <c:pt idx="142">
                  <c:v>1411</c:v>
                </c:pt>
                <c:pt idx="143">
                  <c:v>1394</c:v>
                </c:pt>
                <c:pt idx="144">
                  <c:v>865</c:v>
                </c:pt>
                <c:pt idx="145">
                  <c:v>517</c:v>
                </c:pt>
                <c:pt idx="146">
                  <c:v>630</c:v>
                </c:pt>
                <c:pt idx="147">
                  <c:v>819</c:v>
                </c:pt>
                <c:pt idx="148">
                  <c:v>1321</c:v>
                </c:pt>
                <c:pt idx="149">
                  <c:v>1518</c:v>
                </c:pt>
                <c:pt idx="150">
                  <c:v>1342</c:v>
                </c:pt>
                <c:pt idx="151">
                  <c:v>925</c:v>
                </c:pt>
                <c:pt idx="152">
                  <c:v>692</c:v>
                </c:pt>
                <c:pt idx="153">
                  <c:v>1039</c:v>
                </c:pt>
                <c:pt idx="154">
                  <c:v>1491</c:v>
                </c:pt>
                <c:pt idx="155">
                  <c:v>1375</c:v>
                </c:pt>
                <c:pt idx="156">
                  <c:v>1567</c:v>
                </c:pt>
                <c:pt idx="157">
                  <c:v>1415</c:v>
                </c:pt>
                <c:pt idx="158">
                  <c:v>1065</c:v>
                </c:pt>
                <c:pt idx="159">
                  <c:v>467</c:v>
                </c:pt>
                <c:pt idx="160">
                  <c:v>775</c:v>
                </c:pt>
                <c:pt idx="161">
                  <c:v>1378</c:v>
                </c:pt>
                <c:pt idx="162">
                  <c:v>1156</c:v>
                </c:pt>
                <c:pt idx="163">
                  <c:v>1358</c:v>
                </c:pt>
                <c:pt idx="164">
                  <c:v>1234</c:v>
                </c:pt>
                <c:pt idx="165">
                  <c:v>794</c:v>
                </c:pt>
                <c:pt idx="166">
                  <c:v>528</c:v>
                </c:pt>
                <c:pt idx="167">
                  <c:v>738</c:v>
                </c:pt>
                <c:pt idx="168">
                  <c:v>1218</c:v>
                </c:pt>
                <c:pt idx="169">
                  <c:v>1153</c:v>
                </c:pt>
                <c:pt idx="170">
                  <c:v>1184</c:v>
                </c:pt>
                <c:pt idx="171">
                  <c:v>1152</c:v>
                </c:pt>
                <c:pt idx="172">
                  <c:v>757</c:v>
                </c:pt>
                <c:pt idx="173">
                  <c:v>454</c:v>
                </c:pt>
                <c:pt idx="174">
                  <c:v>883</c:v>
                </c:pt>
                <c:pt idx="175">
                  <c:v>1241</c:v>
                </c:pt>
                <c:pt idx="176">
                  <c:v>1170</c:v>
                </c:pt>
                <c:pt idx="177">
                  <c:v>1221</c:v>
                </c:pt>
                <c:pt idx="178">
                  <c:v>1224</c:v>
                </c:pt>
                <c:pt idx="179">
                  <c:v>881</c:v>
                </c:pt>
                <c:pt idx="180">
                  <c:v>516</c:v>
                </c:pt>
                <c:pt idx="181">
                  <c:v>815</c:v>
                </c:pt>
                <c:pt idx="182">
                  <c:v>1182</c:v>
                </c:pt>
                <c:pt idx="183">
                  <c:v>1313</c:v>
                </c:pt>
                <c:pt idx="184">
                  <c:v>1151</c:v>
                </c:pt>
                <c:pt idx="185">
                  <c:v>1118</c:v>
                </c:pt>
                <c:pt idx="186">
                  <c:v>702</c:v>
                </c:pt>
                <c:pt idx="187">
                  <c:v>366</c:v>
                </c:pt>
                <c:pt idx="188">
                  <c:v>461</c:v>
                </c:pt>
                <c:pt idx="189">
                  <c:v>698</c:v>
                </c:pt>
                <c:pt idx="190">
                  <c:v>591</c:v>
                </c:pt>
                <c:pt idx="191">
                  <c:v>606</c:v>
                </c:pt>
                <c:pt idx="192">
                  <c:v>542</c:v>
                </c:pt>
                <c:pt idx="193">
                  <c:v>524</c:v>
                </c:pt>
                <c:pt idx="194">
                  <c:v>412</c:v>
                </c:pt>
                <c:pt idx="195">
                  <c:v>475</c:v>
                </c:pt>
                <c:pt idx="196">
                  <c:v>1178</c:v>
                </c:pt>
                <c:pt idx="197">
                  <c:v>1175</c:v>
                </c:pt>
                <c:pt idx="198">
                  <c:v>1413</c:v>
                </c:pt>
                <c:pt idx="199">
                  <c:v>1251</c:v>
                </c:pt>
                <c:pt idx="200">
                  <c:v>770</c:v>
                </c:pt>
                <c:pt idx="201">
                  <c:v>508</c:v>
                </c:pt>
                <c:pt idx="202">
                  <c:v>653</c:v>
                </c:pt>
                <c:pt idx="203">
                  <c:v>1065</c:v>
                </c:pt>
                <c:pt idx="204">
                  <c:v>1065</c:v>
                </c:pt>
                <c:pt idx="205">
                  <c:v>1118</c:v>
                </c:pt>
                <c:pt idx="206">
                  <c:v>1026</c:v>
                </c:pt>
                <c:pt idx="207">
                  <c:v>695</c:v>
                </c:pt>
                <c:pt idx="208">
                  <c:v>438</c:v>
                </c:pt>
                <c:pt idx="209">
                  <c:v>843</c:v>
                </c:pt>
                <c:pt idx="210">
                  <c:v>1197</c:v>
                </c:pt>
                <c:pt idx="211">
                  <c:v>1153</c:v>
                </c:pt>
                <c:pt idx="212">
                  <c:v>1256</c:v>
                </c:pt>
                <c:pt idx="213">
                  <c:v>1172</c:v>
                </c:pt>
                <c:pt idx="214">
                  <c:v>898</c:v>
                </c:pt>
                <c:pt idx="215">
                  <c:v>467</c:v>
                </c:pt>
                <c:pt idx="216">
                  <c:v>699</c:v>
                </c:pt>
                <c:pt idx="217">
                  <c:v>1045</c:v>
                </c:pt>
                <c:pt idx="218">
                  <c:v>1085</c:v>
                </c:pt>
                <c:pt idx="219">
                  <c:v>1229</c:v>
                </c:pt>
                <c:pt idx="220">
                  <c:v>1074</c:v>
                </c:pt>
                <c:pt idx="221">
                  <c:v>871</c:v>
                </c:pt>
                <c:pt idx="222">
                  <c:v>502</c:v>
                </c:pt>
                <c:pt idx="223">
                  <c:v>647</c:v>
                </c:pt>
                <c:pt idx="224">
                  <c:v>1207</c:v>
                </c:pt>
                <c:pt idx="225">
                  <c:v>888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2E-4F77-8650-67806E3EFD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Unique Visits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cat>
            <c:numRef>
              <c:f>Sheet1!$A$2:$A$227</c:f>
              <c:numCache>
                <c:formatCode>m/d/yyyy</c:formatCode>
                <c:ptCount val="226"/>
                <c:pt idx="0">
                  <c:v>41876</c:v>
                </c:pt>
                <c:pt idx="1">
                  <c:v>41877</c:v>
                </c:pt>
                <c:pt idx="2">
                  <c:v>41878</c:v>
                </c:pt>
                <c:pt idx="3">
                  <c:v>41879</c:v>
                </c:pt>
                <c:pt idx="4">
                  <c:v>41880</c:v>
                </c:pt>
                <c:pt idx="5">
                  <c:v>41881</c:v>
                </c:pt>
                <c:pt idx="6">
                  <c:v>41882</c:v>
                </c:pt>
                <c:pt idx="7">
                  <c:v>41883</c:v>
                </c:pt>
                <c:pt idx="8">
                  <c:v>41884</c:v>
                </c:pt>
                <c:pt idx="9">
                  <c:v>41885</c:v>
                </c:pt>
                <c:pt idx="10">
                  <c:v>41886</c:v>
                </c:pt>
                <c:pt idx="11">
                  <c:v>41887</c:v>
                </c:pt>
                <c:pt idx="12">
                  <c:v>41888</c:v>
                </c:pt>
                <c:pt idx="13">
                  <c:v>41889</c:v>
                </c:pt>
                <c:pt idx="14">
                  <c:v>41890</c:v>
                </c:pt>
                <c:pt idx="15">
                  <c:v>41891</c:v>
                </c:pt>
                <c:pt idx="16">
                  <c:v>41892</c:v>
                </c:pt>
                <c:pt idx="17">
                  <c:v>41893</c:v>
                </c:pt>
                <c:pt idx="18">
                  <c:v>41894</c:v>
                </c:pt>
                <c:pt idx="19">
                  <c:v>41895</c:v>
                </c:pt>
                <c:pt idx="20">
                  <c:v>41896</c:v>
                </c:pt>
                <c:pt idx="21">
                  <c:v>41897</c:v>
                </c:pt>
                <c:pt idx="22">
                  <c:v>41898</c:v>
                </c:pt>
                <c:pt idx="23">
                  <c:v>41899</c:v>
                </c:pt>
                <c:pt idx="24">
                  <c:v>41900</c:v>
                </c:pt>
                <c:pt idx="25">
                  <c:v>41901</c:v>
                </c:pt>
                <c:pt idx="26">
                  <c:v>41902</c:v>
                </c:pt>
                <c:pt idx="27">
                  <c:v>41903</c:v>
                </c:pt>
                <c:pt idx="28">
                  <c:v>41904</c:v>
                </c:pt>
                <c:pt idx="29">
                  <c:v>41905</c:v>
                </c:pt>
                <c:pt idx="30">
                  <c:v>41906</c:v>
                </c:pt>
                <c:pt idx="31">
                  <c:v>41907</c:v>
                </c:pt>
                <c:pt idx="32">
                  <c:v>41908</c:v>
                </c:pt>
                <c:pt idx="33">
                  <c:v>41909</c:v>
                </c:pt>
                <c:pt idx="34">
                  <c:v>41910</c:v>
                </c:pt>
                <c:pt idx="35">
                  <c:v>41911</c:v>
                </c:pt>
                <c:pt idx="36">
                  <c:v>41912</c:v>
                </c:pt>
                <c:pt idx="37">
                  <c:v>41913</c:v>
                </c:pt>
                <c:pt idx="38">
                  <c:v>41914</c:v>
                </c:pt>
                <c:pt idx="39">
                  <c:v>41915</c:v>
                </c:pt>
                <c:pt idx="40">
                  <c:v>41916</c:v>
                </c:pt>
                <c:pt idx="41">
                  <c:v>41917</c:v>
                </c:pt>
                <c:pt idx="42">
                  <c:v>41918</c:v>
                </c:pt>
                <c:pt idx="43">
                  <c:v>41919</c:v>
                </c:pt>
                <c:pt idx="44">
                  <c:v>41920</c:v>
                </c:pt>
                <c:pt idx="45">
                  <c:v>41921</c:v>
                </c:pt>
                <c:pt idx="46">
                  <c:v>41922</c:v>
                </c:pt>
                <c:pt idx="47">
                  <c:v>41923</c:v>
                </c:pt>
                <c:pt idx="48">
                  <c:v>41924</c:v>
                </c:pt>
                <c:pt idx="49">
                  <c:v>41925</c:v>
                </c:pt>
                <c:pt idx="50">
                  <c:v>41926</c:v>
                </c:pt>
                <c:pt idx="51">
                  <c:v>41927</c:v>
                </c:pt>
                <c:pt idx="52">
                  <c:v>41928</c:v>
                </c:pt>
                <c:pt idx="53">
                  <c:v>41929</c:v>
                </c:pt>
                <c:pt idx="54">
                  <c:v>41930</c:v>
                </c:pt>
                <c:pt idx="55">
                  <c:v>41931</c:v>
                </c:pt>
                <c:pt idx="56">
                  <c:v>41932</c:v>
                </c:pt>
                <c:pt idx="57">
                  <c:v>41933</c:v>
                </c:pt>
                <c:pt idx="58">
                  <c:v>41934</c:v>
                </c:pt>
                <c:pt idx="59">
                  <c:v>41935</c:v>
                </c:pt>
                <c:pt idx="60">
                  <c:v>41936</c:v>
                </c:pt>
                <c:pt idx="61">
                  <c:v>41937</c:v>
                </c:pt>
                <c:pt idx="62">
                  <c:v>41938</c:v>
                </c:pt>
                <c:pt idx="63">
                  <c:v>41939</c:v>
                </c:pt>
                <c:pt idx="64">
                  <c:v>41940</c:v>
                </c:pt>
                <c:pt idx="65">
                  <c:v>41941</c:v>
                </c:pt>
                <c:pt idx="66">
                  <c:v>41942</c:v>
                </c:pt>
                <c:pt idx="67">
                  <c:v>41943</c:v>
                </c:pt>
                <c:pt idx="68">
                  <c:v>41944</c:v>
                </c:pt>
                <c:pt idx="69">
                  <c:v>41945</c:v>
                </c:pt>
                <c:pt idx="70">
                  <c:v>41946</c:v>
                </c:pt>
                <c:pt idx="71">
                  <c:v>41947</c:v>
                </c:pt>
                <c:pt idx="72">
                  <c:v>41948</c:v>
                </c:pt>
                <c:pt idx="73">
                  <c:v>41949</c:v>
                </c:pt>
                <c:pt idx="74">
                  <c:v>41950</c:v>
                </c:pt>
                <c:pt idx="75">
                  <c:v>41951</c:v>
                </c:pt>
                <c:pt idx="76">
                  <c:v>41952</c:v>
                </c:pt>
                <c:pt idx="77">
                  <c:v>41953</c:v>
                </c:pt>
                <c:pt idx="78">
                  <c:v>41954</c:v>
                </c:pt>
                <c:pt idx="79">
                  <c:v>41955</c:v>
                </c:pt>
                <c:pt idx="80">
                  <c:v>41956</c:v>
                </c:pt>
                <c:pt idx="81">
                  <c:v>41957</c:v>
                </c:pt>
                <c:pt idx="82">
                  <c:v>41958</c:v>
                </c:pt>
                <c:pt idx="83">
                  <c:v>41959</c:v>
                </c:pt>
                <c:pt idx="84">
                  <c:v>41960</c:v>
                </c:pt>
                <c:pt idx="85">
                  <c:v>41961</c:v>
                </c:pt>
                <c:pt idx="86">
                  <c:v>41962</c:v>
                </c:pt>
                <c:pt idx="87">
                  <c:v>41963</c:v>
                </c:pt>
                <c:pt idx="88">
                  <c:v>41964</c:v>
                </c:pt>
                <c:pt idx="89">
                  <c:v>41965</c:v>
                </c:pt>
                <c:pt idx="90">
                  <c:v>41966</c:v>
                </c:pt>
                <c:pt idx="91">
                  <c:v>41967</c:v>
                </c:pt>
                <c:pt idx="92">
                  <c:v>41968</c:v>
                </c:pt>
                <c:pt idx="93">
                  <c:v>41969</c:v>
                </c:pt>
                <c:pt idx="94">
                  <c:v>41970</c:v>
                </c:pt>
                <c:pt idx="95">
                  <c:v>41971</c:v>
                </c:pt>
                <c:pt idx="96">
                  <c:v>41972</c:v>
                </c:pt>
                <c:pt idx="97">
                  <c:v>41973</c:v>
                </c:pt>
                <c:pt idx="98">
                  <c:v>41974</c:v>
                </c:pt>
                <c:pt idx="99">
                  <c:v>41975</c:v>
                </c:pt>
                <c:pt idx="100">
                  <c:v>41976</c:v>
                </c:pt>
                <c:pt idx="101">
                  <c:v>41977</c:v>
                </c:pt>
                <c:pt idx="102">
                  <c:v>41978</c:v>
                </c:pt>
                <c:pt idx="103">
                  <c:v>41979</c:v>
                </c:pt>
                <c:pt idx="104">
                  <c:v>41980</c:v>
                </c:pt>
                <c:pt idx="105">
                  <c:v>41981</c:v>
                </c:pt>
                <c:pt idx="106">
                  <c:v>41982</c:v>
                </c:pt>
                <c:pt idx="107">
                  <c:v>41983</c:v>
                </c:pt>
                <c:pt idx="108">
                  <c:v>41984</c:v>
                </c:pt>
                <c:pt idx="109">
                  <c:v>41985</c:v>
                </c:pt>
                <c:pt idx="110">
                  <c:v>41986</c:v>
                </c:pt>
                <c:pt idx="111">
                  <c:v>41987</c:v>
                </c:pt>
                <c:pt idx="112">
                  <c:v>41988</c:v>
                </c:pt>
                <c:pt idx="113">
                  <c:v>41989</c:v>
                </c:pt>
                <c:pt idx="114">
                  <c:v>41990</c:v>
                </c:pt>
                <c:pt idx="115">
                  <c:v>41991</c:v>
                </c:pt>
                <c:pt idx="116">
                  <c:v>41992</c:v>
                </c:pt>
                <c:pt idx="117">
                  <c:v>41993</c:v>
                </c:pt>
                <c:pt idx="118">
                  <c:v>41994</c:v>
                </c:pt>
                <c:pt idx="119">
                  <c:v>41995</c:v>
                </c:pt>
                <c:pt idx="120" formatCode="mm/dd/yy;@">
                  <c:v>41996</c:v>
                </c:pt>
                <c:pt idx="121" formatCode="mm/dd/yy;@">
                  <c:v>41997</c:v>
                </c:pt>
                <c:pt idx="122" formatCode="mm/dd/yy;@">
                  <c:v>41998</c:v>
                </c:pt>
                <c:pt idx="123" formatCode="mm/dd/yy;@">
                  <c:v>41999</c:v>
                </c:pt>
                <c:pt idx="124" formatCode="mm/dd/yy;@">
                  <c:v>42000</c:v>
                </c:pt>
                <c:pt idx="125" formatCode="mm/dd/yy;@">
                  <c:v>42001</c:v>
                </c:pt>
                <c:pt idx="126" formatCode="mm/dd/yy;@">
                  <c:v>42002</c:v>
                </c:pt>
                <c:pt idx="127" formatCode="mm/dd/yy;@">
                  <c:v>42003</c:v>
                </c:pt>
                <c:pt idx="128" formatCode="mm/dd/yy;@">
                  <c:v>42004</c:v>
                </c:pt>
                <c:pt idx="129" formatCode="mm/dd/yy;@">
                  <c:v>42005</c:v>
                </c:pt>
                <c:pt idx="130" formatCode="mm/dd/yy;@">
                  <c:v>42006</c:v>
                </c:pt>
                <c:pt idx="131" formatCode="mm/dd/yy;@">
                  <c:v>42007</c:v>
                </c:pt>
                <c:pt idx="132" formatCode="mm/dd/yy;@">
                  <c:v>42008</c:v>
                </c:pt>
                <c:pt idx="133" formatCode="mm/dd/yy;@">
                  <c:v>42009</c:v>
                </c:pt>
                <c:pt idx="134" formatCode="mm/dd/yy;@">
                  <c:v>42010</c:v>
                </c:pt>
                <c:pt idx="135" formatCode="mm/dd/yy;@">
                  <c:v>42011</c:v>
                </c:pt>
                <c:pt idx="136" formatCode="mm/dd/yy;@">
                  <c:v>42012</c:v>
                </c:pt>
                <c:pt idx="137" formatCode="mm/dd/yy;@">
                  <c:v>42013</c:v>
                </c:pt>
                <c:pt idx="138" formatCode="mm/dd/yy;@">
                  <c:v>42014</c:v>
                </c:pt>
                <c:pt idx="139" formatCode="mm/dd/yy;@">
                  <c:v>42015</c:v>
                </c:pt>
                <c:pt idx="140" formatCode="mm/dd/yy;@">
                  <c:v>42016</c:v>
                </c:pt>
                <c:pt idx="141" formatCode="mm/dd/yy;@">
                  <c:v>42017</c:v>
                </c:pt>
                <c:pt idx="142" formatCode="mm/dd/yy;@">
                  <c:v>42018</c:v>
                </c:pt>
                <c:pt idx="143" formatCode="mm/dd/yy;@">
                  <c:v>42019</c:v>
                </c:pt>
                <c:pt idx="144" formatCode="mm/dd/yy;@">
                  <c:v>42020</c:v>
                </c:pt>
                <c:pt idx="145" formatCode="mm/dd/yy;@">
                  <c:v>42021</c:v>
                </c:pt>
                <c:pt idx="146" formatCode="mm/dd/yy;@">
                  <c:v>42022</c:v>
                </c:pt>
                <c:pt idx="147" formatCode="mm/dd/yy;@">
                  <c:v>42023</c:v>
                </c:pt>
                <c:pt idx="148" formatCode="mm/dd/yy;@">
                  <c:v>42024</c:v>
                </c:pt>
                <c:pt idx="149" formatCode="mm/dd/yy;@">
                  <c:v>42025</c:v>
                </c:pt>
                <c:pt idx="150" formatCode="mm/dd/yy;@">
                  <c:v>42026</c:v>
                </c:pt>
                <c:pt idx="151" formatCode="mm/dd/yy;@">
                  <c:v>42027</c:v>
                </c:pt>
                <c:pt idx="152" formatCode="mm/dd/yy;@">
                  <c:v>42028</c:v>
                </c:pt>
                <c:pt idx="153" formatCode="mm/dd/yy;@">
                  <c:v>42029</c:v>
                </c:pt>
                <c:pt idx="154" formatCode="mm/dd/yy;@">
                  <c:v>42030</c:v>
                </c:pt>
                <c:pt idx="155" formatCode="mm/dd/yy;@">
                  <c:v>42031</c:v>
                </c:pt>
                <c:pt idx="156" formatCode="mm/dd/yy;@">
                  <c:v>42032</c:v>
                </c:pt>
                <c:pt idx="157" formatCode="mm/dd/yy;@">
                  <c:v>42033</c:v>
                </c:pt>
                <c:pt idx="158" formatCode="mm/dd/yy;@">
                  <c:v>42034</c:v>
                </c:pt>
                <c:pt idx="159" formatCode="mm/dd/yy;@">
                  <c:v>42035</c:v>
                </c:pt>
                <c:pt idx="160" formatCode="mm/dd/yy;@">
                  <c:v>42036</c:v>
                </c:pt>
                <c:pt idx="161" formatCode="mm/dd/yy;@">
                  <c:v>42037</c:v>
                </c:pt>
                <c:pt idx="162" formatCode="mm/dd/yy;@">
                  <c:v>42038</c:v>
                </c:pt>
                <c:pt idx="163" formatCode="mm/dd/yy;@">
                  <c:v>42039</c:v>
                </c:pt>
                <c:pt idx="164" formatCode="mm/dd/yy;@">
                  <c:v>42040</c:v>
                </c:pt>
                <c:pt idx="165" formatCode="mm/dd/yy;@">
                  <c:v>42041</c:v>
                </c:pt>
                <c:pt idx="166" formatCode="mm/dd/yy;@">
                  <c:v>42042</c:v>
                </c:pt>
                <c:pt idx="167" formatCode="mm/dd/yy;@">
                  <c:v>42043</c:v>
                </c:pt>
                <c:pt idx="168" formatCode="mm/dd/yy;@">
                  <c:v>42044</c:v>
                </c:pt>
                <c:pt idx="169" formatCode="mm/dd/yy;@">
                  <c:v>42045</c:v>
                </c:pt>
                <c:pt idx="170" formatCode="mm/dd/yy;@">
                  <c:v>42046</c:v>
                </c:pt>
                <c:pt idx="171" formatCode="mm/dd/yy;@">
                  <c:v>42047</c:v>
                </c:pt>
                <c:pt idx="172" formatCode="mm/dd/yy;@">
                  <c:v>42048</c:v>
                </c:pt>
                <c:pt idx="173" formatCode="mm/dd/yy;@">
                  <c:v>42049</c:v>
                </c:pt>
                <c:pt idx="174" formatCode="mm/dd/yy;@">
                  <c:v>42050</c:v>
                </c:pt>
                <c:pt idx="175" formatCode="mm/dd/yy;@">
                  <c:v>42051</c:v>
                </c:pt>
                <c:pt idx="176" formatCode="mm/dd/yy;@">
                  <c:v>42052</c:v>
                </c:pt>
                <c:pt idx="177" formatCode="mm/dd/yy;@">
                  <c:v>42053</c:v>
                </c:pt>
                <c:pt idx="178" formatCode="mm/dd/yy;@">
                  <c:v>42054</c:v>
                </c:pt>
                <c:pt idx="179" formatCode="mm/dd/yy;@">
                  <c:v>42055</c:v>
                </c:pt>
                <c:pt idx="180" formatCode="mm/dd/yy;@">
                  <c:v>42056</c:v>
                </c:pt>
                <c:pt idx="181" formatCode="mm/dd/yy;@">
                  <c:v>42057</c:v>
                </c:pt>
                <c:pt idx="182" formatCode="mm/dd/yy;@">
                  <c:v>42058</c:v>
                </c:pt>
                <c:pt idx="183" formatCode="mm/dd/yy;@">
                  <c:v>42059</c:v>
                </c:pt>
                <c:pt idx="184" formatCode="mm/dd/yy;@">
                  <c:v>42060</c:v>
                </c:pt>
                <c:pt idx="185" formatCode="mm/dd/yy;@">
                  <c:v>42061</c:v>
                </c:pt>
                <c:pt idx="186" formatCode="mm/dd/yy;@">
                  <c:v>42062</c:v>
                </c:pt>
                <c:pt idx="187" formatCode="mm/dd/yy;@">
                  <c:v>42063</c:v>
                </c:pt>
                <c:pt idx="188" formatCode="mm/dd/yy;@">
                  <c:v>42064</c:v>
                </c:pt>
                <c:pt idx="189" formatCode="mm/dd/yy;@">
                  <c:v>42065</c:v>
                </c:pt>
                <c:pt idx="190" formatCode="mm/dd/yy;@">
                  <c:v>42066</c:v>
                </c:pt>
                <c:pt idx="191" formatCode="mm/dd/yy;@">
                  <c:v>42067</c:v>
                </c:pt>
                <c:pt idx="192" formatCode="mm/dd/yy;@">
                  <c:v>42068</c:v>
                </c:pt>
                <c:pt idx="193" formatCode="mm/dd/yy;@">
                  <c:v>42069</c:v>
                </c:pt>
                <c:pt idx="194" formatCode="mm/dd/yy;@">
                  <c:v>42070</c:v>
                </c:pt>
                <c:pt idx="195" formatCode="mm/dd/yy;@">
                  <c:v>42071</c:v>
                </c:pt>
                <c:pt idx="196" formatCode="mm/dd/yy;@">
                  <c:v>42072</c:v>
                </c:pt>
                <c:pt idx="197" formatCode="mm/dd/yy;@">
                  <c:v>42073</c:v>
                </c:pt>
                <c:pt idx="198" formatCode="mm/dd/yy;@">
                  <c:v>42074</c:v>
                </c:pt>
                <c:pt idx="199" formatCode="mm/dd/yy;@">
                  <c:v>42075</c:v>
                </c:pt>
                <c:pt idx="200" formatCode="mm/dd/yy;@">
                  <c:v>42076</c:v>
                </c:pt>
                <c:pt idx="201" formatCode="mm/dd/yy;@">
                  <c:v>42077</c:v>
                </c:pt>
                <c:pt idx="202" formatCode="mm/dd/yy;@">
                  <c:v>42078</c:v>
                </c:pt>
                <c:pt idx="203" formatCode="mm/dd/yy;@">
                  <c:v>42079</c:v>
                </c:pt>
                <c:pt idx="204" formatCode="mm/dd/yy;@">
                  <c:v>42080</c:v>
                </c:pt>
                <c:pt idx="205" formatCode="mm/dd/yy;@">
                  <c:v>42081</c:v>
                </c:pt>
                <c:pt idx="206" formatCode="mm/dd/yy;@">
                  <c:v>42082</c:v>
                </c:pt>
                <c:pt idx="207" formatCode="mm/dd/yy;@">
                  <c:v>42083</c:v>
                </c:pt>
                <c:pt idx="208" formatCode="mm/dd/yy;@">
                  <c:v>42084</c:v>
                </c:pt>
                <c:pt idx="209" formatCode="mm/dd/yy;@">
                  <c:v>42085</c:v>
                </c:pt>
                <c:pt idx="210" formatCode="mm/dd/yy;@">
                  <c:v>42086</c:v>
                </c:pt>
                <c:pt idx="211" formatCode="mm/dd/yy;@">
                  <c:v>42087</c:v>
                </c:pt>
                <c:pt idx="212" formatCode="mm/dd/yy;@">
                  <c:v>42088</c:v>
                </c:pt>
                <c:pt idx="213" formatCode="mm/dd/yy;@">
                  <c:v>42089</c:v>
                </c:pt>
                <c:pt idx="214" formatCode="mm/dd/yy;@">
                  <c:v>42090</c:v>
                </c:pt>
                <c:pt idx="215" formatCode="mm/dd/yy;@">
                  <c:v>42091</c:v>
                </c:pt>
                <c:pt idx="216" formatCode="mm/dd/yy;@">
                  <c:v>42092</c:v>
                </c:pt>
                <c:pt idx="217" formatCode="mm/dd/yy;@">
                  <c:v>42093</c:v>
                </c:pt>
                <c:pt idx="218" formatCode="mm/dd/yy;@">
                  <c:v>42094</c:v>
                </c:pt>
                <c:pt idx="219" formatCode="mm/dd/yy;@">
                  <c:v>42095</c:v>
                </c:pt>
                <c:pt idx="220" formatCode="mm/dd/yy;@">
                  <c:v>42096</c:v>
                </c:pt>
                <c:pt idx="221" formatCode="mm/dd/yy;@">
                  <c:v>42097</c:v>
                </c:pt>
                <c:pt idx="222" formatCode="mm/dd/yy;@">
                  <c:v>42098</c:v>
                </c:pt>
                <c:pt idx="223" formatCode="mm/dd/yy;@">
                  <c:v>42099</c:v>
                </c:pt>
                <c:pt idx="224" formatCode="mm/dd/yy;@">
                  <c:v>42100</c:v>
                </c:pt>
                <c:pt idx="225" formatCode="mm/dd/yy;@">
                  <c:v>42101</c:v>
                </c:pt>
              </c:numCache>
            </c:numRef>
          </c:cat>
          <c:val>
            <c:numRef>
              <c:f>Sheet1!$C$2:$C$227</c:f>
              <c:numCache>
                <c:formatCode>General</c:formatCode>
                <c:ptCount val="226"/>
                <c:pt idx="0">
                  <c:v>698</c:v>
                </c:pt>
                <c:pt idx="1">
                  <c:v>845</c:v>
                </c:pt>
                <c:pt idx="2">
                  <c:v>900</c:v>
                </c:pt>
                <c:pt idx="3">
                  <c:v>989</c:v>
                </c:pt>
                <c:pt idx="4">
                  <c:v>545</c:v>
                </c:pt>
                <c:pt idx="5">
                  <c:v>325</c:v>
                </c:pt>
                <c:pt idx="6">
                  <c:v>331</c:v>
                </c:pt>
                <c:pt idx="7">
                  <c:v>499</c:v>
                </c:pt>
                <c:pt idx="8">
                  <c:v>828</c:v>
                </c:pt>
                <c:pt idx="9">
                  <c:v>898</c:v>
                </c:pt>
                <c:pt idx="10">
                  <c:v>878</c:v>
                </c:pt>
                <c:pt idx="11">
                  <c:v>685</c:v>
                </c:pt>
                <c:pt idx="12">
                  <c:v>474</c:v>
                </c:pt>
                <c:pt idx="13">
                  <c:v>581</c:v>
                </c:pt>
                <c:pt idx="14">
                  <c:v>911</c:v>
                </c:pt>
                <c:pt idx="15">
                  <c:v>950</c:v>
                </c:pt>
                <c:pt idx="16">
                  <c:v>945</c:v>
                </c:pt>
                <c:pt idx="17">
                  <c:v>944</c:v>
                </c:pt>
                <c:pt idx="18">
                  <c:v>715</c:v>
                </c:pt>
                <c:pt idx="19">
                  <c:v>441</c:v>
                </c:pt>
                <c:pt idx="20">
                  <c:v>768</c:v>
                </c:pt>
                <c:pt idx="21">
                  <c:v>1085</c:v>
                </c:pt>
                <c:pt idx="22">
                  <c:v>1131</c:v>
                </c:pt>
                <c:pt idx="23">
                  <c:v>1232</c:v>
                </c:pt>
                <c:pt idx="24">
                  <c:v>1368</c:v>
                </c:pt>
                <c:pt idx="25">
                  <c:v>943</c:v>
                </c:pt>
                <c:pt idx="26">
                  <c:v>415</c:v>
                </c:pt>
                <c:pt idx="27">
                  <c:v>610</c:v>
                </c:pt>
                <c:pt idx="28">
                  <c:v>922</c:v>
                </c:pt>
                <c:pt idx="29">
                  <c:v>1074</c:v>
                </c:pt>
                <c:pt idx="30">
                  <c:v>946</c:v>
                </c:pt>
                <c:pt idx="31">
                  <c:v>940</c:v>
                </c:pt>
                <c:pt idx="32">
                  <c:v>698</c:v>
                </c:pt>
                <c:pt idx="33">
                  <c:v>439</c:v>
                </c:pt>
                <c:pt idx="34">
                  <c:v>665</c:v>
                </c:pt>
                <c:pt idx="35">
                  <c:v>1000</c:v>
                </c:pt>
                <c:pt idx="36">
                  <c:v>998</c:v>
                </c:pt>
                <c:pt idx="37">
                  <c:v>964</c:v>
                </c:pt>
                <c:pt idx="38">
                  <c:v>839</c:v>
                </c:pt>
                <c:pt idx="39">
                  <c:v>596</c:v>
                </c:pt>
                <c:pt idx="40">
                  <c:v>419</c:v>
                </c:pt>
                <c:pt idx="41">
                  <c:v>587</c:v>
                </c:pt>
                <c:pt idx="42">
                  <c:v>1005</c:v>
                </c:pt>
                <c:pt idx="43">
                  <c:v>1051</c:v>
                </c:pt>
                <c:pt idx="44">
                  <c:v>1115</c:v>
                </c:pt>
                <c:pt idx="45">
                  <c:v>1021</c:v>
                </c:pt>
                <c:pt idx="46">
                  <c:v>724</c:v>
                </c:pt>
                <c:pt idx="47">
                  <c:v>434</c:v>
                </c:pt>
                <c:pt idx="48">
                  <c:v>639</c:v>
                </c:pt>
                <c:pt idx="49">
                  <c:v>1098</c:v>
                </c:pt>
                <c:pt idx="50">
                  <c:v>1134</c:v>
                </c:pt>
                <c:pt idx="51">
                  <c:v>1107</c:v>
                </c:pt>
                <c:pt idx="52">
                  <c:v>922</c:v>
                </c:pt>
                <c:pt idx="53">
                  <c:v>600</c:v>
                </c:pt>
                <c:pt idx="54">
                  <c:v>414</c:v>
                </c:pt>
                <c:pt idx="55">
                  <c:v>638</c:v>
                </c:pt>
                <c:pt idx="56">
                  <c:v>1076</c:v>
                </c:pt>
                <c:pt idx="57">
                  <c:v>951</c:v>
                </c:pt>
                <c:pt idx="58">
                  <c:v>1010</c:v>
                </c:pt>
                <c:pt idx="59">
                  <c:v>806</c:v>
                </c:pt>
                <c:pt idx="60">
                  <c:v>626</c:v>
                </c:pt>
                <c:pt idx="61">
                  <c:v>438</c:v>
                </c:pt>
                <c:pt idx="62">
                  <c:v>608</c:v>
                </c:pt>
                <c:pt idx="63">
                  <c:v>1058</c:v>
                </c:pt>
                <c:pt idx="64">
                  <c:v>1025</c:v>
                </c:pt>
                <c:pt idx="65">
                  <c:v>1095</c:v>
                </c:pt>
                <c:pt idx="66">
                  <c:v>903</c:v>
                </c:pt>
                <c:pt idx="67">
                  <c:v>576</c:v>
                </c:pt>
                <c:pt idx="68">
                  <c:v>399</c:v>
                </c:pt>
                <c:pt idx="69">
                  <c:v>570</c:v>
                </c:pt>
                <c:pt idx="70">
                  <c:v>940</c:v>
                </c:pt>
                <c:pt idx="71">
                  <c:v>901</c:v>
                </c:pt>
                <c:pt idx="72">
                  <c:v>1014</c:v>
                </c:pt>
                <c:pt idx="73">
                  <c:v>891</c:v>
                </c:pt>
                <c:pt idx="74">
                  <c:v>735</c:v>
                </c:pt>
                <c:pt idx="75">
                  <c:v>411</c:v>
                </c:pt>
                <c:pt idx="76">
                  <c:v>573</c:v>
                </c:pt>
                <c:pt idx="77">
                  <c:v>876</c:v>
                </c:pt>
                <c:pt idx="78">
                  <c:v>727</c:v>
                </c:pt>
                <c:pt idx="79">
                  <c:v>1057</c:v>
                </c:pt>
                <c:pt idx="80">
                  <c:v>934</c:v>
                </c:pt>
                <c:pt idx="81">
                  <c:v>789</c:v>
                </c:pt>
                <c:pt idx="82">
                  <c:v>408</c:v>
                </c:pt>
                <c:pt idx="83">
                  <c:v>654</c:v>
                </c:pt>
                <c:pt idx="84">
                  <c:v>1320</c:v>
                </c:pt>
                <c:pt idx="85">
                  <c:v>1148</c:v>
                </c:pt>
                <c:pt idx="86">
                  <c:v>1247</c:v>
                </c:pt>
                <c:pt idx="87">
                  <c:v>908</c:v>
                </c:pt>
                <c:pt idx="88">
                  <c:v>588</c:v>
                </c:pt>
                <c:pt idx="89">
                  <c:v>431</c:v>
                </c:pt>
                <c:pt idx="90">
                  <c:v>573</c:v>
                </c:pt>
                <c:pt idx="91">
                  <c:v>993</c:v>
                </c:pt>
                <c:pt idx="92">
                  <c:v>851</c:v>
                </c:pt>
                <c:pt idx="93">
                  <c:v>556</c:v>
                </c:pt>
                <c:pt idx="94">
                  <c:v>269</c:v>
                </c:pt>
                <c:pt idx="95">
                  <c:v>376</c:v>
                </c:pt>
                <c:pt idx="96">
                  <c:v>466</c:v>
                </c:pt>
                <c:pt idx="97">
                  <c:v>737</c:v>
                </c:pt>
                <c:pt idx="98">
                  <c:v>1090</c:v>
                </c:pt>
                <c:pt idx="99">
                  <c:v>1074</c:v>
                </c:pt>
                <c:pt idx="100">
                  <c:v>1101</c:v>
                </c:pt>
                <c:pt idx="101">
                  <c:v>1003</c:v>
                </c:pt>
                <c:pt idx="102">
                  <c:v>865</c:v>
                </c:pt>
                <c:pt idx="103">
                  <c:v>499</c:v>
                </c:pt>
                <c:pt idx="104">
                  <c:v>559</c:v>
                </c:pt>
                <c:pt idx="105">
                  <c:v>752</c:v>
                </c:pt>
                <c:pt idx="106">
                  <c:v>684</c:v>
                </c:pt>
                <c:pt idx="107">
                  <c:v>689</c:v>
                </c:pt>
                <c:pt idx="108">
                  <c:v>628</c:v>
                </c:pt>
                <c:pt idx="109">
                  <c:v>427</c:v>
                </c:pt>
                <c:pt idx="110">
                  <c:v>247</c:v>
                </c:pt>
                <c:pt idx="111">
                  <c:v>351</c:v>
                </c:pt>
                <c:pt idx="112">
                  <c:v>471</c:v>
                </c:pt>
                <c:pt idx="113">
                  <c:v>464</c:v>
                </c:pt>
                <c:pt idx="114">
                  <c:v>503</c:v>
                </c:pt>
                <c:pt idx="115">
                  <c:v>416</c:v>
                </c:pt>
                <c:pt idx="116">
                  <c:v>309</c:v>
                </c:pt>
                <c:pt idx="117">
                  <c:v>157</c:v>
                </c:pt>
                <c:pt idx="118">
                  <c:v>188</c:v>
                </c:pt>
                <c:pt idx="119">
                  <c:v>298</c:v>
                </c:pt>
                <c:pt idx="120">
                  <c:v>262</c:v>
                </c:pt>
                <c:pt idx="121">
                  <c:v>138</c:v>
                </c:pt>
                <c:pt idx="122">
                  <c:v>118</c:v>
                </c:pt>
                <c:pt idx="123">
                  <c:v>161</c:v>
                </c:pt>
                <c:pt idx="124">
                  <c:v>153</c:v>
                </c:pt>
                <c:pt idx="125">
                  <c:v>167</c:v>
                </c:pt>
                <c:pt idx="126">
                  <c:v>269</c:v>
                </c:pt>
                <c:pt idx="127">
                  <c:v>244</c:v>
                </c:pt>
                <c:pt idx="128">
                  <c:v>179</c:v>
                </c:pt>
                <c:pt idx="129">
                  <c:v>206</c:v>
                </c:pt>
                <c:pt idx="130">
                  <c:v>390</c:v>
                </c:pt>
                <c:pt idx="131">
                  <c:v>287</c:v>
                </c:pt>
                <c:pt idx="132">
                  <c:v>448</c:v>
                </c:pt>
                <c:pt idx="133">
                  <c:v>941</c:v>
                </c:pt>
                <c:pt idx="134">
                  <c:v>951</c:v>
                </c:pt>
                <c:pt idx="135">
                  <c:v>989</c:v>
                </c:pt>
                <c:pt idx="136">
                  <c:v>989</c:v>
                </c:pt>
                <c:pt idx="137">
                  <c:v>668</c:v>
                </c:pt>
                <c:pt idx="138">
                  <c:v>474</c:v>
                </c:pt>
                <c:pt idx="139">
                  <c:v>657</c:v>
                </c:pt>
                <c:pt idx="140">
                  <c:v>1087</c:v>
                </c:pt>
                <c:pt idx="141">
                  <c:v>1138</c:v>
                </c:pt>
                <c:pt idx="142">
                  <c:v>1148</c:v>
                </c:pt>
                <c:pt idx="143">
                  <c:v>1116</c:v>
                </c:pt>
                <c:pt idx="144">
                  <c:v>700</c:v>
                </c:pt>
                <c:pt idx="145">
                  <c:v>423</c:v>
                </c:pt>
                <c:pt idx="146">
                  <c:v>513</c:v>
                </c:pt>
                <c:pt idx="147">
                  <c:v>660</c:v>
                </c:pt>
                <c:pt idx="148">
                  <c:v>1041</c:v>
                </c:pt>
                <c:pt idx="149">
                  <c:v>1218</c:v>
                </c:pt>
                <c:pt idx="150">
                  <c:v>1057</c:v>
                </c:pt>
                <c:pt idx="151">
                  <c:v>738</c:v>
                </c:pt>
                <c:pt idx="152">
                  <c:v>557</c:v>
                </c:pt>
                <c:pt idx="153">
                  <c:v>786</c:v>
                </c:pt>
                <c:pt idx="154">
                  <c:v>1214</c:v>
                </c:pt>
                <c:pt idx="155">
                  <c:v>1112</c:v>
                </c:pt>
                <c:pt idx="156">
                  <c:v>1235</c:v>
                </c:pt>
                <c:pt idx="157">
                  <c:v>1126</c:v>
                </c:pt>
                <c:pt idx="158">
                  <c:v>840</c:v>
                </c:pt>
                <c:pt idx="159">
                  <c:v>370</c:v>
                </c:pt>
                <c:pt idx="160">
                  <c:v>612</c:v>
                </c:pt>
                <c:pt idx="161">
                  <c:v>1102</c:v>
                </c:pt>
                <c:pt idx="162">
                  <c:v>957</c:v>
                </c:pt>
                <c:pt idx="163">
                  <c:v>1088</c:v>
                </c:pt>
                <c:pt idx="164">
                  <c:v>961</c:v>
                </c:pt>
                <c:pt idx="165">
                  <c:v>666</c:v>
                </c:pt>
                <c:pt idx="166">
                  <c:v>419</c:v>
                </c:pt>
                <c:pt idx="167">
                  <c:v>583</c:v>
                </c:pt>
                <c:pt idx="168">
                  <c:v>989</c:v>
                </c:pt>
                <c:pt idx="169">
                  <c:v>927</c:v>
                </c:pt>
                <c:pt idx="170">
                  <c:v>911</c:v>
                </c:pt>
                <c:pt idx="171">
                  <c:v>885</c:v>
                </c:pt>
                <c:pt idx="172">
                  <c:v>613</c:v>
                </c:pt>
                <c:pt idx="173">
                  <c:v>347</c:v>
                </c:pt>
                <c:pt idx="174">
                  <c:v>662</c:v>
                </c:pt>
                <c:pt idx="175">
                  <c:v>926</c:v>
                </c:pt>
                <c:pt idx="176">
                  <c:v>945</c:v>
                </c:pt>
                <c:pt idx="177">
                  <c:v>950</c:v>
                </c:pt>
                <c:pt idx="178">
                  <c:v>963</c:v>
                </c:pt>
                <c:pt idx="179">
                  <c:v>714</c:v>
                </c:pt>
                <c:pt idx="180">
                  <c:v>423</c:v>
                </c:pt>
                <c:pt idx="181">
                  <c:v>635</c:v>
                </c:pt>
                <c:pt idx="182">
                  <c:v>947</c:v>
                </c:pt>
                <c:pt idx="183">
                  <c:v>1044</c:v>
                </c:pt>
                <c:pt idx="184">
                  <c:v>919</c:v>
                </c:pt>
                <c:pt idx="185">
                  <c:v>896</c:v>
                </c:pt>
                <c:pt idx="186">
                  <c:v>559</c:v>
                </c:pt>
                <c:pt idx="187">
                  <c:v>282</c:v>
                </c:pt>
                <c:pt idx="188">
                  <c:v>366</c:v>
                </c:pt>
                <c:pt idx="189">
                  <c:v>559</c:v>
                </c:pt>
                <c:pt idx="190">
                  <c:v>487</c:v>
                </c:pt>
                <c:pt idx="191">
                  <c:v>510</c:v>
                </c:pt>
                <c:pt idx="192">
                  <c:v>451</c:v>
                </c:pt>
                <c:pt idx="193">
                  <c:v>408</c:v>
                </c:pt>
                <c:pt idx="194">
                  <c:v>341</c:v>
                </c:pt>
                <c:pt idx="195">
                  <c:v>388</c:v>
                </c:pt>
                <c:pt idx="196">
                  <c:v>943</c:v>
                </c:pt>
                <c:pt idx="197">
                  <c:v>895</c:v>
                </c:pt>
                <c:pt idx="198">
                  <c:v>1033</c:v>
                </c:pt>
                <c:pt idx="199">
                  <c:v>928</c:v>
                </c:pt>
                <c:pt idx="200">
                  <c:v>610</c:v>
                </c:pt>
                <c:pt idx="201">
                  <c:v>386</c:v>
                </c:pt>
                <c:pt idx="202">
                  <c:v>504</c:v>
                </c:pt>
                <c:pt idx="203">
                  <c:v>863</c:v>
                </c:pt>
                <c:pt idx="204">
                  <c:v>835</c:v>
                </c:pt>
                <c:pt idx="205">
                  <c:v>850</c:v>
                </c:pt>
                <c:pt idx="206">
                  <c:v>773</c:v>
                </c:pt>
                <c:pt idx="207">
                  <c:v>556</c:v>
                </c:pt>
                <c:pt idx="208">
                  <c:v>331</c:v>
                </c:pt>
                <c:pt idx="209">
                  <c:v>624</c:v>
                </c:pt>
                <c:pt idx="210">
                  <c:v>935</c:v>
                </c:pt>
                <c:pt idx="211">
                  <c:v>865</c:v>
                </c:pt>
                <c:pt idx="212">
                  <c:v>963</c:v>
                </c:pt>
                <c:pt idx="213">
                  <c:v>905</c:v>
                </c:pt>
                <c:pt idx="214">
                  <c:v>707</c:v>
                </c:pt>
                <c:pt idx="215">
                  <c:v>382</c:v>
                </c:pt>
                <c:pt idx="216">
                  <c:v>537</c:v>
                </c:pt>
                <c:pt idx="217">
                  <c:v>841</c:v>
                </c:pt>
                <c:pt idx="218">
                  <c:v>834</c:v>
                </c:pt>
                <c:pt idx="219">
                  <c:v>925</c:v>
                </c:pt>
                <c:pt idx="220">
                  <c:v>801</c:v>
                </c:pt>
                <c:pt idx="221">
                  <c:v>708</c:v>
                </c:pt>
                <c:pt idx="222">
                  <c:v>375</c:v>
                </c:pt>
                <c:pt idx="223">
                  <c:v>503</c:v>
                </c:pt>
                <c:pt idx="224">
                  <c:v>914</c:v>
                </c:pt>
                <c:pt idx="225">
                  <c:v>688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42E-4F77-8650-67806E3EFD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624192"/>
        <c:axId val="242623408"/>
      </c:areaChart>
      <c:dateAx>
        <c:axId val="24262419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623408"/>
        <c:crosses val="autoZero"/>
        <c:auto val="1"/>
        <c:lblOffset val="100"/>
        <c:baseTimeUnit val="days"/>
      </c:dateAx>
      <c:valAx>
        <c:axId val="24262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6241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Spring 2015 - Concurrent Max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USF</c:v>
          </c:tx>
          <c:spPr>
            <a:ln w="34925" cap="rnd">
              <a:solidFill>
                <a:srgbClr val="006848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Metrics!$B$111:$B$123</c:f>
              <c:numCache>
                <c:formatCode>m/d/yyyy</c:formatCode>
                <c:ptCount val="13"/>
                <c:pt idx="0">
                  <c:v>42008</c:v>
                </c:pt>
                <c:pt idx="1">
                  <c:v>42015</c:v>
                </c:pt>
                <c:pt idx="2">
                  <c:v>42022</c:v>
                </c:pt>
                <c:pt idx="3">
                  <c:v>42029</c:v>
                </c:pt>
                <c:pt idx="4">
                  <c:v>42036</c:v>
                </c:pt>
                <c:pt idx="5">
                  <c:v>42043</c:v>
                </c:pt>
                <c:pt idx="6">
                  <c:v>42050</c:v>
                </c:pt>
                <c:pt idx="7">
                  <c:v>42057</c:v>
                </c:pt>
                <c:pt idx="8">
                  <c:v>42064</c:v>
                </c:pt>
                <c:pt idx="9">
                  <c:v>42071</c:v>
                </c:pt>
                <c:pt idx="10">
                  <c:v>42078</c:v>
                </c:pt>
                <c:pt idx="11">
                  <c:v>42085</c:v>
                </c:pt>
                <c:pt idx="12">
                  <c:v>42092</c:v>
                </c:pt>
              </c:numCache>
            </c:numRef>
          </c:cat>
          <c:val>
            <c:numRef>
              <c:f>Metrics!$C$111:$C$123</c:f>
              <c:numCache>
                <c:formatCode>General</c:formatCode>
                <c:ptCount val="13"/>
                <c:pt idx="0">
                  <c:v>49</c:v>
                </c:pt>
                <c:pt idx="1">
                  <c:v>202</c:v>
                </c:pt>
                <c:pt idx="2">
                  <c:v>206</c:v>
                </c:pt>
                <c:pt idx="3">
                  <c:v>209</c:v>
                </c:pt>
                <c:pt idx="4">
                  <c:v>235</c:v>
                </c:pt>
                <c:pt idx="5">
                  <c:v>209</c:v>
                </c:pt>
                <c:pt idx="6">
                  <c:v>227</c:v>
                </c:pt>
                <c:pt idx="7">
                  <c:v>217</c:v>
                </c:pt>
                <c:pt idx="8">
                  <c:v>154</c:v>
                </c:pt>
                <c:pt idx="9">
                  <c:v>218</c:v>
                </c:pt>
                <c:pt idx="10">
                  <c:v>207</c:v>
                </c:pt>
                <c:pt idx="11">
                  <c:v>211</c:v>
                </c:pt>
                <c:pt idx="12">
                  <c:v>243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6CD-4DC2-BB3E-D78974C127CC}"/>
            </c:ext>
          </c:extLst>
        </c:ser>
        <c:ser>
          <c:idx val="1"/>
          <c:order val="1"/>
          <c:tx>
            <c:v>UCF</c:v>
          </c:tx>
          <c:spPr>
            <a:ln w="34925" cap="rnd">
              <a:solidFill>
                <a:srgbClr val="CB9D3A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Metrics!$B$111:$B$123</c:f>
              <c:numCache>
                <c:formatCode>m/d/yyyy</c:formatCode>
                <c:ptCount val="13"/>
                <c:pt idx="0">
                  <c:v>42008</c:v>
                </c:pt>
                <c:pt idx="1">
                  <c:v>42015</c:v>
                </c:pt>
                <c:pt idx="2">
                  <c:v>42022</c:v>
                </c:pt>
                <c:pt idx="3">
                  <c:v>42029</c:v>
                </c:pt>
                <c:pt idx="4">
                  <c:v>42036</c:v>
                </c:pt>
                <c:pt idx="5">
                  <c:v>42043</c:v>
                </c:pt>
                <c:pt idx="6">
                  <c:v>42050</c:v>
                </c:pt>
                <c:pt idx="7">
                  <c:v>42057</c:v>
                </c:pt>
                <c:pt idx="8">
                  <c:v>42064</c:v>
                </c:pt>
                <c:pt idx="9">
                  <c:v>42071</c:v>
                </c:pt>
                <c:pt idx="10">
                  <c:v>42078</c:v>
                </c:pt>
                <c:pt idx="11">
                  <c:v>42085</c:v>
                </c:pt>
                <c:pt idx="12">
                  <c:v>42092</c:v>
                </c:pt>
              </c:numCache>
            </c:numRef>
          </c:cat>
          <c:val>
            <c:numRef>
              <c:f>Metrics!$D$111:$D$123</c:f>
              <c:numCache>
                <c:formatCode>General</c:formatCode>
                <c:ptCount val="13"/>
                <c:pt idx="0">
                  <c:v>0</c:v>
                </c:pt>
                <c:pt idx="1">
                  <c:v>15</c:v>
                </c:pt>
                <c:pt idx="2">
                  <c:v>96</c:v>
                </c:pt>
                <c:pt idx="3">
                  <c:v>67</c:v>
                </c:pt>
                <c:pt idx="4">
                  <c:v>56</c:v>
                </c:pt>
                <c:pt idx="5">
                  <c:v>61</c:v>
                </c:pt>
                <c:pt idx="6">
                  <c:v>37</c:v>
                </c:pt>
                <c:pt idx="7">
                  <c:v>59</c:v>
                </c:pt>
                <c:pt idx="8">
                  <c:v>44</c:v>
                </c:pt>
                <c:pt idx="9">
                  <c:v>25</c:v>
                </c:pt>
                <c:pt idx="10">
                  <c:v>58</c:v>
                </c:pt>
                <c:pt idx="11">
                  <c:v>45</c:v>
                </c:pt>
                <c:pt idx="12">
                  <c:v>60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6CD-4DC2-BB3E-D78974C127CC}"/>
            </c:ext>
          </c:extLst>
        </c:ser>
        <c:ser>
          <c:idx val="2"/>
          <c:order val="2"/>
          <c:tx>
            <c:v>UF</c:v>
          </c:tx>
          <c:spPr>
            <a:ln w="34925" cap="rnd">
              <a:solidFill>
                <a:srgbClr val="00529B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Metrics!$B$111:$B$123</c:f>
              <c:numCache>
                <c:formatCode>m/d/yyyy</c:formatCode>
                <c:ptCount val="13"/>
                <c:pt idx="0">
                  <c:v>42008</c:v>
                </c:pt>
                <c:pt idx="1">
                  <c:v>42015</c:v>
                </c:pt>
                <c:pt idx="2">
                  <c:v>42022</c:v>
                </c:pt>
                <c:pt idx="3">
                  <c:v>42029</c:v>
                </c:pt>
                <c:pt idx="4">
                  <c:v>42036</c:v>
                </c:pt>
                <c:pt idx="5">
                  <c:v>42043</c:v>
                </c:pt>
                <c:pt idx="6">
                  <c:v>42050</c:v>
                </c:pt>
                <c:pt idx="7">
                  <c:v>42057</c:v>
                </c:pt>
                <c:pt idx="8">
                  <c:v>42064</c:v>
                </c:pt>
                <c:pt idx="9">
                  <c:v>42071</c:v>
                </c:pt>
                <c:pt idx="10">
                  <c:v>42078</c:v>
                </c:pt>
                <c:pt idx="11">
                  <c:v>42085</c:v>
                </c:pt>
                <c:pt idx="12">
                  <c:v>42092</c:v>
                </c:pt>
              </c:numCache>
            </c:numRef>
          </c:cat>
          <c:val>
            <c:numRef>
              <c:f>Metrics!$E$111:$E$123</c:f>
              <c:numCache>
                <c:formatCode>General</c:formatCode>
                <c:ptCount val="13"/>
                <c:pt idx="0">
                  <c:v>53</c:v>
                </c:pt>
                <c:pt idx="1">
                  <c:v>107</c:v>
                </c:pt>
                <c:pt idx="2">
                  <c:v>102</c:v>
                </c:pt>
                <c:pt idx="3">
                  <c:v>143</c:v>
                </c:pt>
                <c:pt idx="4">
                  <c:v>138</c:v>
                </c:pt>
                <c:pt idx="5">
                  <c:v>134</c:v>
                </c:pt>
                <c:pt idx="6">
                  <c:v>143</c:v>
                </c:pt>
                <c:pt idx="7">
                  <c:v>134</c:v>
                </c:pt>
                <c:pt idx="8">
                  <c:v>61</c:v>
                </c:pt>
                <c:pt idx="9">
                  <c:v>129</c:v>
                </c:pt>
                <c:pt idx="10">
                  <c:v>143</c:v>
                </c:pt>
                <c:pt idx="11">
                  <c:v>164</c:v>
                </c:pt>
                <c:pt idx="12">
                  <c:v>172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6CD-4DC2-BB3E-D78974C12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2624976"/>
        <c:axId val="242625368"/>
      </c:lineChart>
      <c:dateAx>
        <c:axId val="24262497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625368"/>
        <c:crosses val="autoZero"/>
        <c:auto val="1"/>
        <c:lblOffset val="100"/>
        <c:baseTimeUnit val="days"/>
        <c:majorUnit val="7"/>
        <c:majorTimeUnit val="days"/>
      </c:dateAx>
      <c:valAx>
        <c:axId val="242625368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6249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0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0.66803</cdr:x>
      <cdr:y>0.74086</cdr:y>
    </cdr:from>
    <cdr:to>
      <cdr:x>0.76803</cdr:x>
      <cdr:y>0.90753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70334" y="3506345"/>
          <a:ext cx="803910" cy="788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2"/>
              </a:solidFill>
            </a:rPr>
            <a:t>UF:</a:t>
          </a:r>
          <a:r>
            <a:rPr lang="en-US" sz="1100" baseline="0" dirty="0">
              <a:solidFill>
                <a:schemeClr val="bg2"/>
              </a:solidFill>
            </a:rPr>
            <a:t> 1st </a:t>
          </a:r>
          <a:r>
            <a:rPr lang="en-US" sz="1100" baseline="0" dirty="0" smtClean="0">
              <a:solidFill>
                <a:schemeClr val="bg2"/>
              </a:solidFill>
            </a:rPr>
            <a:t>Semester</a:t>
          </a:r>
          <a:r>
            <a:rPr lang="en-US" sz="1100" dirty="0" smtClean="0">
              <a:solidFill>
                <a:schemeClr val="bg2"/>
              </a:solidFill>
            </a:rPr>
            <a:t> </a:t>
          </a:r>
          <a:r>
            <a:rPr lang="en-US" dirty="0" smtClean="0">
              <a:solidFill>
                <a:schemeClr val="bg2"/>
              </a:solidFill>
            </a:rPr>
            <a:t>(Spring </a:t>
          </a:r>
          <a:r>
            <a:rPr lang="en-US" dirty="0">
              <a:solidFill>
                <a:schemeClr val="bg2"/>
              </a:solidFill>
            </a:rPr>
            <a:t>2013</a:t>
          </a:r>
          <a:r>
            <a:rPr lang="en-US" dirty="0" smtClean="0">
              <a:solidFill>
                <a:schemeClr val="bg2"/>
              </a:solidFill>
            </a:rPr>
            <a:t>)</a:t>
          </a:r>
          <a:endParaRPr lang="en-US" dirty="0">
            <a:solidFill>
              <a:schemeClr val="bg2"/>
            </a:solidFill>
          </a:endParaRPr>
        </a:p>
      </cdr:txBody>
    </cdr:sp>
  </cdr:relSizeAnchor>
  <cdr:relSizeAnchor xmlns:cdr="http://schemas.openxmlformats.org/drawingml/2006/chartDrawing">
    <cdr:from>
      <cdr:x>0.16979</cdr:x>
      <cdr:y>0.55556</cdr:y>
    </cdr:from>
    <cdr:to>
      <cdr:x>0.26979</cdr:x>
      <cdr:y>0.72222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52575" y="3048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UCF: 1st Semester</a:t>
          </a:r>
        </a:p>
        <a:p xmlns:a="http://schemas.openxmlformats.org/drawingml/2006/main">
          <a:r>
            <a:rPr lang="en-US" sz="1100"/>
            <a:t>(Spring 2015)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E6210-C6F9-4977-8617-7B91A83418E0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6617B-D76B-4B91-9F38-B5BFAA08B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18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33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8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92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24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90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82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595959"/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02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3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56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0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/>
            </a:r>
            <a:br>
              <a:rPr lang="en-US" dirty="0">
                <a:latin typeface="Calibri"/>
              </a:rPr>
            </a:br>
            <a:endParaRPr lang="en-US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45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22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84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87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7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33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16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83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7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82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40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31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718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90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6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20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47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342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5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394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335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9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50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96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07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53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6617B-D76B-4B91-9F38-B5BFAA08B5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3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0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8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5"/>
            <a:ext cx="8599487" cy="6762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38250"/>
            <a:ext cx="6172200" cy="4622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38250"/>
            <a:ext cx="3932237" cy="46307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02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125"/>
            <a:ext cx="8599487" cy="628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35075"/>
            <a:ext cx="3932237" cy="46339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04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55" y="56599"/>
            <a:ext cx="10515600" cy="773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72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93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57300"/>
            <a:ext cx="5181600" cy="4919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57300"/>
            <a:ext cx="5181600" cy="4919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61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86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6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5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6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8864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55" y="56599"/>
            <a:ext cx="10515600" cy="773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833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5"/>
            <a:ext cx="8599487" cy="6762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38250"/>
            <a:ext cx="6172200" cy="4622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38250"/>
            <a:ext cx="3932237" cy="46307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43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125"/>
            <a:ext cx="8599487" cy="628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35075"/>
            <a:ext cx="3932237" cy="46339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04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57300"/>
            <a:ext cx="5181600" cy="4919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57300"/>
            <a:ext cx="5181600" cy="4919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86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0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55" y="56599"/>
            <a:ext cx="10515600" cy="773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159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86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56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2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92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5"/>
            <a:ext cx="8599487" cy="6762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38250"/>
            <a:ext cx="6172200" cy="4622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38250"/>
            <a:ext cx="3932237" cy="46307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05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125"/>
            <a:ext cx="8599487" cy="628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35075"/>
            <a:ext cx="3932237" cy="46339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3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7226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42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1000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36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55" y="56599"/>
            <a:ext cx="10515600" cy="7732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23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9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57300"/>
            <a:ext cx="5181600" cy="4919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57300"/>
            <a:ext cx="5181600" cy="4919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9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86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1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8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tiff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81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66825"/>
            <a:ext cx="10515600" cy="4910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884"/>
            <a:ext cx="10515600" cy="83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200" y="5929537"/>
            <a:ext cx="2675600" cy="490966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675716"/>
            <a:ext cx="2133049" cy="818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55" y="5929537"/>
            <a:ext cx="3237139" cy="49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3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66825"/>
            <a:ext cx="10515600" cy="4910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86408"/>
          </a:xfrm>
          <a:prstGeom prst="rect">
            <a:avLst/>
          </a:prstGeom>
          <a:solidFill>
            <a:srgbClr val="00549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884"/>
            <a:ext cx="10515600" cy="83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24" y="6267323"/>
            <a:ext cx="2474976" cy="4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3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3702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7021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7021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702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7021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66825"/>
            <a:ext cx="10515600" cy="4910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86408"/>
          </a:xfrm>
          <a:prstGeom prst="rect">
            <a:avLst/>
          </a:prstGeom>
          <a:solidFill>
            <a:srgbClr val="006747"/>
          </a:solidFill>
          <a:ln>
            <a:solidFill>
              <a:srgbClr val="0067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884"/>
            <a:ext cx="10515600" cy="83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59" y="6087956"/>
            <a:ext cx="3393141" cy="5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6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FC493"/>
        </a:buClr>
        <a:buFont typeface="Wingdings" panose="05000000000000000000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FC493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FC493"/>
        </a:buClr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FC49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FC49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66825"/>
            <a:ext cx="10515600" cy="4910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C2E13-1834-4AA8-888E-BC01C7CC859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86408"/>
          </a:xfrm>
          <a:prstGeom prst="rect">
            <a:avLst/>
          </a:prstGeom>
          <a:solidFill>
            <a:srgbClr val="CB9D3A"/>
          </a:solidFill>
          <a:ln>
            <a:solidFill>
              <a:srgbClr val="CB9D3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884"/>
            <a:ext cx="10515600" cy="83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51" y="5902729"/>
            <a:ext cx="2133049" cy="8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1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70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mailto:jameson@ufl.edu" TargetMode="External"/><Relationship Id="rId3" Type="http://schemas.openxmlformats.org/officeDocument/2006/relationships/hyperlink" Target="mailto:craigf@ucf.edu" TargetMode="External"/><Relationship Id="rId7" Type="http://schemas.openxmlformats.org/officeDocument/2006/relationships/hyperlink" Target="mailto:hair@usf.edu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s://www.linkedin.com/in/cfroehlich" TargetMode="Externa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29554" y="999242"/>
            <a:ext cx="9807388" cy="3101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Empowering BYOD Learning Spaces: </a:t>
            </a:r>
            <a:r>
              <a:rPr lang="en-US" sz="4800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Lessons Learned </a:t>
            </a:r>
            <a:r>
              <a:rPr lang="en-US" sz="48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from </a:t>
            </a:r>
            <a:r>
              <a:rPr lang="en-US" sz="4800" dirty="0" smtClean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Three Universities</a:t>
            </a:r>
            <a:endParaRPr lang="en-US" sz="480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832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66825"/>
            <a:ext cx="5516563" cy="27321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Largest Single Campus University</a:t>
            </a:r>
          </a:p>
          <a:p>
            <a:r>
              <a:rPr lang="en-US" dirty="0"/>
              <a:t>50,000 students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Public University with Online only degree program</a:t>
            </a:r>
          </a:p>
          <a:p>
            <a:r>
              <a:rPr lang="en-US" dirty="0"/>
              <a:t>“Sort </a:t>
            </a:r>
            <a:r>
              <a:rPr lang="en-US" dirty="0" err="1"/>
              <a:t>of...</a:t>
            </a:r>
            <a:r>
              <a:rPr lang="en-US" dirty="0"/>
              <a:t>” centralized IT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of Florida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125" y="1066116"/>
            <a:ext cx="3969025" cy="22348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724445" y="5410200"/>
            <a:ext cx="5417593" cy="1527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UFApps: Right Technology. Right Time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785791" y="4139325"/>
            <a:ext cx="5516563" cy="10308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702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30+ National Championships</a:t>
            </a:r>
          </a:p>
          <a:p>
            <a:endParaRPr lang="en-US" dirty="0"/>
          </a:p>
        </p:txBody>
      </p:sp>
      <p:pic>
        <p:nvPicPr>
          <p:cNvPr id="6" name="Picture 5" descr="UFApps log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66" y="2997349"/>
            <a:ext cx="4250604" cy="27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0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4963" y="1198563"/>
            <a:ext cx="5944877" cy="491013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UFApps (XenApp for students) initially viewed as “value-add” service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Only available to students</a:t>
            </a:r>
          </a:p>
          <a:p>
            <a:r>
              <a:rPr lang="en-US" dirty="0"/>
              <a:t>Pilot used existing data center </a:t>
            </a:r>
            <a:r>
              <a:rPr lang="en-US" dirty="0" smtClean="0"/>
              <a:t>resources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Primary concern: don’t break anything</a:t>
            </a:r>
          </a:p>
          <a:p>
            <a:r>
              <a:rPr lang="en-US" dirty="0"/>
              <a:t>Secondary concern: don’t run out of licenses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UFApps Pilot</a:t>
            </a:r>
            <a:endParaRPr lang="en-US" dirty="0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408664"/>
              </p:ext>
            </p:extLst>
          </p:nvPr>
        </p:nvGraphicFramePr>
        <p:xfrm>
          <a:off x="6382512" y="1198463"/>
          <a:ext cx="5733288" cy="4407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711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Central Florida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38200" y="1235075"/>
            <a:ext cx="4357914" cy="4633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Largest University in the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 63,000 </a:t>
            </a:r>
            <a:r>
              <a:rPr lang="en-US" sz="2400" dirty="0" smtClean="0"/>
              <a:t>Students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 11,000 Faculty/Staff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Orlando, Florida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Distributed </a:t>
            </a:r>
            <a:r>
              <a:rPr lang="en-US" sz="2400" dirty="0" smtClean="0"/>
              <a:t>IT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Collaboration Spaces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Technology Commons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UCF Apps: Perfect Compliment</a:t>
            </a: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6"/>
          <a:stretch/>
        </p:blipFill>
        <p:spPr>
          <a:xfrm>
            <a:off x="5492009" y="3514690"/>
            <a:ext cx="4013305" cy="23542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4" descr="http://www.cst.ucf.edu/wp-content/uploads/2014/01/BY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62" y="1235075"/>
            <a:ext cx="4248353" cy="21810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5895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UCF Apps Pilot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93057" y="1670504"/>
            <a:ext cx="6405195" cy="39462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Tech Fee $900k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Dedicated Hardware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/>
              <a:t>Software Licensing (Citrix, SPSS)</a:t>
            </a:r>
            <a:endParaRPr lang="en-US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/>
              <a:t>Implementation resources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9 Colleges/Divisions Participated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20,000 Student Exposure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300 Faculty/Staff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Identified 14 Software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Quickly moved from pilot to production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69" y="1670504"/>
            <a:ext cx="5383909" cy="3510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360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71" y="1127465"/>
            <a:ext cx="8022167" cy="45124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Stories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4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35293" y="1266825"/>
            <a:ext cx="5618507" cy="49101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Aha moment: Application feature request from Jamaica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“I am a Ph.D. student and I am currently in my home country of Jamaica. I would have had to purchase expensive software program to conduct the analysis of my data…</a:t>
            </a:r>
            <a:r>
              <a:rPr lang="en-US" dirty="0" err="1"/>
              <a:t>UFApps</a:t>
            </a:r>
            <a:r>
              <a:rPr lang="en-US" dirty="0"/>
              <a:t> has been a life saver.”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Success: Any device, anytime, anywhere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6" y="2845250"/>
            <a:ext cx="5515983" cy="3444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0" y="1265238"/>
            <a:ext cx="5722151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"The </a:t>
            </a:r>
            <a:r>
              <a:rPr lang="en-US" sz="3200" b="1" dirty="0" err="1">
                <a:solidFill>
                  <a:srgbClr val="FFFFFF"/>
                </a:solidFill>
              </a:rPr>
              <a:t>GatorNation</a:t>
            </a:r>
            <a:r>
              <a:rPr lang="en-US" sz="3200" b="1" dirty="0">
                <a:solidFill>
                  <a:srgbClr val="FFFFFF"/>
                </a:solidFill>
              </a:rPr>
              <a:t> is everywhere"</a:t>
            </a:r>
            <a:r>
              <a:rPr lang="en-US" sz="3200" dirty="0">
                <a:solidFill>
                  <a:srgbClr val="FFFFFF"/>
                </a:solidFill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34114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98158" y="1284288"/>
            <a:ext cx="6330330" cy="4699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7F7F7F"/>
                </a:solidFill>
              </a:rPr>
              <a:t>Impact on physical labs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Fold in departmental </a:t>
            </a:r>
            <a:r>
              <a:rPr lang="en-US" dirty="0" smtClean="0">
                <a:solidFill>
                  <a:srgbClr val="7F7F7F"/>
                </a:solidFill>
              </a:rPr>
              <a:t>labs</a:t>
            </a:r>
          </a:p>
          <a:p>
            <a:r>
              <a:rPr lang="en-US" dirty="0">
                <a:solidFill>
                  <a:srgbClr val="7F7F7F"/>
                </a:solidFill>
              </a:rPr>
              <a:t>Repurpose Open Use labs</a:t>
            </a:r>
          </a:p>
          <a:p>
            <a:r>
              <a:rPr lang="en-US" dirty="0">
                <a:solidFill>
                  <a:srgbClr val="7F7F7F"/>
                </a:solidFill>
              </a:rPr>
              <a:t>Remaining labs are purpose </a:t>
            </a:r>
            <a:r>
              <a:rPr lang="en-US" dirty="0" smtClean="0">
                <a:solidFill>
                  <a:srgbClr val="7F7F7F"/>
                </a:solidFill>
              </a:rPr>
              <a:t>built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Better visibility into usage</a:t>
            </a:r>
          </a:p>
          <a:p>
            <a:r>
              <a:rPr lang="en-US" dirty="0">
                <a:solidFill>
                  <a:srgbClr val="7F7F7F"/>
                </a:solidFill>
              </a:rPr>
              <a:t>Centralized support and </a:t>
            </a:r>
            <a:r>
              <a:rPr lang="en-US" dirty="0" smtClean="0">
                <a:solidFill>
                  <a:srgbClr val="7F7F7F"/>
                </a:solidFill>
              </a:rPr>
              <a:t>licensing</a:t>
            </a:r>
          </a:p>
          <a:p>
            <a:r>
              <a:rPr lang="en-US" dirty="0">
                <a:solidFill>
                  <a:srgbClr val="7F7F7F"/>
                </a:solidFill>
              </a:rPr>
              <a:t>Fewer endpoints/assets to manage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Success: Space Usage</a:t>
            </a:r>
          </a:p>
        </p:txBody>
      </p:sp>
      <p:pic>
        <p:nvPicPr>
          <p:cNvPr id="4" name="Picture 3" descr="CSE TAAL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8" y="1041742"/>
            <a:ext cx="5072439" cy="28538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77" y="3548835"/>
            <a:ext cx="3879431" cy="258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Services benefiting from UFApps</a:t>
            </a:r>
          </a:p>
          <a:p>
            <a:pPr lvl="1"/>
            <a:r>
              <a:rPr lang="en-US" sz="2000" dirty="0"/>
              <a:t>UF Online and Distance Learning Programs</a:t>
            </a:r>
          </a:p>
          <a:p>
            <a:pPr lvl="1"/>
            <a:r>
              <a:rPr lang="en-US" sz="2000" dirty="0" smtClean="0"/>
              <a:t>Physical </a:t>
            </a:r>
            <a:r>
              <a:rPr lang="en-US" sz="2000" dirty="0"/>
              <a:t>labs</a:t>
            </a:r>
          </a:p>
          <a:p>
            <a:pPr lvl="1"/>
            <a:r>
              <a:rPr lang="en-US" sz="2000" dirty="0"/>
              <a:t>BYOD spaces</a:t>
            </a:r>
          </a:p>
          <a:p>
            <a:pPr lvl="1"/>
            <a:r>
              <a:rPr lang="en-US" sz="2000" dirty="0"/>
              <a:t>VDI Services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oftware licensing services</a:t>
            </a:r>
            <a:endParaRPr lang="en-US" sz="2000" dirty="0"/>
          </a:p>
          <a:p>
            <a:pPr lvl="1"/>
            <a:r>
              <a:rPr lang="en-US" sz="2000" dirty="0" smtClean="0"/>
              <a:t>Course </a:t>
            </a:r>
            <a:r>
              <a:rPr lang="en-US" sz="2000" dirty="0"/>
              <a:t>file storage</a:t>
            </a:r>
          </a:p>
          <a:p>
            <a:pPr lvl="1"/>
            <a:endParaRPr lang="en-US" sz="2000" dirty="0"/>
          </a:p>
          <a:p>
            <a:r>
              <a:rPr lang="en-US" sz="2400" dirty="0">
                <a:latin typeface="Franklin Gothic Book" charset="0"/>
              </a:rPr>
              <a:t>New services because of UFApps </a:t>
            </a:r>
          </a:p>
          <a:p>
            <a:pPr lvl="1"/>
            <a:r>
              <a:rPr lang="en-US" sz="2000" dirty="0">
                <a:latin typeface="Franklin Gothic Book" charset="0"/>
              </a:rPr>
              <a:t>UFApps for Research </a:t>
            </a:r>
          </a:p>
          <a:p>
            <a:pPr lvl="1"/>
            <a:r>
              <a:rPr lang="en-US" sz="2000" dirty="0">
                <a:latin typeface="Franklin Gothic Book" charset="0"/>
              </a:rPr>
              <a:t>ResShield FISMA/NIST environment for </a:t>
            </a:r>
            <a:r>
              <a:rPr lang="en-US" sz="2000" dirty="0" smtClean="0">
                <a:latin typeface="Franklin Gothic Book" charset="0"/>
              </a:rPr>
              <a:t>Research</a:t>
            </a:r>
            <a:endParaRPr lang="en-US" sz="2000" dirty="0">
              <a:latin typeface="Franklin Gothic Book" charset="0"/>
            </a:endParaRPr>
          </a:p>
          <a:p>
            <a:pPr lvl="1"/>
            <a:r>
              <a:rPr lang="en-US" sz="2000" dirty="0"/>
              <a:t>Student file storage</a:t>
            </a:r>
          </a:p>
          <a:p>
            <a:pPr lvl="1"/>
            <a:r>
              <a:rPr lang="en-US" sz="2000" dirty="0" smtClean="0">
                <a:latin typeface="Franklin Gothic Book" charset="0"/>
              </a:rPr>
              <a:t>Centralized </a:t>
            </a:r>
            <a:r>
              <a:rPr lang="en-US" sz="2000" dirty="0">
                <a:latin typeface="Franklin Gothic Book" charset="0"/>
              </a:rPr>
              <a:t>Render Farm (coming soon)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Success: Service Synergy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48" y="1644414"/>
            <a:ext cx="5482609" cy="401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66825"/>
            <a:ext cx="5620657" cy="4910138"/>
          </a:xfrm>
        </p:spPr>
        <p:txBody>
          <a:bodyPr/>
          <a:lstStyle/>
          <a:p>
            <a:r>
              <a:rPr lang="en-US" dirty="0" smtClean="0"/>
              <a:t>What did we do?</a:t>
            </a:r>
          </a:p>
          <a:p>
            <a:pPr lvl="1"/>
            <a:r>
              <a:rPr lang="en-US" dirty="0" smtClean="0"/>
              <a:t>Used Citrix to deliver Apps to the desktop, without local installs</a:t>
            </a:r>
          </a:p>
          <a:p>
            <a:pPr lvl="1"/>
            <a:r>
              <a:rPr lang="en-US" dirty="0" smtClean="0"/>
              <a:t>Created a seamless single sign-on experience for students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How did it help us and students?</a:t>
            </a:r>
            <a:endParaRPr lang="en-US" dirty="0"/>
          </a:p>
          <a:p>
            <a:pPr lvl="1"/>
            <a:r>
              <a:rPr lang="en-US" dirty="0" smtClean="0"/>
              <a:t>Reduced support time for lab computers</a:t>
            </a:r>
          </a:p>
          <a:p>
            <a:pPr lvl="1"/>
            <a:r>
              <a:rPr lang="en-US" dirty="0" smtClean="0"/>
              <a:t>Reduced cost on hardware</a:t>
            </a:r>
          </a:p>
          <a:p>
            <a:pPr lvl="1"/>
            <a:r>
              <a:rPr lang="en-US" dirty="0" smtClean="0"/>
              <a:t>Provided consistent software versions for students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Success: Honors Lab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88" y="1828799"/>
            <a:ext cx="4548337" cy="303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7" y="1145728"/>
            <a:ext cx="3488102" cy="232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Success: BYOD Spaces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895" y="2857539"/>
            <a:ext cx="3137297" cy="209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8" y="4428802"/>
            <a:ext cx="3137297" cy="209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426200" y="1443472"/>
            <a:ext cx="5181600" cy="3810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smtClean="0"/>
              <a:t>Collaboration spaces vs labs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smtClean="0"/>
              <a:t>Provide access to apps where students want to study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On campus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Off campus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smtClean="0"/>
              <a:t>Provide access to apps on their platform (Mac, Windows, iOS, Android,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3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303358" y="3592885"/>
            <a:ext cx="4169070" cy="1211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Craig Froehlich</a:t>
            </a:r>
          </a:p>
          <a:p>
            <a:pPr marL="0" indent="0" algn="ctr">
              <a:buNone/>
            </a:pPr>
            <a:r>
              <a:rPr lang="en-US" sz="1500" dirty="0" smtClean="0">
                <a:solidFill>
                  <a:schemeClr val="accent3">
                    <a:lumMod val="50000"/>
                  </a:schemeClr>
                </a:solidFill>
              </a:rPr>
              <a:t>Director, Information Technology</a:t>
            </a:r>
            <a:br>
              <a:rPr lang="en-US" sz="15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500" dirty="0" smtClean="0">
                <a:solidFill>
                  <a:schemeClr val="accent3">
                    <a:lumMod val="50000"/>
                  </a:schemeClr>
                </a:solidFill>
              </a:rPr>
              <a:t>Student Development and Enrollment Services</a:t>
            </a:r>
            <a:br>
              <a:rPr lang="en-US" sz="15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500" dirty="0" smtClean="0">
                <a:solidFill>
                  <a:schemeClr val="accent3">
                    <a:lumMod val="50000"/>
                  </a:schemeClr>
                </a:solidFill>
              </a:rPr>
              <a:t>University of Central Florida</a:t>
            </a:r>
            <a:endParaRPr lang="en-US" sz="15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39" y="2159701"/>
            <a:ext cx="1211344" cy="1211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346" y="2159701"/>
            <a:ext cx="1211344" cy="1211344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/>
        </p:nvSpPr>
        <p:spPr>
          <a:xfrm>
            <a:off x="4345976" y="3592885"/>
            <a:ext cx="3330084" cy="1211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Jason Hair</a:t>
            </a:r>
          </a:p>
          <a:p>
            <a:pPr algn="ctr"/>
            <a:r>
              <a:rPr lang="en-US" sz="1500" dirty="0" smtClean="0">
                <a:solidFill>
                  <a:schemeClr val="accent3">
                    <a:lumMod val="50000"/>
                  </a:schemeClr>
                </a:solidFill>
              </a:rPr>
              <a:t>Interim Director</a:t>
            </a:r>
            <a:br>
              <a:rPr lang="en-US" sz="15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500" dirty="0" smtClean="0">
                <a:solidFill>
                  <a:schemeClr val="accent3">
                    <a:lumMod val="50000"/>
                  </a:schemeClr>
                </a:solidFill>
              </a:rPr>
              <a:t>Information Technology</a:t>
            </a:r>
            <a:br>
              <a:rPr lang="en-US" sz="15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500" dirty="0" smtClean="0">
                <a:solidFill>
                  <a:schemeClr val="accent3">
                    <a:lumMod val="50000"/>
                  </a:schemeClr>
                </a:solidFill>
              </a:rPr>
              <a:t>University of South Florida</a:t>
            </a:r>
            <a:endParaRPr lang="en-US" sz="15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7486554" y="3592885"/>
            <a:ext cx="4169070" cy="1211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Jameson Johnston</a:t>
            </a:r>
          </a:p>
          <a:p>
            <a:pPr algn="ctr"/>
            <a:r>
              <a:rPr lang="en-US" sz="1500" dirty="0">
                <a:solidFill>
                  <a:schemeClr val="accent3">
                    <a:lumMod val="50000"/>
                  </a:schemeClr>
                </a:solidFill>
              </a:rPr>
              <a:t>IT Manager, Learning Spaces</a:t>
            </a:r>
            <a:br>
              <a:rPr lang="en-US" sz="15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500" dirty="0">
                <a:solidFill>
                  <a:schemeClr val="accent3">
                    <a:lumMod val="50000"/>
                  </a:schemeClr>
                </a:solidFill>
              </a:rPr>
              <a:t>University of Florida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6" b="20798"/>
          <a:stretch/>
        </p:blipFill>
        <p:spPr>
          <a:xfrm>
            <a:off x="8958253" y="2159701"/>
            <a:ext cx="1225673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5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4999" y="1992540"/>
            <a:ext cx="6912429" cy="301488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We have been able to expand UCF Apps reach through pilots to targeted audiences</a:t>
            </a:r>
          </a:p>
          <a:p>
            <a:pPr>
              <a:lnSpc>
                <a:spcPct val="120000"/>
              </a:lnSpc>
            </a:pPr>
            <a:r>
              <a:rPr lang="en-US" dirty="0"/>
              <a:t>No need to license software for the entire campus</a:t>
            </a:r>
          </a:p>
          <a:p>
            <a:pPr>
              <a:lnSpc>
                <a:spcPct val="120000"/>
              </a:lnSpc>
            </a:pPr>
            <a:r>
              <a:rPr lang="en-US" dirty="0"/>
              <a:t>Ability to vet any issues before reaching all students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Success: Pilot Use Cases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329" y="1992540"/>
            <a:ext cx="3878888" cy="2579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985381" y="5106182"/>
            <a:ext cx="6662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Small Successes Keep Us Moving Forward!</a:t>
            </a:r>
          </a:p>
        </p:txBody>
      </p:sp>
    </p:spTree>
    <p:extLst>
      <p:ext uri="{BB962C8B-B14F-4D97-AF65-F5344CB8AC3E}">
        <p14:creationId xmlns:p14="http://schemas.microsoft.com/office/powerpoint/2010/main" val="341752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66825"/>
            <a:ext cx="6778658" cy="4910138"/>
          </a:xfrm>
        </p:spPr>
        <p:txBody>
          <a:bodyPr>
            <a:normAutofit/>
          </a:bodyPr>
          <a:lstStyle/>
          <a:p>
            <a:r>
              <a:rPr lang="en-US" dirty="0"/>
              <a:t>Convert to concurrent use or site </a:t>
            </a:r>
            <a:r>
              <a:rPr lang="en-US" dirty="0" smtClean="0"/>
              <a:t>licenses</a:t>
            </a:r>
          </a:p>
          <a:p>
            <a:pPr lvl="1"/>
            <a:r>
              <a:rPr lang="en-US" dirty="0" smtClean="0"/>
              <a:t>Departments needed fewer licenses</a:t>
            </a:r>
          </a:p>
          <a:p>
            <a:pPr lvl="1"/>
            <a:r>
              <a:rPr lang="en-US" dirty="0" smtClean="0"/>
              <a:t>Everyone has access</a:t>
            </a:r>
          </a:p>
          <a:p>
            <a:endParaRPr lang="en-US" dirty="0"/>
          </a:p>
          <a:p>
            <a:r>
              <a:rPr lang="en-US" dirty="0" smtClean="0"/>
              <a:t>Consolidate Licenses</a:t>
            </a:r>
            <a:endParaRPr lang="en-US" dirty="0"/>
          </a:p>
          <a:p>
            <a:endParaRPr lang="en-US" dirty="0"/>
          </a:p>
          <a:p>
            <a:r>
              <a:rPr lang="en-US" dirty="0"/>
              <a:t>Don’t assume all vendors will be happy with their app on </a:t>
            </a:r>
            <a:r>
              <a:rPr lang="en-US" dirty="0" smtClean="0"/>
              <a:t>XenApp</a:t>
            </a:r>
            <a:endParaRPr lang="en-US" dirty="0"/>
          </a:p>
          <a:p>
            <a:endParaRPr lang="en-US" dirty="0"/>
          </a:p>
          <a:p>
            <a:r>
              <a:rPr lang="en-US" dirty="0"/>
              <a:t>Metering and reporting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Success: Application Licensing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55" y="1449860"/>
            <a:ext cx="734786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941" y="3154859"/>
            <a:ext cx="6858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905" y="2302149"/>
            <a:ext cx="68580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587" y="1449860"/>
            <a:ext cx="6858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587" y="3154859"/>
            <a:ext cx="6858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54" y="4012689"/>
            <a:ext cx="6858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54" y="2302149"/>
            <a:ext cx="68580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905" y="4012689"/>
            <a:ext cx="685800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951" y="4859859"/>
            <a:ext cx="64107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Success:  Provisioning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OS streaming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Central, shared </a:t>
            </a:r>
            <a:r>
              <a:rPr lang="en-US" dirty="0" err="1" smtClean="0"/>
              <a:t>vDisk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Physical </a:t>
            </a:r>
            <a:r>
              <a:rPr lang="en-US" dirty="0"/>
              <a:t>of Virtual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Multiple HW model support on single </a:t>
            </a:r>
            <a:r>
              <a:rPr lang="en-US" dirty="0" err="1" smtClean="0"/>
              <a:t>vDisk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You might already own it!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406277"/>
              </p:ext>
            </p:extLst>
          </p:nvPr>
        </p:nvGraphicFramePr>
        <p:xfrm>
          <a:off x="6019800" y="1257300"/>
          <a:ext cx="6172200" cy="4273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338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9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Success: Provisioning Server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48" y="1234409"/>
            <a:ext cx="5716612" cy="3794792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889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05017" y="1085980"/>
            <a:ext cx="78867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USF SMART Lab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902074" y="2045144"/>
            <a:ext cx="5398077" cy="381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350 </a:t>
            </a:r>
            <a:r>
              <a:rPr lang="en-US" dirty="0" smtClean="0"/>
              <a:t>computers</a:t>
            </a:r>
          </a:p>
          <a:p>
            <a:endParaRPr lang="en-US" dirty="0"/>
          </a:p>
          <a:p>
            <a:r>
              <a:rPr lang="en-US" dirty="0"/>
              <a:t>Shared Space</a:t>
            </a:r>
          </a:p>
          <a:p>
            <a:pPr lvl="1"/>
            <a:r>
              <a:rPr lang="en-US" dirty="0"/>
              <a:t>Open Use </a:t>
            </a:r>
          </a:p>
          <a:p>
            <a:pPr lvl="1"/>
            <a:r>
              <a:rPr lang="en-US" dirty="0"/>
              <a:t>SMART mode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Scheduled </a:t>
            </a:r>
            <a:r>
              <a:rPr lang="en-US" dirty="0" smtClean="0"/>
              <a:t>Task</a:t>
            </a:r>
          </a:p>
          <a:p>
            <a:pPr lvl="1"/>
            <a:r>
              <a:rPr lang="en-US" dirty="0" smtClean="0"/>
              <a:t>Swap </a:t>
            </a:r>
            <a:r>
              <a:rPr lang="en-US" dirty="0" err="1"/>
              <a:t>vDisk</a:t>
            </a:r>
            <a:endParaRPr lang="en-US" dirty="0"/>
          </a:p>
          <a:p>
            <a:pPr lvl="1"/>
            <a:r>
              <a:rPr lang="en-US" dirty="0"/>
              <a:t>Warnings to students, timed log off</a:t>
            </a:r>
          </a:p>
          <a:p>
            <a:pPr lvl="1"/>
            <a:r>
              <a:rPr lang="en-US" dirty="0"/>
              <a:t>Reboot machine to new </a:t>
            </a:r>
            <a:r>
              <a:rPr lang="en-US" dirty="0" err="1"/>
              <a:t>vDisk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2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621061" y="1340229"/>
            <a:ext cx="10515600" cy="49101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4182408" y="1713560"/>
            <a:ext cx="3303309" cy="2714920"/>
          </a:xfrm>
          <a:prstGeom prst="wedgeEllipseCallout">
            <a:avLst/>
          </a:prstGeom>
          <a:noFill/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33181" y="2517944"/>
            <a:ext cx="248867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4"/>
                </a:solidFill>
              </a:rPr>
              <a:t>OOPS!</a:t>
            </a:r>
            <a:endParaRPr lang="en-US" sz="6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</a:t>
            </a:r>
            <a:r>
              <a:rPr lang="en-US" dirty="0"/>
              <a:t>The BYOD Ecosystem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Creating documentation for (almost) everything a student could use</a:t>
            </a:r>
          </a:p>
          <a:p>
            <a:pPr lvl="1"/>
            <a:r>
              <a:rPr lang="en-US" dirty="0"/>
              <a:t>Device OS</a:t>
            </a:r>
          </a:p>
          <a:p>
            <a:pPr lvl="1"/>
            <a:r>
              <a:rPr lang="en-US" dirty="0"/>
              <a:t>Browser</a:t>
            </a:r>
          </a:p>
          <a:p>
            <a:r>
              <a:rPr lang="en-US" dirty="0"/>
              <a:t>Updates out of our control</a:t>
            </a:r>
          </a:p>
          <a:p>
            <a:pPr lvl="1"/>
            <a:r>
              <a:rPr lang="en-US" dirty="0"/>
              <a:t>Web browser </a:t>
            </a:r>
            <a:r>
              <a:rPr lang="en-US" dirty="0" smtClean="0"/>
              <a:t>updates</a:t>
            </a:r>
            <a:endParaRPr lang="en-US" dirty="0"/>
          </a:p>
          <a:p>
            <a:pPr lvl="1"/>
            <a:r>
              <a:rPr lang="en-US" dirty="0"/>
              <a:t>New OS versions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444" y="1431564"/>
            <a:ext cx="3079909" cy="1822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53" y="3799000"/>
            <a:ext cx="1371603" cy="1371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56" y="3337086"/>
            <a:ext cx="1248239" cy="1484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174" y="2404170"/>
            <a:ext cx="1700380" cy="1122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233" y="3420987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575" y="1520213"/>
            <a:ext cx="10515600" cy="4001861"/>
          </a:xfrm>
        </p:spPr>
        <p:txBody>
          <a:bodyPr>
            <a:normAutofit/>
          </a:bodyPr>
          <a:lstStyle/>
          <a:p>
            <a:r>
              <a:rPr lang="en-US" sz="3200" dirty="0"/>
              <a:t>Marketing focus to ensure adoption and growth</a:t>
            </a:r>
          </a:p>
          <a:p>
            <a:r>
              <a:rPr lang="en-US" sz="3200" dirty="0"/>
              <a:t>Worked with Citrix to develop</a:t>
            </a:r>
          </a:p>
          <a:p>
            <a:pPr lvl="1"/>
            <a:r>
              <a:rPr lang="en-US" sz="2800" dirty="0"/>
              <a:t>Video to sell proposal to committee</a:t>
            </a:r>
          </a:p>
          <a:p>
            <a:pPr lvl="1"/>
            <a:r>
              <a:rPr lang="en-US" sz="2800" dirty="0"/>
              <a:t>Video for student onboarding</a:t>
            </a:r>
          </a:p>
          <a:p>
            <a:pPr lvl="1"/>
            <a:r>
              <a:rPr lang="en-US" sz="2800" dirty="0"/>
              <a:t>Print and digital </a:t>
            </a:r>
            <a:r>
              <a:rPr lang="en-US" sz="2800" dirty="0" err="1" smtClean="0"/>
              <a:t>materialsSocial</a:t>
            </a:r>
            <a:r>
              <a:rPr lang="en-US" sz="2800" dirty="0" smtClean="0"/>
              <a:t> </a:t>
            </a:r>
            <a:r>
              <a:rPr lang="en-US" sz="2800" dirty="0"/>
              <a:t>Media</a:t>
            </a:r>
          </a:p>
          <a:p>
            <a:r>
              <a:rPr lang="en-US" sz="3200" dirty="0"/>
              <a:t>Faculty Champions (integration into syllabi)</a:t>
            </a:r>
          </a:p>
          <a:p>
            <a:r>
              <a:rPr lang="en-US" sz="3200" dirty="0"/>
              <a:t>Surveys (attention, and feedback)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User Adoption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105" y="2013242"/>
            <a:ext cx="1389393" cy="771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98" y="2692405"/>
            <a:ext cx="1209302" cy="586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04" y="3278798"/>
            <a:ext cx="767499" cy="767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91" y="3989185"/>
            <a:ext cx="1044019" cy="6238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88718" y="1348970"/>
            <a:ext cx="180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UCF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CA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  <a:endParaRPr lang="en-US" sz="2400" b="1" dirty="0">
              <a:solidFill>
                <a:srgbClr val="FFCA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User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Storage location confusion</a:t>
            </a:r>
          </a:p>
          <a:p>
            <a:endParaRPr lang="en-US" dirty="0"/>
          </a:p>
          <a:p>
            <a:r>
              <a:rPr lang="en-US" dirty="0"/>
              <a:t>Performance issues </a:t>
            </a:r>
          </a:p>
          <a:p>
            <a:pPr lvl="1"/>
            <a:r>
              <a:rPr lang="en-US" dirty="0"/>
              <a:t> Server Mapped vs Local vs Cloud</a:t>
            </a:r>
          </a:p>
          <a:p>
            <a:pPr lvl="1"/>
            <a:endParaRPr lang="en-US" dirty="0"/>
          </a:p>
          <a:p>
            <a:r>
              <a:rPr lang="en-US" dirty="0"/>
              <a:t>Cloud Storage integration</a:t>
            </a:r>
          </a:p>
          <a:p>
            <a:endParaRPr lang="en-US" dirty="0"/>
          </a:p>
          <a:p>
            <a:r>
              <a:rPr lang="en-US" dirty="0"/>
              <a:t>LMS Integration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21" y="1257300"/>
            <a:ext cx="1700753" cy="1700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82" y="2290714"/>
            <a:ext cx="1192490" cy="1192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660" y="3679424"/>
            <a:ext cx="1234014" cy="1142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711" y="3712835"/>
            <a:ext cx="2024210" cy="151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BYOD in the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257300"/>
            <a:ext cx="7835153" cy="4919663"/>
          </a:xfrm>
        </p:spPr>
        <p:txBody>
          <a:bodyPr>
            <a:normAutofit/>
          </a:bodyPr>
          <a:lstStyle/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Reduce cost of computing labs</a:t>
            </a:r>
          </a:p>
          <a:p>
            <a:pPr lvl="1"/>
            <a:r>
              <a:rPr lang="en-US" dirty="0" smtClean="0"/>
              <a:t>More flexibility in scheduling</a:t>
            </a:r>
          </a:p>
          <a:p>
            <a:endParaRPr lang="en-US" dirty="0"/>
          </a:p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BYOD vs Managed devices</a:t>
            </a:r>
          </a:p>
          <a:p>
            <a:pPr lvl="1"/>
            <a:r>
              <a:rPr lang="en-US" dirty="0" smtClean="0"/>
              <a:t>Real-time Support Issues</a:t>
            </a:r>
          </a:p>
          <a:p>
            <a:pPr lvl="1"/>
            <a:r>
              <a:rPr lang="en-US" dirty="0" smtClean="0"/>
              <a:t>Centralized vs Distributed (failures HURT)</a:t>
            </a:r>
          </a:p>
          <a:p>
            <a:pPr lvl="1"/>
            <a:endParaRPr lang="en-US" dirty="0"/>
          </a:p>
          <a:p>
            <a:r>
              <a:rPr lang="en-US" dirty="0" smtClean="0"/>
              <a:t>Ex:  Industrial Systems (Arena) exams.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1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90082" y="1269037"/>
            <a:ext cx="6563718" cy="4907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How do you provide consistency?</a:t>
            </a:r>
          </a:p>
          <a:p>
            <a:r>
              <a:rPr lang="en-US" dirty="0"/>
              <a:t>UFApps, Lab PCs, VDI, etc...</a:t>
            </a:r>
          </a:p>
          <a:p>
            <a:r>
              <a:rPr lang="en-US" dirty="0"/>
              <a:t>Consistent application versions, plugins, toolbars, extensions, etc.</a:t>
            </a:r>
            <a:endParaRPr lang="en-US" sz="2000" dirty="0"/>
          </a:p>
          <a:p>
            <a:r>
              <a:rPr lang="en-US" dirty="0"/>
              <a:t>Application groups</a:t>
            </a:r>
          </a:p>
          <a:p>
            <a:r>
              <a:rPr lang="en-US" dirty="0"/>
              <a:t>Multiple versions of the same App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Application Consistency</a:t>
            </a:r>
          </a:p>
        </p:txBody>
      </p:sp>
      <p:pic>
        <p:nvPicPr>
          <p:cNvPr id="4" name="Picture 3" descr="virtual-app-repository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57" y="2529098"/>
            <a:ext cx="4059502" cy="36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4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5304" y="1046614"/>
            <a:ext cx="10515600" cy="49101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What we did:</a:t>
            </a:r>
          </a:p>
          <a:p>
            <a:pPr lvl="1"/>
            <a:r>
              <a:rPr lang="en-US" dirty="0"/>
              <a:t>Implementing </a:t>
            </a:r>
            <a:r>
              <a:rPr lang="en-US" dirty="0" smtClean="0"/>
              <a:t>Virtual Apps </a:t>
            </a:r>
            <a:r>
              <a:rPr lang="en-US" dirty="0"/>
              <a:t>for </a:t>
            </a:r>
            <a:r>
              <a:rPr lang="en-US" dirty="0" smtClean="0"/>
              <a:t>students (XenApp)</a:t>
            </a:r>
            <a:endParaRPr lang="en-US" dirty="0">
              <a:solidFill>
                <a:srgbClr val="000000"/>
              </a:solidFill>
              <a:latin typeface="Franklin Gothic Book"/>
            </a:endParaRPr>
          </a:p>
          <a:p>
            <a:pPr lvl="1"/>
            <a:r>
              <a:rPr lang="en-US" dirty="0"/>
              <a:t>Use Case: Applications essential for coursework available anytime, anywhere, on any device</a:t>
            </a:r>
          </a:p>
          <a:p>
            <a:pPr marL="0" indent="0">
              <a:buNone/>
            </a:pPr>
            <a:r>
              <a:rPr lang="en-US" sz="2400" dirty="0"/>
              <a:t>How we'll tell our stories:</a:t>
            </a:r>
          </a:p>
          <a:p>
            <a:pPr lvl="1"/>
            <a:r>
              <a:rPr lang="en-US" dirty="0"/>
              <a:t>University culture / Deployment timelines</a:t>
            </a:r>
          </a:p>
          <a:p>
            <a:pPr lvl="1"/>
            <a:r>
              <a:rPr lang="en-US" dirty="0" smtClean="0"/>
              <a:t>Success Stories</a:t>
            </a:r>
            <a:endParaRPr lang="en-US" dirty="0"/>
          </a:p>
          <a:p>
            <a:pPr lvl="1"/>
            <a:r>
              <a:rPr lang="en-US" dirty="0" smtClean="0"/>
              <a:t>Challenges</a:t>
            </a:r>
            <a:endParaRPr lang="en-US" dirty="0"/>
          </a:p>
          <a:p>
            <a:pPr lvl="1"/>
            <a:r>
              <a:rPr lang="en-US" dirty="0"/>
              <a:t>Metrics</a:t>
            </a:r>
          </a:p>
          <a:p>
            <a:pPr lvl="1"/>
            <a:r>
              <a:rPr lang="en-US" dirty="0"/>
              <a:t>Next Steps</a:t>
            </a:r>
          </a:p>
          <a:p>
            <a:pPr marL="0" indent="0">
              <a:buNone/>
            </a:pPr>
            <a:r>
              <a:rPr lang="en-US" sz="2400" dirty="0"/>
              <a:t>**Intra-presenter university bashing a distinct possibility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you're in for...</a:t>
            </a:r>
          </a:p>
        </p:txBody>
      </p:sp>
    </p:spTree>
    <p:extLst>
      <p:ext uri="{BB962C8B-B14F-4D97-AF65-F5344CB8AC3E}">
        <p14:creationId xmlns:p14="http://schemas.microsoft.com/office/powerpoint/2010/main" val="344897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371" y="1711325"/>
            <a:ext cx="6782729" cy="4465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Engage Faculty</a:t>
            </a:r>
          </a:p>
          <a:p>
            <a:r>
              <a:rPr lang="en-US" dirty="0"/>
              <a:t>Identify key stakeholders</a:t>
            </a:r>
          </a:p>
          <a:p>
            <a:r>
              <a:rPr lang="en-US" dirty="0"/>
              <a:t>Target courses for consistent adoption</a:t>
            </a:r>
          </a:p>
          <a:p>
            <a:r>
              <a:rPr lang="en-US" dirty="0">
                <a:latin typeface="Franklin Gothic Book" charset="0"/>
              </a:rPr>
              <a:t>Clearly communicate intend use</a:t>
            </a:r>
          </a:p>
          <a:p>
            <a:r>
              <a:rPr lang="en-US" dirty="0">
                <a:latin typeface="Franklin Gothic Book" charset="0"/>
              </a:rPr>
              <a:t>Clearly communicate limitations </a:t>
            </a:r>
          </a:p>
          <a:p>
            <a:endParaRPr lang="en-US" dirty="0"/>
          </a:p>
          <a:p>
            <a:r>
              <a:rPr lang="en-US" b="1" u="sng" dirty="0"/>
              <a:t>REPEAT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5531">
            <a:off x="7645235" y="2106865"/>
            <a:ext cx="3028950" cy="24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4638" y="1111250"/>
            <a:ext cx="6262583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Franklin Gothic Book" charset="0"/>
              </a:rPr>
              <a:t>What have we learned?</a:t>
            </a:r>
            <a:endParaRPr lang="en-US" sz="3600" b="1" dirty="0">
              <a:solidFill>
                <a:srgbClr val="FFFFFF"/>
              </a:solidFill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8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Metrics System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77321" y="1551516"/>
            <a:ext cx="3427097" cy="34135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UFApps Adoption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29512" y="1992313"/>
            <a:ext cx="4543413" cy="353943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Usage has doubled every year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Over 10,000 application launches per week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Over 21,000 users on 27,000 devices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25" y="1447800"/>
            <a:ext cx="6418890" cy="49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6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UCF vs UF First Year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582536"/>
              </p:ext>
            </p:extLst>
          </p:nvPr>
        </p:nvGraphicFramePr>
        <p:xfrm>
          <a:off x="1704976" y="829809"/>
          <a:ext cx="8039100" cy="473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677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USF Usage Statistics</a:t>
            </a:r>
            <a:endParaRPr lang="en-US" dirty="0"/>
          </a:p>
        </p:txBody>
      </p:sp>
      <p:graphicFrame>
        <p:nvGraphicFramePr>
          <p:cNvPr id="6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266825"/>
          <a:ext cx="10515600" cy="4910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078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USF vs UF vs UCF for Spring 2015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5324438"/>
              </p:ext>
            </p:extLst>
          </p:nvPr>
        </p:nvGraphicFramePr>
        <p:xfrm>
          <a:off x="1971675" y="942976"/>
          <a:ext cx="7800975" cy="458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72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pic>
        <p:nvPicPr>
          <p:cNvPr id="2" name="Picture 1" descr="tango go next by warszawianka - Arrow icon from Tango Project: http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936" y="1400204"/>
            <a:ext cx="4136178" cy="369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Persistent Profile </a:t>
            </a:r>
            <a:r>
              <a:rPr lang="en-US" dirty="0" smtClean="0"/>
              <a:t>Data</a:t>
            </a:r>
            <a:endParaRPr lang="en-US" dirty="0"/>
          </a:p>
          <a:p>
            <a:r>
              <a:rPr lang="en-US" dirty="0"/>
              <a:t>Cloud Storage </a:t>
            </a:r>
          </a:p>
          <a:p>
            <a:r>
              <a:rPr lang="en-US" dirty="0" smtClean="0"/>
              <a:t>GPU</a:t>
            </a:r>
            <a:endParaRPr lang="en-US" dirty="0"/>
          </a:p>
          <a:p>
            <a:r>
              <a:rPr lang="en-US" dirty="0"/>
              <a:t>Classrooms and Labs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USF Next Steps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42593" r="21667"/>
          <a:stretch/>
        </p:blipFill>
        <p:spPr>
          <a:xfrm>
            <a:off x="5846520" y="1981418"/>
            <a:ext cx="4866665" cy="281495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922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66825"/>
            <a:ext cx="5964382" cy="4910138"/>
          </a:xfrm>
        </p:spPr>
        <p:txBody>
          <a:bodyPr/>
          <a:lstStyle/>
          <a:p>
            <a:r>
              <a:rPr lang="en-US" dirty="0" smtClean="0"/>
              <a:t>Support strategy for </a:t>
            </a:r>
            <a:r>
              <a:rPr lang="en-US" dirty="0"/>
              <a:t>in class </a:t>
            </a:r>
            <a:r>
              <a:rPr lang="en-US" dirty="0" smtClean="0"/>
              <a:t>usage</a:t>
            </a:r>
            <a:endParaRPr lang="en-US" dirty="0"/>
          </a:p>
          <a:p>
            <a:r>
              <a:rPr lang="en-US" dirty="0" smtClean="0"/>
              <a:t>Revisit student file storage</a:t>
            </a:r>
          </a:p>
          <a:p>
            <a:r>
              <a:rPr lang="en-US" dirty="0" smtClean="0"/>
              <a:t>2 </a:t>
            </a:r>
            <a:r>
              <a:rPr lang="en-US" dirty="0"/>
              <a:t>instances of UFApps for Research</a:t>
            </a:r>
          </a:p>
          <a:p>
            <a:r>
              <a:rPr lang="en-US" dirty="0" smtClean="0"/>
              <a:t>Analyze </a:t>
            </a:r>
            <a:r>
              <a:rPr lang="en-US" dirty="0"/>
              <a:t>GPU acceleration usage</a:t>
            </a:r>
          </a:p>
          <a:p>
            <a:r>
              <a:rPr lang="en-US" dirty="0"/>
              <a:t>Render Farm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 Next Steps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22" y="1902835"/>
            <a:ext cx="4150385" cy="33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7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3555" y="1654628"/>
            <a:ext cx="10515600" cy="35664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 smtClean="0"/>
              <a:t>Kumo</a:t>
            </a:r>
            <a:endParaRPr lang="en-US" dirty="0" smtClean="0"/>
          </a:p>
          <a:p>
            <a:pPr lvl="1"/>
            <a:r>
              <a:rPr lang="en-US" dirty="0" smtClean="0"/>
              <a:t>Cloud storage option for students</a:t>
            </a:r>
          </a:p>
          <a:p>
            <a:r>
              <a:rPr lang="en-US" dirty="0" smtClean="0"/>
              <a:t>Citrix Cloud Pilot</a:t>
            </a:r>
          </a:p>
          <a:p>
            <a:r>
              <a:rPr lang="en-US" dirty="0" smtClean="0"/>
              <a:t>Disaster </a:t>
            </a:r>
            <a:r>
              <a:rPr lang="en-US" dirty="0"/>
              <a:t>Recovery (management VMs)</a:t>
            </a:r>
          </a:p>
          <a:p>
            <a:pPr lvl="1"/>
            <a:r>
              <a:rPr lang="en-US" dirty="0"/>
              <a:t>Collaboration with College of Medicine</a:t>
            </a:r>
          </a:p>
          <a:p>
            <a:r>
              <a:rPr lang="en-US" dirty="0"/>
              <a:t>Pilot other use cases (thin </a:t>
            </a:r>
            <a:r>
              <a:rPr lang="en-US" dirty="0" smtClean="0"/>
              <a:t>desktops)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UCF Next Steps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47" y="1915885"/>
            <a:ext cx="3624951" cy="2413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743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need access to university owned </a:t>
            </a:r>
            <a:r>
              <a:rPr lang="en-US" dirty="0" smtClean="0"/>
              <a:t>software</a:t>
            </a:r>
          </a:p>
          <a:p>
            <a:endParaRPr lang="en-US" dirty="0"/>
          </a:p>
          <a:p>
            <a:r>
              <a:rPr lang="en-US" dirty="0"/>
              <a:t>Students now work </a:t>
            </a:r>
            <a:r>
              <a:rPr lang="en-US" dirty="0" smtClean="0"/>
              <a:t>24x7 from anywhere</a:t>
            </a:r>
          </a:p>
          <a:p>
            <a:endParaRPr lang="en-US" dirty="0"/>
          </a:p>
          <a:p>
            <a:r>
              <a:rPr lang="en-US" dirty="0" smtClean="0"/>
              <a:t>Cost </a:t>
            </a:r>
            <a:r>
              <a:rPr lang="en-US" dirty="0"/>
              <a:t>savings with decreasing physical lab </a:t>
            </a:r>
            <a:r>
              <a:rPr lang="en-US" dirty="0" smtClean="0"/>
              <a:t>machines</a:t>
            </a:r>
          </a:p>
          <a:p>
            <a:endParaRPr lang="en-US" dirty="0"/>
          </a:p>
          <a:p>
            <a:r>
              <a:rPr lang="en-US" dirty="0"/>
              <a:t>Students use multiple technology devices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Virtualize?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7" b="89765" l="1207" r="98793">
                        <a14:foregroundMark x1="38090" y1="33195" x2="55324" y2="41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668" y="2360968"/>
            <a:ext cx="2264750" cy="1797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27893" y="4158910"/>
            <a:ext cx="376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“Any time, Anywhere, Any device”</a:t>
            </a:r>
          </a:p>
        </p:txBody>
      </p:sp>
    </p:spTree>
    <p:extLst>
      <p:ext uri="{BB962C8B-B14F-4D97-AF65-F5344CB8AC3E}">
        <p14:creationId xmlns:p14="http://schemas.microsoft.com/office/powerpoint/2010/main" val="314402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Thanks/Questions?</a:t>
            </a:r>
            <a:endParaRPr lang="en-US" dirty="0"/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27753" y="4117330"/>
            <a:ext cx="4169070" cy="1211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Craig Froehlich</a:t>
            </a:r>
          </a:p>
          <a:p>
            <a:pPr marL="0" indent="0" algn="ctr">
              <a:buNone/>
            </a:pPr>
            <a:r>
              <a:rPr lang="en-US" sz="1500" dirty="0">
                <a:solidFill>
                  <a:schemeClr val="accent3">
                    <a:lumMod val="50000"/>
                  </a:schemeClr>
                </a:solidFill>
                <a:hlinkClick r:id="rId3"/>
              </a:rPr>
              <a:t>craigf@ucf.edu</a:t>
            </a:r>
            <a:endParaRPr lang="en-US" sz="15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600" dirty="0">
                <a:hlinkClick r:id="rId4"/>
              </a:rPr>
              <a:t>linkedin.com/in/</a:t>
            </a:r>
            <a:r>
              <a:rPr lang="en-US" sz="1600" dirty="0" err="1">
                <a:hlinkClick r:id="rId4"/>
              </a:rPr>
              <a:t>cfroehlich</a:t>
            </a:r>
            <a:endParaRPr lang="en-US" sz="1600" dirty="0" smtClean="0"/>
          </a:p>
          <a:p>
            <a:pPr marL="0" indent="0" algn="ctr">
              <a:buNone/>
            </a:pPr>
            <a:endParaRPr lang="en-US" sz="15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16" y="2635011"/>
            <a:ext cx="1211344" cy="1211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688" y="2639491"/>
            <a:ext cx="1211344" cy="1211344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/>
        </p:nvSpPr>
        <p:spPr>
          <a:xfrm>
            <a:off x="4108318" y="4117330"/>
            <a:ext cx="3330084" cy="1211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Jason Hair</a:t>
            </a:r>
          </a:p>
          <a:p>
            <a:pPr algn="ctr"/>
            <a:r>
              <a:rPr lang="en-US" sz="1500" dirty="0">
                <a:solidFill>
                  <a:schemeClr val="accent3">
                    <a:lumMod val="50000"/>
                  </a:schemeClr>
                </a:solidFill>
                <a:hlinkClick r:id="rId7"/>
              </a:rPr>
              <a:t>hair@usf.edu</a:t>
            </a:r>
            <a:endParaRPr lang="en-US" sz="15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15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7673418" y="4117330"/>
            <a:ext cx="4169070" cy="1211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Jameson Johnston</a:t>
            </a:r>
          </a:p>
          <a:p>
            <a:pPr algn="ctr"/>
            <a:r>
              <a:rPr lang="en-US" sz="1500" dirty="0">
                <a:solidFill>
                  <a:schemeClr val="accent3">
                    <a:lumMod val="50000"/>
                  </a:schemeClr>
                </a:solidFill>
                <a:hlinkClick r:id="rId8"/>
              </a:rPr>
              <a:t>jameson@ufl.edu</a:t>
            </a:r>
            <a:endParaRPr lang="en-US" sz="15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15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6" b="20798"/>
          <a:stretch/>
        </p:blipFill>
        <p:spPr>
          <a:xfrm>
            <a:off x="9145116" y="2639491"/>
            <a:ext cx="1225673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2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the ability to leverage existing software licenses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Students need to have a similar experience to working in a physical computer lab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Solution needs to work and provide same user experience on multiple platforms and operating systems (device independent)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11341" y="4517449"/>
            <a:ext cx="8079971" cy="1014452"/>
            <a:chOff x="606829" y="5376765"/>
            <a:chExt cx="8079971" cy="10144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6144215"/>
              <a:ext cx="1419551" cy="24700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3741" y="5804651"/>
              <a:ext cx="503059" cy="58656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5376765"/>
              <a:ext cx="754780" cy="59627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29" y="6031920"/>
              <a:ext cx="1648151" cy="35929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980" y="5461542"/>
              <a:ext cx="1066800" cy="426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42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Apps </a:t>
            </a:r>
            <a:r>
              <a:rPr lang="en-US" dirty="0"/>
              <a:t>hosted in the datacenter on university owned </a:t>
            </a:r>
            <a:r>
              <a:rPr lang="en-US" dirty="0" smtClean="0"/>
              <a:t>servers</a:t>
            </a:r>
          </a:p>
          <a:p>
            <a:endParaRPr lang="en-US" dirty="0"/>
          </a:p>
          <a:p>
            <a:r>
              <a:rPr lang="en-US" dirty="0" smtClean="0"/>
              <a:t>Clients </a:t>
            </a:r>
            <a:r>
              <a:rPr lang="en-US" dirty="0"/>
              <a:t>for Windows, Mac OS, Linux, iOS, Android, </a:t>
            </a:r>
            <a:r>
              <a:rPr lang="en-US" dirty="0" smtClean="0"/>
              <a:t>Blackberry</a:t>
            </a:r>
          </a:p>
          <a:p>
            <a:endParaRPr lang="en-US" dirty="0"/>
          </a:p>
          <a:p>
            <a:r>
              <a:rPr lang="en-US" dirty="0" smtClean="0"/>
              <a:t>Easier than local installs - only </a:t>
            </a:r>
            <a:r>
              <a:rPr lang="en-US" dirty="0"/>
              <a:t>the Citrix client software </a:t>
            </a:r>
            <a:r>
              <a:rPr lang="en-US" dirty="0" smtClean="0"/>
              <a:t>needed</a:t>
            </a:r>
          </a:p>
          <a:p>
            <a:endParaRPr lang="en-US" dirty="0"/>
          </a:p>
          <a:p>
            <a:r>
              <a:rPr lang="en-US" dirty="0"/>
              <a:t>Allows older machines to work just as well as newer ones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 err="1" smtClean="0"/>
              <a:t>Soluton</a:t>
            </a:r>
            <a:r>
              <a:rPr lang="en-US" dirty="0" smtClean="0"/>
              <a:t> – Citrix XenApp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8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App Deployment Timeline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1244175" y="2016656"/>
            <a:ext cx="9372600" cy="230466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72660" y="2630145"/>
            <a:ext cx="1269255" cy="1077683"/>
          </a:xfrm>
          <a:prstGeom prst="rect">
            <a:avLst/>
          </a:prstGeom>
          <a:solidFill>
            <a:srgbClr val="00684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USF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60350" y="37630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2011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6289" y="37630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2010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8472" y="37630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2013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74411" y="37630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2012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02533" y="37630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2014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16596" y="37630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2015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904748" y="2630145"/>
            <a:ext cx="577516" cy="10776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B9D3A"/>
                </a:solidFill>
              </a:rPr>
              <a:t>UCF</a:t>
            </a:r>
            <a:endParaRPr lang="en-US" dirty="0">
              <a:solidFill>
                <a:srgbClr val="CB9D3A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71383" y="2630145"/>
            <a:ext cx="1284715" cy="1077683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47D42"/>
                </a:solidFill>
              </a:rPr>
              <a:t>UF</a:t>
            </a:r>
            <a:endParaRPr lang="en-US" dirty="0">
              <a:solidFill>
                <a:srgbClr val="F47D4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77194" y="1761716"/>
            <a:ext cx="1429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2010</a:t>
            </a:r>
          </a:p>
          <a:p>
            <a:r>
              <a:rPr lang="en-US" dirty="0" smtClean="0"/>
              <a:t>USF Pilot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372491" y="4208191"/>
            <a:ext cx="16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2011</a:t>
            </a:r>
          </a:p>
          <a:p>
            <a:r>
              <a:rPr lang="en-US" dirty="0" smtClean="0"/>
              <a:t>USF Production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492751" y="1761716"/>
            <a:ext cx="1309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2013</a:t>
            </a:r>
          </a:p>
          <a:p>
            <a:r>
              <a:rPr lang="en-US" dirty="0" smtClean="0"/>
              <a:t>UF Pilot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103548" y="4208191"/>
            <a:ext cx="152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2014</a:t>
            </a:r>
          </a:p>
          <a:p>
            <a:r>
              <a:rPr lang="en-US" dirty="0" smtClean="0"/>
              <a:t>UF Production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335540" y="1761716"/>
            <a:ext cx="1694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November 2014</a:t>
            </a:r>
          </a:p>
          <a:p>
            <a:r>
              <a:rPr lang="en-US" dirty="0" smtClean="0"/>
              <a:t>UCF Pilot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980478" y="4208191"/>
            <a:ext cx="1646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2015</a:t>
            </a:r>
          </a:p>
          <a:p>
            <a:r>
              <a:rPr lang="en-US" dirty="0" smtClean="0"/>
              <a:t>UCF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South Florida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r="7896"/>
          <a:stretch>
            <a:fillRect/>
          </a:stretch>
        </p:blipFill>
        <p:spPr>
          <a:xfrm>
            <a:off x="5608949" y="1143550"/>
            <a:ext cx="5435354" cy="4291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284748" y="1467852"/>
            <a:ext cx="5045241" cy="38621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smtClean="0"/>
              <a:t>Among the </a:t>
            </a:r>
            <a:r>
              <a:rPr lang="en-US" dirty="0"/>
              <a:t>top 50 universities, public or private, for federal research expenditures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More than 48000 students across USF system – USF Tampa, USF St. Petersburg and USF Sarasota-Manatee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Over 10,000 Faculty and Staff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Centralized IT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40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to Production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334656"/>
            <a:ext cx="466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84748" y="1467852"/>
            <a:ext cx="5045241" cy="3862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37148" y="1200839"/>
            <a:ext cx="7307710" cy="47372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C493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Student Tech Fee funded (2009)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Dedicates hosts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Shared SAN storage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Implemented “in house”.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Pilot (Jan 2010)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Specific Courses in ENG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10 High-use apps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Quickly added… ENG, CAS, COBA, everything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Production (</a:t>
            </a:r>
            <a:r>
              <a:rPr lang="en-US" b="1" smtClean="0"/>
              <a:t>Jan 2011-)</a:t>
            </a:r>
            <a:endParaRPr lang="en-US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Entire University 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Over 100 apps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1500 unique users per day, 400 concurrent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58" y="2013060"/>
            <a:ext cx="4038600" cy="2643191"/>
          </a:xfrm>
          <a:prstGeom prst="rect">
            <a:avLst/>
          </a:prstGeom>
          <a:ln w="1270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506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639EAD04-008D-4CE1-A327-C71BA58D4F44}" vid="{152500D4-E287-4CE6-AFD1-079ECD96A901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639EAD04-008D-4CE1-A327-C71BA58D4F44}" vid="{87A94D15-AB24-41EE-8EE2-51737D079A7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639EAD04-008D-4CE1-A327-C71BA58D4F44}" vid="{5EF5611B-B1B5-4640-8781-1E82C4CEE743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639EAD04-008D-4CE1-A327-C71BA58D4F44}" vid="{E212BF97-71A3-494D-86E2-4FB8CB2F325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AC742F891CA14E9DA3A6D186DFC4BF" ma:contentTypeVersion="2" ma:contentTypeDescription="Create a new document." ma:contentTypeScope="" ma:versionID="14fc68a677dca4250bff3a12b15b2fcb">
  <xsd:schema xmlns:xsd="http://www.w3.org/2001/XMLSchema" xmlns:xs="http://www.w3.org/2001/XMLSchema" xmlns:p="http://schemas.microsoft.com/office/2006/metadata/properties" xmlns:ns3="06832df1-f1c8-4d84-b6b1-a48147560acf" targetNamespace="http://schemas.microsoft.com/office/2006/metadata/properties" ma:root="true" ma:fieldsID="df34a2c85b1625e2d9eae71705944b1b" ns3:_="">
    <xsd:import namespace="06832df1-f1c8-4d84-b6b1-a48147560ac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32df1-f1c8-4d84-b6b1-a48147560ac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61F3D2-7F64-4E37-AFA6-239E5102DE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C69B22-E37A-4E86-AED7-AF417FA0098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6832df1-f1c8-4d84-b6b1-a48147560ac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0F99385-B7B5-47B1-9916-8D42EBE37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832df1-f1c8-4d84-b6b1-a48147560a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Synergy</Template>
  <TotalTime>1221</TotalTime>
  <Words>1239</Words>
  <Application>Microsoft Office PowerPoint</Application>
  <PresentationFormat>Widescreen</PresentationFormat>
  <Paragraphs>352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Franklin Gothic Book</vt:lpstr>
      <vt:lpstr>Franklin Gothic Medium</vt:lpstr>
      <vt:lpstr>Wingdings</vt:lpstr>
      <vt:lpstr>Office Theme</vt:lpstr>
      <vt:lpstr>3_Office Theme</vt:lpstr>
      <vt:lpstr>1_Office Theme</vt:lpstr>
      <vt:lpstr>2_Office Theme</vt:lpstr>
      <vt:lpstr>PowerPoint Presentation</vt:lpstr>
      <vt:lpstr>Introductions</vt:lpstr>
      <vt:lpstr>What you're in for...</vt:lpstr>
      <vt:lpstr>Why Virtualize?</vt:lpstr>
      <vt:lpstr>Requirements</vt:lpstr>
      <vt:lpstr>Our Soluton – Citrix XenApp</vt:lpstr>
      <vt:lpstr>Virtual App Deployment Timeline</vt:lpstr>
      <vt:lpstr>University of South Florida</vt:lpstr>
      <vt:lpstr>Pilot to Production</vt:lpstr>
      <vt:lpstr>University of Florida</vt:lpstr>
      <vt:lpstr>UFApps Pilot</vt:lpstr>
      <vt:lpstr>University of Central Florida</vt:lpstr>
      <vt:lpstr>UCF Apps Pilot</vt:lpstr>
      <vt:lpstr>Success Stories</vt:lpstr>
      <vt:lpstr>Success: Any device, anytime, anywhere</vt:lpstr>
      <vt:lpstr>Success: Space Usage</vt:lpstr>
      <vt:lpstr>Success: Service Synergy</vt:lpstr>
      <vt:lpstr>Success: Honors Lab</vt:lpstr>
      <vt:lpstr>Success: BYOD Spaces</vt:lpstr>
      <vt:lpstr>Success: Pilot Use Cases</vt:lpstr>
      <vt:lpstr>Success: Application Licensing</vt:lpstr>
      <vt:lpstr>Success:  Provisioning Server</vt:lpstr>
      <vt:lpstr>Success: Provisioning Server</vt:lpstr>
      <vt:lpstr>Challenges</vt:lpstr>
      <vt:lpstr>Challenge: The BYOD Ecosystem</vt:lpstr>
      <vt:lpstr>Challenge: User Adoption</vt:lpstr>
      <vt:lpstr>Challenge: User Storage</vt:lpstr>
      <vt:lpstr>Challenge: BYOD in the Classroom</vt:lpstr>
      <vt:lpstr>Challenge: Application Consistency</vt:lpstr>
      <vt:lpstr>Challenge: Communication</vt:lpstr>
      <vt:lpstr>Metrics</vt:lpstr>
      <vt:lpstr>UFApps Adoption</vt:lpstr>
      <vt:lpstr>UCF vs UF First Year</vt:lpstr>
      <vt:lpstr>USF Usage Statistics</vt:lpstr>
      <vt:lpstr>USF vs UF vs UCF for Spring 2015</vt:lpstr>
      <vt:lpstr>Next Steps</vt:lpstr>
      <vt:lpstr>USF Next Steps</vt:lpstr>
      <vt:lpstr>UF Next Steps</vt:lpstr>
      <vt:lpstr>UCF Next Steps</vt:lpstr>
      <vt:lpstr>Thanks/Questions?</vt:lpstr>
    </vt:vector>
  </TitlesOfParts>
  <Company>University of Central Florida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Froehlich</dc:creator>
  <cp:lastModifiedBy>Craig Froehlich</cp:lastModifiedBy>
  <cp:revision>172</cp:revision>
  <dcterms:created xsi:type="dcterms:W3CDTF">2015-04-23T18:32:45Z</dcterms:created>
  <dcterms:modified xsi:type="dcterms:W3CDTF">2015-11-09T13:29:19Z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0x010100F7AC742F891CA14E9DA3A6D186DFC4BF</vt:lpwstr>
  </property>
</Properties>
</file>