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1"/>
  </p:notesMasterIdLst>
  <p:sldIdLst>
    <p:sldId id="257" r:id="rId2"/>
    <p:sldId id="267" r:id="rId3"/>
    <p:sldId id="260" r:id="rId4"/>
    <p:sldId id="261" r:id="rId5"/>
    <p:sldId id="265" r:id="rId6"/>
    <p:sldId id="269" r:id="rId7"/>
    <p:sldId id="270" r:id="rId8"/>
    <p:sldId id="27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</p14:sldIdLst>
        </p14:section>
        <p14:section name="Dividers" id="{4D810FCF-0ADD-0345-AFBF-9AC0BF5CA536}">
          <p14:sldIdLst/>
        </p14:section>
        <p14:section name="Content" id="{6D2F19DD-4CA8-6F4E-9292-A7C41B87577C}">
          <p14:sldIdLst>
            <p14:sldId id="267"/>
            <p14:sldId id="260"/>
            <p14:sldId id="261"/>
            <p14:sldId id="265"/>
            <p14:sldId id="269"/>
            <p14:sldId id="270"/>
            <p14:sldId id="271"/>
          </p14:sldIdLst>
        </p14:section>
        <p14:section name="Interaction" id="{F2C0CFF2-7594-C04A-9910-F1426A27AF3C}">
          <p14:sldIdLst>
            <p14:sldId id="26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1" autoAdjust="0"/>
    <p:restoredTop sz="76052" autoAdjust="0"/>
  </p:normalViewPr>
  <p:slideViewPr>
    <p:cSldViewPr>
      <p:cViewPr>
        <p:scale>
          <a:sx n="100" d="100"/>
          <a:sy n="100" d="100"/>
        </p:scale>
        <p:origin x="-15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BCD16-5B36-1042-99E3-6E8AEE5B90C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E0D93-66F6-724E-91C7-893997FFF84A}">
      <dgm:prSet/>
      <dgm:spPr/>
      <dgm:t>
        <a:bodyPr/>
        <a:lstStyle/>
        <a:p>
          <a:pPr rtl="0"/>
          <a:r>
            <a:rPr lang="en-US" dirty="0" smtClean="0"/>
            <a:t>Descriptive Analytics</a:t>
          </a:r>
          <a:endParaRPr lang="en-US" dirty="0"/>
        </a:p>
      </dgm:t>
    </dgm:pt>
    <dgm:pt modelId="{6ABD718E-248C-F44C-A85F-9B1B079C6B0D}" type="parTrans" cxnId="{E7921384-AC91-1045-9AB0-3924AE68AA77}">
      <dgm:prSet/>
      <dgm:spPr/>
      <dgm:t>
        <a:bodyPr/>
        <a:lstStyle/>
        <a:p>
          <a:endParaRPr lang="en-US"/>
        </a:p>
      </dgm:t>
    </dgm:pt>
    <dgm:pt modelId="{357F7B42-659B-3B42-8BE5-1E9047FDC9CC}" type="sibTrans" cxnId="{E7921384-AC91-1045-9AB0-3924AE68AA77}">
      <dgm:prSet/>
      <dgm:spPr/>
      <dgm:t>
        <a:bodyPr/>
        <a:lstStyle/>
        <a:p>
          <a:endParaRPr lang="en-US"/>
        </a:p>
      </dgm:t>
    </dgm:pt>
    <dgm:pt modelId="{0094A2B3-7473-0345-AFA0-341A10408E8D}">
      <dgm:prSet/>
      <dgm:spPr/>
      <dgm:t>
        <a:bodyPr/>
        <a:lstStyle/>
        <a:p>
          <a:pPr rtl="0"/>
          <a:r>
            <a:rPr lang="en-US" dirty="0" smtClean="0"/>
            <a:t>Predictive Analytics</a:t>
          </a:r>
          <a:endParaRPr lang="en-US" dirty="0"/>
        </a:p>
      </dgm:t>
    </dgm:pt>
    <dgm:pt modelId="{FEB0528F-D0AF-FD46-84EF-208EDA4BF056}" type="parTrans" cxnId="{4141CBA0-4103-AD41-99E6-C82D108BE0B7}">
      <dgm:prSet/>
      <dgm:spPr/>
      <dgm:t>
        <a:bodyPr/>
        <a:lstStyle/>
        <a:p>
          <a:endParaRPr lang="en-US"/>
        </a:p>
      </dgm:t>
    </dgm:pt>
    <dgm:pt modelId="{7AF9819B-7760-2149-9956-541558504F8F}" type="sibTrans" cxnId="{4141CBA0-4103-AD41-99E6-C82D108BE0B7}">
      <dgm:prSet/>
      <dgm:spPr/>
      <dgm:t>
        <a:bodyPr/>
        <a:lstStyle/>
        <a:p>
          <a:endParaRPr lang="en-US"/>
        </a:p>
      </dgm:t>
    </dgm:pt>
    <dgm:pt modelId="{1B081B1E-BD61-B94F-B0E7-087AA9E0CD5F}">
      <dgm:prSet/>
      <dgm:spPr/>
      <dgm:t>
        <a:bodyPr/>
        <a:lstStyle/>
        <a:p>
          <a:pPr rtl="0"/>
          <a:r>
            <a:rPr lang="en-US" dirty="0" smtClean="0"/>
            <a:t>Prescriptive Analytics</a:t>
          </a:r>
          <a:endParaRPr lang="en-US" dirty="0"/>
        </a:p>
      </dgm:t>
    </dgm:pt>
    <dgm:pt modelId="{55BF2D98-1298-884B-8A00-545888C2E97A}" type="parTrans" cxnId="{13F011A3-BBDE-DA43-AE21-A57E3042289A}">
      <dgm:prSet/>
      <dgm:spPr/>
      <dgm:t>
        <a:bodyPr/>
        <a:lstStyle/>
        <a:p>
          <a:endParaRPr lang="en-US"/>
        </a:p>
      </dgm:t>
    </dgm:pt>
    <dgm:pt modelId="{233FC2AA-59A7-2E4C-ACE5-FD8E6EDB0476}" type="sibTrans" cxnId="{13F011A3-BBDE-DA43-AE21-A57E3042289A}">
      <dgm:prSet/>
      <dgm:spPr/>
      <dgm:t>
        <a:bodyPr/>
        <a:lstStyle/>
        <a:p>
          <a:endParaRPr lang="en-US"/>
        </a:p>
      </dgm:t>
    </dgm:pt>
    <dgm:pt modelId="{C1663641-1944-5543-9835-E3FC5AE903A0}" type="pres">
      <dgm:prSet presAssocID="{42DBCD16-5B36-1042-99E3-6E8AEE5B90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873CAF-4B5E-824B-8866-35D451466CDC}" type="pres">
      <dgm:prSet presAssocID="{2BBE0D93-66F6-724E-91C7-893997FFF84A}" presName="circ1" presStyleLbl="vennNode1" presStyleIdx="0" presStyleCnt="3"/>
      <dgm:spPr/>
      <dgm:t>
        <a:bodyPr/>
        <a:lstStyle/>
        <a:p>
          <a:endParaRPr lang="en-US"/>
        </a:p>
      </dgm:t>
    </dgm:pt>
    <dgm:pt modelId="{178ABD0C-D524-B44C-A26B-3C4C9A56B88A}" type="pres">
      <dgm:prSet presAssocID="{2BBE0D93-66F6-724E-91C7-893997FFF8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3B951-7E99-EB41-8E35-6F2541CC0026}" type="pres">
      <dgm:prSet presAssocID="{0094A2B3-7473-0345-AFA0-341A10408E8D}" presName="circ2" presStyleLbl="vennNode1" presStyleIdx="1" presStyleCnt="3"/>
      <dgm:spPr/>
      <dgm:t>
        <a:bodyPr/>
        <a:lstStyle/>
        <a:p>
          <a:endParaRPr lang="en-US"/>
        </a:p>
      </dgm:t>
    </dgm:pt>
    <dgm:pt modelId="{A0601CDF-389F-8946-9377-488FFD2D3F1B}" type="pres">
      <dgm:prSet presAssocID="{0094A2B3-7473-0345-AFA0-341A10408E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043E9-7671-CB46-A9F7-0BB9E4D0600F}" type="pres">
      <dgm:prSet presAssocID="{1B081B1E-BD61-B94F-B0E7-087AA9E0CD5F}" presName="circ3" presStyleLbl="vennNode1" presStyleIdx="2" presStyleCnt="3"/>
      <dgm:spPr/>
      <dgm:t>
        <a:bodyPr/>
        <a:lstStyle/>
        <a:p>
          <a:endParaRPr lang="en-US"/>
        </a:p>
      </dgm:t>
    </dgm:pt>
    <dgm:pt modelId="{76368689-8278-BB42-AA08-F2A6D2DE833E}" type="pres">
      <dgm:prSet presAssocID="{1B081B1E-BD61-B94F-B0E7-087AA9E0CD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231F6-B8FE-1441-9E2C-4F679A318475}" type="presOf" srcId="{0094A2B3-7473-0345-AFA0-341A10408E8D}" destId="{A0601CDF-389F-8946-9377-488FFD2D3F1B}" srcOrd="1" destOrd="0" presId="urn:microsoft.com/office/officeart/2005/8/layout/venn1"/>
    <dgm:cxn modelId="{9B69A0EE-78DC-314F-95DE-0556BA32B35D}" type="presOf" srcId="{2BBE0D93-66F6-724E-91C7-893997FFF84A}" destId="{96873CAF-4B5E-824B-8866-35D451466CDC}" srcOrd="0" destOrd="0" presId="urn:microsoft.com/office/officeart/2005/8/layout/venn1"/>
    <dgm:cxn modelId="{4CFC2DEC-A790-BE48-9BEE-F6050FC27E70}" type="presOf" srcId="{42DBCD16-5B36-1042-99E3-6E8AEE5B90C6}" destId="{C1663641-1944-5543-9835-E3FC5AE903A0}" srcOrd="0" destOrd="0" presId="urn:microsoft.com/office/officeart/2005/8/layout/venn1"/>
    <dgm:cxn modelId="{E9D4B3BE-389D-6447-BB2C-43A81A1F2479}" type="presOf" srcId="{1B081B1E-BD61-B94F-B0E7-087AA9E0CD5F}" destId="{4D2043E9-7671-CB46-A9F7-0BB9E4D0600F}" srcOrd="0" destOrd="0" presId="urn:microsoft.com/office/officeart/2005/8/layout/venn1"/>
    <dgm:cxn modelId="{8621B030-2DFA-6C45-993C-9B157F3A3677}" type="presOf" srcId="{2BBE0D93-66F6-724E-91C7-893997FFF84A}" destId="{178ABD0C-D524-B44C-A26B-3C4C9A56B88A}" srcOrd="1" destOrd="0" presId="urn:microsoft.com/office/officeart/2005/8/layout/venn1"/>
    <dgm:cxn modelId="{561E86D1-2DD9-0049-8030-620F702BD432}" type="presOf" srcId="{1B081B1E-BD61-B94F-B0E7-087AA9E0CD5F}" destId="{76368689-8278-BB42-AA08-F2A6D2DE833E}" srcOrd="1" destOrd="0" presId="urn:microsoft.com/office/officeart/2005/8/layout/venn1"/>
    <dgm:cxn modelId="{4141CBA0-4103-AD41-99E6-C82D108BE0B7}" srcId="{42DBCD16-5B36-1042-99E3-6E8AEE5B90C6}" destId="{0094A2B3-7473-0345-AFA0-341A10408E8D}" srcOrd="1" destOrd="0" parTransId="{FEB0528F-D0AF-FD46-84EF-208EDA4BF056}" sibTransId="{7AF9819B-7760-2149-9956-541558504F8F}"/>
    <dgm:cxn modelId="{E7921384-AC91-1045-9AB0-3924AE68AA77}" srcId="{42DBCD16-5B36-1042-99E3-6E8AEE5B90C6}" destId="{2BBE0D93-66F6-724E-91C7-893997FFF84A}" srcOrd="0" destOrd="0" parTransId="{6ABD718E-248C-F44C-A85F-9B1B079C6B0D}" sibTransId="{357F7B42-659B-3B42-8BE5-1E9047FDC9CC}"/>
    <dgm:cxn modelId="{13F011A3-BBDE-DA43-AE21-A57E3042289A}" srcId="{42DBCD16-5B36-1042-99E3-6E8AEE5B90C6}" destId="{1B081B1E-BD61-B94F-B0E7-087AA9E0CD5F}" srcOrd="2" destOrd="0" parTransId="{55BF2D98-1298-884B-8A00-545888C2E97A}" sibTransId="{233FC2AA-59A7-2E4C-ACE5-FD8E6EDB0476}"/>
    <dgm:cxn modelId="{F35FAED6-F362-D742-A65F-EF24676656D6}" type="presOf" srcId="{0094A2B3-7473-0345-AFA0-341A10408E8D}" destId="{FB93B951-7E99-EB41-8E35-6F2541CC0026}" srcOrd="0" destOrd="0" presId="urn:microsoft.com/office/officeart/2005/8/layout/venn1"/>
    <dgm:cxn modelId="{3C8C5C8C-F45E-554F-AB95-56F5FA4ACA9F}" type="presParOf" srcId="{C1663641-1944-5543-9835-E3FC5AE903A0}" destId="{96873CAF-4B5E-824B-8866-35D451466CDC}" srcOrd="0" destOrd="0" presId="urn:microsoft.com/office/officeart/2005/8/layout/venn1"/>
    <dgm:cxn modelId="{2402B7E6-5978-704A-B24E-B5CE7E64E9C7}" type="presParOf" srcId="{C1663641-1944-5543-9835-E3FC5AE903A0}" destId="{178ABD0C-D524-B44C-A26B-3C4C9A56B88A}" srcOrd="1" destOrd="0" presId="urn:microsoft.com/office/officeart/2005/8/layout/venn1"/>
    <dgm:cxn modelId="{1E0CABAF-FC8D-AA46-960B-05040FB7055F}" type="presParOf" srcId="{C1663641-1944-5543-9835-E3FC5AE903A0}" destId="{FB93B951-7E99-EB41-8E35-6F2541CC0026}" srcOrd="2" destOrd="0" presId="urn:microsoft.com/office/officeart/2005/8/layout/venn1"/>
    <dgm:cxn modelId="{334545E6-4AFF-F441-9FD6-E2D1DB415198}" type="presParOf" srcId="{C1663641-1944-5543-9835-E3FC5AE903A0}" destId="{A0601CDF-389F-8946-9377-488FFD2D3F1B}" srcOrd="3" destOrd="0" presId="urn:microsoft.com/office/officeart/2005/8/layout/venn1"/>
    <dgm:cxn modelId="{6F54EBA1-83BB-3A4E-8F81-199FEAF90101}" type="presParOf" srcId="{C1663641-1944-5543-9835-E3FC5AE903A0}" destId="{4D2043E9-7671-CB46-A9F7-0BB9E4D0600F}" srcOrd="4" destOrd="0" presId="urn:microsoft.com/office/officeart/2005/8/layout/venn1"/>
    <dgm:cxn modelId="{7BC728B0-9583-D046-AEA2-C6D80E737D87}" type="presParOf" srcId="{C1663641-1944-5543-9835-E3FC5AE903A0}" destId="{76368689-8278-BB42-AA08-F2A6D2DE833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88E97-06E9-5549-8416-3920D827D1B1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78143-A992-F24C-B793-40057C9ACAAF}">
      <dgm:prSet phldrT="[Text]"/>
      <dgm:spPr/>
      <dgm:t>
        <a:bodyPr/>
        <a:lstStyle/>
        <a:p>
          <a:r>
            <a:rPr lang="en-US" dirty="0" smtClean="0"/>
            <a:t>Value Proposition</a:t>
          </a:r>
          <a:endParaRPr lang="en-US" dirty="0"/>
        </a:p>
      </dgm:t>
    </dgm:pt>
    <dgm:pt modelId="{C67389D6-9A00-6B49-9C7F-140F4AFB1915}" type="parTrans" cxnId="{1E34FCB9-985D-7B44-9CE8-4E2467C76131}">
      <dgm:prSet/>
      <dgm:spPr/>
      <dgm:t>
        <a:bodyPr/>
        <a:lstStyle/>
        <a:p>
          <a:endParaRPr lang="en-US"/>
        </a:p>
      </dgm:t>
    </dgm:pt>
    <dgm:pt modelId="{F522CDEC-300B-B141-8B3B-1C130959B955}" type="sibTrans" cxnId="{1E34FCB9-985D-7B44-9CE8-4E2467C76131}">
      <dgm:prSet/>
      <dgm:spPr/>
      <dgm:t>
        <a:bodyPr/>
        <a:lstStyle/>
        <a:p>
          <a:endParaRPr lang="en-US"/>
        </a:p>
      </dgm:t>
    </dgm:pt>
    <dgm:pt modelId="{9B780D18-9ADC-914C-AFD1-855F96B7F34D}">
      <dgm:prSet phldrT="[Text]"/>
      <dgm:spPr/>
      <dgm:t>
        <a:bodyPr/>
        <a:lstStyle/>
        <a:p>
          <a:r>
            <a:rPr lang="en-US" dirty="0" smtClean="0"/>
            <a:t>Focus on Analytics</a:t>
          </a:r>
          <a:endParaRPr lang="en-US" dirty="0"/>
        </a:p>
      </dgm:t>
    </dgm:pt>
    <dgm:pt modelId="{6911C8A9-BD17-E64C-9284-B15AD1071EF8}" type="parTrans" cxnId="{267C8457-2E35-B949-BA07-0167D0F62384}">
      <dgm:prSet/>
      <dgm:spPr/>
      <dgm:t>
        <a:bodyPr/>
        <a:lstStyle/>
        <a:p>
          <a:endParaRPr lang="en-US"/>
        </a:p>
      </dgm:t>
    </dgm:pt>
    <dgm:pt modelId="{3F5700D4-E0F7-9244-BBFC-1D146235A38C}" type="sibTrans" cxnId="{267C8457-2E35-B949-BA07-0167D0F62384}">
      <dgm:prSet/>
      <dgm:spPr/>
      <dgm:t>
        <a:bodyPr/>
        <a:lstStyle/>
        <a:p>
          <a:endParaRPr lang="en-US"/>
        </a:p>
      </dgm:t>
    </dgm:pt>
    <dgm:pt modelId="{1BAF1B50-E4E5-C24D-8BE8-901CA712AD66}">
      <dgm:prSet phldrT="[Text]"/>
      <dgm:spPr/>
      <dgm:t>
        <a:bodyPr/>
        <a:lstStyle/>
        <a:p>
          <a:r>
            <a:rPr lang="en-US" dirty="0" smtClean="0"/>
            <a:t>Domain Specific Knowledge</a:t>
          </a:r>
          <a:endParaRPr lang="en-US" dirty="0"/>
        </a:p>
      </dgm:t>
    </dgm:pt>
    <dgm:pt modelId="{BCC11E80-FC5B-B54A-8D5E-C87CA995279B}" type="sibTrans" cxnId="{C4237F3A-163F-484F-8431-E3C852FB0BC7}">
      <dgm:prSet/>
      <dgm:spPr/>
      <dgm:t>
        <a:bodyPr/>
        <a:lstStyle/>
        <a:p>
          <a:endParaRPr lang="en-US"/>
        </a:p>
      </dgm:t>
    </dgm:pt>
    <dgm:pt modelId="{9717F024-866C-FB46-80E4-737FF936EBDC}" type="parTrans" cxnId="{C4237F3A-163F-484F-8431-E3C852FB0BC7}">
      <dgm:prSet/>
      <dgm:spPr/>
      <dgm:t>
        <a:bodyPr/>
        <a:lstStyle/>
        <a:p>
          <a:endParaRPr lang="en-US"/>
        </a:p>
      </dgm:t>
    </dgm:pt>
    <dgm:pt modelId="{DF9E6ACD-B2FE-C747-BC18-1D83CE31D412}">
      <dgm:prSet phldrT="[Text]"/>
      <dgm:spPr/>
      <dgm:t>
        <a:bodyPr/>
        <a:lstStyle/>
        <a:p>
          <a:r>
            <a:rPr lang="en-US" dirty="0" smtClean="0"/>
            <a:t>Shift to Common Good</a:t>
          </a:r>
          <a:endParaRPr lang="en-US" dirty="0"/>
        </a:p>
      </dgm:t>
    </dgm:pt>
    <dgm:pt modelId="{2A6102CA-045B-D048-A56F-990E865E176C}" type="sibTrans" cxnId="{4CB120F6-076E-ED4B-92D3-1D7FC2AAF2C7}">
      <dgm:prSet/>
      <dgm:spPr/>
      <dgm:t>
        <a:bodyPr/>
        <a:lstStyle/>
        <a:p>
          <a:endParaRPr lang="en-US"/>
        </a:p>
      </dgm:t>
    </dgm:pt>
    <dgm:pt modelId="{DED8EDB5-4CEF-224C-933C-F827158C0C9D}" type="parTrans" cxnId="{4CB120F6-076E-ED4B-92D3-1D7FC2AAF2C7}">
      <dgm:prSet/>
      <dgm:spPr/>
      <dgm:t>
        <a:bodyPr/>
        <a:lstStyle/>
        <a:p>
          <a:endParaRPr lang="en-US"/>
        </a:p>
      </dgm:t>
    </dgm:pt>
    <dgm:pt modelId="{7A2BEC32-DCB4-B449-9C9C-AA5BE9C5F737}">
      <dgm:prSet phldrT="[Text]"/>
      <dgm:spPr/>
      <dgm:t>
        <a:bodyPr/>
        <a:lstStyle/>
        <a:p>
          <a:r>
            <a:rPr lang="en-US" dirty="0" smtClean="0"/>
            <a:t>Business Relationship</a:t>
          </a:r>
          <a:endParaRPr lang="en-US" dirty="0"/>
        </a:p>
      </dgm:t>
    </dgm:pt>
    <dgm:pt modelId="{7897596A-2872-684D-B865-89B437FBF512}" type="parTrans" cxnId="{6081DBE6-BB9E-5245-B498-393CA4E054C7}">
      <dgm:prSet/>
      <dgm:spPr/>
      <dgm:t>
        <a:bodyPr/>
        <a:lstStyle/>
        <a:p>
          <a:endParaRPr lang="en-US"/>
        </a:p>
      </dgm:t>
    </dgm:pt>
    <dgm:pt modelId="{C2E782D9-C0A1-5241-824F-48216E70ECFD}" type="sibTrans" cxnId="{6081DBE6-BB9E-5245-B498-393CA4E054C7}">
      <dgm:prSet/>
      <dgm:spPr/>
      <dgm:t>
        <a:bodyPr/>
        <a:lstStyle/>
        <a:p>
          <a:endParaRPr lang="en-US"/>
        </a:p>
      </dgm:t>
    </dgm:pt>
    <dgm:pt modelId="{856C30B3-117F-E04D-B446-D8CFD34D7D22}" type="pres">
      <dgm:prSet presAssocID="{DB188E97-06E9-5549-8416-3920D827D1B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70B7CA-E415-A346-9EA0-C6A80D40A1E5}" type="pres">
      <dgm:prSet presAssocID="{81378143-A992-F24C-B793-40057C9ACAAF}" presName="centerShape" presStyleLbl="node0" presStyleIdx="0" presStyleCnt="1"/>
      <dgm:spPr/>
      <dgm:t>
        <a:bodyPr/>
        <a:lstStyle/>
        <a:p>
          <a:endParaRPr lang="en-US"/>
        </a:p>
      </dgm:t>
    </dgm:pt>
    <dgm:pt modelId="{4531417D-7619-FA44-9961-A0386479625C}" type="pres">
      <dgm:prSet presAssocID="{7897596A-2872-684D-B865-89B437FBF512}" presName="Name9" presStyleLbl="parChTrans1D2" presStyleIdx="0" presStyleCnt="4"/>
      <dgm:spPr/>
    </dgm:pt>
    <dgm:pt modelId="{977EC905-E848-A04D-87C1-03A4A062F525}" type="pres">
      <dgm:prSet presAssocID="{7897596A-2872-684D-B865-89B437FBF512}" presName="connTx" presStyleLbl="parChTrans1D2" presStyleIdx="0" presStyleCnt="4"/>
      <dgm:spPr/>
    </dgm:pt>
    <dgm:pt modelId="{CA50AC38-7BD2-124C-BFBD-7D6F9F0B4ACC}" type="pres">
      <dgm:prSet presAssocID="{7A2BEC32-DCB4-B449-9C9C-AA5BE9C5F737}" presName="node" presStyleLbl="node1" presStyleIdx="0" presStyleCnt="4">
        <dgm:presLayoutVars>
          <dgm:bulletEnabled val="1"/>
        </dgm:presLayoutVars>
      </dgm:prSet>
      <dgm:spPr/>
    </dgm:pt>
    <dgm:pt modelId="{B7338BFD-C809-3F4D-911B-FEA649F86E18}" type="pres">
      <dgm:prSet presAssocID="{6911C8A9-BD17-E64C-9284-B15AD1071EF8}" presName="Name9" presStyleLbl="parChTrans1D2" presStyleIdx="1" presStyleCnt="4"/>
      <dgm:spPr/>
    </dgm:pt>
    <dgm:pt modelId="{D52439F7-6E34-0A4F-9624-5AF2B24C8ABD}" type="pres">
      <dgm:prSet presAssocID="{6911C8A9-BD17-E64C-9284-B15AD1071EF8}" presName="connTx" presStyleLbl="parChTrans1D2" presStyleIdx="1" presStyleCnt="4"/>
      <dgm:spPr/>
    </dgm:pt>
    <dgm:pt modelId="{FD3CBE3C-BCC4-B040-8A5B-F13C8C78C36B}" type="pres">
      <dgm:prSet presAssocID="{9B780D18-9ADC-914C-AFD1-855F96B7F3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2D20D-CE8E-8B48-8B27-CF3086A78801}" type="pres">
      <dgm:prSet presAssocID="{9717F024-866C-FB46-80E4-737FF936EBDC}" presName="Name9" presStyleLbl="parChTrans1D2" presStyleIdx="2" presStyleCnt="4"/>
      <dgm:spPr/>
    </dgm:pt>
    <dgm:pt modelId="{3D1A4B49-059E-1A48-97E8-8751B81B6760}" type="pres">
      <dgm:prSet presAssocID="{9717F024-866C-FB46-80E4-737FF936EBDC}" presName="connTx" presStyleLbl="parChTrans1D2" presStyleIdx="2" presStyleCnt="4"/>
      <dgm:spPr/>
    </dgm:pt>
    <dgm:pt modelId="{C8612DA0-7AC9-B64B-AE07-08949CAEEBEC}" type="pres">
      <dgm:prSet presAssocID="{1BAF1B50-E4E5-C24D-8BE8-901CA712AD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CCDE3-E821-1942-9608-9F201FE63497}" type="pres">
      <dgm:prSet presAssocID="{DED8EDB5-4CEF-224C-933C-F827158C0C9D}" presName="Name9" presStyleLbl="parChTrans1D2" presStyleIdx="3" presStyleCnt="4"/>
      <dgm:spPr/>
    </dgm:pt>
    <dgm:pt modelId="{F60DA0BB-F91A-EA41-9789-E61C2F0221F4}" type="pres">
      <dgm:prSet presAssocID="{DED8EDB5-4CEF-224C-933C-F827158C0C9D}" presName="connTx" presStyleLbl="parChTrans1D2" presStyleIdx="3" presStyleCnt="4"/>
      <dgm:spPr/>
    </dgm:pt>
    <dgm:pt modelId="{C352449E-9DA0-8F45-8404-29D01ED493F2}" type="pres">
      <dgm:prSet presAssocID="{DF9E6ACD-B2FE-C747-BC18-1D83CE31D4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57562-B3F7-7640-A2C3-16F7ECEB0FE4}" type="presOf" srcId="{6911C8A9-BD17-E64C-9284-B15AD1071EF8}" destId="{D52439F7-6E34-0A4F-9624-5AF2B24C8ABD}" srcOrd="1" destOrd="0" presId="urn:microsoft.com/office/officeart/2005/8/layout/radial1"/>
    <dgm:cxn modelId="{BC774102-E0CF-D245-9178-62C47D827454}" type="presOf" srcId="{DED8EDB5-4CEF-224C-933C-F827158C0C9D}" destId="{254CCDE3-E821-1942-9608-9F201FE63497}" srcOrd="0" destOrd="0" presId="urn:microsoft.com/office/officeart/2005/8/layout/radial1"/>
    <dgm:cxn modelId="{7F6E1E01-9B16-EF4E-9B66-59A2A7A3B2C2}" type="presOf" srcId="{9B780D18-9ADC-914C-AFD1-855F96B7F34D}" destId="{FD3CBE3C-BCC4-B040-8A5B-F13C8C78C36B}" srcOrd="0" destOrd="0" presId="urn:microsoft.com/office/officeart/2005/8/layout/radial1"/>
    <dgm:cxn modelId="{C4237F3A-163F-484F-8431-E3C852FB0BC7}" srcId="{81378143-A992-F24C-B793-40057C9ACAAF}" destId="{1BAF1B50-E4E5-C24D-8BE8-901CA712AD66}" srcOrd="2" destOrd="0" parTransId="{9717F024-866C-FB46-80E4-737FF936EBDC}" sibTransId="{BCC11E80-FC5B-B54A-8D5E-C87CA995279B}"/>
    <dgm:cxn modelId="{998ED5E9-E9C8-DA46-A4A5-AFDA9B7E01A3}" type="presOf" srcId="{7897596A-2872-684D-B865-89B437FBF512}" destId="{977EC905-E848-A04D-87C1-03A4A062F525}" srcOrd="1" destOrd="0" presId="urn:microsoft.com/office/officeart/2005/8/layout/radial1"/>
    <dgm:cxn modelId="{49FF3979-CAEB-504C-9E1A-FEBBCA901B14}" type="presOf" srcId="{1BAF1B50-E4E5-C24D-8BE8-901CA712AD66}" destId="{C8612DA0-7AC9-B64B-AE07-08949CAEEBEC}" srcOrd="0" destOrd="0" presId="urn:microsoft.com/office/officeart/2005/8/layout/radial1"/>
    <dgm:cxn modelId="{6081DBE6-BB9E-5245-B498-393CA4E054C7}" srcId="{81378143-A992-F24C-B793-40057C9ACAAF}" destId="{7A2BEC32-DCB4-B449-9C9C-AA5BE9C5F737}" srcOrd="0" destOrd="0" parTransId="{7897596A-2872-684D-B865-89B437FBF512}" sibTransId="{C2E782D9-C0A1-5241-824F-48216E70ECFD}"/>
    <dgm:cxn modelId="{267C8457-2E35-B949-BA07-0167D0F62384}" srcId="{81378143-A992-F24C-B793-40057C9ACAAF}" destId="{9B780D18-9ADC-914C-AFD1-855F96B7F34D}" srcOrd="1" destOrd="0" parTransId="{6911C8A9-BD17-E64C-9284-B15AD1071EF8}" sibTransId="{3F5700D4-E0F7-9244-BBFC-1D146235A38C}"/>
    <dgm:cxn modelId="{ACB7FB01-B4FD-5F4B-B3B1-E46756E663AD}" type="presOf" srcId="{9717F024-866C-FB46-80E4-737FF936EBDC}" destId="{3D1A4B49-059E-1A48-97E8-8751B81B6760}" srcOrd="1" destOrd="0" presId="urn:microsoft.com/office/officeart/2005/8/layout/radial1"/>
    <dgm:cxn modelId="{2EC2D4CE-9EE9-8E4B-AF15-ADC65BC5A8D7}" type="presOf" srcId="{DED8EDB5-4CEF-224C-933C-F827158C0C9D}" destId="{F60DA0BB-F91A-EA41-9789-E61C2F0221F4}" srcOrd="1" destOrd="0" presId="urn:microsoft.com/office/officeart/2005/8/layout/radial1"/>
    <dgm:cxn modelId="{4D03406D-9791-3847-B42C-09BF4643B5C1}" type="presOf" srcId="{6911C8A9-BD17-E64C-9284-B15AD1071EF8}" destId="{B7338BFD-C809-3F4D-911B-FEA649F86E18}" srcOrd="0" destOrd="0" presId="urn:microsoft.com/office/officeart/2005/8/layout/radial1"/>
    <dgm:cxn modelId="{4CB120F6-076E-ED4B-92D3-1D7FC2AAF2C7}" srcId="{81378143-A992-F24C-B793-40057C9ACAAF}" destId="{DF9E6ACD-B2FE-C747-BC18-1D83CE31D412}" srcOrd="3" destOrd="0" parTransId="{DED8EDB5-4CEF-224C-933C-F827158C0C9D}" sibTransId="{2A6102CA-045B-D048-A56F-990E865E176C}"/>
    <dgm:cxn modelId="{81101AB9-DB26-AE49-BAC9-AA0E92F46084}" type="presOf" srcId="{7A2BEC32-DCB4-B449-9C9C-AA5BE9C5F737}" destId="{CA50AC38-7BD2-124C-BFBD-7D6F9F0B4ACC}" srcOrd="0" destOrd="0" presId="urn:microsoft.com/office/officeart/2005/8/layout/radial1"/>
    <dgm:cxn modelId="{AA0D073A-E61E-0147-A1DE-13ACBEAFFB6D}" type="presOf" srcId="{7897596A-2872-684D-B865-89B437FBF512}" destId="{4531417D-7619-FA44-9961-A0386479625C}" srcOrd="0" destOrd="0" presId="urn:microsoft.com/office/officeart/2005/8/layout/radial1"/>
    <dgm:cxn modelId="{3F91A8F4-6E95-7548-95D9-B9B1FCCBA295}" type="presOf" srcId="{81378143-A992-F24C-B793-40057C9ACAAF}" destId="{8970B7CA-E415-A346-9EA0-C6A80D40A1E5}" srcOrd="0" destOrd="0" presId="urn:microsoft.com/office/officeart/2005/8/layout/radial1"/>
    <dgm:cxn modelId="{0C07EA05-79F0-8B40-B98E-141BBF1DC977}" type="presOf" srcId="{DF9E6ACD-B2FE-C747-BC18-1D83CE31D412}" destId="{C352449E-9DA0-8F45-8404-29D01ED493F2}" srcOrd="0" destOrd="0" presId="urn:microsoft.com/office/officeart/2005/8/layout/radial1"/>
    <dgm:cxn modelId="{E8559148-D883-8340-9856-77DD6217E73F}" type="presOf" srcId="{DB188E97-06E9-5549-8416-3920D827D1B1}" destId="{856C30B3-117F-E04D-B446-D8CFD34D7D22}" srcOrd="0" destOrd="0" presId="urn:microsoft.com/office/officeart/2005/8/layout/radial1"/>
    <dgm:cxn modelId="{B82EC7FD-96A2-5D4E-934D-AA68234D9266}" type="presOf" srcId="{9717F024-866C-FB46-80E4-737FF936EBDC}" destId="{C4B2D20D-CE8E-8B48-8B27-CF3086A78801}" srcOrd="0" destOrd="0" presId="urn:microsoft.com/office/officeart/2005/8/layout/radial1"/>
    <dgm:cxn modelId="{1E34FCB9-985D-7B44-9CE8-4E2467C76131}" srcId="{DB188E97-06E9-5549-8416-3920D827D1B1}" destId="{81378143-A992-F24C-B793-40057C9ACAAF}" srcOrd="0" destOrd="0" parTransId="{C67389D6-9A00-6B49-9C7F-140F4AFB1915}" sibTransId="{F522CDEC-300B-B141-8B3B-1C130959B955}"/>
    <dgm:cxn modelId="{A568F816-9EBD-3F40-9393-9A9DA3202DE7}" type="presParOf" srcId="{856C30B3-117F-E04D-B446-D8CFD34D7D22}" destId="{8970B7CA-E415-A346-9EA0-C6A80D40A1E5}" srcOrd="0" destOrd="0" presId="urn:microsoft.com/office/officeart/2005/8/layout/radial1"/>
    <dgm:cxn modelId="{B6084409-8179-5C48-85EB-477FE94457DB}" type="presParOf" srcId="{856C30B3-117F-E04D-B446-D8CFD34D7D22}" destId="{4531417D-7619-FA44-9961-A0386479625C}" srcOrd="1" destOrd="0" presId="urn:microsoft.com/office/officeart/2005/8/layout/radial1"/>
    <dgm:cxn modelId="{7F7A85B9-C604-EB4E-8AEC-CD16941131F6}" type="presParOf" srcId="{4531417D-7619-FA44-9961-A0386479625C}" destId="{977EC905-E848-A04D-87C1-03A4A062F525}" srcOrd="0" destOrd="0" presId="urn:microsoft.com/office/officeart/2005/8/layout/radial1"/>
    <dgm:cxn modelId="{311A39F7-1C3B-5B40-BC22-1C0FDFF8440D}" type="presParOf" srcId="{856C30B3-117F-E04D-B446-D8CFD34D7D22}" destId="{CA50AC38-7BD2-124C-BFBD-7D6F9F0B4ACC}" srcOrd="2" destOrd="0" presId="urn:microsoft.com/office/officeart/2005/8/layout/radial1"/>
    <dgm:cxn modelId="{C2B113BE-21A5-D34B-B6AA-7279A0641188}" type="presParOf" srcId="{856C30B3-117F-E04D-B446-D8CFD34D7D22}" destId="{B7338BFD-C809-3F4D-911B-FEA649F86E18}" srcOrd="3" destOrd="0" presId="urn:microsoft.com/office/officeart/2005/8/layout/radial1"/>
    <dgm:cxn modelId="{2D6C6BF0-FFFE-4F45-9B07-668BC9625C91}" type="presParOf" srcId="{B7338BFD-C809-3F4D-911B-FEA649F86E18}" destId="{D52439F7-6E34-0A4F-9624-5AF2B24C8ABD}" srcOrd="0" destOrd="0" presId="urn:microsoft.com/office/officeart/2005/8/layout/radial1"/>
    <dgm:cxn modelId="{F26CAD6C-4FDB-7A4A-B78E-475D246CC551}" type="presParOf" srcId="{856C30B3-117F-E04D-B446-D8CFD34D7D22}" destId="{FD3CBE3C-BCC4-B040-8A5B-F13C8C78C36B}" srcOrd="4" destOrd="0" presId="urn:microsoft.com/office/officeart/2005/8/layout/radial1"/>
    <dgm:cxn modelId="{3595FBB1-8829-D34F-BA0B-7264320EB000}" type="presParOf" srcId="{856C30B3-117F-E04D-B446-D8CFD34D7D22}" destId="{C4B2D20D-CE8E-8B48-8B27-CF3086A78801}" srcOrd="5" destOrd="0" presId="urn:microsoft.com/office/officeart/2005/8/layout/radial1"/>
    <dgm:cxn modelId="{821D98E2-59FA-2441-AF52-4EAF0F0501DB}" type="presParOf" srcId="{C4B2D20D-CE8E-8B48-8B27-CF3086A78801}" destId="{3D1A4B49-059E-1A48-97E8-8751B81B6760}" srcOrd="0" destOrd="0" presId="urn:microsoft.com/office/officeart/2005/8/layout/radial1"/>
    <dgm:cxn modelId="{0EB97D54-40DF-7A4D-9FCD-86A54BE7C2ED}" type="presParOf" srcId="{856C30B3-117F-E04D-B446-D8CFD34D7D22}" destId="{C8612DA0-7AC9-B64B-AE07-08949CAEEBEC}" srcOrd="6" destOrd="0" presId="urn:microsoft.com/office/officeart/2005/8/layout/radial1"/>
    <dgm:cxn modelId="{39BE0223-D490-174B-AA80-50D621D295BE}" type="presParOf" srcId="{856C30B3-117F-E04D-B446-D8CFD34D7D22}" destId="{254CCDE3-E821-1942-9608-9F201FE63497}" srcOrd="7" destOrd="0" presId="urn:microsoft.com/office/officeart/2005/8/layout/radial1"/>
    <dgm:cxn modelId="{86638597-2466-B442-91F5-C786B6ADD9E9}" type="presParOf" srcId="{254CCDE3-E821-1942-9608-9F201FE63497}" destId="{F60DA0BB-F91A-EA41-9789-E61C2F0221F4}" srcOrd="0" destOrd="0" presId="urn:microsoft.com/office/officeart/2005/8/layout/radial1"/>
    <dgm:cxn modelId="{70C9483E-9716-084D-91C1-1924ECAEFC21}" type="presParOf" srcId="{856C30B3-117F-E04D-B446-D8CFD34D7D22}" destId="{C352449E-9DA0-8F45-8404-29D01ED493F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73CAF-4B5E-824B-8866-35D451466CDC}">
      <dsp:nvSpPr>
        <dsp:cNvPr id="0" name=""/>
        <dsp:cNvSpPr/>
      </dsp:nvSpPr>
      <dsp:spPr>
        <a:xfrm>
          <a:off x="2824295" y="53771"/>
          <a:ext cx="2581008" cy="25810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Descriptive Analytics</a:t>
          </a:r>
          <a:endParaRPr lang="en-US" sz="2500" kern="1200" dirty="0"/>
        </a:p>
      </dsp:txBody>
      <dsp:txXfrm>
        <a:off x="3168430" y="505447"/>
        <a:ext cx="1892739" cy="1161453"/>
      </dsp:txXfrm>
    </dsp:sp>
    <dsp:sp modelId="{FB93B951-7E99-EB41-8E35-6F2541CC0026}">
      <dsp:nvSpPr>
        <dsp:cNvPr id="0" name=""/>
        <dsp:cNvSpPr/>
      </dsp:nvSpPr>
      <dsp:spPr>
        <a:xfrm>
          <a:off x="3755609" y="1666901"/>
          <a:ext cx="2581008" cy="25810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Predictive Analytics</a:t>
          </a:r>
          <a:endParaRPr lang="en-US" sz="2500" kern="1200" dirty="0"/>
        </a:p>
      </dsp:txBody>
      <dsp:txXfrm>
        <a:off x="4544968" y="2333661"/>
        <a:ext cx="1548605" cy="1419554"/>
      </dsp:txXfrm>
    </dsp:sp>
    <dsp:sp modelId="{4D2043E9-7671-CB46-A9F7-0BB9E4D0600F}">
      <dsp:nvSpPr>
        <dsp:cNvPr id="0" name=""/>
        <dsp:cNvSpPr/>
      </dsp:nvSpPr>
      <dsp:spPr>
        <a:xfrm>
          <a:off x="1892981" y="1666901"/>
          <a:ext cx="2581008" cy="25810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Prescriptive Analytics</a:t>
          </a:r>
          <a:endParaRPr lang="en-US" sz="2500" kern="1200" dirty="0"/>
        </a:p>
      </dsp:txBody>
      <dsp:txXfrm>
        <a:off x="2136026" y="2333661"/>
        <a:ext cx="1548605" cy="1419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0B7CA-E415-A346-9EA0-C6A80D40A1E5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Value Proposition</a:t>
          </a:r>
          <a:endParaRPr lang="en-US" sz="1300" kern="1200" dirty="0"/>
        </a:p>
      </dsp:txBody>
      <dsp:txXfrm>
        <a:off x="2652266" y="1636266"/>
        <a:ext cx="791467" cy="791467"/>
      </dsp:txXfrm>
    </dsp:sp>
    <dsp:sp modelId="{4531417D-7619-FA44-9961-A0386479625C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1294661"/>
        <a:ext cx="16922" cy="16922"/>
      </dsp:txXfrm>
    </dsp:sp>
    <dsp:sp modelId="{CA50AC38-7BD2-124C-BFBD-7D6F9F0B4ACC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Business Relationship</a:t>
          </a:r>
          <a:endParaRPr lang="en-US" sz="1200" kern="1200" dirty="0"/>
        </a:p>
      </dsp:txBody>
      <dsp:txXfrm>
        <a:off x="2652266" y="178512"/>
        <a:ext cx="791467" cy="791467"/>
      </dsp:txXfrm>
    </dsp:sp>
    <dsp:sp modelId="{B7338BFD-C809-3F4D-911B-FEA649F86E18}">
      <dsp:nvSpPr>
        <dsp:cNvPr id="0" name=""/>
        <dsp:cNvSpPr/>
      </dsp:nvSpPr>
      <dsp:spPr>
        <a:xfrm>
          <a:off x="3607651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8415" y="2023538"/>
        <a:ext cx="16922" cy="16922"/>
      </dsp:txXfrm>
    </dsp:sp>
    <dsp:sp modelId="{FD3CBE3C-BCC4-B040-8A5B-F13C8C78C36B}">
      <dsp:nvSpPr>
        <dsp:cNvPr id="0" name=""/>
        <dsp:cNvSpPr/>
      </dsp:nvSpPr>
      <dsp:spPr>
        <a:xfrm>
          <a:off x="3946101" y="1472348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 on Analytics</a:t>
          </a:r>
          <a:endParaRPr lang="en-US" sz="1200" kern="1200" dirty="0"/>
        </a:p>
      </dsp:txBody>
      <dsp:txXfrm>
        <a:off x="4110019" y="1636266"/>
        <a:ext cx="791467" cy="791467"/>
      </dsp:txXfrm>
    </dsp:sp>
    <dsp:sp modelId="{C4B2D20D-CE8E-8B48-8B27-CF3086A78801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2752415"/>
        <a:ext cx="16922" cy="16922"/>
      </dsp:txXfrm>
    </dsp:sp>
    <dsp:sp modelId="{C8612DA0-7AC9-B64B-AE07-08949CAEEBEC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Domain Specific Knowledge</a:t>
          </a:r>
          <a:endParaRPr lang="en-US" sz="1200" kern="1200" dirty="0"/>
        </a:p>
      </dsp:txBody>
      <dsp:txXfrm>
        <a:off x="2652266" y="3094019"/>
        <a:ext cx="791467" cy="791467"/>
      </dsp:txXfrm>
    </dsp:sp>
    <dsp:sp modelId="{254CCDE3-E821-1942-9608-9F201FE63497}">
      <dsp:nvSpPr>
        <dsp:cNvPr id="0" name=""/>
        <dsp:cNvSpPr/>
      </dsp:nvSpPr>
      <dsp:spPr>
        <a:xfrm rot="10800000">
          <a:off x="2149898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10661" y="2023538"/>
        <a:ext cx="16922" cy="16922"/>
      </dsp:txXfrm>
    </dsp:sp>
    <dsp:sp modelId="{C352449E-9DA0-8F45-8404-29D01ED493F2}">
      <dsp:nvSpPr>
        <dsp:cNvPr id="0" name=""/>
        <dsp:cNvSpPr/>
      </dsp:nvSpPr>
      <dsp:spPr>
        <a:xfrm>
          <a:off x="1030594" y="1472348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Shift to Common Good</a:t>
          </a:r>
          <a:endParaRPr lang="en-US" sz="1200" kern="1200" dirty="0"/>
        </a:p>
      </dsp:txBody>
      <dsp:txXfrm>
        <a:off x="1194512" y="1636266"/>
        <a:ext cx="791467" cy="7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many of you have institutional-level data analytics initiatives going on?</a:t>
            </a:r>
          </a:p>
          <a:p>
            <a:r>
              <a:rPr lang="en-US" baseline="0" dirty="0" smtClean="0"/>
              <a:t>How many of you have been asked (or have volunteered) to integrate SA data into the effort?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Factors of Interest:</a:t>
            </a:r>
          </a:p>
          <a:p>
            <a:r>
              <a:rPr lang="en-US" baseline="0" dirty="0" smtClean="0"/>
              <a:t>	On-Campus Housing</a:t>
            </a:r>
          </a:p>
          <a:p>
            <a:r>
              <a:rPr lang="en-US" baseline="0" dirty="0" smtClean="0"/>
              <a:t>	Organizational Engagement</a:t>
            </a:r>
          </a:p>
          <a:p>
            <a:r>
              <a:rPr lang="en-US" baseline="0" dirty="0" smtClean="0"/>
              <a:t>	Discipline</a:t>
            </a:r>
          </a:p>
          <a:p>
            <a:r>
              <a:rPr lang="en-US" baseline="0" dirty="0" smtClean="0"/>
              <a:t>	Recreation</a:t>
            </a:r>
          </a:p>
          <a:p>
            <a:r>
              <a:rPr lang="en-US" baseline="0" dirty="0" smtClean="0"/>
              <a:t>	Orientation</a:t>
            </a:r>
          </a:p>
          <a:p>
            <a:r>
              <a:rPr lang="en-US" baseline="0" dirty="0" smtClean="0"/>
              <a:t>	Learning Communities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6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</a:p>
          <a:p>
            <a:r>
              <a:rPr lang="en-US" dirty="0" smtClean="0"/>
              <a:t>	How many of you</a:t>
            </a:r>
            <a:r>
              <a:rPr lang="en-US" baseline="0" dirty="0" smtClean="0"/>
              <a:t> have Central IT orgs that run ALL of your infrastructure and networking?</a:t>
            </a:r>
          </a:p>
          <a:p>
            <a:r>
              <a:rPr lang="en-US" baseline="0" dirty="0" smtClean="0"/>
              <a:t>	How many have 100% centralized IT Service Desk?</a:t>
            </a:r>
          </a:p>
          <a:p>
            <a:r>
              <a:rPr lang="en-US" baseline="0" dirty="0" smtClean="0"/>
              <a:t>	How many of your believe that our domain specific knowledge provides value to our supported areas?</a:t>
            </a:r>
          </a:p>
          <a:p>
            <a:r>
              <a:rPr lang="en-US" baseline="0" dirty="0" smtClean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8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-Has</a:t>
            </a:r>
            <a:r>
              <a:rPr lang="en-US" baseline="0" dirty="0" smtClean="0"/>
              <a:t> your institution addressed requirements of the new DCL?</a:t>
            </a:r>
          </a:p>
          <a:p>
            <a:r>
              <a:rPr lang="en-US" baseline="0" dirty="0" smtClean="0"/>
              <a:t>-How many of you have technology mediated reporting systems?</a:t>
            </a:r>
          </a:p>
          <a:p>
            <a:r>
              <a:rPr lang="en-US" baseline="0" dirty="0" smtClean="0"/>
              <a:t>-How many of your are training the campus community with online systems?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29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Affairs Constituent Group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106180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David Sweeney – Texas A&amp;M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sweeney@tamu.edu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914400"/>
          </a:xfrm>
        </p:spPr>
        <p:txBody>
          <a:bodyPr/>
          <a:lstStyle/>
          <a:p>
            <a:r>
              <a:rPr lang="en-US" sz="3200" dirty="0" smtClean="0"/>
              <a:t>Hot Topics This Year</a:t>
            </a:r>
            <a:endParaRPr lang="en-US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Big Data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Student Affairs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 Good Services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Title IX DCL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Relationship Management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2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 la Student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391400" cy="45259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HE is focusing on Big Data to assess factors that increase recruitment, retention, 4-year graduation, etc.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Companies like </a:t>
            </a:r>
            <a:r>
              <a:rPr lang="en-US" sz="2800" dirty="0" err="1"/>
              <a:t>Civitas</a:t>
            </a:r>
            <a:r>
              <a:rPr lang="en-US" sz="2800" dirty="0"/>
              <a:t> promise to facilitate data-crunching, but they want everything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How can Student Affairs data complete the picture?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Are we at the table?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Analytical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259326"/>
              </p:ext>
            </p:extLst>
          </p:nvPr>
        </p:nvGraphicFramePr>
        <p:xfrm>
          <a:off x="457200" y="1600200"/>
          <a:ext cx="8229600" cy="430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096000"/>
            <a:ext cx="601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Daniel, B. (2015). Big data and analytics in higher education: Opportunities and challenges. British Journal of Educational Technology. 46(5).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041287" y="4514297"/>
            <a:ext cx="1058667" cy="27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Assessment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746858">
            <a:off x="3650153" y="3608928"/>
            <a:ext cx="1058667" cy="27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Triggers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336155">
            <a:off x="4588011" y="3554770"/>
            <a:ext cx="1058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7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914400"/>
          </a:xfrm>
        </p:spPr>
        <p:txBody>
          <a:bodyPr/>
          <a:lstStyle/>
          <a:p>
            <a:r>
              <a:rPr lang="en-US" sz="3200" dirty="0" smtClean="0"/>
              <a:t>Common Good Services</a:t>
            </a:r>
            <a:endParaRPr lang="en-US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Movement of common good services to;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Central IT (insourcing)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Vendors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(outsourcing)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Cloud Services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those SA IT orgs that have infrastructure, what is our value proposition?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place does Domain Specific Knowledge play in our value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1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IX Dear Colleague Letter (2015)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Designation of a Title IX Coordinator</a:t>
            </a:r>
          </a:p>
          <a:p>
            <a:r>
              <a:rPr lang="en-US" dirty="0"/>
              <a:t>Visibility</a:t>
            </a:r>
          </a:p>
          <a:p>
            <a:r>
              <a:rPr lang="en-US" dirty="0"/>
              <a:t>Training and Reporting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47400" y="214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2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914400"/>
          </a:xfrm>
        </p:spPr>
        <p:txBody>
          <a:bodyPr/>
          <a:lstStyle/>
          <a:p>
            <a:r>
              <a:rPr lang="en-US" sz="3200" dirty="0" smtClean="0"/>
              <a:t>Business Relationship Management</a:t>
            </a:r>
            <a:endParaRPr lang="en-US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expertise, analysis, and facilitation to supported units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the Relationship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Alignment with Business Strategy</a:t>
            </a:r>
          </a:p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Order Taker -&gt; Advisor -&gt; Collaborator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0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Congruence of Factors Creating Opportunity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85834004"/>
              </p:ext>
            </p:extLst>
          </p:nvPr>
        </p:nvGraphicFramePr>
        <p:xfrm>
          <a:off x="14478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04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981200"/>
            <a:ext cx="74676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and Grow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2438400"/>
            <a:ext cx="68580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session. 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very interested in your feedback.  Please take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minute to fill out the session evaluation found within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conference mobile app, or the online agenda.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6710</TotalTime>
  <Words>376</Words>
  <Application>Microsoft Macintosh PowerPoint</Application>
  <PresentationFormat>On-screen Show (4:3)</PresentationFormat>
  <Paragraphs>75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9_Default Theme</vt:lpstr>
      <vt:lpstr>PowerPoint Presentation</vt:lpstr>
      <vt:lpstr>Hot Topics This Year</vt:lpstr>
      <vt:lpstr>Big Data a la Student Affairs</vt:lpstr>
      <vt:lpstr>Three Analytical Models</vt:lpstr>
      <vt:lpstr>Common Good Services</vt:lpstr>
      <vt:lpstr>Title IX Dear Colleague Letter (2015)</vt:lpstr>
      <vt:lpstr>Business Relationship Management</vt:lpstr>
      <vt:lpstr>Congruence of Factors Creating Opportunity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Admin DOIT</cp:lastModifiedBy>
  <cp:revision>108</cp:revision>
  <dcterms:created xsi:type="dcterms:W3CDTF">2012-08-08T18:23:13Z</dcterms:created>
  <dcterms:modified xsi:type="dcterms:W3CDTF">2015-10-29T19:31:23Z</dcterms:modified>
</cp:coreProperties>
</file>