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17"/>
  </p:notesMasterIdLst>
  <p:handoutMasterIdLst>
    <p:handoutMasterId r:id="rId18"/>
  </p:handoutMasterIdLst>
  <p:sldIdLst>
    <p:sldId id="257" r:id="rId2"/>
    <p:sldId id="287" r:id="rId3"/>
    <p:sldId id="268" r:id="rId4"/>
    <p:sldId id="269" r:id="rId5"/>
    <p:sldId id="270" r:id="rId6"/>
    <p:sldId id="276" r:id="rId7"/>
    <p:sldId id="283" r:id="rId8"/>
    <p:sldId id="280" r:id="rId9"/>
    <p:sldId id="281" r:id="rId10"/>
    <p:sldId id="288" r:id="rId11"/>
    <p:sldId id="266" r:id="rId12"/>
    <p:sldId id="286" r:id="rId13"/>
    <p:sldId id="277" r:id="rId14"/>
    <p:sldId id="279"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57"/>
            <p14:sldId id="287"/>
            <p14:sldId id="268"/>
            <p14:sldId id="269"/>
            <p14:sldId id="270"/>
            <p14:sldId id="276"/>
            <p14:sldId id="283"/>
            <p14:sldId id="280"/>
            <p14:sldId id="281"/>
            <p14:sldId id="288"/>
            <p14:sldId id="266"/>
            <p14:sldId id="286"/>
            <p14:sldId id="277"/>
            <p14:sldId id="279"/>
            <p14:sldId id="278"/>
          </p14:sldIdLst>
        </p14:section>
        <p14:section name="Dividers" id="{4D810FCF-0ADD-0345-AFBF-9AC0BF5CA536}">
          <p14:sldIdLst/>
        </p14:section>
        <p14:section name="Content" id="{6D2F19DD-4CA8-6F4E-9292-A7C41B87577C}">
          <p14:sldIdLst/>
        </p14:section>
        <p14:section name="Interaction" id="{F2C0CFF2-7594-C04A-9910-F1426A27AF3C}">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2" autoAdjust="0"/>
    <p:restoredTop sz="96007" autoAdjust="0"/>
  </p:normalViewPr>
  <p:slideViewPr>
    <p:cSldViewPr>
      <p:cViewPr>
        <p:scale>
          <a:sx n="100" d="100"/>
          <a:sy n="100" d="100"/>
        </p:scale>
        <p:origin x="-59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79234D-C475-894C-AC82-C21D9E6B1774}" type="datetime1">
              <a:rPr lang="en-US" smtClean="0"/>
              <a:t>10/15/15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A2973C-D782-2546-8F9B-D9AA2BBBDC04}" type="slidenum">
              <a:rPr lang="en-US" smtClean="0"/>
              <a:t>‹#›</a:t>
            </a:fld>
            <a:endParaRPr lang="en-US" dirty="0"/>
          </a:p>
        </p:txBody>
      </p:sp>
    </p:spTree>
    <p:extLst>
      <p:ext uri="{BB962C8B-B14F-4D97-AF65-F5344CB8AC3E}">
        <p14:creationId xmlns:p14="http://schemas.microsoft.com/office/powerpoint/2010/main" val="640556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11749-9E05-4C4F-AA06-55F51AD2D84F}" type="datetime1">
              <a:rPr lang="en-US" smtClean="0"/>
              <a:t>10/15/15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dirty="0"/>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If you do, how do you interact with your CIO to meet the research cyberinfrastructure needs on your campus?  What are your respective roles in that collaboration/relationship? </a:t>
            </a:r>
          </a:p>
          <a:p>
            <a:r>
              <a:rPr lang="en-US" dirty="0" smtClean="0"/>
              <a:t>2. What is the funding model for addressing these needs (if there is one)?  Is it mainly central university funds, grant funds, or a mixture of the two?</a:t>
            </a:r>
          </a:p>
          <a:p>
            <a:r>
              <a:rPr lang="en-US" dirty="0" smtClean="0"/>
              <a:t>3. What research computing facilities and services are available to your faculty? How do you balance supporting shared/central services with support for specific project or individual faculty?</a:t>
            </a:r>
          </a:p>
          <a:p>
            <a:r>
              <a:rPr lang="en-US" dirty="0" smtClean="0"/>
              <a:t>4. What would you see as the main challenges in these relationships and funding models?</a:t>
            </a:r>
          </a:p>
          <a:p>
            <a:r>
              <a:rPr lang="en-US" dirty="0" smtClean="0"/>
              <a:t>5. If you do not currently partner with your CIO to provide research cyberinfrastructure, would that be something you would want to do? If so, what are some of the hurdles to overcome in establishing a partnership?</a:t>
            </a:r>
          </a:p>
          <a:p>
            <a:r>
              <a:rPr lang="en-US" dirty="0" smtClean="0"/>
              <a:t>6. Do you partner with other university leadership such as Provosts to provide a research cyber infrastructure for your faculty and students?</a:t>
            </a:r>
          </a:p>
          <a:p>
            <a:r>
              <a:rPr lang="en-US" dirty="0" smtClean="0"/>
              <a:t>7. Do you employ “facilitators” to aid faculty in navigating the research cyberinfrastructure and graduate training at your university?</a:t>
            </a:r>
          </a:p>
          <a:p>
            <a:r>
              <a:rPr lang="en-US" dirty="0" smtClean="0"/>
              <a:t>8. What are some successes your campus can claim in your research infrastructure activities?  How were these activities successful?</a:t>
            </a:r>
          </a:p>
          <a:p>
            <a:r>
              <a:rPr lang="en-US" dirty="0" smtClean="0"/>
              <a:t>9. Do you have research computing training and outreach programs on your campus?  If so, are these coordinated with other parts of the university?</a:t>
            </a:r>
          </a:p>
          <a:p>
            <a:r>
              <a:rPr lang="en-US" dirty="0" smtClean="0"/>
              <a:t>10. How do faculty provide input to your research cyberinfrastructure activities?  Do you conduct surveys, have an advisory board, etc.? Is there a more formal governance structure guiding these activities? </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4</a:t>
            </a:fld>
            <a:endParaRPr lang="en-US" dirty="0"/>
          </a:p>
        </p:txBody>
      </p:sp>
    </p:spTree>
    <p:extLst>
      <p:ext uri="{BB962C8B-B14F-4D97-AF65-F5344CB8AC3E}">
        <p14:creationId xmlns:p14="http://schemas.microsoft.com/office/powerpoint/2010/main" val="184081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 threads in</a:t>
            </a:r>
            <a:r>
              <a:rPr lang="en-US" baseline="0" dirty="0" smtClean="0"/>
              <a:t> building an environment that nurtures and facilitates innovation: social and technical. Both are interwoven. Here are a few examples of some building blocks a CIO may want to employ to build an innovative environment. </a:t>
            </a:r>
            <a:endParaRPr lang="en-US" dirty="0" smtClean="0"/>
          </a:p>
          <a:p>
            <a:endParaRPr lang="en-US" dirty="0" smtClean="0"/>
          </a:p>
          <a:p>
            <a:r>
              <a:rPr lang="en-US" dirty="0" smtClean="0"/>
              <a:t>Internet2 has been working on a number of approaches with</a:t>
            </a:r>
            <a:r>
              <a:rPr lang="en-US" baseline="0" dirty="0" smtClean="0"/>
              <a:t> our members to enhance the campus environment for research and innovation. These include bringing together in the context of the Internet2 annual Global Summit CIOs and other university administrators like VPRs and provosts to explore key opportunities and challenges in providing for the computing needs of their research and scholarship communities.</a:t>
            </a:r>
          </a:p>
          <a:p>
            <a:endParaRPr lang="en-US" baseline="0" dirty="0" smtClean="0"/>
          </a:p>
          <a:p>
            <a:r>
              <a:rPr lang="en-US" baseline="0" dirty="0" smtClean="0"/>
              <a:t>Another approach is to go to campuses to learn what factors influence success in competing for external research computing infrastructure funding. This idea resulted in the NSF’s funding of Internet2’s “Broadening the Reach” program. </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dirty="0"/>
          </a:p>
        </p:txBody>
      </p:sp>
    </p:spTree>
    <p:extLst>
      <p:ext uri="{BB962C8B-B14F-4D97-AF65-F5344CB8AC3E}">
        <p14:creationId xmlns:p14="http://schemas.microsoft.com/office/powerpoint/2010/main" val="180995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68 requests for site visits from one letter of invitation </a:t>
            </a:r>
            <a:br>
              <a:rPr lang="en-US" sz="1200" dirty="0" smtClean="0"/>
            </a:br>
            <a:r>
              <a:rPr lang="en-US" sz="1200" dirty="0" smtClean="0"/>
              <a:t>(funded for 30 visits)</a:t>
            </a:r>
          </a:p>
          <a:p>
            <a:r>
              <a:rPr lang="en-US" sz="1200" dirty="0" smtClean="0"/>
              <a:t>4 unsolicited requests for site visits</a:t>
            </a:r>
          </a:p>
          <a:p>
            <a:r>
              <a:rPr lang="en-US" sz="1200" dirty="0" smtClean="0"/>
              <a:t>17 requests from NSF CC*IIE and CC*NIE awardees</a:t>
            </a:r>
          </a:p>
          <a:p>
            <a:r>
              <a:rPr lang="en-US" sz="1200" dirty="0" smtClean="0"/>
              <a:t>38 in EPSCoR jurisdictions</a:t>
            </a:r>
          </a:p>
          <a:p>
            <a:r>
              <a:rPr lang="en-US" sz="1200" dirty="0" smtClean="0"/>
              <a:t>20 site visits to date</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dirty="0"/>
          </a:p>
        </p:txBody>
      </p:sp>
    </p:spTree>
    <p:extLst>
      <p:ext uri="{BB962C8B-B14F-4D97-AF65-F5344CB8AC3E}">
        <p14:creationId xmlns:p14="http://schemas.microsoft.com/office/powerpoint/2010/main" val="396527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US" sz="2400" b="1" i="1" dirty="0" smtClean="0"/>
              <a:t>Campus research community engagement	</a:t>
            </a:r>
          </a:p>
          <a:p>
            <a:pPr lvl="1">
              <a:spcBef>
                <a:spcPts val="300"/>
              </a:spcBef>
            </a:pPr>
            <a:r>
              <a:rPr lang="en-US" sz="2000" dirty="0" smtClean="0"/>
              <a:t>How to find and engage researchers</a:t>
            </a:r>
          </a:p>
          <a:p>
            <a:pPr lvl="1">
              <a:spcBef>
                <a:spcPts val="300"/>
              </a:spcBef>
            </a:pPr>
            <a:r>
              <a:rPr lang="en-US" sz="2000" dirty="0" smtClean="0"/>
              <a:t>Researcher roundtable and discussion of research activities</a:t>
            </a:r>
          </a:p>
          <a:p>
            <a:pPr lvl="1">
              <a:spcBef>
                <a:spcPts val="300"/>
              </a:spcBef>
            </a:pPr>
            <a:r>
              <a:rPr lang="en-US" sz="2000" dirty="0" smtClean="0"/>
              <a:t>Funding strategies for research IT infrastructure</a:t>
            </a:r>
          </a:p>
          <a:p>
            <a:pPr lvl="1">
              <a:spcBef>
                <a:spcPts val="300"/>
              </a:spcBef>
            </a:pPr>
            <a:r>
              <a:rPr lang="en-US" sz="2000" dirty="0" smtClean="0"/>
              <a:t>Funding strategies for research computing support</a:t>
            </a:r>
          </a:p>
          <a:p>
            <a:pPr lvl="1">
              <a:spcBef>
                <a:spcPts val="300"/>
              </a:spcBef>
            </a:pPr>
            <a:r>
              <a:rPr lang="en-US" sz="2000" dirty="0" smtClean="0"/>
              <a:t>Role of the Cyberinfastructure Engineer in an overall </a:t>
            </a:r>
            <a:br>
              <a:rPr lang="en-US" sz="2000" dirty="0" smtClean="0"/>
            </a:br>
            <a:r>
              <a:rPr lang="en-US" sz="2000" dirty="0" smtClean="0"/>
              <a:t>  support strategy</a:t>
            </a:r>
          </a:p>
          <a:p>
            <a:endParaRPr lang="en-US" dirty="0" smtClean="0"/>
          </a:p>
          <a:p>
            <a:pPr>
              <a:spcBef>
                <a:spcPts val="300"/>
              </a:spcBef>
            </a:pPr>
            <a:r>
              <a:rPr lang="en-US" sz="2400" b="1" i="1" dirty="0" smtClean="0"/>
              <a:t>Community and participation	</a:t>
            </a:r>
          </a:p>
          <a:p>
            <a:pPr lvl="1">
              <a:spcBef>
                <a:spcPts val="300"/>
              </a:spcBef>
            </a:pPr>
            <a:r>
              <a:rPr lang="en-US" sz="2000" dirty="0" smtClean="0"/>
              <a:t>Overview of Internet2 and NRENs</a:t>
            </a:r>
          </a:p>
          <a:p>
            <a:pPr lvl="1">
              <a:spcBef>
                <a:spcPts val="300"/>
              </a:spcBef>
            </a:pPr>
            <a:r>
              <a:rPr lang="en-US" sz="2000" dirty="0" smtClean="0"/>
              <a:t>Overview of regional Research &amp; Education networks	</a:t>
            </a:r>
          </a:p>
          <a:p>
            <a:pPr lvl="1">
              <a:spcBef>
                <a:spcPts val="300"/>
              </a:spcBef>
            </a:pPr>
            <a:r>
              <a:rPr lang="en-US" sz="2000" dirty="0" smtClean="0"/>
              <a:t>Federated Identity management	</a:t>
            </a:r>
          </a:p>
          <a:p>
            <a:pPr lvl="1">
              <a:spcBef>
                <a:spcPts val="300"/>
              </a:spcBef>
            </a:pPr>
            <a:r>
              <a:rPr lang="en-US" sz="2000" dirty="0" smtClean="0"/>
              <a:t>Eduroam overview	</a:t>
            </a:r>
          </a:p>
          <a:p>
            <a:endParaRPr lang="en-US" dirty="0" smtClean="0"/>
          </a:p>
          <a:p>
            <a:pPr>
              <a:spcBef>
                <a:spcPts val="300"/>
              </a:spcBef>
            </a:pPr>
            <a:r>
              <a:rPr lang="en-US" sz="2400" b="1" i="1" dirty="0" smtClean="0"/>
              <a:t>Proposal preparation	</a:t>
            </a:r>
          </a:p>
          <a:p>
            <a:pPr lvl="1">
              <a:spcBef>
                <a:spcPts val="300"/>
              </a:spcBef>
            </a:pPr>
            <a:r>
              <a:rPr lang="en-US" sz="2000" dirty="0" smtClean="0"/>
              <a:t>Writing a Cyberinfastructure plan	</a:t>
            </a:r>
          </a:p>
          <a:p>
            <a:pPr lvl="1">
              <a:spcBef>
                <a:spcPts val="300"/>
              </a:spcBef>
            </a:pPr>
            <a:r>
              <a:rPr lang="en-US" sz="2000" dirty="0" smtClean="0"/>
              <a:t>Feedback on an existing Cyberinfastructure plan	</a:t>
            </a:r>
          </a:p>
          <a:p>
            <a:pPr lvl="1">
              <a:spcBef>
                <a:spcPts val="300"/>
              </a:spcBef>
            </a:pPr>
            <a:r>
              <a:rPr lang="en-US" sz="2000" dirty="0" smtClean="0"/>
              <a:t>Proposal development issues related to the </a:t>
            </a:r>
            <a:br>
              <a:rPr lang="en-US" sz="2000" dirty="0" smtClean="0"/>
            </a:br>
            <a:r>
              <a:rPr lang="en-US" sz="2000" dirty="0" smtClean="0"/>
              <a:t>   CC* program, MRIs and EPSCoR projects	</a:t>
            </a:r>
          </a:p>
          <a:p>
            <a:pPr lvl="1">
              <a:spcBef>
                <a:spcPts val="300"/>
              </a:spcBef>
            </a:pPr>
            <a:r>
              <a:rPr lang="en-US" sz="2000" dirty="0" smtClean="0"/>
              <a:t>CI engineer job description, funding model and strategy	</a:t>
            </a:r>
          </a:p>
          <a:p>
            <a:pPr lvl="1">
              <a:spcBef>
                <a:spcPts val="300"/>
              </a:spcBef>
            </a:pPr>
            <a:r>
              <a:rPr lang="en-US" sz="2000" dirty="0" smtClean="0"/>
              <a:t>Ideas, methodologies, techniques to get administration   </a:t>
            </a:r>
            <a:br>
              <a:rPr lang="en-US" sz="2000" dirty="0" smtClean="0"/>
            </a:br>
            <a:r>
              <a:rPr lang="en-US" sz="2000" dirty="0" smtClean="0"/>
              <a:t>   behind CI planning process	</a:t>
            </a:r>
          </a:p>
          <a:p>
            <a:pPr lvl="1">
              <a:spcBef>
                <a:spcPts val="300"/>
              </a:spcBef>
            </a:pPr>
            <a:r>
              <a:rPr lang="en-US" sz="2000" dirty="0" smtClean="0"/>
              <a:t>Collecting and understanding application requirements</a:t>
            </a:r>
          </a:p>
          <a:p>
            <a:pPr lvl="1">
              <a:spcBef>
                <a:spcPts val="300"/>
              </a:spcBef>
            </a:pPr>
            <a:endParaRPr lang="en-US" sz="2000" dirty="0" smtClean="0"/>
          </a:p>
          <a:p>
            <a:pPr>
              <a:spcBef>
                <a:spcPts val="300"/>
              </a:spcBef>
            </a:pPr>
            <a:r>
              <a:rPr lang="en-US" sz="2400" b="1" i="1" dirty="0" smtClean="0"/>
              <a:t>Identity Management	</a:t>
            </a:r>
            <a:r>
              <a:rPr lang="en-US" sz="2400" dirty="0" smtClean="0"/>
              <a:t>	</a:t>
            </a:r>
          </a:p>
          <a:p>
            <a:pPr lvl="1">
              <a:spcBef>
                <a:spcPts val="300"/>
              </a:spcBef>
            </a:pPr>
            <a:r>
              <a:rPr lang="en-US" sz="2000" dirty="0" smtClean="0"/>
              <a:t>Eduroam implementation and use	</a:t>
            </a:r>
          </a:p>
          <a:p>
            <a:pPr lvl="1">
              <a:spcBef>
                <a:spcPts val="300"/>
              </a:spcBef>
            </a:pPr>
            <a:r>
              <a:rPr lang="en-US" sz="2000" dirty="0" smtClean="0"/>
              <a:t>Federated Identity Management implementation and use</a:t>
            </a:r>
          </a:p>
          <a:p>
            <a:pPr lvl="1">
              <a:spcBef>
                <a:spcPts val="300"/>
              </a:spcBef>
            </a:pPr>
            <a:r>
              <a:rPr lang="en-US" sz="2000" dirty="0" smtClean="0"/>
              <a:t>Research and Scholarship attribute release	</a:t>
            </a:r>
            <a:endParaRPr lang="en-US" sz="2400" dirty="0" smtClean="0"/>
          </a:p>
          <a:p>
            <a:pPr lvl="0">
              <a:spcBef>
                <a:spcPts val="300"/>
              </a:spcBef>
            </a:pPr>
            <a:r>
              <a:rPr lang="en-US" sz="2000" dirty="0" smtClean="0"/>
              <a:t>	</a:t>
            </a:r>
          </a:p>
          <a:p>
            <a:pPr>
              <a:spcBef>
                <a:spcPts val="0"/>
              </a:spcBef>
            </a:pPr>
            <a:r>
              <a:rPr lang="en-US" sz="2400" b="1" i="1" dirty="0" smtClean="0"/>
              <a:t>Technical, networking	</a:t>
            </a:r>
          </a:p>
          <a:p>
            <a:pPr lvl="1">
              <a:spcBef>
                <a:spcPts val="0"/>
              </a:spcBef>
            </a:pPr>
            <a:r>
              <a:rPr lang="en-US" sz="2000" dirty="0" smtClean="0"/>
              <a:t>Small campus network design</a:t>
            </a:r>
          </a:p>
          <a:p>
            <a:pPr lvl="1">
              <a:spcBef>
                <a:spcPts val="0"/>
              </a:spcBef>
            </a:pPr>
            <a:r>
              <a:rPr lang="en-US" sz="2000" dirty="0" smtClean="0"/>
              <a:t>science DMZ concept and data transfer node design/use	</a:t>
            </a:r>
          </a:p>
          <a:p>
            <a:pPr lvl="1">
              <a:spcBef>
                <a:spcPts val="0"/>
              </a:spcBef>
            </a:pPr>
            <a:r>
              <a:rPr lang="en-US" sz="2000" dirty="0" smtClean="0"/>
              <a:t>perfSONAR, set up, use and building a mesh	</a:t>
            </a:r>
          </a:p>
          <a:p>
            <a:pPr lvl="1">
              <a:spcBef>
                <a:spcPts val="0"/>
              </a:spcBef>
            </a:pPr>
            <a:r>
              <a:rPr lang="en-US" sz="2000" dirty="0" smtClean="0"/>
              <a:t>End-to-end performance tuning	</a:t>
            </a:r>
          </a:p>
          <a:p>
            <a:pPr lvl="1">
              <a:spcBef>
                <a:spcPts val="0"/>
              </a:spcBef>
            </a:pPr>
            <a:r>
              <a:rPr lang="en-US" sz="2000" dirty="0" smtClean="0"/>
              <a:t>SDN overview, real implementation in a university campus environment</a:t>
            </a:r>
          </a:p>
          <a:p>
            <a:pPr lvl="1">
              <a:spcBef>
                <a:spcPts val="0"/>
              </a:spcBef>
            </a:pPr>
            <a:r>
              <a:rPr lang="en-US" sz="2000" dirty="0" smtClean="0"/>
              <a:t>SDN hands-on lab (through Operating Innovative Networks program)</a:t>
            </a:r>
          </a:p>
          <a:p>
            <a:pPr lvl="1">
              <a:spcBef>
                <a:spcPts val="0"/>
              </a:spcBef>
            </a:pPr>
            <a:endParaRPr lang="en-US" sz="2000" b="1" i="1" dirty="0" smtClean="0"/>
          </a:p>
          <a:p>
            <a:pPr>
              <a:spcBef>
                <a:spcPts val="0"/>
              </a:spcBef>
            </a:pPr>
            <a:r>
              <a:rPr lang="en-US" sz="2400" b="1" i="1" dirty="0" smtClean="0"/>
              <a:t>Technical, other Cyberinfrastructure and research computing	</a:t>
            </a:r>
          </a:p>
          <a:p>
            <a:pPr lvl="1">
              <a:spcBef>
                <a:spcPts val="0"/>
              </a:spcBef>
            </a:pPr>
            <a:r>
              <a:rPr lang="en-US" sz="2000" dirty="0" smtClean="0"/>
              <a:t>Management and storage of research data	</a:t>
            </a:r>
          </a:p>
          <a:p>
            <a:pPr lvl="1">
              <a:spcBef>
                <a:spcPts val="0"/>
              </a:spcBef>
            </a:pPr>
            <a:r>
              <a:rPr lang="en-US" sz="2000" dirty="0" smtClean="0"/>
              <a:t>Storage strategies that bridge enterprise and research/</a:t>
            </a:r>
            <a:br>
              <a:rPr lang="en-US" sz="2000" dirty="0" smtClean="0"/>
            </a:br>
            <a:r>
              <a:rPr lang="en-US" sz="2000" dirty="0" smtClean="0"/>
              <a:t>  scholarly activities and STEM education needs</a:t>
            </a:r>
          </a:p>
          <a:p>
            <a:pPr lvl="1">
              <a:spcBef>
                <a:spcPts val="0"/>
              </a:spcBef>
            </a:pPr>
            <a:r>
              <a:rPr lang="en-US" sz="2000" dirty="0" smtClean="0"/>
              <a:t>Consolidation and efficient use of resources for HPC, and </a:t>
            </a:r>
            <a:br>
              <a:rPr lang="en-US" sz="2000" dirty="0" smtClean="0"/>
            </a:br>
            <a:r>
              <a:rPr lang="en-US" sz="2000" dirty="0" smtClean="0"/>
              <a:t>  research computing in general	</a:t>
            </a:r>
          </a:p>
          <a:p>
            <a:pPr lvl="1">
              <a:spcBef>
                <a:spcPts val="0"/>
              </a:spcBef>
            </a:pPr>
            <a:r>
              <a:rPr lang="en-US" sz="2000" dirty="0" smtClean="0"/>
              <a:t>External HPC and HTC resources that you can use</a:t>
            </a:r>
          </a:p>
          <a:p>
            <a:pPr lvl="1">
              <a:spcBef>
                <a:spcPts val="0"/>
              </a:spcBef>
            </a:pPr>
            <a:r>
              <a:rPr lang="en-US" sz="2000" dirty="0" smtClean="0"/>
              <a:t>National research computing support organizations (XSEDE</a:t>
            </a:r>
            <a:br>
              <a:rPr lang="en-US" sz="2000" dirty="0" smtClean="0"/>
            </a:br>
            <a:r>
              <a:rPr lang="en-US" sz="2000" dirty="0" smtClean="0"/>
              <a:t>  Campus Champions, ACI-REFs)	</a:t>
            </a:r>
          </a:p>
          <a:p>
            <a:pPr>
              <a:spcBef>
                <a:spcPts val="0"/>
              </a:spcBef>
            </a:pPr>
            <a:endParaRPr lang="en-US" sz="2000" dirty="0" smtClean="0"/>
          </a:p>
          <a:p>
            <a:pPr lvl="0">
              <a:spcBef>
                <a:spcPts val="0"/>
              </a:spcBef>
            </a:pPr>
            <a:endParaRPr lang="en-US" sz="2000" b="1" i="1"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dirty="0"/>
          </a:p>
        </p:txBody>
      </p:sp>
    </p:spTree>
    <p:extLst>
      <p:ext uri="{BB962C8B-B14F-4D97-AF65-F5344CB8AC3E}">
        <p14:creationId xmlns:p14="http://schemas.microsoft.com/office/powerpoint/2010/main" val="138535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4705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214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7405255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79244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7139813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2902375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4562597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85037334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316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60"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29780"/>
            <a:ext cx="8534400" cy="954107"/>
          </a:xfrm>
          <a:prstGeom prst="rect">
            <a:avLst/>
          </a:prstGeom>
          <a:noFill/>
        </p:spPr>
        <p:txBody>
          <a:bodyPr wrap="square" rtlCol="0">
            <a:spAutoFit/>
          </a:bodyPr>
          <a:lstStyle/>
          <a:p>
            <a:pPr algn="ctr"/>
            <a:r>
              <a:rPr lang="en-US" sz="2800" dirty="0"/>
              <a:t>CIOs Reach Across the Aisle to Enable Collaborative Research Innovation</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76200" y="6106180"/>
            <a:ext cx="8991600"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Curt Hillegas, Princeton University • Clare van den Blink, Pace University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Alan Wolf, Harvard University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Moderator - Florence D. Hudson, </a:t>
            </a:r>
            <a:r>
              <a:rPr lang="en-US" sz="1400" dirty="0">
                <a:latin typeface="Arial" panose="020B0604020202020204" pitchFamily="34" charset="0"/>
                <a:cs typeface="Arial" panose="020B0604020202020204" pitchFamily="34" charset="0"/>
              </a:rPr>
              <a:t>Internet2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Presenter - Rick </a:t>
            </a:r>
            <a:r>
              <a:rPr lang="en-US" sz="1400" dirty="0">
                <a:latin typeface="Arial" panose="020B0604020202020204" pitchFamily="34" charset="0"/>
                <a:cs typeface="Arial" panose="020B0604020202020204" pitchFamily="34" charset="0"/>
              </a:rPr>
              <a:t>McMullen, Internet2 </a:t>
            </a:r>
          </a:p>
        </p:txBody>
      </p:sp>
    </p:spTree>
    <p:extLst>
      <p:ext uri="{BB962C8B-B14F-4D97-AF65-F5344CB8AC3E}">
        <p14:creationId xmlns:p14="http://schemas.microsoft.com/office/powerpoint/2010/main" val="2895089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838200"/>
          </a:xfrm>
        </p:spPr>
        <p:txBody>
          <a:bodyPr/>
          <a:lstStyle/>
          <a:p>
            <a:r>
              <a:rPr lang="en-US" b="1" dirty="0" smtClean="0">
                <a:solidFill>
                  <a:srgbClr val="000000"/>
                </a:solidFill>
              </a:rPr>
              <a:t>Our Panelists Welcome </a:t>
            </a:r>
            <a:r>
              <a:rPr lang="en-US" b="1" dirty="0">
                <a:solidFill>
                  <a:srgbClr val="000000"/>
                </a:solidFill>
              </a:rPr>
              <a:t>Y</a:t>
            </a:r>
            <a:r>
              <a:rPr lang="en-US" b="1" dirty="0" smtClean="0">
                <a:solidFill>
                  <a:srgbClr val="000000"/>
                </a:solidFill>
              </a:rPr>
              <a:t>our Questions </a:t>
            </a:r>
            <a:endParaRPr lang="en-US" b="1" dirty="0">
              <a:solidFill>
                <a:srgbClr val="000000"/>
              </a:solidFill>
            </a:endParaRPr>
          </a:p>
        </p:txBody>
      </p:sp>
      <p:sp>
        <p:nvSpPr>
          <p:cNvPr id="3" name="Content Placeholder 2"/>
          <p:cNvSpPr>
            <a:spLocks noGrp="1"/>
          </p:cNvSpPr>
          <p:nvPr>
            <p:ph idx="1"/>
          </p:nvPr>
        </p:nvSpPr>
        <p:spPr>
          <a:xfrm>
            <a:off x="685800" y="2133600"/>
            <a:ext cx="7391400" cy="4343400"/>
          </a:xfrm>
        </p:spPr>
        <p:txBody>
          <a:bodyPr/>
          <a:lstStyle/>
          <a:p>
            <a:r>
              <a:rPr lang="en-US" dirty="0" smtClean="0">
                <a:solidFill>
                  <a:srgbClr val="000000"/>
                </a:solidFill>
              </a:rPr>
              <a:t>Curtis </a:t>
            </a:r>
            <a:r>
              <a:rPr lang="en-US" dirty="0">
                <a:solidFill>
                  <a:srgbClr val="000000"/>
                </a:solidFill>
              </a:rPr>
              <a:t>W. </a:t>
            </a:r>
            <a:r>
              <a:rPr lang="en-US" dirty="0" smtClean="0">
                <a:solidFill>
                  <a:srgbClr val="000000"/>
                </a:solidFill>
              </a:rPr>
              <a:t>Hillegas, Associate </a:t>
            </a:r>
            <a:r>
              <a:rPr lang="en-US" dirty="0">
                <a:solidFill>
                  <a:srgbClr val="000000"/>
                </a:solidFill>
              </a:rPr>
              <a:t>CIO, Research </a:t>
            </a:r>
            <a:r>
              <a:rPr lang="en-US" dirty="0" smtClean="0">
                <a:solidFill>
                  <a:srgbClr val="000000"/>
                </a:solidFill>
              </a:rPr>
              <a:t>Computing, Princeton </a:t>
            </a:r>
            <a:r>
              <a:rPr lang="en-US" dirty="0">
                <a:solidFill>
                  <a:srgbClr val="000000"/>
                </a:solidFill>
              </a:rPr>
              <a:t>University </a:t>
            </a:r>
            <a:endParaRPr lang="en-US" dirty="0" smtClean="0">
              <a:solidFill>
                <a:srgbClr val="000000"/>
              </a:solidFill>
            </a:endParaRPr>
          </a:p>
          <a:p>
            <a:endParaRPr lang="en-US" dirty="0">
              <a:solidFill>
                <a:srgbClr val="000000"/>
              </a:solidFill>
            </a:endParaRPr>
          </a:p>
          <a:p>
            <a:r>
              <a:rPr lang="en-US" dirty="0">
                <a:solidFill>
                  <a:srgbClr val="000000"/>
                </a:solidFill>
              </a:rPr>
              <a:t>Donald F. </a:t>
            </a:r>
            <a:r>
              <a:rPr lang="en-US" dirty="0" smtClean="0">
                <a:solidFill>
                  <a:srgbClr val="000000"/>
                </a:solidFill>
              </a:rPr>
              <a:t>McMullen, Senior </a:t>
            </a:r>
            <a:r>
              <a:rPr lang="en-US" dirty="0">
                <a:solidFill>
                  <a:srgbClr val="000000"/>
                </a:solidFill>
              </a:rPr>
              <a:t>Director for Researcher Engagement and </a:t>
            </a:r>
            <a:r>
              <a:rPr lang="en-US" dirty="0" smtClean="0">
                <a:solidFill>
                  <a:srgbClr val="000000"/>
                </a:solidFill>
              </a:rPr>
              <a:t>Development, Internet2</a:t>
            </a:r>
          </a:p>
          <a:p>
            <a:endParaRPr lang="en-US" dirty="0">
              <a:solidFill>
                <a:srgbClr val="000000"/>
              </a:solidFill>
            </a:endParaRPr>
          </a:p>
          <a:p>
            <a:r>
              <a:rPr lang="en-US" dirty="0">
                <a:solidFill>
                  <a:srgbClr val="000000"/>
                </a:solidFill>
              </a:rPr>
              <a:t>Clare van den Blink, Vice President and CIO, Pace </a:t>
            </a:r>
            <a:r>
              <a:rPr lang="en-US" dirty="0" smtClean="0">
                <a:solidFill>
                  <a:srgbClr val="000000"/>
                </a:solidFill>
              </a:rPr>
              <a:t>University</a:t>
            </a:r>
          </a:p>
          <a:p>
            <a:endParaRPr lang="en-US" dirty="0">
              <a:solidFill>
                <a:srgbClr val="000000"/>
              </a:solidFill>
            </a:endParaRPr>
          </a:p>
        </p:txBody>
      </p:sp>
    </p:spTree>
    <p:extLst>
      <p:ext uri="{BB962C8B-B14F-4D97-AF65-F5344CB8AC3E}">
        <p14:creationId xmlns:p14="http://schemas.microsoft.com/office/powerpoint/2010/main" val="18395191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914400"/>
            <a:ext cx="74676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rgbClr val="000000"/>
                </a:solidFill>
                <a:latin typeface="Arial" panose="020B0604020202020204" pitchFamily="34" charset="0"/>
                <a:cs typeface="Arial" panose="020B0604020202020204" pitchFamily="34" charset="0"/>
              </a:rPr>
              <a:t>Help Us Improve and Grow</a:t>
            </a:r>
            <a:endParaRPr lang="en-US" sz="3800" b="1" dirty="0">
              <a:solidFill>
                <a:srgbClr val="00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990600" y="1981200"/>
            <a:ext cx="6858000" cy="3581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Thank you for participating </a:t>
            </a: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in today’s session. </a:t>
            </a:r>
          </a:p>
          <a:p>
            <a:pPr algn="ct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We’re very interested in your feedback.  Please take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a minute to fill out the session evaluation found within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the conference mobile app, or the online agenda. </a:t>
            </a:r>
            <a:br>
              <a:rPr lang="en-US" sz="2000" dirty="0" smtClean="0">
                <a:solidFill>
                  <a:schemeClr val="tx1">
                    <a:lumMod val="75000"/>
                    <a:lumOff val="25000"/>
                  </a:schemeClr>
                </a:solidFill>
                <a:latin typeface="Arial" panose="020B0604020202020204" pitchFamily="34" charset="0"/>
                <a:cs typeface="Arial" panose="020B0604020202020204" pitchFamily="34" charset="0"/>
              </a:rPr>
            </a:b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547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US" b="1" dirty="0" smtClean="0"/>
              <a:t>Thank you</a:t>
            </a:r>
            <a:endParaRPr lang="en-US" b="1" dirty="0"/>
          </a:p>
        </p:txBody>
      </p:sp>
    </p:spTree>
    <p:extLst>
      <p:ext uri="{BB962C8B-B14F-4D97-AF65-F5344CB8AC3E}">
        <p14:creationId xmlns:p14="http://schemas.microsoft.com/office/powerpoint/2010/main" val="2457106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838200"/>
          </a:xfrm>
        </p:spPr>
        <p:txBody>
          <a:bodyPr/>
          <a:lstStyle/>
          <a:p>
            <a:r>
              <a:rPr lang="en-US" dirty="0" smtClean="0">
                <a:solidFill>
                  <a:srgbClr val="000000"/>
                </a:solidFill>
              </a:rPr>
              <a:t>Some questions to consider about </a:t>
            </a:r>
            <a:br>
              <a:rPr lang="en-US" dirty="0" smtClean="0">
                <a:solidFill>
                  <a:srgbClr val="000000"/>
                </a:solidFill>
              </a:rPr>
            </a:br>
            <a:r>
              <a:rPr lang="en-US" dirty="0" smtClean="0">
                <a:solidFill>
                  <a:srgbClr val="000000"/>
                </a:solidFill>
              </a:rPr>
              <a:t>relationships</a:t>
            </a:r>
            <a:endParaRPr lang="en-US" dirty="0">
              <a:solidFill>
                <a:srgbClr val="000000"/>
              </a:solidFill>
            </a:endParaRPr>
          </a:p>
        </p:txBody>
      </p:sp>
      <p:sp>
        <p:nvSpPr>
          <p:cNvPr id="3" name="Content Placeholder 2"/>
          <p:cNvSpPr>
            <a:spLocks noGrp="1"/>
          </p:cNvSpPr>
          <p:nvPr>
            <p:ph idx="1"/>
          </p:nvPr>
        </p:nvSpPr>
        <p:spPr>
          <a:xfrm>
            <a:off x="685800" y="1371600"/>
            <a:ext cx="8229600" cy="4343400"/>
          </a:xfrm>
        </p:spPr>
        <p:txBody>
          <a:bodyPr/>
          <a:lstStyle/>
          <a:p>
            <a:pPr marL="457200" indent="-457200">
              <a:buAutoNum type="arabicPeriod"/>
            </a:pPr>
            <a:r>
              <a:rPr lang="en-US" dirty="0" smtClean="0">
                <a:solidFill>
                  <a:srgbClr val="000000"/>
                </a:solidFill>
              </a:rPr>
              <a:t>How </a:t>
            </a:r>
            <a:r>
              <a:rPr lang="en-US" dirty="0">
                <a:solidFill>
                  <a:srgbClr val="000000"/>
                </a:solidFill>
              </a:rPr>
              <a:t>do </a:t>
            </a:r>
            <a:r>
              <a:rPr lang="en-US" dirty="0" smtClean="0">
                <a:solidFill>
                  <a:srgbClr val="000000"/>
                </a:solidFill>
              </a:rPr>
              <a:t>you as a CIO or senior IT manager </a:t>
            </a:r>
            <a:r>
              <a:rPr lang="en-US" dirty="0">
                <a:solidFill>
                  <a:srgbClr val="000000"/>
                </a:solidFill>
              </a:rPr>
              <a:t>interact with your </a:t>
            </a:r>
            <a:r>
              <a:rPr lang="en-US" dirty="0" smtClean="0">
                <a:solidFill>
                  <a:srgbClr val="000000"/>
                </a:solidFill>
              </a:rPr>
              <a:t>VPR/CRO </a:t>
            </a:r>
            <a:r>
              <a:rPr lang="en-US" dirty="0">
                <a:solidFill>
                  <a:srgbClr val="000000"/>
                </a:solidFill>
              </a:rPr>
              <a:t>to meet the research cyberinfrastructure needs on your campus?  What are your respective roles in that collaboration/relationship? </a:t>
            </a:r>
          </a:p>
          <a:p>
            <a:pPr marL="457200" indent="-457200">
              <a:buAutoNum type="arabicPeriod"/>
            </a:pPr>
            <a:r>
              <a:rPr lang="en-US" dirty="0" smtClean="0">
                <a:solidFill>
                  <a:srgbClr val="000000"/>
                </a:solidFill>
              </a:rPr>
              <a:t>What </a:t>
            </a:r>
            <a:r>
              <a:rPr lang="en-US" dirty="0">
                <a:solidFill>
                  <a:srgbClr val="000000"/>
                </a:solidFill>
              </a:rPr>
              <a:t>is the funding model for addressing these needs (if there is one)?  Is it mainly central university funds, grant funds, or a mixture of the two</a:t>
            </a:r>
            <a:r>
              <a:rPr lang="en-US" dirty="0" smtClean="0">
                <a:solidFill>
                  <a:srgbClr val="000000"/>
                </a:solidFill>
              </a:rPr>
              <a:t>?</a:t>
            </a:r>
          </a:p>
          <a:p>
            <a:pPr marL="457200" indent="-457200">
              <a:buAutoNum type="arabicPeriod"/>
            </a:pPr>
            <a:r>
              <a:rPr lang="en-US" dirty="0" smtClean="0">
                <a:solidFill>
                  <a:srgbClr val="000000"/>
                </a:solidFill>
              </a:rPr>
              <a:t>What </a:t>
            </a:r>
            <a:r>
              <a:rPr lang="en-US" dirty="0">
                <a:solidFill>
                  <a:srgbClr val="000000"/>
                </a:solidFill>
              </a:rPr>
              <a:t>would you see as the main challenges in these relationships and funding models</a:t>
            </a:r>
            <a:r>
              <a:rPr lang="en-US" dirty="0" smtClean="0">
                <a:solidFill>
                  <a:srgbClr val="000000"/>
                </a:solidFill>
              </a:rPr>
              <a:t>?</a:t>
            </a:r>
          </a:p>
          <a:p>
            <a:pPr marL="457200" indent="-457200">
              <a:buAutoNum type="arabicPeriod"/>
            </a:pPr>
            <a:r>
              <a:rPr lang="en-US" dirty="0" smtClean="0">
                <a:solidFill>
                  <a:srgbClr val="000000"/>
                </a:solidFill>
              </a:rPr>
              <a:t>What </a:t>
            </a:r>
            <a:r>
              <a:rPr lang="en-US" dirty="0">
                <a:solidFill>
                  <a:srgbClr val="000000"/>
                </a:solidFill>
              </a:rPr>
              <a:t>are some successes your campus can claim in your research infrastructure activities?  How were these activities successful</a:t>
            </a:r>
            <a:r>
              <a:rPr lang="en-US" dirty="0" smtClean="0">
                <a:solidFill>
                  <a:srgbClr val="000000"/>
                </a:solidFill>
              </a:rPr>
              <a:t>?</a:t>
            </a:r>
          </a:p>
          <a:p>
            <a:pPr marL="457200" indent="-457200">
              <a:buAutoNum type="arabicPeriod"/>
            </a:pPr>
            <a:r>
              <a:rPr lang="en-US" dirty="0" smtClean="0">
                <a:solidFill>
                  <a:srgbClr val="000000"/>
                </a:solidFill>
              </a:rPr>
              <a:t>If </a:t>
            </a:r>
            <a:r>
              <a:rPr lang="en-US" dirty="0">
                <a:solidFill>
                  <a:srgbClr val="000000"/>
                </a:solidFill>
              </a:rPr>
              <a:t>you do not currently partner with your CIO to provide research cyberinfrastructure, would that be something you would want to do? If so, what are some of the hurdles to overcome in establishing a partnership?</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5649799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838200"/>
          </a:xfrm>
        </p:spPr>
        <p:txBody>
          <a:bodyPr/>
          <a:lstStyle/>
          <a:p>
            <a:r>
              <a:rPr lang="en-US" dirty="0" smtClean="0">
                <a:solidFill>
                  <a:srgbClr val="000000"/>
                </a:solidFill>
              </a:rPr>
              <a:t>Some questions to consider about </a:t>
            </a:r>
            <a:br>
              <a:rPr lang="en-US" dirty="0" smtClean="0">
                <a:solidFill>
                  <a:srgbClr val="000000"/>
                </a:solidFill>
              </a:rPr>
            </a:br>
            <a:r>
              <a:rPr lang="en-US" dirty="0" smtClean="0">
                <a:solidFill>
                  <a:srgbClr val="000000"/>
                </a:solidFill>
              </a:rPr>
              <a:t>governance</a:t>
            </a:r>
            <a:endParaRPr lang="en-US" dirty="0">
              <a:solidFill>
                <a:srgbClr val="000000"/>
              </a:solidFill>
            </a:endParaRPr>
          </a:p>
        </p:txBody>
      </p:sp>
      <p:sp>
        <p:nvSpPr>
          <p:cNvPr id="3" name="Content Placeholder 2"/>
          <p:cNvSpPr>
            <a:spLocks noGrp="1"/>
          </p:cNvSpPr>
          <p:nvPr>
            <p:ph idx="1"/>
          </p:nvPr>
        </p:nvSpPr>
        <p:spPr/>
        <p:txBody>
          <a:bodyPr/>
          <a:lstStyle/>
          <a:p>
            <a:pPr marL="457200" indent="-457200">
              <a:buFont typeface="+mj-lt"/>
              <a:buAutoNum type="arabicPeriod" startAt="6"/>
            </a:pPr>
            <a:r>
              <a:rPr lang="en-US" dirty="0" smtClean="0">
                <a:solidFill>
                  <a:srgbClr val="000000"/>
                </a:solidFill>
              </a:rPr>
              <a:t>How </a:t>
            </a:r>
            <a:r>
              <a:rPr lang="en-US" dirty="0">
                <a:solidFill>
                  <a:srgbClr val="000000"/>
                </a:solidFill>
              </a:rPr>
              <a:t>do faculty provide input to your research cyberinfrastructure activities?  Do you conduct surveys, have an advisory board, etc.? Is there a more formal governance structure guiding these activities? </a:t>
            </a:r>
          </a:p>
          <a:p>
            <a:pPr marL="457200" indent="-457200">
              <a:buFont typeface="+mj-lt"/>
              <a:buAutoNum type="arabicPeriod" startAt="6"/>
            </a:pPr>
            <a:r>
              <a:rPr lang="en-US" dirty="0" smtClean="0">
                <a:solidFill>
                  <a:srgbClr val="000000"/>
                </a:solidFill>
              </a:rPr>
              <a:t>Does your strategic planning include developing a cyberinfrastructure plan that researchers can use in externally sponsored research proposals?</a:t>
            </a:r>
            <a:endParaRPr lang="en-US" dirty="0">
              <a:solidFill>
                <a:srgbClr val="000000"/>
              </a:solidFill>
            </a:endParaRPr>
          </a:p>
        </p:txBody>
      </p:sp>
    </p:spTree>
    <p:extLst>
      <p:ext uri="{BB962C8B-B14F-4D97-AF65-F5344CB8AC3E}">
        <p14:creationId xmlns:p14="http://schemas.microsoft.com/office/powerpoint/2010/main" val="32140783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838200"/>
          </a:xfrm>
        </p:spPr>
        <p:txBody>
          <a:bodyPr/>
          <a:lstStyle/>
          <a:p>
            <a:r>
              <a:rPr lang="en-US" dirty="0" smtClean="0">
                <a:solidFill>
                  <a:srgbClr val="000000"/>
                </a:solidFill>
              </a:rPr>
              <a:t>Some questions to consider about support models</a:t>
            </a:r>
            <a:endParaRPr lang="en-US" dirty="0">
              <a:solidFill>
                <a:srgbClr val="000000"/>
              </a:solidFill>
            </a:endParaRPr>
          </a:p>
        </p:txBody>
      </p:sp>
      <p:sp>
        <p:nvSpPr>
          <p:cNvPr id="3" name="Content Placeholder 2"/>
          <p:cNvSpPr>
            <a:spLocks noGrp="1"/>
          </p:cNvSpPr>
          <p:nvPr>
            <p:ph idx="1"/>
          </p:nvPr>
        </p:nvSpPr>
        <p:spPr>
          <a:xfrm>
            <a:off x="685800" y="1600201"/>
            <a:ext cx="8001000" cy="4343400"/>
          </a:xfrm>
        </p:spPr>
        <p:txBody>
          <a:bodyPr/>
          <a:lstStyle/>
          <a:p>
            <a:pPr marL="457200" indent="-457200">
              <a:buFont typeface="+mj-lt"/>
              <a:buAutoNum type="arabicPeriod" startAt="8"/>
            </a:pPr>
            <a:r>
              <a:rPr lang="en-US" dirty="0" smtClean="0">
                <a:solidFill>
                  <a:srgbClr val="000000"/>
                </a:solidFill>
              </a:rPr>
              <a:t>Do </a:t>
            </a:r>
            <a:r>
              <a:rPr lang="en-US" dirty="0">
                <a:solidFill>
                  <a:srgbClr val="000000"/>
                </a:solidFill>
              </a:rPr>
              <a:t>you partner with other university leadership such as Provosts to provide a research cyber infrastructure for your faculty and students?</a:t>
            </a:r>
          </a:p>
          <a:p>
            <a:pPr marL="457200" indent="-457200">
              <a:buFont typeface="+mj-lt"/>
              <a:buAutoNum type="arabicPeriod" startAt="8"/>
            </a:pPr>
            <a:r>
              <a:rPr lang="en-US" dirty="0" smtClean="0">
                <a:solidFill>
                  <a:srgbClr val="000000"/>
                </a:solidFill>
              </a:rPr>
              <a:t>Do </a:t>
            </a:r>
            <a:r>
              <a:rPr lang="en-US" dirty="0">
                <a:solidFill>
                  <a:srgbClr val="000000"/>
                </a:solidFill>
              </a:rPr>
              <a:t>you employ “facilitators” to aid faculty in navigating the research cyberinfrastructure and graduate training at your university?</a:t>
            </a:r>
          </a:p>
          <a:p>
            <a:pPr marL="457200" indent="-457200">
              <a:buFont typeface="+mj-lt"/>
              <a:buAutoNum type="arabicPeriod" startAt="8"/>
            </a:pPr>
            <a:r>
              <a:rPr lang="en-US" dirty="0" smtClean="0">
                <a:solidFill>
                  <a:srgbClr val="000000"/>
                </a:solidFill>
              </a:rPr>
              <a:t>Do </a:t>
            </a:r>
            <a:r>
              <a:rPr lang="en-US" dirty="0">
                <a:solidFill>
                  <a:srgbClr val="000000"/>
                </a:solidFill>
              </a:rPr>
              <a:t>you have research computing training and outreach programs on your campus?  If so, are these coordinated with other parts of the university?</a:t>
            </a:r>
          </a:p>
          <a:p>
            <a:pPr marL="457200" indent="-457200">
              <a:buFont typeface="+mj-lt"/>
              <a:buAutoNum type="arabicPeriod" startAt="8"/>
            </a:pPr>
            <a:r>
              <a:rPr lang="en-US" dirty="0" smtClean="0">
                <a:solidFill>
                  <a:srgbClr val="000000"/>
                </a:solidFill>
              </a:rPr>
              <a:t>What </a:t>
            </a:r>
            <a:r>
              <a:rPr lang="en-US" dirty="0">
                <a:solidFill>
                  <a:srgbClr val="000000"/>
                </a:solidFill>
              </a:rPr>
              <a:t>research computing facilities and services are available to your faculty? How do you balance supporting shared/central services with support for specific project or individual faculty</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353988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Agenda</a:t>
            </a:r>
            <a:endParaRPr lang="en-US" b="1" dirty="0">
              <a:solidFill>
                <a:schemeClr val="tx1"/>
              </a:solidFill>
            </a:endParaRPr>
          </a:p>
        </p:txBody>
      </p:sp>
      <p:sp>
        <p:nvSpPr>
          <p:cNvPr id="3" name="Content Placeholder 2"/>
          <p:cNvSpPr>
            <a:spLocks noGrp="1"/>
          </p:cNvSpPr>
          <p:nvPr>
            <p:ph idx="1"/>
          </p:nvPr>
        </p:nvSpPr>
        <p:spPr/>
        <p:txBody>
          <a:bodyPr/>
          <a:lstStyle/>
          <a:p>
            <a:pPr marL="342900" indent="-342900">
              <a:buFont typeface="Arial"/>
              <a:buChar char="•"/>
            </a:pPr>
            <a:r>
              <a:rPr lang="en-US" dirty="0" smtClean="0">
                <a:solidFill>
                  <a:srgbClr val="000000"/>
                </a:solidFill>
              </a:rPr>
              <a:t>Opening and introductions</a:t>
            </a:r>
          </a:p>
          <a:p>
            <a:pPr marL="342900" indent="-342900">
              <a:buFont typeface="Arial"/>
              <a:buChar char="•"/>
            </a:pPr>
            <a:endParaRPr lang="en-US" dirty="0">
              <a:solidFill>
                <a:srgbClr val="000000"/>
              </a:solidFill>
            </a:endParaRPr>
          </a:p>
          <a:p>
            <a:pPr marL="342900" indent="-342900">
              <a:buFont typeface="Arial"/>
              <a:buChar char="•"/>
            </a:pPr>
            <a:r>
              <a:rPr lang="en-US" dirty="0" smtClean="0">
                <a:solidFill>
                  <a:srgbClr val="000000"/>
                </a:solidFill>
              </a:rPr>
              <a:t>Insights and Best Practices of CIO’s reaching across the aisle to enable collaborative research innovation</a:t>
            </a:r>
          </a:p>
          <a:p>
            <a:pPr marL="342900" indent="-342900">
              <a:buFont typeface="Arial"/>
              <a:buChar char="•"/>
            </a:pPr>
            <a:endParaRPr lang="en-US" dirty="0">
              <a:solidFill>
                <a:srgbClr val="000000"/>
              </a:solidFill>
            </a:endParaRPr>
          </a:p>
          <a:p>
            <a:pPr marL="342900" indent="-342900">
              <a:buFont typeface="Arial"/>
              <a:buChar char="•"/>
            </a:pPr>
            <a:r>
              <a:rPr lang="en-US" dirty="0" smtClean="0">
                <a:solidFill>
                  <a:srgbClr val="000000"/>
                </a:solidFill>
              </a:rPr>
              <a:t>Panel discussion</a:t>
            </a:r>
          </a:p>
        </p:txBody>
      </p:sp>
    </p:spTree>
    <p:extLst>
      <p:ext uri="{BB962C8B-B14F-4D97-AF65-F5344CB8AC3E}">
        <p14:creationId xmlns:p14="http://schemas.microsoft.com/office/powerpoint/2010/main" val="4275875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838200"/>
          </a:xfrm>
        </p:spPr>
        <p:txBody>
          <a:bodyPr/>
          <a:lstStyle/>
          <a:p>
            <a:r>
              <a:rPr lang="en-US" b="1" dirty="0" smtClean="0">
                <a:solidFill>
                  <a:srgbClr val="000000"/>
                </a:solidFill>
              </a:rPr>
              <a:t>Presenters and Panelists </a:t>
            </a:r>
            <a:endParaRPr lang="en-US" b="1" dirty="0">
              <a:solidFill>
                <a:srgbClr val="000000"/>
              </a:solidFill>
            </a:endParaRPr>
          </a:p>
        </p:txBody>
      </p:sp>
      <p:sp>
        <p:nvSpPr>
          <p:cNvPr id="3" name="Content Placeholder 2"/>
          <p:cNvSpPr>
            <a:spLocks noGrp="1"/>
          </p:cNvSpPr>
          <p:nvPr>
            <p:ph idx="1"/>
          </p:nvPr>
        </p:nvSpPr>
        <p:spPr>
          <a:xfrm>
            <a:off x="533400" y="914400"/>
            <a:ext cx="7848600" cy="4343400"/>
          </a:xfrm>
        </p:spPr>
        <p:txBody>
          <a:bodyPr/>
          <a:lstStyle/>
          <a:p>
            <a:r>
              <a:rPr lang="en-US" b="1" dirty="0">
                <a:solidFill>
                  <a:srgbClr val="000000"/>
                </a:solidFill>
              </a:rPr>
              <a:t>Moderator:</a:t>
            </a:r>
            <a:r>
              <a:rPr lang="en-US" dirty="0">
                <a:solidFill>
                  <a:srgbClr val="000000"/>
                </a:solidFill>
              </a:rPr>
              <a:t> </a:t>
            </a:r>
            <a:endParaRPr lang="en-US" dirty="0" smtClean="0">
              <a:solidFill>
                <a:srgbClr val="000000"/>
              </a:solidFill>
            </a:endParaRPr>
          </a:p>
          <a:p>
            <a:r>
              <a:rPr lang="en-US" dirty="0" smtClean="0">
                <a:solidFill>
                  <a:srgbClr val="000000"/>
                </a:solidFill>
              </a:rPr>
              <a:t>Florence </a:t>
            </a:r>
            <a:r>
              <a:rPr lang="en-US" dirty="0">
                <a:solidFill>
                  <a:srgbClr val="000000"/>
                </a:solidFill>
              </a:rPr>
              <a:t>D. Hudson, Senior Vice President and Chief Innovation Officer, Internet2</a:t>
            </a:r>
          </a:p>
          <a:p>
            <a:endParaRPr lang="en-US" b="1" dirty="0" smtClean="0">
              <a:solidFill>
                <a:srgbClr val="000000"/>
              </a:solidFill>
            </a:endParaRPr>
          </a:p>
          <a:p>
            <a:r>
              <a:rPr lang="en-US" b="1" dirty="0" smtClean="0">
                <a:solidFill>
                  <a:srgbClr val="000000"/>
                </a:solidFill>
              </a:rPr>
              <a:t>Presenter:</a:t>
            </a:r>
            <a:r>
              <a:rPr lang="en-US" dirty="0" smtClean="0">
                <a:solidFill>
                  <a:srgbClr val="000000"/>
                </a:solidFill>
              </a:rPr>
              <a:t> </a:t>
            </a:r>
          </a:p>
          <a:p>
            <a:r>
              <a:rPr lang="en-US" dirty="0" smtClean="0">
                <a:solidFill>
                  <a:srgbClr val="000000"/>
                </a:solidFill>
              </a:rPr>
              <a:t>Donald </a:t>
            </a:r>
            <a:r>
              <a:rPr lang="en-US" dirty="0">
                <a:solidFill>
                  <a:srgbClr val="000000"/>
                </a:solidFill>
              </a:rPr>
              <a:t>F. McMullen, Senior Director for Researcher Engagement and Development, Internet2</a:t>
            </a:r>
          </a:p>
          <a:p>
            <a:endParaRPr lang="en-US" dirty="0" smtClean="0">
              <a:solidFill>
                <a:srgbClr val="000000"/>
              </a:solidFill>
            </a:endParaRPr>
          </a:p>
          <a:p>
            <a:r>
              <a:rPr lang="en-US" b="1" dirty="0" smtClean="0">
                <a:solidFill>
                  <a:srgbClr val="000000"/>
                </a:solidFill>
              </a:rPr>
              <a:t>Panelists: </a:t>
            </a:r>
          </a:p>
          <a:p>
            <a:pPr marL="342900" indent="-342900">
              <a:buFont typeface="Arial"/>
              <a:buChar char="•"/>
            </a:pPr>
            <a:r>
              <a:rPr lang="en-US" dirty="0" smtClean="0">
                <a:solidFill>
                  <a:srgbClr val="000000"/>
                </a:solidFill>
              </a:rPr>
              <a:t>Curtis </a:t>
            </a:r>
            <a:r>
              <a:rPr lang="en-US" dirty="0">
                <a:solidFill>
                  <a:srgbClr val="000000"/>
                </a:solidFill>
              </a:rPr>
              <a:t>W. </a:t>
            </a:r>
            <a:r>
              <a:rPr lang="en-US" dirty="0" smtClean="0">
                <a:solidFill>
                  <a:srgbClr val="000000"/>
                </a:solidFill>
              </a:rPr>
              <a:t>Hillegas, Associate </a:t>
            </a:r>
            <a:r>
              <a:rPr lang="en-US" dirty="0">
                <a:solidFill>
                  <a:srgbClr val="000000"/>
                </a:solidFill>
              </a:rPr>
              <a:t>CIO, Research </a:t>
            </a:r>
            <a:r>
              <a:rPr lang="en-US" dirty="0" smtClean="0">
                <a:solidFill>
                  <a:srgbClr val="000000"/>
                </a:solidFill>
              </a:rPr>
              <a:t>Computing, Princeton </a:t>
            </a:r>
            <a:r>
              <a:rPr lang="en-US" dirty="0">
                <a:solidFill>
                  <a:srgbClr val="000000"/>
                </a:solidFill>
              </a:rPr>
              <a:t>University </a:t>
            </a:r>
          </a:p>
          <a:p>
            <a:pPr marL="342900" indent="-342900">
              <a:buFont typeface="Arial"/>
              <a:buChar char="•"/>
            </a:pPr>
            <a:r>
              <a:rPr lang="en-US" dirty="0">
                <a:solidFill>
                  <a:srgbClr val="000000"/>
                </a:solidFill>
              </a:rPr>
              <a:t>Clare van den Blink, Vice President and CIO, Pace </a:t>
            </a:r>
            <a:r>
              <a:rPr lang="en-US" dirty="0" smtClean="0">
                <a:solidFill>
                  <a:srgbClr val="000000"/>
                </a:solidFill>
              </a:rPr>
              <a:t>University</a:t>
            </a:r>
            <a:endParaRPr lang="en-US" dirty="0">
              <a:solidFill>
                <a:srgbClr val="000000"/>
              </a:solidFill>
            </a:endParaRPr>
          </a:p>
          <a:p>
            <a:pPr marL="342900" indent="-342900">
              <a:buFont typeface="Arial"/>
              <a:buChar char="•"/>
            </a:pPr>
            <a:r>
              <a:rPr lang="en-US" dirty="0" smtClean="0">
                <a:solidFill>
                  <a:srgbClr val="000000"/>
                </a:solidFill>
              </a:rPr>
              <a:t>Alan Wolf, Managing Director of Academic Technology Services, Harvard University</a:t>
            </a:r>
          </a:p>
          <a:p>
            <a:endParaRPr lang="en-US" dirty="0">
              <a:solidFill>
                <a:srgbClr val="000000"/>
              </a:solidFill>
            </a:endParaRPr>
          </a:p>
        </p:txBody>
      </p:sp>
    </p:spTree>
    <p:extLst>
      <p:ext uri="{BB962C8B-B14F-4D97-AF65-F5344CB8AC3E}">
        <p14:creationId xmlns:p14="http://schemas.microsoft.com/office/powerpoint/2010/main" val="26145248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38200"/>
          </a:xfrm>
        </p:spPr>
        <p:txBody>
          <a:bodyPr/>
          <a:lstStyle/>
          <a:p>
            <a:r>
              <a:rPr lang="en-US" b="1" dirty="0" smtClean="0">
                <a:solidFill>
                  <a:srgbClr val="000000"/>
                </a:solidFill>
              </a:rPr>
              <a:t>A starting point for the discussion</a:t>
            </a:r>
            <a:endParaRPr lang="en-US" b="1" dirty="0">
              <a:solidFill>
                <a:srgbClr val="000000"/>
              </a:solidFill>
            </a:endParaRPr>
          </a:p>
        </p:txBody>
      </p:sp>
      <p:sp>
        <p:nvSpPr>
          <p:cNvPr id="3" name="Content Placeholder 2"/>
          <p:cNvSpPr>
            <a:spLocks noGrp="1"/>
          </p:cNvSpPr>
          <p:nvPr>
            <p:ph idx="1"/>
          </p:nvPr>
        </p:nvSpPr>
        <p:spPr>
          <a:xfrm>
            <a:off x="304800" y="1295400"/>
            <a:ext cx="8534400" cy="4343400"/>
          </a:xfrm>
        </p:spPr>
        <p:txBody>
          <a:bodyPr/>
          <a:lstStyle/>
          <a:p>
            <a:r>
              <a:rPr lang="en-US" dirty="0" smtClean="0">
                <a:solidFill>
                  <a:srgbClr val="000000"/>
                </a:solidFill>
              </a:rPr>
              <a:t>  Some basic principles:</a:t>
            </a:r>
            <a:br>
              <a:rPr lang="en-US" dirty="0" smtClean="0">
                <a:solidFill>
                  <a:srgbClr val="000000"/>
                </a:solidFill>
              </a:rPr>
            </a:br>
            <a:endParaRPr lang="en-US" dirty="0" smtClean="0">
              <a:solidFill>
                <a:srgbClr val="000000"/>
              </a:solidFill>
            </a:endParaRPr>
          </a:p>
          <a:p>
            <a:pPr marL="457200" indent="-457200"/>
            <a:r>
              <a:rPr lang="en-US" dirty="0">
                <a:solidFill>
                  <a:srgbClr val="000000"/>
                </a:solidFill>
              </a:rPr>
              <a:t>	</a:t>
            </a:r>
            <a:r>
              <a:rPr lang="en-US" dirty="0" smtClean="0">
                <a:solidFill>
                  <a:srgbClr val="000000"/>
                </a:solidFill>
              </a:rPr>
              <a:t>Practically all areas of research and scholarly activity are dependent on information technology</a:t>
            </a:r>
          </a:p>
          <a:p>
            <a:endParaRPr lang="en-US" dirty="0">
              <a:solidFill>
                <a:srgbClr val="000000"/>
              </a:solidFill>
            </a:endParaRPr>
          </a:p>
          <a:p>
            <a:pPr marL="457200" indent="-457200"/>
            <a:r>
              <a:rPr lang="en-US" dirty="0" smtClean="0">
                <a:solidFill>
                  <a:srgbClr val="000000"/>
                </a:solidFill>
              </a:rPr>
              <a:t>	How an institution responds to the challenges of supporting researchers individually and collectively is a critical factor in determining the success of the institution’s research portfolio (e.g., research expenditures, faculty engagement and success, research education and training success)</a:t>
            </a:r>
          </a:p>
          <a:p>
            <a:pPr marL="457200" indent="-457200"/>
            <a:endParaRPr lang="en-US" dirty="0">
              <a:solidFill>
                <a:srgbClr val="000000"/>
              </a:solidFill>
            </a:endParaRPr>
          </a:p>
          <a:p>
            <a:pPr marL="457200" indent="-457200"/>
            <a:r>
              <a:rPr lang="en-US" dirty="0" smtClean="0">
                <a:solidFill>
                  <a:srgbClr val="000000"/>
                </a:solidFill>
              </a:rPr>
              <a:t>	Success of the research and scholarship enterprise depends, in part, on an intentional, strategic engagement by the IT organization directly with researchers and administrative offices (VPR/SRO, Provost, etc.)</a:t>
            </a:r>
            <a:endParaRPr lang="en-US" dirty="0">
              <a:solidFill>
                <a:srgbClr val="000000"/>
              </a:solidFill>
            </a:endParaRPr>
          </a:p>
        </p:txBody>
      </p:sp>
    </p:spTree>
    <p:extLst>
      <p:ext uri="{BB962C8B-B14F-4D97-AF65-F5344CB8AC3E}">
        <p14:creationId xmlns:p14="http://schemas.microsoft.com/office/powerpoint/2010/main" val="1622385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838200"/>
          </a:xfrm>
        </p:spPr>
        <p:txBody>
          <a:bodyPr/>
          <a:lstStyle/>
          <a:p>
            <a:r>
              <a:rPr lang="en-US" b="1" dirty="0" smtClean="0">
                <a:solidFill>
                  <a:srgbClr val="000000"/>
                </a:solidFill>
              </a:rPr>
              <a:t>Basic IT building blocks for innovative research and scholarship</a:t>
            </a:r>
            <a:endParaRPr lang="en-US" b="1" dirty="0">
              <a:solidFill>
                <a:srgbClr val="000000"/>
              </a:solidFill>
            </a:endParaRPr>
          </a:p>
        </p:txBody>
      </p:sp>
      <p:sp>
        <p:nvSpPr>
          <p:cNvPr id="3" name="Content Placeholder 2"/>
          <p:cNvSpPr>
            <a:spLocks noGrp="1"/>
          </p:cNvSpPr>
          <p:nvPr>
            <p:ph idx="1"/>
          </p:nvPr>
        </p:nvSpPr>
        <p:spPr>
          <a:xfrm>
            <a:off x="685800" y="1371600"/>
            <a:ext cx="7391400" cy="4343400"/>
          </a:xfrm>
        </p:spPr>
        <p:txBody>
          <a:bodyPr/>
          <a:lstStyle/>
          <a:p>
            <a:r>
              <a:rPr lang="en-US" dirty="0" smtClean="0">
                <a:solidFill>
                  <a:srgbClr val="000000"/>
                </a:solidFill>
              </a:rPr>
              <a:t>Socio-</a:t>
            </a:r>
          </a:p>
          <a:p>
            <a:pPr marL="342900" indent="-342900">
              <a:buFont typeface="Arial"/>
              <a:buChar char="•"/>
            </a:pPr>
            <a:r>
              <a:rPr lang="en-US" dirty="0" smtClean="0">
                <a:solidFill>
                  <a:srgbClr val="000000"/>
                </a:solidFill>
              </a:rPr>
              <a:t>Working partnerships that include CIO, VPR, Provost, Dean of Faculties, researchers, support facilities and staff</a:t>
            </a:r>
            <a:endParaRPr lang="en-US" dirty="0">
              <a:solidFill>
                <a:srgbClr val="000000"/>
              </a:solidFill>
            </a:endParaRPr>
          </a:p>
          <a:p>
            <a:pPr marL="342900" indent="-342900">
              <a:buFont typeface="Arial"/>
              <a:buChar char="•"/>
            </a:pPr>
            <a:r>
              <a:rPr lang="en-US" dirty="0" smtClean="0">
                <a:solidFill>
                  <a:srgbClr val="000000"/>
                </a:solidFill>
              </a:rPr>
              <a:t>IT governance processes that include researcher and research office inputs</a:t>
            </a:r>
          </a:p>
          <a:p>
            <a:pPr marL="342900" indent="-342900">
              <a:buFont typeface="Arial"/>
              <a:buChar char="•"/>
            </a:pPr>
            <a:r>
              <a:rPr lang="en-US" dirty="0" smtClean="0">
                <a:solidFill>
                  <a:srgbClr val="000000"/>
                </a:solidFill>
              </a:rPr>
              <a:t>Research IT support tuned to the research and </a:t>
            </a:r>
            <a:br>
              <a:rPr lang="en-US" dirty="0" smtClean="0">
                <a:solidFill>
                  <a:srgbClr val="000000"/>
                </a:solidFill>
              </a:rPr>
            </a:br>
            <a:r>
              <a:rPr lang="en-US" dirty="0" smtClean="0">
                <a:solidFill>
                  <a:srgbClr val="000000"/>
                </a:solidFill>
              </a:rPr>
              <a:t>scholarship needs of the institution</a:t>
            </a:r>
            <a:endParaRPr lang="en-US" dirty="0">
              <a:solidFill>
                <a:srgbClr val="000000"/>
              </a:solidFill>
            </a:endParaRPr>
          </a:p>
          <a:p>
            <a:pPr marL="457200" indent="-457200"/>
            <a:r>
              <a:rPr lang="en-US" dirty="0" smtClean="0">
                <a:solidFill>
                  <a:srgbClr val="000000"/>
                </a:solidFill>
              </a:rPr>
              <a:t>Technical</a:t>
            </a:r>
          </a:p>
          <a:p>
            <a:pPr marL="457200" indent="-457200">
              <a:buFont typeface="Arial"/>
              <a:buChar char="•"/>
            </a:pPr>
            <a:r>
              <a:rPr lang="en-US" dirty="0" smtClean="0">
                <a:solidFill>
                  <a:srgbClr val="000000"/>
                </a:solidFill>
              </a:rPr>
              <a:t>Security policies and procedures that enable both </a:t>
            </a:r>
            <a:br>
              <a:rPr lang="en-US" dirty="0" smtClean="0">
                <a:solidFill>
                  <a:srgbClr val="000000"/>
                </a:solidFill>
              </a:rPr>
            </a:br>
            <a:r>
              <a:rPr lang="en-US" dirty="0" smtClean="0">
                <a:solidFill>
                  <a:srgbClr val="000000"/>
                </a:solidFill>
              </a:rPr>
              <a:t>research activities and research compliance</a:t>
            </a:r>
          </a:p>
          <a:p>
            <a:pPr marL="457200" indent="-457200">
              <a:buFont typeface="Arial"/>
              <a:buChar char="•"/>
            </a:pPr>
            <a:r>
              <a:rPr lang="en-US" dirty="0" smtClean="0">
                <a:solidFill>
                  <a:srgbClr val="000000"/>
                </a:solidFill>
              </a:rPr>
              <a:t>Federated </a:t>
            </a:r>
            <a:r>
              <a:rPr lang="en-US" dirty="0">
                <a:solidFill>
                  <a:srgbClr val="000000"/>
                </a:solidFill>
              </a:rPr>
              <a:t>i</a:t>
            </a:r>
            <a:r>
              <a:rPr lang="en-US" dirty="0" smtClean="0">
                <a:solidFill>
                  <a:srgbClr val="000000"/>
                </a:solidFill>
              </a:rPr>
              <a:t>dentity management through InCommon and Research and Scholarship attribute release</a:t>
            </a:r>
          </a:p>
          <a:p>
            <a:pPr marL="457200" indent="-457200">
              <a:buFont typeface="Arial"/>
              <a:buChar char="•"/>
            </a:pPr>
            <a:r>
              <a:rPr lang="en-US" dirty="0" smtClean="0">
                <a:solidFill>
                  <a:srgbClr val="000000"/>
                </a:solidFill>
              </a:rPr>
              <a:t>Connectivity that is not a barrier to collaboration or use of external resources</a:t>
            </a:r>
          </a:p>
        </p:txBody>
      </p:sp>
      <p:pic>
        <p:nvPicPr>
          <p:cNvPr id="6" name="Picture 5" descr="kno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13723" y="2911277"/>
            <a:ext cx="2952354" cy="2006600"/>
          </a:xfrm>
          <a:prstGeom prst="rect">
            <a:avLst/>
          </a:prstGeom>
        </p:spPr>
      </p:pic>
    </p:spTree>
    <p:extLst>
      <p:ext uri="{BB962C8B-B14F-4D97-AF65-F5344CB8AC3E}">
        <p14:creationId xmlns:p14="http://schemas.microsoft.com/office/powerpoint/2010/main" val="38658497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838200"/>
          </a:xfrm>
        </p:spPr>
        <p:txBody>
          <a:bodyPr/>
          <a:lstStyle/>
          <a:p>
            <a:r>
              <a:rPr lang="en-US" b="1" dirty="0" smtClean="0">
                <a:solidFill>
                  <a:srgbClr val="000000"/>
                </a:solidFill>
              </a:rPr>
              <a:t>“Broadening the Reach”: </a:t>
            </a:r>
            <a:br>
              <a:rPr lang="en-US" b="1" dirty="0" smtClean="0">
                <a:solidFill>
                  <a:srgbClr val="000000"/>
                </a:solidFill>
              </a:rPr>
            </a:br>
            <a:r>
              <a:rPr lang="en-US" b="1" dirty="0" smtClean="0">
                <a:solidFill>
                  <a:srgbClr val="000000"/>
                </a:solidFill>
              </a:rPr>
              <a:t>Engaging all kinds of campuses</a:t>
            </a:r>
            <a:endParaRPr lang="en-US" b="1" dirty="0">
              <a:solidFill>
                <a:srgbClr val="000000"/>
              </a:solidFill>
            </a:endParaRPr>
          </a:p>
        </p:txBody>
      </p:sp>
      <p:sp>
        <p:nvSpPr>
          <p:cNvPr id="4" name="Text Placeholder 2"/>
          <p:cNvSpPr>
            <a:spLocks noGrp="1"/>
          </p:cNvSpPr>
          <p:nvPr>
            <p:ph idx="1"/>
          </p:nvPr>
        </p:nvSpPr>
        <p:spPr>
          <a:xfrm>
            <a:off x="685800" y="1447800"/>
            <a:ext cx="8229600" cy="4343400"/>
          </a:xfrm>
        </p:spPr>
        <p:txBody>
          <a:bodyPr/>
          <a:lstStyle/>
          <a:p>
            <a:pPr marL="285750" indent="-285750">
              <a:lnSpc>
                <a:spcPts val="2360"/>
              </a:lnSpc>
              <a:buFont typeface="Arial"/>
              <a:buChar char="•"/>
            </a:pPr>
            <a:r>
              <a:rPr lang="en-US" sz="1800" dirty="0" smtClean="0">
                <a:solidFill>
                  <a:srgbClr val="000000"/>
                </a:solidFill>
              </a:rPr>
              <a:t>Funded as an NSF ACI “special project” starting in Fall of 2013, </a:t>
            </a:r>
            <a:br>
              <a:rPr lang="en-US" sz="1800" dirty="0" smtClean="0">
                <a:solidFill>
                  <a:srgbClr val="000000"/>
                </a:solidFill>
              </a:rPr>
            </a:br>
            <a:r>
              <a:rPr lang="en-US" sz="1800" dirty="0" smtClean="0">
                <a:solidFill>
                  <a:srgbClr val="000000"/>
                </a:solidFill>
              </a:rPr>
              <a:t>PI: Stephen Wolff, co-PI: Wendy Huntoon</a:t>
            </a:r>
          </a:p>
          <a:p>
            <a:pPr marL="285750" indent="-285750">
              <a:lnSpc>
                <a:spcPts val="2360"/>
              </a:lnSpc>
              <a:buFont typeface="Arial"/>
              <a:buChar char="•"/>
            </a:pPr>
            <a:r>
              <a:rPr lang="en-US" sz="1800" dirty="0" smtClean="0">
                <a:solidFill>
                  <a:srgbClr val="000000"/>
                </a:solidFill>
              </a:rPr>
              <a:t>Support from NSF through </a:t>
            </a:r>
            <a:r>
              <a:rPr lang="en-US" sz="1800" dirty="0">
                <a:solidFill>
                  <a:srgbClr val="000000"/>
                </a:solidFill>
              </a:rPr>
              <a:t>grant ACI-</a:t>
            </a:r>
            <a:r>
              <a:rPr lang="en-US" sz="1800" dirty="0" smtClean="0">
                <a:solidFill>
                  <a:srgbClr val="000000"/>
                </a:solidFill>
              </a:rPr>
              <a:t>1342995 is gratefully acknowledged</a:t>
            </a:r>
          </a:p>
          <a:p>
            <a:pPr marL="285750" indent="-285750">
              <a:lnSpc>
                <a:spcPts val="2360"/>
              </a:lnSpc>
              <a:buFont typeface="Arial"/>
              <a:buChar char="•"/>
            </a:pPr>
            <a:r>
              <a:rPr lang="en-US" sz="1800" dirty="0" smtClean="0">
                <a:solidFill>
                  <a:srgbClr val="000000"/>
                </a:solidFill>
              </a:rPr>
              <a:t>68 sites requested visits, funded for 30, 20 campus visits completed to date</a:t>
            </a:r>
          </a:p>
          <a:p>
            <a:pPr marL="285750" indent="-285750">
              <a:lnSpc>
                <a:spcPts val="2360"/>
              </a:lnSpc>
              <a:buFont typeface="Arial"/>
              <a:buChar char="•"/>
            </a:pPr>
            <a:r>
              <a:rPr lang="en-US" sz="1800" dirty="0" smtClean="0">
                <a:solidFill>
                  <a:srgbClr val="000000"/>
                </a:solidFill>
              </a:rPr>
              <a:t>Aim is: “…</a:t>
            </a:r>
            <a:r>
              <a:rPr lang="en-US" sz="1800" dirty="0">
                <a:solidFill>
                  <a:srgbClr val="000000"/>
                </a:solidFill>
              </a:rPr>
              <a:t>to support the enhancement of campus network infrastructure and external connectivity of colleges and universities, including but not limited to those in EPSCoR states, having notable research projects, even though the institution may not be primarily research-focused</a:t>
            </a:r>
            <a:r>
              <a:rPr lang="en-US" sz="1800" dirty="0" smtClean="0">
                <a:solidFill>
                  <a:srgbClr val="000000"/>
                </a:solidFill>
              </a:rPr>
              <a:t>.</a:t>
            </a:r>
          </a:p>
          <a:p>
            <a:pPr marL="285750" indent="-285750">
              <a:lnSpc>
                <a:spcPts val="2360"/>
              </a:lnSpc>
              <a:buFont typeface="Arial"/>
              <a:buChar char="•"/>
            </a:pPr>
            <a:r>
              <a:rPr lang="en-US" sz="1800" dirty="0" smtClean="0">
                <a:solidFill>
                  <a:srgbClr val="000000"/>
                </a:solidFill>
              </a:rPr>
              <a:t> Through two primary approaches:</a:t>
            </a:r>
          </a:p>
          <a:p>
            <a:pPr marL="742950" lvl="1" indent="-285750">
              <a:lnSpc>
                <a:spcPts val="2360"/>
              </a:lnSpc>
              <a:buFont typeface="Arial"/>
              <a:buChar char="•"/>
            </a:pPr>
            <a:r>
              <a:rPr lang="en-US" sz="1800" dirty="0" smtClean="0">
                <a:solidFill>
                  <a:srgbClr val="000000"/>
                </a:solidFill>
              </a:rPr>
              <a:t>“…workshops </a:t>
            </a:r>
            <a:r>
              <a:rPr lang="en-US" sz="1800" dirty="0">
                <a:solidFill>
                  <a:srgbClr val="000000"/>
                </a:solidFill>
              </a:rPr>
              <a:t>focused on campus infrastructures and external connectivity to support research and </a:t>
            </a:r>
            <a:r>
              <a:rPr lang="en-US" sz="1800" dirty="0" smtClean="0">
                <a:solidFill>
                  <a:srgbClr val="000000"/>
                </a:solidFill>
              </a:rPr>
              <a:t>teaching.”</a:t>
            </a:r>
          </a:p>
          <a:p>
            <a:pPr marL="742950" lvl="1" indent="-285750">
              <a:lnSpc>
                <a:spcPts val="2360"/>
              </a:lnSpc>
              <a:buFont typeface="Arial"/>
              <a:buChar char="•"/>
            </a:pPr>
            <a:r>
              <a:rPr lang="en-US" sz="1800" dirty="0" smtClean="0">
                <a:solidFill>
                  <a:srgbClr val="000000"/>
                </a:solidFill>
              </a:rPr>
              <a:t>Campus visits to assist with implementation of infrastructure, development of competitive proposals, building mindshare in CI topics</a:t>
            </a:r>
            <a:endParaRPr lang="en-US" sz="1800" dirty="0">
              <a:solidFill>
                <a:srgbClr val="000000"/>
              </a:solidFill>
            </a:endParaRPr>
          </a:p>
        </p:txBody>
      </p:sp>
      <p:pic>
        <p:nvPicPr>
          <p:cNvPr id="5" name="Picture 4"/>
          <p:cNvPicPr>
            <a:picLocks noChangeAspect="1"/>
          </p:cNvPicPr>
          <p:nvPr/>
        </p:nvPicPr>
        <p:blipFill>
          <a:blip r:embed="rId3"/>
          <a:stretch>
            <a:fillRect/>
          </a:stretch>
        </p:blipFill>
        <p:spPr>
          <a:xfrm>
            <a:off x="7924800" y="457200"/>
            <a:ext cx="744437" cy="742950"/>
          </a:xfrm>
          <a:prstGeom prst="rect">
            <a:avLst/>
          </a:prstGeom>
        </p:spPr>
      </p:pic>
      <p:pic>
        <p:nvPicPr>
          <p:cNvPr id="6" name="Picture 5"/>
          <p:cNvPicPr>
            <a:picLocks noChangeAspect="1"/>
          </p:cNvPicPr>
          <p:nvPr/>
        </p:nvPicPr>
        <p:blipFill>
          <a:blip r:embed="rId4"/>
          <a:stretch>
            <a:fillRect/>
          </a:stretch>
        </p:blipFill>
        <p:spPr>
          <a:xfrm>
            <a:off x="7798852" y="1295400"/>
            <a:ext cx="1068742" cy="793345"/>
          </a:xfrm>
          <a:prstGeom prst="rect">
            <a:avLst/>
          </a:prstGeom>
        </p:spPr>
      </p:pic>
    </p:spTree>
    <p:extLst>
      <p:ext uri="{BB962C8B-B14F-4D97-AF65-F5344CB8AC3E}">
        <p14:creationId xmlns:p14="http://schemas.microsoft.com/office/powerpoint/2010/main" val="3394347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05800" cy="1430694"/>
          </a:xfrm>
        </p:spPr>
        <p:txBody>
          <a:bodyPr/>
          <a:lstStyle/>
          <a:p>
            <a:r>
              <a:rPr lang="en-US" sz="3200" b="1" dirty="0" smtClean="0">
                <a:solidFill>
                  <a:srgbClr val="000000"/>
                </a:solidFill>
              </a:rPr>
              <a:t>“Broadening The Reach” Interest Areas from campus visits</a:t>
            </a:r>
            <a:endParaRPr lang="en-US" sz="3200" b="1" dirty="0">
              <a:solidFill>
                <a:srgbClr val="000000"/>
              </a:solidFill>
            </a:endParaRPr>
          </a:p>
        </p:txBody>
      </p:sp>
      <p:sp>
        <p:nvSpPr>
          <p:cNvPr id="3" name="Text Placeholder 2"/>
          <p:cNvSpPr>
            <a:spLocks noGrp="1"/>
          </p:cNvSpPr>
          <p:nvPr>
            <p:ph type="body" sz="quarter" idx="10"/>
          </p:nvPr>
        </p:nvSpPr>
        <p:spPr>
          <a:xfrm>
            <a:off x="685800" y="1676400"/>
            <a:ext cx="7848600" cy="3657600"/>
          </a:xfrm>
        </p:spPr>
        <p:txBody>
          <a:bodyPr/>
          <a:lstStyle/>
          <a:p>
            <a:pPr>
              <a:spcBef>
                <a:spcPts val="300"/>
              </a:spcBef>
            </a:pPr>
            <a:r>
              <a:rPr lang="en-US" sz="2400" dirty="0" smtClean="0">
                <a:solidFill>
                  <a:srgbClr val="000000"/>
                </a:solidFill>
              </a:rPr>
              <a:t>Campus research </a:t>
            </a:r>
            <a:r>
              <a:rPr lang="en-US" sz="2400" dirty="0">
                <a:solidFill>
                  <a:srgbClr val="000000"/>
                </a:solidFill>
              </a:rPr>
              <a:t>community engagement	</a:t>
            </a:r>
          </a:p>
          <a:p>
            <a:pPr marL="0" indent="0">
              <a:spcBef>
                <a:spcPts val="300"/>
              </a:spcBef>
              <a:buNone/>
            </a:pPr>
            <a:endParaRPr lang="en-US" sz="2400" dirty="0" smtClean="0">
              <a:solidFill>
                <a:srgbClr val="000000"/>
              </a:solidFill>
            </a:endParaRPr>
          </a:p>
          <a:p>
            <a:pPr>
              <a:spcBef>
                <a:spcPts val="300"/>
              </a:spcBef>
            </a:pPr>
            <a:r>
              <a:rPr lang="en-US" sz="2400" dirty="0" smtClean="0">
                <a:solidFill>
                  <a:srgbClr val="000000"/>
                </a:solidFill>
              </a:rPr>
              <a:t>Community </a:t>
            </a:r>
            <a:r>
              <a:rPr lang="en-US" sz="2400" dirty="0">
                <a:solidFill>
                  <a:srgbClr val="000000"/>
                </a:solidFill>
              </a:rPr>
              <a:t>and </a:t>
            </a:r>
            <a:r>
              <a:rPr lang="en-US" sz="2400" dirty="0" smtClean="0">
                <a:solidFill>
                  <a:srgbClr val="000000"/>
                </a:solidFill>
              </a:rPr>
              <a:t>participation</a:t>
            </a:r>
          </a:p>
          <a:p>
            <a:pPr>
              <a:spcBef>
                <a:spcPts val="300"/>
              </a:spcBef>
            </a:pPr>
            <a:endParaRPr lang="en-US" sz="2400" dirty="0">
              <a:solidFill>
                <a:srgbClr val="000000"/>
              </a:solidFill>
            </a:endParaRPr>
          </a:p>
          <a:p>
            <a:pPr>
              <a:spcBef>
                <a:spcPts val="300"/>
              </a:spcBef>
            </a:pPr>
            <a:r>
              <a:rPr lang="en-US" sz="2400" dirty="0">
                <a:solidFill>
                  <a:srgbClr val="000000"/>
                </a:solidFill>
              </a:rPr>
              <a:t>Proposal </a:t>
            </a:r>
            <a:r>
              <a:rPr lang="en-US" sz="2400" dirty="0" smtClean="0">
                <a:solidFill>
                  <a:srgbClr val="000000"/>
                </a:solidFill>
              </a:rPr>
              <a:t>preparation</a:t>
            </a:r>
          </a:p>
          <a:p>
            <a:pPr>
              <a:spcBef>
                <a:spcPts val="300"/>
              </a:spcBef>
            </a:pPr>
            <a:endParaRPr lang="en-US" sz="2400" dirty="0">
              <a:solidFill>
                <a:srgbClr val="000000"/>
              </a:solidFill>
            </a:endParaRPr>
          </a:p>
          <a:p>
            <a:pPr>
              <a:spcBef>
                <a:spcPts val="300"/>
              </a:spcBef>
            </a:pPr>
            <a:r>
              <a:rPr lang="en-US" sz="2400" dirty="0" smtClean="0">
                <a:solidFill>
                  <a:srgbClr val="000000"/>
                </a:solidFill>
              </a:rPr>
              <a:t>Identity management</a:t>
            </a:r>
            <a:r>
              <a:rPr lang="en-US" sz="2400" dirty="0">
                <a:solidFill>
                  <a:srgbClr val="000000"/>
                </a:solidFill>
              </a:rPr>
              <a:t>	</a:t>
            </a:r>
            <a:endParaRPr lang="en-US" sz="2400" dirty="0" smtClean="0">
              <a:solidFill>
                <a:srgbClr val="000000"/>
              </a:solidFill>
            </a:endParaRPr>
          </a:p>
          <a:p>
            <a:pPr>
              <a:spcBef>
                <a:spcPts val="300"/>
              </a:spcBef>
            </a:pPr>
            <a:endParaRPr lang="en-US" sz="2400" dirty="0">
              <a:solidFill>
                <a:srgbClr val="000000"/>
              </a:solidFill>
            </a:endParaRPr>
          </a:p>
          <a:p>
            <a:pPr>
              <a:spcBef>
                <a:spcPts val="300"/>
              </a:spcBef>
            </a:pPr>
            <a:r>
              <a:rPr lang="en-US" sz="2400" dirty="0" smtClean="0">
                <a:solidFill>
                  <a:srgbClr val="000000"/>
                </a:solidFill>
              </a:rPr>
              <a:t>Technical, networking </a:t>
            </a:r>
          </a:p>
          <a:p>
            <a:pPr>
              <a:spcBef>
                <a:spcPts val="300"/>
              </a:spcBef>
            </a:pPr>
            <a:endParaRPr lang="en-US" sz="2400" dirty="0">
              <a:solidFill>
                <a:srgbClr val="000000"/>
              </a:solidFill>
            </a:endParaRPr>
          </a:p>
          <a:p>
            <a:pPr>
              <a:spcBef>
                <a:spcPts val="300"/>
              </a:spcBef>
            </a:pPr>
            <a:r>
              <a:rPr lang="en-US" sz="2400" dirty="0" smtClean="0">
                <a:solidFill>
                  <a:srgbClr val="000000"/>
                </a:solidFill>
              </a:rPr>
              <a:t>Technical, cyberinfastructure and research computing</a:t>
            </a:r>
          </a:p>
        </p:txBody>
      </p:sp>
    </p:spTree>
    <p:extLst>
      <p:ext uri="{BB962C8B-B14F-4D97-AF65-F5344CB8AC3E}">
        <p14:creationId xmlns:p14="http://schemas.microsoft.com/office/powerpoint/2010/main" val="2057539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838200"/>
          </a:xfrm>
        </p:spPr>
        <p:txBody>
          <a:bodyPr/>
          <a:lstStyle/>
          <a:p>
            <a:r>
              <a:rPr lang="en-US" b="1" dirty="0" smtClean="0">
                <a:solidFill>
                  <a:srgbClr val="000000"/>
                </a:solidFill>
              </a:rPr>
              <a:t>Lessons learned from “Broadening the Reach”</a:t>
            </a:r>
            <a:endParaRPr lang="en-US" b="1" dirty="0">
              <a:solidFill>
                <a:srgbClr val="000000"/>
              </a:solidFill>
            </a:endParaRPr>
          </a:p>
        </p:txBody>
      </p:sp>
      <p:sp>
        <p:nvSpPr>
          <p:cNvPr id="3" name="Text Placeholder 2"/>
          <p:cNvSpPr>
            <a:spLocks noGrp="1"/>
          </p:cNvSpPr>
          <p:nvPr>
            <p:ph idx="1"/>
          </p:nvPr>
        </p:nvSpPr>
        <p:spPr>
          <a:xfrm>
            <a:off x="381000" y="1600200"/>
            <a:ext cx="8458200" cy="4343400"/>
          </a:xfrm>
        </p:spPr>
        <p:txBody>
          <a:bodyPr/>
          <a:lstStyle/>
          <a:p>
            <a:pPr marL="342900" indent="-342900">
              <a:buFont typeface="Arial"/>
              <a:buChar char="•"/>
            </a:pPr>
            <a:r>
              <a:rPr lang="en-US" dirty="0" smtClean="0">
                <a:solidFill>
                  <a:srgbClr val="000000"/>
                </a:solidFill>
              </a:rPr>
              <a:t>Smaller colleges </a:t>
            </a:r>
            <a:r>
              <a:rPr lang="en-US" dirty="0">
                <a:solidFill>
                  <a:srgbClr val="000000"/>
                </a:solidFill>
              </a:rPr>
              <a:t>&amp;</a:t>
            </a:r>
            <a:r>
              <a:rPr lang="en-US" dirty="0" smtClean="0">
                <a:solidFill>
                  <a:srgbClr val="000000"/>
                </a:solidFill>
              </a:rPr>
              <a:t> universities have interests and </a:t>
            </a:r>
            <a:r>
              <a:rPr lang="en-US" dirty="0">
                <a:solidFill>
                  <a:srgbClr val="000000"/>
                </a:solidFill>
              </a:rPr>
              <a:t>c</a:t>
            </a:r>
            <a:r>
              <a:rPr lang="en-US" dirty="0" smtClean="0">
                <a:solidFill>
                  <a:srgbClr val="000000"/>
                </a:solidFill>
              </a:rPr>
              <a:t>yberinfrastructure needs distinctly different to research intensive universities…</a:t>
            </a:r>
          </a:p>
          <a:p>
            <a:pPr marL="342900" indent="-342900">
              <a:buFont typeface="Arial"/>
              <a:buChar char="•"/>
            </a:pPr>
            <a:r>
              <a:rPr lang="en-US" dirty="0" smtClean="0">
                <a:solidFill>
                  <a:srgbClr val="000000"/>
                </a:solidFill>
              </a:rPr>
              <a:t>…BUT they have pressing needs for cyberinfrastructure that are sometimes as difficult for them to meet as in the “R1s”</a:t>
            </a:r>
          </a:p>
          <a:p>
            <a:pPr marL="342900" indent="-342900">
              <a:buFont typeface="Arial"/>
              <a:buChar char="•"/>
            </a:pPr>
            <a:r>
              <a:rPr lang="en-US" dirty="0" smtClean="0">
                <a:solidFill>
                  <a:srgbClr val="000000"/>
                </a:solidFill>
              </a:rPr>
              <a:t>Site visits are a great time to begin or reinforce connections between IT and faculty; preparing a CC* proposal often starts new, important relationships across a campus</a:t>
            </a:r>
            <a:endParaRPr lang="en-US" dirty="0">
              <a:solidFill>
                <a:srgbClr val="000000"/>
              </a:solidFill>
            </a:endParaRPr>
          </a:p>
          <a:p>
            <a:pPr marL="342900" indent="-342900">
              <a:buFont typeface="Arial"/>
              <a:buChar char="•"/>
            </a:pPr>
            <a:r>
              <a:rPr lang="en-US" dirty="0" smtClean="0">
                <a:solidFill>
                  <a:srgbClr val="000000"/>
                </a:solidFill>
              </a:rPr>
              <a:t>Workshops and on-site visits are both impactful and complementary</a:t>
            </a:r>
          </a:p>
          <a:p>
            <a:pPr marL="800100" lvl="1" indent="-342900">
              <a:buFont typeface="Arial"/>
              <a:buChar char="•"/>
            </a:pPr>
            <a:r>
              <a:rPr lang="en-US" sz="2000" dirty="0" smtClean="0">
                <a:solidFill>
                  <a:srgbClr val="000000"/>
                </a:solidFill>
              </a:rPr>
              <a:t>Broad audience with set agenda vs. smaller groups and more time to discuss and socialize ideas across faculty, IT staff and administrators</a:t>
            </a:r>
          </a:p>
          <a:p>
            <a:pPr marL="800100" lvl="1" indent="-342900">
              <a:buFont typeface="Arial"/>
              <a:buChar char="•"/>
            </a:pPr>
            <a:r>
              <a:rPr lang="en-US" sz="2000" dirty="0" smtClean="0">
                <a:solidFill>
                  <a:srgbClr val="000000"/>
                </a:solidFill>
              </a:rPr>
              <a:t>Regional network organizations are great partners in this activity</a:t>
            </a:r>
          </a:p>
        </p:txBody>
      </p:sp>
    </p:spTree>
    <p:extLst>
      <p:ext uri="{BB962C8B-B14F-4D97-AF65-F5344CB8AC3E}">
        <p14:creationId xmlns:p14="http://schemas.microsoft.com/office/powerpoint/2010/main" val="4289827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838200"/>
          </a:xfrm>
        </p:spPr>
        <p:txBody>
          <a:bodyPr/>
          <a:lstStyle/>
          <a:p>
            <a:r>
              <a:rPr lang="en-US" b="1" dirty="0" smtClean="0">
                <a:solidFill>
                  <a:srgbClr val="000000"/>
                </a:solidFill>
              </a:rPr>
              <a:t>More lessons learned from Broadening the Reach</a:t>
            </a:r>
            <a:endParaRPr lang="en-US" b="1" dirty="0">
              <a:solidFill>
                <a:srgbClr val="000000"/>
              </a:solidFill>
            </a:endParaRPr>
          </a:p>
        </p:txBody>
      </p:sp>
      <p:sp>
        <p:nvSpPr>
          <p:cNvPr id="3" name="Text Placeholder 2"/>
          <p:cNvSpPr>
            <a:spLocks noGrp="1"/>
          </p:cNvSpPr>
          <p:nvPr>
            <p:ph idx="1"/>
          </p:nvPr>
        </p:nvSpPr>
        <p:spPr>
          <a:xfrm>
            <a:off x="609600" y="1524000"/>
            <a:ext cx="8153400" cy="4343400"/>
          </a:xfrm>
        </p:spPr>
        <p:txBody>
          <a:bodyPr/>
          <a:lstStyle/>
          <a:p>
            <a:pPr marL="342900" indent="-342900">
              <a:buFont typeface="Arial"/>
              <a:buChar char="•"/>
            </a:pPr>
            <a:r>
              <a:rPr lang="en-US" sz="2000" dirty="0">
                <a:solidFill>
                  <a:srgbClr val="000000"/>
                </a:solidFill>
              </a:rPr>
              <a:t>Open dialog that includes IT, faculty and regional network representatives brokered by outsiders (the BTR site visit team) is generally welcomed and sometimes tactically </a:t>
            </a:r>
            <a:r>
              <a:rPr lang="en-US" sz="2000" dirty="0" smtClean="0">
                <a:solidFill>
                  <a:srgbClr val="000000"/>
                </a:solidFill>
              </a:rPr>
              <a:t>useful</a:t>
            </a:r>
            <a:br>
              <a:rPr lang="en-US" sz="2000" dirty="0" smtClean="0">
                <a:solidFill>
                  <a:srgbClr val="000000"/>
                </a:solidFill>
              </a:rPr>
            </a:br>
            <a:endParaRPr lang="en-US" sz="2000" dirty="0">
              <a:solidFill>
                <a:srgbClr val="000000"/>
              </a:solidFill>
            </a:endParaRPr>
          </a:p>
          <a:p>
            <a:pPr marL="342900" indent="-342900">
              <a:buFont typeface="Arial"/>
              <a:buChar char="•"/>
            </a:pPr>
            <a:r>
              <a:rPr lang="en-US" sz="2000" dirty="0">
                <a:solidFill>
                  <a:srgbClr val="000000"/>
                </a:solidFill>
              </a:rPr>
              <a:t>Overall, interest in topics covers the list, but the mix of interests differs from one institution to the next; we are constantly adding new topics and supporting </a:t>
            </a:r>
            <a:r>
              <a:rPr lang="en-US" sz="2000" dirty="0" smtClean="0">
                <a:solidFill>
                  <a:srgbClr val="000000"/>
                </a:solidFill>
              </a:rPr>
              <a:t>materials</a:t>
            </a:r>
            <a:br>
              <a:rPr lang="en-US" sz="2000" dirty="0" smtClean="0">
                <a:solidFill>
                  <a:srgbClr val="000000"/>
                </a:solidFill>
              </a:rPr>
            </a:br>
            <a:endParaRPr lang="en-US" sz="2000" dirty="0" smtClean="0">
              <a:solidFill>
                <a:srgbClr val="000000"/>
              </a:solidFill>
            </a:endParaRPr>
          </a:p>
          <a:p>
            <a:pPr marL="342900" indent="-342900">
              <a:buFont typeface="Arial"/>
              <a:buChar char="•"/>
            </a:pPr>
            <a:r>
              <a:rPr lang="en-US" sz="2000" dirty="0" smtClean="0">
                <a:solidFill>
                  <a:srgbClr val="000000"/>
                </a:solidFill>
              </a:rPr>
              <a:t>An EPSCoR jurisdiction’s goals and S&amp;T plan can drive diverse cyberinfrastructure needs across multiple campuses </a:t>
            </a:r>
          </a:p>
          <a:p>
            <a:pPr marL="742950" lvl="1" indent="-285750">
              <a:buFont typeface="Arial"/>
              <a:buChar char="•"/>
            </a:pPr>
            <a:r>
              <a:rPr lang="en-US" sz="1800" dirty="0" smtClean="0">
                <a:solidFill>
                  <a:srgbClr val="000000"/>
                </a:solidFill>
              </a:rPr>
              <a:t>Broader intra- and inter-campus coordination of research/education/grad training IT plans with state EPSCoR office’s plans</a:t>
            </a:r>
          </a:p>
          <a:p>
            <a:pPr marL="742950" lvl="1" indent="-285750">
              <a:buFont typeface="Arial"/>
              <a:buChar char="•"/>
            </a:pPr>
            <a:r>
              <a:rPr lang="en-US" sz="1800" dirty="0">
                <a:solidFill>
                  <a:srgbClr val="000000"/>
                </a:solidFill>
              </a:rPr>
              <a:t>C</a:t>
            </a:r>
            <a:r>
              <a:rPr lang="en-US" sz="1800" dirty="0" smtClean="0">
                <a:solidFill>
                  <a:srgbClr val="000000"/>
                </a:solidFill>
              </a:rPr>
              <a:t>oordination between NSF campus cyberinfrastructure programs, MRI, and CRI programs with EPSCoR office</a:t>
            </a:r>
            <a:endParaRPr lang="en-US" sz="1800" dirty="0">
              <a:solidFill>
                <a:srgbClr val="000000"/>
              </a:solidFill>
            </a:endParaRPr>
          </a:p>
        </p:txBody>
      </p:sp>
    </p:spTree>
    <p:extLst>
      <p:ext uri="{BB962C8B-B14F-4D97-AF65-F5344CB8AC3E}">
        <p14:creationId xmlns:p14="http://schemas.microsoft.com/office/powerpoint/2010/main" val="2313689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10043</TotalTime>
  <Words>1237</Words>
  <Application>Microsoft Macintosh PowerPoint</Application>
  <PresentationFormat>On-screen Show (4:3)</PresentationFormat>
  <Paragraphs>163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9_Default Theme</vt:lpstr>
      <vt:lpstr>PowerPoint Presentation</vt:lpstr>
      <vt:lpstr>Agenda</vt:lpstr>
      <vt:lpstr>Presenters and Panelists </vt:lpstr>
      <vt:lpstr>A starting point for the discussion</vt:lpstr>
      <vt:lpstr>Basic IT building blocks for innovative research and scholarship</vt:lpstr>
      <vt:lpstr>“Broadening the Reach”:  Engaging all kinds of campuses</vt:lpstr>
      <vt:lpstr>“Broadening The Reach” Interest Areas from campus visits</vt:lpstr>
      <vt:lpstr>Lessons learned from “Broadening the Reach”</vt:lpstr>
      <vt:lpstr>More lessons learned from Broadening the Reach</vt:lpstr>
      <vt:lpstr>Our Panelists Welcome Your Questions </vt:lpstr>
      <vt:lpstr>PowerPoint Presentation</vt:lpstr>
      <vt:lpstr>PowerPoint Presentation</vt:lpstr>
      <vt:lpstr>Some questions to consider about  relationships</vt:lpstr>
      <vt:lpstr>Some questions to consider about  governance</vt:lpstr>
      <vt:lpstr>Some questions to consider about support models</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Florence Hudson</cp:lastModifiedBy>
  <cp:revision>142</cp:revision>
  <cp:lastPrinted>2015-10-14T14:59:28Z</cp:lastPrinted>
  <dcterms:created xsi:type="dcterms:W3CDTF">2012-08-08T18:23:13Z</dcterms:created>
  <dcterms:modified xsi:type="dcterms:W3CDTF">2015-10-15T22:24:59Z</dcterms:modified>
</cp:coreProperties>
</file>