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4"/>
  </p:notesMasterIdLst>
  <p:sldIdLst>
    <p:sldId id="256" r:id="rId2"/>
    <p:sldId id="260" r:id="rId3"/>
    <p:sldId id="267" r:id="rId4"/>
    <p:sldId id="268" r:id="rId5"/>
    <p:sldId id="269" r:id="rId6"/>
    <p:sldId id="272" r:id="rId7"/>
    <p:sldId id="271" r:id="rId8"/>
    <p:sldId id="270" r:id="rId9"/>
    <p:sldId id="279" r:id="rId10"/>
    <p:sldId id="278" r:id="rId11"/>
    <p:sldId id="277" r:id="rId12"/>
    <p:sldId id="276" r:id="rId13"/>
    <p:sldId id="275" r:id="rId14"/>
    <p:sldId id="284" r:id="rId15"/>
    <p:sldId id="285" r:id="rId16"/>
    <p:sldId id="286" r:id="rId17"/>
    <p:sldId id="287" r:id="rId18"/>
    <p:sldId id="280" r:id="rId19"/>
    <p:sldId id="288" r:id="rId20"/>
    <p:sldId id="289" r:id="rId21"/>
    <p:sldId id="273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6"/>
          </p14:sldIdLst>
        </p14:section>
        <p14:section name="Dividers" id="{4D810FCF-0ADD-0345-AFBF-9AC0BF5CA536}">
          <p14:sldIdLst/>
        </p14:section>
        <p14:section name="Content" id="{6D2F19DD-4CA8-6F4E-9292-A7C41B87577C}">
          <p14:sldIdLst>
            <p14:sldId id="260"/>
            <p14:sldId id="267"/>
            <p14:sldId id="268"/>
            <p14:sldId id="269"/>
            <p14:sldId id="272"/>
            <p14:sldId id="271"/>
            <p14:sldId id="270"/>
            <p14:sldId id="279"/>
            <p14:sldId id="278"/>
            <p14:sldId id="277"/>
            <p14:sldId id="276"/>
            <p14:sldId id="275"/>
            <p14:sldId id="284"/>
            <p14:sldId id="285"/>
            <p14:sldId id="286"/>
            <p14:sldId id="287"/>
            <p14:sldId id="280"/>
            <p14:sldId id="288"/>
            <p14:sldId id="289"/>
            <p14:sldId id="273"/>
          </p14:sldIdLst>
        </p14:section>
        <p14:section name="Interaction" id="{F2C0CFF2-7594-C04A-9910-F1426A27AF3C}">
          <p14:sldIdLst>
            <p14:sldId id="26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2" autoAdjust="0"/>
    <p:restoredTop sz="95406" autoAdjust="0"/>
  </p:normalViewPr>
  <p:slideViewPr>
    <p:cSldViewPr snapToGrid="0">
      <p:cViewPr varScale="1">
        <p:scale>
          <a:sx n="101" d="100"/>
          <a:sy n="101" d="100"/>
        </p:scale>
        <p:origin x="-1320" y="-112"/>
      </p:cViewPr>
      <p:guideLst>
        <p:guide orient="horz" pos="1292"/>
        <p:guide orient="horz" pos="3081"/>
        <p:guide orient="horz" pos="3666"/>
        <p:guide orient="horz" pos="3369"/>
        <p:guide pos="2757"/>
        <p:guide pos="4985"/>
        <p:guide pos="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92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  <p:sldLayoutId id="21474848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Relationship Id="rId3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hyperlink" Target="mailto:CINO@internet2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50" Type="http://schemas.openxmlformats.org/officeDocument/2006/relationships/image" Target="../media/image70.png"/><Relationship Id="rId51" Type="http://schemas.openxmlformats.org/officeDocument/2006/relationships/image" Target="../media/image71.png"/><Relationship Id="rId52" Type="http://schemas.openxmlformats.org/officeDocument/2006/relationships/image" Target="../media/image72.png"/><Relationship Id="rId53" Type="http://schemas.openxmlformats.org/officeDocument/2006/relationships/image" Target="../media/image73.png"/><Relationship Id="rId54" Type="http://schemas.openxmlformats.org/officeDocument/2006/relationships/image" Target="../media/image74.png"/><Relationship Id="rId55" Type="http://schemas.openxmlformats.org/officeDocument/2006/relationships/image" Target="../media/image75.png"/><Relationship Id="rId56" Type="http://schemas.openxmlformats.org/officeDocument/2006/relationships/image" Target="../media/image76.png"/><Relationship Id="rId57" Type="http://schemas.openxmlformats.org/officeDocument/2006/relationships/image" Target="../media/image77.png"/><Relationship Id="rId58" Type="http://schemas.openxmlformats.org/officeDocument/2006/relationships/image" Target="../media/image78.png"/><Relationship Id="rId59" Type="http://schemas.openxmlformats.org/officeDocument/2006/relationships/image" Target="../media/image79.png"/><Relationship Id="rId40" Type="http://schemas.openxmlformats.org/officeDocument/2006/relationships/image" Target="../media/image60.png"/><Relationship Id="rId41" Type="http://schemas.openxmlformats.org/officeDocument/2006/relationships/image" Target="../media/image61.png"/><Relationship Id="rId42" Type="http://schemas.openxmlformats.org/officeDocument/2006/relationships/image" Target="../media/image62.png"/><Relationship Id="rId43" Type="http://schemas.openxmlformats.org/officeDocument/2006/relationships/image" Target="../media/image63.png"/><Relationship Id="rId44" Type="http://schemas.openxmlformats.org/officeDocument/2006/relationships/image" Target="../media/image64.png"/><Relationship Id="rId45" Type="http://schemas.openxmlformats.org/officeDocument/2006/relationships/image" Target="../media/image65.png"/><Relationship Id="rId46" Type="http://schemas.openxmlformats.org/officeDocument/2006/relationships/image" Target="../media/image66.png"/><Relationship Id="rId47" Type="http://schemas.openxmlformats.org/officeDocument/2006/relationships/image" Target="../media/image67.png"/><Relationship Id="rId48" Type="http://schemas.openxmlformats.org/officeDocument/2006/relationships/image" Target="../media/image68.png"/><Relationship Id="rId49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30" Type="http://schemas.openxmlformats.org/officeDocument/2006/relationships/image" Target="../media/image50.png"/><Relationship Id="rId31" Type="http://schemas.openxmlformats.org/officeDocument/2006/relationships/image" Target="../media/image51.png"/><Relationship Id="rId32" Type="http://schemas.openxmlformats.org/officeDocument/2006/relationships/image" Target="../media/image52.png"/><Relationship Id="rId33" Type="http://schemas.openxmlformats.org/officeDocument/2006/relationships/image" Target="../media/image53.png"/><Relationship Id="rId34" Type="http://schemas.openxmlformats.org/officeDocument/2006/relationships/image" Target="../media/image54.png"/><Relationship Id="rId35" Type="http://schemas.openxmlformats.org/officeDocument/2006/relationships/image" Target="../media/image55.png"/><Relationship Id="rId36" Type="http://schemas.openxmlformats.org/officeDocument/2006/relationships/image" Target="../media/image56.png"/><Relationship Id="rId37" Type="http://schemas.openxmlformats.org/officeDocument/2006/relationships/image" Target="../media/image57.png"/><Relationship Id="rId38" Type="http://schemas.openxmlformats.org/officeDocument/2006/relationships/image" Target="../media/image58.png"/><Relationship Id="rId39" Type="http://schemas.openxmlformats.org/officeDocument/2006/relationships/image" Target="../media/image5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60" Type="http://schemas.openxmlformats.org/officeDocument/2006/relationships/image" Target="../media/image80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19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Innovation Communities: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the Best Together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106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Florence D. Hudson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Vice President &amp; Chief Innovation Officer, Internet2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Groups Have Defined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683" y="1956364"/>
            <a:ext cx="7216520" cy="1715636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Develop an advanced architectural roadmap and recommended implementation approach to enable future “End-to-End Trust &amp; Security” innovations for the Research &amp; Education community 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Leverage existing resources </a:t>
            </a:r>
            <a:r>
              <a:rPr lang="en-US" sz="1600" dirty="0" smtClean="0">
                <a:solidFill>
                  <a:srgbClr val="000000"/>
                </a:solidFill>
              </a:rPr>
              <a:t>&amp; capabilities </a:t>
            </a:r>
            <a:r>
              <a:rPr lang="en-US" sz="1600" dirty="0">
                <a:solidFill>
                  <a:srgbClr val="000000"/>
                </a:solidFill>
              </a:rPr>
              <a:t>including TIER and InCommon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Address trust, identity, privacy, </a:t>
            </a:r>
            <a:r>
              <a:rPr lang="en-US" sz="1600" dirty="0" smtClean="0">
                <a:solidFill>
                  <a:srgbClr val="000000"/>
                </a:solidFill>
              </a:rPr>
              <a:t>security</a:t>
            </a:r>
            <a:r>
              <a:rPr lang="en-US" sz="1600" dirty="0">
                <a:solidFill>
                  <a:srgbClr val="000000"/>
                </a:solidFill>
              </a:rPr>
              <a:t>, compliance,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4" t="8196" r="190" b="11803"/>
          <a:stretch/>
        </p:blipFill>
        <p:spPr>
          <a:xfrm>
            <a:off x="325877" y="2342736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4" y="3988152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84" y="5366932"/>
            <a:ext cx="914400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98683" y="3986764"/>
            <a:ext cx="7216520" cy="903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The IOT will incorporate many physical devices, sensors and facilities into a variety of public and private networks. This possibility presents many opportunities and challenges for our members and the world.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98683" y="5248204"/>
            <a:ext cx="7216520" cy="11626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914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Enable Internet2 members to better manage distributed big data and analytics through partnerships, collaborations, shared services and leveraging of Internet2 capabilities in advanced networking, cloud services, and federated identity.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3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Groups Have Defined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60575"/>
            <a:ext cx="6539301" cy="3748453"/>
          </a:xfrm>
        </p:spPr>
        <p:txBody>
          <a:bodyPr/>
          <a:lstStyle/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Each </a:t>
            </a:r>
            <a:r>
              <a:rPr lang="en-US" dirty="0">
                <a:solidFill>
                  <a:srgbClr val="000000"/>
                </a:solidFill>
              </a:rPr>
              <a:t>working group </a:t>
            </a:r>
            <a:r>
              <a:rPr lang="en-US" b="1" dirty="0">
                <a:solidFill>
                  <a:srgbClr val="000000"/>
                </a:solidFill>
              </a:rPr>
              <a:t>co-led by member representatives</a:t>
            </a:r>
            <a:r>
              <a:rPr lang="en-US" dirty="0">
                <a:solidFill>
                  <a:srgbClr val="000000"/>
                </a:solidFill>
              </a:rPr>
              <a:t> with support from the Internet2 </a:t>
            </a:r>
            <a:r>
              <a:rPr lang="en-US" dirty="0" smtClean="0">
                <a:solidFill>
                  <a:srgbClr val="000000"/>
                </a:solidFill>
              </a:rPr>
              <a:t>staff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</a:rPr>
              <a:t>Regular </a:t>
            </a:r>
            <a:r>
              <a:rPr lang="en-US" b="1" dirty="0">
                <a:solidFill>
                  <a:srgbClr val="000000"/>
                </a:solidFill>
              </a:rPr>
              <a:t>touch points</a:t>
            </a:r>
            <a:r>
              <a:rPr lang="en-US" dirty="0">
                <a:solidFill>
                  <a:srgbClr val="000000"/>
                </a:solidFill>
              </a:rPr>
              <a:t>: monthly meetings with teleconference capabilities – held in various </a:t>
            </a:r>
            <a:r>
              <a:rPr lang="en-US" dirty="0" smtClean="0">
                <a:solidFill>
                  <a:srgbClr val="000000"/>
                </a:solidFill>
              </a:rPr>
              <a:t>locations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Make </a:t>
            </a:r>
            <a:r>
              <a:rPr lang="en-US" dirty="0">
                <a:solidFill>
                  <a:srgbClr val="000000"/>
                </a:solidFill>
              </a:rPr>
              <a:t>maximum </a:t>
            </a:r>
            <a:r>
              <a:rPr lang="en-US" b="1" dirty="0">
                <a:solidFill>
                  <a:srgbClr val="000000"/>
                </a:solidFill>
              </a:rPr>
              <a:t>feasible use of available prior related </a:t>
            </a:r>
            <a:r>
              <a:rPr lang="en-US" b="1" dirty="0" smtClean="0">
                <a:solidFill>
                  <a:srgbClr val="000000"/>
                </a:solidFill>
              </a:rPr>
              <a:t>work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Working </a:t>
            </a:r>
            <a:r>
              <a:rPr lang="en-US" dirty="0">
                <a:solidFill>
                  <a:srgbClr val="000000"/>
                </a:solidFill>
              </a:rPr>
              <a:t>group participants </a:t>
            </a:r>
            <a:r>
              <a:rPr lang="en-US" b="1" dirty="0">
                <a:solidFill>
                  <a:srgbClr val="000000"/>
                </a:solidFill>
              </a:rPr>
              <a:t>develop draft recommendations for community review</a:t>
            </a:r>
            <a:r>
              <a:rPr lang="en-US" dirty="0">
                <a:solidFill>
                  <a:srgbClr val="000000"/>
                </a:solidFill>
              </a:rPr>
              <a:t>, coordinated by the Internet2 CINO </a:t>
            </a:r>
            <a:r>
              <a:rPr lang="en-US" dirty="0" smtClean="0">
                <a:solidFill>
                  <a:srgbClr val="000000"/>
                </a:solidFill>
              </a:rPr>
              <a:t>team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Operating </a:t>
            </a:r>
            <a:r>
              <a:rPr lang="en-US" dirty="0">
                <a:solidFill>
                  <a:srgbClr val="000000"/>
                </a:solidFill>
              </a:rPr>
              <a:t>principles – </a:t>
            </a:r>
            <a:r>
              <a:rPr lang="en-US" b="1" dirty="0">
                <a:solidFill>
                  <a:srgbClr val="000000"/>
                </a:solidFill>
              </a:rPr>
              <a:t>open membership, open meetings, open source results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19091" y="2934420"/>
            <a:ext cx="1383746" cy="2138002"/>
            <a:chOff x="7219091" y="2934420"/>
            <a:chExt cx="1383746" cy="2138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1237" y="2934420"/>
              <a:ext cx="1371600" cy="922193"/>
            </a:xfrm>
            <a:prstGeom prst="rect">
              <a:avLst/>
            </a:prstGeom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9091" y="3856270"/>
              <a:ext cx="1371600" cy="1216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92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Collaborative Innovation Program Current Focus </a:t>
            </a:r>
            <a:r>
              <a:rPr lang="en-US" b="1" dirty="0" smtClean="0">
                <a:solidFill>
                  <a:srgbClr val="000000"/>
                </a:solidFill>
              </a:rPr>
              <a:t>Areas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477" y="1963873"/>
            <a:ext cx="8701733" cy="3597431"/>
            <a:chOff x="179477" y="1903806"/>
            <a:chExt cx="8701733" cy="3597431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6420641" y="3973382"/>
              <a:ext cx="2460569" cy="1527855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Char char="–"/>
                <a:defRPr sz="16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2pPr>
              <a:lvl3pPr marL="9144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3pPr>
              <a:lvl4pPr marL="13716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Helvetica"/>
                  <a:ea typeface="ＭＳ Ｐゴシック" pitchFamily="-110" charset="-128"/>
                  <a:cs typeface="Helvetica"/>
                </a:defRPr>
              </a:lvl4pPr>
              <a:lvl5pPr marL="18288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Helvetica"/>
                  <a:ea typeface="ＭＳ Ｐゴシック" pitchFamily="-110" charset="-128"/>
                  <a:cs typeface="Helvetic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Internet of Things: 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IOT Sandbox 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Smarter Cities / Smarter Campuses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Smart Grid Testbed</a:t>
              </a:r>
            </a:p>
          </p:txBody>
        </p:sp>
        <p:sp>
          <p:nvSpPr>
            <p:cNvPr id="6" name="Text Placeholder 9"/>
            <p:cNvSpPr txBox="1">
              <a:spLocks/>
            </p:cNvSpPr>
            <p:nvPr/>
          </p:nvSpPr>
          <p:spPr>
            <a:xfrm>
              <a:off x="2339477" y="1903806"/>
              <a:ext cx="5907951" cy="1212792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Char char="–"/>
                <a:defRPr sz="16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2pPr>
              <a:lvl3pPr marL="9144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3pPr>
              <a:lvl4pPr marL="13716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Helvetica"/>
                  <a:ea typeface="ＭＳ Ｐゴシック" pitchFamily="-110" charset="-128"/>
                  <a:cs typeface="Helvetica"/>
                </a:defRPr>
              </a:lvl4pPr>
              <a:lvl5pPr marL="18288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Helvetica"/>
                  <a:ea typeface="ＭＳ Ｐゴシック" pitchFamily="-110" charset="-128"/>
                  <a:cs typeface="Helvetic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en-US" sz="1600" b="1" dirty="0" smtClean="0">
                  <a:solidFill>
                    <a:srgbClr val="000000"/>
                  </a:solidFill>
                </a:rPr>
                <a:t>E2E Trust &amp; Security: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End to End </a:t>
              </a:r>
              <a:r>
                <a:rPr lang="en-US" sz="1600" dirty="0">
                  <a:solidFill>
                    <a:srgbClr val="000000"/>
                  </a:solidFill>
                </a:rPr>
                <a:t>T</a:t>
              </a:r>
              <a:r>
                <a:rPr lang="en-US" sz="1600" dirty="0" smtClean="0">
                  <a:solidFill>
                    <a:srgbClr val="000000"/>
                  </a:solidFill>
                </a:rPr>
                <a:t>rust and Security for IOT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TIPS – Trust, Identity, Privacy &amp; Security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SDP (Software Defined Perimeter), Network Segmentation</a:t>
              </a:r>
            </a:p>
          </p:txBody>
        </p:sp>
        <p:sp>
          <p:nvSpPr>
            <p:cNvPr id="7" name="Text Placeholder 9"/>
            <p:cNvSpPr txBox="1">
              <a:spLocks/>
            </p:cNvSpPr>
            <p:nvPr/>
          </p:nvSpPr>
          <p:spPr>
            <a:xfrm>
              <a:off x="179477" y="3937672"/>
              <a:ext cx="3390238" cy="1546285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Char char="–"/>
                <a:defRPr sz="16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2pPr>
              <a:lvl3pPr marL="9144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F3E33"/>
                </a:buClr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Arial"/>
                  <a:ea typeface="ＭＳ Ｐゴシック" pitchFamily="-110" charset="-128"/>
                  <a:cs typeface="Arial"/>
                </a:defRPr>
              </a:lvl3pPr>
              <a:lvl4pPr marL="13716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Helvetica"/>
                  <a:ea typeface="ＭＳ Ｐゴシック" pitchFamily="-110" charset="-128"/>
                  <a:cs typeface="Helvetica"/>
                </a:defRPr>
              </a:lvl4pPr>
              <a:lvl5pPr marL="18288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None/>
                <a:defRPr sz="1600" kern="1200">
                  <a:solidFill>
                    <a:schemeClr val="tx1"/>
                  </a:solidFill>
                  <a:latin typeface="Helvetica"/>
                  <a:ea typeface="ＭＳ Ｐゴシック" pitchFamily="-110" charset="-128"/>
                  <a:cs typeface="Helvetic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Clr>
                  <a:schemeClr val="accent1"/>
                </a:buClr>
                <a:buNone/>
              </a:pPr>
              <a:r>
                <a:rPr lang="en-US" sz="1600" b="1" dirty="0" smtClean="0">
                  <a:solidFill>
                    <a:srgbClr val="000000"/>
                  </a:solidFill>
                </a:rPr>
                <a:t>Distributed Big Data &amp;</a:t>
              </a:r>
              <a:r>
                <a:rPr lang="en-US" sz="1600" b="1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Analytics: 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Genomics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Smarter Cities /  		         Smarter Campuses </a:t>
              </a:r>
            </a:p>
            <a:p>
              <a:pPr lvl="0" eaLnBrk="1" fontAlgn="auto" hangingPunct="1">
                <a:spcAft>
                  <a:spcPts val="0"/>
                </a:spcAft>
                <a:buClr>
                  <a:srgbClr val="C00000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</a:rPr>
                <a:t>Digital Humanities</a:t>
              </a:r>
            </a:p>
            <a:p>
              <a:pPr marL="288925" indent="-231775">
                <a:buClr>
                  <a:schemeClr val="accent1"/>
                </a:buClr>
              </a:pPr>
              <a:endParaRPr lang="en-US" sz="1600" dirty="0" smtClean="0">
                <a:solidFill>
                  <a:srgbClr val="000000"/>
                </a:solidFill>
              </a:endParaRPr>
            </a:p>
            <a:p>
              <a:pPr>
                <a:buClr>
                  <a:schemeClr val="accent1"/>
                </a:buClr>
              </a:pPr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1237" y="2887811"/>
              <a:ext cx="2816911" cy="2596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84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3" y="286659"/>
            <a:ext cx="7886095" cy="731838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Creating Collaborative Innovation Program and Working Groups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5" y="2168665"/>
            <a:ext cx="7777237" cy="3794283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</a:rPr>
              <a:t>Considerations for </a:t>
            </a:r>
            <a:r>
              <a:rPr lang="en-US" sz="2200" dirty="0" smtClean="0">
                <a:solidFill>
                  <a:srgbClr val="000000"/>
                </a:solidFill>
              </a:rPr>
              <a:t>collaborative innovation programs</a:t>
            </a:r>
            <a:endParaRPr lang="en-US" sz="2200" dirty="0">
              <a:solidFill>
                <a:srgbClr val="000000"/>
              </a:solidFill>
            </a:endParaRP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we do that is not being addressed elsewhere?  </a:t>
            </a:r>
            <a:endParaRPr lang="en-US" sz="19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900" i="1" dirty="0" smtClean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lang="en-US" sz="1900" i="1" dirty="0">
                <a:solidFill>
                  <a:srgbClr val="000000"/>
                </a:solidFill>
                <a:latin typeface="Arial"/>
                <a:cs typeface="Arial"/>
              </a:rPr>
              <a:t>is the Internet2 community the right place for this activity?  </a:t>
            </a:r>
            <a:endParaRPr lang="en-US" sz="19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900" i="1" dirty="0" smtClean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lang="en-US" sz="1900" i="1" dirty="0">
                <a:solidFill>
                  <a:srgbClr val="000000"/>
                </a:solidFill>
                <a:latin typeface="Arial"/>
                <a:cs typeface="Arial"/>
              </a:rPr>
              <a:t>resources would be required and how might we get them?  </a:t>
            </a:r>
          </a:p>
          <a:p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</a:rPr>
              <a:t>Recommendations may include establishing a team to create software and/or services, e.g., 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end platform/architecture with community-acceptable capabilities for trust, identify, </a:t>
            </a:r>
            <a:r>
              <a:rPr lang="en-US" sz="1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privacy, security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900" i="1" dirty="0" smtClean="0">
                <a:solidFill>
                  <a:srgbClr val="000000"/>
                </a:solidFill>
                <a:latin typeface="Arial"/>
                <a:cs typeface="Arial"/>
              </a:rPr>
              <a:t>Platform </a:t>
            </a:r>
            <a:r>
              <a:rPr lang="en-US" sz="1900" i="1" dirty="0">
                <a:solidFill>
                  <a:srgbClr val="000000"/>
                </a:solidFill>
                <a:latin typeface="Arial"/>
                <a:cs typeface="Arial"/>
              </a:rPr>
              <a:t>for distributed cyber-physical systems </a:t>
            </a:r>
            <a:r>
              <a:rPr lang="en-US" sz="1900" i="1" dirty="0" smtClean="0">
                <a:solidFill>
                  <a:srgbClr val="000000"/>
                </a:solidFill>
                <a:latin typeface="Arial"/>
                <a:cs typeface="Arial"/>
              </a:rPr>
              <a:t>research</a:t>
            </a:r>
            <a:endParaRPr lang="en-US" sz="1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46454" y="953887"/>
            <a:ext cx="1371600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3160"/>
            <a:ext cx="7391400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 </a:t>
            </a:r>
            <a:r>
              <a:rPr lang="en-US" b="1" dirty="0" smtClean="0">
                <a:solidFill>
                  <a:srgbClr val="000000"/>
                </a:solidFill>
              </a:rPr>
              <a:t>Timeline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539" y="1827759"/>
            <a:ext cx="2671981" cy="3276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1Q 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Member survey on open collaborative innovation ideas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8165" y="1070460"/>
            <a:ext cx="268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2015 – Startup year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427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3160"/>
            <a:ext cx="7391400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 </a:t>
            </a:r>
            <a:r>
              <a:rPr lang="en-US" b="1" dirty="0" smtClean="0">
                <a:solidFill>
                  <a:srgbClr val="000000"/>
                </a:solidFill>
              </a:rPr>
              <a:t>Timeline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539" y="1827759"/>
            <a:ext cx="2671981" cy="3276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1Q 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Member survey on open collaborative innovation ideas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7647" y="2401291"/>
            <a:ext cx="2715494" cy="3283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2Q 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Announce working groups based on member survey</a:t>
            </a:r>
          </a:p>
          <a:p>
            <a:pPr marL="171450" indent="-11588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Attract co-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chairs and members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Working Groups Startup 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Monthly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meetings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Gather use cases</a:t>
            </a:r>
          </a:p>
        </p:txBody>
      </p:sp>
      <p:pic>
        <p:nvPicPr>
          <p:cNvPr id="10" name="Picture 9" descr="2014-Global-Summit-square-no-d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11" y="1860706"/>
            <a:ext cx="1225690" cy="506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8165" y="1070460"/>
            <a:ext cx="268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2015 – Startup year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426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3160"/>
            <a:ext cx="7391400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 </a:t>
            </a:r>
            <a:r>
              <a:rPr lang="en-US" b="1" dirty="0" smtClean="0">
                <a:solidFill>
                  <a:srgbClr val="000000"/>
                </a:solidFill>
              </a:rPr>
              <a:t>Timeline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539" y="1827759"/>
            <a:ext cx="2671981" cy="3276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1Q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Member survey on open collaborative innovation ideas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7647" y="2401291"/>
            <a:ext cx="2715494" cy="3283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BFBFBF"/>
                </a:solidFill>
                <a:latin typeface="Arial"/>
                <a:cs typeface="Arial"/>
              </a:rPr>
              <a:t>2Q </a:t>
            </a:r>
            <a:endParaRPr lang="en-US" sz="2000" b="1" dirty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Announce working groups based on member survey</a:t>
            </a:r>
          </a:p>
          <a:p>
            <a:pPr marL="171450" indent="-115888">
              <a:buFont typeface="Arial"/>
              <a:buChar char="•"/>
            </a:pP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Attract co-</a:t>
            </a: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chairs and members</a:t>
            </a:r>
            <a:endParaRPr lang="en-US" sz="2000" dirty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Working Groups Startup 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Monthly </a:t>
            </a: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meetings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Gather use cases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8251" y="2831660"/>
            <a:ext cx="2693368" cy="3288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5562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3Q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Cross-working group discussions</a:t>
            </a: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Develop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plans: tactical &amp; strategic 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5562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5562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Tactical outcomes</a:t>
            </a:r>
          </a:p>
          <a:p>
            <a:pPr marL="227012" indent="-1714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E2ET&amp;S SDP Webinar 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7012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IOT Sandbox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7012" indent="-17145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165" y="1070460"/>
            <a:ext cx="268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2015 – Startup year</a:t>
            </a:r>
            <a:endParaRPr lang="en-US" sz="2400" b="1" dirty="0"/>
          </a:p>
        </p:txBody>
      </p:sp>
      <p:pic>
        <p:nvPicPr>
          <p:cNvPr id="10" name="Picture 9" descr="2014-Global-Summit-square-no-d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11" y="1860706"/>
            <a:ext cx="1225690" cy="5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3160"/>
            <a:ext cx="7391400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 </a:t>
            </a:r>
            <a:r>
              <a:rPr lang="en-US" b="1" dirty="0" smtClean="0">
                <a:solidFill>
                  <a:srgbClr val="000000"/>
                </a:solidFill>
              </a:rPr>
              <a:t>Timeline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539" y="1827759"/>
            <a:ext cx="2671981" cy="3276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1Q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Member survey on open collaborative innovation ideas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7647" y="2401291"/>
            <a:ext cx="2715494" cy="3283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BFBFBF"/>
                </a:solidFill>
                <a:latin typeface="Arial"/>
                <a:cs typeface="Arial"/>
              </a:rPr>
              <a:t>2Q </a:t>
            </a:r>
            <a:endParaRPr lang="en-US" sz="2000" b="1" dirty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Announce working groups based on member survey</a:t>
            </a:r>
          </a:p>
          <a:p>
            <a:pPr marL="171450" indent="-115888">
              <a:buFont typeface="Arial"/>
              <a:buChar char="•"/>
            </a:pP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Attract co-</a:t>
            </a: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chairs and members</a:t>
            </a:r>
            <a:endParaRPr lang="en-US" sz="2000" dirty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Working Groups Startup 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Monthly meetings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Gather use cases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8251" y="2831660"/>
            <a:ext cx="2693368" cy="3288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5562"/>
            <a:r>
              <a:rPr lang="en-US" sz="2000" b="1" dirty="0" smtClean="0">
                <a:solidFill>
                  <a:srgbClr val="BFBFBF"/>
                </a:solidFill>
                <a:latin typeface="Arial"/>
                <a:cs typeface="Arial"/>
              </a:rPr>
              <a:t>3Q</a:t>
            </a:r>
            <a:endParaRPr lang="en-US" sz="2000" dirty="0" smtClean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Cross-working group discussions</a:t>
            </a: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Develop </a:t>
            </a: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plans: tactical &amp; strategic </a:t>
            </a:r>
            <a:endParaRPr lang="en-US" sz="2000" dirty="0" smtClean="0">
              <a:solidFill>
                <a:srgbClr val="BFBFBF"/>
              </a:solidFill>
              <a:latin typeface="Arial"/>
              <a:cs typeface="Arial"/>
            </a:endParaRPr>
          </a:p>
          <a:p>
            <a:pPr marL="55562"/>
            <a:endParaRPr lang="en-US" sz="2000" b="1" dirty="0" smtClean="0">
              <a:solidFill>
                <a:srgbClr val="BFBFBF"/>
              </a:solidFill>
              <a:latin typeface="Arial"/>
              <a:cs typeface="Arial"/>
            </a:endParaRPr>
          </a:p>
          <a:p>
            <a:pPr marL="55562"/>
            <a:r>
              <a:rPr lang="en-US" sz="2000" b="1" dirty="0" smtClean="0">
                <a:solidFill>
                  <a:srgbClr val="BFBFBF"/>
                </a:solidFill>
                <a:latin typeface="Arial"/>
                <a:cs typeface="Arial"/>
              </a:rPr>
              <a:t>Tactical outcomes</a:t>
            </a:r>
          </a:p>
          <a:p>
            <a:pPr marL="227012" indent="-171450">
              <a:buFont typeface="Arial"/>
              <a:buChar char="•"/>
            </a:pP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E2ET&amp;S SDP Webinar </a:t>
            </a:r>
            <a:endParaRPr lang="en-US" sz="2000" dirty="0" smtClean="0">
              <a:solidFill>
                <a:srgbClr val="BFBFBF"/>
              </a:solidFill>
              <a:latin typeface="Arial"/>
              <a:cs typeface="Arial"/>
            </a:endParaRPr>
          </a:p>
          <a:p>
            <a:pPr marL="227012" indent="-171450"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IOT Sandbox</a:t>
            </a:r>
            <a:endParaRPr lang="en-US" sz="2000" dirty="0">
              <a:solidFill>
                <a:srgbClr val="BFBFBF"/>
              </a:solidFill>
              <a:latin typeface="Arial"/>
              <a:cs typeface="Arial"/>
            </a:endParaRPr>
          </a:p>
          <a:p>
            <a:pPr marL="227012" indent="-171450">
              <a:buFont typeface="Arial"/>
              <a:buChar char="•"/>
            </a:pPr>
            <a:endParaRPr lang="en-US" sz="2000" dirty="0" smtClean="0">
              <a:solidFill>
                <a:srgbClr val="BFBFB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3457" y="3260052"/>
            <a:ext cx="2709686" cy="3489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4Q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TechEx in-person meetings to discuss recommendations</a:t>
            </a:r>
          </a:p>
          <a:p>
            <a:pPr marL="171450" indent="-1158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Gather new input</a:t>
            </a:r>
          </a:p>
          <a:p>
            <a:pPr marL="55562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5562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Strategic Plans </a:t>
            </a:r>
          </a:p>
          <a:p>
            <a:pPr marL="227012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Smart grid testbed </a:t>
            </a:r>
          </a:p>
          <a:p>
            <a:pPr marL="227012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E2ET&amp;S for IOT</a:t>
            </a:r>
          </a:p>
          <a:p>
            <a:pPr marL="227012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Healthcare/Life Sciences</a:t>
            </a:r>
          </a:p>
        </p:txBody>
      </p:sp>
      <p:pic>
        <p:nvPicPr>
          <p:cNvPr id="8" name="Picture 7" descr="Logo@L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8"/>
          <a:stretch/>
        </p:blipFill>
        <p:spPr>
          <a:xfrm>
            <a:off x="6491898" y="2739626"/>
            <a:ext cx="849538" cy="525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8165" y="1070460"/>
            <a:ext cx="268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2015 – Startup year</a:t>
            </a:r>
            <a:endParaRPr lang="en-US" sz="2400" b="1" dirty="0"/>
          </a:p>
        </p:txBody>
      </p:sp>
      <p:pic>
        <p:nvPicPr>
          <p:cNvPr id="10" name="Picture 9" descr="2014-Global-Summit-square-no-d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11" y="1860706"/>
            <a:ext cx="1225690" cy="5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3160"/>
            <a:ext cx="7391400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 </a:t>
            </a:r>
            <a:r>
              <a:rPr lang="en-US" b="1" dirty="0" smtClean="0">
                <a:solidFill>
                  <a:srgbClr val="000000"/>
                </a:solidFill>
              </a:rPr>
              <a:t>Timeline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4170" y="1070460"/>
            <a:ext cx="371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2016 – We evolve and grow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58028" y="1673846"/>
            <a:ext cx="4253496" cy="424090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1H</a:t>
            </a:r>
            <a:endParaRPr lang="en-US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E2ET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&amp;S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for IOT workshop(s)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Smart Grid testbed planning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Smart Campus focus group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Expand IOT Sandbox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Develop Healthcare/Life Sciences (HCLS) strategy with DBDA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Develop DBDA Digital Humanities/Humanists strategy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Increase researcher engagement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Continue education &amp; awareness for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new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innovation opportunities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27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3160"/>
            <a:ext cx="7391400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 </a:t>
            </a:r>
            <a:r>
              <a:rPr lang="en-US" b="1" dirty="0" smtClean="0">
                <a:solidFill>
                  <a:srgbClr val="000000"/>
                </a:solidFill>
              </a:rPr>
              <a:t>Timeline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028" y="1673846"/>
            <a:ext cx="4253496" cy="424090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 smtClean="0">
                <a:solidFill>
                  <a:srgbClr val="BFBFBF"/>
                </a:solidFill>
                <a:latin typeface="Arial"/>
                <a:cs typeface="Arial"/>
              </a:rPr>
              <a:t>1H</a:t>
            </a:r>
            <a:endParaRPr lang="en-US" sz="2000" dirty="0" smtClean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E2ET</a:t>
            </a: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&amp;S </a:t>
            </a: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for IOT workshop(s)</a:t>
            </a:r>
            <a:endParaRPr lang="en-US" sz="2000" dirty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Smart Grid testbed planning</a:t>
            </a:r>
            <a:endParaRPr lang="en-US" sz="2000" dirty="0">
              <a:solidFill>
                <a:srgbClr val="BFBFBF"/>
              </a:solidFill>
              <a:latin typeface="Arial"/>
              <a:cs typeface="Arial"/>
            </a:endParaRP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Smart Campus focus group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Expand IOT Sandbox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Develop Healthcare/Life Sciences (HCLS) strategy with DBDA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Develop DBDA Digital Humanities/Humanists strategy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Increase researcher engagement</a:t>
            </a:r>
          </a:p>
          <a:p>
            <a:pPr marL="171450" indent="-115888">
              <a:lnSpc>
                <a:spcPts val="27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Continue education &amp; awareness for </a:t>
            </a:r>
            <a:r>
              <a:rPr lang="en-US" sz="2000" dirty="0">
                <a:solidFill>
                  <a:srgbClr val="BFBFBF"/>
                </a:solidFill>
                <a:latin typeface="Arial"/>
                <a:cs typeface="Arial"/>
              </a:rPr>
              <a:t>new </a:t>
            </a:r>
            <a:r>
              <a:rPr lang="en-US" sz="2000" dirty="0" smtClean="0">
                <a:solidFill>
                  <a:srgbClr val="BFBFBF"/>
                </a:solidFill>
                <a:latin typeface="Arial"/>
                <a:cs typeface="Arial"/>
              </a:rPr>
              <a:t>innovation opportunities</a:t>
            </a:r>
            <a:endParaRPr lang="en-US" sz="2000" dirty="0">
              <a:solidFill>
                <a:srgbClr val="BFBFBF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9892" y="2170774"/>
            <a:ext cx="4423060" cy="4093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2H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E2ET&amp;S collaboration across extended community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Continued IOT and DBDA strategy development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Smart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Grid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HCLS testbeds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Smart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Campus enablement 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HCLS strategy execution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DBDA Digital Humanities strategy continuation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Assess/extend Sandbox approach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Constant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market insight gathering</a:t>
            </a:r>
          </a:p>
          <a:p>
            <a:pPr marL="284163" lvl="1" indent="-11271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Innovation input from community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4170" y="1070460"/>
            <a:ext cx="371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2016 – We evolve and grow</a:t>
            </a:r>
            <a:endParaRPr lang="en-US" sz="2400" b="1" dirty="0"/>
          </a:p>
        </p:txBody>
      </p:sp>
      <p:sp>
        <p:nvSpPr>
          <p:cNvPr id="3" name="Left-Right Arrow 2"/>
          <p:cNvSpPr/>
          <p:nvPr/>
        </p:nvSpPr>
        <p:spPr>
          <a:xfrm>
            <a:off x="229812" y="6277429"/>
            <a:ext cx="8200571" cy="520096"/>
          </a:xfrm>
          <a:prstGeom prst="left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Ongoing Community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4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Meeting Objectives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91400" cy="4525963"/>
          </a:xfrm>
        </p:spPr>
        <p:txBody>
          <a:bodyPr/>
          <a:lstStyle/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Learn </a:t>
            </a:r>
            <a:r>
              <a:rPr lang="en-US" sz="2400" dirty="0">
                <a:solidFill>
                  <a:srgbClr val="000000"/>
                </a:solidFill>
              </a:rPr>
              <a:t>how to build a collaborative innovation community and </a:t>
            </a:r>
            <a:r>
              <a:rPr lang="en-US" sz="2400" dirty="0" smtClean="0">
                <a:solidFill>
                  <a:srgbClr val="000000"/>
                </a:solidFill>
              </a:rPr>
              <a:t>culture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Gather </a:t>
            </a:r>
            <a:r>
              <a:rPr lang="en-US" sz="2400" dirty="0">
                <a:solidFill>
                  <a:srgbClr val="000000"/>
                </a:solidFill>
              </a:rPr>
              <a:t>learnings from collaborative innovation </a:t>
            </a:r>
            <a:r>
              <a:rPr lang="en-US" sz="2400" dirty="0" smtClean="0">
                <a:solidFill>
                  <a:srgbClr val="000000"/>
                </a:solidFill>
              </a:rPr>
              <a:t>efforts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Learn </a:t>
            </a:r>
            <a:r>
              <a:rPr lang="en-US" sz="2400" dirty="0">
                <a:solidFill>
                  <a:srgbClr val="000000"/>
                </a:solidFill>
              </a:rPr>
              <a:t>how to start local and go global with collaborative </a:t>
            </a:r>
            <a:r>
              <a:rPr lang="en-US" sz="2400" dirty="0" smtClean="0">
                <a:solidFill>
                  <a:srgbClr val="000000"/>
                </a:solidFill>
              </a:rPr>
              <a:t>innovation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Questions </a:t>
            </a:r>
            <a:r>
              <a:rPr lang="en-US" sz="2400" dirty="0">
                <a:solidFill>
                  <a:srgbClr val="000000"/>
                </a:solidFill>
              </a:rPr>
              <a:t>&amp; Answers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86" y="298753"/>
            <a:ext cx="7391400" cy="7318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Developing Market Insights to Inform Strategic Planning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2981" y="2158499"/>
            <a:ext cx="586552" cy="433136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50000"/>
                </a:srgbClr>
              </a:gs>
              <a:gs pos="98000">
                <a:schemeClr val="bg1"/>
              </a:gs>
              <a:gs pos="25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 smtClean="0">
                <a:solidFill>
                  <a:srgbClr val="053244"/>
                </a:solidFill>
              </a:rPr>
              <a:t>SW</a:t>
            </a:r>
            <a:r>
              <a:rPr lang="en-US" sz="1600" b="1" dirty="0">
                <a:solidFill>
                  <a:srgbClr val="053244"/>
                </a:solidFill>
              </a:rPr>
              <a:t>-Defined </a:t>
            </a:r>
            <a:r>
              <a:rPr lang="en-US" sz="1600" b="1" dirty="0" smtClean="0">
                <a:solidFill>
                  <a:srgbClr val="053244"/>
                </a:solidFill>
              </a:rPr>
              <a:t>Anything  </a:t>
            </a:r>
            <a:r>
              <a:rPr lang="en-US" sz="1600" b="1" dirty="0" smtClean="0">
                <a:solidFill>
                  <a:srgbClr val="053244"/>
                </a:solidFill>
              </a:rPr>
              <a:t>$</a:t>
            </a:r>
            <a:r>
              <a:rPr lang="en-US" sz="1600" b="1" dirty="0">
                <a:solidFill>
                  <a:srgbClr val="053244"/>
                </a:solidFill>
              </a:rPr>
              <a:t>1T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0130" y="2158499"/>
            <a:ext cx="586552" cy="433136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50000"/>
                </a:srgbClr>
              </a:gs>
              <a:gs pos="98000">
                <a:schemeClr val="bg1"/>
              </a:gs>
              <a:gs pos="25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 smtClean="0">
                <a:solidFill>
                  <a:srgbClr val="053244"/>
                </a:solidFill>
              </a:rPr>
              <a:t>3D Printing  $</a:t>
            </a:r>
            <a:r>
              <a:rPr lang="en-US" sz="1600" b="1" dirty="0">
                <a:solidFill>
                  <a:srgbClr val="053244"/>
                </a:solidFill>
              </a:rPr>
              <a:t>200-500B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7279" y="2158499"/>
            <a:ext cx="586552" cy="433136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50000"/>
                </a:srgbClr>
              </a:gs>
              <a:gs pos="98000">
                <a:schemeClr val="bg1"/>
              </a:gs>
              <a:gs pos="25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 smtClean="0">
                <a:solidFill>
                  <a:srgbClr val="053244"/>
                </a:solidFill>
              </a:rPr>
              <a:t>Cyber Security  $</a:t>
            </a:r>
            <a:r>
              <a:rPr lang="en-US" sz="1600" b="1" dirty="0">
                <a:solidFill>
                  <a:srgbClr val="053244"/>
                </a:solidFill>
              </a:rPr>
              <a:t>170B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4428" y="2158499"/>
            <a:ext cx="586552" cy="433136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50000"/>
                </a:srgbClr>
              </a:gs>
              <a:gs pos="98000">
                <a:schemeClr val="bg1"/>
              </a:gs>
              <a:gs pos="25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 smtClean="0">
                <a:solidFill>
                  <a:srgbClr val="053244"/>
                </a:solidFill>
              </a:rPr>
              <a:t>Big Data/Analytics  $</a:t>
            </a:r>
            <a:r>
              <a:rPr lang="en-US" sz="1600" b="1" dirty="0">
                <a:solidFill>
                  <a:srgbClr val="053244"/>
                </a:solidFill>
              </a:rPr>
              <a:t>122B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1575" y="2158499"/>
            <a:ext cx="586552" cy="433136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50000"/>
                </a:srgbClr>
              </a:gs>
              <a:gs pos="98000">
                <a:schemeClr val="bg1"/>
              </a:gs>
              <a:gs pos="25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>
                <a:solidFill>
                  <a:srgbClr val="053244"/>
                </a:solidFill>
              </a:rPr>
              <a:t>Cognitive Computing  $13B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5832" y="2158499"/>
            <a:ext cx="586552" cy="433136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50000"/>
                </a:srgbClr>
              </a:gs>
              <a:gs pos="98000">
                <a:schemeClr val="bg1"/>
              </a:gs>
              <a:gs pos="25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 smtClean="0">
                <a:solidFill>
                  <a:srgbClr val="053244"/>
                </a:solidFill>
              </a:rPr>
              <a:t>Cloud Computing  $</a:t>
            </a:r>
            <a:r>
              <a:rPr lang="en-US" sz="1600" b="1" dirty="0">
                <a:solidFill>
                  <a:srgbClr val="053244"/>
                </a:solidFill>
              </a:rPr>
              <a:t>2T-6T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8683" y="2158499"/>
            <a:ext cx="586552" cy="433136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50000"/>
                </a:srgbClr>
              </a:gs>
              <a:gs pos="98000">
                <a:schemeClr val="bg1"/>
              </a:gs>
              <a:gs pos="25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 smtClean="0">
                <a:solidFill>
                  <a:srgbClr val="053244"/>
                </a:solidFill>
              </a:rPr>
              <a:t>Mobile Internet  $4T-10T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427" y="2003906"/>
            <a:ext cx="7693881" cy="487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Internet </a:t>
            </a:r>
            <a:r>
              <a:rPr lang="en-US" b="1" dirty="0">
                <a:solidFill>
                  <a:schemeClr val="bg1"/>
                </a:solidFill>
              </a:rPr>
              <a:t>of </a:t>
            </a:r>
            <a:r>
              <a:rPr lang="en-US" b="1" dirty="0" smtClean="0">
                <a:solidFill>
                  <a:schemeClr val="bg1"/>
                </a:solidFill>
              </a:rPr>
              <a:t>Things     					$11.1T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811" y="2628453"/>
            <a:ext cx="7693881" cy="487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Healthcare </a:t>
            </a:r>
            <a:r>
              <a:rPr lang="en-US" b="1" dirty="0">
                <a:solidFill>
                  <a:schemeClr val="bg1"/>
                </a:solidFill>
              </a:rPr>
              <a:t>&amp; Life </a:t>
            </a:r>
            <a:r>
              <a:rPr lang="en-US" b="1" dirty="0" smtClean="0">
                <a:solidFill>
                  <a:schemeClr val="bg1"/>
                </a:solidFill>
              </a:rPr>
              <a:t>Sciences    	     				</a:t>
            </a:r>
            <a:r>
              <a:rPr lang="fr-FR" b="1" dirty="0" smtClean="0">
                <a:solidFill>
                  <a:schemeClr val="bg1"/>
                </a:solidFill>
              </a:rPr>
              <a:t>  $2.5T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183" y="3216966"/>
            <a:ext cx="7693881" cy="487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Smart </a:t>
            </a:r>
            <a:r>
              <a:rPr lang="en-US" b="1" dirty="0">
                <a:solidFill>
                  <a:schemeClr val="bg1"/>
                </a:solidFill>
              </a:rPr>
              <a:t>Cities &amp; Smart </a:t>
            </a:r>
            <a:r>
              <a:rPr lang="en-US" b="1" dirty="0" smtClean="0">
                <a:solidFill>
                  <a:schemeClr val="bg1"/>
                </a:solidFill>
              </a:rPr>
              <a:t>Grid	    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      			  $2.1T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754689" y="6588903"/>
            <a:ext cx="5075978" cy="3242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i="1" dirty="0">
                <a:solidFill>
                  <a:srgbClr val="053244"/>
                </a:solidFill>
              </a:rPr>
              <a:t>*Economic value  </a:t>
            </a:r>
            <a:r>
              <a:rPr lang="en-US" sz="900" i="1" dirty="0" smtClean="0">
                <a:solidFill>
                  <a:srgbClr val="053244"/>
                </a:solidFill>
              </a:rPr>
              <a:t>includes revenues, cost </a:t>
            </a:r>
            <a:r>
              <a:rPr lang="en-US" sz="900" i="1" dirty="0">
                <a:solidFill>
                  <a:srgbClr val="053244"/>
                </a:solidFill>
              </a:rPr>
              <a:t>reductions &amp;</a:t>
            </a:r>
            <a:r>
              <a:rPr lang="en-US" sz="900" i="1" dirty="0" smtClean="0">
                <a:solidFill>
                  <a:srgbClr val="053244"/>
                </a:solidFill>
              </a:rPr>
              <a:t> </a:t>
            </a:r>
            <a:r>
              <a:rPr lang="en-US" sz="900" i="1" dirty="0">
                <a:solidFill>
                  <a:srgbClr val="053244"/>
                </a:solidFill>
              </a:rPr>
              <a:t>service </a:t>
            </a:r>
            <a:r>
              <a:rPr lang="en-US" sz="900" i="1" dirty="0" smtClean="0">
                <a:solidFill>
                  <a:srgbClr val="053244"/>
                </a:solidFill>
              </a:rPr>
              <a:t>improvements achieved</a:t>
            </a:r>
            <a:endParaRPr lang="en-US" sz="900" i="1" dirty="0">
              <a:solidFill>
                <a:srgbClr val="053244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36293" y="1363782"/>
            <a:ext cx="8454577" cy="659370"/>
          </a:xfrm>
          <a:prstGeom prst="rect">
            <a:avLst/>
          </a:prstGeom>
        </p:spPr>
        <p:txBody>
          <a:bodyPr vert="horz" lIns="457200" bIns="73152" anchor="b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i="0" kern="1200" spc="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ctr"/>
            <a:r>
              <a:rPr lang="en-US" sz="1800" i="1" dirty="0" smtClean="0">
                <a:solidFill>
                  <a:schemeClr val="accent5">
                    <a:lumMod val="75000"/>
                  </a:schemeClr>
                </a:solidFill>
              </a:rPr>
              <a:t>IOT, Healthcare/Life Sciences and Smart Cities </a:t>
            </a:r>
            <a:r>
              <a:rPr lang="en-US" sz="1800" i="1" dirty="0" smtClean="0">
                <a:solidFill>
                  <a:schemeClr val="accent5">
                    <a:lumMod val="75000"/>
                  </a:schemeClr>
                </a:solidFill>
              </a:rPr>
              <a:t>could represent </a:t>
            </a:r>
            <a:r>
              <a:rPr lang="en-US" sz="1800" i="1" dirty="0" smtClean="0">
                <a:solidFill>
                  <a:schemeClr val="accent5">
                    <a:lumMod val="75000"/>
                  </a:schemeClr>
                </a:solidFill>
              </a:rPr>
              <a:t>$15T in economic value by 2025, supported by $8T-18T in technology enablers</a:t>
            </a: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bulb@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0" y="1912984"/>
            <a:ext cx="2066914" cy="3611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241579" y="2216409"/>
            <a:ext cx="4343400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45720" rIns="91440" bIns="73152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Thank You</a:t>
            </a:r>
          </a:p>
          <a:p>
            <a:pPr algn="ctr"/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Questions &amp; Answers…</a:t>
            </a:r>
          </a:p>
          <a:p>
            <a:pPr algn="ctr"/>
            <a:endParaRPr lang="en-US" sz="1000" b="1" dirty="0">
              <a:latin typeface="Arial"/>
              <a:cs typeface="Arial"/>
            </a:endParaRPr>
          </a:p>
          <a:p>
            <a:pPr algn="ctr"/>
            <a:endParaRPr lang="en-US" sz="1000" b="1" dirty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  <a:hlinkClick r:id="rId3"/>
              </a:rPr>
              <a:t>CINO@Internet2.edu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endParaRPr lang="en-US" sz="10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@FloInternet2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71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8740" y="1336097"/>
            <a:ext cx="74676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and Grow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3101" y="2408161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Internet2 Community Overview: 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Enabling </a:t>
            </a:r>
            <a:r>
              <a:rPr lang="en-US" b="1" dirty="0">
                <a:solidFill>
                  <a:srgbClr val="000000"/>
                </a:solidFill>
              </a:rPr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34192" cy="4068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Internet2 is a </a:t>
            </a:r>
            <a:r>
              <a:rPr lang="en-US" b="1" dirty="0">
                <a:solidFill>
                  <a:schemeClr val="tx1"/>
                </a:solidFill>
              </a:rPr>
              <a:t>community</a:t>
            </a:r>
            <a:r>
              <a:rPr lang="en-US" dirty="0">
                <a:solidFill>
                  <a:schemeClr val="tx1"/>
                </a:solidFill>
              </a:rPr>
              <a:t> of U.S. and international leaders in </a:t>
            </a:r>
            <a:r>
              <a:rPr lang="en-US" b="1" dirty="0">
                <a:solidFill>
                  <a:schemeClr val="tx1"/>
                </a:solidFill>
              </a:rPr>
              <a:t>research, academia, industry and government </a:t>
            </a:r>
            <a:r>
              <a:rPr lang="en-US" dirty="0">
                <a:solidFill>
                  <a:schemeClr val="tx1"/>
                </a:solidFill>
              </a:rPr>
              <a:t>who create and collaborate via innovative technologies…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develop and deliver new innovations</a:t>
            </a:r>
            <a:r>
              <a:rPr lang="en-US" dirty="0">
                <a:solidFill>
                  <a:schemeClr val="tx1"/>
                </a:solidFill>
              </a:rPr>
              <a:t> around the internet.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Together, we </a:t>
            </a:r>
            <a:r>
              <a:rPr lang="en-US" b="1" dirty="0">
                <a:solidFill>
                  <a:schemeClr val="tx1"/>
                </a:solidFill>
              </a:rPr>
              <a:t>accelerate research discovery, advance national and global education</a:t>
            </a:r>
            <a:r>
              <a:rPr lang="en-US" dirty="0">
                <a:solidFill>
                  <a:schemeClr val="tx1"/>
                </a:solidFill>
              </a:rPr>
              <a:t>, and improve the delivery of public services.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Our community touches nearly every major innovation that defines our modern digital lives—and </a:t>
            </a:r>
            <a:r>
              <a:rPr lang="en-US" b="1" dirty="0">
                <a:solidFill>
                  <a:schemeClr val="tx1"/>
                </a:solidFill>
              </a:rPr>
              <a:t>continues to define “what’s next.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0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Internet2 includes over 500 Members and 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116" y="3219417"/>
            <a:ext cx="4454503" cy="1811564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74320" tIns="45720" rtlCol="0" anchor="t" anchorCtr="0"/>
          <a:lstStyle/>
          <a:p>
            <a:pPr>
              <a:lnSpc>
                <a:spcPts val="1880"/>
              </a:lnSpc>
              <a:tabLst>
                <a:tab pos="571500" algn="r"/>
                <a:tab pos="625475" algn="l"/>
                <a:tab pos="798513" algn="l"/>
              </a:tabLst>
            </a:pP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 301   </a:t>
            </a:r>
            <a:r>
              <a:rPr lang="en-US" sz="1600" b="1" dirty="0" smtClean="0">
                <a:cs typeface="Arial"/>
              </a:rPr>
              <a:t>   </a:t>
            </a:r>
            <a:r>
              <a:rPr lang="en-US" sz="1600" dirty="0" smtClean="0">
                <a:solidFill>
                  <a:schemeClr val="tx1"/>
                </a:solidFill>
                <a:cs typeface="Arial"/>
              </a:rPr>
              <a:t>Higher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Education members</a:t>
            </a:r>
          </a:p>
          <a:p>
            <a:pPr>
              <a:lnSpc>
                <a:spcPts val="1880"/>
              </a:lnSpc>
              <a:tabLst>
                <a:tab pos="571500" algn="r"/>
                <a:tab pos="625475" algn="l"/>
                <a:tab pos="798513" algn="l"/>
              </a:tabLst>
            </a:pPr>
            <a:r>
              <a:rPr lang="en-US" sz="16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  65+</a:t>
            </a:r>
            <a:r>
              <a:rPr lang="en-US" sz="1600" b="1" dirty="0">
                <a:cs typeface="Arial"/>
              </a:rPr>
              <a:t>	</a:t>
            </a:r>
            <a:r>
              <a:rPr lang="en-US" sz="1600" b="1" dirty="0" smtClean="0">
                <a:cs typeface="Arial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Affiliate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members</a:t>
            </a:r>
          </a:p>
          <a:p>
            <a:pPr>
              <a:lnSpc>
                <a:spcPts val="1880"/>
              </a:lnSpc>
              <a:tabLst>
                <a:tab pos="571500" algn="r"/>
                <a:tab pos="625475" algn="l"/>
                <a:tab pos="798513" algn="l"/>
              </a:tabLst>
            </a:pPr>
            <a:r>
              <a:rPr lang="en-US" sz="16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  42      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Research &amp; Education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Network members</a:t>
            </a:r>
          </a:p>
          <a:p>
            <a:pPr>
              <a:lnSpc>
                <a:spcPts val="1880"/>
              </a:lnSpc>
              <a:tabLst>
                <a:tab pos="571500" algn="r"/>
                <a:tab pos="625475" algn="l"/>
                <a:tab pos="798513" algn="l"/>
              </a:tabLst>
            </a:pPr>
            <a:r>
              <a:rPr lang="en-US" sz="16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  80+   </a:t>
            </a: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Industry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members</a:t>
            </a:r>
          </a:p>
          <a:p>
            <a:pPr>
              <a:lnSpc>
                <a:spcPts val="1880"/>
              </a:lnSpc>
              <a:tabLst>
                <a:tab pos="571500" algn="r"/>
                <a:tab pos="625475" algn="l"/>
                <a:tab pos="798513" algn="l"/>
              </a:tabLst>
            </a:pPr>
            <a:r>
              <a:rPr lang="en-US" sz="16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  65+</a:t>
            </a:r>
            <a:r>
              <a:rPr lang="en-US" sz="1600" b="1" dirty="0">
                <a:cs typeface="Arial"/>
              </a:rPr>
              <a:t>	</a:t>
            </a:r>
            <a:r>
              <a:rPr lang="en-US" sz="1600" b="1" dirty="0" smtClean="0">
                <a:cs typeface="Arial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International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partners reaching 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over…</a:t>
            </a: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/>
              </a:rPr>
              <a:t/>
            </a:r>
            <a:br>
              <a:rPr lang="en-US" sz="1600" b="1" dirty="0">
                <a:solidFill>
                  <a:srgbClr val="000000"/>
                </a:solidFill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100 </a:t>
            </a:r>
            <a:r>
              <a:rPr lang="en-US" sz="1600" b="1" dirty="0">
                <a:solidFill>
                  <a:srgbClr val="FF0000"/>
                </a:solidFill>
                <a:cs typeface="Arial"/>
              </a:rPr>
              <a:t>		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Nations</a:t>
            </a:r>
          </a:p>
          <a:p>
            <a:pPr>
              <a:lnSpc>
                <a:spcPts val="1880"/>
              </a:lnSpc>
              <a:tabLst>
                <a:tab pos="571500" algn="r"/>
                <a:tab pos="625475" algn="l"/>
                <a:tab pos="798513" algn="l"/>
              </a:tabLst>
            </a:pP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 93K+</a:t>
            </a:r>
            <a:r>
              <a:rPr lang="en-US" sz="1600" b="1" dirty="0">
                <a:cs typeface="Arial"/>
              </a:rPr>
              <a:t> </a:t>
            </a:r>
            <a:r>
              <a:rPr lang="en-US" sz="1600" b="1" dirty="0" smtClean="0">
                <a:cs typeface="Arial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Community anchor institutions 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476" y="1916231"/>
            <a:ext cx="5696857" cy="1143864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2880" tIns="91440" rIns="91440" bIns="91440" rtlCol="0" anchor="t" anchorCtr="0"/>
          <a:lstStyle/>
          <a:p>
            <a:r>
              <a:rPr lang="en-US" b="1" i="1" dirty="0">
                <a:solidFill>
                  <a:srgbClr val="215968"/>
                </a:solidFill>
                <a:cs typeface="Arial"/>
              </a:rPr>
              <a:t>“The idea of being able to collaborate with anybody, anywhere, without constraint…” </a:t>
            </a:r>
          </a:p>
          <a:p>
            <a:pPr algn="r">
              <a:spcBef>
                <a:spcPts val="600"/>
              </a:spcBef>
            </a:pPr>
            <a:r>
              <a:rPr lang="en-US" i="1" dirty="0">
                <a:solidFill>
                  <a:srgbClr val="215968"/>
                </a:solidFill>
                <a:cs typeface="Arial"/>
              </a:rPr>
              <a:t>—Jim Bottum, CIO, Clemson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34" y="3502630"/>
            <a:ext cx="457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4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Internet2 provides enabling services &amp; </a:t>
            </a:r>
            <a:r>
              <a:rPr lang="en-US" b="1" dirty="0" smtClean="0">
                <a:solidFill>
                  <a:srgbClr val="000000"/>
                </a:solidFill>
              </a:rPr>
              <a:t>collaboration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51050"/>
            <a:ext cx="7711949" cy="4075113"/>
          </a:xfrm>
        </p:spPr>
        <p:txBody>
          <a:bodyPr>
            <a:normAutofit fontScale="92500"/>
          </a:bodyPr>
          <a:lstStyle/>
          <a:p>
            <a:pPr>
              <a:lnSpc>
                <a:spcPts val="2160"/>
              </a:lnSpc>
            </a:pPr>
            <a:r>
              <a:rPr lang="en-US" sz="2400" b="1" dirty="0">
                <a:solidFill>
                  <a:srgbClr val="000000"/>
                </a:solidFill>
              </a:rPr>
              <a:t>Through its four Divisions…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00000"/>
                </a:solidFill>
              </a:rPr>
              <a:t>Network </a:t>
            </a:r>
            <a:r>
              <a:rPr lang="en-US" sz="2200" b="1" dirty="0">
                <a:solidFill>
                  <a:srgbClr val="000000"/>
                </a:solidFill>
              </a:rPr>
              <a:t>Services </a:t>
            </a:r>
            <a:r>
              <a:rPr lang="en-US" sz="2200" dirty="0">
                <a:solidFill>
                  <a:srgbClr val="000000"/>
                </a:solidFill>
              </a:rPr>
              <a:t>– 100Gb network for research </a:t>
            </a:r>
            <a:r>
              <a:rPr lang="en-US" sz="2200" dirty="0" smtClean="0">
                <a:solidFill>
                  <a:srgbClr val="000000"/>
                </a:solidFill>
              </a:rPr>
              <a:t>collaboration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00000"/>
                </a:solidFill>
              </a:rPr>
              <a:t>NET</a:t>
            </a:r>
            <a:r>
              <a:rPr lang="en-US" sz="2200" b="1" dirty="0">
                <a:solidFill>
                  <a:srgbClr val="000000"/>
                </a:solidFill>
              </a:rPr>
              <a:t>+ Services </a:t>
            </a:r>
            <a:r>
              <a:rPr lang="en-US" sz="2200" dirty="0">
                <a:solidFill>
                  <a:srgbClr val="000000"/>
                </a:solidFill>
              </a:rPr>
              <a:t>– suite of services from industry partners for </a:t>
            </a:r>
            <a:r>
              <a:rPr lang="en-US" sz="2200" dirty="0" smtClean="0">
                <a:solidFill>
                  <a:srgbClr val="000000"/>
                </a:solidFill>
              </a:rPr>
              <a:t>universities</a:t>
            </a:r>
            <a:endParaRPr lang="en-US" sz="2200" b="1" dirty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00000"/>
                </a:solidFill>
              </a:rPr>
              <a:t>Community </a:t>
            </a:r>
            <a:r>
              <a:rPr lang="en-US" sz="2200" b="1" dirty="0">
                <a:solidFill>
                  <a:srgbClr val="000000"/>
                </a:solidFill>
              </a:rPr>
              <a:t>Engagement </a:t>
            </a:r>
            <a:r>
              <a:rPr lang="en-US" sz="2200" dirty="0">
                <a:solidFill>
                  <a:srgbClr val="000000"/>
                </a:solidFill>
              </a:rPr>
              <a:t>– events and membership </a:t>
            </a:r>
            <a:r>
              <a:rPr lang="en-US" sz="2200" dirty="0" smtClean="0">
                <a:solidFill>
                  <a:srgbClr val="000000"/>
                </a:solidFill>
              </a:rPr>
              <a:t>services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00000"/>
                </a:solidFill>
              </a:rPr>
              <a:t>Chief </a:t>
            </a:r>
            <a:r>
              <a:rPr lang="en-US" sz="2200" b="1" dirty="0">
                <a:solidFill>
                  <a:srgbClr val="000000"/>
                </a:solidFill>
              </a:rPr>
              <a:t>Innovation Office </a:t>
            </a:r>
            <a:r>
              <a:rPr lang="en-US" sz="2200" dirty="0">
                <a:solidFill>
                  <a:srgbClr val="000000"/>
                </a:solidFill>
              </a:rPr>
              <a:t>– define and enable </a:t>
            </a:r>
            <a:r>
              <a:rPr lang="en-US" sz="2200" dirty="0" smtClean="0">
                <a:solidFill>
                  <a:srgbClr val="000000"/>
                </a:solidFill>
              </a:rPr>
              <a:t>collaborative development </a:t>
            </a:r>
            <a:r>
              <a:rPr lang="en-US" sz="2200" dirty="0">
                <a:solidFill>
                  <a:srgbClr val="000000"/>
                </a:solidFill>
              </a:rPr>
              <a:t>of new innovations</a:t>
            </a:r>
          </a:p>
          <a:p>
            <a:pPr>
              <a:lnSpc>
                <a:spcPts val="216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ts val="2160"/>
              </a:lnSpc>
            </a:pPr>
            <a:r>
              <a:rPr lang="en-US" sz="2400" b="1" dirty="0">
                <a:solidFill>
                  <a:srgbClr val="000000"/>
                </a:solidFill>
              </a:rPr>
              <a:t>…Internet2 engages its members in…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rgbClr val="000000"/>
                </a:solidFill>
              </a:rPr>
              <a:t>Common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problem and solution focused </a:t>
            </a:r>
            <a:r>
              <a:rPr lang="en-US" sz="2200" dirty="0" smtClean="0">
                <a:solidFill>
                  <a:srgbClr val="000000"/>
                </a:solidFill>
              </a:rPr>
              <a:t>initiatives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Facilitating </a:t>
            </a:r>
            <a:r>
              <a:rPr lang="en-US" sz="2200" dirty="0">
                <a:solidFill>
                  <a:srgbClr val="000000"/>
                </a:solidFill>
              </a:rPr>
              <a:t>a test bed for </a:t>
            </a:r>
            <a:r>
              <a:rPr lang="en-US" sz="2200" dirty="0" smtClean="0">
                <a:solidFill>
                  <a:srgbClr val="000000"/>
                </a:solidFill>
              </a:rPr>
              <a:t>innovation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8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2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xmlns:p14="http://schemas.microsoft.com/office/powerpoint/2010/main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P@Hig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0" y="209549"/>
            <a:ext cx="6921476" cy="1495879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755610" y="1938940"/>
            <a:ext cx="7178494" cy="13388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-110" charset="0"/>
              <a:buNone/>
            </a:pPr>
            <a:r>
              <a:rPr lang="en-US" sz="2400" b="1" dirty="0" smtClean="0"/>
              <a:t>Three new Internet2 Collaborative Innovation Working </a:t>
            </a:r>
            <a:r>
              <a:rPr lang="en-US" sz="2400" b="1" dirty="0"/>
              <a:t>Groups </a:t>
            </a:r>
            <a:r>
              <a:rPr lang="en-US" sz="2400" b="1" dirty="0" smtClean="0"/>
              <a:t>Created in May 2015 </a:t>
            </a:r>
          </a:p>
          <a:p>
            <a:pPr marL="45720" indent="0" algn="ctr">
              <a:buFont typeface="Arial" pitchFamily="-110" charset="0"/>
              <a:buNone/>
            </a:pPr>
            <a:r>
              <a:rPr lang="en-US" sz="2400" b="1" dirty="0" smtClean="0"/>
              <a:t>Based </a:t>
            </a:r>
            <a:r>
              <a:rPr lang="en-US" sz="2400" b="1" dirty="0"/>
              <a:t>on March 2015 Member Survey</a:t>
            </a:r>
            <a:endParaRPr lang="en-US" sz="2400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98246" y="3923332"/>
            <a:ext cx="7243460" cy="1911096"/>
            <a:chOff x="871188" y="2721740"/>
            <a:chExt cx="7243460" cy="1911096"/>
          </a:xfrm>
        </p:grpSpPr>
        <p:pic>
          <p:nvPicPr>
            <p:cNvPr id="7" name="Picture 6" descr="Survey.png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8" y="3198284"/>
              <a:ext cx="1145688" cy="1045294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266918" y="3501597"/>
              <a:ext cx="838200" cy="533400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581544" y="3501597"/>
              <a:ext cx="838200" cy="533400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659394" y="2971303"/>
              <a:ext cx="1455254" cy="1475174"/>
              <a:chOff x="6169206" y="2879656"/>
              <a:chExt cx="1455254" cy="1475174"/>
            </a:xfrm>
          </p:grpSpPr>
          <p:pic>
            <p:nvPicPr>
              <p:cNvPr id="12" name="Picture 11" descr="Man-A@High.png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2800" y="3257550"/>
                <a:ext cx="461660" cy="548640"/>
              </a:xfrm>
              <a:prstGeom prst="rect">
                <a:avLst/>
              </a:prstGeom>
            </p:spPr>
          </p:pic>
          <p:pic>
            <p:nvPicPr>
              <p:cNvPr id="13" name="Picture 12" descr="Man-C@High.png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206" y="2942287"/>
                <a:ext cx="513916" cy="548640"/>
              </a:xfrm>
              <a:prstGeom prst="rect">
                <a:avLst/>
              </a:prstGeom>
            </p:spPr>
          </p:pic>
          <p:pic>
            <p:nvPicPr>
              <p:cNvPr id="14" name="Picture 13" descr="Woman-A@High.png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3726698"/>
                <a:ext cx="459671" cy="548640"/>
              </a:xfrm>
              <a:prstGeom prst="rect">
                <a:avLst/>
              </a:prstGeom>
            </p:spPr>
          </p:pic>
          <p:pic>
            <p:nvPicPr>
              <p:cNvPr id="15" name="Picture 14" descr="Woman-B@High.png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0348" y="2879656"/>
                <a:ext cx="526398" cy="548640"/>
              </a:xfrm>
              <a:prstGeom prst="rect">
                <a:avLst/>
              </a:prstGeom>
            </p:spPr>
          </p:pic>
          <p:pic>
            <p:nvPicPr>
              <p:cNvPr id="16" name="Picture 15" descr="Woman-C@High.png"/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8638" y="3470910"/>
                <a:ext cx="533812" cy="548640"/>
              </a:xfrm>
              <a:prstGeom prst="rect">
                <a:avLst/>
              </a:prstGeom>
            </p:spPr>
          </p:pic>
          <p:pic>
            <p:nvPicPr>
              <p:cNvPr id="17" name="Picture 16" descr="Man-B@High.png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5916" y="3806190"/>
                <a:ext cx="461660" cy="54864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47831" y="2721740"/>
              <a:ext cx="2073008" cy="191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556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34192" cy="7318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Innovation Working Groups Complement Other Internet2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381" y="1956549"/>
            <a:ext cx="6120189" cy="4427376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Each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making specific recommendations for innovation initiatives, including scope, value, use cases,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actions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Bring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tactical and strategic value to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members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Positively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impact a significant segment of Internet2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membership</a:t>
            </a: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Led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by member representatives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Three university co-chairs of each working group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Leverage member programs and facilities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Participation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encouraged for all Internet2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members – universities, industry, agencies, labs, international partners, regional networks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</a:rPr>
              <a:t>Working </a:t>
            </a:r>
            <a:r>
              <a:rPr lang="en-US" sz="1600" b="1" dirty="0">
                <a:solidFill>
                  <a:srgbClr val="000000"/>
                </a:solidFill>
              </a:rPr>
              <a:t>groups operate within a broader Internet2 Collaborative Innovation Community with representatives from all types of member </a:t>
            </a:r>
            <a:r>
              <a:rPr lang="en-US" sz="1600" b="1" dirty="0" smtClean="0">
                <a:solidFill>
                  <a:srgbClr val="000000"/>
                </a:solidFill>
              </a:rPr>
              <a:t>organizations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66" y="2323589"/>
            <a:ext cx="2455474" cy="22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685800"/>
            <a:ext cx="8501701" cy="95915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Innovation Working Groups </a:t>
            </a:r>
            <a:r>
              <a:rPr lang="en-US" sz="2800" b="1" dirty="0" smtClean="0">
                <a:solidFill>
                  <a:srgbClr val="000000"/>
                </a:solidFill>
              </a:rPr>
              <a:t>include University</a:t>
            </a:r>
            <a:r>
              <a:rPr lang="en-US" sz="2800" b="1" dirty="0">
                <a:solidFill>
                  <a:srgbClr val="000000"/>
                </a:solidFill>
              </a:rPr>
              <a:t>, Industry, </a:t>
            </a:r>
            <a:r>
              <a:rPr lang="en-US" sz="2800" b="1" dirty="0" smtClean="0">
                <a:solidFill>
                  <a:srgbClr val="000000"/>
                </a:solidFill>
              </a:rPr>
              <a:t>Affiliate Members and Partners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350" y="2051797"/>
            <a:ext cx="8659813" cy="4278278"/>
            <a:chOff x="6350" y="2203548"/>
            <a:chExt cx="8659813" cy="42782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2591" y="3987572"/>
              <a:ext cx="1218064" cy="2982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5647" y="5635625"/>
              <a:ext cx="1079435" cy="2982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5075" y="5486498"/>
              <a:ext cx="1479226" cy="2982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496" y="2905223"/>
              <a:ext cx="593209" cy="2982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9822" y="3449736"/>
              <a:ext cx="1192075" cy="2982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2114" y="2357536"/>
              <a:ext cx="554813" cy="2982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60142" y="2203548"/>
              <a:ext cx="556851" cy="2982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4920" y="2208409"/>
              <a:ext cx="967256" cy="29825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78341" y="2756096"/>
              <a:ext cx="623433" cy="29825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29159" y="3985368"/>
              <a:ext cx="1429286" cy="2982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7546" y="3840726"/>
              <a:ext cx="1810074" cy="29825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5974" y="2357125"/>
              <a:ext cx="672176" cy="29825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481" y="3986213"/>
              <a:ext cx="479912" cy="29825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95935" y="4391123"/>
              <a:ext cx="3031430" cy="29825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5470" y="3451145"/>
              <a:ext cx="1064979" cy="2982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808240" y="6039046"/>
              <a:ext cx="778186" cy="29825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58801" y="3837086"/>
              <a:ext cx="988984" cy="29825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16636" y="6032696"/>
              <a:ext cx="625850" cy="29825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74559" y="4546698"/>
              <a:ext cx="1512157" cy="2982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635044" y="3835684"/>
              <a:ext cx="1277974" cy="29825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02091" y="5486498"/>
              <a:ext cx="2066241" cy="29825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7715" y="2905223"/>
              <a:ext cx="1473267" cy="29825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078968" y="2905223"/>
              <a:ext cx="1777642" cy="29825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38954" y="2205136"/>
              <a:ext cx="275532" cy="29825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36059" y="5644062"/>
              <a:ext cx="1000931" cy="29825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574227" y="2756096"/>
              <a:ext cx="464803" cy="29825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479411" y="3449736"/>
              <a:ext cx="1144877" cy="29825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2605" y="5486297"/>
              <a:ext cx="1069879" cy="29825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1963" y="5076825"/>
              <a:ext cx="1835040" cy="29825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986375" y="2357536"/>
              <a:ext cx="771343" cy="29825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905411" y="4945259"/>
              <a:ext cx="1419196" cy="29825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009544" y="2359025"/>
              <a:ext cx="491987" cy="29825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172906" y="2208409"/>
              <a:ext cx="1765134" cy="29825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372777" y="3986213"/>
              <a:ext cx="737293" cy="29825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543504" y="2905223"/>
              <a:ext cx="1962069" cy="29825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879363" y="4938909"/>
              <a:ext cx="1501775" cy="29825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2495549" y="6183313"/>
              <a:ext cx="1338483" cy="29825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36120" y="6181042"/>
              <a:ext cx="950008" cy="29825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621675" y="3303999"/>
              <a:ext cx="2363819" cy="29825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865526" y="4394298"/>
              <a:ext cx="1343437" cy="29825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58126" y="4391123"/>
              <a:ext cx="1203305" cy="29825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7915179" y="5486498"/>
              <a:ext cx="734523" cy="29825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4602033" y="6178648"/>
              <a:ext cx="992717" cy="29825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7189117" y="2208409"/>
              <a:ext cx="735472" cy="29825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5842665" y="4543523"/>
              <a:ext cx="1036401" cy="29825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6541507" y="2756096"/>
              <a:ext cx="796155" cy="29825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3326006" y="5080000"/>
              <a:ext cx="1508550" cy="29825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881097" y="5640486"/>
              <a:ext cx="1032318" cy="29825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57970" y="6035871"/>
              <a:ext cx="736395" cy="29825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6049945" y="2357536"/>
              <a:ext cx="1083547" cy="29825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6398610" y="5073587"/>
              <a:ext cx="1168603" cy="30175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7603901" y="4941761"/>
              <a:ext cx="1030512" cy="30175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7260568" y="3300286"/>
              <a:ext cx="1267358" cy="30175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7947283" y="2750839"/>
              <a:ext cx="718880" cy="30175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6496141" y="6180074"/>
              <a:ext cx="720852" cy="30175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537638" y="6035548"/>
              <a:ext cx="938375" cy="3017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7023702" y="6032437"/>
              <a:ext cx="1634865" cy="30175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6350" y="3289237"/>
              <a:ext cx="355530" cy="3017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1403608" y="3303287"/>
              <a:ext cx="1072529" cy="29825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40623" y="6583680"/>
            <a:ext cx="2599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Representative sample. As of October 1, 2015.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339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7878</TotalTime>
  <Words>1245</Words>
  <Application>Microsoft Macintosh PowerPoint</Application>
  <PresentationFormat>On-screen Show (4:3)</PresentationFormat>
  <Paragraphs>207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9_Default Theme</vt:lpstr>
      <vt:lpstr>PowerPoint Presentation</vt:lpstr>
      <vt:lpstr>Meeting Objectives</vt:lpstr>
      <vt:lpstr>Internet2 Community Overview:  Enabling the Future</vt:lpstr>
      <vt:lpstr>Internet2 includes over 500 Members and Partners</vt:lpstr>
      <vt:lpstr>Internet2 provides enabling services &amp; collaboration</vt:lpstr>
      <vt:lpstr>PowerPoint Presentation</vt:lpstr>
      <vt:lpstr>PowerPoint Presentation</vt:lpstr>
      <vt:lpstr>Innovation Working Groups Complement Other Internet2 Activities</vt:lpstr>
      <vt:lpstr>Innovation Working Groups include University, Industry, Affiliate Members and Partners</vt:lpstr>
      <vt:lpstr>Innovation Working Groups Have Defined Missions</vt:lpstr>
      <vt:lpstr>Innovation Working Groups Have Defined Operations</vt:lpstr>
      <vt:lpstr>Collaborative Innovation Program Current Focus Areas</vt:lpstr>
      <vt:lpstr>Creating Collaborative Innovation Program and Working Groups</vt:lpstr>
      <vt:lpstr>Innovation Working Group Timeline</vt:lpstr>
      <vt:lpstr>Innovation Working Group Timeline</vt:lpstr>
      <vt:lpstr>Innovation Working Group Timeline</vt:lpstr>
      <vt:lpstr>Innovation Working Group Timeline</vt:lpstr>
      <vt:lpstr>Innovation Working Group Timeline</vt:lpstr>
      <vt:lpstr>Innovation Working Group Timeline</vt:lpstr>
      <vt:lpstr>Developing Market Insights to Inform Strategic Planning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Florence Hudson</cp:lastModifiedBy>
  <cp:revision>161</cp:revision>
  <dcterms:created xsi:type="dcterms:W3CDTF">2012-08-08T18:23:13Z</dcterms:created>
  <dcterms:modified xsi:type="dcterms:W3CDTF">2015-10-17T16:30:04Z</dcterms:modified>
</cp:coreProperties>
</file>