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42.tif" ContentType="image/tif"/>
  <Override PartName="/ppt/media/image43.tif" ContentType="image/tif"/>
  <Override PartName="/ppt/media/image44.tif" ContentType="image/tif"/>
  <Override PartName="/ppt/media/image45.tif" ContentType="image/tif"/>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595" r:id="rId2"/>
    <p:sldId id="601" r:id="rId3"/>
    <p:sldId id="592" r:id="rId4"/>
    <p:sldId id="602" r:id="rId5"/>
    <p:sldId id="584" r:id="rId6"/>
    <p:sldId id="587" r:id="rId7"/>
    <p:sldId id="588" r:id="rId8"/>
    <p:sldId id="589" r:id="rId9"/>
    <p:sldId id="590" r:id="rId10"/>
    <p:sldId id="603" r:id="rId11"/>
    <p:sldId id="606" r:id="rId12"/>
    <p:sldId id="615" r:id="rId13"/>
    <p:sldId id="617" r:id="rId14"/>
    <p:sldId id="600" r:id="rId15"/>
    <p:sldId id="618" r:id="rId16"/>
    <p:sldId id="627" r:id="rId17"/>
    <p:sldId id="642" r:id="rId18"/>
    <p:sldId id="636" r:id="rId19"/>
    <p:sldId id="634" r:id="rId20"/>
    <p:sldId id="637" r:id="rId21"/>
    <p:sldId id="633" r:id="rId22"/>
    <p:sldId id="640" r:id="rId23"/>
    <p:sldId id="619" r:id="rId24"/>
    <p:sldId id="561" r:id="rId25"/>
    <p:sldId id="562" r:id="rId26"/>
    <p:sldId id="482" r:id="rId27"/>
    <p:sldId id="496" r:id="rId28"/>
    <p:sldId id="449" r:id="rId29"/>
    <p:sldId id="495" r:id="rId30"/>
    <p:sldId id="623" r:id="rId31"/>
    <p:sldId id="624" r:id="rId32"/>
    <p:sldId id="625" r:id="rId33"/>
    <p:sldId id="626" r:id="rId34"/>
    <p:sldId id="513" r:id="rId35"/>
    <p:sldId id="632" r:id="rId36"/>
    <p:sldId id="643" r:id="rId37"/>
    <p:sldId id="635" r:id="rId38"/>
    <p:sldId id="494" r:id="rId39"/>
    <p:sldId id="487" r:id="rId40"/>
    <p:sldId id="506" r:id="rId41"/>
    <p:sldId id="504" r:id="rId42"/>
    <p:sldId id="512" r:id="rId43"/>
    <p:sldId id="644" r:id="rId44"/>
    <p:sldId id="631" r:id="rId45"/>
    <p:sldId id="620" r:id="rId46"/>
    <p:sldId id="621" r:id="rId47"/>
    <p:sldId id="622"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553">
          <p15:clr>
            <a:srgbClr val="A4A3A4"/>
          </p15:clr>
        </p15:guide>
        <p15:guide id="2" pos="2916">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D1B8"/>
    <a:srgbClr val="67B5C7"/>
    <a:srgbClr val="93CAD7"/>
    <a:srgbClr val="50EBDD"/>
    <a:srgbClr val="5ED9F9"/>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5" autoAdjust="0"/>
    <p:restoredTop sz="94767" autoAdjust="0"/>
  </p:normalViewPr>
  <p:slideViewPr>
    <p:cSldViewPr snapToGrid="0">
      <p:cViewPr>
        <p:scale>
          <a:sx n="75" d="100"/>
          <a:sy n="75" d="100"/>
        </p:scale>
        <p:origin x="-2520" y="-488"/>
      </p:cViewPr>
      <p:guideLst>
        <p:guide orient="horz" pos="553"/>
        <p:guide pos="2916"/>
      </p:guideLst>
    </p:cSldViewPr>
  </p:slideViewPr>
  <p:outlineViewPr>
    <p:cViewPr>
      <p:scale>
        <a:sx n="33" d="100"/>
        <a:sy n="33" d="100"/>
      </p:scale>
      <p:origin x="0" y="1182"/>
    </p:cViewPr>
  </p:outlineViewPr>
  <p:notesTextViewPr>
    <p:cViewPr>
      <p:scale>
        <a:sx n="1" d="1"/>
        <a:sy n="1" d="1"/>
      </p:scale>
      <p:origin x="0" y="0"/>
    </p:cViewPr>
  </p:notesTextViewPr>
  <p:sorterViewPr>
    <p:cViewPr>
      <p:scale>
        <a:sx n="60" d="100"/>
        <a:sy n="60" d="100"/>
      </p:scale>
      <p:origin x="0" y="950"/>
    </p:cViewPr>
  </p:sorterViewPr>
  <p:notesViewPr>
    <p:cSldViewPr>
      <p:cViewPr varScale="1">
        <p:scale>
          <a:sx n="54" d="100"/>
          <a:sy n="54" d="100"/>
        </p:scale>
        <p:origin x="-2192" y="-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handoutMaster" Target="handoutMasters/handout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77A7FFC-06C1-41E6-86CC-97471DD2AF90}" type="datetimeFigureOut">
              <a:rPr lang="en-US" smtClean="0"/>
              <a:t>10/27/15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7E4038-98EC-441F-BCAD-6B864ED359E1}" type="slidenum">
              <a:rPr lang="en-US" smtClean="0"/>
              <a:t>‹#›</a:t>
            </a:fld>
            <a:endParaRPr lang="en-US"/>
          </a:p>
        </p:txBody>
      </p:sp>
    </p:spTree>
    <p:extLst>
      <p:ext uri="{BB962C8B-B14F-4D97-AF65-F5344CB8AC3E}">
        <p14:creationId xmlns:p14="http://schemas.microsoft.com/office/powerpoint/2010/main" val="3142269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CCCDC5-55A2-4C49-8D1B-F0A0B4CD1393}" type="datetimeFigureOut">
              <a:rPr lang="en-US" smtClean="0"/>
              <a:t>10/27/15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0921FF-61D2-4803-8494-4519EE275740}" type="slidenum">
              <a:rPr lang="en-US" smtClean="0"/>
              <a:t>‹#›</a:t>
            </a:fld>
            <a:endParaRPr lang="en-US"/>
          </a:p>
        </p:txBody>
      </p:sp>
    </p:spTree>
    <p:extLst>
      <p:ext uri="{BB962C8B-B14F-4D97-AF65-F5344CB8AC3E}">
        <p14:creationId xmlns:p14="http://schemas.microsoft.com/office/powerpoint/2010/main" val="4130933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3A994-27D1-422F-959B-DDA7DE775DAF}" type="slidenum">
              <a:rPr lang="en-US" smtClean="0"/>
              <a:t>1</a:t>
            </a:fld>
            <a:endParaRPr lang="en-US"/>
          </a:p>
        </p:txBody>
      </p:sp>
    </p:spTree>
    <p:extLst>
      <p:ext uri="{BB962C8B-B14F-4D97-AF65-F5344CB8AC3E}">
        <p14:creationId xmlns:p14="http://schemas.microsoft.com/office/powerpoint/2010/main" val="1920981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at</a:t>
            </a:r>
            <a:r>
              <a:rPr lang="en-US" baseline="0" dirty="0" smtClean="0"/>
              <a:t> e3 Civic High. The space was designed specifically for a personalized learning school.</a:t>
            </a:r>
            <a:endParaRPr lang="en-US" dirty="0"/>
          </a:p>
        </p:txBody>
      </p:sp>
      <p:sp>
        <p:nvSpPr>
          <p:cNvPr id="4" name="Slide Number Placeholder 3"/>
          <p:cNvSpPr>
            <a:spLocks noGrp="1"/>
          </p:cNvSpPr>
          <p:nvPr>
            <p:ph type="sldNum" sz="quarter" idx="10"/>
          </p:nvPr>
        </p:nvSpPr>
        <p:spPr/>
        <p:txBody>
          <a:bodyPr/>
          <a:lstStyle/>
          <a:p>
            <a:fld id="{AE108ADD-742D-4893-ACDF-D2908F2BCFF6}" type="slidenum">
              <a:rPr lang="en-US" smtClean="0"/>
              <a:t>23</a:t>
            </a:fld>
            <a:endParaRPr lang="en-US"/>
          </a:p>
        </p:txBody>
      </p:sp>
    </p:spTree>
    <p:extLst>
      <p:ext uri="{BB962C8B-B14F-4D97-AF65-F5344CB8AC3E}">
        <p14:creationId xmlns:p14="http://schemas.microsoft.com/office/powerpoint/2010/main" val="2946607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3A994-27D1-422F-959B-DDA7DE775DAF}" type="slidenum">
              <a:rPr lang="en-US" smtClean="0"/>
              <a:t>43</a:t>
            </a:fld>
            <a:endParaRPr lang="en-US"/>
          </a:p>
        </p:txBody>
      </p:sp>
    </p:spTree>
    <p:extLst>
      <p:ext uri="{BB962C8B-B14F-4D97-AF65-F5344CB8AC3E}">
        <p14:creationId xmlns:p14="http://schemas.microsoft.com/office/powerpoint/2010/main" val="1920981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RAND Study</a:t>
            </a:r>
            <a:r>
              <a:rPr lang="en-US" baseline="0" dirty="0" smtClean="0"/>
              <a:t>—Early Progress on Personalized Learning—found relatively large positive effects in both math and reading. </a:t>
            </a:r>
          </a:p>
          <a:p>
            <a:r>
              <a:rPr lang="en-US" baseline="0" dirty="0" smtClean="0"/>
              <a:t>--2/3 of the 23 schools had statistically significant positive effects.</a:t>
            </a:r>
          </a:p>
          <a:p>
            <a:r>
              <a:rPr lang="en-US" baseline="0" dirty="0" smtClean="0"/>
              <a:t>--across all 23 schools, effect size for math was 0.41; effect size for reading was 0.29. “An effect size of 0.41 is equivalent to moving a student from the 50</a:t>
            </a:r>
            <a:r>
              <a:rPr lang="en-US" baseline="30000" dirty="0" smtClean="0"/>
              <a:t>th</a:t>
            </a:r>
            <a:r>
              <a:rPr lang="en-US" baseline="0" dirty="0" smtClean="0"/>
              <a:t> percentile to the 66</a:t>
            </a:r>
            <a:r>
              <a:rPr lang="en-US" baseline="30000" dirty="0" smtClean="0"/>
              <a:t>th</a:t>
            </a:r>
            <a:r>
              <a:rPr lang="en-US" baseline="0" dirty="0" smtClean="0"/>
              <a:t> percentile.</a:t>
            </a:r>
          </a:p>
          <a:p>
            <a:r>
              <a:rPr lang="en-US" baseline="0" dirty="0" smtClean="0"/>
              <a:t>--the 2-yr gains (show in the chart on this slide) show greater gains in the lower grades, but positive effects were ‘statistically significant’ at all grade levels.</a:t>
            </a:r>
            <a:endParaRPr lang="en-US" dirty="0" smtClean="0"/>
          </a:p>
          <a:p>
            <a:endParaRPr lang="en-US" dirty="0" smtClean="0"/>
          </a:p>
          <a:p>
            <a:r>
              <a:rPr lang="en-US" dirty="0" smtClean="0"/>
              <a:t>DETAILS ABOUT THE STUDY:</a:t>
            </a:r>
          </a:p>
          <a:p>
            <a:r>
              <a:rPr lang="en-US" dirty="0" smtClean="0"/>
              <a:t>RAND study of 23 Personalized Learning Schools funded</a:t>
            </a:r>
            <a:r>
              <a:rPr lang="en-US" baseline="0" dirty="0" smtClean="0"/>
              <a:t> directly or indirectly by the Gates Foundation (NGLC Breakthrough Schools, Charter School Growth Fund’s Next Gen School Investments, and Gates’ Personalized Learning Pilots). </a:t>
            </a:r>
          </a:p>
          <a:p>
            <a:endParaRPr lang="en-US" baseline="0" dirty="0" smtClean="0"/>
          </a:p>
          <a:p>
            <a:r>
              <a:rPr lang="en-US" baseline="0" dirty="0" smtClean="0"/>
              <a:t>They are urban schools serving students of color (86%) and low-income students (87% are eligible for free or reduced price meals)</a:t>
            </a:r>
          </a:p>
          <a:p>
            <a:endParaRPr lang="en-US" baseline="0" dirty="0" smtClean="0"/>
          </a:p>
          <a:p>
            <a:r>
              <a:rPr lang="en-US" baseline="0" dirty="0" smtClean="0"/>
              <a:t>Schools implemented personalized learning at least 2 years and had assessment data covering the 2-yr period.</a:t>
            </a:r>
          </a:p>
          <a:p>
            <a:endParaRPr lang="en-US" baseline="0" dirty="0" smtClean="0"/>
          </a:p>
          <a:p>
            <a:r>
              <a:rPr lang="en-US" baseline="0" dirty="0" smtClean="0"/>
              <a:t>2 years of data on 5,000 students—these are interim findings—a report next year will include 3 years of data, more schools, and may be able to determine the impact of personalized learning practices on outcomes</a:t>
            </a:r>
          </a:p>
          <a:p>
            <a:endParaRPr lang="en-US" baseline="0" dirty="0" smtClean="0"/>
          </a:p>
          <a:p>
            <a:r>
              <a:rPr lang="en-US" baseline="0" dirty="0" smtClean="0"/>
              <a:t>RAND collected data on:</a:t>
            </a:r>
          </a:p>
          <a:p>
            <a:r>
              <a:rPr lang="en-US" baseline="0" dirty="0" smtClean="0"/>
              <a:t>MAP assessments in math and reading (with a MAP-provided virtual comparison group of similar students at similar schools with similar starting scores)</a:t>
            </a:r>
          </a:p>
          <a:p>
            <a:r>
              <a:rPr lang="en-US" baseline="0" dirty="0" smtClean="0"/>
              <a:t>10-day teacher logs</a:t>
            </a:r>
          </a:p>
          <a:p>
            <a:r>
              <a:rPr lang="en-US" baseline="0" dirty="0" smtClean="0"/>
              <a:t>Teacher and student surveys</a:t>
            </a:r>
          </a:p>
          <a:p>
            <a:r>
              <a:rPr lang="en-US" baseline="0" dirty="0" smtClean="0"/>
              <a:t>Administrator interviews</a:t>
            </a:r>
          </a:p>
        </p:txBody>
      </p:sp>
      <p:sp>
        <p:nvSpPr>
          <p:cNvPr id="4" name="Slide Number Placeholder 3"/>
          <p:cNvSpPr>
            <a:spLocks noGrp="1"/>
          </p:cNvSpPr>
          <p:nvPr>
            <p:ph type="sldNum" sz="quarter" idx="10"/>
          </p:nvPr>
        </p:nvSpPr>
        <p:spPr/>
        <p:txBody>
          <a:bodyPr/>
          <a:lstStyle/>
          <a:p>
            <a:fld id="{AE108ADD-742D-4893-ACDF-D2908F2BCFF6}" type="slidenum">
              <a:rPr lang="en-US" smtClean="0"/>
              <a:t>45</a:t>
            </a:fld>
            <a:endParaRPr lang="en-US"/>
          </a:p>
        </p:txBody>
      </p:sp>
    </p:spTree>
    <p:extLst>
      <p:ext uri="{BB962C8B-B14F-4D97-AF65-F5344CB8AC3E}">
        <p14:creationId xmlns:p14="http://schemas.microsoft.com/office/powerpoint/2010/main" val="2404922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“Students generally ended the school year with both math and reading test scores above or near the national average, after having started the school year generally performing below the national average.” (from Early Progress on Personalized Learning)</a:t>
            </a:r>
          </a:p>
          <a:p>
            <a:endParaRPr lang="en-US" sz="1200" b="0" i="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This</a:t>
            </a:r>
            <a:r>
              <a:rPr lang="en-US" sz="1200" b="0" i="1" kern="1200" baseline="0" dirty="0" smtClean="0">
                <a:solidFill>
                  <a:schemeClr val="tx1"/>
                </a:solidFill>
                <a:effectLst/>
                <a:latin typeface="+mn-lt"/>
                <a:ea typeface="+mn-ea"/>
                <a:cs typeface="+mn-cs"/>
              </a:rPr>
              <a:t> may be an indicator that the s</a:t>
            </a:r>
            <a:r>
              <a:rPr lang="en-US" sz="1200" b="0" i="1" kern="1200" dirty="0" smtClean="0">
                <a:solidFill>
                  <a:schemeClr val="tx1"/>
                </a:solidFill>
                <a:effectLst/>
                <a:latin typeface="+mn-lt"/>
                <a:ea typeface="+mn-ea"/>
                <a:cs typeface="+mn-cs"/>
              </a:rPr>
              <a:t>chools are closing income and racial achievement gaps, since they’ are urban schools serving predominantly students of color (86%) and predominantly low-income students (87%). </a:t>
            </a:r>
          </a:p>
          <a:p>
            <a:endParaRPr lang="en-US" sz="1200" b="0" i="1"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only exception was high school math—although</a:t>
            </a:r>
            <a:r>
              <a:rPr lang="en-US" sz="1200" b="0" i="0" kern="1200" baseline="0" dirty="0" smtClean="0">
                <a:solidFill>
                  <a:schemeClr val="tx1"/>
                </a:solidFill>
                <a:effectLst/>
                <a:latin typeface="+mn-lt"/>
                <a:ea typeface="+mn-ea"/>
                <a:cs typeface="+mn-cs"/>
              </a:rPr>
              <a:t> scores improved, they were still below the national average at the end of 2 years.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The gains in the lower grades</a:t>
            </a:r>
            <a:r>
              <a:rPr lang="en-US" sz="1200" b="0" i="0" kern="1200" dirty="0" smtClean="0">
                <a:solidFill>
                  <a:schemeClr val="tx1"/>
                </a:solidFill>
                <a:effectLst/>
                <a:latin typeface="+mn-lt"/>
                <a:ea typeface="+mn-ea"/>
                <a:cs typeface="+mn-cs"/>
              </a:rPr>
              <a:t>—earlier on in students’ academic careers—are</a:t>
            </a:r>
            <a:r>
              <a:rPr lang="en-US" sz="1200" b="0" i="0" kern="1200" baseline="0" dirty="0" smtClean="0">
                <a:solidFill>
                  <a:schemeClr val="tx1"/>
                </a:solidFill>
                <a:effectLst/>
                <a:latin typeface="+mn-lt"/>
                <a:ea typeface="+mn-ea"/>
                <a:cs typeface="+mn-cs"/>
              </a:rPr>
              <a:t> much greater than in the upper grades, both in actual improvements of scores and in relation to national averages</a:t>
            </a:r>
            <a:r>
              <a:rPr lang="en-US" sz="1200" b="0" i="0" kern="1200" dirty="0" smtClean="0">
                <a:solidFill>
                  <a:schemeClr val="tx1"/>
                </a:solidFill>
                <a:effectLst/>
                <a:latin typeface="+mn-lt"/>
                <a:ea typeface="+mn-ea"/>
                <a:cs typeface="+mn-cs"/>
              </a:rPr>
              <a:t>.</a:t>
            </a:r>
            <a:endParaRPr lang="en-US" i="0" dirty="0"/>
          </a:p>
        </p:txBody>
      </p:sp>
      <p:sp>
        <p:nvSpPr>
          <p:cNvPr id="4" name="Slide Number Placeholder 3"/>
          <p:cNvSpPr>
            <a:spLocks noGrp="1"/>
          </p:cNvSpPr>
          <p:nvPr>
            <p:ph type="sldNum" sz="quarter" idx="10"/>
          </p:nvPr>
        </p:nvSpPr>
        <p:spPr/>
        <p:txBody>
          <a:bodyPr/>
          <a:lstStyle/>
          <a:p>
            <a:fld id="{AE108ADD-742D-4893-ACDF-D2908F2BCFF6}" type="slidenum">
              <a:rPr lang="en-US" smtClean="0"/>
              <a:t>46</a:t>
            </a:fld>
            <a:endParaRPr lang="en-US"/>
          </a:p>
        </p:txBody>
      </p:sp>
    </p:spTree>
    <p:extLst>
      <p:ext uri="{BB962C8B-B14F-4D97-AF65-F5344CB8AC3E}">
        <p14:creationId xmlns:p14="http://schemas.microsoft.com/office/powerpoint/2010/main" val="332345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a:t>
            </a:r>
            <a:r>
              <a:rPr lang="en-US" baseline="0" dirty="0" smtClean="0"/>
              <a:t> notes on previous slide</a:t>
            </a:r>
            <a:endParaRPr lang="en-US" dirty="0"/>
          </a:p>
        </p:txBody>
      </p:sp>
      <p:sp>
        <p:nvSpPr>
          <p:cNvPr id="4" name="Slide Number Placeholder 3"/>
          <p:cNvSpPr>
            <a:spLocks noGrp="1"/>
          </p:cNvSpPr>
          <p:nvPr>
            <p:ph type="sldNum" sz="quarter" idx="10"/>
          </p:nvPr>
        </p:nvSpPr>
        <p:spPr/>
        <p:txBody>
          <a:bodyPr/>
          <a:lstStyle/>
          <a:p>
            <a:fld id="{AE108ADD-742D-4893-ACDF-D2908F2BCFF6}" type="slidenum">
              <a:rPr lang="en-US" smtClean="0"/>
              <a:t>47</a:t>
            </a:fld>
            <a:endParaRPr lang="en-US"/>
          </a:p>
        </p:txBody>
      </p:sp>
    </p:spTree>
    <p:extLst>
      <p:ext uri="{BB962C8B-B14F-4D97-AF65-F5344CB8AC3E}">
        <p14:creationId xmlns:p14="http://schemas.microsoft.com/office/powerpoint/2010/main" val="1267220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ti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DU Titl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599" y="2370676"/>
            <a:ext cx="7866612" cy="905924"/>
          </a:xfrm>
          <a:prstGeom prst="rect">
            <a:avLst/>
          </a:prstGeom>
        </p:spPr>
        <p:txBody>
          <a:bodyPr anchor="t"/>
          <a:lstStyle>
            <a:lvl1pPr algn="l">
              <a:defRPr sz="4000" b="0" cap="none">
                <a:solidFill>
                  <a:schemeClr val="tx1">
                    <a:lumMod val="75000"/>
                    <a:lumOff val="25000"/>
                  </a:schemeClr>
                </a:solidFill>
                <a:latin typeface="Arial"/>
                <a:cs typeface="Arial"/>
              </a:defRPr>
            </a:lvl1pPr>
          </a:lstStyle>
          <a:p>
            <a:r>
              <a:rPr lang="en-US" dirty="0" smtClean="0"/>
              <a:t>Presentation Title</a:t>
            </a:r>
            <a:endParaRPr lang="en-US" dirty="0"/>
          </a:p>
        </p:txBody>
      </p:sp>
      <p:sp>
        <p:nvSpPr>
          <p:cNvPr id="12" name="Text Placeholder 2"/>
          <p:cNvSpPr>
            <a:spLocks noGrp="1"/>
          </p:cNvSpPr>
          <p:nvPr>
            <p:ph type="body" idx="12" hasCustomPrompt="1"/>
          </p:nvPr>
        </p:nvSpPr>
        <p:spPr>
          <a:xfrm>
            <a:off x="609601" y="5500255"/>
            <a:ext cx="8096595" cy="500732"/>
          </a:xfrm>
          <a:prstGeom prst="rect">
            <a:avLst/>
          </a:prstGeom>
        </p:spPr>
        <p:txBody>
          <a:bodyPr anchor="t"/>
          <a:lstStyle>
            <a:lvl1pPr marL="0" indent="0" algn="r">
              <a:buNone/>
              <a:defRPr sz="18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Month Day, Year</a:t>
            </a:r>
          </a:p>
        </p:txBody>
      </p:sp>
      <p:sp>
        <p:nvSpPr>
          <p:cNvPr id="3" name="Text Placeholder 2"/>
          <p:cNvSpPr>
            <a:spLocks noGrp="1"/>
          </p:cNvSpPr>
          <p:nvPr>
            <p:ph type="body" idx="1" hasCustomPrompt="1"/>
          </p:nvPr>
        </p:nvSpPr>
        <p:spPr>
          <a:xfrm>
            <a:off x="609601" y="3276600"/>
            <a:ext cx="7866611" cy="500732"/>
          </a:xfrm>
          <a:prstGeom prst="rect">
            <a:avLst/>
          </a:prstGeom>
        </p:spPr>
        <p:txBody>
          <a:bodyPr anchor="t"/>
          <a:lstStyle>
            <a:lvl1pPr marL="0" indent="0" algn="l">
              <a:buNone/>
              <a:defRPr sz="24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Speaker Name</a:t>
            </a:r>
          </a:p>
        </p:txBody>
      </p:sp>
    </p:spTree>
    <p:extLst>
      <p:ext uri="{BB962C8B-B14F-4D97-AF65-F5344CB8AC3E}">
        <p14:creationId xmlns:p14="http://schemas.microsoft.com/office/powerpoint/2010/main" val="3160995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DU 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609599" y="2370676"/>
            <a:ext cx="7866612" cy="905924"/>
          </a:xfrm>
          <a:prstGeom prst="rect">
            <a:avLst/>
          </a:prstGeom>
        </p:spPr>
        <p:txBody>
          <a:bodyPr anchor="t"/>
          <a:lstStyle>
            <a:lvl1pPr algn="l">
              <a:defRPr sz="4000" b="0" cap="none" baseline="0">
                <a:solidFill>
                  <a:schemeClr val="tx1">
                    <a:lumMod val="75000"/>
                    <a:lumOff val="25000"/>
                  </a:schemeClr>
                </a:solidFill>
                <a:latin typeface="Arial"/>
                <a:cs typeface="Arial"/>
              </a:defRPr>
            </a:lvl1pPr>
          </a:lstStyle>
          <a:p>
            <a:r>
              <a:rPr lang="en-US" dirty="0" smtClean="0"/>
              <a:t>End Title</a:t>
            </a:r>
            <a:endParaRPr lang="en-US" dirty="0"/>
          </a:p>
        </p:txBody>
      </p:sp>
      <p:sp>
        <p:nvSpPr>
          <p:cNvPr id="13" name="Text Placeholder 2"/>
          <p:cNvSpPr>
            <a:spLocks noGrp="1"/>
          </p:cNvSpPr>
          <p:nvPr>
            <p:ph type="body" idx="1" hasCustomPrompt="1"/>
          </p:nvPr>
        </p:nvSpPr>
        <p:spPr>
          <a:xfrm>
            <a:off x="609601" y="3276600"/>
            <a:ext cx="7866611" cy="457200"/>
          </a:xfrm>
          <a:prstGeom prst="rect">
            <a:avLst/>
          </a:prstGeom>
        </p:spPr>
        <p:txBody>
          <a:bodyPr anchor="t"/>
          <a:lstStyle>
            <a:lvl1pPr marL="0" indent="0" algn="l">
              <a:buNone/>
              <a:defRPr sz="24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Contact Information</a:t>
            </a:r>
          </a:p>
        </p:txBody>
      </p:sp>
    </p:spTree>
    <p:extLst>
      <p:ext uri="{BB962C8B-B14F-4D97-AF65-F5344CB8AC3E}">
        <p14:creationId xmlns:p14="http://schemas.microsoft.com/office/powerpoint/2010/main" val="3437792943"/>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in White (For Full Screen 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890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EDU Body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6830" y="338677"/>
            <a:ext cx="8021782" cy="729971"/>
          </a:xfrm>
          <a:prstGeom prst="rect">
            <a:avLst/>
          </a:prstGeom>
        </p:spPr>
        <p:txBody>
          <a:bodyPr anchor="t"/>
          <a:lstStyle>
            <a:lvl1pPr algn="l">
              <a:defRPr sz="3600" b="0" cap="none">
                <a:solidFill>
                  <a:schemeClr val="tx1">
                    <a:lumMod val="75000"/>
                    <a:lumOff val="25000"/>
                  </a:schemeClr>
                </a:solidFill>
                <a:latin typeface="Arial"/>
                <a:cs typeface="Arial"/>
              </a:defRPr>
            </a:lvl1pPr>
          </a:lstStyle>
          <a:p>
            <a:r>
              <a:rPr lang="en-US" dirty="0" smtClean="0"/>
              <a:t>Section Header</a:t>
            </a:r>
            <a:endParaRPr lang="en-US" dirty="0"/>
          </a:p>
        </p:txBody>
      </p:sp>
      <p:sp>
        <p:nvSpPr>
          <p:cNvPr id="9" name="Content Placeholder 2"/>
          <p:cNvSpPr>
            <a:spLocks noGrp="1"/>
          </p:cNvSpPr>
          <p:nvPr>
            <p:ph idx="1" hasCustomPrompt="1"/>
          </p:nvPr>
        </p:nvSpPr>
        <p:spPr>
          <a:xfrm>
            <a:off x="609601" y="1371600"/>
            <a:ext cx="8079971" cy="4546599"/>
          </a:xfrm>
          <a:prstGeom prst="rect">
            <a:avLst/>
          </a:prstGeom>
        </p:spPr>
        <p:txBody>
          <a:bodyPr/>
          <a:lstStyle>
            <a:lvl1pPr marL="457200" indent="-457200">
              <a:buClr>
                <a:srgbClr val="007698"/>
              </a:buClr>
              <a:buFont typeface="Wingdings" pitchFamily="2" charset="2"/>
              <a:buChar char="§"/>
              <a:defRPr sz="3000" baseline="0">
                <a:solidFill>
                  <a:schemeClr val="tx1">
                    <a:lumMod val="75000"/>
                    <a:lumOff val="25000"/>
                  </a:schemeClr>
                </a:solidFill>
                <a:latin typeface="Arial"/>
                <a:cs typeface="Arial"/>
              </a:defRPr>
            </a:lvl1pPr>
            <a:lvl2pPr marL="914400" indent="-457200">
              <a:buClr>
                <a:srgbClr val="007698"/>
              </a:buClr>
              <a:buFont typeface="Wingdings" pitchFamily="2" charset="2"/>
              <a:buChar char="§"/>
              <a:defRPr sz="2700">
                <a:solidFill>
                  <a:schemeClr val="tx1">
                    <a:lumMod val="75000"/>
                    <a:lumOff val="25000"/>
                  </a:schemeClr>
                </a:solidFill>
                <a:latin typeface="Arial"/>
                <a:cs typeface="Arial"/>
              </a:defRPr>
            </a:lvl2pPr>
            <a:lvl3pPr marL="1257300" indent="-342900">
              <a:buClr>
                <a:srgbClr val="007698"/>
              </a:buClr>
              <a:buFont typeface="Wingdings" pitchFamily="2" charset="2"/>
              <a:buChar char="§"/>
              <a:defRPr sz="2400">
                <a:solidFill>
                  <a:schemeClr val="tx1">
                    <a:lumMod val="75000"/>
                    <a:lumOff val="25000"/>
                  </a:schemeClr>
                </a:solidFill>
                <a:latin typeface="Arial"/>
                <a:cs typeface="Arial"/>
              </a:defRPr>
            </a:lvl3pPr>
            <a:lvl4pPr marL="1714500" indent="-342900">
              <a:buClr>
                <a:srgbClr val="007698"/>
              </a:buClr>
              <a:buFont typeface="Wingdings" pitchFamily="2" charset="2"/>
              <a:buChar char="§"/>
              <a:defRPr sz="2100">
                <a:solidFill>
                  <a:schemeClr val="tx1">
                    <a:lumMod val="75000"/>
                    <a:lumOff val="25000"/>
                  </a:schemeClr>
                </a:solidFill>
                <a:latin typeface="Arial"/>
                <a:cs typeface="Arial"/>
              </a:defRPr>
            </a:lvl4pPr>
            <a:lvl5pPr marL="2114550" indent="-285750">
              <a:buClr>
                <a:srgbClr val="007698"/>
              </a:buClr>
              <a:buFont typeface="Wingdings" pitchFamily="2" charset="2"/>
              <a:buChar char="§"/>
              <a:defRPr sz="1800">
                <a:solidFill>
                  <a:schemeClr val="tx1">
                    <a:lumMod val="75000"/>
                    <a:lumOff val="25000"/>
                  </a:schemeClr>
                </a:solidFill>
                <a:latin typeface="Arial"/>
                <a:cs typeface="Arial"/>
              </a:defRPr>
            </a:lvl5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           </a:t>
            </a:r>
            <a:endParaRPr lang="en-US" dirty="0"/>
          </a:p>
        </p:txBody>
      </p:sp>
    </p:spTree>
    <p:extLst>
      <p:ext uri="{BB962C8B-B14F-4D97-AF65-F5344CB8AC3E}">
        <p14:creationId xmlns:p14="http://schemas.microsoft.com/office/powerpoint/2010/main" val="295829114"/>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E925E2AF-5F55-44AD-BFF8-C67E9631513F}" type="datetimeFigureOut">
              <a:rPr lang="en-US" smtClean="0"/>
              <a:t>10/27/15</a:t>
            </a:fld>
            <a:endParaRPr lang="en-US" dirty="0"/>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F5469F06-4DD1-44C0-87D3-24E99C3E7DE9}" type="slidenum">
              <a:rPr lang="en-US" smtClean="0"/>
              <a:t>‹#›</a:t>
            </a:fld>
            <a:endParaRPr lang="en-US" dirty="0"/>
          </a:p>
        </p:txBody>
      </p:sp>
    </p:spTree>
    <p:extLst>
      <p:ext uri="{BB962C8B-B14F-4D97-AF65-F5344CB8AC3E}">
        <p14:creationId xmlns:p14="http://schemas.microsoft.com/office/powerpoint/2010/main" val="629222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DU Body A">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6830" y="338677"/>
            <a:ext cx="8021782" cy="729971"/>
          </a:xfrm>
          <a:prstGeom prst="rect">
            <a:avLst/>
          </a:prstGeom>
        </p:spPr>
        <p:txBody>
          <a:bodyPr anchor="t"/>
          <a:lstStyle>
            <a:lvl1pPr algn="l">
              <a:defRPr sz="3600" b="0" cap="none">
                <a:solidFill>
                  <a:schemeClr val="tx1">
                    <a:lumMod val="75000"/>
                    <a:lumOff val="25000"/>
                  </a:schemeClr>
                </a:solidFill>
                <a:latin typeface="Arial"/>
                <a:cs typeface="Arial"/>
              </a:defRPr>
            </a:lvl1pPr>
          </a:lstStyle>
          <a:p>
            <a:r>
              <a:rPr lang="en-US" dirty="0" smtClean="0"/>
              <a:t>Section Header</a:t>
            </a:r>
            <a:endParaRPr lang="en-US" dirty="0"/>
          </a:p>
        </p:txBody>
      </p:sp>
      <p:sp>
        <p:nvSpPr>
          <p:cNvPr id="9" name="Content Placeholder 2"/>
          <p:cNvSpPr>
            <a:spLocks noGrp="1"/>
          </p:cNvSpPr>
          <p:nvPr>
            <p:ph idx="1" hasCustomPrompt="1"/>
          </p:nvPr>
        </p:nvSpPr>
        <p:spPr>
          <a:xfrm>
            <a:off x="606830" y="1371600"/>
            <a:ext cx="8079971" cy="4546599"/>
          </a:xfrm>
          <a:prstGeom prst="rect">
            <a:avLst/>
          </a:prstGeom>
        </p:spPr>
        <p:txBody>
          <a:bodyPr/>
          <a:lstStyle>
            <a:lvl1pPr marL="457200" indent="-457200">
              <a:buClr>
                <a:srgbClr val="B20838"/>
              </a:buClr>
              <a:buFont typeface="Wingdings" pitchFamily="2" charset="2"/>
              <a:buChar char="§"/>
              <a:defRPr sz="3000" baseline="0">
                <a:solidFill>
                  <a:schemeClr val="tx1">
                    <a:lumMod val="75000"/>
                    <a:lumOff val="25000"/>
                  </a:schemeClr>
                </a:solidFill>
                <a:latin typeface="Arial"/>
                <a:cs typeface="Arial"/>
              </a:defRPr>
            </a:lvl1pPr>
            <a:lvl2pPr marL="914400" indent="-457200">
              <a:buClr>
                <a:srgbClr val="B20838"/>
              </a:buClr>
              <a:buFont typeface="Wingdings" pitchFamily="2" charset="2"/>
              <a:buChar char="§"/>
              <a:defRPr sz="2700">
                <a:solidFill>
                  <a:schemeClr val="tx1">
                    <a:lumMod val="75000"/>
                    <a:lumOff val="25000"/>
                  </a:schemeClr>
                </a:solidFill>
                <a:latin typeface="Arial"/>
                <a:cs typeface="Arial"/>
              </a:defRPr>
            </a:lvl2pPr>
            <a:lvl3pPr marL="1257300" indent="-342900">
              <a:buClr>
                <a:srgbClr val="B20838"/>
              </a:buClr>
              <a:buFont typeface="Wingdings" pitchFamily="2" charset="2"/>
              <a:buChar char="§"/>
              <a:defRPr sz="2400">
                <a:solidFill>
                  <a:schemeClr val="tx1">
                    <a:lumMod val="75000"/>
                    <a:lumOff val="25000"/>
                  </a:schemeClr>
                </a:solidFill>
                <a:latin typeface="Arial"/>
                <a:cs typeface="Arial"/>
              </a:defRPr>
            </a:lvl3pPr>
            <a:lvl4pPr marL="1714500" indent="-342900">
              <a:buClr>
                <a:srgbClr val="B20838"/>
              </a:buClr>
              <a:buFont typeface="Wingdings" pitchFamily="2" charset="2"/>
              <a:buChar char="§"/>
              <a:defRPr sz="2100">
                <a:solidFill>
                  <a:schemeClr val="tx1">
                    <a:lumMod val="75000"/>
                    <a:lumOff val="25000"/>
                  </a:schemeClr>
                </a:solidFill>
                <a:latin typeface="Arial"/>
                <a:cs typeface="Arial"/>
              </a:defRPr>
            </a:lvl4pPr>
            <a:lvl5pPr marL="2114550" indent="-285750">
              <a:buClr>
                <a:srgbClr val="B20838"/>
              </a:buClr>
              <a:buFont typeface="Wingdings" pitchFamily="2" charset="2"/>
              <a:buChar char="§"/>
              <a:defRPr sz="1800">
                <a:solidFill>
                  <a:schemeClr val="tx1">
                    <a:lumMod val="75000"/>
                    <a:lumOff val="25000"/>
                  </a:schemeClr>
                </a:solidFill>
                <a:latin typeface="Arial"/>
                <a:cs typeface="Arial"/>
              </a:defRPr>
            </a:lvl5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12600941"/>
      </p:ext>
    </p:extLst>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6356359"/>
            <a:ext cx="2133600" cy="365126"/>
          </a:xfrm>
          <a:prstGeom prst="rect">
            <a:avLst/>
          </a:prstGeom>
        </p:spPr>
        <p:txBody>
          <a:bodyPr/>
          <a:lstStyle>
            <a:lvl1pPr>
              <a:defRPr/>
            </a:lvl1pPr>
          </a:lstStyle>
          <a:p>
            <a:pPr>
              <a:defRPr/>
            </a:pPr>
            <a:fld id="{5E3A6AAA-AF68-B842-91C7-7504CAFF5B17}" type="slidenum">
              <a:rPr lang="en-US"/>
              <a:pPr>
                <a:defRPr/>
              </a:pPr>
              <a:t>‹#›</a:t>
            </a:fld>
            <a:endParaRPr lang="en-US"/>
          </a:p>
        </p:txBody>
      </p:sp>
      <p:sp>
        <p:nvSpPr>
          <p:cNvPr id="2" name="Rectangle 1"/>
          <p:cNvSpPr/>
          <p:nvPr userDrawn="1"/>
        </p:nvSpPr>
        <p:spPr>
          <a:xfrm>
            <a:off x="340724" y="526546"/>
            <a:ext cx="8507727" cy="9144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lIns="42658" tIns="21329" rIns="42658" bIns="21329" rtlCol="0" anchor="ctr"/>
          <a:lstStyle/>
          <a:p>
            <a:pPr algn="ctr"/>
            <a:endParaRPr lang="en-US"/>
          </a:p>
        </p:txBody>
      </p:sp>
      <p:sp>
        <p:nvSpPr>
          <p:cNvPr id="5" name="Footer Placeholder 4"/>
          <p:cNvSpPr>
            <a:spLocks noGrp="1"/>
          </p:cNvSpPr>
          <p:nvPr>
            <p:ph type="ftr" sz="quarter" idx="13"/>
          </p:nvPr>
        </p:nvSpPr>
        <p:spPr>
          <a:xfrm>
            <a:off x="3124200" y="6356359"/>
            <a:ext cx="2895600" cy="365126"/>
          </a:xfrm>
          <a:prstGeom prst="rect">
            <a:avLst/>
          </a:prstGeom>
        </p:spPr>
        <p:txBody>
          <a:bodyPr/>
          <a:lstStyle/>
          <a:p>
            <a:pPr>
              <a:defRPr/>
            </a:pPr>
            <a:r>
              <a:rPr lang="en-US" smtClean="0"/>
              <a:t>Education Elements </a:t>
            </a:r>
            <a:r>
              <a:rPr lang="en-US" smtClean="0">
                <a:latin typeface="Arial"/>
                <a:cs typeface="Arial"/>
              </a:rPr>
              <a:t>│ Introduction</a:t>
            </a:r>
            <a:endParaRPr lang="en-US" dirty="0"/>
          </a:p>
        </p:txBody>
      </p:sp>
    </p:spTree>
    <p:extLst>
      <p:ext uri="{BB962C8B-B14F-4D97-AF65-F5344CB8AC3E}">
        <p14:creationId xmlns:p14="http://schemas.microsoft.com/office/powerpoint/2010/main" val="3344236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83BAE64-2913-E548-8B25-33470DB39ECD}" type="datetimeFigureOut">
              <a:rPr lang="en-US" smtClean="0"/>
              <a:t>10/27/15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04914CF2-AE3F-B442-AC8E-C2D1085D4373}" type="slidenum">
              <a:rPr lang="en-US" smtClean="0"/>
              <a:t>‹#›</a:t>
            </a:fld>
            <a:endParaRPr lang="en-US"/>
          </a:p>
        </p:txBody>
      </p:sp>
    </p:spTree>
    <p:extLst>
      <p:ext uri="{BB962C8B-B14F-4D97-AF65-F5344CB8AC3E}">
        <p14:creationId xmlns:p14="http://schemas.microsoft.com/office/powerpoint/2010/main" val="36900472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D2AEA98-0735-48B8-A47F-50E49997EB74}" type="datetimeFigureOut">
              <a:rPr lang="en-US" smtClean="0"/>
              <a:pPr/>
              <a:t>10/27/15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1C28099C-6134-4759-BC36-D9DF9FF07CC0}" type="slidenum">
              <a:rPr lang="en-US" smtClean="0"/>
              <a:pPr/>
              <a:t>‹#›</a:t>
            </a:fld>
            <a:endParaRPr lang="en-US"/>
          </a:p>
        </p:txBody>
      </p:sp>
    </p:spTree>
    <p:extLst>
      <p:ext uri="{BB962C8B-B14F-4D97-AF65-F5344CB8AC3E}">
        <p14:creationId xmlns:p14="http://schemas.microsoft.com/office/powerpoint/2010/main" val="1797528812"/>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D2AEA98-0735-48B8-A47F-50E49997EB74}" type="datetimeFigureOut">
              <a:rPr lang="en-US" smtClean="0"/>
              <a:pPr/>
              <a:t>10/27/15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1C28099C-6134-4759-BC36-D9DF9FF07CC0}" type="slidenum">
              <a:rPr lang="en-US" smtClean="0"/>
              <a:pPr/>
              <a:t>‹#›</a:t>
            </a:fld>
            <a:endParaRPr lang="en-US"/>
          </a:p>
        </p:txBody>
      </p:sp>
    </p:spTree>
    <p:extLst>
      <p:ext uri="{BB962C8B-B14F-4D97-AF65-F5344CB8AC3E}">
        <p14:creationId xmlns:p14="http://schemas.microsoft.com/office/powerpoint/2010/main" val="1543236076"/>
      </p:ext>
    </p:extLst>
  </p:cSld>
  <p:clrMapOvr>
    <a:masterClrMapping/>
  </p:clrMapOvr>
  <p:transition xmlns:p14="http://schemas.microsoft.com/office/powerpoint/2010/mai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D2AEA98-0735-48B8-A47F-50E49997EB74}" type="datetimeFigureOut">
              <a:rPr lang="en-US" smtClean="0"/>
              <a:pPr/>
              <a:t>10/27/15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1C28099C-6134-4759-BC36-D9DF9FF07CC0}" type="slidenum">
              <a:rPr lang="en-US" smtClean="0"/>
              <a:pPr/>
              <a:t>‹#›</a:t>
            </a:fld>
            <a:endParaRPr lang="en-US"/>
          </a:p>
        </p:txBody>
      </p:sp>
    </p:spTree>
    <p:extLst>
      <p:ext uri="{BB962C8B-B14F-4D97-AF65-F5344CB8AC3E}">
        <p14:creationId xmlns:p14="http://schemas.microsoft.com/office/powerpoint/2010/main" val="436580513"/>
      </p:ext>
    </p:extLst>
  </p:cSld>
  <p:clrMapOvr>
    <a:masterClrMapping/>
  </p:clrMapOvr>
  <p:transition xmlns:p14="http://schemas.microsoft.com/office/powerpoint/2010/mai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DU 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6830" y="338677"/>
            <a:ext cx="8021782" cy="729971"/>
          </a:xfrm>
          <a:prstGeom prst="rect">
            <a:avLst/>
          </a:prstGeom>
        </p:spPr>
        <p:txBody>
          <a:bodyPr anchor="t"/>
          <a:lstStyle>
            <a:lvl1pPr algn="l">
              <a:defRPr sz="4000" b="0" cap="none">
                <a:solidFill>
                  <a:schemeClr val="tx1">
                    <a:lumMod val="75000"/>
                    <a:lumOff val="25000"/>
                  </a:schemeClr>
                </a:solidFill>
                <a:latin typeface="Arial"/>
                <a:cs typeface="Arial"/>
              </a:defRPr>
            </a:lvl1pPr>
          </a:lstStyle>
          <a:p>
            <a:r>
              <a:rPr lang="en-US" dirty="0" smtClean="0"/>
              <a:t>Agenda</a:t>
            </a:r>
            <a:endParaRPr lang="en-US" dirty="0"/>
          </a:p>
        </p:txBody>
      </p:sp>
      <p:sp>
        <p:nvSpPr>
          <p:cNvPr id="5" name="Text Placeholder 2"/>
          <p:cNvSpPr>
            <a:spLocks noGrp="1"/>
          </p:cNvSpPr>
          <p:nvPr>
            <p:ph type="body" idx="1" hasCustomPrompt="1"/>
          </p:nvPr>
        </p:nvSpPr>
        <p:spPr>
          <a:xfrm>
            <a:off x="1676400" y="1143000"/>
            <a:ext cx="6952211" cy="4673600"/>
          </a:xfrm>
          <a:prstGeom prst="rect">
            <a:avLst/>
          </a:prstGeom>
        </p:spPr>
        <p:txBody>
          <a:bodyPr anchor="t"/>
          <a:lstStyle>
            <a:lvl1pPr marL="0" indent="0" algn="l">
              <a:lnSpc>
                <a:spcPct val="200000"/>
              </a:lnSpc>
              <a:buNone/>
              <a:defRPr sz="24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smtClean="0">
                <a:solidFill>
                  <a:schemeClr val="bg1"/>
                </a:solidFill>
              </a:rPr>
              <a:t>Agenda Item One</a:t>
            </a:r>
          </a:p>
          <a:p>
            <a:r>
              <a:rPr lang="en-US" dirty="0" smtClean="0"/>
              <a:t>Agenda Item Two</a:t>
            </a:r>
          </a:p>
          <a:p>
            <a:r>
              <a:rPr lang="en-US" dirty="0" smtClean="0"/>
              <a:t>Agenda Item Three</a:t>
            </a:r>
          </a:p>
          <a:p>
            <a:r>
              <a:rPr lang="en-US" dirty="0" smtClean="0"/>
              <a:t>Agenda Item Four</a:t>
            </a:r>
          </a:p>
          <a:p>
            <a:r>
              <a:rPr lang="en-US" dirty="0" smtClean="0"/>
              <a:t>Agenda Item Five</a:t>
            </a:r>
          </a:p>
        </p:txBody>
      </p:sp>
    </p:spTree>
    <p:extLst>
      <p:ext uri="{BB962C8B-B14F-4D97-AF65-F5344CB8AC3E}">
        <p14:creationId xmlns:p14="http://schemas.microsoft.com/office/powerpoint/2010/main" val="16604167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DU Sec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 Placeholder 2"/>
          <p:cNvSpPr>
            <a:spLocks noGrp="1"/>
          </p:cNvSpPr>
          <p:nvPr>
            <p:ph type="body" idx="11" hasCustomPrompt="1"/>
          </p:nvPr>
        </p:nvSpPr>
        <p:spPr>
          <a:xfrm>
            <a:off x="665019" y="3385468"/>
            <a:ext cx="8021782" cy="500732"/>
          </a:xfrm>
          <a:prstGeom prst="rect">
            <a:avLst/>
          </a:prstGeom>
        </p:spPr>
        <p:txBody>
          <a:bodyPr anchor="t"/>
          <a:lstStyle>
            <a:lvl1pPr marL="0" indent="0" algn="l">
              <a:buNone/>
              <a:defRPr sz="1800" baseline="0">
                <a:solidFill>
                  <a:schemeClr val="tx1">
                    <a:lumMod val="75000"/>
                    <a:lumOff val="25000"/>
                  </a:schemeClr>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Presentation Title or Sub Heading</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2627665"/>
            <a:ext cx="9143999" cy="739681"/>
          </a:xfrm>
          <a:prstGeom prst="rect">
            <a:avLst/>
          </a:prstGeom>
        </p:spPr>
      </p:pic>
      <p:sp>
        <p:nvSpPr>
          <p:cNvPr id="13" name="Text Placeholder 2"/>
          <p:cNvSpPr>
            <a:spLocks noGrp="1"/>
          </p:cNvSpPr>
          <p:nvPr>
            <p:ph type="body" idx="13" hasCustomPrompt="1"/>
          </p:nvPr>
        </p:nvSpPr>
        <p:spPr>
          <a:xfrm>
            <a:off x="600594" y="2656971"/>
            <a:ext cx="7942810" cy="914400"/>
          </a:xfrm>
          <a:prstGeom prst="rect">
            <a:avLst/>
          </a:prstGeom>
        </p:spPr>
        <p:txBody>
          <a:bodyPr anchor="t">
            <a:noAutofit/>
          </a:bodyPr>
          <a:lstStyle>
            <a:lvl1pPr marL="0" indent="0" algn="l">
              <a:buNone/>
              <a:defRPr sz="3600" baseline="0">
                <a:solidFill>
                  <a:schemeClr val="bg1"/>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dirty="0" smtClean="0">
                <a:solidFill>
                  <a:schemeClr val="bg1"/>
                </a:solidFill>
              </a:rPr>
              <a:t>Section Title</a:t>
            </a:r>
            <a:endParaRPr lang="en-US" dirty="0">
              <a:solidFill>
                <a:schemeClr val="bg1"/>
              </a:solidFill>
            </a:endParaRPr>
          </a:p>
        </p:txBody>
      </p:sp>
    </p:spTree>
    <p:extLst>
      <p:ext uri="{BB962C8B-B14F-4D97-AF65-F5344CB8AC3E}">
        <p14:creationId xmlns:p14="http://schemas.microsoft.com/office/powerpoint/2010/main" val="2997328322"/>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DU Bo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6830" y="338677"/>
            <a:ext cx="8021782" cy="729971"/>
          </a:xfrm>
          <a:prstGeom prst="rect">
            <a:avLst/>
          </a:prstGeom>
        </p:spPr>
        <p:txBody>
          <a:bodyPr anchor="t"/>
          <a:lstStyle>
            <a:lvl1pPr algn="l">
              <a:defRPr sz="3600" b="0" cap="none">
                <a:solidFill>
                  <a:schemeClr val="tx1">
                    <a:lumMod val="75000"/>
                    <a:lumOff val="25000"/>
                  </a:schemeClr>
                </a:solidFill>
                <a:latin typeface="Arial"/>
                <a:cs typeface="Arial"/>
              </a:defRPr>
            </a:lvl1pPr>
          </a:lstStyle>
          <a:p>
            <a:r>
              <a:rPr lang="en-US" dirty="0" smtClean="0"/>
              <a:t>Section Header</a:t>
            </a:r>
            <a:endParaRPr lang="en-US" dirty="0"/>
          </a:p>
        </p:txBody>
      </p:sp>
      <p:sp>
        <p:nvSpPr>
          <p:cNvPr id="9" name="Content Placeholder 2"/>
          <p:cNvSpPr>
            <a:spLocks noGrp="1"/>
          </p:cNvSpPr>
          <p:nvPr>
            <p:ph idx="1" hasCustomPrompt="1"/>
          </p:nvPr>
        </p:nvSpPr>
        <p:spPr>
          <a:xfrm>
            <a:off x="606830" y="1371600"/>
            <a:ext cx="8079971" cy="4546599"/>
          </a:xfrm>
          <a:prstGeom prst="rect">
            <a:avLst/>
          </a:prstGeom>
        </p:spPr>
        <p:txBody>
          <a:bodyPr/>
          <a:lstStyle>
            <a:lvl1pPr marL="457200" indent="-457200">
              <a:buClr>
                <a:srgbClr val="B20838"/>
              </a:buClr>
              <a:buFont typeface="Wingdings" pitchFamily="2" charset="2"/>
              <a:buChar char="§"/>
              <a:defRPr sz="3000" baseline="0">
                <a:solidFill>
                  <a:schemeClr val="tx1">
                    <a:lumMod val="75000"/>
                    <a:lumOff val="25000"/>
                  </a:schemeClr>
                </a:solidFill>
                <a:latin typeface="Arial"/>
                <a:cs typeface="Arial"/>
              </a:defRPr>
            </a:lvl1pPr>
            <a:lvl2pPr marL="914400" indent="-457200">
              <a:buClr>
                <a:srgbClr val="B20838"/>
              </a:buClr>
              <a:buFont typeface="Wingdings" pitchFamily="2" charset="2"/>
              <a:buChar char="§"/>
              <a:defRPr sz="2700">
                <a:solidFill>
                  <a:schemeClr val="tx1">
                    <a:lumMod val="75000"/>
                    <a:lumOff val="25000"/>
                  </a:schemeClr>
                </a:solidFill>
                <a:latin typeface="Arial"/>
                <a:cs typeface="Arial"/>
              </a:defRPr>
            </a:lvl2pPr>
            <a:lvl3pPr marL="1257300" indent="-342900">
              <a:buClr>
                <a:srgbClr val="B20838"/>
              </a:buClr>
              <a:buFont typeface="Wingdings" pitchFamily="2" charset="2"/>
              <a:buChar char="§"/>
              <a:defRPr sz="2400">
                <a:solidFill>
                  <a:schemeClr val="tx1">
                    <a:lumMod val="75000"/>
                    <a:lumOff val="25000"/>
                  </a:schemeClr>
                </a:solidFill>
                <a:latin typeface="Arial"/>
                <a:cs typeface="Arial"/>
              </a:defRPr>
            </a:lvl3pPr>
            <a:lvl4pPr marL="1714500" indent="-342900">
              <a:buClr>
                <a:srgbClr val="B20838"/>
              </a:buClr>
              <a:buFont typeface="Wingdings" pitchFamily="2" charset="2"/>
              <a:buChar char="§"/>
              <a:defRPr sz="2100">
                <a:solidFill>
                  <a:schemeClr val="tx1">
                    <a:lumMod val="75000"/>
                    <a:lumOff val="25000"/>
                  </a:schemeClr>
                </a:solidFill>
                <a:latin typeface="Arial"/>
                <a:cs typeface="Arial"/>
              </a:defRPr>
            </a:lvl4pPr>
            <a:lvl5pPr marL="2114550" indent="-285750">
              <a:buClr>
                <a:srgbClr val="B20838"/>
              </a:buClr>
              <a:buFont typeface="Wingdings" pitchFamily="2" charset="2"/>
              <a:buChar char="§"/>
              <a:defRPr sz="1800">
                <a:solidFill>
                  <a:schemeClr val="tx1">
                    <a:lumMod val="75000"/>
                    <a:lumOff val="25000"/>
                  </a:schemeClr>
                </a:solidFill>
                <a:latin typeface="Arial"/>
                <a:cs typeface="Arial"/>
              </a:defRPr>
            </a:lvl5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92798800"/>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DU Body - Two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6830" y="338677"/>
            <a:ext cx="8021782" cy="729971"/>
          </a:xfrm>
          <a:prstGeom prst="rect">
            <a:avLst/>
          </a:prstGeom>
        </p:spPr>
        <p:txBody>
          <a:bodyPr anchor="t"/>
          <a:lstStyle>
            <a:lvl1pPr algn="l">
              <a:defRPr sz="3600" b="0" cap="none">
                <a:solidFill>
                  <a:schemeClr val="tx1">
                    <a:lumMod val="75000"/>
                    <a:lumOff val="25000"/>
                  </a:schemeClr>
                </a:solidFill>
                <a:latin typeface="Arial"/>
                <a:cs typeface="Arial"/>
              </a:defRPr>
            </a:lvl1pPr>
          </a:lstStyle>
          <a:p>
            <a:r>
              <a:rPr lang="en-US" dirty="0" smtClean="0"/>
              <a:t>Section Header</a:t>
            </a:r>
            <a:endParaRPr lang="en-US" dirty="0"/>
          </a:p>
        </p:txBody>
      </p:sp>
      <p:sp>
        <p:nvSpPr>
          <p:cNvPr id="5" name="Content Placeholder 2"/>
          <p:cNvSpPr>
            <a:spLocks noGrp="1"/>
          </p:cNvSpPr>
          <p:nvPr>
            <p:ph idx="1" hasCustomPrompt="1"/>
          </p:nvPr>
        </p:nvSpPr>
        <p:spPr>
          <a:xfrm>
            <a:off x="606830" y="1371600"/>
            <a:ext cx="4041371" cy="4546599"/>
          </a:xfrm>
          <a:prstGeom prst="rect">
            <a:avLst/>
          </a:prstGeom>
        </p:spPr>
        <p:txBody>
          <a:bodyPr/>
          <a:lstStyle>
            <a:lvl1pPr marL="457200" indent="-457200">
              <a:buClr>
                <a:srgbClr val="B20838"/>
              </a:buClr>
              <a:buFont typeface="Wingdings" pitchFamily="2" charset="2"/>
              <a:buChar char="§"/>
              <a:defRPr sz="3000" baseline="0">
                <a:solidFill>
                  <a:schemeClr val="tx1">
                    <a:lumMod val="75000"/>
                    <a:lumOff val="25000"/>
                  </a:schemeClr>
                </a:solidFill>
                <a:latin typeface="Arial"/>
                <a:cs typeface="Arial"/>
              </a:defRPr>
            </a:lvl1pPr>
            <a:lvl2pPr marL="914400" indent="-457200">
              <a:buClr>
                <a:srgbClr val="B20838"/>
              </a:buClr>
              <a:buFont typeface="Wingdings" pitchFamily="2" charset="2"/>
              <a:buChar char="§"/>
              <a:defRPr sz="2700">
                <a:solidFill>
                  <a:schemeClr val="tx1">
                    <a:lumMod val="75000"/>
                    <a:lumOff val="25000"/>
                  </a:schemeClr>
                </a:solidFill>
                <a:latin typeface="Arial"/>
                <a:cs typeface="Arial"/>
              </a:defRPr>
            </a:lvl2pPr>
            <a:lvl3pPr marL="1257300" indent="-342900">
              <a:buClr>
                <a:srgbClr val="B20838"/>
              </a:buClr>
              <a:buFont typeface="Wingdings" pitchFamily="2" charset="2"/>
              <a:buChar char="§"/>
              <a:defRPr sz="2400">
                <a:solidFill>
                  <a:schemeClr val="tx1">
                    <a:lumMod val="75000"/>
                    <a:lumOff val="25000"/>
                  </a:schemeClr>
                </a:solidFill>
                <a:latin typeface="Arial"/>
                <a:cs typeface="Arial"/>
              </a:defRPr>
            </a:lvl3pPr>
            <a:lvl4pPr marL="1714500" indent="-342900">
              <a:buClr>
                <a:srgbClr val="B20838"/>
              </a:buClr>
              <a:buFont typeface="Wingdings" pitchFamily="2" charset="2"/>
              <a:buChar char="§"/>
              <a:defRPr sz="2100">
                <a:solidFill>
                  <a:schemeClr val="tx1">
                    <a:lumMod val="75000"/>
                    <a:lumOff val="25000"/>
                  </a:schemeClr>
                </a:solidFill>
                <a:latin typeface="Arial"/>
                <a:cs typeface="Arial"/>
              </a:defRPr>
            </a:lvl4pPr>
            <a:lvl5pPr marL="2114550" indent="-285750">
              <a:buClr>
                <a:srgbClr val="B20838"/>
              </a:buClr>
              <a:buFont typeface="Wingdings" pitchFamily="2" charset="2"/>
              <a:buChar char="§"/>
              <a:defRPr sz="1800">
                <a:solidFill>
                  <a:schemeClr val="tx1">
                    <a:lumMod val="75000"/>
                    <a:lumOff val="25000"/>
                  </a:schemeClr>
                </a:solidFill>
                <a:latin typeface="Arial"/>
                <a:cs typeface="Arial"/>
              </a:defRPr>
            </a:lvl5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2"/>
          <p:cNvSpPr>
            <a:spLocks noGrp="1"/>
          </p:cNvSpPr>
          <p:nvPr>
            <p:ph idx="10" hasCustomPrompt="1"/>
          </p:nvPr>
        </p:nvSpPr>
        <p:spPr>
          <a:xfrm>
            <a:off x="4800601" y="1371600"/>
            <a:ext cx="3886200" cy="4546599"/>
          </a:xfrm>
          <a:prstGeom prst="rect">
            <a:avLst/>
          </a:prstGeom>
        </p:spPr>
        <p:txBody>
          <a:bodyPr/>
          <a:lstStyle>
            <a:lvl1pPr marL="0" indent="0">
              <a:buClr>
                <a:srgbClr val="B20838"/>
              </a:buClr>
              <a:buFont typeface="Wingdings" pitchFamily="2" charset="2"/>
              <a:buNone/>
              <a:defRPr sz="3000" baseline="0">
                <a:solidFill>
                  <a:schemeClr val="tx1">
                    <a:lumMod val="75000"/>
                    <a:lumOff val="25000"/>
                  </a:schemeClr>
                </a:solidFill>
                <a:latin typeface="Arial"/>
                <a:cs typeface="Arial"/>
              </a:defRPr>
            </a:lvl1pPr>
            <a:lvl2pPr marL="914400" indent="-457200">
              <a:buClr>
                <a:srgbClr val="B20838"/>
              </a:buClr>
              <a:buFont typeface="Wingdings" pitchFamily="2" charset="2"/>
              <a:buChar char="§"/>
              <a:defRPr sz="2700">
                <a:solidFill>
                  <a:schemeClr val="tx1">
                    <a:lumMod val="75000"/>
                    <a:lumOff val="25000"/>
                  </a:schemeClr>
                </a:solidFill>
                <a:latin typeface="Arial"/>
                <a:cs typeface="Arial"/>
              </a:defRPr>
            </a:lvl2pPr>
            <a:lvl3pPr marL="1257300" indent="-342900">
              <a:buClr>
                <a:srgbClr val="B20838"/>
              </a:buClr>
              <a:buFont typeface="Wingdings" pitchFamily="2" charset="2"/>
              <a:buChar char="§"/>
              <a:defRPr sz="2400">
                <a:solidFill>
                  <a:schemeClr val="tx1">
                    <a:lumMod val="75000"/>
                    <a:lumOff val="25000"/>
                  </a:schemeClr>
                </a:solidFill>
                <a:latin typeface="Arial"/>
                <a:cs typeface="Arial"/>
              </a:defRPr>
            </a:lvl3pPr>
            <a:lvl4pPr marL="1714500" indent="-342900">
              <a:buClr>
                <a:srgbClr val="B20838"/>
              </a:buClr>
              <a:buFont typeface="Wingdings" pitchFamily="2" charset="2"/>
              <a:buChar char="§"/>
              <a:defRPr sz="2100">
                <a:solidFill>
                  <a:schemeClr val="tx1">
                    <a:lumMod val="75000"/>
                    <a:lumOff val="25000"/>
                  </a:schemeClr>
                </a:solidFill>
                <a:latin typeface="Arial"/>
                <a:cs typeface="Arial"/>
              </a:defRPr>
            </a:lvl4pPr>
            <a:lvl5pPr marL="2114550" indent="-285750">
              <a:buClr>
                <a:srgbClr val="B20838"/>
              </a:buClr>
              <a:buFont typeface="Wingdings" pitchFamily="2" charset="2"/>
              <a:buChar char="§"/>
              <a:defRPr sz="1800">
                <a:solidFill>
                  <a:schemeClr val="tx1">
                    <a:lumMod val="75000"/>
                    <a:lumOff val="25000"/>
                  </a:schemeClr>
                </a:solidFill>
                <a:latin typeface="Arial"/>
                <a:cs typeface="Arial"/>
              </a:defRPr>
            </a:lvl5pPr>
          </a:lstStyle>
          <a:p>
            <a:pPr lvl="0"/>
            <a:r>
              <a:rPr lang="en-US" dirty="0" smtClean="0"/>
              <a:t>Add image here</a:t>
            </a:r>
            <a:endParaRPr lang="en-US" dirty="0"/>
          </a:p>
        </p:txBody>
      </p:sp>
    </p:spTree>
    <p:extLst>
      <p:ext uri="{BB962C8B-B14F-4D97-AF65-F5344CB8AC3E}">
        <p14:creationId xmlns:p14="http://schemas.microsoft.com/office/powerpoint/2010/main" val="1870261213"/>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LI Body B - No header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6830" y="338677"/>
            <a:ext cx="8021782" cy="729971"/>
          </a:xfrm>
          <a:prstGeom prst="rect">
            <a:avLst/>
          </a:prstGeom>
        </p:spPr>
        <p:txBody>
          <a:bodyPr anchor="t"/>
          <a:lstStyle>
            <a:lvl1pPr algn="l">
              <a:defRPr sz="3600" b="0" cap="none">
                <a:solidFill>
                  <a:schemeClr val="tx1">
                    <a:lumMod val="75000"/>
                    <a:lumOff val="25000"/>
                  </a:schemeClr>
                </a:solidFill>
                <a:latin typeface="Arial"/>
                <a:cs typeface="Arial"/>
              </a:defRPr>
            </a:lvl1pPr>
          </a:lstStyle>
          <a:p>
            <a:r>
              <a:rPr lang="en-US" dirty="0" smtClean="0"/>
              <a:t>Section Header</a:t>
            </a:r>
            <a:endParaRPr lang="en-US" dirty="0"/>
          </a:p>
        </p:txBody>
      </p:sp>
      <p:sp>
        <p:nvSpPr>
          <p:cNvPr id="9" name="Content Placeholder 2"/>
          <p:cNvSpPr>
            <a:spLocks noGrp="1"/>
          </p:cNvSpPr>
          <p:nvPr>
            <p:ph idx="1" hasCustomPrompt="1"/>
          </p:nvPr>
        </p:nvSpPr>
        <p:spPr>
          <a:xfrm>
            <a:off x="606830" y="1371600"/>
            <a:ext cx="8079971" cy="4546599"/>
          </a:xfrm>
          <a:prstGeom prst="rect">
            <a:avLst/>
          </a:prstGeom>
        </p:spPr>
        <p:txBody>
          <a:bodyPr/>
          <a:lstStyle>
            <a:lvl1pPr marL="457200" indent="-457200">
              <a:buClr>
                <a:srgbClr val="B20838"/>
              </a:buClr>
              <a:buFont typeface="Wingdings" pitchFamily="2" charset="2"/>
              <a:buChar char="§"/>
              <a:defRPr sz="3000" baseline="0">
                <a:solidFill>
                  <a:schemeClr val="tx1">
                    <a:lumMod val="75000"/>
                    <a:lumOff val="25000"/>
                  </a:schemeClr>
                </a:solidFill>
                <a:latin typeface="Arial"/>
                <a:cs typeface="Arial"/>
              </a:defRPr>
            </a:lvl1pPr>
            <a:lvl2pPr marL="914400" indent="-457200">
              <a:buClr>
                <a:srgbClr val="B20838"/>
              </a:buClr>
              <a:buFont typeface="Wingdings" pitchFamily="2" charset="2"/>
              <a:buChar char="§"/>
              <a:defRPr sz="2700">
                <a:solidFill>
                  <a:schemeClr val="tx1">
                    <a:lumMod val="75000"/>
                    <a:lumOff val="25000"/>
                  </a:schemeClr>
                </a:solidFill>
                <a:latin typeface="Arial"/>
                <a:cs typeface="Arial"/>
              </a:defRPr>
            </a:lvl2pPr>
            <a:lvl3pPr marL="1257300" indent="-342900">
              <a:buClr>
                <a:srgbClr val="B20838"/>
              </a:buClr>
              <a:buFont typeface="Wingdings" pitchFamily="2" charset="2"/>
              <a:buChar char="§"/>
              <a:defRPr sz="2400">
                <a:solidFill>
                  <a:schemeClr val="tx1">
                    <a:lumMod val="75000"/>
                    <a:lumOff val="25000"/>
                  </a:schemeClr>
                </a:solidFill>
                <a:latin typeface="Arial"/>
                <a:cs typeface="Arial"/>
              </a:defRPr>
            </a:lvl3pPr>
            <a:lvl4pPr marL="1714500" indent="-342900">
              <a:buClr>
                <a:srgbClr val="B20838"/>
              </a:buClr>
              <a:buFont typeface="Wingdings" pitchFamily="2" charset="2"/>
              <a:buChar char="§"/>
              <a:defRPr sz="2100">
                <a:solidFill>
                  <a:schemeClr val="tx1">
                    <a:lumMod val="75000"/>
                    <a:lumOff val="25000"/>
                  </a:schemeClr>
                </a:solidFill>
                <a:latin typeface="Arial"/>
                <a:cs typeface="Arial"/>
              </a:defRPr>
            </a:lvl4pPr>
            <a:lvl5pPr marL="2114550" indent="-285750">
              <a:buClr>
                <a:srgbClr val="B20838"/>
              </a:buClr>
              <a:buFont typeface="Wingdings" pitchFamily="2" charset="2"/>
              <a:buChar char="§"/>
              <a:defRPr sz="1800">
                <a:solidFill>
                  <a:schemeClr val="tx1">
                    <a:lumMod val="75000"/>
                    <a:lumOff val="25000"/>
                  </a:schemeClr>
                </a:solidFill>
                <a:latin typeface="Arial"/>
                <a:cs typeface="Arial"/>
              </a:defRPr>
            </a:lvl5p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5033530"/>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DU Sta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09600" y="1371600"/>
            <a:ext cx="3644514" cy="1885406"/>
          </a:xfrm>
          <a:prstGeom prst="rect">
            <a:avLst/>
          </a:prstGeom>
        </p:spPr>
        <p:txBody>
          <a:bodyPr anchor="t">
            <a:noAutofit/>
          </a:bodyPr>
          <a:lstStyle>
            <a:lvl1pPr algn="l">
              <a:defRPr sz="11000" b="1" cap="none">
                <a:solidFill>
                  <a:schemeClr val="bg1"/>
                </a:solidFill>
                <a:latin typeface="Arial"/>
                <a:cs typeface="Arial"/>
              </a:defRPr>
            </a:lvl1pPr>
          </a:lstStyle>
          <a:p>
            <a:r>
              <a:rPr lang="en-US" dirty="0" smtClean="0"/>
              <a:t>Stat</a:t>
            </a:r>
            <a:endParaRPr lang="en-US" dirty="0"/>
          </a:p>
        </p:txBody>
      </p:sp>
      <p:sp>
        <p:nvSpPr>
          <p:cNvPr id="9" name="Content Placeholder 2"/>
          <p:cNvSpPr>
            <a:spLocks noGrp="1"/>
          </p:cNvSpPr>
          <p:nvPr>
            <p:ph idx="1" hasCustomPrompt="1"/>
          </p:nvPr>
        </p:nvSpPr>
        <p:spPr>
          <a:xfrm>
            <a:off x="609600" y="3429000"/>
            <a:ext cx="3644514" cy="3485606"/>
          </a:xfrm>
          <a:prstGeom prst="rect">
            <a:avLst/>
          </a:prstGeom>
        </p:spPr>
        <p:txBody>
          <a:bodyPr>
            <a:noAutofit/>
          </a:bodyPr>
          <a:lstStyle>
            <a:lvl1pPr marL="0" indent="0" algn="l">
              <a:buClr>
                <a:srgbClr val="C00000"/>
              </a:buClr>
              <a:buFontTx/>
              <a:buNone/>
              <a:defRPr sz="3200" baseline="0">
                <a:solidFill>
                  <a:schemeClr val="bg1"/>
                </a:solidFill>
                <a:latin typeface="Arial"/>
                <a:cs typeface="Arial"/>
              </a:defRPr>
            </a:lvl1pPr>
            <a:lvl2pPr marL="457200" indent="0" algn="ctr">
              <a:buClr>
                <a:srgbClr val="C00000"/>
              </a:buClr>
              <a:buFontTx/>
              <a:buNone/>
              <a:defRPr sz="1800">
                <a:solidFill>
                  <a:schemeClr val="tx1">
                    <a:lumMod val="75000"/>
                    <a:lumOff val="25000"/>
                  </a:schemeClr>
                </a:solidFill>
                <a:latin typeface="Arial"/>
                <a:cs typeface="Arial"/>
              </a:defRPr>
            </a:lvl2pPr>
            <a:lvl3pPr marL="1257300" indent="-342900">
              <a:buClr>
                <a:srgbClr val="C00000"/>
              </a:buClr>
              <a:buFont typeface="Wingdings" pitchFamily="2" charset="2"/>
              <a:buChar char="§"/>
              <a:defRPr sz="2400">
                <a:solidFill>
                  <a:schemeClr val="tx1">
                    <a:lumMod val="75000"/>
                    <a:lumOff val="25000"/>
                  </a:schemeClr>
                </a:solidFill>
                <a:latin typeface="Arial"/>
                <a:cs typeface="Arial"/>
              </a:defRPr>
            </a:lvl3pPr>
            <a:lvl4pPr marL="1714500" indent="-342900">
              <a:buClr>
                <a:srgbClr val="C00000"/>
              </a:buClr>
              <a:buFont typeface="Wingdings" pitchFamily="2" charset="2"/>
              <a:buChar char="§"/>
              <a:defRPr sz="2100">
                <a:solidFill>
                  <a:schemeClr val="tx1">
                    <a:lumMod val="75000"/>
                    <a:lumOff val="25000"/>
                  </a:schemeClr>
                </a:solidFill>
                <a:latin typeface="Arial"/>
                <a:cs typeface="Arial"/>
              </a:defRPr>
            </a:lvl4pPr>
            <a:lvl5pPr marL="2171700" indent="-342900">
              <a:buClr>
                <a:srgbClr val="C00000"/>
              </a:buClr>
              <a:buFont typeface="Wingdings" pitchFamily="2" charset="2"/>
              <a:buChar char="§"/>
              <a:defRPr sz="1800">
                <a:solidFill>
                  <a:schemeClr val="tx1">
                    <a:lumMod val="75000"/>
                    <a:lumOff val="25000"/>
                  </a:schemeClr>
                </a:solidFill>
                <a:latin typeface="Arial"/>
                <a:cs typeface="Arial"/>
              </a:defRPr>
            </a:lvl5pPr>
          </a:lstStyle>
          <a:p>
            <a:pPr lvl="0"/>
            <a:r>
              <a:rPr lang="en-US" dirty="0" smtClean="0"/>
              <a:t>Stat description</a:t>
            </a:r>
          </a:p>
        </p:txBody>
      </p:sp>
    </p:spTree>
    <p:extLst>
      <p:ext uri="{BB962C8B-B14F-4D97-AF65-F5344CB8AC3E}">
        <p14:creationId xmlns:p14="http://schemas.microsoft.com/office/powerpoint/2010/main" val="1465728664"/>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Imag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020633"/>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DU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0" hasCustomPrompt="1"/>
          </p:nvPr>
        </p:nvSpPr>
        <p:spPr>
          <a:xfrm>
            <a:off x="609600" y="2362200"/>
            <a:ext cx="5791200" cy="2971800"/>
          </a:xfrm>
          <a:prstGeom prst="rect">
            <a:avLst/>
          </a:prstGeom>
        </p:spPr>
        <p:txBody>
          <a:bodyPr>
            <a:noAutofit/>
          </a:bodyPr>
          <a:lstStyle>
            <a:lvl1pPr marL="0" indent="0" algn="l">
              <a:buClr>
                <a:srgbClr val="C00000"/>
              </a:buClr>
              <a:buFontTx/>
              <a:buNone/>
              <a:defRPr sz="3600" baseline="0">
                <a:solidFill>
                  <a:schemeClr val="bg1"/>
                </a:solidFill>
                <a:latin typeface="Arial"/>
                <a:cs typeface="Arial"/>
              </a:defRPr>
            </a:lvl1pPr>
            <a:lvl2pPr marL="457200" indent="0" algn="ctr">
              <a:buClr>
                <a:srgbClr val="C00000"/>
              </a:buClr>
              <a:buFontTx/>
              <a:buNone/>
              <a:defRPr sz="1800">
                <a:solidFill>
                  <a:schemeClr val="tx1">
                    <a:lumMod val="75000"/>
                    <a:lumOff val="25000"/>
                  </a:schemeClr>
                </a:solidFill>
                <a:latin typeface="Arial"/>
                <a:cs typeface="Arial"/>
              </a:defRPr>
            </a:lvl2pPr>
            <a:lvl3pPr marL="1257300" indent="-342900">
              <a:buClr>
                <a:srgbClr val="C00000"/>
              </a:buClr>
              <a:buFont typeface="Wingdings" pitchFamily="2" charset="2"/>
              <a:buChar char="§"/>
              <a:defRPr sz="2400">
                <a:solidFill>
                  <a:schemeClr val="tx1">
                    <a:lumMod val="75000"/>
                    <a:lumOff val="25000"/>
                  </a:schemeClr>
                </a:solidFill>
                <a:latin typeface="Arial"/>
                <a:cs typeface="Arial"/>
              </a:defRPr>
            </a:lvl3pPr>
            <a:lvl4pPr marL="1714500" indent="-342900">
              <a:buClr>
                <a:srgbClr val="C00000"/>
              </a:buClr>
              <a:buFont typeface="Wingdings" pitchFamily="2" charset="2"/>
              <a:buChar char="§"/>
              <a:defRPr sz="2100">
                <a:solidFill>
                  <a:schemeClr val="tx1">
                    <a:lumMod val="75000"/>
                    <a:lumOff val="25000"/>
                  </a:schemeClr>
                </a:solidFill>
                <a:latin typeface="Arial"/>
                <a:cs typeface="Arial"/>
              </a:defRPr>
            </a:lvl4pPr>
            <a:lvl5pPr marL="2171700" indent="-342900">
              <a:buClr>
                <a:srgbClr val="C00000"/>
              </a:buClr>
              <a:buFont typeface="Wingdings" pitchFamily="2" charset="2"/>
              <a:buChar char="§"/>
              <a:defRPr sz="1800">
                <a:solidFill>
                  <a:schemeClr val="tx1">
                    <a:lumMod val="75000"/>
                    <a:lumOff val="25000"/>
                  </a:schemeClr>
                </a:solidFill>
                <a:latin typeface="Arial"/>
                <a:cs typeface="Arial"/>
              </a:defRPr>
            </a:lvl5pPr>
          </a:lstStyle>
          <a:p>
            <a:pPr lvl="0"/>
            <a:r>
              <a:rPr lang="en-US" dirty="0" smtClean="0"/>
              <a:t>“Enter a quote here… ”</a:t>
            </a:r>
          </a:p>
        </p:txBody>
      </p:sp>
    </p:spTree>
    <p:extLst>
      <p:ext uri="{BB962C8B-B14F-4D97-AF65-F5344CB8AC3E}">
        <p14:creationId xmlns:p14="http://schemas.microsoft.com/office/powerpoint/2010/main" val="1703241964"/>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225953"/>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64" r:id="rId4"/>
    <p:sldLayoutId id="2147483668" r:id="rId5"/>
    <p:sldLayoutId id="2147483667" r:id="rId6"/>
    <p:sldLayoutId id="2147483654" r:id="rId7"/>
    <p:sldLayoutId id="2147483656" r:id="rId8"/>
    <p:sldLayoutId id="2147483657" r:id="rId9"/>
    <p:sldLayoutId id="2147483658" r:id="rId10"/>
    <p:sldLayoutId id="2147483666" r:id="rId11"/>
    <p:sldLayoutId id="2147483671" r:id="rId12"/>
    <p:sldLayoutId id="2147483672" r:id="rId13"/>
    <p:sldLayoutId id="2147483701" r:id="rId14"/>
    <p:sldLayoutId id="2147483702" r:id="rId15"/>
    <p:sldLayoutId id="2147483715" r:id="rId16"/>
    <p:sldLayoutId id="2147483716" r:id="rId17"/>
    <p:sldLayoutId id="2147483717" r:id="rId18"/>
    <p:sldLayoutId id="2147483718"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17.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4.jpeg"/><Relationship Id="rId3"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jpeg"/><Relationship Id="rId1" Type="http://schemas.openxmlformats.org/officeDocument/2006/relationships/slideLayout" Target="../slideLayouts/slideLayout19.xml"/><Relationship Id="rId2"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29.jpeg"/><Relationship Id="rId3"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jpe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png"/><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2.t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3.tif"/><Relationship Id="rId3" Type="http://schemas.openxmlformats.org/officeDocument/2006/relationships/image" Target="../media/image44.t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3.tif"/><Relationship Id="rId3" Type="http://schemas.openxmlformats.org/officeDocument/2006/relationships/image" Target="../media/image45.t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15.xml"/><Relationship Id="rId3"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16.xml"/><Relationship Id="rId2" Type="http://schemas.openxmlformats.org/officeDocument/2006/relationships/image" Target="../media/image4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1" Type="http://schemas.openxmlformats.org/officeDocument/2006/relationships/slideLayout" Target="../slideLayouts/slideLayout19.xml"/><Relationship Id="rId2" Type="http://schemas.openxmlformats.org/officeDocument/2006/relationships/image" Target="../media/image5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JP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1.xml"/><Relationship Id="rId2"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2.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hyperlink" Target="http://collegeready.gatesfoundation.org/learning/early-progress-interim-report-personalized-learning" TargetMode="External"/><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hyperlink" Target="http://collegeready.gatesfoundation.org/learning/early-progress-interim-report-personalized-learning" TargetMode="External"/><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hyperlink" Target="http://collegeready.gatesfoundation.org/article/early-progress-interim-report-personalized-learning" TargetMode="External"/><Relationship Id="rId5" Type="http://schemas.openxmlformats.org/officeDocument/2006/relationships/hyperlink" Target="http://collegeready.gatesfoundation.org/learning/early-progress-interim-report-personalized-learning" TargetMode="External"/><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IPP Chromebook Learning 5_Ken Carl_Dec 20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79" y="-446188"/>
            <a:ext cx="9167779" cy="6096930"/>
          </a:xfrm>
          <a:prstGeom prst="rect">
            <a:avLst/>
          </a:prstGeom>
        </p:spPr>
      </p:pic>
      <p:sp>
        <p:nvSpPr>
          <p:cNvPr id="8" name="Text Placeholder 1"/>
          <p:cNvSpPr txBox="1">
            <a:spLocks/>
          </p:cNvSpPr>
          <p:nvPr/>
        </p:nvSpPr>
        <p:spPr>
          <a:xfrm>
            <a:off x="375968" y="4864525"/>
            <a:ext cx="8540537" cy="86175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smtClean="0">
                <a:solidFill>
                  <a:srgbClr val="FFFFFF"/>
                </a:solidFill>
              </a:rPr>
              <a:t>Andy Calkins:   acalkins@educause.edu   @</a:t>
            </a:r>
            <a:r>
              <a:rPr lang="en-US" sz="1800" b="1" dirty="0" err="1" smtClean="0">
                <a:solidFill>
                  <a:srgbClr val="FFFFFF"/>
                </a:solidFill>
              </a:rPr>
              <a:t>andrewcalkins</a:t>
            </a:r>
            <a:r>
              <a:rPr lang="en-US" sz="1800" b="1" dirty="0" smtClean="0">
                <a:solidFill>
                  <a:srgbClr val="FFFFFF"/>
                </a:solidFill>
              </a:rPr>
              <a:t>	 www.nextgenlearning.org</a:t>
            </a:r>
          </a:p>
          <a:p>
            <a:pPr marL="0" indent="0">
              <a:buNone/>
            </a:pPr>
            <a:r>
              <a:rPr lang="en-US" sz="1800" b="1" dirty="0" smtClean="0">
                <a:solidFill>
                  <a:srgbClr val="FFFFFF"/>
                </a:solidFill>
              </a:rPr>
              <a:t>Tom Vander Ark:   tom@gettingsmart.com   @</a:t>
            </a:r>
            <a:r>
              <a:rPr lang="en-US" sz="1800" b="1" dirty="0" err="1" smtClean="0">
                <a:solidFill>
                  <a:srgbClr val="FFFFFF"/>
                </a:solidFill>
              </a:rPr>
              <a:t>tvanderark</a:t>
            </a:r>
            <a:r>
              <a:rPr lang="en-US" sz="1800" b="1" dirty="0" smtClean="0">
                <a:solidFill>
                  <a:srgbClr val="FFFFFF"/>
                </a:solidFill>
              </a:rPr>
              <a:t>    </a:t>
            </a:r>
            <a:r>
              <a:rPr lang="en-US" sz="1800" b="1" dirty="0" err="1" smtClean="0">
                <a:solidFill>
                  <a:srgbClr val="FFFFFF"/>
                </a:solidFill>
              </a:rPr>
              <a:t>www.gettingsmart.com</a:t>
            </a:r>
            <a:endParaRPr lang="en-US" sz="1800" b="1" dirty="0">
              <a:solidFill>
                <a:srgbClr val="FFFFFF"/>
              </a:solidFill>
            </a:endParaRPr>
          </a:p>
        </p:txBody>
      </p:sp>
      <p:sp>
        <p:nvSpPr>
          <p:cNvPr id="10" name="Text Placeholder 3"/>
          <p:cNvSpPr txBox="1">
            <a:spLocks/>
          </p:cNvSpPr>
          <p:nvPr/>
        </p:nvSpPr>
        <p:spPr>
          <a:xfrm>
            <a:off x="644172" y="252538"/>
            <a:ext cx="7942810" cy="10598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chemeClr val="bg1"/>
                </a:solidFill>
              </a:rPr>
              <a:t>Reimagined Schools and Next-Gen Tools: </a:t>
            </a:r>
            <a:r>
              <a:rPr lang="en-US" sz="2800" b="1" dirty="0" smtClean="0">
                <a:solidFill>
                  <a:schemeClr val="bg1"/>
                </a:solidFill>
              </a:rPr>
              <a:t>            What </a:t>
            </a:r>
            <a:r>
              <a:rPr lang="en-US" sz="2800" b="1" dirty="0">
                <a:solidFill>
                  <a:schemeClr val="bg1"/>
                </a:solidFill>
              </a:rPr>
              <a:t>They Mean for Higher Education</a:t>
            </a:r>
          </a:p>
        </p:txBody>
      </p:sp>
    </p:spTree>
    <p:extLst>
      <p:ext uri="{BB962C8B-B14F-4D97-AF65-F5344CB8AC3E}">
        <p14:creationId xmlns:p14="http://schemas.microsoft.com/office/powerpoint/2010/main" val="15135308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11412" y="1359647"/>
            <a:ext cx="7351057" cy="3629822"/>
          </a:xfrm>
          <a:prstGeom prst="rect">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6" name="Rectangle 5"/>
          <p:cNvSpPr/>
          <p:nvPr/>
        </p:nvSpPr>
        <p:spPr>
          <a:xfrm>
            <a:off x="911412" y="1359647"/>
            <a:ext cx="5767294" cy="2166471"/>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4" name="Rectangle 3"/>
          <p:cNvSpPr/>
          <p:nvPr/>
        </p:nvSpPr>
        <p:spPr>
          <a:xfrm>
            <a:off x="911412" y="1359647"/>
            <a:ext cx="3645647" cy="1045882"/>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TextBox 4"/>
          <p:cNvSpPr txBox="1"/>
          <p:nvPr/>
        </p:nvSpPr>
        <p:spPr>
          <a:xfrm>
            <a:off x="851649" y="1524000"/>
            <a:ext cx="3765176" cy="769441"/>
          </a:xfrm>
          <a:prstGeom prst="rect">
            <a:avLst/>
          </a:prstGeom>
          <a:noFill/>
        </p:spPr>
        <p:txBody>
          <a:bodyPr wrap="square" rtlCol="0">
            <a:spAutoFit/>
          </a:bodyPr>
          <a:lstStyle/>
          <a:p>
            <a:pPr algn="ctr"/>
            <a:r>
              <a:rPr lang="en-US" sz="2200" dirty="0" smtClean="0">
                <a:solidFill>
                  <a:prstClr val="white"/>
                </a:solidFill>
                <a:latin typeface="Calibri"/>
              </a:rPr>
              <a:t>State Standards in ELA, Math</a:t>
            </a:r>
          </a:p>
          <a:p>
            <a:pPr algn="ctr"/>
            <a:r>
              <a:rPr lang="en-US" sz="2200" dirty="0">
                <a:solidFill>
                  <a:prstClr val="white"/>
                </a:solidFill>
                <a:latin typeface="Calibri"/>
              </a:rPr>
              <a:t> </a:t>
            </a:r>
            <a:r>
              <a:rPr lang="en-US" sz="2200" i="1" dirty="0" smtClean="0">
                <a:solidFill>
                  <a:prstClr val="white"/>
                </a:solidFill>
                <a:latin typeface="Calibri"/>
              </a:rPr>
              <a:t>(Content Knowledge)</a:t>
            </a:r>
            <a:endParaRPr lang="en-US" sz="2200" dirty="0">
              <a:solidFill>
                <a:prstClr val="white"/>
              </a:solidFill>
              <a:latin typeface="Calibri"/>
            </a:endParaRPr>
          </a:p>
        </p:txBody>
      </p:sp>
      <p:sp>
        <p:nvSpPr>
          <p:cNvPr id="7" name="TextBox 6"/>
          <p:cNvSpPr txBox="1"/>
          <p:nvPr/>
        </p:nvSpPr>
        <p:spPr>
          <a:xfrm>
            <a:off x="3242235" y="2647638"/>
            <a:ext cx="3765176" cy="769441"/>
          </a:xfrm>
          <a:prstGeom prst="rect">
            <a:avLst/>
          </a:prstGeom>
          <a:noFill/>
        </p:spPr>
        <p:txBody>
          <a:bodyPr wrap="square" rtlCol="0">
            <a:spAutoFit/>
          </a:bodyPr>
          <a:lstStyle/>
          <a:p>
            <a:pPr algn="ctr"/>
            <a:r>
              <a:rPr lang="en-US" sz="2200" dirty="0" smtClean="0">
                <a:solidFill>
                  <a:prstClr val="white"/>
                </a:solidFill>
                <a:latin typeface="Calibri"/>
              </a:rPr>
              <a:t>Common Core</a:t>
            </a:r>
          </a:p>
          <a:p>
            <a:pPr algn="ctr"/>
            <a:r>
              <a:rPr lang="en-US" sz="2200" dirty="0">
                <a:solidFill>
                  <a:prstClr val="white"/>
                </a:solidFill>
                <a:latin typeface="Calibri"/>
              </a:rPr>
              <a:t> </a:t>
            </a:r>
            <a:r>
              <a:rPr lang="en-US" sz="2200" i="1" dirty="0" smtClean="0">
                <a:solidFill>
                  <a:prstClr val="white"/>
                </a:solidFill>
                <a:latin typeface="Calibri"/>
              </a:rPr>
              <a:t>(Creative Know How)</a:t>
            </a:r>
            <a:endParaRPr lang="en-US" sz="2200" dirty="0">
              <a:solidFill>
                <a:prstClr val="white"/>
              </a:solidFill>
              <a:latin typeface="Calibri"/>
            </a:endParaRPr>
          </a:p>
        </p:txBody>
      </p:sp>
      <p:sp>
        <p:nvSpPr>
          <p:cNvPr id="9" name="TextBox 8"/>
          <p:cNvSpPr txBox="1"/>
          <p:nvPr/>
        </p:nvSpPr>
        <p:spPr>
          <a:xfrm>
            <a:off x="4273415" y="3781454"/>
            <a:ext cx="4362326" cy="1107996"/>
          </a:xfrm>
          <a:prstGeom prst="rect">
            <a:avLst/>
          </a:prstGeom>
          <a:noFill/>
        </p:spPr>
        <p:txBody>
          <a:bodyPr wrap="square" rtlCol="0">
            <a:spAutoFit/>
          </a:bodyPr>
          <a:lstStyle/>
          <a:p>
            <a:pPr algn="ctr"/>
            <a:r>
              <a:rPr lang="en-US" sz="2200" dirty="0" smtClean="0">
                <a:solidFill>
                  <a:prstClr val="white"/>
                </a:solidFill>
                <a:latin typeface="Calibri"/>
              </a:rPr>
              <a:t>Personal Success Skills	</a:t>
            </a:r>
          </a:p>
          <a:p>
            <a:pPr algn="ctr"/>
            <a:r>
              <a:rPr lang="en-US" sz="2200" i="1" dirty="0" smtClean="0">
                <a:solidFill>
                  <a:prstClr val="white"/>
                </a:solidFill>
                <a:latin typeface="Calibri"/>
              </a:rPr>
              <a:t>(Agency, Habits of Success, Wayfinding)</a:t>
            </a:r>
            <a:endParaRPr lang="en-US" sz="2200" i="1" dirty="0">
              <a:solidFill>
                <a:prstClr val="white"/>
              </a:solidFill>
              <a:latin typeface="Calibri"/>
            </a:endParaRPr>
          </a:p>
        </p:txBody>
      </p:sp>
      <p:sp>
        <p:nvSpPr>
          <p:cNvPr id="10" name="Title 1"/>
          <p:cNvSpPr>
            <a:spLocks noGrp="1"/>
          </p:cNvSpPr>
          <p:nvPr>
            <p:ph type="title"/>
          </p:nvPr>
        </p:nvSpPr>
        <p:spPr>
          <a:xfrm>
            <a:off x="851649" y="159733"/>
            <a:ext cx="7219949" cy="729971"/>
          </a:xfrm>
        </p:spPr>
        <p:txBody>
          <a:bodyPr/>
          <a:lstStyle/>
          <a:p>
            <a:r>
              <a:rPr lang="en-US" sz="3200" b="1" dirty="0" smtClean="0">
                <a:solidFill>
                  <a:srgbClr val="7F7F7F"/>
                </a:solidFill>
                <a:latin typeface="+mn-lt"/>
              </a:rPr>
              <a:t>The Field’s Response to a Gradually </a:t>
            </a:r>
            <a:br>
              <a:rPr lang="en-US" sz="3200" b="1" dirty="0" smtClean="0">
                <a:solidFill>
                  <a:srgbClr val="7F7F7F"/>
                </a:solidFill>
                <a:latin typeface="+mn-lt"/>
              </a:rPr>
            </a:br>
            <a:r>
              <a:rPr lang="en-US" sz="3200" b="1" dirty="0" smtClean="0">
                <a:solidFill>
                  <a:srgbClr val="7F7F7F"/>
                </a:solidFill>
                <a:latin typeface="+mn-lt"/>
              </a:rPr>
              <a:t>Clarifying Goal-line</a:t>
            </a:r>
            <a:endParaRPr lang="en-US" sz="3200" b="1" dirty="0">
              <a:solidFill>
                <a:srgbClr val="7F7F7F"/>
              </a:solidFill>
              <a:latin typeface="+mn-lt"/>
            </a:endParaRPr>
          </a:p>
        </p:txBody>
      </p:sp>
      <p:sp>
        <p:nvSpPr>
          <p:cNvPr id="11" name="TextBox 10"/>
          <p:cNvSpPr txBox="1"/>
          <p:nvPr/>
        </p:nvSpPr>
        <p:spPr>
          <a:xfrm>
            <a:off x="851649" y="5154874"/>
            <a:ext cx="7306235" cy="1477328"/>
          </a:xfrm>
          <a:prstGeom prst="rect">
            <a:avLst/>
          </a:prstGeom>
          <a:noFill/>
        </p:spPr>
        <p:txBody>
          <a:bodyPr wrap="square" rtlCol="0">
            <a:spAutoFit/>
          </a:bodyPr>
          <a:lstStyle/>
          <a:p>
            <a:r>
              <a:rPr lang="en-US" sz="3000" b="1" dirty="0" smtClean="0">
                <a:solidFill>
                  <a:prstClr val="black"/>
                </a:solidFill>
              </a:rPr>
              <a:t>2013: </a:t>
            </a:r>
            <a:r>
              <a:rPr lang="en-US" sz="3000" i="1" dirty="0" smtClean="0">
                <a:solidFill>
                  <a:prstClr val="black"/>
                </a:solidFill>
                <a:latin typeface="Calibri"/>
              </a:rPr>
              <a:t>“Beyond academic skills, students need </a:t>
            </a:r>
            <a:r>
              <a:rPr lang="en-US" sz="3000" b="1" i="1" dirty="0" smtClean="0">
                <a:solidFill>
                  <a:prstClr val="black"/>
                </a:solidFill>
                <a:latin typeface="Calibri"/>
              </a:rPr>
              <a:t>agency</a:t>
            </a:r>
            <a:r>
              <a:rPr lang="en-US" sz="3000" i="1" dirty="0" smtClean="0">
                <a:solidFill>
                  <a:prstClr val="black"/>
                </a:solidFill>
                <a:latin typeface="Calibri"/>
              </a:rPr>
              <a:t> – the capacity to self-regulate and successfully make their way in the world.”</a:t>
            </a:r>
            <a:endParaRPr lang="en-US" sz="3000" i="1" dirty="0">
              <a:solidFill>
                <a:prstClr val="black"/>
              </a:solidFill>
              <a:latin typeface="Calibri"/>
            </a:endParaRPr>
          </a:p>
        </p:txBody>
      </p:sp>
    </p:spTree>
    <p:extLst>
      <p:ext uri="{BB962C8B-B14F-4D97-AF65-F5344CB8AC3E}">
        <p14:creationId xmlns:p14="http://schemas.microsoft.com/office/powerpoint/2010/main" val="3340357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046941"/>
          </a:xfrm>
          <a:prstGeom prst="rect">
            <a:avLst/>
          </a:prstGeom>
          <a:solidFill>
            <a:schemeClr val="accent1">
              <a:lumMod val="40000"/>
              <a:lumOff val="6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0" y="4811059"/>
            <a:ext cx="9144000" cy="2046941"/>
          </a:xfrm>
          <a:prstGeom prst="rect">
            <a:avLst/>
          </a:prstGeom>
          <a:solidFill>
            <a:schemeClr val="accent4">
              <a:lumMod val="20000"/>
              <a:lumOff val="8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2046941"/>
            <a:ext cx="9144000" cy="2764118"/>
          </a:xfrm>
          <a:prstGeom prst="rect">
            <a:avLst/>
          </a:prstGeom>
          <a:solidFill>
            <a:schemeClr val="bg2">
              <a:lumMod val="9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16200000">
            <a:off x="8318038" y="821764"/>
            <a:ext cx="1225177" cy="369332"/>
          </a:xfrm>
          <a:prstGeom prst="rect">
            <a:avLst/>
          </a:prstGeom>
          <a:noFill/>
        </p:spPr>
        <p:txBody>
          <a:bodyPr wrap="square" rtlCol="0">
            <a:spAutoFit/>
          </a:bodyPr>
          <a:lstStyle/>
          <a:p>
            <a:pPr algn="dist"/>
            <a:r>
              <a:rPr lang="en-US" b="1" dirty="0" smtClean="0">
                <a:solidFill>
                  <a:schemeClr val="accent1">
                    <a:lumMod val="75000"/>
                  </a:schemeClr>
                </a:solidFill>
              </a:rPr>
              <a:t>GOALS</a:t>
            </a:r>
            <a:endParaRPr lang="en-US" b="1" dirty="0">
              <a:solidFill>
                <a:schemeClr val="accent1">
                  <a:lumMod val="75000"/>
                </a:schemeClr>
              </a:solidFill>
            </a:endParaRPr>
          </a:p>
        </p:txBody>
      </p:sp>
      <p:sp>
        <p:nvSpPr>
          <p:cNvPr id="6" name="TextBox 5"/>
          <p:cNvSpPr txBox="1"/>
          <p:nvPr/>
        </p:nvSpPr>
        <p:spPr>
          <a:xfrm rot="16200000">
            <a:off x="8075672" y="3274218"/>
            <a:ext cx="1748120" cy="369332"/>
          </a:xfrm>
          <a:prstGeom prst="rect">
            <a:avLst/>
          </a:prstGeom>
          <a:noFill/>
        </p:spPr>
        <p:txBody>
          <a:bodyPr wrap="square" rtlCol="0">
            <a:spAutoFit/>
          </a:bodyPr>
          <a:lstStyle/>
          <a:p>
            <a:pPr algn="dist"/>
            <a:r>
              <a:rPr lang="en-US" b="1" dirty="0" smtClean="0">
                <a:solidFill>
                  <a:schemeClr val="bg2">
                    <a:lumMod val="50000"/>
                  </a:schemeClr>
                </a:solidFill>
              </a:rPr>
              <a:t>METHODS</a:t>
            </a:r>
            <a:endParaRPr lang="en-US" b="1" dirty="0">
              <a:solidFill>
                <a:schemeClr val="bg2">
                  <a:lumMod val="50000"/>
                </a:schemeClr>
              </a:solidFill>
            </a:endParaRPr>
          </a:p>
        </p:txBody>
      </p:sp>
      <p:sp>
        <p:nvSpPr>
          <p:cNvPr id="7" name="TextBox 6"/>
          <p:cNvSpPr txBox="1"/>
          <p:nvPr/>
        </p:nvSpPr>
        <p:spPr>
          <a:xfrm rot="16200000">
            <a:off x="7960308" y="5664805"/>
            <a:ext cx="1927414" cy="369332"/>
          </a:xfrm>
          <a:prstGeom prst="rect">
            <a:avLst/>
          </a:prstGeom>
          <a:noFill/>
        </p:spPr>
        <p:txBody>
          <a:bodyPr wrap="square" rtlCol="0">
            <a:spAutoFit/>
          </a:bodyPr>
          <a:lstStyle/>
          <a:p>
            <a:pPr algn="dist"/>
            <a:r>
              <a:rPr lang="en-US" b="1" dirty="0" smtClean="0">
                <a:solidFill>
                  <a:schemeClr val="accent4"/>
                </a:solidFill>
              </a:rPr>
              <a:t>ENVIRONMENTS</a:t>
            </a:r>
            <a:endParaRPr lang="en-US" b="1" dirty="0">
              <a:solidFill>
                <a:schemeClr val="accent4"/>
              </a:solidFill>
            </a:endParaRPr>
          </a:p>
        </p:txBody>
      </p:sp>
      <p:sp>
        <p:nvSpPr>
          <p:cNvPr id="8" name="TextBox 7"/>
          <p:cNvSpPr txBox="1"/>
          <p:nvPr/>
        </p:nvSpPr>
        <p:spPr>
          <a:xfrm>
            <a:off x="1" y="313765"/>
            <a:ext cx="1419412" cy="369332"/>
          </a:xfrm>
          <a:prstGeom prst="rect">
            <a:avLst/>
          </a:prstGeom>
          <a:noFill/>
        </p:spPr>
        <p:txBody>
          <a:bodyPr wrap="square" rtlCol="0">
            <a:spAutoFit/>
          </a:bodyPr>
          <a:lstStyle/>
          <a:p>
            <a:r>
              <a:rPr lang="en-US" dirty="0" smtClean="0">
                <a:solidFill>
                  <a:schemeClr val="tx2">
                    <a:lumMod val="60000"/>
                    <a:lumOff val="40000"/>
                  </a:schemeClr>
                </a:solidFill>
              </a:rPr>
              <a:t>DEFINE</a:t>
            </a:r>
            <a:endParaRPr lang="en-US" dirty="0">
              <a:solidFill>
                <a:schemeClr val="tx2">
                  <a:lumMod val="60000"/>
                  <a:lumOff val="40000"/>
                </a:schemeClr>
              </a:solidFill>
            </a:endParaRPr>
          </a:p>
        </p:txBody>
      </p:sp>
      <p:sp>
        <p:nvSpPr>
          <p:cNvPr id="9" name="TextBox 8"/>
          <p:cNvSpPr txBox="1"/>
          <p:nvPr/>
        </p:nvSpPr>
        <p:spPr>
          <a:xfrm>
            <a:off x="1" y="1248478"/>
            <a:ext cx="1419412" cy="369332"/>
          </a:xfrm>
          <a:prstGeom prst="rect">
            <a:avLst/>
          </a:prstGeom>
          <a:noFill/>
        </p:spPr>
        <p:txBody>
          <a:bodyPr wrap="square" rtlCol="0">
            <a:spAutoFit/>
          </a:bodyPr>
          <a:lstStyle/>
          <a:p>
            <a:r>
              <a:rPr lang="en-US" dirty="0" smtClean="0">
                <a:solidFill>
                  <a:schemeClr val="tx2">
                    <a:lumMod val="60000"/>
                    <a:lumOff val="40000"/>
                  </a:schemeClr>
                </a:solidFill>
              </a:rPr>
              <a:t>MEASURE</a:t>
            </a:r>
            <a:endParaRPr lang="en-US" dirty="0">
              <a:solidFill>
                <a:schemeClr val="tx2">
                  <a:lumMod val="60000"/>
                  <a:lumOff val="40000"/>
                </a:schemeClr>
              </a:solidFill>
            </a:endParaRPr>
          </a:p>
        </p:txBody>
      </p:sp>
      <p:sp>
        <p:nvSpPr>
          <p:cNvPr id="10" name="TextBox 9"/>
          <p:cNvSpPr txBox="1"/>
          <p:nvPr/>
        </p:nvSpPr>
        <p:spPr>
          <a:xfrm>
            <a:off x="1" y="2707342"/>
            <a:ext cx="1419412" cy="369332"/>
          </a:xfrm>
          <a:prstGeom prst="rect">
            <a:avLst/>
          </a:prstGeom>
          <a:noFill/>
        </p:spPr>
        <p:txBody>
          <a:bodyPr wrap="square" rtlCol="0">
            <a:spAutoFit/>
          </a:bodyPr>
          <a:lstStyle/>
          <a:p>
            <a:r>
              <a:rPr lang="en-US" dirty="0" smtClean="0">
                <a:solidFill>
                  <a:schemeClr val="bg2">
                    <a:lumMod val="50000"/>
                  </a:schemeClr>
                </a:solidFill>
              </a:rPr>
              <a:t>DESIGN</a:t>
            </a:r>
            <a:endParaRPr lang="en-US" dirty="0">
              <a:solidFill>
                <a:schemeClr val="bg2">
                  <a:lumMod val="50000"/>
                </a:schemeClr>
              </a:solidFill>
            </a:endParaRPr>
          </a:p>
        </p:txBody>
      </p:sp>
      <p:sp>
        <p:nvSpPr>
          <p:cNvPr id="11" name="TextBox 10"/>
          <p:cNvSpPr txBox="1"/>
          <p:nvPr/>
        </p:nvSpPr>
        <p:spPr>
          <a:xfrm>
            <a:off x="1" y="3642055"/>
            <a:ext cx="1419412" cy="369332"/>
          </a:xfrm>
          <a:prstGeom prst="rect">
            <a:avLst/>
          </a:prstGeom>
          <a:noFill/>
        </p:spPr>
        <p:txBody>
          <a:bodyPr wrap="square" rtlCol="0">
            <a:spAutoFit/>
          </a:bodyPr>
          <a:lstStyle/>
          <a:p>
            <a:r>
              <a:rPr lang="en-US" dirty="0" smtClean="0">
                <a:solidFill>
                  <a:schemeClr val="bg2">
                    <a:lumMod val="50000"/>
                  </a:schemeClr>
                </a:solidFill>
              </a:rPr>
              <a:t>IMPLEMENT</a:t>
            </a:r>
            <a:endParaRPr lang="en-US" dirty="0">
              <a:solidFill>
                <a:schemeClr val="bg2">
                  <a:lumMod val="50000"/>
                </a:schemeClr>
              </a:solidFill>
            </a:endParaRPr>
          </a:p>
        </p:txBody>
      </p:sp>
      <p:sp>
        <p:nvSpPr>
          <p:cNvPr id="12" name="TextBox 11"/>
          <p:cNvSpPr txBox="1"/>
          <p:nvPr/>
        </p:nvSpPr>
        <p:spPr>
          <a:xfrm>
            <a:off x="1" y="5262283"/>
            <a:ext cx="1419412" cy="369332"/>
          </a:xfrm>
          <a:prstGeom prst="rect">
            <a:avLst/>
          </a:prstGeom>
          <a:noFill/>
        </p:spPr>
        <p:txBody>
          <a:bodyPr wrap="square" rtlCol="0">
            <a:spAutoFit/>
          </a:bodyPr>
          <a:lstStyle/>
          <a:p>
            <a:r>
              <a:rPr lang="en-US" dirty="0" smtClean="0">
                <a:solidFill>
                  <a:schemeClr val="accent4"/>
                </a:solidFill>
              </a:rPr>
              <a:t>ENABLE</a:t>
            </a:r>
            <a:endParaRPr lang="en-US" dirty="0">
              <a:solidFill>
                <a:schemeClr val="accent4"/>
              </a:solidFill>
            </a:endParaRPr>
          </a:p>
        </p:txBody>
      </p:sp>
      <p:sp>
        <p:nvSpPr>
          <p:cNvPr id="13" name="TextBox 12"/>
          <p:cNvSpPr txBox="1"/>
          <p:nvPr/>
        </p:nvSpPr>
        <p:spPr>
          <a:xfrm>
            <a:off x="1" y="6196996"/>
            <a:ext cx="1419412" cy="369332"/>
          </a:xfrm>
          <a:prstGeom prst="rect">
            <a:avLst/>
          </a:prstGeom>
          <a:noFill/>
        </p:spPr>
        <p:txBody>
          <a:bodyPr wrap="square" rtlCol="0">
            <a:spAutoFit/>
          </a:bodyPr>
          <a:lstStyle/>
          <a:p>
            <a:r>
              <a:rPr lang="en-US" dirty="0" smtClean="0">
                <a:solidFill>
                  <a:schemeClr val="accent4"/>
                </a:solidFill>
              </a:rPr>
              <a:t>SCALE</a:t>
            </a:r>
            <a:endParaRPr lang="en-US" dirty="0">
              <a:solidFill>
                <a:schemeClr val="accent4"/>
              </a:solidFill>
            </a:endParaRPr>
          </a:p>
        </p:txBody>
      </p:sp>
      <p:sp>
        <p:nvSpPr>
          <p:cNvPr id="22" name="TextBox 21"/>
          <p:cNvSpPr txBox="1"/>
          <p:nvPr/>
        </p:nvSpPr>
        <p:spPr>
          <a:xfrm>
            <a:off x="6640979" y="30904"/>
            <a:ext cx="3578412" cy="830997"/>
          </a:xfrm>
          <a:prstGeom prst="rect">
            <a:avLst/>
          </a:prstGeom>
          <a:noFill/>
        </p:spPr>
        <p:txBody>
          <a:bodyPr wrap="square" rtlCol="0">
            <a:spAutoFit/>
          </a:bodyPr>
          <a:lstStyle/>
          <a:p>
            <a:r>
              <a:rPr lang="en-US" sz="2400" b="1" dirty="0" smtClean="0">
                <a:solidFill>
                  <a:srgbClr val="FF0000"/>
                </a:solidFill>
              </a:rPr>
              <a:t>THE CURRENT OPPORTUNITY</a:t>
            </a:r>
            <a:endParaRPr lang="en-US" sz="2400" b="1" dirty="0">
              <a:solidFill>
                <a:srgbClr val="FF0000"/>
              </a:solidFill>
            </a:endParaRPr>
          </a:p>
        </p:txBody>
      </p:sp>
      <p:sp>
        <p:nvSpPr>
          <p:cNvPr id="14" name="TextBox 13"/>
          <p:cNvSpPr txBox="1"/>
          <p:nvPr/>
        </p:nvSpPr>
        <p:spPr>
          <a:xfrm>
            <a:off x="1673412" y="199605"/>
            <a:ext cx="841188" cy="646331"/>
          </a:xfrm>
          <a:prstGeom prst="rect">
            <a:avLst/>
          </a:prstGeom>
          <a:solidFill>
            <a:schemeClr val="tx1">
              <a:lumMod val="65000"/>
              <a:lumOff val="35000"/>
            </a:schemeClr>
          </a:solidFill>
        </p:spPr>
        <p:txBody>
          <a:bodyPr wrap="square" rtlCol="0">
            <a:spAutoFit/>
          </a:bodyPr>
          <a:lstStyle/>
          <a:p>
            <a:pPr algn="ctr"/>
            <a:r>
              <a:rPr lang="en-US" dirty="0" err="1" smtClean="0">
                <a:solidFill>
                  <a:schemeClr val="bg1"/>
                </a:solidFill>
              </a:rPr>
              <a:t>Comm</a:t>
            </a:r>
            <a:endParaRPr lang="en-US" dirty="0" smtClean="0">
              <a:solidFill>
                <a:schemeClr val="bg1"/>
              </a:solidFill>
            </a:endParaRPr>
          </a:p>
          <a:p>
            <a:pPr algn="ctr"/>
            <a:r>
              <a:rPr lang="en-US" dirty="0" smtClean="0">
                <a:solidFill>
                  <a:schemeClr val="bg1"/>
                </a:solidFill>
              </a:rPr>
              <a:t> Core</a:t>
            </a:r>
            <a:endParaRPr lang="en-US" dirty="0">
              <a:solidFill>
                <a:schemeClr val="bg1"/>
              </a:solidFill>
            </a:endParaRPr>
          </a:p>
        </p:txBody>
      </p:sp>
      <p:sp>
        <p:nvSpPr>
          <p:cNvPr id="47" name="TextBox 46"/>
          <p:cNvSpPr txBox="1"/>
          <p:nvPr/>
        </p:nvSpPr>
        <p:spPr>
          <a:xfrm>
            <a:off x="2522821" y="199605"/>
            <a:ext cx="639479" cy="646331"/>
          </a:xfrm>
          <a:prstGeom prst="rect">
            <a:avLst/>
          </a:prstGeom>
          <a:solidFill>
            <a:schemeClr val="tx1">
              <a:lumMod val="65000"/>
              <a:lumOff val="35000"/>
            </a:schemeClr>
          </a:solidFill>
        </p:spPr>
        <p:txBody>
          <a:bodyPr wrap="square" rtlCol="0">
            <a:spAutoFit/>
          </a:bodyPr>
          <a:lstStyle/>
          <a:p>
            <a:pPr algn="ctr"/>
            <a:r>
              <a:rPr lang="en-US" dirty="0" smtClean="0">
                <a:solidFill>
                  <a:schemeClr val="bg1"/>
                </a:solidFill>
              </a:rPr>
              <a:t>CC Plus</a:t>
            </a:r>
            <a:endParaRPr lang="en-US" dirty="0">
              <a:solidFill>
                <a:schemeClr val="bg1"/>
              </a:solidFill>
            </a:endParaRPr>
          </a:p>
        </p:txBody>
      </p:sp>
      <p:sp>
        <p:nvSpPr>
          <p:cNvPr id="20" name="TextBox 19"/>
          <p:cNvSpPr txBox="1"/>
          <p:nvPr/>
        </p:nvSpPr>
        <p:spPr>
          <a:xfrm>
            <a:off x="3043798" y="-1149103"/>
            <a:ext cx="2811988" cy="8556188"/>
          </a:xfrm>
          <a:prstGeom prst="rect">
            <a:avLst/>
          </a:prstGeom>
          <a:noFill/>
        </p:spPr>
        <p:txBody>
          <a:bodyPr wrap="square" rtlCol="0">
            <a:spAutoFit/>
          </a:bodyPr>
          <a:lstStyle/>
          <a:p>
            <a:r>
              <a:rPr lang="en-US" sz="55000" dirty="0" smtClean="0">
                <a:solidFill>
                  <a:schemeClr val="tx1">
                    <a:lumMod val="65000"/>
                    <a:lumOff val="35000"/>
                  </a:schemeClr>
                </a:solidFill>
              </a:rPr>
              <a:t>?</a:t>
            </a:r>
            <a:endParaRPr lang="en-US" sz="55000" dirty="0">
              <a:solidFill>
                <a:schemeClr val="tx1">
                  <a:lumMod val="65000"/>
                  <a:lumOff val="35000"/>
                </a:schemeClr>
              </a:solidFill>
            </a:endParaRPr>
          </a:p>
        </p:txBody>
      </p:sp>
    </p:spTree>
    <p:extLst>
      <p:ext uri="{BB962C8B-B14F-4D97-AF65-F5344CB8AC3E}">
        <p14:creationId xmlns:p14="http://schemas.microsoft.com/office/powerpoint/2010/main" val="1091543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dissolv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dissolv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7" grpId="0"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9500" y="850900"/>
            <a:ext cx="6985000" cy="5143500"/>
          </a:xfrm>
          <a:prstGeom prst="rect">
            <a:avLst/>
          </a:prstGeom>
        </p:spPr>
      </p:pic>
    </p:spTree>
    <p:extLst>
      <p:ext uri="{BB962C8B-B14F-4D97-AF65-F5344CB8AC3E}">
        <p14:creationId xmlns:p14="http://schemas.microsoft.com/office/powerpoint/2010/main" val="5396093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046941"/>
          </a:xfrm>
          <a:prstGeom prst="rect">
            <a:avLst/>
          </a:prstGeom>
          <a:solidFill>
            <a:schemeClr val="accent1">
              <a:lumMod val="40000"/>
              <a:lumOff val="6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0" y="4811059"/>
            <a:ext cx="9144000" cy="2046941"/>
          </a:xfrm>
          <a:prstGeom prst="rect">
            <a:avLst/>
          </a:prstGeom>
          <a:solidFill>
            <a:schemeClr val="accent4">
              <a:lumMod val="20000"/>
              <a:lumOff val="8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2046941"/>
            <a:ext cx="9144000" cy="2764118"/>
          </a:xfrm>
          <a:prstGeom prst="rect">
            <a:avLst/>
          </a:prstGeom>
          <a:solidFill>
            <a:schemeClr val="bg2">
              <a:lumMod val="9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16200000">
            <a:off x="8318038" y="821764"/>
            <a:ext cx="1225177" cy="369332"/>
          </a:xfrm>
          <a:prstGeom prst="rect">
            <a:avLst/>
          </a:prstGeom>
          <a:noFill/>
        </p:spPr>
        <p:txBody>
          <a:bodyPr wrap="square" rtlCol="0">
            <a:spAutoFit/>
          </a:bodyPr>
          <a:lstStyle/>
          <a:p>
            <a:pPr algn="dist"/>
            <a:r>
              <a:rPr lang="en-US" b="1" dirty="0" smtClean="0">
                <a:solidFill>
                  <a:schemeClr val="accent1">
                    <a:lumMod val="75000"/>
                  </a:schemeClr>
                </a:solidFill>
              </a:rPr>
              <a:t>GOALS</a:t>
            </a:r>
            <a:endParaRPr lang="en-US" b="1" dirty="0">
              <a:solidFill>
                <a:schemeClr val="accent1">
                  <a:lumMod val="75000"/>
                </a:schemeClr>
              </a:solidFill>
            </a:endParaRPr>
          </a:p>
        </p:txBody>
      </p:sp>
      <p:sp>
        <p:nvSpPr>
          <p:cNvPr id="6" name="TextBox 5"/>
          <p:cNvSpPr txBox="1"/>
          <p:nvPr/>
        </p:nvSpPr>
        <p:spPr>
          <a:xfrm rot="16200000">
            <a:off x="8075672" y="3274218"/>
            <a:ext cx="1748120" cy="369332"/>
          </a:xfrm>
          <a:prstGeom prst="rect">
            <a:avLst/>
          </a:prstGeom>
          <a:noFill/>
        </p:spPr>
        <p:txBody>
          <a:bodyPr wrap="square" rtlCol="0">
            <a:spAutoFit/>
          </a:bodyPr>
          <a:lstStyle/>
          <a:p>
            <a:pPr algn="dist"/>
            <a:r>
              <a:rPr lang="en-US" b="1" dirty="0" smtClean="0">
                <a:solidFill>
                  <a:schemeClr val="bg2">
                    <a:lumMod val="50000"/>
                  </a:schemeClr>
                </a:solidFill>
              </a:rPr>
              <a:t>METHODS</a:t>
            </a:r>
            <a:endParaRPr lang="en-US" b="1" dirty="0">
              <a:solidFill>
                <a:schemeClr val="bg2">
                  <a:lumMod val="50000"/>
                </a:schemeClr>
              </a:solidFill>
            </a:endParaRPr>
          </a:p>
        </p:txBody>
      </p:sp>
      <p:sp>
        <p:nvSpPr>
          <p:cNvPr id="7" name="TextBox 6"/>
          <p:cNvSpPr txBox="1"/>
          <p:nvPr/>
        </p:nvSpPr>
        <p:spPr>
          <a:xfrm rot="16200000">
            <a:off x="7960308" y="5664805"/>
            <a:ext cx="1927414" cy="369332"/>
          </a:xfrm>
          <a:prstGeom prst="rect">
            <a:avLst/>
          </a:prstGeom>
          <a:noFill/>
        </p:spPr>
        <p:txBody>
          <a:bodyPr wrap="square" rtlCol="0">
            <a:spAutoFit/>
          </a:bodyPr>
          <a:lstStyle/>
          <a:p>
            <a:pPr algn="dist"/>
            <a:r>
              <a:rPr lang="en-US" b="1" dirty="0" smtClean="0">
                <a:solidFill>
                  <a:schemeClr val="accent4"/>
                </a:solidFill>
              </a:rPr>
              <a:t>ENVIRONMENTS</a:t>
            </a:r>
            <a:endParaRPr lang="en-US" b="1" dirty="0">
              <a:solidFill>
                <a:schemeClr val="accent4"/>
              </a:solidFill>
            </a:endParaRPr>
          </a:p>
        </p:txBody>
      </p:sp>
      <p:sp>
        <p:nvSpPr>
          <p:cNvPr id="8" name="TextBox 7"/>
          <p:cNvSpPr txBox="1"/>
          <p:nvPr/>
        </p:nvSpPr>
        <p:spPr>
          <a:xfrm>
            <a:off x="1" y="313765"/>
            <a:ext cx="1419412" cy="369332"/>
          </a:xfrm>
          <a:prstGeom prst="rect">
            <a:avLst/>
          </a:prstGeom>
          <a:noFill/>
        </p:spPr>
        <p:txBody>
          <a:bodyPr wrap="square" rtlCol="0">
            <a:spAutoFit/>
          </a:bodyPr>
          <a:lstStyle/>
          <a:p>
            <a:r>
              <a:rPr lang="en-US" dirty="0" smtClean="0">
                <a:solidFill>
                  <a:schemeClr val="tx2">
                    <a:lumMod val="60000"/>
                    <a:lumOff val="40000"/>
                  </a:schemeClr>
                </a:solidFill>
              </a:rPr>
              <a:t>DEFINE</a:t>
            </a:r>
            <a:endParaRPr lang="en-US" dirty="0">
              <a:solidFill>
                <a:schemeClr val="tx2">
                  <a:lumMod val="60000"/>
                  <a:lumOff val="40000"/>
                </a:schemeClr>
              </a:solidFill>
            </a:endParaRPr>
          </a:p>
        </p:txBody>
      </p:sp>
      <p:sp>
        <p:nvSpPr>
          <p:cNvPr id="9" name="TextBox 8"/>
          <p:cNvSpPr txBox="1"/>
          <p:nvPr/>
        </p:nvSpPr>
        <p:spPr>
          <a:xfrm>
            <a:off x="1" y="1248478"/>
            <a:ext cx="1419412" cy="369332"/>
          </a:xfrm>
          <a:prstGeom prst="rect">
            <a:avLst/>
          </a:prstGeom>
          <a:noFill/>
        </p:spPr>
        <p:txBody>
          <a:bodyPr wrap="square" rtlCol="0">
            <a:spAutoFit/>
          </a:bodyPr>
          <a:lstStyle/>
          <a:p>
            <a:r>
              <a:rPr lang="en-US" dirty="0" smtClean="0">
                <a:solidFill>
                  <a:schemeClr val="tx2">
                    <a:lumMod val="60000"/>
                    <a:lumOff val="40000"/>
                  </a:schemeClr>
                </a:solidFill>
              </a:rPr>
              <a:t>MEASURE</a:t>
            </a:r>
            <a:endParaRPr lang="en-US" dirty="0">
              <a:solidFill>
                <a:schemeClr val="tx2">
                  <a:lumMod val="60000"/>
                  <a:lumOff val="40000"/>
                </a:schemeClr>
              </a:solidFill>
            </a:endParaRPr>
          </a:p>
        </p:txBody>
      </p:sp>
      <p:sp>
        <p:nvSpPr>
          <p:cNvPr id="10" name="TextBox 9"/>
          <p:cNvSpPr txBox="1"/>
          <p:nvPr/>
        </p:nvSpPr>
        <p:spPr>
          <a:xfrm>
            <a:off x="1" y="2707342"/>
            <a:ext cx="1419412" cy="369332"/>
          </a:xfrm>
          <a:prstGeom prst="rect">
            <a:avLst/>
          </a:prstGeom>
          <a:noFill/>
        </p:spPr>
        <p:txBody>
          <a:bodyPr wrap="square" rtlCol="0">
            <a:spAutoFit/>
          </a:bodyPr>
          <a:lstStyle/>
          <a:p>
            <a:r>
              <a:rPr lang="en-US" dirty="0" smtClean="0">
                <a:solidFill>
                  <a:schemeClr val="bg2">
                    <a:lumMod val="50000"/>
                  </a:schemeClr>
                </a:solidFill>
              </a:rPr>
              <a:t>DESIGN</a:t>
            </a:r>
            <a:endParaRPr lang="en-US" dirty="0">
              <a:solidFill>
                <a:schemeClr val="bg2">
                  <a:lumMod val="50000"/>
                </a:schemeClr>
              </a:solidFill>
            </a:endParaRPr>
          </a:p>
        </p:txBody>
      </p:sp>
      <p:sp>
        <p:nvSpPr>
          <p:cNvPr id="11" name="TextBox 10"/>
          <p:cNvSpPr txBox="1"/>
          <p:nvPr/>
        </p:nvSpPr>
        <p:spPr>
          <a:xfrm>
            <a:off x="1" y="3642055"/>
            <a:ext cx="1419412" cy="369332"/>
          </a:xfrm>
          <a:prstGeom prst="rect">
            <a:avLst/>
          </a:prstGeom>
          <a:noFill/>
        </p:spPr>
        <p:txBody>
          <a:bodyPr wrap="square" rtlCol="0">
            <a:spAutoFit/>
          </a:bodyPr>
          <a:lstStyle/>
          <a:p>
            <a:r>
              <a:rPr lang="en-US" dirty="0" smtClean="0">
                <a:solidFill>
                  <a:schemeClr val="bg2">
                    <a:lumMod val="50000"/>
                  </a:schemeClr>
                </a:solidFill>
              </a:rPr>
              <a:t>IMPLEMENT</a:t>
            </a:r>
            <a:endParaRPr lang="en-US" dirty="0">
              <a:solidFill>
                <a:schemeClr val="bg2">
                  <a:lumMod val="50000"/>
                </a:schemeClr>
              </a:solidFill>
            </a:endParaRPr>
          </a:p>
        </p:txBody>
      </p:sp>
      <p:sp>
        <p:nvSpPr>
          <p:cNvPr id="12" name="TextBox 11"/>
          <p:cNvSpPr txBox="1"/>
          <p:nvPr/>
        </p:nvSpPr>
        <p:spPr>
          <a:xfrm>
            <a:off x="1" y="5262283"/>
            <a:ext cx="1419412" cy="369332"/>
          </a:xfrm>
          <a:prstGeom prst="rect">
            <a:avLst/>
          </a:prstGeom>
          <a:noFill/>
        </p:spPr>
        <p:txBody>
          <a:bodyPr wrap="square" rtlCol="0">
            <a:spAutoFit/>
          </a:bodyPr>
          <a:lstStyle/>
          <a:p>
            <a:r>
              <a:rPr lang="en-US" dirty="0" smtClean="0">
                <a:solidFill>
                  <a:schemeClr val="accent4"/>
                </a:solidFill>
              </a:rPr>
              <a:t>ENABLE</a:t>
            </a:r>
            <a:endParaRPr lang="en-US" dirty="0">
              <a:solidFill>
                <a:schemeClr val="accent4"/>
              </a:solidFill>
            </a:endParaRPr>
          </a:p>
        </p:txBody>
      </p:sp>
      <p:sp>
        <p:nvSpPr>
          <p:cNvPr id="13" name="TextBox 12"/>
          <p:cNvSpPr txBox="1"/>
          <p:nvPr/>
        </p:nvSpPr>
        <p:spPr>
          <a:xfrm>
            <a:off x="1" y="6196996"/>
            <a:ext cx="1419412" cy="369332"/>
          </a:xfrm>
          <a:prstGeom prst="rect">
            <a:avLst/>
          </a:prstGeom>
          <a:noFill/>
        </p:spPr>
        <p:txBody>
          <a:bodyPr wrap="square" rtlCol="0">
            <a:spAutoFit/>
          </a:bodyPr>
          <a:lstStyle/>
          <a:p>
            <a:r>
              <a:rPr lang="en-US" dirty="0" smtClean="0">
                <a:solidFill>
                  <a:schemeClr val="accent4"/>
                </a:solidFill>
              </a:rPr>
              <a:t>SCALE</a:t>
            </a:r>
            <a:endParaRPr lang="en-US" dirty="0">
              <a:solidFill>
                <a:schemeClr val="accent4"/>
              </a:solidFill>
            </a:endParaRPr>
          </a:p>
        </p:txBody>
      </p:sp>
      <p:sp>
        <p:nvSpPr>
          <p:cNvPr id="22" name="TextBox 21"/>
          <p:cNvSpPr txBox="1"/>
          <p:nvPr/>
        </p:nvSpPr>
        <p:spPr>
          <a:xfrm>
            <a:off x="6640979" y="30904"/>
            <a:ext cx="3578412" cy="830997"/>
          </a:xfrm>
          <a:prstGeom prst="rect">
            <a:avLst/>
          </a:prstGeom>
          <a:noFill/>
        </p:spPr>
        <p:txBody>
          <a:bodyPr wrap="square" rtlCol="0">
            <a:spAutoFit/>
          </a:bodyPr>
          <a:lstStyle/>
          <a:p>
            <a:r>
              <a:rPr lang="en-US" sz="2400" b="1" dirty="0" smtClean="0">
                <a:solidFill>
                  <a:srgbClr val="FF0000"/>
                </a:solidFill>
              </a:rPr>
              <a:t>THE CURRENT OPPORTUNITY</a:t>
            </a:r>
            <a:endParaRPr lang="en-US" sz="2400" b="1" dirty="0">
              <a:solidFill>
                <a:srgbClr val="FF0000"/>
              </a:solidFill>
            </a:endParaRPr>
          </a:p>
        </p:txBody>
      </p:sp>
      <p:cxnSp>
        <p:nvCxnSpPr>
          <p:cNvPr id="35" name="Straight Connector 34"/>
          <p:cNvCxnSpPr/>
          <p:nvPr/>
        </p:nvCxnSpPr>
        <p:spPr>
          <a:xfrm flipH="1" flipV="1">
            <a:off x="2743200" y="777868"/>
            <a:ext cx="666377" cy="2298806"/>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673412" y="199605"/>
            <a:ext cx="841188" cy="646331"/>
          </a:xfrm>
          <a:prstGeom prst="rect">
            <a:avLst/>
          </a:prstGeom>
          <a:solidFill>
            <a:schemeClr val="tx1">
              <a:lumMod val="65000"/>
              <a:lumOff val="35000"/>
            </a:schemeClr>
          </a:solidFill>
        </p:spPr>
        <p:txBody>
          <a:bodyPr wrap="square" rtlCol="0">
            <a:spAutoFit/>
          </a:bodyPr>
          <a:lstStyle/>
          <a:p>
            <a:pPr algn="ctr"/>
            <a:r>
              <a:rPr lang="en-US" dirty="0" err="1" smtClean="0">
                <a:solidFill>
                  <a:schemeClr val="bg1"/>
                </a:solidFill>
              </a:rPr>
              <a:t>Comm</a:t>
            </a:r>
            <a:endParaRPr lang="en-US" dirty="0" smtClean="0">
              <a:solidFill>
                <a:schemeClr val="bg1"/>
              </a:solidFill>
            </a:endParaRPr>
          </a:p>
          <a:p>
            <a:pPr algn="ctr"/>
            <a:r>
              <a:rPr lang="en-US" dirty="0" smtClean="0">
                <a:solidFill>
                  <a:schemeClr val="bg1"/>
                </a:solidFill>
              </a:rPr>
              <a:t> Core</a:t>
            </a:r>
            <a:endParaRPr lang="en-US" dirty="0">
              <a:solidFill>
                <a:schemeClr val="bg1"/>
              </a:solidFill>
            </a:endParaRPr>
          </a:p>
        </p:txBody>
      </p:sp>
      <p:sp>
        <p:nvSpPr>
          <p:cNvPr id="15" name="Diamond 14"/>
          <p:cNvSpPr/>
          <p:nvPr/>
        </p:nvSpPr>
        <p:spPr>
          <a:xfrm>
            <a:off x="3003177" y="2595572"/>
            <a:ext cx="791880" cy="791880"/>
          </a:xfrm>
          <a:prstGeom prst="diamond">
            <a:avLst/>
          </a:prstGeom>
          <a:solidFill>
            <a:srgbClr val="595959"/>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943415" y="2607557"/>
            <a:ext cx="911412" cy="646331"/>
          </a:xfrm>
          <a:prstGeom prst="rect">
            <a:avLst/>
          </a:prstGeom>
          <a:noFill/>
        </p:spPr>
        <p:txBody>
          <a:bodyPr wrap="square" rtlCol="0">
            <a:spAutoFit/>
          </a:bodyPr>
          <a:lstStyle/>
          <a:p>
            <a:pPr algn="ctr"/>
            <a:r>
              <a:rPr lang="en-US" dirty="0" smtClean="0">
                <a:solidFill>
                  <a:srgbClr val="FFFFFF"/>
                </a:solidFill>
              </a:rPr>
              <a:t>NGL Schools</a:t>
            </a:r>
            <a:endParaRPr lang="en-US" dirty="0">
              <a:solidFill>
                <a:srgbClr val="FFFFFF"/>
              </a:solidFill>
            </a:endParaRPr>
          </a:p>
        </p:txBody>
      </p:sp>
      <p:sp>
        <p:nvSpPr>
          <p:cNvPr id="47" name="TextBox 46"/>
          <p:cNvSpPr txBox="1"/>
          <p:nvPr/>
        </p:nvSpPr>
        <p:spPr>
          <a:xfrm>
            <a:off x="2522821" y="199605"/>
            <a:ext cx="639479" cy="646331"/>
          </a:xfrm>
          <a:prstGeom prst="rect">
            <a:avLst/>
          </a:prstGeom>
          <a:solidFill>
            <a:schemeClr val="tx1">
              <a:lumMod val="65000"/>
              <a:lumOff val="35000"/>
            </a:schemeClr>
          </a:solidFill>
        </p:spPr>
        <p:txBody>
          <a:bodyPr wrap="square" rtlCol="0">
            <a:spAutoFit/>
          </a:bodyPr>
          <a:lstStyle/>
          <a:p>
            <a:pPr algn="ctr"/>
            <a:r>
              <a:rPr lang="en-US" dirty="0" smtClean="0">
                <a:solidFill>
                  <a:schemeClr val="bg1"/>
                </a:solidFill>
              </a:rPr>
              <a:t>CC Plus</a:t>
            </a:r>
            <a:endParaRPr lang="en-US" dirty="0">
              <a:solidFill>
                <a:schemeClr val="bg1"/>
              </a:solidFill>
            </a:endParaRPr>
          </a:p>
        </p:txBody>
      </p:sp>
    </p:spTree>
    <p:extLst>
      <p:ext uri="{BB962C8B-B14F-4D97-AF65-F5344CB8AC3E}">
        <p14:creationId xmlns:p14="http://schemas.microsoft.com/office/powerpoint/2010/main" val="20756715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dissolve">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467" y="1447800"/>
            <a:ext cx="8847067" cy="4242735"/>
          </a:xfrm>
          <a:prstGeom prst="rect">
            <a:avLst/>
          </a:prstGeom>
        </p:spPr>
      </p:pic>
      <p:sp>
        <p:nvSpPr>
          <p:cNvPr id="46" name="Oval 45"/>
          <p:cNvSpPr/>
          <p:nvPr/>
        </p:nvSpPr>
        <p:spPr>
          <a:xfrm>
            <a:off x="533400" y="5829300"/>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p:cNvSpPr/>
          <p:nvPr/>
        </p:nvSpPr>
        <p:spPr>
          <a:xfrm>
            <a:off x="533400" y="5981700"/>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597877" y="5739825"/>
            <a:ext cx="5684813" cy="1046440"/>
          </a:xfrm>
          <a:prstGeom prst="rect">
            <a:avLst/>
          </a:prstGeom>
          <a:noFill/>
        </p:spPr>
        <p:txBody>
          <a:bodyPr wrap="square" rtlCol="0">
            <a:spAutoFit/>
          </a:bodyPr>
          <a:lstStyle/>
          <a:p>
            <a:r>
              <a:rPr lang="en-US" sz="1200" b="1" dirty="0" smtClean="0">
                <a:solidFill>
                  <a:srgbClr val="0000FF"/>
                </a:solidFill>
                <a:latin typeface="Arial" panose="020B0604020202020204" pitchFamily="34" charset="0"/>
                <a:cs typeface="Arial" panose="020B0604020202020204" pitchFamily="34" charset="0"/>
              </a:rPr>
              <a:t>Wave IV Launch grantees </a:t>
            </a:r>
            <a:r>
              <a:rPr lang="en-US" sz="1050" b="1" dirty="0" smtClean="0">
                <a:solidFill>
                  <a:srgbClr val="0000FF"/>
                </a:solidFill>
                <a:latin typeface="Arial" panose="020B0604020202020204" pitchFamily="34" charset="0"/>
                <a:cs typeface="Arial" panose="020B0604020202020204" pitchFamily="34" charset="0"/>
              </a:rPr>
              <a:t>(23)</a:t>
            </a:r>
          </a:p>
          <a:p>
            <a:r>
              <a:rPr lang="en-US" sz="1200" b="1" dirty="0" smtClean="0">
                <a:solidFill>
                  <a:srgbClr val="00B0F0"/>
                </a:solidFill>
                <a:latin typeface="Arial" panose="020B0604020202020204" pitchFamily="34" charset="0"/>
                <a:cs typeface="Arial" panose="020B0604020202020204" pitchFamily="34" charset="0"/>
              </a:rPr>
              <a:t>Wave IV Planning grantees </a:t>
            </a:r>
            <a:r>
              <a:rPr lang="en-US" sz="1050" b="1" dirty="0" smtClean="0">
                <a:solidFill>
                  <a:srgbClr val="00B0F0"/>
                </a:solidFill>
                <a:latin typeface="Arial" panose="020B0604020202020204" pitchFamily="34" charset="0"/>
                <a:cs typeface="Arial" panose="020B0604020202020204" pitchFamily="34" charset="0"/>
              </a:rPr>
              <a:t>(25)</a:t>
            </a:r>
          </a:p>
          <a:p>
            <a:r>
              <a:rPr lang="en-US" sz="1200" b="1" dirty="0" smtClean="0">
                <a:solidFill>
                  <a:srgbClr val="7030A0"/>
                </a:solidFill>
                <a:latin typeface="Arial" panose="020B0604020202020204" pitchFamily="34" charset="0"/>
                <a:cs typeface="Arial" panose="020B0604020202020204" pitchFamily="34" charset="0"/>
              </a:rPr>
              <a:t>Wave IIIa Grantees </a:t>
            </a:r>
            <a:r>
              <a:rPr lang="en-US" sz="1050" b="1" dirty="0" smtClean="0">
                <a:solidFill>
                  <a:srgbClr val="7030A0"/>
                </a:solidFill>
                <a:latin typeface="Arial" panose="020B0604020202020204" pitchFamily="34" charset="0"/>
                <a:cs typeface="Arial" panose="020B0604020202020204" pitchFamily="34" charset="0"/>
              </a:rPr>
              <a:t>(19)</a:t>
            </a:r>
          </a:p>
          <a:p>
            <a:r>
              <a:rPr lang="en-US" sz="1200" b="1" dirty="0" smtClean="0">
                <a:solidFill>
                  <a:srgbClr val="00B050"/>
                </a:solidFill>
                <a:latin typeface="Arial" panose="020B0604020202020204" pitchFamily="34" charset="0"/>
                <a:cs typeface="Arial" panose="020B0604020202020204" pitchFamily="34" charset="0"/>
              </a:rPr>
              <a:t>Regional Funds for Breakthrough Schools </a:t>
            </a:r>
            <a:r>
              <a:rPr lang="en-US" sz="1050" b="1" dirty="0" smtClean="0">
                <a:solidFill>
                  <a:srgbClr val="00B050"/>
                </a:solidFill>
                <a:latin typeface="Arial" panose="020B0604020202020204" pitchFamily="34" charset="0"/>
                <a:cs typeface="Arial" panose="020B0604020202020204" pitchFamily="34" charset="0"/>
              </a:rPr>
              <a:t>(21 opening FL15)</a:t>
            </a:r>
          </a:p>
          <a:p>
            <a:r>
              <a:rPr lang="en-US" sz="1200" b="1" dirty="0">
                <a:solidFill>
                  <a:srgbClr val="92D050"/>
                </a:solidFill>
                <a:latin typeface="Arial" panose="020B0604020202020204" pitchFamily="34" charset="0"/>
                <a:cs typeface="Arial" panose="020B0604020202020204" pitchFamily="34" charset="0"/>
              </a:rPr>
              <a:t>Regional Funds for Breakthrough Schools </a:t>
            </a:r>
            <a:r>
              <a:rPr lang="en-US" sz="1050" b="1" dirty="0" smtClean="0">
                <a:solidFill>
                  <a:srgbClr val="92D050"/>
                </a:solidFill>
                <a:latin typeface="Arial" panose="020B0604020202020204" pitchFamily="34" charset="0"/>
                <a:cs typeface="Arial" panose="020B0604020202020204" pitchFamily="34" charset="0"/>
              </a:rPr>
              <a:t>(43 opening FL16)</a:t>
            </a:r>
            <a:endParaRPr lang="en-US" sz="1050" b="1" dirty="0">
              <a:solidFill>
                <a:srgbClr val="92D050"/>
              </a:solidFill>
              <a:latin typeface="Arial" panose="020B0604020202020204" pitchFamily="34" charset="0"/>
              <a:cs typeface="Arial" panose="020B0604020202020204" pitchFamily="34" charset="0"/>
            </a:endParaRPr>
          </a:p>
        </p:txBody>
      </p:sp>
      <p:sp>
        <p:nvSpPr>
          <p:cNvPr id="50" name="Oval 49"/>
          <p:cNvSpPr/>
          <p:nvPr/>
        </p:nvSpPr>
        <p:spPr>
          <a:xfrm>
            <a:off x="533400" y="6172200"/>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Oval 51"/>
          <p:cNvSpPr/>
          <p:nvPr/>
        </p:nvSpPr>
        <p:spPr>
          <a:xfrm>
            <a:off x="5067300" y="3918438"/>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Oval 55"/>
          <p:cNvSpPr/>
          <p:nvPr/>
        </p:nvSpPr>
        <p:spPr>
          <a:xfrm>
            <a:off x="5753100" y="3435154"/>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Oval 58"/>
          <p:cNvSpPr/>
          <p:nvPr/>
        </p:nvSpPr>
        <p:spPr>
          <a:xfrm>
            <a:off x="2724150" y="3124200"/>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Oval 59"/>
          <p:cNvSpPr/>
          <p:nvPr/>
        </p:nvSpPr>
        <p:spPr>
          <a:xfrm>
            <a:off x="6282690" y="4240860"/>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p:cNvSpPr/>
          <p:nvPr/>
        </p:nvSpPr>
        <p:spPr>
          <a:xfrm>
            <a:off x="7434629" y="2839660"/>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Oval 67"/>
          <p:cNvSpPr/>
          <p:nvPr/>
        </p:nvSpPr>
        <p:spPr>
          <a:xfrm>
            <a:off x="7195825" y="3187984"/>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Oval 69"/>
          <p:cNvSpPr/>
          <p:nvPr/>
        </p:nvSpPr>
        <p:spPr>
          <a:xfrm>
            <a:off x="4423996" y="2286587"/>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p:cNvSpPr/>
          <p:nvPr/>
        </p:nvSpPr>
        <p:spPr>
          <a:xfrm>
            <a:off x="533400" y="6362700"/>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p:cNvSpPr/>
          <p:nvPr/>
        </p:nvSpPr>
        <p:spPr>
          <a:xfrm>
            <a:off x="876300" y="4114800"/>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p:cNvSpPr/>
          <p:nvPr/>
        </p:nvSpPr>
        <p:spPr>
          <a:xfrm>
            <a:off x="927843" y="4220019"/>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143118" y="2247900"/>
            <a:ext cx="7606238" cy="2809820"/>
            <a:chOff x="143118" y="2247900"/>
            <a:chExt cx="7606238" cy="2809820"/>
          </a:xfrm>
        </p:grpSpPr>
        <p:grpSp>
          <p:nvGrpSpPr>
            <p:cNvPr id="134" name="Group 133"/>
            <p:cNvGrpSpPr/>
            <p:nvPr/>
          </p:nvGrpSpPr>
          <p:grpSpPr>
            <a:xfrm>
              <a:off x="143118" y="3435154"/>
              <a:ext cx="338504" cy="352044"/>
              <a:chOff x="4366846" y="5867400"/>
              <a:chExt cx="338504" cy="352044"/>
            </a:xfrm>
          </p:grpSpPr>
          <p:sp>
            <p:nvSpPr>
              <p:cNvPr id="132" name="Donut 131"/>
              <p:cNvSpPr/>
              <p:nvPr/>
            </p:nvSpPr>
            <p:spPr>
              <a:xfrm>
                <a:off x="4366846" y="5867400"/>
                <a:ext cx="338504" cy="352044"/>
              </a:xfrm>
              <a:prstGeom prst="donut">
                <a:avLst>
                  <a:gd name="adj" fmla="val 10931"/>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TextBox 132"/>
              <p:cNvSpPr txBox="1"/>
              <p:nvPr/>
            </p:nvSpPr>
            <p:spPr>
              <a:xfrm>
                <a:off x="4371242" y="5918284"/>
                <a:ext cx="334108" cy="253916"/>
              </a:xfrm>
              <a:prstGeom prst="rect">
                <a:avLst/>
              </a:prstGeom>
              <a:noFill/>
            </p:spPr>
            <p:txBody>
              <a:bodyPr wrap="square" rtlCol="0">
                <a:spAutoFit/>
              </a:bodyPr>
              <a:lstStyle/>
              <a:p>
                <a:r>
                  <a:rPr lang="en-US" sz="1050" b="1" dirty="0" smtClean="0">
                    <a:latin typeface="Arial" panose="020B0604020202020204" pitchFamily="34" charset="0"/>
                    <a:cs typeface="Arial" panose="020B0604020202020204" pitchFamily="34" charset="0"/>
                  </a:rPr>
                  <a:t>10</a:t>
                </a:r>
                <a:endParaRPr lang="en-US" sz="1050" b="1" dirty="0">
                  <a:latin typeface="Arial" panose="020B0604020202020204" pitchFamily="34" charset="0"/>
                  <a:cs typeface="Arial" panose="020B0604020202020204" pitchFamily="34" charset="0"/>
                </a:endParaRPr>
              </a:p>
            </p:txBody>
          </p:sp>
        </p:grpSp>
        <p:grpSp>
          <p:nvGrpSpPr>
            <p:cNvPr id="144" name="Group 143"/>
            <p:cNvGrpSpPr/>
            <p:nvPr/>
          </p:nvGrpSpPr>
          <p:grpSpPr>
            <a:xfrm>
              <a:off x="5004460" y="2708146"/>
              <a:ext cx="338504" cy="352044"/>
              <a:chOff x="4366846" y="5867400"/>
              <a:chExt cx="338504" cy="352044"/>
            </a:xfrm>
          </p:grpSpPr>
          <p:sp>
            <p:nvSpPr>
              <p:cNvPr id="145" name="Donut 144"/>
              <p:cNvSpPr/>
              <p:nvPr/>
            </p:nvSpPr>
            <p:spPr>
              <a:xfrm>
                <a:off x="4366846" y="5867400"/>
                <a:ext cx="338504" cy="352044"/>
              </a:xfrm>
              <a:prstGeom prst="donut">
                <a:avLst>
                  <a:gd name="adj" fmla="val 10931"/>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TextBox 145"/>
              <p:cNvSpPr txBox="1"/>
              <p:nvPr/>
            </p:nvSpPr>
            <p:spPr>
              <a:xfrm>
                <a:off x="4371242" y="5918284"/>
                <a:ext cx="334108" cy="253916"/>
              </a:xfrm>
              <a:prstGeom prst="rect">
                <a:avLst/>
              </a:prstGeom>
              <a:noFill/>
            </p:spPr>
            <p:txBody>
              <a:bodyPr wrap="square" rtlCol="0">
                <a:spAutoFit/>
              </a:bodyPr>
              <a:lstStyle/>
              <a:p>
                <a:r>
                  <a:rPr lang="en-US" sz="1050" b="1" dirty="0" smtClean="0">
                    <a:latin typeface="Arial" panose="020B0604020202020204" pitchFamily="34" charset="0"/>
                    <a:cs typeface="Arial" panose="020B0604020202020204" pitchFamily="34" charset="0"/>
                  </a:rPr>
                  <a:t>16</a:t>
                </a:r>
                <a:endParaRPr lang="en-US" sz="1050" b="1" dirty="0">
                  <a:latin typeface="Arial" panose="020B0604020202020204" pitchFamily="34" charset="0"/>
                  <a:cs typeface="Arial" panose="020B0604020202020204" pitchFamily="34" charset="0"/>
                </a:endParaRPr>
              </a:p>
            </p:txBody>
          </p:sp>
        </p:grpSp>
        <p:grpSp>
          <p:nvGrpSpPr>
            <p:cNvPr id="147" name="Group 146"/>
            <p:cNvGrpSpPr/>
            <p:nvPr/>
          </p:nvGrpSpPr>
          <p:grpSpPr>
            <a:xfrm>
              <a:off x="6515100" y="3227117"/>
              <a:ext cx="338504" cy="352044"/>
              <a:chOff x="4366846" y="5867400"/>
              <a:chExt cx="338504" cy="352044"/>
            </a:xfrm>
          </p:grpSpPr>
          <p:sp>
            <p:nvSpPr>
              <p:cNvPr id="148" name="Donut 147"/>
              <p:cNvSpPr/>
              <p:nvPr/>
            </p:nvSpPr>
            <p:spPr>
              <a:xfrm>
                <a:off x="4366846" y="5867400"/>
                <a:ext cx="338504" cy="352044"/>
              </a:xfrm>
              <a:prstGeom prst="donut">
                <a:avLst>
                  <a:gd name="adj" fmla="val 10931"/>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TextBox 148"/>
              <p:cNvSpPr txBox="1"/>
              <p:nvPr/>
            </p:nvSpPr>
            <p:spPr>
              <a:xfrm>
                <a:off x="4371242" y="5918284"/>
                <a:ext cx="334108" cy="253916"/>
              </a:xfrm>
              <a:prstGeom prst="rect">
                <a:avLst/>
              </a:prstGeom>
              <a:noFill/>
            </p:spPr>
            <p:txBody>
              <a:bodyPr wrap="square" rtlCol="0">
                <a:spAutoFit/>
              </a:bodyPr>
              <a:lstStyle/>
              <a:p>
                <a:r>
                  <a:rPr lang="en-US" sz="1050" b="1" dirty="0" smtClean="0">
                    <a:latin typeface="Arial" panose="020B0604020202020204" pitchFamily="34" charset="0"/>
                    <a:cs typeface="Arial" panose="020B0604020202020204" pitchFamily="34" charset="0"/>
                  </a:rPr>
                  <a:t> 7</a:t>
                </a:r>
                <a:endParaRPr lang="en-US" sz="1050" b="1" dirty="0">
                  <a:latin typeface="Arial" panose="020B0604020202020204" pitchFamily="34" charset="0"/>
                  <a:cs typeface="Arial" panose="020B0604020202020204" pitchFamily="34" charset="0"/>
                </a:endParaRPr>
              </a:p>
            </p:txBody>
          </p:sp>
        </p:grpSp>
        <p:sp>
          <p:nvSpPr>
            <p:cNvPr id="188" name="Oval 187"/>
            <p:cNvSpPr/>
            <p:nvPr/>
          </p:nvSpPr>
          <p:spPr>
            <a:xfrm>
              <a:off x="7635056" y="3071584"/>
              <a:ext cx="114300" cy="114300"/>
            </a:xfrm>
            <a:prstGeom prst="ellipse">
              <a:avLst/>
            </a:prstGeom>
            <a:solidFill>
              <a:srgbClr val="92D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Oval 188"/>
            <p:cNvSpPr/>
            <p:nvPr/>
          </p:nvSpPr>
          <p:spPr>
            <a:xfrm>
              <a:off x="7426133" y="2559092"/>
              <a:ext cx="114300" cy="114300"/>
            </a:xfrm>
            <a:prstGeom prst="ellipse">
              <a:avLst/>
            </a:prstGeom>
            <a:solidFill>
              <a:srgbClr val="92D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Oval 193"/>
            <p:cNvSpPr/>
            <p:nvPr/>
          </p:nvSpPr>
          <p:spPr>
            <a:xfrm>
              <a:off x="4800600" y="4940993"/>
              <a:ext cx="114300" cy="114300"/>
            </a:xfrm>
            <a:prstGeom prst="ellipse">
              <a:avLst/>
            </a:prstGeom>
            <a:solidFill>
              <a:srgbClr val="92D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Oval 194"/>
            <p:cNvSpPr/>
            <p:nvPr/>
          </p:nvSpPr>
          <p:spPr>
            <a:xfrm>
              <a:off x="4914900" y="4943420"/>
              <a:ext cx="114300" cy="114300"/>
            </a:xfrm>
            <a:prstGeom prst="ellipse">
              <a:avLst/>
            </a:prstGeom>
            <a:solidFill>
              <a:srgbClr val="92D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Oval 195"/>
            <p:cNvSpPr/>
            <p:nvPr/>
          </p:nvSpPr>
          <p:spPr>
            <a:xfrm>
              <a:off x="7263854" y="2247900"/>
              <a:ext cx="114300" cy="114300"/>
            </a:xfrm>
            <a:prstGeom prst="ellipse">
              <a:avLst/>
            </a:prstGeom>
            <a:solidFill>
              <a:srgbClr val="92D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Oval 196"/>
            <p:cNvSpPr/>
            <p:nvPr/>
          </p:nvSpPr>
          <p:spPr>
            <a:xfrm>
              <a:off x="7264429" y="2362200"/>
              <a:ext cx="114300" cy="114300"/>
            </a:xfrm>
            <a:prstGeom prst="ellipse">
              <a:avLst/>
            </a:prstGeom>
            <a:solidFill>
              <a:srgbClr val="92D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Oval 197"/>
            <p:cNvSpPr/>
            <p:nvPr/>
          </p:nvSpPr>
          <p:spPr>
            <a:xfrm>
              <a:off x="7264429" y="2475035"/>
              <a:ext cx="114300" cy="114300"/>
            </a:xfrm>
            <a:prstGeom prst="ellipse">
              <a:avLst/>
            </a:prstGeom>
            <a:solidFill>
              <a:srgbClr val="92D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Oval 204"/>
            <p:cNvSpPr/>
            <p:nvPr/>
          </p:nvSpPr>
          <p:spPr>
            <a:xfrm>
              <a:off x="7315200" y="2895600"/>
              <a:ext cx="114300" cy="114300"/>
            </a:xfrm>
            <a:prstGeom prst="ellipse">
              <a:avLst/>
            </a:prstGeom>
            <a:solidFill>
              <a:srgbClr val="92D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 name="Oval 205"/>
            <p:cNvSpPr/>
            <p:nvPr/>
          </p:nvSpPr>
          <p:spPr>
            <a:xfrm>
              <a:off x="7369203" y="2994344"/>
              <a:ext cx="114300" cy="114300"/>
            </a:xfrm>
            <a:prstGeom prst="ellipse">
              <a:avLst/>
            </a:prstGeom>
            <a:solidFill>
              <a:srgbClr val="92D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7" name="Oval 206"/>
            <p:cNvSpPr/>
            <p:nvPr/>
          </p:nvSpPr>
          <p:spPr>
            <a:xfrm>
              <a:off x="7424774" y="3094789"/>
              <a:ext cx="114300" cy="114300"/>
            </a:xfrm>
            <a:prstGeom prst="ellipse">
              <a:avLst/>
            </a:prstGeom>
            <a:solidFill>
              <a:srgbClr val="92D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3" name="Oval 212"/>
          <p:cNvSpPr/>
          <p:nvPr/>
        </p:nvSpPr>
        <p:spPr>
          <a:xfrm>
            <a:off x="194886" y="3314700"/>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4" name="Oval 213"/>
          <p:cNvSpPr/>
          <p:nvPr/>
        </p:nvSpPr>
        <p:spPr>
          <a:xfrm>
            <a:off x="301869" y="3314700"/>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Oval 214"/>
          <p:cNvSpPr/>
          <p:nvPr/>
        </p:nvSpPr>
        <p:spPr>
          <a:xfrm>
            <a:off x="252036" y="3212407"/>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325315" y="1676400"/>
            <a:ext cx="7426974" cy="3771900"/>
            <a:chOff x="325315" y="1676400"/>
            <a:chExt cx="7426974" cy="3771900"/>
          </a:xfrm>
        </p:grpSpPr>
        <p:sp>
          <p:nvSpPr>
            <p:cNvPr id="16" name="Oval 15"/>
            <p:cNvSpPr/>
            <p:nvPr/>
          </p:nvSpPr>
          <p:spPr>
            <a:xfrm>
              <a:off x="325315" y="2475035"/>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4953000" y="3918438"/>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377791" y="1676400"/>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5996354" y="5334000"/>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495300" y="1676400"/>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p:cNvSpPr/>
            <p:nvPr/>
          </p:nvSpPr>
          <p:spPr>
            <a:xfrm>
              <a:off x="4152900" y="4865887"/>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p:cNvSpPr/>
            <p:nvPr/>
          </p:nvSpPr>
          <p:spPr>
            <a:xfrm>
              <a:off x="4000500" y="4381500"/>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5829712" y="2628900"/>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p:cNvSpPr/>
            <p:nvPr/>
          </p:nvSpPr>
          <p:spPr>
            <a:xfrm>
              <a:off x="6090138" y="2876550"/>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559777" y="2347547"/>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6400800" y="3861288"/>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6053504" y="5106865"/>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5143500" y="2438400"/>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p:cNvSpPr/>
            <p:nvPr/>
          </p:nvSpPr>
          <p:spPr>
            <a:xfrm>
              <a:off x="5554980" y="3581400"/>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6032988" y="3886200"/>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p:cNvSpPr/>
            <p:nvPr/>
          </p:nvSpPr>
          <p:spPr>
            <a:xfrm>
              <a:off x="7551127" y="2769868"/>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p:cNvSpPr/>
            <p:nvPr/>
          </p:nvSpPr>
          <p:spPr>
            <a:xfrm>
              <a:off x="7637989" y="2846433"/>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p:cNvSpPr/>
            <p:nvPr/>
          </p:nvSpPr>
          <p:spPr>
            <a:xfrm>
              <a:off x="7492302" y="2922268"/>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Oval 185"/>
            <p:cNvSpPr/>
            <p:nvPr/>
          </p:nvSpPr>
          <p:spPr>
            <a:xfrm>
              <a:off x="5512864" y="3810000"/>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Oval 186"/>
            <p:cNvSpPr/>
            <p:nvPr/>
          </p:nvSpPr>
          <p:spPr>
            <a:xfrm>
              <a:off x="5620039" y="3810000"/>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Oval 201"/>
            <p:cNvSpPr/>
            <p:nvPr/>
          </p:nvSpPr>
          <p:spPr>
            <a:xfrm>
              <a:off x="7207279" y="3069338"/>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Oval 202"/>
            <p:cNvSpPr/>
            <p:nvPr/>
          </p:nvSpPr>
          <p:spPr>
            <a:xfrm>
              <a:off x="7169785" y="2962979"/>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 name="Oval 215"/>
            <p:cNvSpPr/>
            <p:nvPr/>
          </p:nvSpPr>
          <p:spPr>
            <a:xfrm>
              <a:off x="478691" y="3543775"/>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7" name="Oval 216"/>
            <p:cNvSpPr/>
            <p:nvPr/>
          </p:nvSpPr>
          <p:spPr>
            <a:xfrm>
              <a:off x="585674" y="3543775"/>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8" name="Oval 217"/>
            <p:cNvSpPr/>
            <p:nvPr/>
          </p:nvSpPr>
          <p:spPr>
            <a:xfrm>
              <a:off x="533400" y="3446805"/>
              <a:ext cx="114300" cy="114300"/>
            </a:xfrm>
            <a:prstGeom prst="ellipse">
              <a:avLst/>
            </a:prstGeom>
            <a:solidFill>
              <a:srgbClr val="00B0F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388047" y="2438400"/>
            <a:ext cx="7293464" cy="2438400"/>
            <a:chOff x="388047" y="2438400"/>
            <a:chExt cx="7293464" cy="2438400"/>
          </a:xfrm>
        </p:grpSpPr>
        <p:sp>
          <p:nvSpPr>
            <p:cNvPr id="38" name="Oval 37"/>
            <p:cNvSpPr/>
            <p:nvPr/>
          </p:nvSpPr>
          <p:spPr>
            <a:xfrm>
              <a:off x="6870309" y="3165968"/>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p:cNvSpPr/>
            <p:nvPr/>
          </p:nvSpPr>
          <p:spPr>
            <a:xfrm>
              <a:off x="7112635" y="3100788"/>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p:cNvSpPr/>
            <p:nvPr/>
          </p:nvSpPr>
          <p:spPr>
            <a:xfrm>
              <a:off x="5638800" y="3437792"/>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p:cNvSpPr/>
            <p:nvPr/>
          </p:nvSpPr>
          <p:spPr>
            <a:xfrm>
              <a:off x="6774930" y="3530637"/>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p:cNvSpPr/>
            <p:nvPr/>
          </p:nvSpPr>
          <p:spPr>
            <a:xfrm>
              <a:off x="6677758" y="3034812"/>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7429500" y="2438400"/>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p:cNvSpPr/>
            <p:nvPr/>
          </p:nvSpPr>
          <p:spPr>
            <a:xfrm>
              <a:off x="7567211" y="2991351"/>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p:cNvSpPr/>
            <p:nvPr/>
          </p:nvSpPr>
          <p:spPr>
            <a:xfrm>
              <a:off x="6927459" y="2476500"/>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Oval 75"/>
            <p:cNvSpPr/>
            <p:nvPr/>
          </p:nvSpPr>
          <p:spPr>
            <a:xfrm>
              <a:off x="5713765" y="2638756"/>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Oval 77"/>
            <p:cNvSpPr/>
            <p:nvPr/>
          </p:nvSpPr>
          <p:spPr>
            <a:xfrm>
              <a:off x="7081525" y="2990850"/>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Oval 79"/>
            <p:cNvSpPr/>
            <p:nvPr/>
          </p:nvSpPr>
          <p:spPr>
            <a:xfrm>
              <a:off x="6870309" y="3042143"/>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Oval 80"/>
            <p:cNvSpPr/>
            <p:nvPr/>
          </p:nvSpPr>
          <p:spPr>
            <a:xfrm>
              <a:off x="3771900" y="4762500"/>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Oval 81"/>
            <p:cNvSpPr/>
            <p:nvPr/>
          </p:nvSpPr>
          <p:spPr>
            <a:xfrm>
              <a:off x="5332241" y="4152900"/>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Oval 84"/>
            <p:cNvSpPr/>
            <p:nvPr/>
          </p:nvSpPr>
          <p:spPr>
            <a:xfrm>
              <a:off x="5396509" y="3810000"/>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p:cNvSpPr/>
            <p:nvPr/>
          </p:nvSpPr>
          <p:spPr>
            <a:xfrm>
              <a:off x="1156443" y="4364684"/>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p:cNvSpPr/>
            <p:nvPr/>
          </p:nvSpPr>
          <p:spPr>
            <a:xfrm>
              <a:off x="1270743" y="4342812"/>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p:cNvSpPr/>
            <p:nvPr/>
          </p:nvSpPr>
          <p:spPr>
            <a:xfrm>
              <a:off x="5882054" y="3130834"/>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p:cNvSpPr/>
            <p:nvPr/>
          </p:nvSpPr>
          <p:spPr>
            <a:xfrm>
              <a:off x="983082" y="4063052"/>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p:cNvSpPr/>
            <p:nvPr/>
          </p:nvSpPr>
          <p:spPr>
            <a:xfrm>
              <a:off x="1027927" y="4162869"/>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Oval 218"/>
            <p:cNvSpPr/>
            <p:nvPr/>
          </p:nvSpPr>
          <p:spPr>
            <a:xfrm>
              <a:off x="388047" y="3767674"/>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Oval 219"/>
            <p:cNvSpPr/>
            <p:nvPr/>
          </p:nvSpPr>
          <p:spPr>
            <a:xfrm>
              <a:off x="495030" y="3767674"/>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Oval 220"/>
            <p:cNvSpPr/>
            <p:nvPr/>
          </p:nvSpPr>
          <p:spPr>
            <a:xfrm>
              <a:off x="446823" y="3665209"/>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2" name="Oval 221"/>
            <p:cNvSpPr/>
            <p:nvPr/>
          </p:nvSpPr>
          <p:spPr>
            <a:xfrm>
              <a:off x="445197" y="3867150"/>
              <a:ext cx="114300" cy="114300"/>
            </a:xfrm>
            <a:prstGeom prst="ellipse">
              <a:avLst/>
            </a:prstGeom>
            <a:solidFill>
              <a:srgbClr val="0000FF"/>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9" name="Oval 228"/>
          <p:cNvSpPr/>
          <p:nvPr/>
        </p:nvSpPr>
        <p:spPr>
          <a:xfrm>
            <a:off x="5724898" y="2747433"/>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0" name="Oval 229"/>
          <p:cNvSpPr/>
          <p:nvPr/>
        </p:nvSpPr>
        <p:spPr>
          <a:xfrm>
            <a:off x="5831881" y="2747433"/>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3" name="Oval 232"/>
          <p:cNvSpPr/>
          <p:nvPr/>
        </p:nvSpPr>
        <p:spPr>
          <a:xfrm>
            <a:off x="5722317" y="2857500"/>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4" name="Oval 233"/>
          <p:cNvSpPr/>
          <p:nvPr/>
        </p:nvSpPr>
        <p:spPr>
          <a:xfrm>
            <a:off x="5829300" y="2857500"/>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5" name="Oval 234"/>
          <p:cNvSpPr/>
          <p:nvPr/>
        </p:nvSpPr>
        <p:spPr>
          <a:xfrm>
            <a:off x="5232413" y="2628900"/>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Oval 235"/>
          <p:cNvSpPr/>
          <p:nvPr/>
        </p:nvSpPr>
        <p:spPr>
          <a:xfrm>
            <a:off x="5303876" y="2720866"/>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7" name="Oval 236"/>
          <p:cNvSpPr/>
          <p:nvPr/>
        </p:nvSpPr>
        <p:spPr>
          <a:xfrm>
            <a:off x="5346713" y="2619845"/>
            <a:ext cx="114300" cy="114300"/>
          </a:xfrm>
          <a:prstGeom prst="ellipse">
            <a:avLst/>
          </a:prstGeom>
          <a:solidFill>
            <a:srgbClr val="7030A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2667000" y="1866900"/>
            <a:ext cx="5354855" cy="3074093"/>
            <a:chOff x="2667000" y="1866900"/>
            <a:chExt cx="5354855" cy="3074093"/>
          </a:xfrm>
        </p:grpSpPr>
        <p:sp>
          <p:nvSpPr>
            <p:cNvPr id="190" name="Oval 189"/>
            <p:cNvSpPr/>
            <p:nvPr/>
          </p:nvSpPr>
          <p:spPr>
            <a:xfrm>
              <a:off x="7486870" y="3185885"/>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p:cNvSpPr/>
            <p:nvPr/>
          </p:nvSpPr>
          <p:spPr>
            <a:xfrm>
              <a:off x="7558715" y="3291861"/>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Oval 191"/>
            <p:cNvSpPr/>
            <p:nvPr/>
          </p:nvSpPr>
          <p:spPr>
            <a:xfrm>
              <a:off x="7436827" y="2324100"/>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Oval 192"/>
            <p:cNvSpPr/>
            <p:nvPr/>
          </p:nvSpPr>
          <p:spPr>
            <a:xfrm>
              <a:off x="7436827" y="2209800"/>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8" name="Oval 207"/>
            <p:cNvSpPr/>
            <p:nvPr/>
          </p:nvSpPr>
          <p:spPr>
            <a:xfrm>
              <a:off x="7727461" y="1981200"/>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 name="Oval 208"/>
            <p:cNvSpPr/>
            <p:nvPr/>
          </p:nvSpPr>
          <p:spPr>
            <a:xfrm>
              <a:off x="7777967" y="1866900"/>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 name="Oval 209"/>
            <p:cNvSpPr/>
            <p:nvPr/>
          </p:nvSpPr>
          <p:spPr>
            <a:xfrm>
              <a:off x="7850405" y="1981200"/>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1" name="Oval 210"/>
            <p:cNvSpPr/>
            <p:nvPr/>
          </p:nvSpPr>
          <p:spPr>
            <a:xfrm>
              <a:off x="7727461" y="2095500"/>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2" name="Oval 211"/>
            <p:cNvSpPr/>
            <p:nvPr/>
          </p:nvSpPr>
          <p:spPr>
            <a:xfrm>
              <a:off x="7850405" y="2095500"/>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3" name="Oval 222"/>
            <p:cNvSpPr/>
            <p:nvPr/>
          </p:nvSpPr>
          <p:spPr>
            <a:xfrm>
              <a:off x="4800600" y="4826693"/>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4" name="Oval 223"/>
            <p:cNvSpPr/>
            <p:nvPr/>
          </p:nvSpPr>
          <p:spPr>
            <a:xfrm>
              <a:off x="4907583" y="4826693"/>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 name="Oval 224"/>
            <p:cNvSpPr/>
            <p:nvPr/>
          </p:nvSpPr>
          <p:spPr>
            <a:xfrm>
              <a:off x="4857750" y="4724400"/>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6" name="Oval 225"/>
            <p:cNvSpPr/>
            <p:nvPr/>
          </p:nvSpPr>
          <p:spPr>
            <a:xfrm>
              <a:off x="7725543" y="3152081"/>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7" name="Oval 226"/>
            <p:cNvSpPr/>
            <p:nvPr/>
          </p:nvSpPr>
          <p:spPr>
            <a:xfrm>
              <a:off x="7810500" y="3236918"/>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8" name="Oval 227"/>
            <p:cNvSpPr/>
            <p:nvPr/>
          </p:nvSpPr>
          <p:spPr>
            <a:xfrm>
              <a:off x="7907555" y="3309833"/>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Oval 237"/>
            <p:cNvSpPr/>
            <p:nvPr/>
          </p:nvSpPr>
          <p:spPr>
            <a:xfrm>
              <a:off x="2669778" y="3224302"/>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9" name="Oval 238"/>
            <p:cNvSpPr/>
            <p:nvPr/>
          </p:nvSpPr>
          <p:spPr>
            <a:xfrm>
              <a:off x="2792722" y="3224302"/>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Oval 239"/>
            <p:cNvSpPr/>
            <p:nvPr/>
          </p:nvSpPr>
          <p:spPr>
            <a:xfrm>
              <a:off x="2669778" y="3338602"/>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1" name="Oval 240"/>
            <p:cNvSpPr/>
            <p:nvPr/>
          </p:nvSpPr>
          <p:spPr>
            <a:xfrm>
              <a:off x="2792722" y="3338602"/>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2" name="Oval 241"/>
            <p:cNvSpPr/>
            <p:nvPr/>
          </p:nvSpPr>
          <p:spPr>
            <a:xfrm>
              <a:off x="2667000" y="3452902"/>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3" name="Oval 242"/>
            <p:cNvSpPr/>
            <p:nvPr/>
          </p:nvSpPr>
          <p:spPr>
            <a:xfrm>
              <a:off x="2789944" y="3452902"/>
              <a:ext cx="114300" cy="114300"/>
            </a:xfrm>
            <a:prstGeom prst="ellipse">
              <a:avLst/>
            </a:prstGeom>
            <a:solidFill>
              <a:srgbClr val="00B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7" name="Oval 246"/>
          <p:cNvSpPr/>
          <p:nvPr/>
        </p:nvSpPr>
        <p:spPr>
          <a:xfrm>
            <a:off x="533400" y="6553200"/>
            <a:ext cx="114300" cy="114300"/>
          </a:xfrm>
          <a:prstGeom prst="ellipse">
            <a:avLst/>
          </a:prstGeom>
          <a:solidFill>
            <a:srgbClr val="92D05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2D050"/>
              </a:solidFill>
            </a:endParaRPr>
          </a:p>
        </p:txBody>
      </p:sp>
      <p:sp>
        <p:nvSpPr>
          <p:cNvPr id="121" name="Title 1"/>
          <p:cNvSpPr txBox="1">
            <a:spLocks/>
          </p:cNvSpPr>
          <p:nvPr/>
        </p:nvSpPr>
        <p:spPr>
          <a:xfrm>
            <a:off x="304800" y="258037"/>
            <a:ext cx="8839200" cy="918625"/>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b="0" kern="1200" cap="none">
                <a:solidFill>
                  <a:schemeClr val="tx1">
                    <a:lumMod val="75000"/>
                    <a:lumOff val="25000"/>
                  </a:schemeClr>
                </a:solidFill>
                <a:latin typeface="Arial"/>
                <a:ea typeface="+mj-ea"/>
                <a:cs typeface="Arial"/>
              </a:defRPr>
            </a:lvl1pPr>
          </a:lstStyle>
          <a:p>
            <a:r>
              <a:rPr lang="en-US" sz="2200" b="1" dirty="0">
                <a:solidFill>
                  <a:schemeClr val="tx1">
                    <a:lumMod val="50000"/>
                    <a:lumOff val="50000"/>
                  </a:schemeClr>
                </a:solidFill>
              </a:rPr>
              <a:t>NGLC new-model “Breakthrough” Schools: Personalized, Student-Centered, Competency-based, Blended, Experiential -- </a:t>
            </a:r>
          </a:p>
          <a:p>
            <a:r>
              <a:rPr lang="en-US" sz="2200" b="1" dirty="0">
                <a:solidFill>
                  <a:schemeClr val="tx1">
                    <a:lumMod val="50000"/>
                    <a:lumOff val="50000"/>
                  </a:schemeClr>
                </a:solidFill>
              </a:rPr>
              <a:t>all designed to help students meet a deeper/richer goal-line </a:t>
            </a:r>
          </a:p>
        </p:txBody>
      </p:sp>
    </p:spTree>
    <p:extLst>
      <p:ext uri="{BB962C8B-B14F-4D97-AF65-F5344CB8AC3E}">
        <p14:creationId xmlns:p14="http://schemas.microsoft.com/office/powerpoint/2010/main" val="334209151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046941"/>
          </a:xfrm>
          <a:prstGeom prst="rect">
            <a:avLst/>
          </a:prstGeom>
          <a:solidFill>
            <a:schemeClr val="accent1">
              <a:lumMod val="40000"/>
              <a:lumOff val="6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0" y="4811059"/>
            <a:ext cx="9144000" cy="2046941"/>
          </a:xfrm>
          <a:prstGeom prst="rect">
            <a:avLst/>
          </a:prstGeom>
          <a:solidFill>
            <a:schemeClr val="accent4">
              <a:lumMod val="20000"/>
              <a:lumOff val="8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2046941"/>
            <a:ext cx="9144000" cy="2764118"/>
          </a:xfrm>
          <a:prstGeom prst="rect">
            <a:avLst/>
          </a:prstGeom>
          <a:solidFill>
            <a:schemeClr val="bg2">
              <a:lumMod val="9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16200000">
            <a:off x="8318038" y="821764"/>
            <a:ext cx="1225177" cy="369332"/>
          </a:xfrm>
          <a:prstGeom prst="rect">
            <a:avLst/>
          </a:prstGeom>
          <a:noFill/>
        </p:spPr>
        <p:txBody>
          <a:bodyPr wrap="square" rtlCol="0">
            <a:spAutoFit/>
          </a:bodyPr>
          <a:lstStyle/>
          <a:p>
            <a:pPr algn="dist"/>
            <a:r>
              <a:rPr lang="en-US" b="1" dirty="0" smtClean="0">
                <a:solidFill>
                  <a:schemeClr val="accent1">
                    <a:lumMod val="75000"/>
                  </a:schemeClr>
                </a:solidFill>
              </a:rPr>
              <a:t>GOALS</a:t>
            </a:r>
            <a:endParaRPr lang="en-US" b="1" dirty="0">
              <a:solidFill>
                <a:schemeClr val="accent1">
                  <a:lumMod val="75000"/>
                </a:schemeClr>
              </a:solidFill>
            </a:endParaRPr>
          </a:p>
        </p:txBody>
      </p:sp>
      <p:sp>
        <p:nvSpPr>
          <p:cNvPr id="6" name="TextBox 5"/>
          <p:cNvSpPr txBox="1"/>
          <p:nvPr/>
        </p:nvSpPr>
        <p:spPr>
          <a:xfrm rot="16200000">
            <a:off x="8075672" y="3274218"/>
            <a:ext cx="1748120" cy="369332"/>
          </a:xfrm>
          <a:prstGeom prst="rect">
            <a:avLst/>
          </a:prstGeom>
          <a:noFill/>
        </p:spPr>
        <p:txBody>
          <a:bodyPr wrap="square" rtlCol="0">
            <a:spAutoFit/>
          </a:bodyPr>
          <a:lstStyle/>
          <a:p>
            <a:pPr algn="dist"/>
            <a:r>
              <a:rPr lang="en-US" b="1" dirty="0" smtClean="0">
                <a:solidFill>
                  <a:schemeClr val="bg2">
                    <a:lumMod val="50000"/>
                  </a:schemeClr>
                </a:solidFill>
              </a:rPr>
              <a:t>METHODS</a:t>
            </a:r>
            <a:endParaRPr lang="en-US" b="1" dirty="0">
              <a:solidFill>
                <a:schemeClr val="bg2">
                  <a:lumMod val="50000"/>
                </a:schemeClr>
              </a:solidFill>
            </a:endParaRPr>
          </a:p>
        </p:txBody>
      </p:sp>
      <p:sp>
        <p:nvSpPr>
          <p:cNvPr id="7" name="TextBox 6"/>
          <p:cNvSpPr txBox="1"/>
          <p:nvPr/>
        </p:nvSpPr>
        <p:spPr>
          <a:xfrm rot="16200000">
            <a:off x="7960308" y="5664805"/>
            <a:ext cx="1927414" cy="369332"/>
          </a:xfrm>
          <a:prstGeom prst="rect">
            <a:avLst/>
          </a:prstGeom>
          <a:noFill/>
        </p:spPr>
        <p:txBody>
          <a:bodyPr wrap="square" rtlCol="0">
            <a:spAutoFit/>
          </a:bodyPr>
          <a:lstStyle/>
          <a:p>
            <a:pPr algn="dist"/>
            <a:r>
              <a:rPr lang="en-US" b="1" dirty="0" smtClean="0">
                <a:solidFill>
                  <a:schemeClr val="accent4"/>
                </a:solidFill>
              </a:rPr>
              <a:t>ENVIRONMENTS</a:t>
            </a:r>
            <a:endParaRPr lang="en-US" b="1" dirty="0">
              <a:solidFill>
                <a:schemeClr val="accent4"/>
              </a:solidFill>
            </a:endParaRPr>
          </a:p>
        </p:txBody>
      </p:sp>
      <p:sp>
        <p:nvSpPr>
          <p:cNvPr id="8" name="TextBox 7"/>
          <p:cNvSpPr txBox="1"/>
          <p:nvPr/>
        </p:nvSpPr>
        <p:spPr>
          <a:xfrm>
            <a:off x="1" y="313765"/>
            <a:ext cx="1419412" cy="369332"/>
          </a:xfrm>
          <a:prstGeom prst="rect">
            <a:avLst/>
          </a:prstGeom>
          <a:noFill/>
        </p:spPr>
        <p:txBody>
          <a:bodyPr wrap="square" rtlCol="0">
            <a:spAutoFit/>
          </a:bodyPr>
          <a:lstStyle/>
          <a:p>
            <a:r>
              <a:rPr lang="en-US" dirty="0" smtClean="0">
                <a:solidFill>
                  <a:schemeClr val="tx2">
                    <a:lumMod val="60000"/>
                    <a:lumOff val="40000"/>
                  </a:schemeClr>
                </a:solidFill>
              </a:rPr>
              <a:t>DEFINE</a:t>
            </a:r>
            <a:endParaRPr lang="en-US" dirty="0">
              <a:solidFill>
                <a:schemeClr val="tx2">
                  <a:lumMod val="60000"/>
                  <a:lumOff val="40000"/>
                </a:schemeClr>
              </a:solidFill>
            </a:endParaRPr>
          </a:p>
        </p:txBody>
      </p:sp>
      <p:sp>
        <p:nvSpPr>
          <p:cNvPr id="9" name="TextBox 8"/>
          <p:cNvSpPr txBox="1"/>
          <p:nvPr/>
        </p:nvSpPr>
        <p:spPr>
          <a:xfrm>
            <a:off x="1" y="1248478"/>
            <a:ext cx="1419412" cy="369332"/>
          </a:xfrm>
          <a:prstGeom prst="rect">
            <a:avLst/>
          </a:prstGeom>
          <a:noFill/>
        </p:spPr>
        <p:txBody>
          <a:bodyPr wrap="square" rtlCol="0">
            <a:spAutoFit/>
          </a:bodyPr>
          <a:lstStyle/>
          <a:p>
            <a:r>
              <a:rPr lang="en-US" dirty="0" smtClean="0">
                <a:solidFill>
                  <a:schemeClr val="tx2">
                    <a:lumMod val="60000"/>
                    <a:lumOff val="40000"/>
                  </a:schemeClr>
                </a:solidFill>
              </a:rPr>
              <a:t>MEASURE</a:t>
            </a:r>
            <a:endParaRPr lang="en-US" dirty="0">
              <a:solidFill>
                <a:schemeClr val="tx2">
                  <a:lumMod val="60000"/>
                  <a:lumOff val="40000"/>
                </a:schemeClr>
              </a:solidFill>
            </a:endParaRPr>
          </a:p>
        </p:txBody>
      </p:sp>
      <p:sp>
        <p:nvSpPr>
          <p:cNvPr id="10" name="TextBox 9"/>
          <p:cNvSpPr txBox="1"/>
          <p:nvPr/>
        </p:nvSpPr>
        <p:spPr>
          <a:xfrm>
            <a:off x="1" y="2707342"/>
            <a:ext cx="1419412" cy="369332"/>
          </a:xfrm>
          <a:prstGeom prst="rect">
            <a:avLst/>
          </a:prstGeom>
          <a:noFill/>
        </p:spPr>
        <p:txBody>
          <a:bodyPr wrap="square" rtlCol="0">
            <a:spAutoFit/>
          </a:bodyPr>
          <a:lstStyle/>
          <a:p>
            <a:r>
              <a:rPr lang="en-US" dirty="0" smtClean="0">
                <a:solidFill>
                  <a:schemeClr val="bg2">
                    <a:lumMod val="50000"/>
                  </a:schemeClr>
                </a:solidFill>
              </a:rPr>
              <a:t>DESIGN</a:t>
            </a:r>
            <a:endParaRPr lang="en-US" dirty="0">
              <a:solidFill>
                <a:schemeClr val="bg2">
                  <a:lumMod val="50000"/>
                </a:schemeClr>
              </a:solidFill>
            </a:endParaRPr>
          </a:p>
        </p:txBody>
      </p:sp>
      <p:sp>
        <p:nvSpPr>
          <p:cNvPr id="11" name="TextBox 10"/>
          <p:cNvSpPr txBox="1"/>
          <p:nvPr/>
        </p:nvSpPr>
        <p:spPr>
          <a:xfrm>
            <a:off x="1" y="3642055"/>
            <a:ext cx="1419412" cy="369332"/>
          </a:xfrm>
          <a:prstGeom prst="rect">
            <a:avLst/>
          </a:prstGeom>
          <a:noFill/>
        </p:spPr>
        <p:txBody>
          <a:bodyPr wrap="square" rtlCol="0">
            <a:spAutoFit/>
          </a:bodyPr>
          <a:lstStyle/>
          <a:p>
            <a:r>
              <a:rPr lang="en-US" dirty="0" smtClean="0">
                <a:solidFill>
                  <a:schemeClr val="bg2">
                    <a:lumMod val="50000"/>
                  </a:schemeClr>
                </a:solidFill>
              </a:rPr>
              <a:t>IMPLEMENT</a:t>
            </a:r>
            <a:endParaRPr lang="en-US" dirty="0">
              <a:solidFill>
                <a:schemeClr val="bg2">
                  <a:lumMod val="50000"/>
                </a:schemeClr>
              </a:solidFill>
            </a:endParaRPr>
          </a:p>
        </p:txBody>
      </p:sp>
      <p:sp>
        <p:nvSpPr>
          <p:cNvPr id="12" name="TextBox 11"/>
          <p:cNvSpPr txBox="1"/>
          <p:nvPr/>
        </p:nvSpPr>
        <p:spPr>
          <a:xfrm>
            <a:off x="1" y="5262283"/>
            <a:ext cx="1419412" cy="369332"/>
          </a:xfrm>
          <a:prstGeom prst="rect">
            <a:avLst/>
          </a:prstGeom>
          <a:noFill/>
        </p:spPr>
        <p:txBody>
          <a:bodyPr wrap="square" rtlCol="0">
            <a:spAutoFit/>
          </a:bodyPr>
          <a:lstStyle/>
          <a:p>
            <a:r>
              <a:rPr lang="en-US" dirty="0" smtClean="0">
                <a:solidFill>
                  <a:schemeClr val="accent4"/>
                </a:solidFill>
              </a:rPr>
              <a:t>ENABLE</a:t>
            </a:r>
            <a:endParaRPr lang="en-US" dirty="0">
              <a:solidFill>
                <a:schemeClr val="accent4"/>
              </a:solidFill>
            </a:endParaRPr>
          </a:p>
        </p:txBody>
      </p:sp>
      <p:sp>
        <p:nvSpPr>
          <p:cNvPr id="13" name="TextBox 12"/>
          <p:cNvSpPr txBox="1"/>
          <p:nvPr/>
        </p:nvSpPr>
        <p:spPr>
          <a:xfrm>
            <a:off x="1" y="6196996"/>
            <a:ext cx="1419412" cy="369332"/>
          </a:xfrm>
          <a:prstGeom prst="rect">
            <a:avLst/>
          </a:prstGeom>
          <a:noFill/>
        </p:spPr>
        <p:txBody>
          <a:bodyPr wrap="square" rtlCol="0">
            <a:spAutoFit/>
          </a:bodyPr>
          <a:lstStyle/>
          <a:p>
            <a:r>
              <a:rPr lang="en-US" dirty="0" smtClean="0">
                <a:solidFill>
                  <a:schemeClr val="accent4"/>
                </a:solidFill>
              </a:rPr>
              <a:t>SCALE</a:t>
            </a:r>
            <a:endParaRPr lang="en-US" dirty="0">
              <a:solidFill>
                <a:schemeClr val="accent4"/>
              </a:solidFill>
            </a:endParaRPr>
          </a:p>
        </p:txBody>
      </p:sp>
      <p:sp>
        <p:nvSpPr>
          <p:cNvPr id="21" name="TextBox 20"/>
          <p:cNvSpPr txBox="1"/>
          <p:nvPr/>
        </p:nvSpPr>
        <p:spPr>
          <a:xfrm>
            <a:off x="6820647" y="2510288"/>
            <a:ext cx="1785471" cy="2031325"/>
          </a:xfrm>
          <a:prstGeom prst="rect">
            <a:avLst/>
          </a:prstGeom>
          <a:solidFill>
            <a:schemeClr val="tx1">
              <a:lumMod val="65000"/>
              <a:lumOff val="35000"/>
            </a:schemeClr>
          </a:solidFill>
        </p:spPr>
        <p:txBody>
          <a:bodyPr wrap="square" rtlCol="0">
            <a:spAutoFit/>
          </a:bodyPr>
          <a:lstStyle/>
          <a:p>
            <a:pPr algn="ctr"/>
            <a:endParaRPr lang="en-US" dirty="0" smtClean="0">
              <a:solidFill>
                <a:schemeClr val="bg1"/>
              </a:solidFill>
            </a:endParaRPr>
          </a:p>
          <a:p>
            <a:pPr algn="ctr"/>
            <a:endParaRPr lang="en-US" dirty="0" smtClean="0">
              <a:solidFill>
                <a:schemeClr val="bg1"/>
              </a:solidFill>
            </a:endParaRPr>
          </a:p>
          <a:p>
            <a:pPr algn="ctr"/>
            <a:r>
              <a:rPr lang="en-US" dirty="0" smtClean="0">
                <a:solidFill>
                  <a:schemeClr val="bg1"/>
                </a:solidFill>
              </a:rPr>
              <a:t>Research-based</a:t>
            </a:r>
          </a:p>
          <a:p>
            <a:pPr algn="ctr"/>
            <a:r>
              <a:rPr lang="en-US" dirty="0" smtClean="0">
                <a:solidFill>
                  <a:schemeClr val="bg1"/>
                </a:solidFill>
              </a:rPr>
              <a:t>Practice</a:t>
            </a:r>
          </a:p>
          <a:p>
            <a:pPr algn="ctr"/>
            <a:endParaRPr lang="en-US" dirty="0">
              <a:solidFill>
                <a:schemeClr val="bg1"/>
              </a:solidFill>
            </a:endParaRPr>
          </a:p>
          <a:p>
            <a:pPr algn="ctr"/>
            <a:endParaRPr lang="en-US" dirty="0" smtClean="0">
              <a:solidFill>
                <a:schemeClr val="bg1"/>
              </a:solidFill>
            </a:endParaRPr>
          </a:p>
          <a:p>
            <a:pPr algn="ctr"/>
            <a:endParaRPr lang="en-US" dirty="0">
              <a:solidFill>
                <a:schemeClr val="bg1"/>
              </a:solidFill>
            </a:endParaRPr>
          </a:p>
        </p:txBody>
      </p:sp>
      <p:sp>
        <p:nvSpPr>
          <p:cNvPr id="22" name="TextBox 21"/>
          <p:cNvSpPr txBox="1"/>
          <p:nvPr/>
        </p:nvSpPr>
        <p:spPr>
          <a:xfrm>
            <a:off x="6640979" y="30904"/>
            <a:ext cx="3578412" cy="830997"/>
          </a:xfrm>
          <a:prstGeom prst="rect">
            <a:avLst/>
          </a:prstGeom>
          <a:noFill/>
        </p:spPr>
        <p:txBody>
          <a:bodyPr wrap="square" rtlCol="0">
            <a:spAutoFit/>
          </a:bodyPr>
          <a:lstStyle/>
          <a:p>
            <a:r>
              <a:rPr lang="en-US" sz="2400" b="1" dirty="0" smtClean="0">
                <a:solidFill>
                  <a:srgbClr val="FF0000"/>
                </a:solidFill>
              </a:rPr>
              <a:t>THE CURRENT OPPORTUNITY</a:t>
            </a:r>
            <a:endParaRPr lang="en-US" sz="2400" b="1" dirty="0">
              <a:solidFill>
                <a:srgbClr val="FF0000"/>
              </a:solidFill>
            </a:endParaRPr>
          </a:p>
        </p:txBody>
      </p:sp>
      <p:cxnSp>
        <p:nvCxnSpPr>
          <p:cNvPr id="30" name="Straight Connector 29"/>
          <p:cNvCxnSpPr/>
          <p:nvPr/>
        </p:nvCxnSpPr>
        <p:spPr>
          <a:xfrm flipV="1">
            <a:off x="3421529" y="2954156"/>
            <a:ext cx="0" cy="870785"/>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3409576" y="1619019"/>
            <a:ext cx="152400" cy="1088324"/>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3561976" y="1611549"/>
            <a:ext cx="800848" cy="1248194"/>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2743200" y="777868"/>
            <a:ext cx="666377" cy="2298806"/>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4482353" y="3016910"/>
            <a:ext cx="0" cy="2245373"/>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3561976" y="3016910"/>
            <a:ext cx="920377" cy="0"/>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673412" y="199605"/>
            <a:ext cx="841188" cy="646331"/>
          </a:xfrm>
          <a:prstGeom prst="rect">
            <a:avLst/>
          </a:prstGeom>
          <a:solidFill>
            <a:schemeClr val="tx1">
              <a:lumMod val="65000"/>
              <a:lumOff val="35000"/>
            </a:schemeClr>
          </a:solidFill>
        </p:spPr>
        <p:txBody>
          <a:bodyPr wrap="square" rtlCol="0">
            <a:spAutoFit/>
          </a:bodyPr>
          <a:lstStyle/>
          <a:p>
            <a:pPr algn="ctr"/>
            <a:r>
              <a:rPr lang="en-US" dirty="0" err="1" smtClean="0">
                <a:solidFill>
                  <a:schemeClr val="bg1"/>
                </a:solidFill>
              </a:rPr>
              <a:t>Comm</a:t>
            </a:r>
            <a:endParaRPr lang="en-US" dirty="0" smtClean="0">
              <a:solidFill>
                <a:schemeClr val="bg1"/>
              </a:solidFill>
            </a:endParaRPr>
          </a:p>
          <a:p>
            <a:pPr algn="ctr"/>
            <a:r>
              <a:rPr lang="en-US" dirty="0" smtClean="0">
                <a:solidFill>
                  <a:schemeClr val="bg1"/>
                </a:solidFill>
              </a:rPr>
              <a:t> Core</a:t>
            </a:r>
            <a:endParaRPr lang="en-US" dirty="0">
              <a:solidFill>
                <a:schemeClr val="bg1"/>
              </a:solidFill>
            </a:endParaRPr>
          </a:p>
        </p:txBody>
      </p:sp>
      <p:sp>
        <p:nvSpPr>
          <p:cNvPr id="17" name="Diamond 16"/>
          <p:cNvSpPr/>
          <p:nvPr/>
        </p:nvSpPr>
        <p:spPr>
          <a:xfrm>
            <a:off x="4034120" y="1078756"/>
            <a:ext cx="836703" cy="836703"/>
          </a:xfrm>
          <a:prstGeom prst="diamond">
            <a:avLst/>
          </a:prstGeom>
          <a:solidFill>
            <a:srgbClr val="595959"/>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4093882" y="5148121"/>
            <a:ext cx="1015996" cy="646331"/>
          </a:xfrm>
          <a:prstGeom prst="rect">
            <a:avLst/>
          </a:prstGeom>
          <a:solidFill>
            <a:schemeClr val="tx1">
              <a:lumMod val="65000"/>
              <a:lumOff val="35000"/>
            </a:schemeClr>
          </a:solidFill>
        </p:spPr>
        <p:txBody>
          <a:bodyPr wrap="square" rtlCol="0">
            <a:spAutoFit/>
          </a:bodyPr>
          <a:lstStyle/>
          <a:p>
            <a:pPr algn="ctr"/>
            <a:r>
              <a:rPr lang="en-US" dirty="0" smtClean="0">
                <a:solidFill>
                  <a:schemeClr val="bg1"/>
                </a:solidFill>
              </a:rPr>
              <a:t>NGL </a:t>
            </a:r>
            <a:r>
              <a:rPr lang="en-US" dirty="0" err="1" smtClean="0">
                <a:solidFill>
                  <a:schemeClr val="bg1"/>
                </a:solidFill>
              </a:rPr>
              <a:t>acctblity</a:t>
            </a:r>
            <a:endParaRPr lang="en-US" dirty="0">
              <a:solidFill>
                <a:schemeClr val="bg1"/>
              </a:solidFill>
            </a:endParaRPr>
          </a:p>
        </p:txBody>
      </p:sp>
      <p:sp>
        <p:nvSpPr>
          <p:cNvPr id="23" name="TextBox 22"/>
          <p:cNvSpPr txBox="1"/>
          <p:nvPr/>
        </p:nvSpPr>
        <p:spPr>
          <a:xfrm>
            <a:off x="3045015" y="3707193"/>
            <a:ext cx="714183" cy="646331"/>
          </a:xfrm>
          <a:prstGeom prst="rect">
            <a:avLst/>
          </a:prstGeom>
          <a:solidFill>
            <a:schemeClr val="tx1">
              <a:lumMod val="65000"/>
              <a:lumOff val="35000"/>
            </a:schemeClr>
          </a:solidFill>
        </p:spPr>
        <p:txBody>
          <a:bodyPr wrap="square" rtlCol="0">
            <a:spAutoFit/>
          </a:bodyPr>
          <a:lstStyle/>
          <a:p>
            <a:pPr algn="ctr"/>
            <a:r>
              <a:rPr lang="en-US" dirty="0" smtClean="0">
                <a:solidFill>
                  <a:schemeClr val="bg1"/>
                </a:solidFill>
              </a:rPr>
              <a:t>Tech tools</a:t>
            </a:r>
            <a:endParaRPr lang="en-US" dirty="0">
              <a:solidFill>
                <a:schemeClr val="bg1"/>
              </a:solidFill>
            </a:endParaRPr>
          </a:p>
        </p:txBody>
      </p:sp>
      <p:sp>
        <p:nvSpPr>
          <p:cNvPr id="28" name="TextBox 27"/>
          <p:cNvSpPr txBox="1"/>
          <p:nvPr/>
        </p:nvSpPr>
        <p:spPr>
          <a:xfrm>
            <a:off x="3095815" y="1165447"/>
            <a:ext cx="866583" cy="646331"/>
          </a:xfrm>
          <a:prstGeom prst="rect">
            <a:avLst/>
          </a:prstGeom>
          <a:solidFill>
            <a:schemeClr val="tx1">
              <a:lumMod val="65000"/>
              <a:lumOff val="35000"/>
            </a:schemeClr>
          </a:solidFill>
        </p:spPr>
        <p:txBody>
          <a:bodyPr wrap="square" rtlCol="0">
            <a:spAutoFit/>
          </a:bodyPr>
          <a:lstStyle/>
          <a:p>
            <a:pPr algn="ctr"/>
            <a:r>
              <a:rPr lang="en-US" dirty="0" err="1" smtClean="0">
                <a:solidFill>
                  <a:schemeClr val="bg1"/>
                </a:solidFill>
              </a:rPr>
              <a:t>Constia</a:t>
            </a:r>
            <a:r>
              <a:rPr lang="en-US" dirty="0" smtClean="0">
                <a:solidFill>
                  <a:schemeClr val="bg1"/>
                </a:solidFill>
              </a:rPr>
              <a:t> tests</a:t>
            </a:r>
            <a:endParaRPr lang="en-US" dirty="0">
              <a:solidFill>
                <a:schemeClr val="bg1"/>
              </a:solidFill>
            </a:endParaRPr>
          </a:p>
        </p:txBody>
      </p:sp>
      <p:sp>
        <p:nvSpPr>
          <p:cNvPr id="15" name="Diamond 14"/>
          <p:cNvSpPr/>
          <p:nvPr/>
        </p:nvSpPr>
        <p:spPr>
          <a:xfrm>
            <a:off x="3003177" y="2595572"/>
            <a:ext cx="791880" cy="791880"/>
          </a:xfrm>
          <a:prstGeom prst="diamond">
            <a:avLst/>
          </a:prstGeom>
          <a:solidFill>
            <a:srgbClr val="595959"/>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2943415" y="2607557"/>
            <a:ext cx="911412" cy="646331"/>
          </a:xfrm>
          <a:prstGeom prst="rect">
            <a:avLst/>
          </a:prstGeom>
          <a:noFill/>
        </p:spPr>
        <p:txBody>
          <a:bodyPr wrap="square" rtlCol="0">
            <a:spAutoFit/>
          </a:bodyPr>
          <a:lstStyle/>
          <a:p>
            <a:pPr algn="ctr"/>
            <a:r>
              <a:rPr lang="en-US" dirty="0" smtClean="0">
                <a:solidFill>
                  <a:srgbClr val="FFFFFF"/>
                </a:solidFill>
              </a:rPr>
              <a:t>NGL Schools</a:t>
            </a:r>
            <a:endParaRPr lang="en-US" dirty="0">
              <a:solidFill>
                <a:srgbClr val="FFFFFF"/>
              </a:solidFill>
            </a:endParaRPr>
          </a:p>
        </p:txBody>
      </p:sp>
      <p:sp>
        <p:nvSpPr>
          <p:cNvPr id="24" name="Diamond 23"/>
          <p:cNvSpPr/>
          <p:nvPr/>
        </p:nvSpPr>
        <p:spPr>
          <a:xfrm>
            <a:off x="4093882" y="2620652"/>
            <a:ext cx="791880" cy="791880"/>
          </a:xfrm>
          <a:prstGeom prst="diamond">
            <a:avLst/>
          </a:prstGeom>
          <a:solidFill>
            <a:srgbClr val="595959"/>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034120" y="2602755"/>
            <a:ext cx="911412" cy="646331"/>
          </a:xfrm>
          <a:prstGeom prst="rect">
            <a:avLst/>
          </a:prstGeom>
          <a:noFill/>
        </p:spPr>
        <p:txBody>
          <a:bodyPr wrap="square" rtlCol="0">
            <a:spAutoFit/>
          </a:bodyPr>
          <a:lstStyle/>
          <a:p>
            <a:pPr algn="ctr"/>
            <a:r>
              <a:rPr lang="en-US" dirty="0" smtClean="0">
                <a:solidFill>
                  <a:srgbClr val="FFFFFF"/>
                </a:solidFill>
              </a:rPr>
              <a:t>NGL </a:t>
            </a:r>
            <a:r>
              <a:rPr lang="en-US" dirty="0" err="1" smtClean="0">
                <a:solidFill>
                  <a:srgbClr val="FFFFFF"/>
                </a:solidFill>
              </a:rPr>
              <a:t>Ntwks</a:t>
            </a:r>
            <a:endParaRPr lang="en-US" dirty="0">
              <a:solidFill>
                <a:srgbClr val="FFFFFF"/>
              </a:solidFill>
            </a:endParaRPr>
          </a:p>
        </p:txBody>
      </p:sp>
      <p:sp>
        <p:nvSpPr>
          <p:cNvPr id="18" name="TextBox 17"/>
          <p:cNvSpPr txBox="1"/>
          <p:nvPr/>
        </p:nvSpPr>
        <p:spPr>
          <a:xfrm>
            <a:off x="3869771" y="1105683"/>
            <a:ext cx="1180350" cy="646331"/>
          </a:xfrm>
          <a:prstGeom prst="rect">
            <a:avLst/>
          </a:prstGeom>
          <a:noFill/>
        </p:spPr>
        <p:txBody>
          <a:bodyPr wrap="square" rtlCol="0">
            <a:spAutoFit/>
          </a:bodyPr>
          <a:lstStyle/>
          <a:p>
            <a:pPr algn="ctr"/>
            <a:r>
              <a:rPr lang="en-US" dirty="0" smtClean="0">
                <a:solidFill>
                  <a:srgbClr val="FFFFFF"/>
                </a:solidFill>
              </a:rPr>
              <a:t>NGL </a:t>
            </a:r>
            <a:r>
              <a:rPr lang="en-US" dirty="0" err="1" smtClean="0">
                <a:solidFill>
                  <a:srgbClr val="FFFFFF"/>
                </a:solidFill>
              </a:rPr>
              <a:t>assessmt</a:t>
            </a:r>
            <a:endParaRPr lang="en-US" dirty="0">
              <a:solidFill>
                <a:srgbClr val="FFFFFF"/>
              </a:solidFill>
            </a:endParaRPr>
          </a:p>
        </p:txBody>
      </p:sp>
      <p:sp>
        <p:nvSpPr>
          <p:cNvPr id="47" name="TextBox 46"/>
          <p:cNvSpPr txBox="1"/>
          <p:nvPr/>
        </p:nvSpPr>
        <p:spPr>
          <a:xfrm>
            <a:off x="2522821" y="199605"/>
            <a:ext cx="639479" cy="646331"/>
          </a:xfrm>
          <a:prstGeom prst="rect">
            <a:avLst/>
          </a:prstGeom>
          <a:solidFill>
            <a:schemeClr val="tx1">
              <a:lumMod val="65000"/>
              <a:lumOff val="35000"/>
            </a:schemeClr>
          </a:solidFill>
        </p:spPr>
        <p:txBody>
          <a:bodyPr wrap="square" rtlCol="0">
            <a:spAutoFit/>
          </a:bodyPr>
          <a:lstStyle/>
          <a:p>
            <a:pPr algn="ctr"/>
            <a:r>
              <a:rPr lang="en-US" dirty="0" smtClean="0">
                <a:solidFill>
                  <a:schemeClr val="bg1"/>
                </a:solidFill>
              </a:rPr>
              <a:t>CC Plus</a:t>
            </a:r>
            <a:endParaRPr lang="en-US" dirty="0">
              <a:solidFill>
                <a:schemeClr val="bg1"/>
              </a:solidFill>
            </a:endParaRPr>
          </a:p>
        </p:txBody>
      </p:sp>
      <p:sp>
        <p:nvSpPr>
          <p:cNvPr id="50" name="Vertical Scroll 49"/>
          <p:cNvSpPr/>
          <p:nvPr/>
        </p:nvSpPr>
        <p:spPr>
          <a:xfrm>
            <a:off x="5283200" y="199605"/>
            <a:ext cx="1213469" cy="6467895"/>
          </a:xfrm>
          <a:prstGeom prst="verticalScroll">
            <a:avLst/>
          </a:prstGeom>
          <a:solidFill>
            <a:schemeClr val="bg1">
              <a:lumMod val="65000"/>
            </a:schemeClr>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rot="16200000">
            <a:off x="2597623" y="2952658"/>
            <a:ext cx="6596937" cy="369332"/>
          </a:xfrm>
          <a:prstGeom prst="rect">
            <a:avLst/>
          </a:prstGeom>
          <a:noFill/>
        </p:spPr>
        <p:txBody>
          <a:bodyPr wrap="square" rtlCol="0">
            <a:spAutoFit/>
          </a:bodyPr>
          <a:lstStyle/>
          <a:p>
            <a:r>
              <a:rPr lang="en-US" dirty="0" smtClean="0">
                <a:solidFill>
                  <a:schemeClr val="bg1"/>
                </a:solidFill>
              </a:rPr>
              <a:t>A rich, productive period of RD&amp;D: exploring, learning, refining</a:t>
            </a:r>
            <a:endParaRPr lang="en-US" dirty="0">
              <a:solidFill>
                <a:schemeClr val="bg1"/>
              </a:solidFill>
            </a:endParaRPr>
          </a:p>
        </p:txBody>
      </p:sp>
      <p:sp>
        <p:nvSpPr>
          <p:cNvPr id="52" name="TextBox 51"/>
          <p:cNvSpPr txBox="1"/>
          <p:nvPr/>
        </p:nvSpPr>
        <p:spPr>
          <a:xfrm>
            <a:off x="7310323" y="6021169"/>
            <a:ext cx="944353" cy="646331"/>
          </a:xfrm>
          <a:prstGeom prst="rect">
            <a:avLst/>
          </a:prstGeom>
          <a:solidFill>
            <a:schemeClr val="tx1">
              <a:lumMod val="65000"/>
              <a:lumOff val="35000"/>
            </a:schemeClr>
          </a:solidFill>
        </p:spPr>
        <p:txBody>
          <a:bodyPr wrap="square" rtlCol="0">
            <a:spAutoFit/>
          </a:bodyPr>
          <a:lstStyle/>
          <a:p>
            <a:pPr algn="ctr"/>
            <a:r>
              <a:rPr lang="en-US" dirty="0" smtClean="0">
                <a:solidFill>
                  <a:schemeClr val="bg1"/>
                </a:solidFill>
              </a:rPr>
              <a:t>ESEA </a:t>
            </a:r>
            <a:r>
              <a:rPr lang="en-US" dirty="0" err="1" smtClean="0">
                <a:solidFill>
                  <a:schemeClr val="bg1"/>
                </a:solidFill>
              </a:rPr>
              <a:t>Reauth</a:t>
            </a:r>
            <a:endParaRPr lang="en-US" dirty="0">
              <a:solidFill>
                <a:schemeClr val="bg1"/>
              </a:solidFill>
            </a:endParaRPr>
          </a:p>
        </p:txBody>
      </p:sp>
      <p:sp>
        <p:nvSpPr>
          <p:cNvPr id="53" name="TextBox 52"/>
          <p:cNvSpPr txBox="1"/>
          <p:nvPr/>
        </p:nvSpPr>
        <p:spPr>
          <a:xfrm>
            <a:off x="7310323" y="5148121"/>
            <a:ext cx="944353" cy="646331"/>
          </a:xfrm>
          <a:prstGeom prst="rect">
            <a:avLst/>
          </a:prstGeom>
          <a:solidFill>
            <a:schemeClr val="tx1">
              <a:lumMod val="65000"/>
              <a:lumOff val="35000"/>
            </a:schemeClr>
          </a:solidFill>
        </p:spPr>
        <p:txBody>
          <a:bodyPr wrap="square" rtlCol="0">
            <a:spAutoFit/>
          </a:bodyPr>
          <a:lstStyle/>
          <a:p>
            <a:pPr algn="ctr"/>
            <a:r>
              <a:rPr lang="en-US" dirty="0" smtClean="0">
                <a:solidFill>
                  <a:schemeClr val="bg1"/>
                </a:solidFill>
              </a:rPr>
              <a:t>Res-</a:t>
            </a:r>
            <a:r>
              <a:rPr lang="en-US" dirty="0" err="1" smtClean="0">
                <a:solidFill>
                  <a:schemeClr val="bg1"/>
                </a:solidFill>
              </a:rPr>
              <a:t>bsd</a:t>
            </a:r>
            <a:r>
              <a:rPr lang="en-US" dirty="0" smtClean="0">
                <a:solidFill>
                  <a:schemeClr val="bg1"/>
                </a:solidFill>
              </a:rPr>
              <a:t> </a:t>
            </a:r>
            <a:r>
              <a:rPr lang="en-US" dirty="0" err="1" smtClean="0">
                <a:solidFill>
                  <a:schemeClr val="bg1"/>
                </a:solidFill>
              </a:rPr>
              <a:t>Supprt</a:t>
            </a:r>
            <a:endParaRPr lang="en-US" dirty="0">
              <a:solidFill>
                <a:schemeClr val="bg1"/>
              </a:solidFill>
            </a:endParaRPr>
          </a:p>
        </p:txBody>
      </p:sp>
    </p:spTree>
    <p:extLst>
      <p:ext uri="{BB962C8B-B14F-4D97-AF65-F5344CB8AC3E}">
        <p14:creationId xmlns:p14="http://schemas.microsoft.com/office/powerpoint/2010/main" val="36609435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dissolve">
                                      <p:cBhvr>
                                        <p:cTn id="10" dur="500"/>
                                        <p:tgtEl>
                                          <p:spTgt spid="51"/>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dissolve">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dissolve">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dissolve">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0" grpId="0" animBg="1"/>
      <p:bldP spid="51" grpId="0"/>
      <p:bldP spid="52" grpId="0" animBg="1"/>
      <p:bldP spid="5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5715000" y="6019800"/>
            <a:ext cx="3429000" cy="646331"/>
          </a:xfrm>
          <a:prstGeom prst="rect">
            <a:avLst/>
          </a:prstGeom>
          <a:solidFill>
            <a:schemeClr val="bg1"/>
          </a:solidFill>
          <a:ln>
            <a:noFill/>
          </a:ln>
        </p:spPr>
        <p:txBody>
          <a:bodyPr wrap="square" rtlCol="0">
            <a:spAutoFit/>
          </a:bodyPr>
          <a:lstStyle/>
          <a:p>
            <a:endParaRPr lang="en-US" dirty="0" smtClean="0"/>
          </a:p>
          <a:p>
            <a:endParaRPr lang="en-US" dirty="0"/>
          </a:p>
        </p:txBody>
      </p:sp>
      <p:sp>
        <p:nvSpPr>
          <p:cNvPr id="4" name="Rectangle 3"/>
          <p:cNvSpPr/>
          <p:nvPr/>
        </p:nvSpPr>
        <p:spPr>
          <a:xfrm>
            <a:off x="1232645" y="723679"/>
            <a:ext cx="6984689" cy="5144517"/>
          </a:xfrm>
          <a:prstGeom prst="rect">
            <a:avLst/>
          </a:prstGeom>
          <a:gradFill flip="none" rotWithShape="1">
            <a:gsLst>
              <a:gs pos="100000">
                <a:srgbClr val="FFFF00">
                  <a:alpha val="38000"/>
                </a:srgbClr>
              </a:gs>
              <a:gs pos="40000">
                <a:schemeClr val="bg1">
                  <a:alpha val="36000"/>
                </a:schemeClr>
              </a:gs>
            </a:gsLst>
            <a:lin ang="16200000" scaled="0"/>
            <a:tileRect/>
          </a:grad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230221" y="723679"/>
            <a:ext cx="6984689" cy="5144517"/>
          </a:xfrm>
          <a:prstGeom prst="rect">
            <a:avLst/>
          </a:prstGeom>
          <a:gradFill flip="none" rotWithShape="1">
            <a:gsLst>
              <a:gs pos="100000">
                <a:srgbClr val="3366FF">
                  <a:alpha val="38000"/>
                </a:srgbClr>
              </a:gs>
              <a:gs pos="24000">
                <a:schemeClr val="bg1">
                  <a:alpha val="36000"/>
                </a:schemeClr>
              </a:gs>
            </a:gsLst>
            <a:lin ang="0" scaled="0"/>
            <a:tileRect/>
          </a:grad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a:stCxn id="4" idx="0"/>
          </p:cNvCxnSpPr>
          <p:nvPr/>
        </p:nvCxnSpPr>
        <p:spPr>
          <a:xfrm flipH="1">
            <a:off x="4700566" y="723679"/>
            <a:ext cx="24422" cy="5144517"/>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a:stCxn id="4" idx="1"/>
            <a:endCxn id="4" idx="3"/>
          </p:cNvCxnSpPr>
          <p:nvPr/>
        </p:nvCxnSpPr>
        <p:spPr>
          <a:xfrm>
            <a:off x="1232645" y="3295932"/>
            <a:ext cx="6984689"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150306" y="6234430"/>
            <a:ext cx="5144517" cy="430887"/>
          </a:xfrm>
          <a:prstGeom prst="rect">
            <a:avLst/>
          </a:prstGeom>
          <a:noFill/>
        </p:spPr>
        <p:txBody>
          <a:bodyPr wrap="square" rtlCol="0">
            <a:spAutoFit/>
          </a:bodyPr>
          <a:lstStyle/>
          <a:p>
            <a:pPr algn="ctr"/>
            <a:r>
              <a:rPr lang="en-US" sz="2200" b="1" dirty="0" smtClean="0"/>
              <a:t>USE OF DIGITAL LEARNING STRATEGIES</a:t>
            </a:r>
            <a:endParaRPr lang="en-US" sz="2200" b="1" dirty="0"/>
          </a:p>
        </p:txBody>
      </p:sp>
      <p:sp>
        <p:nvSpPr>
          <p:cNvPr id="9" name="TextBox 8"/>
          <p:cNvSpPr txBox="1"/>
          <p:nvPr/>
        </p:nvSpPr>
        <p:spPr>
          <a:xfrm rot="16200000">
            <a:off x="-2195397" y="3181046"/>
            <a:ext cx="5599618" cy="430887"/>
          </a:xfrm>
          <a:prstGeom prst="rect">
            <a:avLst/>
          </a:prstGeom>
          <a:noFill/>
        </p:spPr>
        <p:txBody>
          <a:bodyPr wrap="square" rtlCol="0">
            <a:spAutoFit/>
          </a:bodyPr>
          <a:lstStyle/>
          <a:p>
            <a:pPr algn="ctr"/>
            <a:r>
              <a:rPr lang="en-US" sz="2200" b="1" dirty="0" smtClean="0"/>
              <a:t>DEGREE OF INDIVIDUALIZATION</a:t>
            </a:r>
            <a:endParaRPr lang="en-US" sz="2200" b="1" dirty="0"/>
          </a:p>
        </p:txBody>
      </p:sp>
      <p:sp>
        <p:nvSpPr>
          <p:cNvPr id="10" name="TextBox 9"/>
          <p:cNvSpPr txBox="1"/>
          <p:nvPr/>
        </p:nvSpPr>
        <p:spPr>
          <a:xfrm>
            <a:off x="1230219" y="5929239"/>
            <a:ext cx="3337672" cy="369332"/>
          </a:xfrm>
          <a:prstGeom prst="rect">
            <a:avLst/>
          </a:prstGeom>
          <a:noFill/>
        </p:spPr>
        <p:txBody>
          <a:bodyPr wrap="square" rtlCol="0">
            <a:spAutoFit/>
          </a:bodyPr>
          <a:lstStyle/>
          <a:p>
            <a:r>
              <a:rPr lang="en-US" b="1" dirty="0" smtClean="0">
                <a:solidFill>
                  <a:srgbClr val="7F7F7F"/>
                </a:solidFill>
              </a:rPr>
              <a:t>LITTLE</a:t>
            </a:r>
            <a:endParaRPr lang="en-US" b="1" dirty="0">
              <a:solidFill>
                <a:srgbClr val="7F7F7F"/>
              </a:solidFill>
            </a:endParaRPr>
          </a:p>
        </p:txBody>
      </p:sp>
      <p:sp>
        <p:nvSpPr>
          <p:cNvPr id="11" name="TextBox 10"/>
          <p:cNvSpPr txBox="1"/>
          <p:nvPr/>
        </p:nvSpPr>
        <p:spPr>
          <a:xfrm>
            <a:off x="4877235" y="5916539"/>
            <a:ext cx="3337672" cy="369332"/>
          </a:xfrm>
          <a:prstGeom prst="rect">
            <a:avLst/>
          </a:prstGeom>
          <a:noFill/>
        </p:spPr>
        <p:txBody>
          <a:bodyPr wrap="square" rtlCol="0">
            <a:spAutoFit/>
          </a:bodyPr>
          <a:lstStyle/>
          <a:p>
            <a:pPr algn="r"/>
            <a:r>
              <a:rPr lang="en-US" b="1" dirty="0" smtClean="0">
                <a:solidFill>
                  <a:schemeClr val="bg1">
                    <a:lumMod val="50000"/>
                  </a:schemeClr>
                </a:solidFill>
              </a:rPr>
              <a:t>TRANSFORMING</a:t>
            </a:r>
            <a:endParaRPr lang="en-US" b="1" dirty="0">
              <a:solidFill>
                <a:schemeClr val="bg1">
                  <a:lumMod val="50000"/>
                </a:schemeClr>
              </a:solidFill>
            </a:endParaRPr>
          </a:p>
        </p:txBody>
      </p:sp>
      <p:sp>
        <p:nvSpPr>
          <p:cNvPr id="12" name="TextBox 11"/>
          <p:cNvSpPr txBox="1"/>
          <p:nvPr/>
        </p:nvSpPr>
        <p:spPr>
          <a:xfrm rot="16200000">
            <a:off x="-605635" y="4104432"/>
            <a:ext cx="3253710" cy="369332"/>
          </a:xfrm>
          <a:prstGeom prst="rect">
            <a:avLst/>
          </a:prstGeom>
          <a:noFill/>
        </p:spPr>
        <p:txBody>
          <a:bodyPr wrap="square" rtlCol="0">
            <a:spAutoFit/>
          </a:bodyPr>
          <a:lstStyle/>
          <a:p>
            <a:r>
              <a:rPr lang="en-US" b="1" dirty="0" smtClean="0">
                <a:solidFill>
                  <a:srgbClr val="7F7F7F"/>
                </a:solidFill>
              </a:rPr>
              <a:t>COHORT-BASED</a:t>
            </a:r>
            <a:endParaRPr lang="en-US" b="1" dirty="0">
              <a:solidFill>
                <a:srgbClr val="7F7F7F"/>
              </a:solidFill>
            </a:endParaRPr>
          </a:p>
        </p:txBody>
      </p:sp>
      <p:sp>
        <p:nvSpPr>
          <p:cNvPr id="13" name="TextBox 12"/>
          <p:cNvSpPr txBox="1"/>
          <p:nvPr/>
        </p:nvSpPr>
        <p:spPr>
          <a:xfrm rot="16200000">
            <a:off x="-457343" y="2101512"/>
            <a:ext cx="2968863" cy="369332"/>
          </a:xfrm>
          <a:prstGeom prst="rect">
            <a:avLst/>
          </a:prstGeom>
          <a:noFill/>
        </p:spPr>
        <p:txBody>
          <a:bodyPr wrap="square" rtlCol="0">
            <a:spAutoFit/>
          </a:bodyPr>
          <a:lstStyle/>
          <a:p>
            <a:pPr algn="r"/>
            <a:r>
              <a:rPr lang="en-US" b="1" dirty="0" smtClean="0">
                <a:solidFill>
                  <a:srgbClr val="7F7F7F"/>
                </a:solidFill>
              </a:rPr>
              <a:t>INDIVIDUALIZED</a:t>
            </a:r>
            <a:endParaRPr lang="en-US" b="1" dirty="0">
              <a:solidFill>
                <a:srgbClr val="7F7F7F"/>
              </a:solidFill>
            </a:endParaRPr>
          </a:p>
        </p:txBody>
      </p:sp>
      <p:sp>
        <p:nvSpPr>
          <p:cNvPr id="14" name="TextBox 13"/>
          <p:cNvSpPr txBox="1"/>
          <p:nvPr/>
        </p:nvSpPr>
        <p:spPr>
          <a:xfrm>
            <a:off x="2115925" y="3591117"/>
            <a:ext cx="1628132" cy="1015663"/>
          </a:xfrm>
          <a:prstGeom prst="rect">
            <a:avLst/>
          </a:prstGeom>
          <a:noFill/>
        </p:spPr>
        <p:txBody>
          <a:bodyPr wrap="square" rtlCol="0">
            <a:spAutoFit/>
          </a:bodyPr>
          <a:lstStyle/>
          <a:p>
            <a:pPr algn="ctr"/>
            <a:r>
              <a:rPr lang="en-US" sz="6000" b="1" dirty="0" smtClean="0">
                <a:solidFill>
                  <a:schemeClr val="bg1">
                    <a:lumMod val="65000"/>
                  </a:schemeClr>
                </a:solidFill>
              </a:rPr>
              <a:t>QI</a:t>
            </a:r>
            <a:endParaRPr lang="en-US" sz="6000" b="1" dirty="0">
              <a:solidFill>
                <a:schemeClr val="bg1">
                  <a:lumMod val="65000"/>
                </a:schemeClr>
              </a:solidFill>
            </a:endParaRPr>
          </a:p>
        </p:txBody>
      </p:sp>
      <p:sp>
        <p:nvSpPr>
          <p:cNvPr id="15" name="TextBox 14"/>
          <p:cNvSpPr txBox="1"/>
          <p:nvPr/>
        </p:nvSpPr>
        <p:spPr>
          <a:xfrm>
            <a:off x="2150305" y="911951"/>
            <a:ext cx="1628132" cy="1015663"/>
          </a:xfrm>
          <a:prstGeom prst="rect">
            <a:avLst/>
          </a:prstGeom>
          <a:noFill/>
        </p:spPr>
        <p:txBody>
          <a:bodyPr wrap="square" rtlCol="0">
            <a:spAutoFit/>
          </a:bodyPr>
          <a:lstStyle/>
          <a:p>
            <a:pPr algn="ctr"/>
            <a:r>
              <a:rPr lang="en-US" sz="6000" b="1" dirty="0" smtClean="0">
                <a:solidFill>
                  <a:schemeClr val="bg1">
                    <a:lumMod val="65000"/>
                  </a:schemeClr>
                </a:solidFill>
              </a:rPr>
              <a:t>QIII</a:t>
            </a:r>
            <a:endParaRPr lang="en-US" sz="6000" b="1" dirty="0">
              <a:solidFill>
                <a:schemeClr val="bg1">
                  <a:lumMod val="65000"/>
                </a:schemeClr>
              </a:solidFill>
            </a:endParaRPr>
          </a:p>
        </p:txBody>
      </p:sp>
      <p:sp>
        <p:nvSpPr>
          <p:cNvPr id="16" name="TextBox 15"/>
          <p:cNvSpPr txBox="1"/>
          <p:nvPr/>
        </p:nvSpPr>
        <p:spPr>
          <a:xfrm>
            <a:off x="5624359" y="3564020"/>
            <a:ext cx="1628132" cy="1015663"/>
          </a:xfrm>
          <a:prstGeom prst="rect">
            <a:avLst/>
          </a:prstGeom>
          <a:noFill/>
        </p:spPr>
        <p:txBody>
          <a:bodyPr wrap="square" rtlCol="0">
            <a:spAutoFit/>
          </a:bodyPr>
          <a:lstStyle/>
          <a:p>
            <a:pPr algn="ctr"/>
            <a:r>
              <a:rPr lang="en-US" sz="6000" b="1" dirty="0" smtClean="0">
                <a:solidFill>
                  <a:schemeClr val="bg1">
                    <a:lumMod val="65000"/>
                  </a:schemeClr>
                </a:solidFill>
              </a:rPr>
              <a:t>QII</a:t>
            </a:r>
            <a:endParaRPr lang="en-US" sz="6000" b="1" dirty="0">
              <a:solidFill>
                <a:schemeClr val="bg1">
                  <a:lumMod val="65000"/>
                </a:schemeClr>
              </a:solidFill>
            </a:endParaRPr>
          </a:p>
        </p:txBody>
      </p:sp>
      <p:sp>
        <p:nvSpPr>
          <p:cNvPr id="17" name="TextBox 16"/>
          <p:cNvSpPr txBox="1"/>
          <p:nvPr/>
        </p:nvSpPr>
        <p:spPr>
          <a:xfrm>
            <a:off x="5666689" y="880372"/>
            <a:ext cx="1628132" cy="1015663"/>
          </a:xfrm>
          <a:prstGeom prst="rect">
            <a:avLst/>
          </a:prstGeom>
          <a:noFill/>
        </p:spPr>
        <p:txBody>
          <a:bodyPr wrap="square" rtlCol="0">
            <a:spAutoFit/>
          </a:bodyPr>
          <a:lstStyle/>
          <a:p>
            <a:pPr algn="ctr"/>
            <a:r>
              <a:rPr lang="en-US" sz="6000" b="1" dirty="0" smtClean="0">
                <a:solidFill>
                  <a:schemeClr val="bg1">
                    <a:lumMod val="65000"/>
                  </a:schemeClr>
                </a:solidFill>
              </a:rPr>
              <a:t>QIV</a:t>
            </a:r>
            <a:endParaRPr lang="en-US" sz="6000" b="1" dirty="0">
              <a:solidFill>
                <a:schemeClr val="bg1">
                  <a:lumMod val="65000"/>
                </a:schemeClr>
              </a:solidFill>
            </a:endParaRPr>
          </a:p>
        </p:txBody>
      </p:sp>
      <p:sp>
        <p:nvSpPr>
          <p:cNvPr id="18" name="TextBox 17"/>
          <p:cNvSpPr txBox="1"/>
          <p:nvPr/>
        </p:nvSpPr>
        <p:spPr>
          <a:xfrm>
            <a:off x="1839141" y="4375947"/>
            <a:ext cx="2246824" cy="461665"/>
          </a:xfrm>
          <a:prstGeom prst="rect">
            <a:avLst/>
          </a:prstGeom>
          <a:noFill/>
        </p:spPr>
        <p:txBody>
          <a:bodyPr wrap="square" rtlCol="0">
            <a:spAutoFit/>
          </a:bodyPr>
          <a:lstStyle/>
          <a:p>
            <a:pPr algn="ctr"/>
            <a:r>
              <a:rPr lang="en-US" sz="2400" b="1" dirty="0" smtClean="0">
                <a:solidFill>
                  <a:srgbClr val="7F7F7F"/>
                </a:solidFill>
              </a:rPr>
              <a:t>TRADITIONAL</a:t>
            </a:r>
            <a:endParaRPr lang="en-US" sz="2400" b="1" dirty="0">
              <a:solidFill>
                <a:srgbClr val="7F7F7F"/>
              </a:solidFill>
            </a:endParaRPr>
          </a:p>
        </p:txBody>
      </p:sp>
      <p:sp>
        <p:nvSpPr>
          <p:cNvPr id="19" name="TextBox 18"/>
          <p:cNvSpPr txBox="1"/>
          <p:nvPr/>
        </p:nvSpPr>
        <p:spPr>
          <a:xfrm>
            <a:off x="4680232" y="4358528"/>
            <a:ext cx="3492344" cy="1200328"/>
          </a:xfrm>
          <a:prstGeom prst="rect">
            <a:avLst/>
          </a:prstGeom>
          <a:noFill/>
          <a:ln>
            <a:noFill/>
          </a:ln>
        </p:spPr>
        <p:txBody>
          <a:bodyPr wrap="square" rtlCol="0">
            <a:spAutoFit/>
          </a:bodyPr>
          <a:lstStyle/>
          <a:p>
            <a:pPr algn="ctr"/>
            <a:r>
              <a:rPr lang="en-US" sz="2400" b="1" dirty="0" smtClean="0">
                <a:solidFill>
                  <a:srgbClr val="7F7F7F"/>
                </a:solidFill>
              </a:rPr>
              <a:t>DIGITAL</a:t>
            </a:r>
          </a:p>
          <a:p>
            <a:pPr algn="ctr"/>
            <a:r>
              <a:rPr lang="en-US" sz="2400" b="1" dirty="0" smtClean="0">
                <a:solidFill>
                  <a:srgbClr val="7F7F7F"/>
                </a:solidFill>
              </a:rPr>
              <a:t>ONLINE</a:t>
            </a:r>
          </a:p>
          <a:p>
            <a:pPr algn="ctr"/>
            <a:r>
              <a:rPr lang="en-US" sz="2400" b="1" dirty="0" smtClean="0">
                <a:solidFill>
                  <a:srgbClr val="7F7F7F"/>
                </a:solidFill>
              </a:rPr>
              <a:t>BLENDED (SUSTAINING)</a:t>
            </a:r>
          </a:p>
        </p:txBody>
      </p:sp>
      <p:sp>
        <p:nvSpPr>
          <p:cNvPr id="20" name="TextBox 19"/>
          <p:cNvSpPr txBox="1"/>
          <p:nvPr/>
        </p:nvSpPr>
        <p:spPr>
          <a:xfrm>
            <a:off x="1230218" y="1722657"/>
            <a:ext cx="3492345" cy="1569660"/>
          </a:xfrm>
          <a:prstGeom prst="rect">
            <a:avLst/>
          </a:prstGeom>
          <a:noFill/>
        </p:spPr>
        <p:txBody>
          <a:bodyPr wrap="square" rtlCol="0">
            <a:spAutoFit/>
          </a:bodyPr>
          <a:lstStyle/>
          <a:p>
            <a:pPr algn="ctr"/>
            <a:r>
              <a:rPr lang="en-US" sz="2400" b="1" dirty="0" smtClean="0">
                <a:solidFill>
                  <a:schemeClr val="tx1">
                    <a:lumMod val="50000"/>
                    <a:lumOff val="50000"/>
                  </a:schemeClr>
                </a:solidFill>
              </a:rPr>
              <a:t>COMPETENCY-BASED</a:t>
            </a:r>
          </a:p>
          <a:p>
            <a:pPr algn="ctr"/>
            <a:r>
              <a:rPr lang="en-US" sz="2400" b="1" dirty="0" smtClean="0">
                <a:solidFill>
                  <a:schemeClr val="tx1">
                    <a:lumMod val="50000"/>
                    <a:lumOff val="50000"/>
                  </a:schemeClr>
                </a:solidFill>
              </a:rPr>
              <a:t>PERSONALIZED</a:t>
            </a:r>
          </a:p>
          <a:p>
            <a:pPr algn="ctr"/>
            <a:r>
              <a:rPr lang="en-US" sz="2400" b="1" dirty="0" smtClean="0">
                <a:solidFill>
                  <a:schemeClr val="tx1">
                    <a:lumMod val="50000"/>
                    <a:lumOff val="50000"/>
                  </a:schemeClr>
                </a:solidFill>
              </a:rPr>
              <a:t>STUDENT-CENTERED</a:t>
            </a:r>
          </a:p>
          <a:p>
            <a:pPr algn="ctr"/>
            <a:endParaRPr lang="en-US" sz="2400" b="1" dirty="0">
              <a:solidFill>
                <a:srgbClr val="A6A6A6"/>
              </a:solidFill>
            </a:endParaRPr>
          </a:p>
        </p:txBody>
      </p:sp>
      <p:sp>
        <p:nvSpPr>
          <p:cNvPr id="21" name="TextBox 20"/>
          <p:cNvSpPr txBox="1"/>
          <p:nvPr/>
        </p:nvSpPr>
        <p:spPr>
          <a:xfrm>
            <a:off x="4644398" y="1700486"/>
            <a:ext cx="3647017" cy="1200328"/>
          </a:xfrm>
          <a:prstGeom prst="rect">
            <a:avLst/>
          </a:prstGeom>
          <a:noFill/>
        </p:spPr>
        <p:txBody>
          <a:bodyPr wrap="square" rtlCol="0">
            <a:spAutoFit/>
          </a:bodyPr>
          <a:lstStyle/>
          <a:p>
            <a:pPr algn="ctr"/>
            <a:r>
              <a:rPr lang="en-US" sz="2400" b="1" dirty="0" smtClean="0">
                <a:solidFill>
                  <a:srgbClr val="7F7F7F"/>
                </a:solidFill>
              </a:rPr>
              <a:t>NEXT GENERATION</a:t>
            </a:r>
          </a:p>
          <a:p>
            <a:pPr algn="ctr"/>
            <a:r>
              <a:rPr lang="en-US" sz="2400" b="1" dirty="0" smtClean="0">
                <a:solidFill>
                  <a:srgbClr val="7F7F7F"/>
                </a:solidFill>
              </a:rPr>
              <a:t>BLENDED (DISRUPTIVE)</a:t>
            </a:r>
          </a:p>
          <a:p>
            <a:pPr algn="ctr"/>
            <a:endParaRPr lang="en-US" sz="2400" b="1" dirty="0">
              <a:solidFill>
                <a:srgbClr val="A6A6A6"/>
              </a:solidFill>
            </a:endParaRPr>
          </a:p>
        </p:txBody>
      </p:sp>
      <p:cxnSp>
        <p:nvCxnSpPr>
          <p:cNvPr id="22" name="Straight Arrow Connector 21"/>
          <p:cNvCxnSpPr/>
          <p:nvPr/>
        </p:nvCxnSpPr>
        <p:spPr>
          <a:xfrm flipV="1">
            <a:off x="1034673" y="2662246"/>
            <a:ext cx="0" cy="1473781"/>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V="1">
            <a:off x="2110820" y="6131660"/>
            <a:ext cx="1882629" cy="1"/>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994603" y="5915949"/>
            <a:ext cx="3337672" cy="369332"/>
          </a:xfrm>
          <a:prstGeom prst="rect">
            <a:avLst/>
          </a:prstGeom>
          <a:noFill/>
        </p:spPr>
        <p:txBody>
          <a:bodyPr wrap="square" rtlCol="0">
            <a:spAutoFit/>
          </a:bodyPr>
          <a:lstStyle/>
          <a:p>
            <a:pPr algn="ctr"/>
            <a:r>
              <a:rPr lang="en-US" b="1" dirty="0" smtClean="0">
                <a:solidFill>
                  <a:schemeClr val="bg1">
                    <a:lumMod val="50000"/>
                  </a:schemeClr>
                </a:solidFill>
              </a:rPr>
              <a:t>EXTENSIVE</a:t>
            </a:r>
            <a:endParaRPr lang="en-US" b="1" dirty="0">
              <a:solidFill>
                <a:schemeClr val="bg1">
                  <a:lumMod val="50000"/>
                </a:schemeClr>
              </a:solidFill>
            </a:endParaRPr>
          </a:p>
        </p:txBody>
      </p:sp>
      <p:cxnSp>
        <p:nvCxnSpPr>
          <p:cNvPr id="25" name="Straight Arrow Connector 24"/>
          <p:cNvCxnSpPr/>
          <p:nvPr/>
        </p:nvCxnSpPr>
        <p:spPr>
          <a:xfrm flipV="1">
            <a:off x="5390962" y="6129430"/>
            <a:ext cx="941315" cy="2"/>
          </a:xfrm>
          <a:prstGeom prst="straightConnector1">
            <a:avLst/>
          </a:prstGeom>
          <a:ln>
            <a:solidFill>
              <a:schemeClr val="bg1">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839142" y="682420"/>
            <a:ext cx="5558611" cy="323165"/>
          </a:xfrm>
          <a:prstGeom prst="rect">
            <a:avLst/>
          </a:prstGeom>
          <a:noFill/>
        </p:spPr>
        <p:txBody>
          <a:bodyPr wrap="square" rtlCol="0">
            <a:spAutoFit/>
          </a:bodyPr>
          <a:lstStyle/>
          <a:p>
            <a:pPr algn="dist"/>
            <a:r>
              <a:rPr lang="en-US" sz="1500" b="1" dirty="0" smtClean="0">
                <a:solidFill>
                  <a:schemeClr val="bg1"/>
                </a:solidFill>
              </a:rPr>
              <a:t>STRETCHING PATH AND PACE</a:t>
            </a:r>
            <a:endParaRPr lang="en-US" sz="1500" b="1" dirty="0">
              <a:solidFill>
                <a:schemeClr val="bg1"/>
              </a:solidFill>
            </a:endParaRPr>
          </a:p>
        </p:txBody>
      </p:sp>
      <p:sp>
        <p:nvSpPr>
          <p:cNvPr id="27" name="TextBox 26"/>
          <p:cNvSpPr txBox="1"/>
          <p:nvPr/>
        </p:nvSpPr>
        <p:spPr>
          <a:xfrm rot="5400000">
            <a:off x="5688841" y="2962636"/>
            <a:ext cx="4750139" cy="323165"/>
          </a:xfrm>
          <a:prstGeom prst="rect">
            <a:avLst/>
          </a:prstGeom>
          <a:noFill/>
        </p:spPr>
        <p:txBody>
          <a:bodyPr wrap="square" rtlCol="0">
            <a:spAutoFit/>
          </a:bodyPr>
          <a:lstStyle/>
          <a:p>
            <a:pPr algn="dist"/>
            <a:r>
              <a:rPr lang="en-US" sz="1500" b="1" dirty="0" smtClean="0">
                <a:solidFill>
                  <a:schemeClr val="bg1"/>
                </a:solidFill>
              </a:rPr>
              <a:t>STRETCHING TIME AND PLACE</a:t>
            </a:r>
            <a:endParaRPr lang="en-US" sz="1500" b="1" dirty="0">
              <a:solidFill>
                <a:schemeClr val="bg1"/>
              </a:solidFill>
            </a:endParaRPr>
          </a:p>
        </p:txBody>
      </p:sp>
      <p:sp>
        <p:nvSpPr>
          <p:cNvPr id="28" name="Up Arrow 27"/>
          <p:cNvSpPr/>
          <p:nvPr/>
        </p:nvSpPr>
        <p:spPr>
          <a:xfrm>
            <a:off x="1378127" y="801743"/>
            <a:ext cx="313765" cy="281906"/>
          </a:xfrm>
          <a:prstGeom prst="up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ight Arrow 28"/>
          <p:cNvSpPr/>
          <p:nvPr/>
        </p:nvSpPr>
        <p:spPr>
          <a:xfrm>
            <a:off x="7858813" y="5588036"/>
            <a:ext cx="313765" cy="241233"/>
          </a:xfrm>
          <a:prstGeom prst="rightArrow">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0" y="65127"/>
            <a:ext cx="9144000" cy="584775"/>
          </a:xfrm>
          <a:prstGeom prst="rect">
            <a:avLst/>
          </a:prstGeom>
          <a:noFill/>
        </p:spPr>
        <p:txBody>
          <a:bodyPr wrap="square" rtlCol="0">
            <a:spAutoFit/>
          </a:bodyPr>
          <a:lstStyle/>
          <a:p>
            <a:pPr algn="ctr"/>
            <a:r>
              <a:rPr lang="en-US" sz="3200" b="1" dirty="0" smtClean="0">
                <a:solidFill>
                  <a:schemeClr val="tx1">
                    <a:lumMod val="50000"/>
                    <a:lumOff val="50000"/>
                  </a:schemeClr>
                </a:solidFill>
              </a:rPr>
              <a:t>Making Sense of the “Learning” Labels</a:t>
            </a:r>
            <a:endParaRPr lang="en-US" sz="3200" b="1" dirty="0">
              <a:solidFill>
                <a:schemeClr val="tx1">
                  <a:lumMod val="50000"/>
                  <a:lumOff val="50000"/>
                </a:schemeClr>
              </a:solidFill>
            </a:endParaRPr>
          </a:p>
        </p:txBody>
      </p:sp>
    </p:spTree>
    <p:extLst>
      <p:ext uri="{BB962C8B-B14F-4D97-AF65-F5344CB8AC3E}">
        <p14:creationId xmlns:p14="http://schemas.microsoft.com/office/powerpoint/2010/main" val="42380553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593267"/>
          </a:xfrm>
        </p:spPr>
        <p:txBody>
          <a:bodyPr/>
          <a:lstStyle/>
          <a:p>
            <a:r>
              <a:rPr lang="en-US" sz="3200" b="1" dirty="0" smtClean="0">
                <a:solidFill>
                  <a:schemeClr val="tx1">
                    <a:lumMod val="50000"/>
                    <a:lumOff val="50000"/>
                  </a:schemeClr>
                </a:solidFill>
              </a:rPr>
              <a:t>Implications </a:t>
            </a:r>
            <a:r>
              <a:rPr lang="en-US" sz="3200" b="1" dirty="0">
                <a:solidFill>
                  <a:schemeClr val="tx1">
                    <a:lumMod val="50000"/>
                    <a:lumOff val="50000"/>
                  </a:schemeClr>
                </a:solidFill>
              </a:rPr>
              <a:t>for </a:t>
            </a:r>
            <a:r>
              <a:rPr lang="en-US" sz="3200" b="1" dirty="0" err="1">
                <a:solidFill>
                  <a:schemeClr val="tx1">
                    <a:lumMod val="50000"/>
                    <a:lumOff val="50000"/>
                  </a:schemeClr>
                </a:solidFill>
              </a:rPr>
              <a:t>HigherEd</a:t>
            </a:r>
            <a:r>
              <a:rPr lang="en-US" sz="3200" b="1" dirty="0">
                <a:solidFill>
                  <a:schemeClr val="tx1">
                    <a:lumMod val="50000"/>
                    <a:lumOff val="50000"/>
                  </a:schemeClr>
                </a:solidFill>
              </a:rPr>
              <a:t> </a:t>
            </a:r>
          </a:p>
        </p:txBody>
      </p:sp>
      <p:sp>
        <p:nvSpPr>
          <p:cNvPr id="5" name="Content Placeholder 4"/>
          <p:cNvSpPr>
            <a:spLocks noGrp="1"/>
          </p:cNvSpPr>
          <p:nvPr>
            <p:ph idx="1"/>
          </p:nvPr>
        </p:nvSpPr>
        <p:spPr>
          <a:xfrm>
            <a:off x="472698" y="980267"/>
            <a:ext cx="4672739" cy="4525963"/>
          </a:xfrm>
        </p:spPr>
        <p:txBody>
          <a:bodyPr/>
          <a:lstStyle/>
          <a:p>
            <a:pPr marL="0" indent="0">
              <a:buNone/>
            </a:pPr>
            <a:r>
              <a:rPr lang="en-US" b="1" dirty="0"/>
              <a:t>Preparation variables</a:t>
            </a:r>
            <a:endParaRPr lang="en-US" dirty="0"/>
          </a:p>
          <a:p>
            <a:pPr marL="0" indent="0">
              <a:buNone/>
            </a:pPr>
            <a:r>
              <a:rPr lang="en-US" dirty="0"/>
              <a:t>1. Better preparation</a:t>
            </a:r>
          </a:p>
          <a:p>
            <a:pPr marL="0" indent="0">
              <a:buNone/>
            </a:pPr>
            <a:r>
              <a:rPr lang="en-US" dirty="0"/>
              <a:t>2. More credit</a:t>
            </a:r>
          </a:p>
          <a:p>
            <a:pPr marL="0" indent="0">
              <a:buNone/>
            </a:pPr>
            <a:r>
              <a:rPr lang="en-US" dirty="0"/>
              <a:t>3. More productive </a:t>
            </a:r>
            <a:r>
              <a:rPr lang="en-US" dirty="0" smtClean="0"/>
              <a:t>  mindsets</a:t>
            </a:r>
            <a:endParaRPr lang="en-US" dirty="0"/>
          </a:p>
          <a:p>
            <a:endParaRPr lang="en-US" dirty="0"/>
          </a:p>
        </p:txBody>
      </p:sp>
      <p:pic>
        <p:nvPicPr>
          <p:cNvPr id="6" name="Picture 5" descr="538bae2bf077878c3133577a.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059" y="1760382"/>
            <a:ext cx="4689297" cy="4703929"/>
          </a:xfrm>
          <a:prstGeom prst="rect">
            <a:avLst/>
          </a:prstGeom>
        </p:spPr>
      </p:pic>
    </p:spTree>
    <p:extLst>
      <p:ext uri="{BB962C8B-B14F-4D97-AF65-F5344CB8AC3E}">
        <p14:creationId xmlns:p14="http://schemas.microsoft.com/office/powerpoint/2010/main" val="1924372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sz="3200" b="1" dirty="0" smtClean="0">
                <a:solidFill>
                  <a:schemeClr val="tx1">
                    <a:lumMod val="50000"/>
                    <a:lumOff val="50000"/>
                  </a:schemeClr>
                </a:solidFill>
              </a:rPr>
              <a:t>STEM Early College @ OSU</a:t>
            </a:r>
            <a:endParaRPr lang="en-US" sz="3200" b="1" dirty="0">
              <a:solidFill>
                <a:schemeClr val="tx1">
                  <a:lumMod val="50000"/>
                  <a:lumOff val="50000"/>
                </a:schemeClr>
              </a:solidFill>
            </a:endParaRPr>
          </a:p>
        </p:txBody>
      </p:sp>
      <p:sp>
        <p:nvSpPr>
          <p:cNvPr id="4" name="TextBox 3"/>
          <p:cNvSpPr txBox="1"/>
          <p:nvPr/>
        </p:nvSpPr>
        <p:spPr>
          <a:xfrm>
            <a:off x="2971800" y="6137176"/>
            <a:ext cx="4461933" cy="523220"/>
          </a:xfrm>
          <a:prstGeom prst="rect">
            <a:avLst/>
          </a:prstGeom>
          <a:noFill/>
        </p:spPr>
        <p:txBody>
          <a:bodyPr wrap="square" rtlCol="0">
            <a:spAutoFit/>
          </a:bodyPr>
          <a:lstStyle/>
          <a:p>
            <a:r>
              <a:rPr lang="en-US" sz="2800" dirty="0" smtClean="0"/>
              <a:t>Metro ECHS, Columbus </a:t>
            </a:r>
            <a:endParaRPr lang="en-US" sz="2800" dirty="0"/>
          </a:p>
        </p:txBody>
      </p:sp>
      <p:pic>
        <p:nvPicPr>
          <p:cNvPr id="9" name="Picture 8"/>
          <p:cNvPicPr>
            <a:picLocks noChangeAspect="1"/>
          </p:cNvPicPr>
          <p:nvPr/>
        </p:nvPicPr>
        <p:blipFill>
          <a:blip r:embed="rId2"/>
          <a:stretch>
            <a:fillRect/>
          </a:stretch>
        </p:blipFill>
        <p:spPr>
          <a:xfrm>
            <a:off x="1063288" y="3594317"/>
            <a:ext cx="7214151" cy="2574009"/>
          </a:xfrm>
          <a:prstGeom prst="rect">
            <a:avLst/>
          </a:prstGeom>
        </p:spPr>
      </p:pic>
      <p:pic>
        <p:nvPicPr>
          <p:cNvPr id="3" name="Picture 2" descr="IMG_2472.JPG"/>
          <p:cNvPicPr>
            <a:picLocks noChangeAspect="1"/>
          </p:cNvPicPr>
          <p:nvPr/>
        </p:nvPicPr>
        <p:blipFill rotWithShape="1">
          <a:blip r:embed="rId3" cstate="print">
            <a:extLst>
              <a:ext uri="{28A0092B-C50C-407E-A947-70E740481C1C}">
                <a14:useLocalDpi xmlns:a14="http://schemas.microsoft.com/office/drawing/2010/main" val="0"/>
              </a:ext>
            </a:extLst>
          </a:blip>
          <a:srcRect t="8497" r="6128" b="3921"/>
          <a:stretch/>
        </p:blipFill>
        <p:spPr>
          <a:xfrm>
            <a:off x="1085165" y="1041546"/>
            <a:ext cx="3472627" cy="2429934"/>
          </a:xfrm>
          <a:prstGeom prst="rect">
            <a:avLst/>
          </a:prstGeom>
        </p:spPr>
      </p:pic>
      <p:pic>
        <p:nvPicPr>
          <p:cNvPr id="5" name="Picture 4" descr="IMG_2480.JPG"/>
          <p:cNvPicPr>
            <a:picLocks noChangeAspect="1"/>
          </p:cNvPicPr>
          <p:nvPr/>
        </p:nvPicPr>
        <p:blipFill rotWithShape="1">
          <a:blip r:embed="rId4" cstate="print">
            <a:extLst>
              <a:ext uri="{28A0092B-C50C-407E-A947-70E740481C1C}">
                <a14:useLocalDpi xmlns:a14="http://schemas.microsoft.com/office/drawing/2010/main" val="0"/>
              </a:ext>
            </a:extLst>
          </a:blip>
          <a:srcRect l="8081" t="14815"/>
          <a:stretch/>
        </p:blipFill>
        <p:spPr>
          <a:xfrm>
            <a:off x="4710192" y="1041546"/>
            <a:ext cx="3532574" cy="2455333"/>
          </a:xfrm>
          <a:prstGeom prst="rect">
            <a:avLst/>
          </a:prstGeom>
        </p:spPr>
      </p:pic>
    </p:spTree>
    <p:extLst>
      <p:ext uri="{BB962C8B-B14F-4D97-AF65-F5344CB8AC3E}">
        <p14:creationId xmlns:p14="http://schemas.microsoft.com/office/powerpoint/2010/main" val="2098587611"/>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smtClean="0">
                <a:solidFill>
                  <a:schemeClr val="tx1">
                    <a:lumMod val="50000"/>
                    <a:lumOff val="50000"/>
                  </a:schemeClr>
                </a:solidFill>
              </a:rPr>
              <a:t>IB &amp; AP for English Language Learners</a:t>
            </a:r>
            <a:endParaRPr lang="en-US" sz="3200" b="1" dirty="0">
              <a:solidFill>
                <a:schemeClr val="tx1">
                  <a:lumMod val="50000"/>
                  <a:lumOff val="50000"/>
                </a:schemeClr>
              </a:solidFill>
            </a:endParaRPr>
          </a:p>
        </p:txBody>
      </p:sp>
      <p:sp>
        <p:nvSpPr>
          <p:cNvPr id="11" name="TextBox 10"/>
          <p:cNvSpPr txBox="1"/>
          <p:nvPr/>
        </p:nvSpPr>
        <p:spPr>
          <a:xfrm>
            <a:off x="533400" y="5294293"/>
            <a:ext cx="8077200" cy="523220"/>
          </a:xfrm>
          <a:prstGeom prst="rect">
            <a:avLst/>
          </a:prstGeom>
          <a:noFill/>
        </p:spPr>
        <p:txBody>
          <a:bodyPr wrap="square" rtlCol="0">
            <a:spAutoFit/>
          </a:bodyPr>
          <a:lstStyle/>
          <a:p>
            <a:pPr algn="ctr"/>
            <a:r>
              <a:rPr lang="en-US" sz="2800" dirty="0" smtClean="0"/>
              <a:t>IDEA Public Schools, TX; all grads go to 4 year colleges</a:t>
            </a:r>
            <a:endParaRPr lang="en-US" sz="2800" dirty="0"/>
          </a:p>
        </p:txBody>
      </p:sp>
      <p:pic>
        <p:nvPicPr>
          <p:cNvPr id="5" name="Picture 4" descr="IMG_122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8000" y="1752600"/>
            <a:ext cx="4292600" cy="3219450"/>
          </a:xfrm>
          <a:prstGeom prst="rect">
            <a:avLst/>
          </a:prstGeom>
        </p:spPr>
      </p:pic>
      <p:pic>
        <p:nvPicPr>
          <p:cNvPr id="7" name="Picture 6" descr="IMG_122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752600"/>
            <a:ext cx="3276600" cy="3276600"/>
          </a:xfrm>
          <a:prstGeom prst="rect">
            <a:avLst/>
          </a:prstGeom>
        </p:spPr>
      </p:pic>
    </p:spTree>
    <p:extLst>
      <p:ext uri="{BB962C8B-B14F-4D97-AF65-F5344CB8AC3E}">
        <p14:creationId xmlns:p14="http://schemas.microsoft.com/office/powerpoint/2010/main" val="2008724513"/>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1412" y="1359647"/>
            <a:ext cx="3645647" cy="1045882"/>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5" name="TextBox 4"/>
          <p:cNvSpPr txBox="1"/>
          <p:nvPr/>
        </p:nvSpPr>
        <p:spPr>
          <a:xfrm>
            <a:off x="851649" y="1524000"/>
            <a:ext cx="3765176" cy="769441"/>
          </a:xfrm>
          <a:prstGeom prst="rect">
            <a:avLst/>
          </a:prstGeom>
          <a:noFill/>
        </p:spPr>
        <p:txBody>
          <a:bodyPr wrap="square" rtlCol="0">
            <a:spAutoFit/>
          </a:bodyPr>
          <a:lstStyle/>
          <a:p>
            <a:pPr algn="ctr"/>
            <a:r>
              <a:rPr lang="en-US" sz="2200" dirty="0" smtClean="0">
                <a:solidFill>
                  <a:prstClr val="white"/>
                </a:solidFill>
                <a:latin typeface="Calibri"/>
              </a:rPr>
              <a:t>State Standards in ELA, Math</a:t>
            </a:r>
          </a:p>
          <a:p>
            <a:pPr algn="ctr"/>
            <a:r>
              <a:rPr lang="en-US" sz="2200" dirty="0">
                <a:solidFill>
                  <a:prstClr val="white"/>
                </a:solidFill>
                <a:latin typeface="Calibri"/>
              </a:rPr>
              <a:t> </a:t>
            </a:r>
            <a:r>
              <a:rPr lang="en-US" sz="2200" i="1" dirty="0" smtClean="0">
                <a:solidFill>
                  <a:prstClr val="white"/>
                </a:solidFill>
                <a:latin typeface="Calibri"/>
              </a:rPr>
              <a:t>(Content Knowledge)</a:t>
            </a:r>
            <a:endParaRPr lang="en-US" sz="2200" dirty="0">
              <a:solidFill>
                <a:prstClr val="white"/>
              </a:solidFill>
              <a:latin typeface="Calibri"/>
            </a:endParaRPr>
          </a:p>
        </p:txBody>
      </p:sp>
      <p:sp>
        <p:nvSpPr>
          <p:cNvPr id="10" name="Title 1"/>
          <p:cNvSpPr>
            <a:spLocks noGrp="1"/>
          </p:cNvSpPr>
          <p:nvPr>
            <p:ph type="title"/>
          </p:nvPr>
        </p:nvSpPr>
        <p:spPr>
          <a:xfrm>
            <a:off x="851649" y="159733"/>
            <a:ext cx="7219949" cy="729971"/>
          </a:xfrm>
        </p:spPr>
        <p:txBody>
          <a:bodyPr/>
          <a:lstStyle/>
          <a:p>
            <a:r>
              <a:rPr lang="en-US" sz="3200" b="1" dirty="0" smtClean="0">
                <a:solidFill>
                  <a:srgbClr val="7F7F7F"/>
                </a:solidFill>
                <a:latin typeface="+mn-lt"/>
              </a:rPr>
              <a:t>The Field’s Response to a Gradually </a:t>
            </a:r>
            <a:br>
              <a:rPr lang="en-US" sz="3200" b="1" dirty="0" smtClean="0">
                <a:solidFill>
                  <a:srgbClr val="7F7F7F"/>
                </a:solidFill>
                <a:latin typeface="+mn-lt"/>
              </a:rPr>
            </a:br>
            <a:r>
              <a:rPr lang="en-US" sz="3200" b="1" dirty="0" smtClean="0">
                <a:solidFill>
                  <a:srgbClr val="7F7F7F"/>
                </a:solidFill>
                <a:latin typeface="+mn-lt"/>
              </a:rPr>
              <a:t>Clarifying Goal-line</a:t>
            </a:r>
            <a:endParaRPr lang="en-US" sz="3200" b="1" dirty="0">
              <a:solidFill>
                <a:srgbClr val="7F7F7F"/>
              </a:solidFill>
              <a:latin typeface="+mn-lt"/>
            </a:endParaRPr>
          </a:p>
        </p:txBody>
      </p:sp>
      <p:sp>
        <p:nvSpPr>
          <p:cNvPr id="11" name="TextBox 10"/>
          <p:cNvSpPr txBox="1"/>
          <p:nvPr/>
        </p:nvSpPr>
        <p:spPr>
          <a:xfrm>
            <a:off x="851649" y="5154874"/>
            <a:ext cx="7306235" cy="1015663"/>
          </a:xfrm>
          <a:prstGeom prst="rect">
            <a:avLst/>
          </a:prstGeom>
          <a:noFill/>
        </p:spPr>
        <p:txBody>
          <a:bodyPr wrap="square" rtlCol="0">
            <a:spAutoFit/>
          </a:bodyPr>
          <a:lstStyle/>
          <a:p>
            <a:r>
              <a:rPr lang="en-US" sz="3000" b="1" dirty="0" smtClean="0">
                <a:solidFill>
                  <a:prstClr val="black"/>
                </a:solidFill>
                <a:latin typeface="Calibri"/>
              </a:rPr>
              <a:t>1983: </a:t>
            </a:r>
            <a:r>
              <a:rPr lang="en-US" sz="3000" i="1" dirty="0" smtClean="0">
                <a:solidFill>
                  <a:prstClr val="black"/>
                </a:solidFill>
                <a:latin typeface="Calibri"/>
              </a:rPr>
              <a:t>“Our kids are not being held to the same high standards for achievement!”</a:t>
            </a:r>
            <a:endParaRPr lang="en-US" sz="3000" i="1" dirty="0">
              <a:solidFill>
                <a:prstClr val="black"/>
              </a:solidFill>
              <a:latin typeface="Calibri"/>
            </a:endParaRPr>
          </a:p>
        </p:txBody>
      </p:sp>
    </p:spTree>
    <p:extLst>
      <p:ext uri="{BB962C8B-B14F-4D97-AF65-F5344CB8AC3E}">
        <p14:creationId xmlns:p14="http://schemas.microsoft.com/office/powerpoint/2010/main" val="24236287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smtClean="0">
                <a:solidFill>
                  <a:schemeClr val="tx1">
                    <a:lumMod val="50000"/>
                    <a:lumOff val="50000"/>
                  </a:schemeClr>
                </a:solidFill>
              </a:rPr>
              <a:t>Career </a:t>
            </a:r>
            <a:r>
              <a:rPr lang="en-US" sz="3200" b="1" dirty="0" smtClean="0">
                <a:solidFill>
                  <a:schemeClr val="tx1">
                    <a:lumMod val="50000"/>
                    <a:lumOff val="50000"/>
                  </a:schemeClr>
                </a:solidFill>
              </a:rPr>
              <a:t>Center Robotics</a:t>
            </a:r>
            <a:endParaRPr lang="en-US" sz="3200" b="1" dirty="0">
              <a:solidFill>
                <a:schemeClr val="tx1">
                  <a:lumMod val="50000"/>
                  <a:lumOff val="50000"/>
                </a:schemeClr>
              </a:solidFill>
            </a:endParaRPr>
          </a:p>
        </p:txBody>
      </p:sp>
      <p:pic>
        <p:nvPicPr>
          <p:cNvPr id="3" name="Picture 2" descr="IMG_2453.jpg"/>
          <p:cNvPicPr>
            <a:picLocks noChangeAspect="1"/>
          </p:cNvPicPr>
          <p:nvPr/>
        </p:nvPicPr>
        <p:blipFill rotWithShape="1">
          <a:blip r:embed="rId2" cstate="print">
            <a:extLst>
              <a:ext uri="{28A0092B-C50C-407E-A947-70E740481C1C}">
                <a14:useLocalDpi xmlns:a14="http://schemas.microsoft.com/office/drawing/2010/main" val="0"/>
              </a:ext>
            </a:extLst>
          </a:blip>
          <a:srcRect t="11891"/>
          <a:stretch/>
        </p:blipFill>
        <p:spPr>
          <a:xfrm>
            <a:off x="5029200" y="1143000"/>
            <a:ext cx="3257550" cy="3826933"/>
          </a:xfrm>
          <a:prstGeom prst="rect">
            <a:avLst/>
          </a:prstGeom>
        </p:spPr>
      </p:pic>
      <p:pic>
        <p:nvPicPr>
          <p:cNvPr id="4" name="Picture 3"/>
          <p:cNvPicPr>
            <a:picLocks noChangeAspect="1"/>
          </p:cNvPicPr>
          <p:nvPr/>
        </p:nvPicPr>
        <p:blipFill>
          <a:blip r:embed="rId3"/>
          <a:stretch>
            <a:fillRect/>
          </a:stretch>
        </p:blipFill>
        <p:spPr>
          <a:xfrm>
            <a:off x="1219200" y="1121974"/>
            <a:ext cx="3429000" cy="2383226"/>
          </a:xfrm>
          <a:prstGeom prst="rect">
            <a:avLst/>
          </a:prstGeom>
        </p:spPr>
      </p:pic>
      <p:pic>
        <p:nvPicPr>
          <p:cNvPr id="6" name="Picture 5" descr="IMG_2466.JPG"/>
          <p:cNvPicPr>
            <a:picLocks noChangeAspect="1"/>
          </p:cNvPicPr>
          <p:nvPr/>
        </p:nvPicPr>
        <p:blipFill rotWithShape="1">
          <a:blip r:embed="rId4" cstate="print">
            <a:extLst>
              <a:ext uri="{28A0092B-C50C-407E-A947-70E740481C1C}">
                <a14:useLocalDpi xmlns:a14="http://schemas.microsoft.com/office/drawing/2010/main" val="0"/>
              </a:ext>
            </a:extLst>
          </a:blip>
          <a:srcRect t="17576"/>
          <a:stretch/>
        </p:blipFill>
        <p:spPr>
          <a:xfrm>
            <a:off x="457200" y="3810000"/>
            <a:ext cx="4191000" cy="2590800"/>
          </a:xfrm>
          <a:prstGeom prst="rect">
            <a:avLst/>
          </a:prstGeom>
        </p:spPr>
      </p:pic>
      <p:sp>
        <p:nvSpPr>
          <p:cNvPr id="7" name="TextBox 6"/>
          <p:cNvSpPr txBox="1"/>
          <p:nvPr/>
        </p:nvSpPr>
        <p:spPr>
          <a:xfrm>
            <a:off x="5029200" y="5486400"/>
            <a:ext cx="3657600" cy="523220"/>
          </a:xfrm>
          <a:prstGeom prst="rect">
            <a:avLst/>
          </a:prstGeom>
          <a:noFill/>
        </p:spPr>
        <p:txBody>
          <a:bodyPr wrap="square" rtlCol="0">
            <a:spAutoFit/>
          </a:bodyPr>
          <a:lstStyle/>
          <a:p>
            <a:r>
              <a:rPr lang="en-US" sz="2800" dirty="0" smtClean="0"/>
              <a:t>RAMTEC, Marion OH</a:t>
            </a:r>
            <a:endParaRPr lang="en-US" sz="2800" dirty="0"/>
          </a:p>
        </p:txBody>
      </p:sp>
    </p:spTree>
    <p:extLst>
      <p:ext uri="{BB962C8B-B14F-4D97-AF65-F5344CB8AC3E}">
        <p14:creationId xmlns:p14="http://schemas.microsoft.com/office/powerpoint/2010/main" val="1183759892"/>
      </p:ext>
    </p:extLst>
  </p:cSld>
  <p:clrMapOvr>
    <a:masterClrMapping/>
  </p:clrMapOvr>
  <p:transition xmlns:p14="http://schemas.microsoft.com/office/powerpoint/2010/mai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chemeClr val="tx1">
                    <a:lumMod val="50000"/>
                    <a:lumOff val="50000"/>
                  </a:schemeClr>
                </a:solidFill>
              </a:rPr>
              <a:t>Service Learning Early College</a:t>
            </a:r>
            <a:endParaRPr lang="en-US" sz="3200" b="1" dirty="0">
              <a:solidFill>
                <a:schemeClr val="tx1">
                  <a:lumMod val="50000"/>
                  <a:lumOff val="50000"/>
                </a:schemeClr>
              </a:solidFill>
            </a:endParaRPr>
          </a:p>
        </p:txBody>
      </p:sp>
      <p:pic>
        <p:nvPicPr>
          <p:cNvPr id="5" name="Picture 4" descr="IMG_256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5576" y="1762932"/>
            <a:ext cx="4355024" cy="3266268"/>
          </a:xfrm>
          <a:prstGeom prst="rect">
            <a:avLst/>
          </a:prstGeom>
        </p:spPr>
      </p:pic>
      <p:pic>
        <p:nvPicPr>
          <p:cNvPr id="6" name="Picture 5" descr="IMG_256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1762932"/>
            <a:ext cx="3266268" cy="3266268"/>
          </a:xfrm>
          <a:prstGeom prst="rect">
            <a:avLst/>
          </a:prstGeom>
        </p:spPr>
      </p:pic>
      <p:sp>
        <p:nvSpPr>
          <p:cNvPr id="7" name="TextBox 6"/>
          <p:cNvSpPr txBox="1"/>
          <p:nvPr/>
        </p:nvSpPr>
        <p:spPr>
          <a:xfrm>
            <a:off x="1534332" y="5642674"/>
            <a:ext cx="6292311" cy="954107"/>
          </a:xfrm>
          <a:prstGeom prst="rect">
            <a:avLst/>
          </a:prstGeom>
          <a:noFill/>
        </p:spPr>
        <p:txBody>
          <a:bodyPr wrap="square" rtlCol="0">
            <a:spAutoFit/>
          </a:bodyPr>
          <a:lstStyle/>
          <a:p>
            <a:r>
              <a:rPr lang="en-US" sz="2800" dirty="0" smtClean="0"/>
              <a:t>80% of first generation students leave with an AA from Quest ECHS, Humble ISD</a:t>
            </a:r>
            <a:endParaRPr lang="en-US" sz="2800" dirty="0"/>
          </a:p>
        </p:txBody>
      </p:sp>
    </p:spTree>
    <p:extLst>
      <p:ext uri="{BB962C8B-B14F-4D97-AF65-F5344CB8AC3E}">
        <p14:creationId xmlns:p14="http://schemas.microsoft.com/office/powerpoint/2010/main" val="266797288"/>
      </p:ext>
    </p:extLst>
  </p:cSld>
  <p:clrMapOvr>
    <a:masterClrMapping/>
  </p:clrMapOvr>
  <p:transition xmlns:p14="http://schemas.microsoft.com/office/powerpoint/2010/mai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chemeClr val="tx1">
                    <a:lumMod val="50000"/>
                    <a:lumOff val="50000"/>
                  </a:schemeClr>
                </a:solidFill>
              </a:rPr>
              <a:t>Implications for </a:t>
            </a:r>
            <a:r>
              <a:rPr lang="en-US" sz="3200" b="1" dirty="0" err="1">
                <a:solidFill>
                  <a:schemeClr val="tx1">
                    <a:lumMod val="50000"/>
                    <a:lumOff val="50000"/>
                  </a:schemeClr>
                </a:solidFill>
              </a:rPr>
              <a:t>HigherEd</a:t>
            </a:r>
            <a:r>
              <a:rPr lang="en-US" sz="3200" b="1" dirty="0">
                <a:solidFill>
                  <a:schemeClr val="tx1">
                    <a:lumMod val="50000"/>
                    <a:lumOff val="50000"/>
                  </a:schemeClr>
                </a:solidFill>
              </a:rPr>
              <a:t> </a:t>
            </a:r>
          </a:p>
        </p:txBody>
      </p:sp>
      <p:sp>
        <p:nvSpPr>
          <p:cNvPr id="3" name="Content Placeholder 4"/>
          <p:cNvSpPr txBox="1">
            <a:spLocks/>
          </p:cNvSpPr>
          <p:nvPr/>
        </p:nvSpPr>
        <p:spPr>
          <a:xfrm>
            <a:off x="606830" y="1061637"/>
            <a:ext cx="8079971" cy="454659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t>Consumer variables </a:t>
            </a:r>
          </a:p>
          <a:p>
            <a:pPr marL="0" indent="0">
              <a:buFont typeface="Arial" pitchFamily="34" charset="0"/>
              <a:buNone/>
            </a:pPr>
            <a:r>
              <a:rPr lang="en-US" dirty="0" smtClean="0"/>
              <a:t>4. Better employability    </a:t>
            </a:r>
          </a:p>
          <a:p>
            <a:pPr marL="0" indent="0">
              <a:buFont typeface="Arial" pitchFamily="34" charset="0"/>
              <a:buNone/>
            </a:pPr>
            <a:r>
              <a:rPr lang="en-US" dirty="0" smtClean="0"/>
              <a:t>5. Better learner experience</a:t>
            </a:r>
          </a:p>
          <a:p>
            <a:pPr marL="0" indent="0">
              <a:buFont typeface="Arial" pitchFamily="34" charset="0"/>
              <a:buNone/>
            </a:pPr>
            <a:r>
              <a:rPr lang="en-US" dirty="0" smtClean="0"/>
              <a:t>6. More competency-based education</a:t>
            </a:r>
          </a:p>
          <a:p>
            <a:pPr marL="0" indent="0">
              <a:buFont typeface="Arial" pitchFamily="34" charset="0"/>
              <a:buNone/>
            </a:pPr>
            <a:r>
              <a:rPr lang="en-US" dirty="0" smtClean="0"/>
              <a:t>7. More unbundling/</a:t>
            </a:r>
            <a:r>
              <a:rPr lang="en-US" dirty="0" err="1" smtClean="0"/>
              <a:t>rebundling</a:t>
            </a:r>
            <a:r>
              <a:rPr lang="en-US" dirty="0" smtClean="0"/>
              <a:t>  </a:t>
            </a:r>
            <a:endParaRPr lang="en-US" dirty="0"/>
          </a:p>
        </p:txBody>
      </p:sp>
    </p:spTree>
    <p:extLst>
      <p:ext uri="{BB962C8B-B14F-4D97-AF65-F5344CB8AC3E}">
        <p14:creationId xmlns:p14="http://schemas.microsoft.com/office/powerpoint/2010/main" val="1567259783"/>
      </p:ext>
    </p:extLst>
  </p:cSld>
  <p:clrMapOvr>
    <a:masterClrMapping/>
  </p:clrMapOvr>
  <p:transition xmlns:p14="http://schemas.microsoft.com/office/powerpoint/2010/mai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rcRect t="28052" b="28052"/>
          <a:stretch>
            <a:fillRect/>
          </a:stretch>
        </p:blipFill>
        <p:spPr/>
      </p:pic>
      <p:pic>
        <p:nvPicPr>
          <p:cNvPr id="1026" name="Picture 2" descr="C:\Users\kvogt\Documents\Dropbox\Website Materials (Blogs, Photos, Info Pages)\Grantee Photos\e3 (K-12 Breakthrough)\IMG_61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288"/>
            <a:ext cx="9163050" cy="68722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0" y="0"/>
            <a:ext cx="2194825" cy="2890416"/>
          </a:xfrm>
          <a:prstGeom prst="rect">
            <a:avLst/>
          </a:prstGeom>
        </p:spPr>
      </p:pic>
      <p:pic>
        <p:nvPicPr>
          <p:cNvPr id="6" name="Picture 5"/>
          <p:cNvPicPr>
            <a:picLocks noChangeAspect="1"/>
          </p:cNvPicPr>
          <p:nvPr/>
        </p:nvPicPr>
        <p:blipFill>
          <a:blip r:embed="rId6"/>
          <a:stretch>
            <a:fillRect/>
          </a:stretch>
        </p:blipFill>
        <p:spPr>
          <a:xfrm>
            <a:off x="6635651" y="4948926"/>
            <a:ext cx="2528507" cy="1909074"/>
          </a:xfrm>
          <a:prstGeom prst="rect">
            <a:avLst/>
          </a:prstGeom>
        </p:spPr>
      </p:pic>
    </p:spTree>
    <p:extLst>
      <p:ext uri="{BB962C8B-B14F-4D97-AF65-F5344CB8AC3E}">
        <p14:creationId xmlns:p14="http://schemas.microsoft.com/office/powerpoint/2010/main" val="14794443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4386423"/>
            <a:ext cx="9144000" cy="2471579"/>
          </a:xfrm>
          <a:prstGeom prst="rect">
            <a:avLst/>
          </a:prstGeom>
        </p:spPr>
      </p:pic>
      <p:pic>
        <p:nvPicPr>
          <p:cNvPr id="4" name="Picture 3"/>
          <p:cNvPicPr>
            <a:picLocks noChangeAspect="1"/>
          </p:cNvPicPr>
          <p:nvPr/>
        </p:nvPicPr>
        <p:blipFill>
          <a:blip r:embed="rId3"/>
          <a:stretch>
            <a:fillRect/>
          </a:stretch>
        </p:blipFill>
        <p:spPr>
          <a:xfrm>
            <a:off x="2395812" y="508004"/>
            <a:ext cx="6160999" cy="4115547"/>
          </a:xfrm>
          <a:prstGeom prst="rect">
            <a:avLst/>
          </a:prstGeom>
        </p:spPr>
      </p:pic>
    </p:spTree>
    <p:extLst>
      <p:ext uri="{BB962C8B-B14F-4D97-AF65-F5344CB8AC3E}">
        <p14:creationId xmlns:p14="http://schemas.microsoft.com/office/powerpoint/2010/main" val="36513878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67955125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74702"/>
            <a:ext cx="9144000" cy="4774741"/>
          </a:xfrm>
          <a:prstGeom prst="rect">
            <a:avLst/>
          </a:prstGeom>
        </p:spPr>
      </p:pic>
    </p:spTree>
    <p:extLst>
      <p:ext uri="{BB962C8B-B14F-4D97-AF65-F5344CB8AC3E}">
        <p14:creationId xmlns:p14="http://schemas.microsoft.com/office/powerpoint/2010/main" val="49779968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52402"/>
            <a:ext cx="9144000" cy="6549957"/>
          </a:xfrm>
          <a:prstGeom prst="rect">
            <a:avLst/>
          </a:prstGeom>
        </p:spPr>
      </p:pic>
    </p:spTree>
    <p:extLst>
      <p:ext uri="{BB962C8B-B14F-4D97-AF65-F5344CB8AC3E}">
        <p14:creationId xmlns:p14="http://schemas.microsoft.com/office/powerpoint/2010/main" val="14662939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2601" y="825500"/>
            <a:ext cx="8153966" cy="5181960"/>
          </a:xfrm>
          <a:prstGeom prst="rect">
            <a:avLst/>
          </a:prstGeom>
        </p:spPr>
      </p:pic>
      <p:sp>
        <p:nvSpPr>
          <p:cNvPr id="5" name="Title 1"/>
          <p:cNvSpPr>
            <a:spLocks noGrp="1"/>
          </p:cNvSpPr>
          <p:nvPr>
            <p:ph type="title" idx="4294967295"/>
          </p:nvPr>
        </p:nvSpPr>
        <p:spPr>
          <a:xfrm>
            <a:off x="1122363" y="134938"/>
            <a:ext cx="8021637" cy="730250"/>
          </a:xfrm>
          <a:prstGeom prst="rect">
            <a:avLst/>
          </a:prstGeom>
        </p:spPr>
        <p:txBody>
          <a:bodyPr/>
          <a:lstStyle/>
          <a:p>
            <a:pPr algn="ctr"/>
            <a:r>
              <a:rPr lang="en-US" sz="3200" b="1" dirty="0">
                <a:solidFill>
                  <a:schemeClr val="tx1">
                    <a:lumMod val="50000"/>
                    <a:lumOff val="50000"/>
                  </a:schemeClr>
                </a:solidFill>
                <a:latin typeface="+mj-lt"/>
              </a:rPr>
              <a:t>Summit’s Habits of Success Continuum</a:t>
            </a:r>
          </a:p>
        </p:txBody>
      </p:sp>
    </p:spTree>
    <p:extLst>
      <p:ext uri="{BB962C8B-B14F-4D97-AF65-F5344CB8AC3E}">
        <p14:creationId xmlns:p14="http://schemas.microsoft.com/office/powerpoint/2010/main" val="357722925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04901" y="1127125"/>
            <a:ext cx="6921980" cy="4902540"/>
          </a:xfrm>
          <a:prstGeom prst="rect">
            <a:avLst/>
          </a:prstGeom>
        </p:spPr>
      </p:pic>
      <p:sp>
        <p:nvSpPr>
          <p:cNvPr id="5" name="Title 1"/>
          <p:cNvSpPr>
            <a:spLocks noGrp="1"/>
          </p:cNvSpPr>
          <p:nvPr>
            <p:ph type="title" idx="4294967295"/>
          </p:nvPr>
        </p:nvSpPr>
        <p:spPr>
          <a:xfrm>
            <a:off x="0" y="338138"/>
            <a:ext cx="9144000" cy="730250"/>
          </a:xfrm>
          <a:prstGeom prst="rect">
            <a:avLst/>
          </a:prstGeom>
        </p:spPr>
        <p:txBody>
          <a:bodyPr/>
          <a:lstStyle/>
          <a:p>
            <a:pPr algn="ctr"/>
            <a:r>
              <a:rPr lang="en-US" sz="3200" b="1" dirty="0">
                <a:solidFill>
                  <a:schemeClr val="tx1">
                    <a:lumMod val="50000"/>
                    <a:lumOff val="50000"/>
                  </a:schemeClr>
                </a:solidFill>
                <a:latin typeface="+mj-lt"/>
              </a:rPr>
              <a:t>Design for </a:t>
            </a:r>
            <a:r>
              <a:rPr lang="en-US" sz="3200" b="1" dirty="0" smtClean="0">
                <a:solidFill>
                  <a:schemeClr val="tx1">
                    <a:lumMod val="50000"/>
                    <a:lumOff val="50000"/>
                  </a:schemeClr>
                </a:solidFill>
                <a:latin typeface="+mj-lt"/>
              </a:rPr>
              <a:t>Summit’s NGL Environment</a:t>
            </a:r>
            <a:endParaRPr lang="en-US" sz="3200" b="1" dirty="0">
              <a:solidFill>
                <a:schemeClr val="tx1">
                  <a:lumMod val="50000"/>
                  <a:lumOff val="50000"/>
                </a:schemeClr>
              </a:solidFill>
              <a:latin typeface="+mj-lt"/>
            </a:endParaRPr>
          </a:p>
        </p:txBody>
      </p:sp>
    </p:spTree>
    <p:extLst>
      <p:ext uri="{BB962C8B-B14F-4D97-AF65-F5344CB8AC3E}">
        <p14:creationId xmlns:p14="http://schemas.microsoft.com/office/powerpoint/2010/main" val="36756179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046941"/>
          </a:xfrm>
          <a:prstGeom prst="rect">
            <a:avLst/>
          </a:prstGeom>
          <a:solidFill>
            <a:schemeClr val="accent1">
              <a:lumMod val="40000"/>
              <a:lumOff val="6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0" y="4811059"/>
            <a:ext cx="9144000" cy="2046941"/>
          </a:xfrm>
          <a:prstGeom prst="rect">
            <a:avLst/>
          </a:prstGeom>
          <a:solidFill>
            <a:schemeClr val="accent4">
              <a:lumMod val="20000"/>
              <a:lumOff val="8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2046941"/>
            <a:ext cx="9144000" cy="2764118"/>
          </a:xfrm>
          <a:prstGeom prst="rect">
            <a:avLst/>
          </a:prstGeom>
          <a:solidFill>
            <a:schemeClr val="bg2">
              <a:lumMod val="9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rot="16200000">
            <a:off x="8318038" y="821764"/>
            <a:ext cx="1225177" cy="369332"/>
          </a:xfrm>
          <a:prstGeom prst="rect">
            <a:avLst/>
          </a:prstGeom>
          <a:noFill/>
        </p:spPr>
        <p:txBody>
          <a:bodyPr wrap="square" rtlCol="0">
            <a:spAutoFit/>
          </a:bodyPr>
          <a:lstStyle/>
          <a:p>
            <a:pPr algn="dist"/>
            <a:r>
              <a:rPr lang="en-US" b="1" dirty="0" smtClean="0">
                <a:solidFill>
                  <a:schemeClr val="accent1">
                    <a:lumMod val="75000"/>
                  </a:schemeClr>
                </a:solidFill>
              </a:rPr>
              <a:t>GOALS</a:t>
            </a:r>
            <a:endParaRPr lang="en-US" b="1" dirty="0">
              <a:solidFill>
                <a:schemeClr val="accent1">
                  <a:lumMod val="75000"/>
                </a:schemeClr>
              </a:solidFill>
            </a:endParaRPr>
          </a:p>
        </p:txBody>
      </p:sp>
      <p:sp>
        <p:nvSpPr>
          <p:cNvPr id="6" name="TextBox 5"/>
          <p:cNvSpPr txBox="1"/>
          <p:nvPr/>
        </p:nvSpPr>
        <p:spPr>
          <a:xfrm rot="16200000">
            <a:off x="8075672" y="3274218"/>
            <a:ext cx="1748120" cy="369332"/>
          </a:xfrm>
          <a:prstGeom prst="rect">
            <a:avLst/>
          </a:prstGeom>
          <a:noFill/>
        </p:spPr>
        <p:txBody>
          <a:bodyPr wrap="square" rtlCol="0">
            <a:spAutoFit/>
          </a:bodyPr>
          <a:lstStyle/>
          <a:p>
            <a:pPr algn="dist"/>
            <a:r>
              <a:rPr lang="en-US" b="1" dirty="0" smtClean="0">
                <a:solidFill>
                  <a:schemeClr val="bg2">
                    <a:lumMod val="50000"/>
                  </a:schemeClr>
                </a:solidFill>
              </a:rPr>
              <a:t>METHODS</a:t>
            </a:r>
            <a:endParaRPr lang="en-US" b="1" dirty="0">
              <a:solidFill>
                <a:schemeClr val="bg2">
                  <a:lumMod val="50000"/>
                </a:schemeClr>
              </a:solidFill>
            </a:endParaRPr>
          </a:p>
        </p:txBody>
      </p:sp>
      <p:sp>
        <p:nvSpPr>
          <p:cNvPr id="7" name="TextBox 6"/>
          <p:cNvSpPr txBox="1"/>
          <p:nvPr/>
        </p:nvSpPr>
        <p:spPr>
          <a:xfrm rot="16200000">
            <a:off x="7960308" y="5664805"/>
            <a:ext cx="1927414" cy="369332"/>
          </a:xfrm>
          <a:prstGeom prst="rect">
            <a:avLst/>
          </a:prstGeom>
          <a:noFill/>
        </p:spPr>
        <p:txBody>
          <a:bodyPr wrap="square" rtlCol="0">
            <a:spAutoFit/>
          </a:bodyPr>
          <a:lstStyle/>
          <a:p>
            <a:pPr algn="dist"/>
            <a:r>
              <a:rPr lang="en-US" b="1" dirty="0" smtClean="0">
                <a:solidFill>
                  <a:schemeClr val="accent4"/>
                </a:solidFill>
              </a:rPr>
              <a:t>ENVIRONMENTS</a:t>
            </a:r>
            <a:endParaRPr lang="en-US" b="1" dirty="0">
              <a:solidFill>
                <a:schemeClr val="accent4"/>
              </a:solidFill>
            </a:endParaRPr>
          </a:p>
        </p:txBody>
      </p:sp>
      <p:sp>
        <p:nvSpPr>
          <p:cNvPr id="8" name="TextBox 7"/>
          <p:cNvSpPr txBox="1"/>
          <p:nvPr/>
        </p:nvSpPr>
        <p:spPr>
          <a:xfrm>
            <a:off x="1" y="313765"/>
            <a:ext cx="1419412" cy="369332"/>
          </a:xfrm>
          <a:prstGeom prst="rect">
            <a:avLst/>
          </a:prstGeom>
          <a:noFill/>
        </p:spPr>
        <p:txBody>
          <a:bodyPr wrap="square" rtlCol="0">
            <a:spAutoFit/>
          </a:bodyPr>
          <a:lstStyle/>
          <a:p>
            <a:r>
              <a:rPr lang="en-US" dirty="0" smtClean="0">
                <a:solidFill>
                  <a:schemeClr val="tx2">
                    <a:lumMod val="60000"/>
                    <a:lumOff val="40000"/>
                  </a:schemeClr>
                </a:solidFill>
              </a:rPr>
              <a:t>DEFINE</a:t>
            </a:r>
            <a:endParaRPr lang="en-US" dirty="0">
              <a:solidFill>
                <a:schemeClr val="tx2">
                  <a:lumMod val="60000"/>
                  <a:lumOff val="40000"/>
                </a:schemeClr>
              </a:solidFill>
            </a:endParaRPr>
          </a:p>
        </p:txBody>
      </p:sp>
      <p:sp>
        <p:nvSpPr>
          <p:cNvPr id="9" name="TextBox 8"/>
          <p:cNvSpPr txBox="1"/>
          <p:nvPr/>
        </p:nvSpPr>
        <p:spPr>
          <a:xfrm>
            <a:off x="1" y="1248478"/>
            <a:ext cx="1419412" cy="369332"/>
          </a:xfrm>
          <a:prstGeom prst="rect">
            <a:avLst/>
          </a:prstGeom>
          <a:noFill/>
        </p:spPr>
        <p:txBody>
          <a:bodyPr wrap="square" rtlCol="0">
            <a:spAutoFit/>
          </a:bodyPr>
          <a:lstStyle/>
          <a:p>
            <a:r>
              <a:rPr lang="en-US" dirty="0" smtClean="0">
                <a:solidFill>
                  <a:schemeClr val="tx2">
                    <a:lumMod val="60000"/>
                    <a:lumOff val="40000"/>
                  </a:schemeClr>
                </a:solidFill>
              </a:rPr>
              <a:t>MEASURE</a:t>
            </a:r>
            <a:endParaRPr lang="en-US" dirty="0">
              <a:solidFill>
                <a:schemeClr val="tx2">
                  <a:lumMod val="60000"/>
                  <a:lumOff val="40000"/>
                </a:schemeClr>
              </a:solidFill>
            </a:endParaRPr>
          </a:p>
        </p:txBody>
      </p:sp>
      <p:sp>
        <p:nvSpPr>
          <p:cNvPr id="10" name="TextBox 9"/>
          <p:cNvSpPr txBox="1"/>
          <p:nvPr/>
        </p:nvSpPr>
        <p:spPr>
          <a:xfrm>
            <a:off x="1" y="2707342"/>
            <a:ext cx="1419412" cy="369332"/>
          </a:xfrm>
          <a:prstGeom prst="rect">
            <a:avLst/>
          </a:prstGeom>
          <a:noFill/>
        </p:spPr>
        <p:txBody>
          <a:bodyPr wrap="square" rtlCol="0">
            <a:spAutoFit/>
          </a:bodyPr>
          <a:lstStyle/>
          <a:p>
            <a:r>
              <a:rPr lang="en-US" dirty="0" smtClean="0">
                <a:solidFill>
                  <a:schemeClr val="bg2">
                    <a:lumMod val="50000"/>
                  </a:schemeClr>
                </a:solidFill>
              </a:rPr>
              <a:t>DESIGN</a:t>
            </a:r>
            <a:endParaRPr lang="en-US" dirty="0">
              <a:solidFill>
                <a:schemeClr val="bg2">
                  <a:lumMod val="50000"/>
                </a:schemeClr>
              </a:solidFill>
            </a:endParaRPr>
          </a:p>
        </p:txBody>
      </p:sp>
      <p:sp>
        <p:nvSpPr>
          <p:cNvPr id="11" name="TextBox 10"/>
          <p:cNvSpPr txBox="1"/>
          <p:nvPr/>
        </p:nvSpPr>
        <p:spPr>
          <a:xfrm>
            <a:off x="1" y="3642055"/>
            <a:ext cx="1419412" cy="369332"/>
          </a:xfrm>
          <a:prstGeom prst="rect">
            <a:avLst/>
          </a:prstGeom>
          <a:noFill/>
        </p:spPr>
        <p:txBody>
          <a:bodyPr wrap="square" rtlCol="0">
            <a:spAutoFit/>
          </a:bodyPr>
          <a:lstStyle/>
          <a:p>
            <a:r>
              <a:rPr lang="en-US" dirty="0" smtClean="0">
                <a:solidFill>
                  <a:schemeClr val="bg2">
                    <a:lumMod val="50000"/>
                  </a:schemeClr>
                </a:solidFill>
              </a:rPr>
              <a:t>IMPLEMENT</a:t>
            </a:r>
            <a:endParaRPr lang="en-US" dirty="0">
              <a:solidFill>
                <a:schemeClr val="bg2">
                  <a:lumMod val="50000"/>
                </a:schemeClr>
              </a:solidFill>
            </a:endParaRPr>
          </a:p>
        </p:txBody>
      </p:sp>
      <p:sp>
        <p:nvSpPr>
          <p:cNvPr id="12" name="TextBox 11"/>
          <p:cNvSpPr txBox="1"/>
          <p:nvPr/>
        </p:nvSpPr>
        <p:spPr>
          <a:xfrm>
            <a:off x="1" y="5262283"/>
            <a:ext cx="1419412" cy="369332"/>
          </a:xfrm>
          <a:prstGeom prst="rect">
            <a:avLst/>
          </a:prstGeom>
          <a:noFill/>
        </p:spPr>
        <p:txBody>
          <a:bodyPr wrap="square" rtlCol="0">
            <a:spAutoFit/>
          </a:bodyPr>
          <a:lstStyle/>
          <a:p>
            <a:r>
              <a:rPr lang="en-US" dirty="0" smtClean="0">
                <a:solidFill>
                  <a:schemeClr val="accent4"/>
                </a:solidFill>
              </a:rPr>
              <a:t>ENABLE</a:t>
            </a:r>
            <a:endParaRPr lang="en-US" dirty="0">
              <a:solidFill>
                <a:schemeClr val="accent4"/>
              </a:solidFill>
            </a:endParaRPr>
          </a:p>
        </p:txBody>
      </p:sp>
      <p:sp>
        <p:nvSpPr>
          <p:cNvPr id="13" name="TextBox 12"/>
          <p:cNvSpPr txBox="1"/>
          <p:nvPr/>
        </p:nvSpPr>
        <p:spPr>
          <a:xfrm>
            <a:off x="1" y="6196996"/>
            <a:ext cx="1419412" cy="369332"/>
          </a:xfrm>
          <a:prstGeom prst="rect">
            <a:avLst/>
          </a:prstGeom>
          <a:noFill/>
        </p:spPr>
        <p:txBody>
          <a:bodyPr wrap="square" rtlCol="0">
            <a:spAutoFit/>
          </a:bodyPr>
          <a:lstStyle/>
          <a:p>
            <a:r>
              <a:rPr lang="en-US" dirty="0" smtClean="0">
                <a:solidFill>
                  <a:schemeClr val="accent4"/>
                </a:solidFill>
              </a:rPr>
              <a:t>SCALE</a:t>
            </a:r>
            <a:endParaRPr lang="en-US" dirty="0">
              <a:solidFill>
                <a:schemeClr val="accent4"/>
              </a:solidFill>
            </a:endParaRPr>
          </a:p>
        </p:txBody>
      </p:sp>
      <p:sp>
        <p:nvSpPr>
          <p:cNvPr id="14" name="TextBox 13"/>
          <p:cNvSpPr txBox="1"/>
          <p:nvPr/>
        </p:nvSpPr>
        <p:spPr>
          <a:xfrm>
            <a:off x="1673411" y="199605"/>
            <a:ext cx="1404471" cy="646331"/>
          </a:xfrm>
          <a:prstGeom prst="rect">
            <a:avLst/>
          </a:prstGeom>
          <a:solidFill>
            <a:schemeClr val="tx1">
              <a:lumMod val="65000"/>
              <a:lumOff val="35000"/>
            </a:schemeClr>
          </a:solidFill>
        </p:spPr>
        <p:txBody>
          <a:bodyPr wrap="square" rtlCol="0">
            <a:spAutoFit/>
          </a:bodyPr>
          <a:lstStyle/>
          <a:p>
            <a:pPr algn="ctr"/>
            <a:r>
              <a:rPr lang="en-US" dirty="0" smtClean="0">
                <a:solidFill>
                  <a:schemeClr val="bg1"/>
                </a:solidFill>
              </a:rPr>
              <a:t>Proficiency in ELA, Math</a:t>
            </a:r>
            <a:endParaRPr lang="en-US" dirty="0">
              <a:solidFill>
                <a:schemeClr val="bg1"/>
              </a:solidFill>
            </a:endParaRPr>
          </a:p>
        </p:txBody>
      </p:sp>
      <p:sp>
        <p:nvSpPr>
          <p:cNvPr id="15" name="Diamond 14"/>
          <p:cNvSpPr/>
          <p:nvPr/>
        </p:nvSpPr>
        <p:spPr>
          <a:xfrm>
            <a:off x="3469730" y="5787863"/>
            <a:ext cx="1165412" cy="1165412"/>
          </a:xfrm>
          <a:prstGeom prst="diamond">
            <a:avLst/>
          </a:prstGeom>
          <a:solidFill>
            <a:srgbClr val="59595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589260" y="6173380"/>
            <a:ext cx="911412" cy="369332"/>
          </a:xfrm>
          <a:prstGeom prst="rect">
            <a:avLst/>
          </a:prstGeom>
          <a:noFill/>
        </p:spPr>
        <p:txBody>
          <a:bodyPr wrap="square" rtlCol="0">
            <a:spAutoFit/>
          </a:bodyPr>
          <a:lstStyle/>
          <a:p>
            <a:pPr algn="ctr"/>
            <a:r>
              <a:rPr lang="en-US" dirty="0" smtClean="0">
                <a:solidFill>
                  <a:srgbClr val="FFFFFF"/>
                </a:solidFill>
              </a:rPr>
              <a:t>NCLB</a:t>
            </a:r>
            <a:endParaRPr lang="en-US" dirty="0">
              <a:solidFill>
                <a:srgbClr val="FFFFFF"/>
              </a:solidFill>
            </a:endParaRPr>
          </a:p>
        </p:txBody>
      </p:sp>
      <p:sp>
        <p:nvSpPr>
          <p:cNvPr id="17" name="Diamond 16"/>
          <p:cNvSpPr/>
          <p:nvPr/>
        </p:nvSpPr>
        <p:spPr>
          <a:xfrm>
            <a:off x="2774646" y="986228"/>
            <a:ext cx="927538" cy="927170"/>
          </a:xfrm>
          <a:prstGeom prst="diamond">
            <a:avLst/>
          </a:prstGeom>
          <a:solidFill>
            <a:srgbClr val="59595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799592" y="1120624"/>
            <a:ext cx="911412" cy="646331"/>
          </a:xfrm>
          <a:prstGeom prst="rect">
            <a:avLst/>
          </a:prstGeom>
          <a:noFill/>
        </p:spPr>
        <p:txBody>
          <a:bodyPr wrap="square" rtlCol="0">
            <a:spAutoFit/>
          </a:bodyPr>
          <a:lstStyle/>
          <a:p>
            <a:pPr algn="ctr"/>
            <a:r>
              <a:rPr lang="en-US" dirty="0" smtClean="0">
                <a:solidFill>
                  <a:srgbClr val="FFFFFF"/>
                </a:solidFill>
              </a:rPr>
              <a:t>State tests</a:t>
            </a:r>
            <a:endParaRPr lang="en-US" dirty="0">
              <a:solidFill>
                <a:srgbClr val="FFFFFF"/>
              </a:solidFill>
            </a:endParaRPr>
          </a:p>
        </p:txBody>
      </p:sp>
      <p:sp>
        <p:nvSpPr>
          <p:cNvPr id="19" name="TextBox 18"/>
          <p:cNvSpPr txBox="1"/>
          <p:nvPr/>
        </p:nvSpPr>
        <p:spPr>
          <a:xfrm>
            <a:off x="5304118" y="5252709"/>
            <a:ext cx="791881" cy="369332"/>
          </a:xfrm>
          <a:prstGeom prst="rect">
            <a:avLst/>
          </a:prstGeom>
          <a:solidFill>
            <a:schemeClr val="tx1">
              <a:lumMod val="65000"/>
              <a:lumOff val="35000"/>
            </a:schemeClr>
          </a:solidFill>
        </p:spPr>
        <p:txBody>
          <a:bodyPr wrap="square" rtlCol="0">
            <a:spAutoFit/>
          </a:bodyPr>
          <a:lstStyle/>
          <a:p>
            <a:r>
              <a:rPr lang="en-US" dirty="0" smtClean="0">
                <a:solidFill>
                  <a:schemeClr val="bg1"/>
                </a:solidFill>
              </a:rPr>
              <a:t>PD, TA</a:t>
            </a:r>
            <a:endParaRPr lang="en-US" dirty="0">
              <a:solidFill>
                <a:schemeClr val="bg1"/>
              </a:solidFill>
            </a:endParaRPr>
          </a:p>
        </p:txBody>
      </p:sp>
      <p:sp>
        <p:nvSpPr>
          <p:cNvPr id="20" name="TextBox 19"/>
          <p:cNvSpPr txBox="1"/>
          <p:nvPr/>
        </p:nvSpPr>
        <p:spPr>
          <a:xfrm>
            <a:off x="7144346" y="2584824"/>
            <a:ext cx="896474" cy="369332"/>
          </a:xfrm>
          <a:prstGeom prst="rect">
            <a:avLst/>
          </a:prstGeom>
          <a:solidFill>
            <a:schemeClr val="tx1">
              <a:lumMod val="65000"/>
              <a:lumOff val="35000"/>
            </a:schemeClr>
          </a:solidFill>
        </p:spPr>
        <p:txBody>
          <a:bodyPr wrap="square" rtlCol="0">
            <a:spAutoFit/>
          </a:bodyPr>
          <a:lstStyle/>
          <a:p>
            <a:r>
              <a:rPr lang="en-US" dirty="0" smtClean="0">
                <a:solidFill>
                  <a:schemeClr val="bg1"/>
                </a:solidFill>
              </a:rPr>
              <a:t>No </a:t>
            </a:r>
            <a:r>
              <a:rPr lang="en-US" dirty="0" err="1" smtClean="0">
                <a:solidFill>
                  <a:schemeClr val="bg1"/>
                </a:solidFill>
              </a:rPr>
              <a:t>Exc</a:t>
            </a:r>
            <a:endParaRPr lang="en-US" dirty="0">
              <a:solidFill>
                <a:schemeClr val="bg1"/>
              </a:solidFill>
            </a:endParaRPr>
          </a:p>
        </p:txBody>
      </p:sp>
      <p:sp>
        <p:nvSpPr>
          <p:cNvPr id="21" name="TextBox 20"/>
          <p:cNvSpPr txBox="1"/>
          <p:nvPr/>
        </p:nvSpPr>
        <p:spPr>
          <a:xfrm>
            <a:off x="6320703" y="3284067"/>
            <a:ext cx="1785471" cy="1200329"/>
          </a:xfrm>
          <a:prstGeom prst="rect">
            <a:avLst/>
          </a:prstGeom>
          <a:solidFill>
            <a:schemeClr val="tx1">
              <a:lumMod val="65000"/>
              <a:lumOff val="35000"/>
            </a:schemeClr>
          </a:solidFill>
        </p:spPr>
        <p:txBody>
          <a:bodyPr wrap="square" rtlCol="0">
            <a:spAutoFit/>
          </a:bodyPr>
          <a:lstStyle/>
          <a:p>
            <a:pPr algn="ctr"/>
            <a:endParaRPr lang="en-US" dirty="0" smtClean="0">
              <a:solidFill>
                <a:schemeClr val="bg1"/>
              </a:solidFill>
            </a:endParaRPr>
          </a:p>
          <a:p>
            <a:pPr algn="ctr"/>
            <a:r>
              <a:rPr lang="en-US" dirty="0" smtClean="0">
                <a:solidFill>
                  <a:schemeClr val="bg1"/>
                </a:solidFill>
              </a:rPr>
              <a:t>Test-driven</a:t>
            </a:r>
          </a:p>
          <a:p>
            <a:pPr algn="ctr"/>
            <a:r>
              <a:rPr lang="en-US" dirty="0" smtClean="0">
                <a:solidFill>
                  <a:schemeClr val="bg1"/>
                </a:solidFill>
              </a:rPr>
              <a:t>practice</a:t>
            </a:r>
            <a:endParaRPr lang="en-US" dirty="0">
              <a:solidFill>
                <a:schemeClr val="bg1"/>
              </a:solidFill>
            </a:endParaRPr>
          </a:p>
          <a:p>
            <a:pPr algn="ctr"/>
            <a:endParaRPr lang="en-US" dirty="0">
              <a:solidFill>
                <a:schemeClr val="bg1"/>
              </a:solidFill>
            </a:endParaRPr>
          </a:p>
        </p:txBody>
      </p:sp>
      <p:sp>
        <p:nvSpPr>
          <p:cNvPr id="22" name="TextBox 21"/>
          <p:cNvSpPr txBox="1"/>
          <p:nvPr/>
        </p:nvSpPr>
        <p:spPr>
          <a:xfrm>
            <a:off x="6208049" y="59764"/>
            <a:ext cx="3578412" cy="830997"/>
          </a:xfrm>
          <a:prstGeom prst="rect">
            <a:avLst/>
          </a:prstGeom>
          <a:noFill/>
        </p:spPr>
        <p:txBody>
          <a:bodyPr wrap="square" rtlCol="0">
            <a:spAutoFit/>
          </a:bodyPr>
          <a:lstStyle/>
          <a:p>
            <a:r>
              <a:rPr lang="en-US" sz="2400" b="1" dirty="0" smtClean="0">
                <a:solidFill>
                  <a:srgbClr val="FF0000"/>
                </a:solidFill>
              </a:rPr>
              <a:t>THE FIRST ERA </a:t>
            </a:r>
          </a:p>
          <a:p>
            <a:r>
              <a:rPr lang="en-US" sz="2400" b="1" dirty="0" smtClean="0">
                <a:solidFill>
                  <a:srgbClr val="FF0000"/>
                </a:solidFill>
              </a:rPr>
              <a:t>of STANDARDS</a:t>
            </a:r>
            <a:endParaRPr lang="en-US" sz="2400" b="1" dirty="0">
              <a:solidFill>
                <a:srgbClr val="FF0000"/>
              </a:solidFill>
            </a:endParaRPr>
          </a:p>
        </p:txBody>
      </p:sp>
      <p:sp>
        <p:nvSpPr>
          <p:cNvPr id="23" name="Diamond 22"/>
          <p:cNvSpPr/>
          <p:nvPr/>
        </p:nvSpPr>
        <p:spPr>
          <a:xfrm>
            <a:off x="3885070" y="787368"/>
            <a:ext cx="1212589" cy="1212108"/>
          </a:xfrm>
          <a:prstGeom prst="diamond">
            <a:avLst/>
          </a:prstGeom>
          <a:solidFill>
            <a:srgbClr val="59595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4046435" y="1029844"/>
            <a:ext cx="911412" cy="646331"/>
          </a:xfrm>
          <a:prstGeom prst="rect">
            <a:avLst/>
          </a:prstGeom>
          <a:noFill/>
        </p:spPr>
        <p:txBody>
          <a:bodyPr wrap="square" rtlCol="0">
            <a:spAutoFit/>
          </a:bodyPr>
          <a:lstStyle/>
          <a:p>
            <a:pPr algn="ctr"/>
            <a:r>
              <a:rPr lang="en-US" dirty="0" smtClean="0">
                <a:solidFill>
                  <a:srgbClr val="FFFFFF"/>
                </a:solidFill>
              </a:rPr>
              <a:t>State tests</a:t>
            </a:r>
            <a:endParaRPr lang="en-US" dirty="0">
              <a:solidFill>
                <a:srgbClr val="FFFFFF"/>
              </a:solidFill>
            </a:endParaRPr>
          </a:p>
        </p:txBody>
      </p:sp>
    </p:spTree>
    <p:extLst>
      <p:ext uri="{BB962C8B-B14F-4D97-AF65-F5344CB8AC3E}">
        <p14:creationId xmlns:p14="http://schemas.microsoft.com/office/powerpoint/2010/main" val="3473226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dissolv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dissolve">
                                      <p:cBhvr>
                                        <p:cTn id="25" dur="500"/>
                                        <p:tgtEl>
                                          <p:spTgt spid="15"/>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dissolv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dissolve">
                                      <p:cBhvr>
                                        <p:cTn id="33" dur="500"/>
                                        <p:tgtEl>
                                          <p:spTgt spid="23"/>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dissolv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dissolv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7" grpId="0" animBg="1"/>
      <p:bldP spid="18" grpId="0"/>
      <p:bldP spid="19" grpId="0" animBg="1"/>
      <p:bldP spid="20" grpId="0" animBg="1"/>
      <p:bldP spid="21" grpId="0" animBg="1"/>
      <p:bldP spid="22" grpId="0"/>
      <p:bldP spid="23" grpId="0" animBg="1"/>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welcome.tiff"/>
          <p:cNvPicPr/>
          <p:nvPr/>
        </p:nvPicPr>
        <p:blipFill>
          <a:blip r:embed="rId2">
            <a:extLst/>
          </a:blip>
          <a:stretch>
            <a:fillRect/>
          </a:stretch>
        </p:blipFill>
        <p:spPr>
          <a:xfrm>
            <a:off x="661464" y="171043"/>
            <a:ext cx="7821073" cy="6515914"/>
          </a:xfrm>
          <a:prstGeom prst="rect">
            <a:avLst/>
          </a:prstGeom>
          <a:ln w="12700">
            <a:miter lim="400000"/>
          </a:ln>
        </p:spPr>
      </p:pic>
    </p:spTree>
    <p:extLst>
      <p:ext uri="{BB962C8B-B14F-4D97-AF65-F5344CB8AC3E}">
        <p14:creationId xmlns:p14="http://schemas.microsoft.com/office/powerpoint/2010/main" val="4135695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scl0.tiff"/>
          <p:cNvPicPr/>
          <p:nvPr/>
        </p:nvPicPr>
        <p:blipFill>
          <a:blip r:embed="rId2">
            <a:extLst/>
          </a:blip>
          <a:stretch>
            <a:fillRect/>
          </a:stretch>
        </p:blipFill>
        <p:spPr>
          <a:xfrm>
            <a:off x="321852" y="231557"/>
            <a:ext cx="8723789" cy="1138542"/>
          </a:xfrm>
          <a:prstGeom prst="rect">
            <a:avLst/>
          </a:prstGeom>
          <a:ln w="12700">
            <a:miter lim="400000"/>
          </a:ln>
        </p:spPr>
      </p:pic>
      <p:pic>
        <p:nvPicPr>
          <p:cNvPr id="112" name="scl1.tiff"/>
          <p:cNvPicPr/>
          <p:nvPr/>
        </p:nvPicPr>
        <p:blipFill>
          <a:blip r:embed="rId3">
            <a:extLst/>
          </a:blip>
          <a:stretch>
            <a:fillRect/>
          </a:stretch>
        </p:blipFill>
        <p:spPr>
          <a:xfrm>
            <a:off x="-335088" y="1666823"/>
            <a:ext cx="9460296" cy="3364163"/>
          </a:xfrm>
          <a:prstGeom prst="rect">
            <a:avLst/>
          </a:prstGeom>
          <a:ln w="12700">
            <a:miter lim="400000"/>
          </a:ln>
        </p:spPr>
      </p:pic>
    </p:spTree>
    <p:extLst>
      <p:ext uri="{BB962C8B-B14F-4D97-AF65-F5344CB8AC3E}">
        <p14:creationId xmlns:p14="http://schemas.microsoft.com/office/powerpoint/2010/main" val="3135239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scl0.tiff"/>
          <p:cNvPicPr/>
          <p:nvPr/>
        </p:nvPicPr>
        <p:blipFill>
          <a:blip r:embed="rId2">
            <a:extLst/>
          </a:blip>
          <a:stretch>
            <a:fillRect/>
          </a:stretch>
        </p:blipFill>
        <p:spPr>
          <a:xfrm>
            <a:off x="321852" y="231557"/>
            <a:ext cx="8723789" cy="1138542"/>
          </a:xfrm>
          <a:prstGeom prst="rect">
            <a:avLst/>
          </a:prstGeom>
          <a:ln w="12700">
            <a:miter lim="400000"/>
          </a:ln>
        </p:spPr>
      </p:pic>
      <p:pic>
        <p:nvPicPr>
          <p:cNvPr id="115" name="scl2.tiff"/>
          <p:cNvPicPr/>
          <p:nvPr/>
        </p:nvPicPr>
        <p:blipFill>
          <a:blip r:embed="rId3">
            <a:extLst/>
          </a:blip>
          <a:stretch>
            <a:fillRect/>
          </a:stretch>
        </p:blipFill>
        <p:spPr>
          <a:xfrm>
            <a:off x="542691" y="2569745"/>
            <a:ext cx="8282110" cy="1718511"/>
          </a:xfrm>
          <a:prstGeom prst="rect">
            <a:avLst/>
          </a:prstGeom>
          <a:ln w="12700">
            <a:miter lim="400000"/>
          </a:ln>
        </p:spPr>
      </p:pic>
    </p:spTree>
    <p:extLst>
      <p:ext uri="{BB962C8B-B14F-4D97-AF65-F5344CB8AC3E}">
        <p14:creationId xmlns:p14="http://schemas.microsoft.com/office/powerpoint/2010/main" val="1515736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image22.png" descr="21.png"/>
          <p:cNvPicPr/>
          <p:nvPr/>
        </p:nvPicPr>
        <p:blipFill>
          <a:blip r:embed="rId2">
            <a:extLst/>
          </a:blip>
          <a:stretch>
            <a:fillRect/>
          </a:stretch>
        </p:blipFill>
        <p:spPr>
          <a:xfrm>
            <a:off x="69774" y="-1"/>
            <a:ext cx="13524489" cy="6971147"/>
          </a:xfrm>
          <a:prstGeom prst="rect">
            <a:avLst/>
          </a:prstGeom>
          <a:ln w="12700">
            <a:miter lim="400000"/>
          </a:ln>
        </p:spPr>
      </p:pic>
    </p:spTree>
    <p:extLst>
      <p:ext uri="{BB962C8B-B14F-4D97-AF65-F5344CB8AC3E}">
        <p14:creationId xmlns:p14="http://schemas.microsoft.com/office/powerpoint/2010/main" val="3103247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p:cNvSpPr/>
          <p:nvPr/>
        </p:nvSpPr>
        <p:spPr>
          <a:xfrm rot="18881643">
            <a:off x="1649427" y="-1115837"/>
            <a:ext cx="5715807" cy="5791014"/>
          </a:xfrm>
          <a:prstGeom prst="rtTriangle">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4219771" y="3642914"/>
            <a:ext cx="704461" cy="1166763"/>
            <a:chOff x="4027136" y="3106481"/>
            <a:chExt cx="868924" cy="1439155"/>
          </a:xfrm>
        </p:grpSpPr>
        <p:sp>
          <p:nvSpPr>
            <p:cNvPr id="4" name="Oval 3"/>
            <p:cNvSpPr/>
            <p:nvPr/>
          </p:nvSpPr>
          <p:spPr>
            <a:xfrm>
              <a:off x="4122175" y="3106481"/>
              <a:ext cx="678847" cy="678847"/>
            </a:xfrm>
            <a:prstGeom prst="ellipse">
              <a:avLst/>
            </a:prstGeom>
            <a:solidFill>
              <a:srgbClr val="0033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Century Gothic"/>
                <a:cs typeface="Century Gothic"/>
              </a:endParaRPr>
            </a:p>
          </p:txBody>
        </p:sp>
        <p:sp>
          <p:nvSpPr>
            <p:cNvPr id="6" name="Round Same Side Corner Rectangle 5"/>
            <p:cNvSpPr/>
            <p:nvPr/>
          </p:nvSpPr>
          <p:spPr>
            <a:xfrm>
              <a:off x="4027136" y="3785328"/>
              <a:ext cx="868924" cy="760308"/>
            </a:xfrm>
            <a:prstGeom prst="round2SameRect">
              <a:avLst/>
            </a:prstGeom>
            <a:solidFill>
              <a:srgbClr val="00336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Century Gothic"/>
                <a:cs typeface="Century Gothic"/>
              </a:endParaRPr>
            </a:p>
          </p:txBody>
        </p:sp>
      </p:grpSp>
      <p:sp>
        <p:nvSpPr>
          <p:cNvPr id="11" name="Rounded Rectangle 10"/>
          <p:cNvSpPr/>
          <p:nvPr/>
        </p:nvSpPr>
        <p:spPr>
          <a:xfrm>
            <a:off x="1798683" y="3424922"/>
            <a:ext cx="1465499" cy="1178089"/>
          </a:xfrm>
          <a:prstGeom prst="roundRect">
            <a:avLst/>
          </a:prstGeom>
          <a:solidFill>
            <a:srgbClr val="00336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latin typeface="Century Gothic"/>
                <a:cs typeface="Century Gothic"/>
              </a:rPr>
              <a:t>Class Time</a:t>
            </a:r>
            <a:endParaRPr lang="en-US" sz="1600" dirty="0">
              <a:latin typeface="Century Gothic"/>
              <a:cs typeface="Century Gothic"/>
            </a:endParaRPr>
          </a:p>
        </p:txBody>
      </p:sp>
      <p:sp>
        <p:nvSpPr>
          <p:cNvPr id="12" name="Rounded Rectangle 11"/>
          <p:cNvSpPr/>
          <p:nvPr/>
        </p:nvSpPr>
        <p:spPr>
          <a:xfrm>
            <a:off x="5873521" y="3424922"/>
            <a:ext cx="1465499" cy="1178089"/>
          </a:xfrm>
          <a:prstGeom prst="roundRect">
            <a:avLst/>
          </a:prstGeom>
          <a:solidFill>
            <a:srgbClr val="00336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latin typeface="Century Gothic"/>
                <a:cs typeface="Century Gothic"/>
              </a:rPr>
              <a:t>My Time</a:t>
            </a:r>
            <a:endParaRPr lang="en-US" sz="1600" dirty="0">
              <a:latin typeface="Century Gothic"/>
              <a:cs typeface="Century Gothic"/>
            </a:endParaRPr>
          </a:p>
        </p:txBody>
      </p:sp>
      <p:sp>
        <p:nvSpPr>
          <p:cNvPr id="13" name="Rounded Rectangle 12"/>
          <p:cNvSpPr/>
          <p:nvPr/>
        </p:nvSpPr>
        <p:spPr>
          <a:xfrm>
            <a:off x="3836101" y="2242195"/>
            <a:ext cx="1465499" cy="1178089"/>
          </a:xfrm>
          <a:prstGeom prst="roundRect">
            <a:avLst/>
          </a:prstGeom>
          <a:solidFill>
            <a:srgbClr val="00336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smtClean="0">
                <a:latin typeface="Century Gothic"/>
                <a:cs typeface="Century Gothic"/>
              </a:rPr>
              <a:t>Goal Time</a:t>
            </a:r>
            <a:endParaRPr lang="en-US" sz="1600" dirty="0">
              <a:latin typeface="Century Gothic"/>
              <a:cs typeface="Century Gothic"/>
            </a:endParaRPr>
          </a:p>
        </p:txBody>
      </p:sp>
      <p:sp>
        <p:nvSpPr>
          <p:cNvPr id="14" name="Rectangle 13"/>
          <p:cNvSpPr/>
          <p:nvPr/>
        </p:nvSpPr>
        <p:spPr>
          <a:xfrm>
            <a:off x="1733755" y="5038995"/>
            <a:ext cx="5676493" cy="677169"/>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latin typeface="Century Gothic"/>
                <a:cs typeface="Century Gothic"/>
              </a:rPr>
              <a:t>Blended Learning</a:t>
            </a:r>
            <a:endParaRPr lang="en-US" dirty="0">
              <a:latin typeface="Century Gothic"/>
              <a:cs typeface="Century Gothic"/>
            </a:endParaRPr>
          </a:p>
        </p:txBody>
      </p:sp>
      <p:sp>
        <p:nvSpPr>
          <p:cNvPr id="15" name="Rectangle 14"/>
          <p:cNvSpPr/>
          <p:nvPr/>
        </p:nvSpPr>
        <p:spPr>
          <a:xfrm>
            <a:off x="1733755" y="5839719"/>
            <a:ext cx="5676493" cy="677169"/>
          </a:xfrm>
          <a:prstGeom prst="rect">
            <a:avLst/>
          </a:prstGeom>
          <a:solidFill>
            <a:srgbClr val="FFCC3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latin typeface="Century Gothic"/>
                <a:cs typeface="Century Gothic"/>
              </a:rPr>
              <a:t>Community Partnerships</a:t>
            </a:r>
            <a:endParaRPr lang="en-US" dirty="0">
              <a:latin typeface="Century Gothic"/>
              <a:cs typeface="Century Gothic"/>
            </a:endParaRPr>
          </a:p>
        </p:txBody>
      </p:sp>
      <p:grpSp>
        <p:nvGrpSpPr>
          <p:cNvPr id="25" name="Group 24"/>
          <p:cNvGrpSpPr/>
          <p:nvPr/>
        </p:nvGrpSpPr>
        <p:grpSpPr>
          <a:xfrm>
            <a:off x="75337" y="1203329"/>
            <a:ext cx="8988577" cy="646331"/>
            <a:chOff x="75336" y="957535"/>
            <a:chExt cx="8988577" cy="646331"/>
          </a:xfrm>
        </p:grpSpPr>
        <p:sp>
          <p:nvSpPr>
            <p:cNvPr id="19" name="TextBox 18"/>
            <p:cNvSpPr txBox="1"/>
            <p:nvPr/>
          </p:nvSpPr>
          <p:spPr>
            <a:xfrm>
              <a:off x="75336" y="957535"/>
              <a:ext cx="3319094" cy="646331"/>
            </a:xfrm>
            <a:prstGeom prst="rect">
              <a:avLst/>
            </a:prstGeom>
            <a:noFill/>
          </p:spPr>
          <p:txBody>
            <a:bodyPr wrap="square" rtlCol="0">
              <a:spAutoFit/>
            </a:bodyPr>
            <a:lstStyle/>
            <a:p>
              <a:pPr algn="ctr"/>
              <a:r>
                <a:rPr lang="en-US" sz="3600" b="1" dirty="0" smtClean="0">
                  <a:solidFill>
                    <a:schemeClr val="bg1">
                      <a:lumMod val="65000"/>
                    </a:schemeClr>
                  </a:solidFill>
                  <a:latin typeface="Century Gothic"/>
                  <a:cs typeface="Century Gothic"/>
                </a:rPr>
                <a:t>1</a:t>
              </a:r>
              <a:r>
                <a:rPr lang="en-US" b="1" dirty="0" smtClean="0">
                  <a:solidFill>
                    <a:schemeClr val="bg1">
                      <a:lumMod val="65000"/>
                    </a:schemeClr>
                  </a:solidFill>
                  <a:latin typeface="Century Gothic"/>
                  <a:cs typeface="Century Gothic"/>
                </a:rPr>
                <a:t> </a:t>
              </a:r>
              <a:r>
                <a:rPr lang="en-US" dirty="0" smtClean="0">
                  <a:solidFill>
                    <a:schemeClr val="tx1">
                      <a:lumMod val="75000"/>
                      <a:lumOff val="25000"/>
                    </a:schemeClr>
                  </a:solidFill>
                  <a:latin typeface="Century Gothic"/>
                  <a:cs typeface="Century Gothic"/>
                </a:rPr>
                <a:t>Advanced Mastery</a:t>
              </a:r>
              <a:endParaRPr lang="en-US" dirty="0">
                <a:solidFill>
                  <a:schemeClr val="tx1">
                    <a:lumMod val="75000"/>
                    <a:lumOff val="25000"/>
                  </a:schemeClr>
                </a:solidFill>
                <a:latin typeface="Century Gothic"/>
                <a:cs typeface="Century Gothic"/>
              </a:endParaRPr>
            </a:p>
          </p:txBody>
        </p:sp>
        <p:sp>
          <p:nvSpPr>
            <p:cNvPr id="23" name="TextBox 22"/>
            <p:cNvSpPr txBox="1"/>
            <p:nvPr/>
          </p:nvSpPr>
          <p:spPr>
            <a:xfrm>
              <a:off x="5744819" y="957535"/>
              <a:ext cx="3319094" cy="646331"/>
            </a:xfrm>
            <a:prstGeom prst="rect">
              <a:avLst/>
            </a:prstGeom>
            <a:noFill/>
          </p:spPr>
          <p:txBody>
            <a:bodyPr wrap="square" rtlCol="0">
              <a:spAutoFit/>
            </a:bodyPr>
            <a:lstStyle/>
            <a:p>
              <a:pPr algn="ctr"/>
              <a:r>
                <a:rPr lang="en-US" sz="3600" b="1" dirty="0">
                  <a:solidFill>
                    <a:schemeClr val="bg1">
                      <a:lumMod val="65000"/>
                    </a:schemeClr>
                  </a:solidFill>
                  <a:latin typeface="Century Gothic"/>
                  <a:cs typeface="Century Gothic"/>
                </a:rPr>
                <a:t>3</a:t>
              </a:r>
              <a:r>
                <a:rPr lang="en-US" b="1" dirty="0" smtClean="0">
                  <a:solidFill>
                    <a:schemeClr val="bg1">
                      <a:lumMod val="65000"/>
                    </a:schemeClr>
                  </a:solidFill>
                  <a:latin typeface="Century Gothic"/>
                  <a:cs typeface="Century Gothic"/>
                </a:rPr>
                <a:t> </a:t>
              </a:r>
              <a:r>
                <a:rPr lang="en-US" dirty="0" smtClean="0">
                  <a:solidFill>
                    <a:schemeClr val="tx1">
                      <a:lumMod val="75000"/>
                      <a:lumOff val="25000"/>
                    </a:schemeClr>
                  </a:solidFill>
                  <a:latin typeface="Century Gothic"/>
                  <a:cs typeface="Century Gothic"/>
                </a:rPr>
                <a:t>Student Ownership</a:t>
              </a:r>
              <a:endParaRPr lang="en-US" dirty="0">
                <a:solidFill>
                  <a:schemeClr val="tx1">
                    <a:lumMod val="75000"/>
                    <a:lumOff val="25000"/>
                  </a:schemeClr>
                </a:solidFill>
                <a:latin typeface="Century Gothic"/>
                <a:cs typeface="Century Gothic"/>
              </a:endParaRPr>
            </a:p>
          </p:txBody>
        </p:sp>
        <p:sp>
          <p:nvSpPr>
            <p:cNvPr id="24" name="TextBox 23"/>
            <p:cNvSpPr txBox="1"/>
            <p:nvPr/>
          </p:nvSpPr>
          <p:spPr>
            <a:xfrm>
              <a:off x="2910078" y="957535"/>
              <a:ext cx="3319094" cy="646331"/>
            </a:xfrm>
            <a:prstGeom prst="rect">
              <a:avLst/>
            </a:prstGeom>
            <a:noFill/>
          </p:spPr>
          <p:txBody>
            <a:bodyPr wrap="square" rtlCol="0">
              <a:spAutoFit/>
            </a:bodyPr>
            <a:lstStyle/>
            <a:p>
              <a:pPr algn="ctr"/>
              <a:r>
                <a:rPr lang="en-US" sz="3600" b="1" dirty="0">
                  <a:solidFill>
                    <a:schemeClr val="bg1">
                      <a:lumMod val="65000"/>
                    </a:schemeClr>
                  </a:solidFill>
                  <a:latin typeface="Century Gothic"/>
                  <a:cs typeface="Century Gothic"/>
                </a:rPr>
                <a:t>2</a:t>
              </a:r>
              <a:r>
                <a:rPr lang="en-US" b="1" dirty="0" smtClean="0">
                  <a:solidFill>
                    <a:schemeClr val="bg1">
                      <a:lumMod val="65000"/>
                    </a:schemeClr>
                  </a:solidFill>
                  <a:latin typeface="Century Gothic"/>
                  <a:cs typeface="Century Gothic"/>
                </a:rPr>
                <a:t> </a:t>
              </a:r>
              <a:r>
                <a:rPr lang="en-US" dirty="0" smtClean="0">
                  <a:solidFill>
                    <a:schemeClr val="tx1">
                      <a:lumMod val="75000"/>
                      <a:lumOff val="25000"/>
                    </a:schemeClr>
                  </a:solidFill>
                  <a:latin typeface="Century Gothic"/>
                  <a:cs typeface="Century Gothic"/>
                </a:rPr>
                <a:t>Relevance</a:t>
              </a:r>
              <a:endParaRPr lang="en-US" dirty="0">
                <a:solidFill>
                  <a:schemeClr val="tx1">
                    <a:lumMod val="75000"/>
                    <a:lumOff val="25000"/>
                  </a:schemeClr>
                </a:solidFill>
                <a:latin typeface="Century Gothic"/>
                <a:cs typeface="Century Gothic"/>
              </a:endParaRPr>
            </a:p>
          </p:txBody>
        </p:sp>
      </p:grpSp>
      <p:sp>
        <p:nvSpPr>
          <p:cNvPr id="26" name="Slide Number Placeholder 25"/>
          <p:cNvSpPr>
            <a:spLocks noGrp="1"/>
          </p:cNvSpPr>
          <p:nvPr>
            <p:ph type="sldNum" sz="quarter" idx="12"/>
          </p:nvPr>
        </p:nvSpPr>
        <p:spPr>
          <a:xfrm>
            <a:off x="6553200" y="6419079"/>
            <a:ext cx="2133600" cy="365126"/>
          </a:xfrm>
        </p:spPr>
        <p:txBody>
          <a:bodyPr/>
          <a:lstStyle/>
          <a:p>
            <a:pPr>
              <a:defRPr/>
            </a:pPr>
            <a:fld id="{5E3A6AAA-AF68-B842-91C7-7504CAFF5B17}" type="slidenum">
              <a:rPr lang="en-US" smtClean="0"/>
              <a:pPr>
                <a:defRPr/>
              </a:pPr>
              <a:t>34</a:t>
            </a:fld>
            <a:endParaRPr lang="en-US"/>
          </a:p>
        </p:txBody>
      </p:sp>
      <p:sp>
        <p:nvSpPr>
          <p:cNvPr id="20" name="TextBox 19"/>
          <p:cNvSpPr txBox="1"/>
          <p:nvPr/>
        </p:nvSpPr>
        <p:spPr>
          <a:xfrm>
            <a:off x="438970" y="235199"/>
            <a:ext cx="8136721" cy="1077218"/>
          </a:xfrm>
          <a:prstGeom prst="rect">
            <a:avLst/>
          </a:prstGeom>
          <a:noFill/>
        </p:spPr>
        <p:txBody>
          <a:bodyPr wrap="square" rtlCol="0">
            <a:spAutoFit/>
          </a:bodyPr>
          <a:lstStyle/>
          <a:p>
            <a:pPr algn="ctr"/>
            <a:r>
              <a:rPr lang="en-US" sz="3200" b="1" dirty="0" smtClean="0">
                <a:solidFill>
                  <a:schemeClr val="tx1">
                    <a:lumMod val="50000"/>
                    <a:lumOff val="50000"/>
                  </a:schemeClr>
                </a:solidFill>
                <a:latin typeface="+mj-lt"/>
                <a:cs typeface="Arial"/>
              </a:rPr>
              <a:t>5 “Critical Elements” of</a:t>
            </a:r>
            <a:r>
              <a:rPr lang="en-US" sz="3200" b="1" dirty="0">
                <a:solidFill>
                  <a:schemeClr val="tx1">
                    <a:lumMod val="50000"/>
                    <a:lumOff val="50000"/>
                  </a:schemeClr>
                </a:solidFill>
                <a:latin typeface="+mj-lt"/>
                <a:cs typeface="Arial"/>
              </a:rPr>
              <a:t> </a:t>
            </a:r>
            <a:r>
              <a:rPr lang="en-US" sz="3200" b="1" i="1" dirty="0" err="1">
                <a:solidFill>
                  <a:schemeClr val="tx1">
                    <a:lumMod val="50000"/>
                    <a:lumOff val="50000"/>
                  </a:schemeClr>
                </a:solidFill>
                <a:latin typeface="+mj-lt"/>
                <a:cs typeface="Arial"/>
              </a:rPr>
              <a:t>m</a:t>
            </a:r>
            <a:r>
              <a:rPr lang="en-US" sz="3200" b="1" i="1" dirty="0" err="1" smtClean="0">
                <a:solidFill>
                  <a:schemeClr val="tx1">
                    <a:lumMod val="50000"/>
                    <a:lumOff val="50000"/>
                  </a:schemeClr>
                </a:solidFill>
                <a:latin typeface="+mj-lt"/>
                <a:cs typeface="Arial"/>
              </a:rPr>
              <a:t>Bolden</a:t>
            </a:r>
            <a:r>
              <a:rPr lang="en-US" sz="3200" b="1" i="1" dirty="0" smtClean="0">
                <a:solidFill>
                  <a:schemeClr val="tx1">
                    <a:lumMod val="50000"/>
                    <a:lumOff val="50000"/>
                  </a:schemeClr>
                </a:solidFill>
                <a:latin typeface="+mj-lt"/>
                <a:cs typeface="Arial"/>
              </a:rPr>
              <a:t> Piedmont</a:t>
            </a:r>
            <a:r>
              <a:rPr lang="en-US" sz="3200" b="1" dirty="0" smtClean="0">
                <a:solidFill>
                  <a:schemeClr val="tx1">
                    <a:lumMod val="50000"/>
                    <a:lumOff val="50000"/>
                  </a:schemeClr>
                </a:solidFill>
                <a:latin typeface="+mj-lt"/>
                <a:cs typeface="Arial"/>
              </a:rPr>
              <a:t> (Piedmont, AL)</a:t>
            </a:r>
          </a:p>
        </p:txBody>
      </p:sp>
      <p:pic>
        <p:nvPicPr>
          <p:cNvPr id="18" name="Picture 17"/>
          <p:cNvPicPr>
            <a:picLocks noChangeAspect="1"/>
          </p:cNvPicPr>
          <p:nvPr/>
        </p:nvPicPr>
        <p:blipFill>
          <a:blip r:embed="rId3"/>
          <a:stretch>
            <a:fillRect/>
          </a:stretch>
        </p:blipFill>
        <p:spPr>
          <a:xfrm>
            <a:off x="8353926" y="6194605"/>
            <a:ext cx="665748" cy="526880"/>
          </a:xfrm>
          <a:prstGeom prst="rect">
            <a:avLst/>
          </a:prstGeom>
        </p:spPr>
      </p:pic>
      <p:sp>
        <p:nvSpPr>
          <p:cNvPr id="22" name="Slide Number Placeholder 1"/>
          <p:cNvSpPr txBox="1">
            <a:spLocks/>
          </p:cNvSpPr>
          <p:nvPr/>
        </p:nvSpPr>
        <p:spPr>
          <a:xfrm>
            <a:off x="3525275" y="6462586"/>
            <a:ext cx="2133600" cy="365126"/>
          </a:xfrm>
          <a:prstGeom prst="rect">
            <a:avLst/>
          </a:prstGeom>
        </p:spPr>
        <p:txBody>
          <a:bodyPr vert="horz" lIns="42658" tIns="21329" rIns="42658" bIns="21329" rtlCol="0" anchor="ctr"/>
          <a:lstStyle>
            <a:defPPr>
              <a:defRPr lang="en-US"/>
            </a:defPPr>
            <a:lvl1pPr algn="r" rtl="0" fontAlgn="auto">
              <a:spcBef>
                <a:spcPts val="0"/>
              </a:spcBef>
              <a:spcAft>
                <a:spcPts val="0"/>
              </a:spcAft>
              <a:defRPr sz="500" kern="1200">
                <a:solidFill>
                  <a:schemeClr val="tx1">
                    <a:tint val="75000"/>
                  </a:schemeClr>
                </a:solidFill>
                <a:latin typeface="Arial" pitchFamily="34" charset="0"/>
                <a:ea typeface="+mn-ea"/>
                <a:cs typeface="Arial" pitchFamily="34" charset="0"/>
              </a:defRPr>
            </a:lvl1pPr>
            <a:lvl2pPr marL="213288" algn="l"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426576" algn="l"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639864" algn="l"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853152" algn="l"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1066440" algn="l" defTabSz="213288" rtl="0" eaLnBrk="1" latinLnBrk="0" hangingPunct="1">
              <a:defRPr kern="1200">
                <a:solidFill>
                  <a:schemeClr val="tx1"/>
                </a:solidFill>
                <a:latin typeface="Calibri" charset="0"/>
                <a:ea typeface="ＭＳ Ｐゴシック" charset="0"/>
                <a:cs typeface="ＭＳ Ｐゴシック" charset="0"/>
              </a:defRPr>
            </a:lvl6pPr>
            <a:lvl7pPr marL="1279728" algn="l" defTabSz="213288" rtl="0" eaLnBrk="1" latinLnBrk="0" hangingPunct="1">
              <a:defRPr kern="1200">
                <a:solidFill>
                  <a:schemeClr val="tx1"/>
                </a:solidFill>
                <a:latin typeface="Calibri" charset="0"/>
                <a:ea typeface="ＭＳ Ｐゴシック" charset="0"/>
                <a:cs typeface="ＭＳ Ｐゴシック" charset="0"/>
              </a:defRPr>
            </a:lvl7pPr>
            <a:lvl8pPr marL="1493016" algn="l" defTabSz="213288" rtl="0" eaLnBrk="1" latinLnBrk="0" hangingPunct="1">
              <a:defRPr kern="1200">
                <a:solidFill>
                  <a:schemeClr val="tx1"/>
                </a:solidFill>
                <a:latin typeface="Calibri" charset="0"/>
                <a:ea typeface="ＭＳ Ｐゴシック" charset="0"/>
                <a:cs typeface="ＭＳ Ｐゴシック" charset="0"/>
              </a:defRPr>
            </a:lvl8pPr>
            <a:lvl9pPr marL="1706304" algn="l" defTabSz="213288" rtl="0" eaLnBrk="1" latinLnBrk="0" hangingPunct="1">
              <a:defRPr kern="1200">
                <a:solidFill>
                  <a:schemeClr val="tx1"/>
                </a:solidFill>
                <a:latin typeface="Calibri" charset="0"/>
                <a:ea typeface="ＭＳ Ｐゴシック" charset="0"/>
                <a:cs typeface="ＭＳ Ｐゴシック" charset="0"/>
              </a:defRPr>
            </a:lvl9pPr>
          </a:lstStyle>
          <a:p>
            <a:pPr algn="ctr">
              <a:defRPr/>
            </a:pPr>
            <a:fld id="{5E3A6AAA-AF68-B842-91C7-7504CAFF5B17}" type="slidenum">
              <a:rPr lang="en-US" sz="1000" smtClean="0">
                <a:solidFill>
                  <a:srgbClr val="003366"/>
                </a:solidFill>
              </a:rPr>
              <a:pPr algn="ctr">
                <a:defRPr/>
              </a:pPr>
              <a:t>34</a:t>
            </a:fld>
            <a:endParaRPr lang="en-US" sz="1000" dirty="0">
              <a:solidFill>
                <a:srgbClr val="003366"/>
              </a:solidFill>
            </a:endParaRPr>
          </a:p>
        </p:txBody>
      </p:sp>
      <p:sp>
        <p:nvSpPr>
          <p:cNvPr id="5" name="TextBox 4"/>
          <p:cNvSpPr txBox="1"/>
          <p:nvPr/>
        </p:nvSpPr>
        <p:spPr>
          <a:xfrm>
            <a:off x="228600" y="6515102"/>
            <a:ext cx="3708400" cy="276999"/>
          </a:xfrm>
          <a:prstGeom prst="rect">
            <a:avLst/>
          </a:prstGeom>
          <a:noFill/>
        </p:spPr>
        <p:txBody>
          <a:bodyPr wrap="square" rtlCol="0">
            <a:spAutoFit/>
          </a:bodyPr>
          <a:lstStyle/>
          <a:p>
            <a:r>
              <a:rPr lang="en-US" sz="1200" dirty="0" smtClean="0"/>
              <a:t>Piedmont City School District </a:t>
            </a:r>
            <a:endParaRPr lang="en-US" sz="1200" dirty="0"/>
          </a:p>
        </p:txBody>
      </p:sp>
    </p:spTree>
    <p:custDataLst>
      <p:tags r:id="rId1"/>
    </p:custDataLst>
    <p:extLst>
      <p:ext uri="{BB962C8B-B14F-4D97-AF65-F5344CB8AC3E}">
        <p14:creationId xmlns:p14="http://schemas.microsoft.com/office/powerpoint/2010/main" val="3437942656"/>
      </p:ext>
    </p:extLst>
  </p:cSld>
  <p:clrMapOvr>
    <a:masterClrMapping/>
  </p:clrMapOvr>
  <mc:AlternateContent xmlns:mc="http://schemas.openxmlformats.org/markup-compatibility/2006" xmlns:p14="http://schemas.microsoft.com/office/powerpoint/2010/main">
    <mc:Choice Requires="p14">
      <p:transition spd="slow" p14:dur="2000" advTm="72246"/>
    </mc:Choice>
    <mc:Fallback xmlns:mv="urn:schemas-microsoft-com:mac:vml" xmlns="">
      <p:transition spd="slow" advTm="72246"/>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967" y="194564"/>
            <a:ext cx="9732935" cy="715962"/>
          </a:xfrm>
        </p:spPr>
        <p:txBody>
          <a:bodyPr>
            <a:noAutofit/>
          </a:bodyPr>
          <a:lstStyle/>
          <a:p>
            <a:r>
              <a:rPr lang="en-US" sz="3200" b="1" dirty="0" smtClean="0">
                <a:solidFill>
                  <a:schemeClr val="tx1">
                    <a:lumMod val="50000"/>
                    <a:lumOff val="50000"/>
                  </a:schemeClr>
                </a:solidFill>
                <a:ea typeface="Arial" charset="0"/>
                <a:cs typeface="Arial" charset="0"/>
              </a:rPr>
              <a:t>Tiny Flex Schools Reward Leadership, Mitigate Risk</a:t>
            </a:r>
            <a:endParaRPr lang="en-US" sz="3200" b="1" dirty="0">
              <a:solidFill>
                <a:schemeClr val="tx1">
                  <a:lumMod val="50000"/>
                  <a:lumOff val="50000"/>
                </a:schemeClr>
              </a:solidFill>
              <a:ea typeface="Arial" charset="0"/>
              <a:cs typeface="Arial" charset="0"/>
            </a:endParaRPr>
          </a:p>
        </p:txBody>
      </p:sp>
      <p:pic>
        <p:nvPicPr>
          <p:cNvPr id="6" name="Picture 5" descr="KM Global.JPG"/>
          <p:cNvPicPr>
            <a:picLocks noChangeAspect="1"/>
          </p:cNvPicPr>
          <p:nvPr/>
        </p:nvPicPr>
        <p:blipFill>
          <a:blip r:embed="rId2"/>
          <a:srcRect t="5654"/>
          <a:stretch>
            <a:fillRect/>
          </a:stretch>
        </p:blipFill>
        <p:spPr>
          <a:xfrm>
            <a:off x="570854" y="3861469"/>
            <a:ext cx="3619499" cy="2753909"/>
          </a:xfrm>
          <a:prstGeom prst="rect">
            <a:avLst/>
          </a:prstGeom>
        </p:spPr>
      </p:pic>
      <p:sp>
        <p:nvSpPr>
          <p:cNvPr id="7" name="TextBox 6"/>
          <p:cNvSpPr txBox="1"/>
          <p:nvPr/>
        </p:nvSpPr>
        <p:spPr>
          <a:xfrm>
            <a:off x="5135659" y="4773477"/>
            <a:ext cx="3260455" cy="661720"/>
          </a:xfrm>
          <a:prstGeom prst="rect">
            <a:avLst/>
          </a:prstGeom>
          <a:noFill/>
        </p:spPr>
        <p:txBody>
          <a:bodyPr wrap="square" rtlCol="0">
            <a:spAutoFit/>
          </a:bodyPr>
          <a:lstStyle/>
          <a:p>
            <a:endParaRPr lang="en-US" sz="900" dirty="0" smtClean="0">
              <a:latin typeface="+mj-lt"/>
            </a:endParaRPr>
          </a:p>
          <a:p>
            <a:r>
              <a:rPr lang="en-US" sz="2800" dirty="0" smtClean="0">
                <a:latin typeface="+mj-lt"/>
              </a:rPr>
              <a:t>Kettle Moraine, WI</a:t>
            </a:r>
            <a:endParaRPr lang="en-US" sz="2800" dirty="0">
              <a:latin typeface="+mj-lt"/>
            </a:endParaRPr>
          </a:p>
        </p:txBody>
      </p:sp>
      <p:pic>
        <p:nvPicPr>
          <p:cNvPr id="3" name="Picture 2" descr="IMG_12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64" y="852411"/>
            <a:ext cx="3657600" cy="2743200"/>
          </a:xfrm>
          <a:prstGeom prst="rect">
            <a:avLst/>
          </a:prstGeom>
        </p:spPr>
      </p:pic>
      <p:pic>
        <p:nvPicPr>
          <p:cNvPr id="8" name="Picture 7" descr="KMExplore textbooks.jpg"/>
          <p:cNvPicPr>
            <a:picLocks noChangeAspect="1"/>
          </p:cNvPicPr>
          <p:nvPr/>
        </p:nvPicPr>
        <p:blipFill>
          <a:blip r:embed="rId4"/>
          <a:srcRect t="11831"/>
          <a:stretch>
            <a:fillRect/>
          </a:stretch>
        </p:blipFill>
        <p:spPr>
          <a:xfrm>
            <a:off x="4633989" y="867909"/>
            <a:ext cx="3762125" cy="2743200"/>
          </a:xfrm>
          <a:prstGeom prst="rect">
            <a:avLst/>
          </a:prstGeom>
        </p:spPr>
      </p:pic>
    </p:spTree>
    <p:extLst>
      <p:ext uri="{BB962C8B-B14F-4D97-AF65-F5344CB8AC3E}">
        <p14:creationId xmlns:p14="http://schemas.microsoft.com/office/powerpoint/2010/main" val="222420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solidFill>
                  <a:schemeClr val="tx1">
                    <a:lumMod val="50000"/>
                    <a:lumOff val="50000"/>
                  </a:schemeClr>
                </a:solidFill>
              </a:rPr>
              <a:t>Implications for </a:t>
            </a:r>
            <a:r>
              <a:rPr lang="en-US" sz="3200" b="1" dirty="0" err="1">
                <a:solidFill>
                  <a:schemeClr val="tx1">
                    <a:lumMod val="50000"/>
                    <a:lumOff val="50000"/>
                  </a:schemeClr>
                </a:solidFill>
              </a:rPr>
              <a:t>HigherEd</a:t>
            </a:r>
            <a:r>
              <a:rPr lang="en-US" sz="3200" b="1" dirty="0">
                <a:solidFill>
                  <a:schemeClr val="tx1">
                    <a:lumMod val="50000"/>
                    <a:lumOff val="50000"/>
                  </a:schemeClr>
                </a:solidFill>
              </a:rPr>
              <a:t> </a:t>
            </a:r>
          </a:p>
        </p:txBody>
      </p:sp>
      <p:sp>
        <p:nvSpPr>
          <p:cNvPr id="4" name="Content Placeholder 4"/>
          <p:cNvSpPr txBox="1">
            <a:spLocks/>
          </p:cNvSpPr>
          <p:nvPr/>
        </p:nvSpPr>
        <p:spPr>
          <a:xfrm>
            <a:off x="606830" y="1015139"/>
            <a:ext cx="8079971" cy="454659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t>Infrastructure variables </a:t>
            </a:r>
          </a:p>
          <a:p>
            <a:pPr marL="0" indent="0">
              <a:buFont typeface="Arial" pitchFamily="34" charset="0"/>
              <a:buNone/>
            </a:pPr>
            <a:r>
              <a:rPr lang="en-US" dirty="0" smtClean="0"/>
              <a:t>8. Blended staffing</a:t>
            </a:r>
          </a:p>
          <a:p>
            <a:pPr marL="0" indent="0">
              <a:buFont typeface="Arial" pitchFamily="34" charset="0"/>
              <a:buNone/>
            </a:pPr>
            <a:r>
              <a:rPr lang="en-US" dirty="0" smtClean="0"/>
              <a:t>9. Mobile imperative</a:t>
            </a:r>
          </a:p>
          <a:p>
            <a:pPr marL="0" indent="0">
              <a:buFont typeface="Arial" pitchFamily="34" charset="0"/>
              <a:buNone/>
            </a:pPr>
            <a:r>
              <a:rPr lang="en-US" dirty="0" smtClean="0"/>
              <a:t>10. Integrating LX &amp; IT</a:t>
            </a:r>
            <a:endParaRPr lang="en-US" dirty="0"/>
          </a:p>
        </p:txBody>
      </p:sp>
      <p:sp>
        <p:nvSpPr>
          <p:cNvPr id="3" name="Rectangle 2"/>
          <p:cNvSpPr/>
          <p:nvPr/>
        </p:nvSpPr>
        <p:spPr>
          <a:xfrm>
            <a:off x="3967566" y="3766087"/>
            <a:ext cx="2169763" cy="2386739"/>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LX</a:t>
            </a:r>
          </a:p>
          <a:p>
            <a:r>
              <a:rPr lang="en-US" dirty="0" smtClean="0"/>
              <a:t>-Instructional model</a:t>
            </a:r>
          </a:p>
          <a:p>
            <a:r>
              <a:rPr lang="en-US" dirty="0" smtClean="0"/>
              <a:t>-School model</a:t>
            </a:r>
          </a:p>
          <a:p>
            <a:r>
              <a:rPr lang="en-US" dirty="0" smtClean="0"/>
              <a:t>-Structure</a:t>
            </a:r>
          </a:p>
          <a:p>
            <a:r>
              <a:rPr lang="en-US" dirty="0" smtClean="0"/>
              <a:t>-Schedule</a:t>
            </a:r>
          </a:p>
          <a:p>
            <a:r>
              <a:rPr lang="en-US" dirty="0" smtClean="0"/>
              <a:t>-Staffing</a:t>
            </a:r>
          </a:p>
          <a:p>
            <a:pPr algn="ctr"/>
            <a:endParaRPr lang="en-US" dirty="0"/>
          </a:p>
        </p:txBody>
      </p:sp>
      <p:sp>
        <p:nvSpPr>
          <p:cNvPr id="5" name="Rectangle 4"/>
          <p:cNvSpPr/>
          <p:nvPr/>
        </p:nvSpPr>
        <p:spPr>
          <a:xfrm>
            <a:off x="6323308" y="3766086"/>
            <a:ext cx="2138767" cy="2386739"/>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IT</a:t>
            </a:r>
          </a:p>
          <a:p>
            <a:r>
              <a:rPr lang="en-US" dirty="0" smtClean="0"/>
              <a:t>-Access </a:t>
            </a:r>
            <a:r>
              <a:rPr lang="en-US" dirty="0"/>
              <a:t>device</a:t>
            </a:r>
          </a:p>
          <a:p>
            <a:r>
              <a:rPr lang="en-US" dirty="0"/>
              <a:t>-Learning </a:t>
            </a:r>
            <a:r>
              <a:rPr lang="en-US" dirty="0" err="1"/>
              <a:t>mngt</a:t>
            </a:r>
            <a:endParaRPr lang="en-US" dirty="0"/>
          </a:p>
          <a:p>
            <a:r>
              <a:rPr lang="en-US" dirty="0" smtClean="0"/>
              <a:t>-Feedback </a:t>
            </a:r>
          </a:p>
          <a:p>
            <a:r>
              <a:rPr lang="en-US" dirty="0" smtClean="0"/>
              <a:t>-Data </a:t>
            </a:r>
            <a:r>
              <a:rPr lang="en-US" dirty="0" err="1" smtClean="0"/>
              <a:t>mngt</a:t>
            </a:r>
            <a:endParaRPr lang="en-US" dirty="0" smtClean="0"/>
          </a:p>
          <a:p>
            <a:pPr algn="ctr"/>
            <a:r>
              <a:rPr lang="en-US" dirty="0"/>
              <a:t>-</a:t>
            </a:r>
            <a:r>
              <a:rPr lang="en-US" dirty="0" smtClean="0"/>
              <a:t>Student Information</a:t>
            </a:r>
          </a:p>
          <a:p>
            <a:r>
              <a:rPr lang="en-US" dirty="0" smtClean="0"/>
              <a:t>-Business systems</a:t>
            </a:r>
          </a:p>
        </p:txBody>
      </p:sp>
    </p:spTree>
    <p:extLst>
      <p:ext uri="{BB962C8B-B14F-4D97-AF65-F5344CB8AC3E}">
        <p14:creationId xmlns:p14="http://schemas.microsoft.com/office/powerpoint/2010/main" val="133441129"/>
      </p:ext>
    </p:extLst>
  </p:cSld>
  <p:clrMapOvr>
    <a:masterClrMapping/>
  </p:clrMapOvr>
  <p:transition xmlns:p14="http://schemas.microsoft.com/office/powerpoint/2010/mai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solidFill>
                  <a:schemeClr val="tx1">
                    <a:lumMod val="50000"/>
                    <a:lumOff val="50000"/>
                  </a:schemeClr>
                </a:solidFill>
              </a:rPr>
              <a:t>Early </a:t>
            </a:r>
            <a:r>
              <a:rPr lang="en-US" sz="3200" b="1">
                <a:solidFill>
                  <a:schemeClr val="tx1">
                    <a:lumMod val="50000"/>
                    <a:lumOff val="50000"/>
                  </a:schemeClr>
                </a:solidFill>
              </a:rPr>
              <a:t>College Career Flex </a:t>
            </a:r>
            <a:endParaRPr lang="en-US" sz="3200" b="1" dirty="0">
              <a:solidFill>
                <a:schemeClr val="tx1">
                  <a:lumMod val="50000"/>
                  <a:lumOff val="50000"/>
                </a:schemeClr>
              </a:solidFill>
            </a:endParaRPr>
          </a:p>
        </p:txBody>
      </p:sp>
      <p:sp>
        <p:nvSpPr>
          <p:cNvPr id="5" name="TextBox 4"/>
          <p:cNvSpPr txBox="1"/>
          <p:nvPr/>
        </p:nvSpPr>
        <p:spPr>
          <a:xfrm>
            <a:off x="1066800" y="6106180"/>
            <a:ext cx="7315200" cy="523220"/>
          </a:xfrm>
          <a:prstGeom prst="rect">
            <a:avLst/>
          </a:prstGeom>
          <a:noFill/>
        </p:spPr>
        <p:txBody>
          <a:bodyPr wrap="square" rtlCol="0">
            <a:spAutoFit/>
          </a:bodyPr>
          <a:lstStyle/>
          <a:p>
            <a:pPr algn="ctr"/>
            <a:r>
              <a:rPr lang="en-US" sz="2800" dirty="0" smtClean="0"/>
              <a:t>Career Path High, Salt Lake City UT</a:t>
            </a:r>
            <a:endParaRPr lang="en-US" sz="2800" dirty="0"/>
          </a:p>
        </p:txBody>
      </p:sp>
      <p:pic>
        <p:nvPicPr>
          <p:cNvPr id="3" name="Picture 2" descr="IMG_1001.JPG"/>
          <p:cNvPicPr>
            <a:picLocks noChangeAspect="1"/>
          </p:cNvPicPr>
          <p:nvPr/>
        </p:nvPicPr>
        <p:blipFill rotWithShape="1">
          <a:blip r:embed="rId2" cstate="print">
            <a:extLst>
              <a:ext uri="{28A0092B-C50C-407E-A947-70E740481C1C}">
                <a14:useLocalDpi xmlns:a14="http://schemas.microsoft.com/office/drawing/2010/main" val="0"/>
              </a:ext>
            </a:extLst>
          </a:blip>
          <a:srcRect t="10875"/>
          <a:stretch/>
        </p:blipFill>
        <p:spPr>
          <a:xfrm>
            <a:off x="6172200" y="1295400"/>
            <a:ext cx="2564929" cy="2286000"/>
          </a:xfrm>
          <a:prstGeom prst="rect">
            <a:avLst/>
          </a:prstGeom>
        </p:spPr>
      </p:pic>
      <p:pic>
        <p:nvPicPr>
          <p:cNvPr id="4" name="Picture 3" descr="IMG_0997.JPG"/>
          <p:cNvPicPr>
            <a:picLocks noChangeAspect="1"/>
          </p:cNvPicPr>
          <p:nvPr/>
        </p:nvPicPr>
        <p:blipFill rotWithShape="1">
          <a:blip r:embed="rId3" cstate="print">
            <a:extLst>
              <a:ext uri="{28A0092B-C50C-407E-A947-70E740481C1C}">
                <a14:useLocalDpi xmlns:a14="http://schemas.microsoft.com/office/drawing/2010/main" val="0"/>
              </a:ext>
            </a:extLst>
          </a:blip>
          <a:srcRect l="6666"/>
          <a:stretch/>
        </p:blipFill>
        <p:spPr>
          <a:xfrm>
            <a:off x="381000" y="1371600"/>
            <a:ext cx="2726267" cy="2190750"/>
          </a:xfrm>
          <a:prstGeom prst="rect">
            <a:avLst/>
          </a:prstGeom>
        </p:spPr>
      </p:pic>
      <p:pic>
        <p:nvPicPr>
          <p:cNvPr id="8" name="Picture 7" descr="IMG_0994.JPG"/>
          <p:cNvPicPr>
            <a:picLocks noChangeAspect="1"/>
          </p:cNvPicPr>
          <p:nvPr/>
        </p:nvPicPr>
        <p:blipFill rotWithShape="1">
          <a:blip r:embed="rId4" cstate="print">
            <a:extLst>
              <a:ext uri="{28A0092B-C50C-407E-A947-70E740481C1C}">
                <a14:useLocalDpi xmlns:a14="http://schemas.microsoft.com/office/drawing/2010/main" val="0"/>
              </a:ext>
            </a:extLst>
          </a:blip>
          <a:srcRect t="6802" b="34970"/>
          <a:stretch/>
        </p:blipFill>
        <p:spPr>
          <a:xfrm>
            <a:off x="1752600" y="3810000"/>
            <a:ext cx="5867400" cy="2325229"/>
          </a:xfrm>
          <a:prstGeom prst="rect">
            <a:avLst/>
          </a:prstGeom>
        </p:spPr>
      </p:pic>
      <p:pic>
        <p:nvPicPr>
          <p:cNvPr id="9" name="Picture 8" descr="IMG_1007.JPG"/>
          <p:cNvPicPr>
            <a:picLocks noChangeAspect="1"/>
          </p:cNvPicPr>
          <p:nvPr/>
        </p:nvPicPr>
        <p:blipFill rotWithShape="1">
          <a:blip r:embed="rId5" cstate="print">
            <a:extLst>
              <a:ext uri="{28A0092B-C50C-407E-A947-70E740481C1C}">
                <a14:useLocalDpi xmlns:a14="http://schemas.microsoft.com/office/drawing/2010/main" val="0"/>
              </a:ext>
            </a:extLst>
          </a:blip>
          <a:srcRect l="11111"/>
          <a:stretch/>
        </p:blipFill>
        <p:spPr>
          <a:xfrm>
            <a:off x="3276600" y="1295400"/>
            <a:ext cx="2709333" cy="2286000"/>
          </a:xfrm>
          <a:prstGeom prst="rect">
            <a:avLst/>
          </a:prstGeom>
        </p:spPr>
      </p:pic>
    </p:spTree>
    <p:extLst>
      <p:ext uri="{BB962C8B-B14F-4D97-AF65-F5344CB8AC3E}">
        <p14:creationId xmlns:p14="http://schemas.microsoft.com/office/powerpoint/2010/main" val="1804543839"/>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70200" y="1574800"/>
            <a:ext cx="3378434" cy="3683256"/>
          </a:xfrm>
          <a:prstGeom prst="rect">
            <a:avLst/>
          </a:prstGeom>
        </p:spPr>
      </p:pic>
      <p:sp>
        <p:nvSpPr>
          <p:cNvPr id="2" name="TextBox 1"/>
          <p:cNvSpPr txBox="1"/>
          <p:nvPr/>
        </p:nvSpPr>
        <p:spPr>
          <a:xfrm>
            <a:off x="1425839" y="5858359"/>
            <a:ext cx="6741763" cy="584775"/>
          </a:xfrm>
          <a:prstGeom prst="rect">
            <a:avLst/>
          </a:prstGeom>
          <a:noFill/>
        </p:spPr>
        <p:txBody>
          <a:bodyPr wrap="square" rtlCol="0">
            <a:spAutoFit/>
          </a:bodyPr>
          <a:lstStyle/>
          <a:p>
            <a:r>
              <a:rPr lang="en-US" sz="3200" dirty="0" smtClean="0"/>
              <a:t>As featured in </a:t>
            </a:r>
            <a:r>
              <a:rPr lang="en-US" sz="3200" i="1" dirty="0" smtClean="0"/>
              <a:t>Most Likely to Succeed </a:t>
            </a:r>
            <a:endParaRPr lang="en-US" sz="3200" i="1" dirty="0"/>
          </a:p>
        </p:txBody>
      </p:sp>
    </p:spTree>
    <p:extLst>
      <p:ext uri="{BB962C8B-B14F-4D97-AF65-F5344CB8AC3E}">
        <p14:creationId xmlns:p14="http://schemas.microsoft.com/office/powerpoint/2010/main" val="263388170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9918596" cy="6858000"/>
          </a:xfrm>
          <a:prstGeom prst="rect">
            <a:avLst/>
          </a:prstGeom>
        </p:spPr>
      </p:pic>
    </p:spTree>
    <p:extLst>
      <p:ext uri="{BB962C8B-B14F-4D97-AF65-F5344CB8AC3E}">
        <p14:creationId xmlns:p14="http://schemas.microsoft.com/office/powerpoint/2010/main" val="40791052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851649" y="159733"/>
            <a:ext cx="7219949" cy="729971"/>
          </a:xfrm>
        </p:spPr>
        <p:txBody>
          <a:bodyPr/>
          <a:lstStyle/>
          <a:p>
            <a:r>
              <a:rPr lang="en-US" sz="3200" b="1" dirty="0" smtClean="0">
                <a:solidFill>
                  <a:srgbClr val="7F7F7F"/>
                </a:solidFill>
                <a:latin typeface="+mn-lt"/>
              </a:rPr>
              <a:t>The Field’s Response to a Gradually </a:t>
            </a:r>
            <a:br>
              <a:rPr lang="en-US" sz="3200" b="1" dirty="0" smtClean="0">
                <a:solidFill>
                  <a:srgbClr val="7F7F7F"/>
                </a:solidFill>
                <a:latin typeface="+mn-lt"/>
              </a:rPr>
            </a:br>
            <a:r>
              <a:rPr lang="en-US" sz="3200" b="1" dirty="0" smtClean="0">
                <a:solidFill>
                  <a:srgbClr val="7F7F7F"/>
                </a:solidFill>
                <a:latin typeface="+mn-lt"/>
              </a:rPr>
              <a:t>Clarifying Goal-line</a:t>
            </a:r>
            <a:endParaRPr lang="en-US" sz="3200" b="1" dirty="0">
              <a:solidFill>
                <a:srgbClr val="7F7F7F"/>
              </a:solidFill>
              <a:latin typeface="+mn-lt"/>
            </a:endParaRPr>
          </a:p>
        </p:txBody>
      </p:sp>
      <p:sp>
        <p:nvSpPr>
          <p:cNvPr id="11" name="TextBox 10"/>
          <p:cNvSpPr txBox="1"/>
          <p:nvPr/>
        </p:nvSpPr>
        <p:spPr>
          <a:xfrm>
            <a:off x="765363" y="4557227"/>
            <a:ext cx="7900519" cy="1477328"/>
          </a:xfrm>
          <a:prstGeom prst="rect">
            <a:avLst/>
          </a:prstGeom>
          <a:noFill/>
        </p:spPr>
        <p:txBody>
          <a:bodyPr wrap="square" rtlCol="0">
            <a:spAutoFit/>
          </a:bodyPr>
          <a:lstStyle/>
          <a:p>
            <a:r>
              <a:rPr lang="en-US" sz="3000" b="1" dirty="0" smtClean="0">
                <a:solidFill>
                  <a:prstClr val="black"/>
                </a:solidFill>
              </a:rPr>
              <a:t>2008: </a:t>
            </a:r>
            <a:r>
              <a:rPr lang="en-US" sz="3000" i="1" dirty="0" smtClean="0">
                <a:solidFill>
                  <a:prstClr val="black"/>
                </a:solidFill>
                <a:latin typeface="Calibri"/>
              </a:rPr>
              <a:t>“</a:t>
            </a:r>
            <a:r>
              <a:rPr lang="en-US" sz="3000" i="1" dirty="0" err="1" smtClean="0">
                <a:solidFill>
                  <a:prstClr val="black"/>
                </a:solidFill>
                <a:latin typeface="Calibri"/>
              </a:rPr>
              <a:t>Profiency</a:t>
            </a:r>
            <a:r>
              <a:rPr lang="en-US" sz="3000" i="1" dirty="0" smtClean="0">
                <a:solidFill>
                  <a:prstClr val="black"/>
                </a:solidFill>
                <a:latin typeface="Calibri"/>
              </a:rPr>
              <a:t> in ELA and Math content is important but inadequate. Kids need to be able to apply that knowledge to solve problems.”</a:t>
            </a:r>
            <a:endParaRPr lang="en-US" sz="3000" i="1" dirty="0">
              <a:solidFill>
                <a:prstClr val="black"/>
              </a:solidFill>
              <a:latin typeface="Calibri"/>
            </a:endParaRPr>
          </a:p>
        </p:txBody>
      </p:sp>
      <p:sp>
        <p:nvSpPr>
          <p:cNvPr id="12" name="Rectangle 11"/>
          <p:cNvSpPr/>
          <p:nvPr/>
        </p:nvSpPr>
        <p:spPr>
          <a:xfrm>
            <a:off x="911412" y="1359647"/>
            <a:ext cx="5767294" cy="2166471"/>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p:cNvSpPr/>
          <p:nvPr/>
        </p:nvSpPr>
        <p:spPr>
          <a:xfrm>
            <a:off x="911412" y="1359647"/>
            <a:ext cx="3645647" cy="1045882"/>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TextBox 13"/>
          <p:cNvSpPr txBox="1"/>
          <p:nvPr/>
        </p:nvSpPr>
        <p:spPr>
          <a:xfrm>
            <a:off x="851649" y="1524000"/>
            <a:ext cx="3765176" cy="769441"/>
          </a:xfrm>
          <a:prstGeom prst="rect">
            <a:avLst/>
          </a:prstGeom>
          <a:noFill/>
        </p:spPr>
        <p:txBody>
          <a:bodyPr wrap="square" rtlCol="0">
            <a:spAutoFit/>
          </a:bodyPr>
          <a:lstStyle/>
          <a:p>
            <a:pPr algn="ctr"/>
            <a:r>
              <a:rPr lang="en-US" sz="2200" dirty="0" smtClean="0">
                <a:solidFill>
                  <a:prstClr val="white"/>
                </a:solidFill>
                <a:latin typeface="Calibri"/>
              </a:rPr>
              <a:t>State Standards in ELA, Math</a:t>
            </a:r>
          </a:p>
          <a:p>
            <a:pPr algn="ctr"/>
            <a:r>
              <a:rPr lang="en-US" sz="2200" dirty="0">
                <a:solidFill>
                  <a:prstClr val="white"/>
                </a:solidFill>
                <a:latin typeface="Calibri"/>
              </a:rPr>
              <a:t> </a:t>
            </a:r>
            <a:r>
              <a:rPr lang="en-US" sz="2200" i="1" dirty="0" smtClean="0">
                <a:solidFill>
                  <a:prstClr val="white"/>
                </a:solidFill>
                <a:latin typeface="Calibri"/>
              </a:rPr>
              <a:t>(Content Knowledge)</a:t>
            </a:r>
            <a:endParaRPr lang="en-US" sz="2200" dirty="0">
              <a:solidFill>
                <a:prstClr val="white"/>
              </a:solidFill>
              <a:latin typeface="Calibri"/>
            </a:endParaRPr>
          </a:p>
        </p:txBody>
      </p:sp>
      <p:sp>
        <p:nvSpPr>
          <p:cNvPr id="15" name="TextBox 14"/>
          <p:cNvSpPr txBox="1"/>
          <p:nvPr/>
        </p:nvSpPr>
        <p:spPr>
          <a:xfrm>
            <a:off x="3242235" y="2647638"/>
            <a:ext cx="3765176" cy="769441"/>
          </a:xfrm>
          <a:prstGeom prst="rect">
            <a:avLst/>
          </a:prstGeom>
          <a:noFill/>
        </p:spPr>
        <p:txBody>
          <a:bodyPr wrap="square" rtlCol="0">
            <a:spAutoFit/>
          </a:bodyPr>
          <a:lstStyle/>
          <a:p>
            <a:pPr algn="ctr"/>
            <a:r>
              <a:rPr lang="en-US" sz="2200" dirty="0" smtClean="0">
                <a:solidFill>
                  <a:prstClr val="white"/>
                </a:solidFill>
                <a:latin typeface="Calibri"/>
              </a:rPr>
              <a:t>Common Core</a:t>
            </a:r>
          </a:p>
          <a:p>
            <a:pPr algn="ctr"/>
            <a:r>
              <a:rPr lang="en-US" sz="2200" dirty="0">
                <a:solidFill>
                  <a:prstClr val="white"/>
                </a:solidFill>
                <a:latin typeface="Calibri"/>
              </a:rPr>
              <a:t> </a:t>
            </a:r>
            <a:r>
              <a:rPr lang="en-US" sz="2200" i="1" dirty="0" smtClean="0">
                <a:solidFill>
                  <a:prstClr val="white"/>
                </a:solidFill>
                <a:latin typeface="Calibri"/>
              </a:rPr>
              <a:t>(Creative Know How)</a:t>
            </a:r>
            <a:endParaRPr lang="en-US" sz="2200" dirty="0">
              <a:solidFill>
                <a:prstClr val="white"/>
              </a:solidFill>
              <a:latin typeface="Calibri"/>
            </a:endParaRPr>
          </a:p>
        </p:txBody>
      </p:sp>
      <p:pic>
        <p:nvPicPr>
          <p:cNvPr id="8" name="Picture 7" descr="NGLC logo in 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388" y="6096460"/>
            <a:ext cx="2377248" cy="474714"/>
          </a:xfrm>
          <a:prstGeom prst="rect">
            <a:avLst/>
          </a:prstGeom>
        </p:spPr>
      </p:pic>
    </p:spTree>
    <p:extLst>
      <p:ext uri="{BB962C8B-B14F-4D97-AF65-F5344CB8AC3E}">
        <p14:creationId xmlns:p14="http://schemas.microsoft.com/office/powerpoint/2010/main" val="1142160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15570"/>
            <a:ext cx="4405203" cy="3186430"/>
          </a:xfrm>
          <a:prstGeom prst="rect">
            <a:avLst/>
          </a:prstGeom>
        </p:spPr>
      </p:pic>
      <p:pic>
        <p:nvPicPr>
          <p:cNvPr id="5" name="Picture 4"/>
          <p:cNvPicPr>
            <a:picLocks noChangeAspect="1"/>
          </p:cNvPicPr>
          <p:nvPr/>
        </p:nvPicPr>
        <p:blipFill>
          <a:blip r:embed="rId3"/>
          <a:stretch>
            <a:fillRect/>
          </a:stretch>
        </p:blipFill>
        <p:spPr>
          <a:xfrm>
            <a:off x="4041588" y="936065"/>
            <a:ext cx="4690861" cy="3142877"/>
          </a:xfrm>
          <a:prstGeom prst="rect">
            <a:avLst/>
          </a:prstGeom>
        </p:spPr>
      </p:pic>
      <p:pic>
        <p:nvPicPr>
          <p:cNvPr id="6" name="Picture 5"/>
          <p:cNvPicPr>
            <a:picLocks noChangeAspect="1"/>
          </p:cNvPicPr>
          <p:nvPr/>
        </p:nvPicPr>
        <p:blipFill>
          <a:blip r:embed="rId4"/>
          <a:stretch>
            <a:fillRect/>
          </a:stretch>
        </p:blipFill>
        <p:spPr>
          <a:xfrm>
            <a:off x="1576294" y="3533068"/>
            <a:ext cx="4639235" cy="3108287"/>
          </a:xfrm>
          <a:prstGeom prst="rect">
            <a:avLst/>
          </a:prstGeom>
        </p:spPr>
      </p:pic>
    </p:spTree>
    <p:extLst>
      <p:ext uri="{BB962C8B-B14F-4D97-AF65-F5344CB8AC3E}">
        <p14:creationId xmlns:p14="http://schemas.microsoft.com/office/powerpoint/2010/main" val="40137020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39700"/>
            <a:ext cx="9144000" cy="6566952"/>
          </a:xfrm>
          <a:prstGeom prst="rect">
            <a:avLst/>
          </a:prstGeom>
        </p:spPr>
      </p:pic>
    </p:spTree>
    <p:extLst>
      <p:ext uri="{BB962C8B-B14F-4D97-AF65-F5344CB8AC3E}">
        <p14:creationId xmlns:p14="http://schemas.microsoft.com/office/powerpoint/2010/main" val="111905015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for High Tech High since 2000</a:t>
            </a:r>
            <a:endParaRPr lang="en-US" dirty="0"/>
          </a:p>
        </p:txBody>
      </p:sp>
      <p:sp>
        <p:nvSpPr>
          <p:cNvPr id="3" name="Content Placeholder 2"/>
          <p:cNvSpPr>
            <a:spLocks noGrp="1"/>
          </p:cNvSpPr>
          <p:nvPr>
            <p:ph idx="1"/>
          </p:nvPr>
        </p:nvSpPr>
        <p:spPr/>
        <p:txBody>
          <a:bodyPr/>
          <a:lstStyle/>
          <a:p>
            <a:r>
              <a:rPr lang="en-US" sz="2200" b="1" dirty="0"/>
              <a:t>98% of HTH's graduates have gone on to college</a:t>
            </a:r>
            <a:r>
              <a:rPr lang="en-US" sz="2200" dirty="0"/>
              <a:t>, with approximately 75% attending four-year programs </a:t>
            </a:r>
            <a:endParaRPr lang="en-US" sz="2200" dirty="0" smtClean="0"/>
          </a:p>
          <a:p>
            <a:r>
              <a:rPr lang="en-US" sz="2200" b="1" dirty="0" smtClean="0"/>
              <a:t>86</a:t>
            </a:r>
            <a:r>
              <a:rPr lang="en-US" sz="2200" b="1" dirty="0"/>
              <a:t>% of High Tech graduates are either still in or have graduated from college </a:t>
            </a:r>
            <a:r>
              <a:rPr lang="en-US" sz="2200" dirty="0"/>
              <a:t>(the national rate is about 59%).</a:t>
            </a:r>
          </a:p>
          <a:p>
            <a:r>
              <a:rPr lang="en-US" sz="2200" b="1" dirty="0"/>
              <a:t>About 35% of HTH graduates are first-generation college students</a:t>
            </a:r>
            <a:r>
              <a:rPr lang="en-US" sz="2200" b="1" dirty="0" smtClean="0"/>
              <a:t>.</a:t>
            </a:r>
            <a:endParaRPr lang="en-US" sz="2200" b="1" dirty="0"/>
          </a:p>
          <a:p>
            <a:r>
              <a:rPr lang="en-US" sz="2200" b="1" dirty="0"/>
              <a:t>Over 30% of HTH alumni enter math or science fields </a:t>
            </a:r>
            <a:r>
              <a:rPr lang="en-US" sz="2200" dirty="0"/>
              <a:t>(vs. 17% national rate)</a:t>
            </a:r>
            <a:r>
              <a:rPr lang="en-US" sz="2200" dirty="0" smtClean="0"/>
              <a:t>.</a:t>
            </a:r>
            <a:endParaRPr lang="en-US" sz="2200" dirty="0"/>
          </a:p>
          <a:p>
            <a:r>
              <a:rPr lang="en-US" sz="2200" b="1" dirty="0"/>
              <a:t>HTH’s African-American students outperform district and statewide peers by a wide margin </a:t>
            </a:r>
            <a:r>
              <a:rPr lang="en-US" sz="2200" dirty="0"/>
              <a:t>vis-à-vis test scores, percentage who take chemistry, physics, and advanced math (100%), and college entry (100%).</a:t>
            </a:r>
          </a:p>
          <a:p>
            <a:endParaRPr lang="en-US" sz="2200" dirty="0"/>
          </a:p>
        </p:txBody>
      </p:sp>
      <p:sp>
        <p:nvSpPr>
          <p:cNvPr id="4" name="Oval 3"/>
          <p:cNvSpPr/>
          <p:nvPr/>
        </p:nvSpPr>
        <p:spPr>
          <a:xfrm>
            <a:off x="-70553" y="1915150"/>
            <a:ext cx="9282584" cy="1824432"/>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27435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IPP Chromebook Learning 5_Ken Carl_Dec 20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79" y="-446188"/>
            <a:ext cx="9167779" cy="6096930"/>
          </a:xfrm>
          <a:prstGeom prst="rect">
            <a:avLst/>
          </a:prstGeom>
        </p:spPr>
      </p:pic>
      <p:sp>
        <p:nvSpPr>
          <p:cNvPr id="8" name="Text Placeholder 1"/>
          <p:cNvSpPr txBox="1">
            <a:spLocks/>
          </p:cNvSpPr>
          <p:nvPr/>
        </p:nvSpPr>
        <p:spPr>
          <a:xfrm>
            <a:off x="375968" y="4864525"/>
            <a:ext cx="8540537" cy="861752"/>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smtClean="0">
                <a:solidFill>
                  <a:srgbClr val="FFFFFF"/>
                </a:solidFill>
              </a:rPr>
              <a:t>Andy Calkins:   acalkins@educause.edu   @</a:t>
            </a:r>
            <a:r>
              <a:rPr lang="en-US" sz="1800" b="1" dirty="0" err="1" smtClean="0">
                <a:solidFill>
                  <a:srgbClr val="FFFFFF"/>
                </a:solidFill>
              </a:rPr>
              <a:t>andrewcalkins</a:t>
            </a:r>
            <a:r>
              <a:rPr lang="en-US" sz="1800" b="1" dirty="0" smtClean="0">
                <a:solidFill>
                  <a:srgbClr val="FFFFFF"/>
                </a:solidFill>
              </a:rPr>
              <a:t>	 www.nextgenlearning.org</a:t>
            </a:r>
          </a:p>
          <a:p>
            <a:pPr marL="0" indent="0">
              <a:buNone/>
            </a:pPr>
            <a:r>
              <a:rPr lang="en-US" sz="1800" b="1" dirty="0" smtClean="0">
                <a:solidFill>
                  <a:srgbClr val="FFFFFF"/>
                </a:solidFill>
              </a:rPr>
              <a:t>Tom Vander Ark:   tom@gettingsmart.com   @</a:t>
            </a:r>
            <a:r>
              <a:rPr lang="en-US" sz="1800" b="1" dirty="0" err="1" smtClean="0">
                <a:solidFill>
                  <a:srgbClr val="FFFFFF"/>
                </a:solidFill>
              </a:rPr>
              <a:t>tvanderark</a:t>
            </a:r>
            <a:r>
              <a:rPr lang="en-US" sz="1800" b="1" dirty="0" smtClean="0">
                <a:solidFill>
                  <a:srgbClr val="FFFFFF"/>
                </a:solidFill>
              </a:rPr>
              <a:t>    </a:t>
            </a:r>
            <a:r>
              <a:rPr lang="en-US" sz="1800" b="1" dirty="0" err="1" smtClean="0">
                <a:solidFill>
                  <a:srgbClr val="FFFFFF"/>
                </a:solidFill>
              </a:rPr>
              <a:t>www.gettingsmart.com</a:t>
            </a:r>
            <a:endParaRPr lang="en-US" sz="1800" b="1" dirty="0">
              <a:solidFill>
                <a:srgbClr val="FFFFFF"/>
              </a:solidFill>
            </a:endParaRPr>
          </a:p>
        </p:txBody>
      </p:sp>
      <p:sp>
        <p:nvSpPr>
          <p:cNvPr id="10" name="Text Placeholder 3"/>
          <p:cNvSpPr txBox="1">
            <a:spLocks/>
          </p:cNvSpPr>
          <p:nvPr/>
        </p:nvSpPr>
        <p:spPr>
          <a:xfrm>
            <a:off x="644172" y="252538"/>
            <a:ext cx="7942810" cy="105987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b="1" dirty="0">
                <a:solidFill>
                  <a:schemeClr val="bg1"/>
                </a:solidFill>
              </a:rPr>
              <a:t>Reimagined Schools and Next-Gen Tools: </a:t>
            </a:r>
            <a:r>
              <a:rPr lang="en-US" sz="2800" b="1" dirty="0" smtClean="0">
                <a:solidFill>
                  <a:schemeClr val="bg1"/>
                </a:solidFill>
              </a:rPr>
              <a:t>            What </a:t>
            </a:r>
            <a:r>
              <a:rPr lang="en-US" sz="2800" b="1" dirty="0">
                <a:solidFill>
                  <a:schemeClr val="bg1"/>
                </a:solidFill>
              </a:rPr>
              <a:t>They Mean for Higher Education</a:t>
            </a:r>
          </a:p>
        </p:txBody>
      </p:sp>
    </p:spTree>
    <p:extLst>
      <p:ext uri="{BB962C8B-B14F-4D97-AF65-F5344CB8AC3E}">
        <p14:creationId xmlns:p14="http://schemas.microsoft.com/office/powerpoint/2010/main" val="142030937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Appendix</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190640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lumMod val="65000"/>
                    <a:lumOff val="35000"/>
                  </a:schemeClr>
                </a:solidFill>
              </a:rPr>
              <a:t>Personalized Learning Is Promising</a:t>
            </a:r>
            <a:endParaRPr lang="en-US" b="1" dirty="0">
              <a:solidFill>
                <a:schemeClr val="tx1">
                  <a:lumMod val="65000"/>
                  <a:lumOff val="35000"/>
                </a:schemeClr>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971800"/>
            <a:ext cx="4791744" cy="2981741"/>
          </a:xfrm>
          <a:prstGeom prst="rect">
            <a:avLst/>
          </a:prstGeom>
        </p:spPr>
      </p:pic>
      <p:sp>
        <p:nvSpPr>
          <p:cNvPr id="4" name="Oval Callout 3"/>
          <p:cNvSpPr/>
          <p:nvPr/>
        </p:nvSpPr>
        <p:spPr>
          <a:xfrm>
            <a:off x="4224807" y="1169582"/>
            <a:ext cx="4800600" cy="2133600"/>
          </a:xfrm>
          <a:prstGeom prst="wedgeEllipseCallout">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4216221" y="1398182"/>
            <a:ext cx="4732986" cy="2418906"/>
          </a:xfrm>
          <a:prstGeom prst="rect">
            <a:avLst/>
          </a:prstGeom>
        </p:spPr>
        <p:txBody>
          <a:bodyPr/>
          <a:lstStyle>
            <a:lvl1pPr marL="457200" indent="-457200" algn="l" defTabSz="914400" rtl="0" eaLnBrk="1" latinLnBrk="0" hangingPunct="1">
              <a:spcBef>
                <a:spcPct val="20000"/>
              </a:spcBef>
              <a:buClr>
                <a:srgbClr val="007698"/>
              </a:buClr>
              <a:buFont typeface="Wingdings" pitchFamily="2" charset="2"/>
              <a:buChar char="§"/>
              <a:defRPr sz="3000" kern="1200" baseline="0">
                <a:solidFill>
                  <a:schemeClr val="tx1">
                    <a:lumMod val="75000"/>
                    <a:lumOff val="25000"/>
                  </a:schemeClr>
                </a:solidFill>
                <a:latin typeface="Arial"/>
                <a:ea typeface="+mn-ea"/>
                <a:cs typeface="Arial"/>
              </a:defRPr>
            </a:lvl1pPr>
            <a:lvl2pPr marL="914400" indent="-457200" algn="l" defTabSz="914400" rtl="0" eaLnBrk="1" latinLnBrk="0" hangingPunct="1">
              <a:spcBef>
                <a:spcPct val="20000"/>
              </a:spcBef>
              <a:buClr>
                <a:srgbClr val="007698"/>
              </a:buClr>
              <a:buFont typeface="Wingdings" pitchFamily="2" charset="2"/>
              <a:buChar char="§"/>
              <a:defRPr sz="2700" kern="1200">
                <a:solidFill>
                  <a:schemeClr val="tx1">
                    <a:lumMod val="75000"/>
                    <a:lumOff val="25000"/>
                  </a:schemeClr>
                </a:solidFill>
                <a:latin typeface="Arial"/>
                <a:ea typeface="+mn-ea"/>
                <a:cs typeface="Arial"/>
              </a:defRPr>
            </a:lvl2pPr>
            <a:lvl3pPr marL="1257300" indent="-342900" algn="l" defTabSz="914400" rtl="0" eaLnBrk="1" latinLnBrk="0" hangingPunct="1">
              <a:spcBef>
                <a:spcPct val="20000"/>
              </a:spcBef>
              <a:buClr>
                <a:srgbClr val="007698"/>
              </a:buClr>
              <a:buFont typeface="Wingdings" pitchFamily="2" charset="2"/>
              <a:buChar char="§"/>
              <a:defRPr sz="2400" kern="1200">
                <a:solidFill>
                  <a:schemeClr val="tx1">
                    <a:lumMod val="75000"/>
                    <a:lumOff val="25000"/>
                  </a:schemeClr>
                </a:solidFill>
                <a:latin typeface="Arial"/>
                <a:ea typeface="+mn-ea"/>
                <a:cs typeface="Arial"/>
              </a:defRPr>
            </a:lvl3pPr>
            <a:lvl4pPr marL="1714500" indent="-342900" algn="l" defTabSz="914400" rtl="0" eaLnBrk="1" latinLnBrk="0" hangingPunct="1">
              <a:spcBef>
                <a:spcPct val="20000"/>
              </a:spcBef>
              <a:buClr>
                <a:srgbClr val="007698"/>
              </a:buClr>
              <a:buFont typeface="Wingdings" pitchFamily="2" charset="2"/>
              <a:buChar char="§"/>
              <a:defRPr sz="2100" kern="1200">
                <a:solidFill>
                  <a:schemeClr val="tx1">
                    <a:lumMod val="75000"/>
                    <a:lumOff val="25000"/>
                  </a:schemeClr>
                </a:solidFill>
                <a:latin typeface="Arial"/>
                <a:ea typeface="+mn-ea"/>
                <a:cs typeface="Arial"/>
              </a:defRPr>
            </a:lvl4pPr>
            <a:lvl5pPr marL="2114550" indent="-285750" algn="l" defTabSz="914400" rtl="0" eaLnBrk="1" latinLnBrk="0" hangingPunct="1">
              <a:spcBef>
                <a:spcPct val="20000"/>
              </a:spcBef>
              <a:buClr>
                <a:srgbClr val="007698"/>
              </a:buClr>
              <a:buFont typeface="Wingdings" pitchFamily="2" charset="2"/>
              <a:buChar char="§"/>
              <a:defRPr sz="1800" kern="1200">
                <a:solidFill>
                  <a:schemeClr val="tx1">
                    <a:lumMod val="75000"/>
                    <a:lumOff val="25000"/>
                  </a:schemeClr>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smtClean="0">
                <a:solidFill>
                  <a:schemeClr val="bg1"/>
                </a:solidFill>
              </a:rPr>
              <a:t>“Students </a:t>
            </a:r>
            <a:r>
              <a:rPr lang="en-US" sz="1800" dirty="0">
                <a:solidFill>
                  <a:schemeClr val="bg1"/>
                </a:solidFill>
              </a:rPr>
              <a:t>are making </a:t>
            </a:r>
            <a:r>
              <a:rPr lang="en-US" sz="1800" dirty="0" smtClean="0">
                <a:solidFill>
                  <a:schemeClr val="bg1"/>
                </a:solidFill>
              </a:rPr>
              <a:t/>
            </a:r>
            <a:br>
              <a:rPr lang="en-US" sz="1800" dirty="0" smtClean="0">
                <a:solidFill>
                  <a:schemeClr val="bg1"/>
                </a:solidFill>
              </a:rPr>
            </a:br>
            <a:r>
              <a:rPr lang="en-US" sz="1800" b="1" dirty="0" smtClean="0">
                <a:solidFill>
                  <a:schemeClr val="tx1"/>
                </a:solidFill>
              </a:rPr>
              <a:t>significantly </a:t>
            </a:r>
            <a:r>
              <a:rPr lang="en-US" sz="1800" b="1" dirty="0">
                <a:solidFill>
                  <a:schemeClr val="tx1"/>
                </a:solidFill>
              </a:rPr>
              <a:t>greater gains in math </a:t>
            </a:r>
            <a:r>
              <a:rPr lang="en-US" sz="1800" b="1" dirty="0" smtClean="0">
                <a:solidFill>
                  <a:schemeClr val="tx1"/>
                </a:solidFill>
              </a:rPr>
              <a:t/>
            </a:r>
            <a:br>
              <a:rPr lang="en-US" sz="1800" b="1" dirty="0" smtClean="0">
                <a:solidFill>
                  <a:schemeClr val="tx1"/>
                </a:solidFill>
              </a:rPr>
            </a:br>
            <a:r>
              <a:rPr lang="en-US" sz="1800" b="1" dirty="0" smtClean="0">
                <a:solidFill>
                  <a:schemeClr val="tx1"/>
                </a:solidFill>
              </a:rPr>
              <a:t>and </a:t>
            </a:r>
            <a:r>
              <a:rPr lang="en-US" sz="1800" b="1" dirty="0">
                <a:solidFill>
                  <a:schemeClr val="tx1"/>
                </a:solidFill>
              </a:rPr>
              <a:t>reading </a:t>
            </a:r>
            <a:r>
              <a:rPr lang="en-US" sz="1800" dirty="0">
                <a:solidFill>
                  <a:schemeClr val="bg1"/>
                </a:solidFill>
              </a:rPr>
              <a:t>over the last two years than a virtual control group made up of similar students at comparable schools</a:t>
            </a:r>
            <a:r>
              <a:rPr lang="en-US" sz="1800" dirty="0" smtClean="0">
                <a:solidFill>
                  <a:schemeClr val="bg1"/>
                </a:solidFill>
              </a:rPr>
              <a:t>.”</a:t>
            </a:r>
            <a:endParaRPr lang="en-US" sz="1800" dirty="0">
              <a:solidFill>
                <a:schemeClr val="bg1"/>
              </a:solidFill>
            </a:endParaRPr>
          </a:p>
        </p:txBody>
      </p:sp>
      <p:sp>
        <p:nvSpPr>
          <p:cNvPr id="13" name="TextBox 12"/>
          <p:cNvSpPr txBox="1"/>
          <p:nvPr/>
        </p:nvSpPr>
        <p:spPr>
          <a:xfrm>
            <a:off x="381000" y="6376543"/>
            <a:ext cx="5257800" cy="276999"/>
          </a:xfrm>
          <a:prstGeom prst="rect">
            <a:avLst/>
          </a:prstGeom>
          <a:noFill/>
        </p:spPr>
        <p:txBody>
          <a:bodyPr wrap="square" rtlCol="0">
            <a:spAutoFit/>
          </a:bodyPr>
          <a:lstStyle/>
          <a:p>
            <a:r>
              <a:rPr lang="en-US" sz="1200" dirty="0" smtClean="0"/>
              <a:t>Source: </a:t>
            </a:r>
            <a:r>
              <a:rPr lang="en-US" sz="1200" i="1" dirty="0" smtClean="0">
                <a:hlinkClick r:id="rId4"/>
              </a:rPr>
              <a:t>Early Progress on Personalized Learning – Executive Summary</a:t>
            </a:r>
            <a:endParaRPr lang="en-US" sz="1200" i="1" dirty="0"/>
          </a:p>
        </p:txBody>
      </p:sp>
    </p:spTree>
    <p:extLst>
      <p:ext uri="{BB962C8B-B14F-4D97-AF65-F5344CB8AC3E}">
        <p14:creationId xmlns:p14="http://schemas.microsoft.com/office/powerpoint/2010/main" val="173955401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b="1" dirty="0" smtClean="0">
                <a:solidFill>
                  <a:srgbClr val="595959"/>
                </a:solidFill>
              </a:rPr>
              <a:t>Catching Up to National Averages in Math</a:t>
            </a:r>
            <a:endParaRPr lang="en-US" sz="3000" b="1" dirty="0">
              <a:solidFill>
                <a:srgbClr val="595959"/>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4355" y="1371600"/>
            <a:ext cx="7740045" cy="4546600"/>
          </a:xfrm>
        </p:spPr>
      </p:pic>
      <p:sp>
        <p:nvSpPr>
          <p:cNvPr id="6" name="TextBox 5"/>
          <p:cNvSpPr txBox="1"/>
          <p:nvPr/>
        </p:nvSpPr>
        <p:spPr>
          <a:xfrm>
            <a:off x="381000" y="6376543"/>
            <a:ext cx="5257800" cy="276999"/>
          </a:xfrm>
          <a:prstGeom prst="rect">
            <a:avLst/>
          </a:prstGeom>
          <a:noFill/>
        </p:spPr>
        <p:txBody>
          <a:bodyPr wrap="square" rtlCol="0">
            <a:spAutoFit/>
          </a:bodyPr>
          <a:lstStyle/>
          <a:p>
            <a:r>
              <a:rPr lang="en-US" sz="1200" dirty="0" smtClean="0"/>
              <a:t>Source: </a:t>
            </a:r>
            <a:r>
              <a:rPr lang="en-US" sz="1200" i="1" dirty="0" smtClean="0">
                <a:hlinkClick r:id="rId4"/>
              </a:rPr>
              <a:t>Early Progress on Personalized Learning – Full Report</a:t>
            </a:r>
            <a:r>
              <a:rPr lang="en-US" sz="1200" i="1" dirty="0" smtClean="0"/>
              <a:t>, p. 17</a:t>
            </a:r>
            <a:endParaRPr lang="en-US" sz="1200" i="1" dirty="0"/>
          </a:p>
        </p:txBody>
      </p:sp>
    </p:spTree>
    <p:extLst>
      <p:ext uri="{BB962C8B-B14F-4D97-AF65-F5344CB8AC3E}">
        <p14:creationId xmlns:p14="http://schemas.microsoft.com/office/powerpoint/2010/main" val="14097692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29" y="338677"/>
            <a:ext cx="8537171" cy="729971"/>
          </a:xfrm>
        </p:spPr>
        <p:txBody>
          <a:bodyPr/>
          <a:lstStyle/>
          <a:p>
            <a:r>
              <a:rPr lang="en-US" sz="3000" b="1" dirty="0" smtClean="0">
                <a:solidFill>
                  <a:srgbClr val="595959"/>
                </a:solidFill>
              </a:rPr>
              <a:t>Catching Up to National Averages in Reading</a:t>
            </a:r>
            <a:endParaRPr lang="en-US" sz="3000" b="1" dirty="0">
              <a:solidFill>
                <a:srgbClr val="595959"/>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9500" y="1371600"/>
            <a:ext cx="7760575" cy="4546600"/>
          </a:xfrm>
        </p:spPr>
      </p:pic>
      <p:sp>
        <p:nvSpPr>
          <p:cNvPr id="5" name="TextBox 4"/>
          <p:cNvSpPr txBox="1"/>
          <p:nvPr/>
        </p:nvSpPr>
        <p:spPr>
          <a:xfrm>
            <a:off x="381000" y="6376543"/>
            <a:ext cx="5257800" cy="276999"/>
          </a:xfrm>
          <a:prstGeom prst="rect">
            <a:avLst/>
          </a:prstGeom>
          <a:noFill/>
        </p:spPr>
        <p:txBody>
          <a:bodyPr wrap="square" rtlCol="0">
            <a:spAutoFit/>
          </a:bodyPr>
          <a:lstStyle/>
          <a:p>
            <a:r>
              <a:rPr lang="en-US" sz="1200" dirty="0" smtClean="0"/>
              <a:t>Source: </a:t>
            </a:r>
            <a:r>
              <a:rPr lang="en-US" sz="1200" i="1" dirty="0" smtClean="0">
                <a:hlinkClick r:id="rId4"/>
              </a:rPr>
              <a:t>Early </a:t>
            </a:r>
            <a:r>
              <a:rPr lang="en-US" sz="1200" i="1" dirty="0" smtClean="0">
                <a:hlinkClick r:id="rId5"/>
              </a:rPr>
              <a:t>Progress </a:t>
            </a:r>
            <a:r>
              <a:rPr lang="en-US" sz="1200" i="1" dirty="0" smtClean="0">
                <a:hlinkClick r:id="rId4"/>
              </a:rPr>
              <a:t>on Personalized Learning – Full Report</a:t>
            </a:r>
            <a:r>
              <a:rPr lang="en-US" sz="1200" i="1" dirty="0" smtClean="0"/>
              <a:t>, p. 17</a:t>
            </a:r>
            <a:endParaRPr lang="en-US" sz="1200" i="1" dirty="0"/>
          </a:p>
        </p:txBody>
      </p:sp>
    </p:spTree>
    <p:extLst>
      <p:ext uri="{BB962C8B-B14F-4D97-AF65-F5344CB8AC3E}">
        <p14:creationId xmlns:p14="http://schemas.microsoft.com/office/powerpoint/2010/main" val="210768430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6829" y="338675"/>
            <a:ext cx="8021782" cy="729971"/>
          </a:xfrm>
        </p:spPr>
        <p:txBody>
          <a:bodyPr>
            <a:noAutofit/>
          </a:bodyPr>
          <a:lstStyle/>
          <a:p>
            <a:r>
              <a:rPr lang="en-US" sz="3200" b="1" dirty="0">
                <a:solidFill>
                  <a:srgbClr val="7F7F7F"/>
                </a:solidFill>
                <a:latin typeface="+mj-lt"/>
              </a:rPr>
              <a:t>Attributes of Next Generation Learning                                        from the Student’s Perspective</a:t>
            </a:r>
          </a:p>
        </p:txBody>
      </p:sp>
      <p:sp>
        <p:nvSpPr>
          <p:cNvPr id="5" name="Content Placeholder 2"/>
          <p:cNvSpPr>
            <a:spLocks noGrp="1"/>
          </p:cNvSpPr>
          <p:nvPr>
            <p:ph idx="1"/>
          </p:nvPr>
        </p:nvSpPr>
        <p:spPr>
          <a:xfrm>
            <a:off x="609600" y="1514475"/>
            <a:ext cx="8079971" cy="4546599"/>
          </a:xfrm>
        </p:spPr>
        <p:txBody>
          <a:bodyPr>
            <a:normAutofit fontScale="70000" lnSpcReduction="20000"/>
          </a:bodyPr>
          <a:lstStyle/>
          <a:p>
            <a:pPr marL="0" indent="0">
              <a:lnSpc>
                <a:spcPct val="120000"/>
              </a:lnSpc>
              <a:buNone/>
            </a:pPr>
            <a:r>
              <a:rPr lang="en-US" sz="3400" dirty="0" smtClean="0">
                <a:latin typeface="Arial"/>
                <a:cs typeface="Arial"/>
              </a:rPr>
              <a:t>I will know it when I see it because it is:</a:t>
            </a:r>
          </a:p>
          <a:p>
            <a:pPr lvl="1">
              <a:lnSpc>
                <a:spcPct val="120000"/>
              </a:lnSpc>
            </a:pPr>
            <a:r>
              <a:rPr lang="en-US" dirty="0" smtClean="0">
                <a:latin typeface="Arial"/>
                <a:cs typeface="Arial"/>
              </a:rPr>
              <a:t>Personalized to the ways I learn best</a:t>
            </a:r>
          </a:p>
          <a:p>
            <a:pPr lvl="1">
              <a:lnSpc>
                <a:spcPct val="120000"/>
              </a:lnSpc>
            </a:pPr>
            <a:r>
              <a:rPr lang="en-US" dirty="0" smtClean="0">
                <a:latin typeface="Arial"/>
                <a:cs typeface="Arial"/>
              </a:rPr>
              <a:t>Flexible so that I can try different ways to learn</a:t>
            </a:r>
          </a:p>
          <a:p>
            <a:pPr lvl="1">
              <a:lnSpc>
                <a:spcPct val="120000"/>
              </a:lnSpc>
            </a:pPr>
            <a:r>
              <a:rPr lang="en-US" dirty="0" smtClean="0">
                <a:latin typeface="Arial"/>
                <a:cs typeface="Arial"/>
              </a:rPr>
              <a:t>Interactive and engaging so that I </a:t>
            </a:r>
            <a:r>
              <a:rPr lang="en-US" i="1" dirty="0" smtClean="0">
                <a:latin typeface="Arial"/>
                <a:cs typeface="Arial"/>
              </a:rPr>
              <a:t>participate</a:t>
            </a:r>
            <a:r>
              <a:rPr lang="en-US" dirty="0" smtClean="0">
                <a:latin typeface="Arial"/>
                <a:cs typeface="Arial"/>
              </a:rPr>
              <a:t> in the learning</a:t>
            </a:r>
          </a:p>
          <a:p>
            <a:pPr lvl="1">
              <a:lnSpc>
                <a:spcPct val="120000"/>
              </a:lnSpc>
            </a:pPr>
            <a:r>
              <a:rPr lang="en-US" dirty="0" smtClean="0">
                <a:latin typeface="Arial"/>
                <a:cs typeface="Arial"/>
              </a:rPr>
              <a:t>Relevant to the life I’d like to lead</a:t>
            </a:r>
          </a:p>
          <a:p>
            <a:pPr lvl="1">
              <a:lnSpc>
                <a:spcPct val="120000"/>
              </a:lnSpc>
            </a:pPr>
            <a:r>
              <a:rPr lang="en-US" dirty="0" smtClean="0">
                <a:latin typeface="Arial"/>
                <a:cs typeface="Arial"/>
              </a:rPr>
              <a:t>Organized around my own progress against goals I understand</a:t>
            </a:r>
          </a:p>
          <a:p>
            <a:pPr lvl="1">
              <a:lnSpc>
                <a:spcPct val="120000"/>
              </a:lnSpc>
            </a:pPr>
            <a:r>
              <a:rPr lang="en-US" dirty="0" smtClean="0">
                <a:latin typeface="Arial"/>
                <a:cs typeface="Arial"/>
              </a:rPr>
              <a:t>Constantly informed by different ways of demonstrating and measuring my progress</a:t>
            </a:r>
          </a:p>
          <a:p>
            <a:pPr lvl="1">
              <a:lnSpc>
                <a:spcPct val="120000"/>
              </a:lnSpc>
            </a:pPr>
            <a:r>
              <a:rPr lang="en-US" dirty="0" smtClean="0">
                <a:latin typeface="Arial"/>
                <a:cs typeface="Arial"/>
              </a:rPr>
              <a:t>Collaborative with teachers and peers, unlimited by proximity</a:t>
            </a:r>
          </a:p>
          <a:p>
            <a:pPr lvl="1">
              <a:lnSpc>
                <a:spcPct val="120000"/>
              </a:lnSpc>
            </a:pPr>
            <a:r>
              <a:rPr lang="en-US" dirty="0" smtClean="0">
                <a:latin typeface="Arial"/>
                <a:cs typeface="Arial"/>
              </a:rPr>
              <a:t>Agile and supportive when I need extra help</a:t>
            </a:r>
          </a:p>
          <a:p>
            <a:pPr lvl="1">
              <a:lnSpc>
                <a:spcPct val="120000"/>
              </a:lnSpc>
            </a:pPr>
            <a:r>
              <a:rPr lang="en-US" dirty="0">
                <a:latin typeface="Arial"/>
                <a:cs typeface="Arial"/>
              </a:rPr>
              <a:t>Challenging but achievable, with opportunities to become expert in an area of interest</a:t>
            </a:r>
          </a:p>
          <a:p>
            <a:pPr lvl="1">
              <a:lnSpc>
                <a:spcPct val="120000"/>
              </a:lnSpc>
            </a:pPr>
            <a:r>
              <a:rPr lang="en-US" dirty="0" smtClean="0">
                <a:latin typeface="Arial"/>
                <a:cs typeface="Arial"/>
              </a:rPr>
              <a:t>Available to me as much as it is to every other student</a:t>
            </a:r>
          </a:p>
        </p:txBody>
      </p:sp>
      <p:sp>
        <p:nvSpPr>
          <p:cNvPr id="6" name="TextBox 5"/>
          <p:cNvSpPr txBox="1"/>
          <p:nvPr/>
        </p:nvSpPr>
        <p:spPr>
          <a:xfrm>
            <a:off x="0" y="0"/>
            <a:ext cx="9144000" cy="369332"/>
          </a:xfrm>
          <a:prstGeom prst="rect">
            <a:avLst/>
          </a:prstGeom>
          <a:solidFill>
            <a:schemeClr val="accent5">
              <a:lumMod val="75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b="1" dirty="0" smtClean="0">
                <a:solidFill>
                  <a:schemeClr val="bg1"/>
                </a:solidFill>
              </a:rPr>
              <a:t>HOW WE DEFINE NEXT GENERATION LEARNING</a:t>
            </a:r>
            <a:endParaRPr lang="en-US" b="1" dirty="0">
              <a:solidFill>
                <a:schemeClr val="bg1"/>
              </a:solidFill>
            </a:endParaRPr>
          </a:p>
        </p:txBody>
      </p:sp>
      <p:sp>
        <p:nvSpPr>
          <p:cNvPr id="7" name="TextBox 6"/>
          <p:cNvSpPr txBox="1"/>
          <p:nvPr/>
        </p:nvSpPr>
        <p:spPr>
          <a:xfrm>
            <a:off x="123825" y="6428600"/>
            <a:ext cx="3333750" cy="215444"/>
          </a:xfrm>
          <a:prstGeom prst="rect">
            <a:avLst/>
          </a:prstGeom>
          <a:noFill/>
        </p:spPr>
        <p:txBody>
          <a:bodyPr wrap="square" rtlCol="0">
            <a:spAutoFit/>
          </a:bodyPr>
          <a:lstStyle/>
          <a:p>
            <a:r>
              <a:rPr lang="en-US" sz="800" i="1" dirty="0" smtClean="0">
                <a:latin typeface="Arial" panose="020B0604020202020204" pitchFamily="34" charset="0"/>
                <a:cs typeface="Arial" panose="020B0604020202020204" pitchFamily="34" charset="0"/>
              </a:rPr>
              <a:t>Next Generation Learning Challenges, 2012</a:t>
            </a:r>
            <a:endParaRPr lang="en-US" sz="800" i="1" dirty="0">
              <a:latin typeface="Arial" panose="020B0604020202020204" pitchFamily="34" charset="0"/>
              <a:cs typeface="Arial" panose="020B0604020202020204" pitchFamily="34" charset="0"/>
            </a:endParaRPr>
          </a:p>
        </p:txBody>
      </p:sp>
      <p:pic>
        <p:nvPicPr>
          <p:cNvPr id="8" name="Picture 7" descr="NGLC logo in jp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9388" y="6096460"/>
            <a:ext cx="2377248" cy="474714"/>
          </a:xfrm>
          <a:prstGeom prst="rect">
            <a:avLst/>
          </a:prstGeom>
        </p:spPr>
      </p:pic>
    </p:spTree>
    <p:extLst>
      <p:ext uri="{BB962C8B-B14F-4D97-AF65-F5344CB8AC3E}">
        <p14:creationId xmlns:p14="http://schemas.microsoft.com/office/powerpoint/2010/main" val="24293637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72993" y="1506708"/>
            <a:ext cx="4553589" cy="4546583"/>
          </a:xfrm>
        </p:spPr>
      </p:pic>
      <p:sp>
        <p:nvSpPr>
          <p:cNvPr id="2" name="Title 1"/>
          <p:cNvSpPr>
            <a:spLocks noGrp="1"/>
          </p:cNvSpPr>
          <p:nvPr>
            <p:ph type="title"/>
          </p:nvPr>
        </p:nvSpPr>
        <p:spPr>
          <a:xfrm>
            <a:off x="606828" y="338675"/>
            <a:ext cx="8537171" cy="1109125"/>
          </a:xfrm>
        </p:spPr>
        <p:txBody>
          <a:bodyPr/>
          <a:lstStyle/>
          <a:p>
            <a:r>
              <a:rPr lang="en-US" b="1" dirty="0" smtClean="0">
                <a:solidFill>
                  <a:srgbClr val="939393"/>
                </a:solidFill>
                <a:latin typeface="+mn-lt"/>
              </a:rPr>
              <a:t>The Emerging Definition of Success</a:t>
            </a:r>
            <a:br>
              <a:rPr lang="en-US" b="1" dirty="0" smtClean="0">
                <a:solidFill>
                  <a:srgbClr val="939393"/>
                </a:solidFill>
                <a:latin typeface="+mn-lt"/>
              </a:rPr>
            </a:br>
            <a:r>
              <a:rPr lang="en-US" sz="2400" b="1" dirty="0" smtClean="0">
                <a:solidFill>
                  <a:srgbClr val="4F81BD"/>
                </a:solidFill>
                <a:latin typeface="+mn-lt"/>
              </a:rPr>
              <a:t>MyWays: Student Competencies for Success in College, </a:t>
            </a:r>
            <a:br>
              <a:rPr lang="en-US" sz="2400" b="1" dirty="0" smtClean="0">
                <a:solidFill>
                  <a:srgbClr val="4F81BD"/>
                </a:solidFill>
                <a:latin typeface="+mn-lt"/>
              </a:rPr>
            </a:br>
            <a:r>
              <a:rPr lang="en-US" sz="2400" b="1" dirty="0" smtClean="0">
                <a:solidFill>
                  <a:srgbClr val="4F81BD"/>
                </a:solidFill>
                <a:latin typeface="+mn-lt"/>
              </a:rPr>
              <a:t>Career &amp; Life</a:t>
            </a:r>
            <a:endParaRPr lang="en-US" sz="2400" b="1" dirty="0">
              <a:solidFill>
                <a:srgbClr val="4F81BD"/>
              </a:solidFill>
              <a:latin typeface="+mn-lt"/>
            </a:endParaRPr>
          </a:p>
        </p:txBody>
      </p:sp>
    </p:spTree>
    <p:extLst>
      <p:ext uri="{BB962C8B-B14F-4D97-AF65-F5344CB8AC3E}">
        <p14:creationId xmlns:p14="http://schemas.microsoft.com/office/powerpoint/2010/main" val="167973558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86400" y="5867400"/>
            <a:ext cx="35052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24050" y="148175"/>
            <a:ext cx="7219949" cy="729971"/>
          </a:xfrm>
        </p:spPr>
        <p:txBody>
          <a:bodyPr/>
          <a:lstStyle/>
          <a:p>
            <a:r>
              <a:rPr lang="en-US" sz="3200" b="1" dirty="0" smtClean="0">
                <a:solidFill>
                  <a:srgbClr val="7F7F7F"/>
                </a:solidFill>
                <a:latin typeface="+mn-lt"/>
              </a:rPr>
              <a:t>A Synthesis of Current Models</a:t>
            </a:r>
            <a:endParaRPr lang="en-US" sz="3200" b="1" dirty="0">
              <a:solidFill>
                <a:srgbClr val="7F7F7F"/>
              </a:solidFill>
              <a:latin typeface="+mn-lt"/>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4351" y="756724"/>
            <a:ext cx="8058149" cy="5814025"/>
          </a:xfrm>
        </p:spPr>
      </p:pic>
    </p:spTree>
    <p:extLst>
      <p:ext uri="{BB962C8B-B14F-4D97-AF65-F5344CB8AC3E}">
        <p14:creationId xmlns:p14="http://schemas.microsoft.com/office/powerpoint/2010/main" val="183443922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942" b="7118"/>
          <a:stretch/>
        </p:blipFill>
        <p:spPr>
          <a:xfrm>
            <a:off x="114300" y="464344"/>
            <a:ext cx="8934450" cy="6231731"/>
          </a:xfrm>
        </p:spPr>
      </p:pic>
      <p:sp>
        <p:nvSpPr>
          <p:cNvPr id="2" name="Title 1"/>
          <p:cNvSpPr>
            <a:spLocks noGrp="1"/>
          </p:cNvSpPr>
          <p:nvPr>
            <p:ph type="title"/>
          </p:nvPr>
        </p:nvSpPr>
        <p:spPr>
          <a:xfrm>
            <a:off x="568729" y="32040"/>
            <a:ext cx="8021782" cy="640773"/>
          </a:xfrm>
        </p:spPr>
        <p:txBody>
          <a:bodyPr/>
          <a:lstStyle/>
          <a:p>
            <a:pPr algn="ctr"/>
            <a:r>
              <a:rPr lang="en-US" sz="3200" b="1" dirty="0" smtClean="0">
                <a:solidFill>
                  <a:srgbClr val="939393"/>
                </a:solidFill>
                <a:latin typeface="+mn-lt"/>
              </a:rPr>
              <a:t>The 20 MyWays Competencies</a:t>
            </a:r>
            <a:endParaRPr lang="en-US" sz="2000" b="1" dirty="0">
              <a:solidFill>
                <a:srgbClr val="4F81BD"/>
              </a:solidFill>
              <a:latin typeface="+mn-lt"/>
            </a:endParaRPr>
          </a:p>
        </p:txBody>
      </p:sp>
    </p:spTree>
    <p:extLst>
      <p:ext uri="{BB962C8B-B14F-4D97-AF65-F5344CB8AC3E}">
        <p14:creationId xmlns:p14="http://schemas.microsoft.com/office/powerpoint/2010/main" val="282490681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830" y="287877"/>
            <a:ext cx="8021782" cy="729971"/>
          </a:xfrm>
        </p:spPr>
        <p:txBody>
          <a:bodyPr/>
          <a:lstStyle/>
          <a:p>
            <a:r>
              <a:rPr lang="en-US" sz="2800" b="1" dirty="0" err="1" smtClean="0">
                <a:solidFill>
                  <a:schemeClr val="tx1">
                    <a:lumMod val="50000"/>
                    <a:lumOff val="50000"/>
                  </a:schemeClr>
                </a:solidFill>
              </a:rPr>
              <a:t>MyWays</a:t>
            </a:r>
            <a:r>
              <a:rPr lang="en-US" sz="2800" b="1" dirty="0" smtClean="0">
                <a:solidFill>
                  <a:schemeClr val="tx1">
                    <a:lumMod val="50000"/>
                    <a:lumOff val="50000"/>
                  </a:schemeClr>
                </a:solidFill>
              </a:rPr>
              <a:t>: a Tool to Map Students’ Current (black) and Future (red) Competencies</a:t>
            </a:r>
            <a:endParaRPr lang="en-US" sz="2800" b="1" dirty="0">
              <a:solidFill>
                <a:schemeClr val="tx1">
                  <a:lumMod val="50000"/>
                  <a:lumOff val="50000"/>
                </a:schemeClr>
              </a:solidFill>
            </a:endParaRPr>
          </a:p>
        </p:txBody>
      </p:sp>
      <p:pic>
        <p:nvPicPr>
          <p:cNvPr id="4"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266702" y="1628776"/>
            <a:ext cx="8610599" cy="4381500"/>
          </a:xfrm>
        </p:spPr>
      </p:pic>
      <p:sp>
        <p:nvSpPr>
          <p:cNvPr id="5" name="Title 1"/>
          <p:cNvSpPr txBox="1">
            <a:spLocks/>
          </p:cNvSpPr>
          <p:nvPr/>
        </p:nvSpPr>
        <p:spPr>
          <a:xfrm>
            <a:off x="139701" y="5988331"/>
            <a:ext cx="4508500" cy="1237971"/>
          </a:xfrm>
          <a:prstGeom prst="rect">
            <a:avLst/>
          </a:prstGeom>
        </p:spPr>
        <p:txBody>
          <a:bodyPr anchor="t"/>
          <a:lstStyle>
            <a:lvl1pPr algn="l" defTabSz="914400" rtl="0" eaLnBrk="1" latinLnBrk="0" hangingPunct="1">
              <a:spcBef>
                <a:spcPct val="0"/>
              </a:spcBef>
              <a:buNone/>
              <a:defRPr sz="3600" b="0" kern="1200" cap="none">
                <a:solidFill>
                  <a:schemeClr val="tx1">
                    <a:lumMod val="75000"/>
                    <a:lumOff val="25000"/>
                  </a:schemeClr>
                </a:solidFill>
                <a:latin typeface="Arial"/>
                <a:ea typeface="+mj-ea"/>
                <a:cs typeface="Arial"/>
              </a:defRPr>
            </a:lvl1pPr>
          </a:lstStyle>
          <a:p>
            <a:r>
              <a:rPr lang="en-US" sz="2000" dirty="0" smtClean="0"/>
              <a:t>A way to visually depict any student’s personalized learning plan</a:t>
            </a:r>
            <a:endParaRPr lang="en-US" sz="2000" dirty="0"/>
          </a:p>
        </p:txBody>
      </p:sp>
    </p:spTree>
    <p:extLst>
      <p:ext uri="{BB962C8B-B14F-4D97-AF65-F5344CB8AC3E}">
        <p14:creationId xmlns:p14="http://schemas.microsoft.com/office/powerpoint/2010/main" val="2009302498"/>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4|6|7.1|12.5|9.1"/>
</p:tagLst>
</file>

<file path=ppt/theme/theme1.xml><?xml version="1.0" encoding="utf-8"?>
<a:theme xmlns:a="http://schemas.openxmlformats.org/drawingml/2006/main" name="Office Theme">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60748</TotalTime>
  <Words>1258</Words>
  <Application>Microsoft Macintosh PowerPoint</Application>
  <PresentationFormat>On-screen Show (4:3)</PresentationFormat>
  <Paragraphs>256</Paragraphs>
  <Slides>47</Slides>
  <Notes>6</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PowerPoint Presentation</vt:lpstr>
      <vt:lpstr>The Field’s Response to a Gradually  Clarifying Goal-line</vt:lpstr>
      <vt:lpstr>PowerPoint Presentation</vt:lpstr>
      <vt:lpstr>The Field’s Response to a Gradually  Clarifying Goal-line</vt:lpstr>
      <vt:lpstr>Attributes of Next Generation Learning                                        from the Student’s Perspective</vt:lpstr>
      <vt:lpstr>The Emerging Definition of Success MyWays: Student Competencies for Success in College,  Career &amp; Life</vt:lpstr>
      <vt:lpstr>A Synthesis of Current Models</vt:lpstr>
      <vt:lpstr>The 20 MyWays Competencies</vt:lpstr>
      <vt:lpstr>MyWays: a Tool to Map Students’ Current (black) and Future (red) Competencies</vt:lpstr>
      <vt:lpstr>The Field’s Response to a Gradually  Clarifying Goal-line</vt:lpstr>
      <vt:lpstr>PowerPoint Presentation</vt:lpstr>
      <vt:lpstr>PowerPoint Presentation</vt:lpstr>
      <vt:lpstr>PowerPoint Presentation</vt:lpstr>
      <vt:lpstr>PowerPoint Presentation</vt:lpstr>
      <vt:lpstr>PowerPoint Presentation</vt:lpstr>
      <vt:lpstr>PowerPoint Presentation</vt:lpstr>
      <vt:lpstr>Implications for HigherEd </vt:lpstr>
      <vt:lpstr>STEM Early College @ OSU</vt:lpstr>
      <vt:lpstr>IB &amp; AP for English Language Learners</vt:lpstr>
      <vt:lpstr>Career Center Robotics</vt:lpstr>
      <vt:lpstr>Service Learning Early College</vt:lpstr>
      <vt:lpstr>Implications for HigherEd </vt:lpstr>
      <vt:lpstr>PowerPoint Presentation</vt:lpstr>
      <vt:lpstr>PowerPoint Presentation</vt:lpstr>
      <vt:lpstr>PowerPoint Presentation</vt:lpstr>
      <vt:lpstr>PowerPoint Presentation</vt:lpstr>
      <vt:lpstr>PowerPoint Presentation</vt:lpstr>
      <vt:lpstr>Summit’s Habits of Success Continuum</vt:lpstr>
      <vt:lpstr>Design for Summit’s NGL Environment</vt:lpstr>
      <vt:lpstr>PowerPoint Presentation</vt:lpstr>
      <vt:lpstr>PowerPoint Presentation</vt:lpstr>
      <vt:lpstr>PowerPoint Presentation</vt:lpstr>
      <vt:lpstr>PowerPoint Presentation</vt:lpstr>
      <vt:lpstr>PowerPoint Presentation</vt:lpstr>
      <vt:lpstr>Tiny Flex Schools Reward Leadership, Mitigate Risk</vt:lpstr>
      <vt:lpstr>Implications for HigherEd </vt:lpstr>
      <vt:lpstr>Early College Career Flex </vt:lpstr>
      <vt:lpstr>PowerPoint Presentation</vt:lpstr>
      <vt:lpstr>PowerPoint Presentation</vt:lpstr>
      <vt:lpstr>PowerPoint Presentation</vt:lpstr>
      <vt:lpstr>PowerPoint Presentation</vt:lpstr>
      <vt:lpstr>Results for High Tech High since 2000</vt:lpstr>
      <vt:lpstr>PowerPoint Presentation</vt:lpstr>
      <vt:lpstr>Appendix</vt:lpstr>
      <vt:lpstr>Personalized Learning Is Promising</vt:lpstr>
      <vt:lpstr>Catching Up to National Averages in Math</vt:lpstr>
      <vt:lpstr>Catching Up to National Averages in Reading</vt:lpstr>
    </vt:vector>
  </TitlesOfParts>
  <Company>EDUCAUSE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Burrows</dc:creator>
  <cp:lastModifiedBy>Andy Calkins</cp:lastModifiedBy>
  <cp:revision>359</cp:revision>
  <dcterms:created xsi:type="dcterms:W3CDTF">2012-08-08T18:23:13Z</dcterms:created>
  <dcterms:modified xsi:type="dcterms:W3CDTF">2015-10-29T13:48:51Z</dcterms:modified>
</cp:coreProperties>
</file>