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62"/>
  </p:notesMasterIdLst>
  <p:sldIdLst>
    <p:sldId id="256" r:id="rId2"/>
    <p:sldId id="259" r:id="rId3"/>
    <p:sldId id="329" r:id="rId4"/>
    <p:sldId id="330" r:id="rId5"/>
    <p:sldId id="331" r:id="rId6"/>
    <p:sldId id="332" r:id="rId7"/>
    <p:sldId id="333" r:id="rId8"/>
    <p:sldId id="334" r:id="rId9"/>
    <p:sldId id="336" r:id="rId10"/>
    <p:sldId id="335" r:id="rId11"/>
    <p:sldId id="356" r:id="rId12"/>
    <p:sldId id="338" r:id="rId13"/>
    <p:sldId id="339" r:id="rId14"/>
    <p:sldId id="340" r:id="rId15"/>
    <p:sldId id="357" r:id="rId16"/>
    <p:sldId id="269" r:id="rId17"/>
    <p:sldId id="358" r:id="rId18"/>
    <p:sldId id="270" r:id="rId19"/>
    <p:sldId id="271" r:id="rId20"/>
    <p:sldId id="272" r:id="rId21"/>
    <p:sldId id="359" r:id="rId22"/>
    <p:sldId id="363" r:id="rId23"/>
    <p:sldId id="274" r:id="rId24"/>
    <p:sldId id="360" r:id="rId25"/>
    <p:sldId id="361" r:id="rId26"/>
    <p:sldId id="362" r:id="rId27"/>
    <p:sldId id="379" r:id="rId28"/>
    <p:sldId id="281" r:id="rId29"/>
    <p:sldId id="279" r:id="rId30"/>
    <p:sldId id="371" r:id="rId31"/>
    <p:sldId id="372" r:id="rId32"/>
    <p:sldId id="375" r:id="rId33"/>
    <p:sldId id="374" r:id="rId34"/>
    <p:sldId id="378" r:id="rId35"/>
    <p:sldId id="380" r:id="rId36"/>
    <p:sldId id="285" r:id="rId37"/>
    <p:sldId id="286" r:id="rId38"/>
    <p:sldId id="287" r:id="rId39"/>
    <p:sldId id="294" r:id="rId40"/>
    <p:sldId id="295" r:id="rId41"/>
    <p:sldId id="299" r:id="rId42"/>
    <p:sldId id="300" r:id="rId43"/>
    <p:sldId id="304" r:id="rId44"/>
    <p:sldId id="306" r:id="rId45"/>
    <p:sldId id="364" r:id="rId46"/>
    <p:sldId id="309" r:id="rId47"/>
    <p:sldId id="310" r:id="rId48"/>
    <p:sldId id="311" r:id="rId49"/>
    <p:sldId id="312" r:id="rId50"/>
    <p:sldId id="365" r:id="rId51"/>
    <p:sldId id="313" r:id="rId52"/>
    <p:sldId id="314" r:id="rId53"/>
    <p:sldId id="315" r:id="rId54"/>
    <p:sldId id="316" r:id="rId55"/>
    <p:sldId id="317" r:id="rId56"/>
    <p:sldId id="318" r:id="rId57"/>
    <p:sldId id="381" r:id="rId58"/>
    <p:sldId id="382" r:id="rId59"/>
    <p:sldId id="383" r:id="rId60"/>
    <p:sldId id="26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6"/>
          </p14:sldIdLst>
        </p14:section>
        <p14:section name="Dividers" id="{4D810FCF-0ADD-0345-AFBF-9AC0BF5CA536}">
          <p14:sldIdLst>
            <p14:sldId id="259"/>
          </p14:sldIdLst>
        </p14:section>
        <p14:section name="Content" id="{6D2F19DD-4CA8-6F4E-9292-A7C41B87577C}">
          <p14:sldIdLst>
            <p14:sldId id="329"/>
            <p14:sldId id="330"/>
            <p14:sldId id="331"/>
            <p14:sldId id="332"/>
            <p14:sldId id="333"/>
            <p14:sldId id="334"/>
            <p14:sldId id="336"/>
            <p14:sldId id="335"/>
            <p14:sldId id="356"/>
            <p14:sldId id="338"/>
            <p14:sldId id="339"/>
            <p14:sldId id="340"/>
            <p14:sldId id="357"/>
            <p14:sldId id="269"/>
            <p14:sldId id="358"/>
            <p14:sldId id="270"/>
            <p14:sldId id="271"/>
            <p14:sldId id="272"/>
            <p14:sldId id="359"/>
            <p14:sldId id="363"/>
            <p14:sldId id="274"/>
            <p14:sldId id="360"/>
            <p14:sldId id="361"/>
            <p14:sldId id="362"/>
            <p14:sldId id="379"/>
            <p14:sldId id="281"/>
            <p14:sldId id="279"/>
            <p14:sldId id="371"/>
            <p14:sldId id="372"/>
            <p14:sldId id="375"/>
            <p14:sldId id="374"/>
            <p14:sldId id="378"/>
            <p14:sldId id="380"/>
            <p14:sldId id="285"/>
            <p14:sldId id="286"/>
            <p14:sldId id="287"/>
            <p14:sldId id="294"/>
            <p14:sldId id="295"/>
            <p14:sldId id="299"/>
            <p14:sldId id="300"/>
            <p14:sldId id="304"/>
            <p14:sldId id="306"/>
            <p14:sldId id="364"/>
            <p14:sldId id="309"/>
            <p14:sldId id="310"/>
            <p14:sldId id="311"/>
            <p14:sldId id="312"/>
            <p14:sldId id="365"/>
            <p14:sldId id="313"/>
            <p14:sldId id="314"/>
            <p14:sldId id="315"/>
            <p14:sldId id="316"/>
            <p14:sldId id="317"/>
            <p14:sldId id="318"/>
            <p14:sldId id="381"/>
            <p14:sldId id="382"/>
            <p14:sldId id="383"/>
          </p14:sldIdLst>
        </p14:section>
        <p14:section name="Interaction" id="{F2C0CFF2-7594-C04A-9910-F1426A27AF3C}">
          <p14:sldIdLst>
            <p14:sldId id="26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42D"/>
    <a:srgbClr val="3B9E2C"/>
    <a:srgbClr val="158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9" autoAdjust="0"/>
    <p:restoredTop sz="94658" autoAdjust="0"/>
  </p:normalViewPr>
  <p:slideViewPr>
    <p:cSldViewPr>
      <p:cViewPr>
        <p:scale>
          <a:sx n="100" d="100"/>
          <a:sy n="100" d="100"/>
        </p:scale>
        <p:origin x="-160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10/29/15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Cultural change can come about through legislation.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46EA-08A1-184A-99B9-0CE25F8F8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3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VPAT</a:t>
            </a:r>
            <a:r>
              <a:rPr lang="en-US" baseline="0" dirty="0" smtClean="0"/>
              <a:t> developed by Information Technology Industry Council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146EA-08A1-184A-99B9-0CE25F8F8B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C96A5-F11D-6143-ABBA-ACCABC85EAFD}" type="slidenum">
              <a:rPr lang="en-US" sz="1200">
                <a:solidFill>
                  <a:prstClr val="black"/>
                </a:solidFill>
                <a:latin typeface="Arial" charset="0"/>
                <a:ea typeface="ヒラギノ角ゴ Pro W3" charset="0"/>
                <a:cs typeface="ヒラギノ角ゴ Pro W3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prstClr val="black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143069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Section Header</a:t>
            </a:r>
            <a:endParaRPr lang="en-US" sz="4000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905000"/>
            <a:ext cx="7848600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276599" y="2057400"/>
            <a:ext cx="5105401" cy="2667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 title="Section Divider"/>
          <p:cNvSpPr>
            <a:spLocks noGrp="1"/>
          </p:cNvSpPr>
          <p:nvPr>
            <p:ph type="body" idx="13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4 Cover Op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228600" algn="l">
              <a:spcBef>
                <a:spcPts val="24"/>
              </a:spcBef>
              <a:spcAft>
                <a:spcPts val="600"/>
              </a:spcAft>
              <a:buClr>
                <a:srgbClr val="1581C2"/>
              </a:buClr>
              <a:buNone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8600">
              <a:defRPr/>
            </a:lvl2pPr>
            <a:lvl3pPr marL="914400" indent="-228600">
              <a:defRPr/>
            </a:lvl3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 titl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Clr>
                <a:srgbClr val="3B9E2C"/>
              </a:buClr>
              <a:buNone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title="Section Header"/>
          <p:cNvSpPr>
            <a:spLocks noGrp="1"/>
          </p:cNvSpPr>
          <p:nvPr>
            <p:ph type="title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5" title="Body Text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24000"/>
            <a:ext cx="7391400" cy="4800600"/>
          </a:xfrm>
          <a:prstGeom prst="rect">
            <a:avLst/>
          </a:prstGeom>
        </p:spPr>
        <p:txBody>
          <a:bodyPr/>
          <a:lstStyle>
            <a:lvl1pPr marL="292100" marR="0" indent="-2921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8342D"/>
              </a:buClr>
              <a:buSzTx/>
              <a:buFont typeface="Arial"/>
              <a:buNone/>
              <a:tabLst/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2286000" y="685800"/>
            <a:ext cx="60198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304800" y="1752600"/>
            <a:ext cx="5943600" cy="437356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edu-teach-a11y" TargetMode="External"/><Relationship Id="rId4" Type="http://schemas.openxmlformats.org/officeDocument/2006/relationships/hyperlink" Target="http://tinyurl.com/uw-a11y-case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inyurl.com/senate-a11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uw.edu/accesscomputing" TargetMode="External"/><Relationship Id="rId4" Type="http://schemas.openxmlformats.org/officeDocument/2006/relationships/hyperlink" Target="http://educause.edu/groups/itaccess" TargetMode="External"/><Relationship Id="rId5" Type="http://schemas.openxmlformats.org/officeDocument/2006/relationships/hyperlink" Target="http://athenpro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uw.edu/accessibility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accessinghigherground.or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1148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Institutional Roadmap for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Accessibility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8677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Lazar, Towson University, </a:t>
            </a:r>
            <a:r>
              <a:rPr lang="en-US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jlazar@towson.edu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Terrill Thompson, U. of Washington, </a:t>
            </a:r>
            <a:r>
              <a:rPr lang="en-US" sz="20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tft@uw.edu</a:t>
            </a:r>
            <a: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Can I access it without a mouse?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pic>
        <p:nvPicPr>
          <p:cNvPr id="3" name="Content Placeholder 2" descr="EducauseLiveWebina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19" b="-4619"/>
          <a:stretch>
            <a:fillRect/>
          </a:stretch>
        </p:blipFill>
        <p:spPr>
          <a:xfrm>
            <a:off x="312471" y="1371600"/>
            <a:ext cx="7993329" cy="4894541"/>
          </a:xfrm>
        </p:spPr>
      </p:pic>
    </p:spTree>
    <p:extLst>
      <p:ext uri="{BB962C8B-B14F-4D97-AF65-F5344CB8AC3E}">
        <p14:creationId xmlns:p14="http://schemas.microsoft.com/office/powerpoint/2010/main" val="397232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For a more specific definition </a:t>
            </a:r>
            <a:br>
              <a:rPr lang="en-US" dirty="0" smtClean="0"/>
            </a:br>
            <a:r>
              <a:rPr lang="en-US" dirty="0" smtClean="0"/>
              <a:t>of IT Accessibility...</a:t>
            </a: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66800" y="4267200"/>
            <a:ext cx="7010400" cy="9144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Content Accessibility Guidelines (WCAG)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391400" cy="4144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Four principles: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Perceivable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Operable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Understandable </a:t>
            </a:r>
          </a:p>
          <a:p>
            <a:pPr lvl="1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Robust </a:t>
            </a:r>
          </a:p>
          <a:p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</a:rPr>
              <a:t>62 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</a:rPr>
              <a:t>specific success criteria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Level A — 26 success criteria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Level AA — 13 success criteria</a:t>
            </a:r>
          </a:p>
          <a:p>
            <a:pPr lvl="1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Level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AAA 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— 23 success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criteria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Picture 3" descr="W3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26" y="5638800"/>
            <a:ext cx="1546374" cy="10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Example WCAG 2.0 </a:t>
            </a:r>
            <a:br>
              <a:rPr lang="en-US" dirty="0" smtClean="0">
                <a:latin typeface="Arial" charset="0"/>
                <a:ea typeface="ヒラギノ角ゴ Pro W3" charset="0"/>
              </a:rPr>
            </a:br>
            <a:r>
              <a:rPr lang="en-US" dirty="0" smtClean="0">
                <a:latin typeface="Arial" charset="0"/>
                <a:ea typeface="ヒラギノ角ゴ Pro W3" charset="0"/>
              </a:rPr>
              <a:t>Success Criteria at Level A/AA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391400" cy="40687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Alt text on images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Captions on videos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Color not the sole means of communicating information 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Proper heading structure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</a:rPr>
              <a:t>Labels on form fields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" charset="0"/>
                <a:ea typeface="ヒラギノ角ゴ Pro W3" charset="0"/>
              </a:rPr>
              <a:t>Visible indication of keyboard focus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pic>
        <p:nvPicPr>
          <p:cNvPr id="4" name="Picture 3" descr="W3C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1546374" cy="10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3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508 Standards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525963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Published by the Access Board in 2001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Technical Standards cover six categories of IT (web, software, hardware, media, telecom, &amp; standalone)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Arial" charset="0"/>
              </a:rPr>
              <a:t>Refresh in progress, latest draft (Feb 2015) adopted WCAG 2.0 AA</a:t>
            </a:r>
          </a:p>
        </p:txBody>
      </p:sp>
    </p:spTree>
    <p:extLst>
      <p:ext uri="{BB962C8B-B14F-4D97-AF65-F5344CB8AC3E}">
        <p14:creationId xmlns:p14="http://schemas.microsoft.com/office/powerpoint/2010/main" val="41308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IT Accessibility &amp;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</a:t>
            </a:r>
            <a:r>
              <a:rPr lang="en-US" dirty="0"/>
              <a:t>laws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Section 504 of the Rehabilitation </a:t>
            </a:r>
            <a:r>
              <a:rPr lang="en-US" dirty="0" smtClean="0"/>
              <a:t>Act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Americans with Disabilities </a:t>
            </a:r>
            <a:r>
              <a:rPr lang="en-US" dirty="0" smtClean="0"/>
              <a:t>Act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Both </a:t>
            </a:r>
            <a:r>
              <a:rPr lang="en-US" dirty="0"/>
              <a:t>laws cover public and private </a:t>
            </a:r>
            <a:r>
              <a:rPr lang="en-US" dirty="0" smtClean="0"/>
              <a:t>universities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/>
              <a:t>states also have state-level laws covering educational technology or government </a:t>
            </a:r>
            <a:r>
              <a:rPr lang="en-US" dirty="0" smtClean="0"/>
              <a:t>technology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Section 508 of the Rehabilitation Act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49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731838"/>
          </a:xfrm>
        </p:spPr>
        <p:txBody>
          <a:bodyPr/>
          <a:lstStyle/>
          <a:p>
            <a:r>
              <a:rPr lang="en-US" dirty="0" smtClean="0"/>
              <a:t>What do these schools have in common?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143000"/>
            <a:ext cx="7162800" cy="4800600"/>
          </a:xfrm>
        </p:spPr>
        <p:txBody>
          <a:bodyPr/>
          <a:lstStyle/>
          <a:p>
            <a:r>
              <a:rPr lang="en-US" sz="1800" dirty="0" smtClean="0"/>
              <a:t>University of Colorado at Boulder</a:t>
            </a:r>
          </a:p>
          <a:p>
            <a:r>
              <a:rPr lang="en-US" sz="1800" dirty="0" smtClean="0"/>
              <a:t>University of Cincinnati</a:t>
            </a:r>
          </a:p>
          <a:p>
            <a:r>
              <a:rPr lang="en-US" sz="1800" dirty="0" smtClean="0"/>
              <a:t>Youngstown State University</a:t>
            </a:r>
          </a:p>
          <a:p>
            <a:r>
              <a:rPr lang="en-US" sz="1800" dirty="0" smtClean="0"/>
              <a:t>University of Montana</a:t>
            </a:r>
          </a:p>
          <a:p>
            <a:r>
              <a:rPr lang="en-US" sz="1800" dirty="0" smtClean="0"/>
              <a:t>Louisiana Tech University</a:t>
            </a:r>
          </a:p>
          <a:p>
            <a:r>
              <a:rPr lang="en-US" sz="1800" dirty="0" smtClean="0"/>
              <a:t>South Carolina Technical College System</a:t>
            </a:r>
          </a:p>
          <a:p>
            <a:r>
              <a:rPr lang="en-US" sz="1800" dirty="0" smtClean="0"/>
              <a:t>Penn State University</a:t>
            </a:r>
          </a:p>
          <a:p>
            <a:r>
              <a:rPr lang="en-US" sz="1800" dirty="0" smtClean="0"/>
              <a:t>University of California at Berkeley</a:t>
            </a:r>
          </a:p>
          <a:p>
            <a:r>
              <a:rPr lang="en-US" sz="1800" dirty="0" smtClean="0"/>
              <a:t>Maricopa Community College District</a:t>
            </a:r>
          </a:p>
          <a:p>
            <a:r>
              <a:rPr lang="en-US" sz="1800" dirty="0" smtClean="0"/>
              <a:t>Florida State University</a:t>
            </a:r>
          </a:p>
          <a:p>
            <a:r>
              <a:rPr lang="en-US" sz="1800" dirty="0" smtClean="0"/>
              <a:t>Ohio State University</a:t>
            </a:r>
          </a:p>
          <a:p>
            <a:r>
              <a:rPr lang="en-US" sz="1800" dirty="0" smtClean="0"/>
              <a:t>University of Kentucky</a:t>
            </a:r>
          </a:p>
          <a:p>
            <a:r>
              <a:rPr lang="en-US" sz="1800" dirty="0" smtClean="0"/>
              <a:t>Arizona State University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2462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391400" cy="731838"/>
          </a:xfrm>
        </p:spPr>
        <p:txBody>
          <a:bodyPr/>
          <a:lstStyle/>
          <a:p>
            <a:r>
              <a:rPr lang="en-US" dirty="0"/>
              <a:t>Campus IT Accessibility in the News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7391400" cy="49530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2400" dirty="0"/>
              <a:t>June 2010 letter from the Departments of Justice and Education to all universities about Kindle </a:t>
            </a:r>
            <a:r>
              <a:rPr lang="en-US" sz="2400" dirty="0" smtClean="0"/>
              <a:t>DX</a:t>
            </a:r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2400" dirty="0"/>
              <a:t>Feb 2012 US Senate hearing on accessible technology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http://tinyurl.com/senate-</a:t>
            </a:r>
            <a:r>
              <a:rPr lang="en-US" sz="2400" dirty="0" smtClean="0">
                <a:hlinkClick r:id="rId2"/>
              </a:rPr>
              <a:t>a11y</a:t>
            </a:r>
            <a:endParaRPr lang="en-US" sz="2400" dirty="0" smtClean="0"/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2400" dirty="0"/>
              <a:t>Nov 2013 Technology, Education and Accessibility in College and Higher Education Act (TEACH Act) introduced (H.R. 3505)—to create guidelines for AIM. See EDUCAUSE Live! recording:</a:t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http://tinyurl.com/edu-teach-a11y</a:t>
            </a:r>
            <a:endParaRPr lang="en-US" sz="2400" dirty="0"/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2400" dirty="0" smtClean="0"/>
              <a:t>Many lawsuits, DOJ actions, and settlements</a:t>
            </a:r>
          </a:p>
          <a:p>
            <a:pPr marL="793750" lvl="1" indent="-342900">
              <a:spcBef>
                <a:spcPct val="0"/>
              </a:spcBef>
              <a:buFont typeface="Arial"/>
              <a:buChar char="•"/>
            </a:pP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://tinyurl.com/uw-a11y-cases</a:t>
            </a:r>
            <a:endParaRPr lang="en-US" sz="2000" dirty="0"/>
          </a:p>
          <a:p>
            <a:pPr marL="793750" lvl="1" indent="-342900">
              <a:spcBef>
                <a:spcPct val="0"/>
              </a:spcBef>
              <a:buFont typeface="Arial"/>
              <a:buChar char="•"/>
            </a:pPr>
            <a:endParaRPr lang="en-US" sz="2000" dirty="0"/>
          </a:p>
          <a:p>
            <a:pPr marL="342900" indent="-342900">
              <a:spcBef>
                <a:spcPct val="0"/>
              </a:spcBef>
              <a:buFont typeface="Arial"/>
              <a:buChar char="•"/>
            </a:pPr>
            <a:endParaRPr lang="en-US" sz="2400" dirty="0" smtClean="0"/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endParaRPr lang="en-US" sz="2800" dirty="0"/>
          </a:p>
          <a:p>
            <a:pPr>
              <a:spcBef>
                <a:spcPct val="0"/>
              </a:spcBef>
            </a:pPr>
            <a:endParaRPr lang="en-US" sz="2400" dirty="0"/>
          </a:p>
          <a:p>
            <a:pPr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982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91400" cy="731838"/>
          </a:xfrm>
        </p:spPr>
        <p:txBody>
          <a:bodyPr/>
          <a:lstStyle/>
          <a:p>
            <a:r>
              <a:rPr lang="en-US" dirty="0"/>
              <a:t>Campus IT Accessibility in the News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7848600" cy="48006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buFont typeface="Arial"/>
              <a:buChar char="•"/>
            </a:pPr>
            <a:r>
              <a:rPr lang="en-US" sz="2800" dirty="0" smtClean="0"/>
              <a:t>July </a:t>
            </a:r>
            <a:r>
              <a:rPr lang="en-US" sz="2800" dirty="0"/>
              <a:t>2013 DOJ Settlement with Louisiana Tech University, related to inaccessible CMS and course materials:</a:t>
            </a:r>
          </a:p>
          <a:p>
            <a:pPr lvl="1">
              <a:spcBef>
                <a:spcPct val="0"/>
              </a:spcBef>
            </a:pPr>
            <a:r>
              <a:rPr lang="en-US" dirty="0"/>
              <a:t>all tech must comply with WCAG 2.0 AA</a:t>
            </a:r>
          </a:p>
          <a:p>
            <a:pPr lvl="1">
              <a:spcBef>
                <a:spcPct val="0"/>
              </a:spcBef>
            </a:pPr>
            <a:r>
              <a:rPr lang="en-US" dirty="0"/>
              <a:t>any content created since 2010 must be accessible</a:t>
            </a:r>
          </a:p>
          <a:p>
            <a:pPr lvl="1">
              <a:spcBef>
                <a:spcPct val="0"/>
              </a:spcBef>
            </a:pPr>
            <a:r>
              <a:rPr lang="en-US" dirty="0"/>
              <a:t>administrators and faculty must receive annual training</a:t>
            </a:r>
          </a:p>
          <a:p>
            <a:pPr lvl="1">
              <a:spcBef>
                <a:spcPct val="0"/>
              </a:spcBef>
            </a:pPr>
            <a:r>
              <a:rPr lang="en-US" dirty="0"/>
              <a:t>yearly compliance reports must be submitted to the DOJ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004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What is IT accessibility?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91400" cy="731838"/>
          </a:xfrm>
        </p:spPr>
        <p:txBody>
          <a:bodyPr/>
          <a:lstStyle/>
          <a:p>
            <a:r>
              <a:rPr lang="en-US" dirty="0"/>
              <a:t>Campus IT Accessibility in the News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391400" cy="5410200"/>
          </a:xfrm>
        </p:spPr>
        <p:txBody>
          <a:bodyPr/>
          <a:lstStyle/>
          <a:p>
            <a:r>
              <a:rPr lang="en-US" sz="2400" dirty="0"/>
              <a:t>March 2014-Settlement between U. of Montana (UM) and NFB and US </a:t>
            </a:r>
            <a:r>
              <a:rPr lang="en-US" sz="2400" dirty="0" err="1"/>
              <a:t>Dept</a:t>
            </a:r>
            <a:r>
              <a:rPr lang="en-US" sz="2400" dirty="0"/>
              <a:t> of Ed. Office of Civil Rights (OCR), requiring UM to:</a:t>
            </a:r>
          </a:p>
          <a:p>
            <a:pPr lvl="1"/>
            <a:r>
              <a:rPr lang="en-US" sz="2400" dirty="0"/>
              <a:t>Develop a policy and set of procedures, which will be reviewed by OCR before being approved</a:t>
            </a:r>
          </a:p>
          <a:p>
            <a:pPr lvl="1"/>
            <a:r>
              <a:rPr lang="en-US" sz="2400" dirty="0"/>
              <a:t>Disseminate the EIT Accessibility Policy and Procedures on an annual basis</a:t>
            </a:r>
          </a:p>
          <a:p>
            <a:pPr lvl="1"/>
            <a:r>
              <a:rPr lang="en-US" sz="2400" dirty="0"/>
              <a:t>Provide presentations and workshops about the policy and procedures</a:t>
            </a:r>
          </a:p>
          <a:p>
            <a:pPr lvl="1"/>
            <a:r>
              <a:rPr lang="en-US" sz="2400" dirty="0"/>
              <a:t>Create a grievance procedure compliant with Section 504</a:t>
            </a:r>
          </a:p>
          <a:p>
            <a:pPr lvl="1"/>
            <a:r>
              <a:rPr lang="en-US" sz="2400" dirty="0"/>
              <a:t>Develop accessible procurement policies and MUCH MORE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2229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Common themes and best practices </a:t>
            </a:r>
          </a:p>
          <a:p>
            <a:r>
              <a:rPr lang="en-US" dirty="0" smtClean="0"/>
              <a:t>from resolutions and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5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91400" cy="34290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/>
              <a:t>Provide and publicize a mechanism by which students, faculty, staff, and members of the public can report access barriers.</a:t>
            </a:r>
          </a:p>
        </p:txBody>
      </p:sp>
    </p:spTree>
    <p:extLst>
      <p:ext uri="{BB962C8B-B14F-4D97-AF65-F5344CB8AC3E}">
        <p14:creationId xmlns:p14="http://schemas.microsoft.com/office/powerpoint/2010/main" val="299171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391400" cy="23622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Conduct </a:t>
            </a:r>
            <a:r>
              <a:rPr lang="en-US" dirty="0"/>
              <a:t>an audit of the accessibility of IT, and develop a corrective action strategy to address problems identified in the audit.</a:t>
            </a:r>
          </a:p>
        </p:txBody>
      </p:sp>
    </p:spTree>
    <p:extLst>
      <p:ext uri="{BB962C8B-B14F-4D97-AF65-F5344CB8AC3E}">
        <p14:creationId xmlns:p14="http://schemas.microsoft.com/office/powerpoint/2010/main" val="362825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391400" cy="2362200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Set institutional standards relating to accessible technology and create a method to monitor compliance</a:t>
            </a:r>
            <a:r>
              <a:rPr lang="en-US" dirty="0" smtClean="0"/>
              <a:t>. (more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1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91400" cy="3429000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/>
              <a:t>Provide training and education about accessibility to anyone on campus who is responsible for creating or procuring IT, as well as those responsible for creating content.</a:t>
            </a:r>
          </a:p>
        </p:txBody>
      </p:sp>
    </p:spTree>
    <p:extLst>
      <p:ext uri="{BB962C8B-B14F-4D97-AF65-F5344CB8AC3E}">
        <p14:creationId xmlns:p14="http://schemas.microsoft.com/office/powerpoint/2010/main" val="3076419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91400" cy="34290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/>
              <a:t>Institute procedures for addressing accessibility as a requirement within the procurement process</a:t>
            </a:r>
            <a:r>
              <a:rPr lang="en-US" dirty="0" smtClean="0"/>
              <a:t>. (more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Working to improve accessibility </a:t>
            </a:r>
            <a:br>
              <a:rPr lang="en-US" dirty="0" smtClean="0"/>
            </a:br>
            <a:r>
              <a:rPr lang="en-US" dirty="0" smtClean="0"/>
              <a:t>of IT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3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Conducting an Audit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Create an inventory of IT (software, websites, classroom technologies, videos)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Prioritize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Check products' documentation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Check for Vendor Product Accessibility Templates (VPATs) </a:t>
            </a:r>
            <a:endParaRPr lang="en-US" sz="2800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Check </a:t>
            </a:r>
            <a:r>
              <a:rPr lang="en-US" sz="2800" dirty="0"/>
              <a:t>recent IT procurements—did they have accessibility language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Ask others about product accessibility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Conduct product evaluations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26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prioritize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3200" dirty="0" smtClean="0"/>
              <a:t>Focus on IT/websites that </a:t>
            </a:r>
            <a:r>
              <a:rPr lang="en-US" dirty="0" smtClean="0"/>
              <a:t>have the greatest impact 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Collaborate with Disability Services to identify student needs and common areas of complaint</a:t>
            </a:r>
            <a:endParaRPr lang="en-US" dirty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Select websites based on traffic and function (major </a:t>
            </a:r>
            <a:r>
              <a:rPr lang="en-US" dirty="0"/>
              <a:t>student lifecycle processes </a:t>
            </a:r>
            <a:r>
              <a:rPr lang="en-US" dirty="0" smtClean="0"/>
              <a:t>such as application</a:t>
            </a:r>
            <a:r>
              <a:rPr lang="en-US" dirty="0"/>
              <a:t>, registration, payment, and </a:t>
            </a:r>
            <a:r>
              <a:rPr lang="en-US" dirty="0" smtClean="0"/>
              <a:t>graduation should be high priorities)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13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who is blind</a:t>
            </a:r>
            <a:endParaRPr lang="en-US" dirty="0"/>
          </a:p>
        </p:txBody>
      </p:sp>
      <p:pic>
        <p:nvPicPr>
          <p:cNvPr id="4" name="Content Placeholder 5" descr="A student uses a screen reader and refreshable Braille device 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3" r="-390"/>
          <a:stretch/>
        </p:blipFill>
        <p:spPr>
          <a:xfrm>
            <a:off x="609600" y="457200"/>
            <a:ext cx="7467600" cy="5995686"/>
          </a:xfrm>
        </p:spPr>
      </p:pic>
    </p:spTree>
    <p:extLst>
      <p:ext uri="{BB962C8B-B14F-4D97-AF65-F5344CB8AC3E}">
        <p14:creationId xmlns:p14="http://schemas.microsoft.com/office/powerpoint/2010/main" val="1283938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 from Vendor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Voluntary Product Accessibility Template (VPAT)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Learn to call BS on VPATs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Is this Thorough? Detailed? Honest?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Accessibility information on website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Product user forums (search for "accessibility" or "disabilities")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/>
              <a:t>Note users' reported issues</a:t>
            </a:r>
          </a:p>
          <a:p>
            <a:pPr marL="914400" lvl="1" indent="-457200">
              <a:buFont typeface="Arial"/>
              <a:buChar char="•"/>
            </a:pPr>
            <a:r>
              <a:rPr lang="en-US" b="1" dirty="0" smtClean="0"/>
              <a:t>Note vendors' response to these issues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Vendor's Accessibility </a:t>
            </a:r>
            <a:br>
              <a:rPr lang="en-US" dirty="0" smtClean="0"/>
            </a:br>
            <a:r>
              <a:rPr lang="en-US" dirty="0" smtClean="0"/>
              <a:t>Web Page in 2015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209800"/>
            <a:ext cx="7391400" cy="391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Company X</a:t>
            </a:r>
            <a:r>
              <a:rPr lang="en-US" dirty="0" smtClean="0"/>
              <a:t> is </a:t>
            </a:r>
            <a:r>
              <a:rPr lang="en-US" dirty="0"/>
              <a:t>committed to making its tools accessible for all users, including people with disabilities. Our tools comply with Federal Section 508 guidelines, Bobby, and W3C WCAG </a:t>
            </a:r>
            <a:r>
              <a:rPr lang="en-US" dirty="0" smtClean="0"/>
              <a:t>recommendations.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7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3183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How to approach product testing</a:t>
            </a:r>
            <a:endParaRPr lang="en-US" dirty="0">
              <a:latin typeface="Calibri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Define functions/workflows to test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Use automated tools, but understand that they don't tell the whole story</a:t>
            </a:r>
            <a:endParaRPr lang="en-US" dirty="0">
              <a:latin typeface="Calibri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Can </a:t>
            </a:r>
            <a:r>
              <a:rPr lang="en-US" dirty="0">
                <a:latin typeface="Calibri" charset="0"/>
              </a:rPr>
              <a:t>you </a:t>
            </a:r>
            <a:r>
              <a:rPr lang="en-US" dirty="0" smtClean="0">
                <a:latin typeface="Calibri" charset="0"/>
              </a:rPr>
              <a:t>perform all functions?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With keyboard alone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With a screen reader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With screen magnification / large fonts / high contrast </a:t>
            </a:r>
          </a:p>
          <a:p>
            <a:pPr marL="914400" lvl="1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With speech input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Recruit users to help with testing</a:t>
            </a:r>
          </a:p>
        </p:txBody>
      </p:sp>
    </p:spTree>
    <p:extLst>
      <p:ext uri="{BB962C8B-B14F-4D97-AF65-F5344CB8AC3E}">
        <p14:creationId xmlns:p14="http://schemas.microsoft.com/office/powerpoint/2010/main" val="1272014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Take the #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nomouse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challenge!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5308539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5400" dirty="0" err="1" smtClean="0">
                <a:latin typeface="Arial" charset="0"/>
                <a:ea typeface="ヒラギノ角ゴ Pro W3" charset="0"/>
                <a:cs typeface="ヒラギノ角ゴ Pro W3" charset="0"/>
              </a:rPr>
              <a:t>nomouse.org</a:t>
            </a:r>
            <a:endParaRPr lang="en-US" sz="54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" name="Picture 1" descr="The #NoMouse logo, a computer mouse with a slash through 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3088157" cy="313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0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Overall Strategy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Develop your internal capacity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Talk to vendors about accessibility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Request VPATs, but review them critically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Include accessibility requirements in RFPs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Develop a procedure for evaluating products for accessibility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Include accessibility requirements in contracts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Participate in collaborative efforts with other institutions (e.g., through ATHEN)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2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1066801" y="2209800"/>
            <a:ext cx="7010400" cy="3048000"/>
          </a:xfrm>
        </p:spPr>
        <p:txBody>
          <a:bodyPr/>
          <a:lstStyle/>
          <a:p>
            <a:r>
              <a:rPr lang="en-US" dirty="0" smtClean="0"/>
              <a:t>Creating an Institutional Roadmap</a:t>
            </a:r>
          </a:p>
          <a:p>
            <a:endParaRPr lang="en-US" dirty="0"/>
          </a:p>
          <a:p>
            <a:r>
              <a:rPr lang="en-US" dirty="0" smtClean="0"/>
              <a:t>Questions to ask... </a:t>
            </a:r>
          </a:p>
          <a:p>
            <a:r>
              <a:rPr lang="en-US" dirty="0" smtClean="0"/>
              <a:t>People to talk with...</a:t>
            </a:r>
          </a:p>
          <a:p>
            <a:r>
              <a:rPr lang="en-US" dirty="0" smtClean="0"/>
              <a:t>Actions to take...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731838"/>
          </a:xfrm>
        </p:spPr>
        <p:txBody>
          <a:bodyPr/>
          <a:lstStyle/>
          <a:p>
            <a:r>
              <a:rPr lang="en-US" dirty="0"/>
              <a:t>Campus accessibility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990600"/>
            <a:ext cx="8001000" cy="5562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There needs to be an overall campus plan for IT accessibility, with support from high-level </a:t>
            </a:r>
            <a:r>
              <a:rPr lang="en-US" sz="2800" dirty="0" smtClean="0"/>
              <a:t>administrators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plan should be publicly posted, with clear deadlines for reaching specific </a:t>
            </a:r>
            <a:r>
              <a:rPr lang="en-US" sz="2800" dirty="0" smtClean="0"/>
              <a:t>goals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incentives are in place for compliance? </a:t>
            </a:r>
            <a:endParaRPr lang="en-US" sz="2800" dirty="0" smtClean="0"/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What </a:t>
            </a:r>
            <a:r>
              <a:rPr lang="en-US" sz="2800" dirty="0"/>
              <a:t>penalties are in place, e.g. for purchasing inaccessible software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How </a:t>
            </a:r>
            <a:r>
              <a:rPr lang="en-US" sz="2800" dirty="0"/>
              <a:t>will training be available for staff and faculty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What types of testing will take place/how often?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238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accessibility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The US </a:t>
            </a:r>
            <a:r>
              <a:rPr lang="en-US" sz="2800" dirty="0" err="1"/>
              <a:t>Dept</a:t>
            </a:r>
            <a:r>
              <a:rPr lang="en-US" sz="2800" dirty="0"/>
              <a:t> of Education, Office of Civil Rights, has pointed out the obligation for higher education to develop an accessible technology plan. OCR points out that the courts have held that a public entity violates its obligations under the ADA when it only responds on an ad-hoc basis to individual requests for accommodation.</a:t>
            </a:r>
          </a:p>
          <a:p>
            <a:endParaRPr lang="en-US" dirty="0"/>
          </a:p>
          <a:p>
            <a:r>
              <a:rPr lang="en-US" sz="1050" dirty="0"/>
              <a:t>(from </a:t>
            </a:r>
            <a:r>
              <a:rPr lang="en-US" sz="1050" b="1" dirty="0"/>
              <a:t>Accessible Electronic &amp; Information Technology: Legal Obligations of Higher Education and Section 508 - Cynthia D. Waddell, J.D)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7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91400" cy="731838"/>
          </a:xfrm>
        </p:spPr>
        <p:txBody>
          <a:bodyPr/>
          <a:lstStyle/>
          <a:p>
            <a:r>
              <a:rPr lang="en-US" sz="2800" dirty="0"/>
              <a:t>Campus accessibility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391400" cy="5181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Be clear about a timeline. Example: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/>
              <a:t>6 Months: complete campus/school accessibility </a:t>
            </a:r>
            <a:r>
              <a:rPr lang="en-US" sz="2800" dirty="0" smtClean="0"/>
              <a:t>audit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 smtClean="0"/>
              <a:t>9 </a:t>
            </a:r>
            <a:r>
              <a:rPr lang="en-US" sz="2800" dirty="0"/>
              <a:t>Months: ensure that IT procurement and purchasing processes include </a:t>
            </a:r>
            <a:r>
              <a:rPr lang="en-US" sz="2800" dirty="0" smtClean="0"/>
              <a:t>accessibility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 smtClean="0"/>
              <a:t>12 </a:t>
            </a:r>
            <a:r>
              <a:rPr lang="en-US" sz="2800" dirty="0"/>
              <a:t>Months: ensure that major web pages (department, program) are </a:t>
            </a:r>
            <a:r>
              <a:rPr lang="en-US" sz="2800" dirty="0" smtClean="0"/>
              <a:t>accessible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 smtClean="0"/>
              <a:t>15 </a:t>
            </a:r>
            <a:r>
              <a:rPr lang="en-US" sz="2800" dirty="0"/>
              <a:t>Months: goal to have 95% of course content online </a:t>
            </a:r>
            <a:r>
              <a:rPr lang="en-US" sz="2800" dirty="0" smtClean="0"/>
              <a:t>accessible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 smtClean="0"/>
              <a:t>18 </a:t>
            </a:r>
            <a:r>
              <a:rPr lang="en-US" sz="2800" dirty="0"/>
              <a:t>months: major online student processes (admissions, registration, payment, graduation) are all </a:t>
            </a:r>
            <a:r>
              <a:rPr lang="en-US" sz="2800" dirty="0" smtClean="0"/>
              <a:t>accessible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r>
              <a:rPr lang="en-US" sz="2800" dirty="0"/>
              <a:t>Start small with faculty syllabi!!</a:t>
            </a:r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endParaRPr lang="en-US" sz="2800" dirty="0" smtClean="0"/>
          </a:p>
          <a:p>
            <a:pPr marL="457200" indent="-457200">
              <a:lnSpc>
                <a:spcPct val="70000"/>
              </a:lnSpc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0847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triggers for compliance monitoring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Spending money as the </a:t>
            </a:r>
            <a:r>
              <a:rPr lang="en-US" dirty="0" smtClean="0"/>
              <a:t>trigger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Updating </a:t>
            </a:r>
            <a:r>
              <a:rPr lang="en-US" dirty="0"/>
              <a:t>content as the </a:t>
            </a:r>
            <a:r>
              <a:rPr lang="en-US" dirty="0" smtClean="0"/>
              <a:t>trigger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Updated </a:t>
            </a:r>
            <a:r>
              <a:rPr lang="en-US" dirty="0"/>
              <a:t>versioning as the </a:t>
            </a:r>
            <a:r>
              <a:rPr lang="en-US" dirty="0" smtClean="0"/>
              <a:t>trigger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Annual </a:t>
            </a:r>
            <a:r>
              <a:rPr lang="en-US" dirty="0"/>
              <a:t>report as the trigger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who is unable to use a mouse</a:t>
            </a:r>
            <a:endParaRPr lang="en-US" dirty="0"/>
          </a:p>
        </p:txBody>
      </p:sp>
      <p:pic>
        <p:nvPicPr>
          <p:cNvPr id="5" name="Content Placeholder 6" descr="A student with limited dexterity uses a computer by pressing keys on a large keyboard with a handheld stick. 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6" r="-754"/>
          <a:stretch/>
        </p:blipFill>
        <p:spPr>
          <a:xfrm>
            <a:off x="457200" y="533400"/>
            <a:ext cx="7664172" cy="5638800"/>
          </a:xfrm>
        </p:spPr>
      </p:pic>
    </p:spTree>
    <p:extLst>
      <p:ext uri="{BB962C8B-B14F-4D97-AF65-F5344CB8AC3E}">
        <p14:creationId xmlns:p14="http://schemas.microsoft.com/office/powerpoint/2010/main" val="41187633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731838"/>
          </a:xfrm>
        </p:spPr>
        <p:txBody>
          <a:bodyPr/>
          <a:lstStyle/>
          <a:p>
            <a:r>
              <a:rPr lang="en-US" dirty="0"/>
              <a:t>Spending money as the trigger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7391400" cy="5410200"/>
          </a:xfrm>
        </p:spPr>
        <p:txBody>
          <a:bodyPr/>
          <a:lstStyle/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Use existing financial control </a:t>
            </a:r>
            <a:r>
              <a:rPr lang="en-US" sz="2800" dirty="0" smtClean="0"/>
              <a:t>mechanisms (Procurement processes)</a:t>
            </a:r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VPATs</a:t>
            </a:r>
            <a:endParaRPr lang="en-US" sz="2800" dirty="0"/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Have </a:t>
            </a:r>
            <a:r>
              <a:rPr lang="en-US" sz="2800" dirty="0"/>
              <a:t>standard language for contracts, related to </a:t>
            </a:r>
            <a:r>
              <a:rPr lang="en-US" sz="2800" dirty="0" smtClean="0"/>
              <a:t>accessibility</a:t>
            </a:r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Does the company have an accessibility officer?</a:t>
            </a:r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Will the software need to be </a:t>
            </a:r>
            <a:r>
              <a:rPr lang="en-US" sz="2800" dirty="0" smtClean="0"/>
              <a:t>customized? How can accessibility be ensured?</a:t>
            </a:r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Clear responsibility</a:t>
            </a:r>
          </a:p>
          <a:p>
            <a:pPr marL="91440" indent="-4572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Require </a:t>
            </a:r>
            <a:r>
              <a:rPr lang="en-US" sz="2800" dirty="0"/>
              <a:t>that grant proposals must include a budget line item for accessibility</a:t>
            </a:r>
          </a:p>
          <a:p>
            <a:pPr marL="9144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0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91400" cy="731838"/>
          </a:xfrm>
        </p:spPr>
        <p:txBody>
          <a:bodyPr/>
          <a:lstStyle/>
          <a:p>
            <a:r>
              <a:rPr lang="en-US" dirty="0"/>
              <a:t>Updating content as the trigger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391400" cy="5486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All people responsible for content updates need to receive training on IT accessibility</a:t>
            </a:r>
          </a:p>
          <a:p>
            <a:pPr lvl="1"/>
            <a:r>
              <a:rPr lang="en-US" dirty="0"/>
              <a:t>Faculty who update course content</a:t>
            </a:r>
          </a:p>
          <a:p>
            <a:pPr lvl="1"/>
            <a:r>
              <a:rPr lang="en-US" dirty="0"/>
              <a:t>Staff who manage </a:t>
            </a:r>
            <a:r>
              <a:rPr lang="en-US" dirty="0" err="1"/>
              <a:t>dept</a:t>
            </a:r>
            <a:r>
              <a:rPr lang="en-US" dirty="0"/>
              <a:t> web </a:t>
            </a:r>
            <a:r>
              <a:rPr lang="en-US" dirty="0" smtClean="0"/>
              <a:t>sites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Course </a:t>
            </a:r>
            <a:r>
              <a:rPr lang="en-US" sz="2800" dirty="0"/>
              <a:t>management shells, and content management systems, need to be accessible, and encourage </a:t>
            </a:r>
            <a:r>
              <a:rPr lang="en-US" sz="2800" dirty="0" smtClean="0"/>
              <a:t>accessibility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Who </a:t>
            </a:r>
            <a:r>
              <a:rPr lang="en-US" sz="2800" dirty="0"/>
              <a:t>controls press releases and marketing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What’s the process for letting people know that their content is inaccessible?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9055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91400" cy="731838"/>
          </a:xfrm>
        </p:spPr>
        <p:txBody>
          <a:bodyPr/>
          <a:lstStyle/>
          <a:p>
            <a:r>
              <a:rPr lang="en-US" dirty="0"/>
              <a:t>Updating content as the trigger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14400"/>
            <a:ext cx="7620000" cy="5715000"/>
          </a:xfrm>
        </p:spPr>
        <p:txBody>
          <a:bodyPr/>
          <a:lstStyle/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 dirty="0"/>
              <a:t>Annual, and on-demand training, must both be </a:t>
            </a:r>
            <a:r>
              <a:rPr lang="en-US" sz="2800" dirty="0" smtClean="0"/>
              <a:t>available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Must </a:t>
            </a:r>
            <a:r>
              <a:rPr lang="en-US" sz="2800" dirty="0"/>
              <a:t>be clear in advance: how often are web sites checked using automated tools or human testing</a:t>
            </a:r>
            <a:r>
              <a:rPr lang="en-US" sz="2800" dirty="0" smtClean="0"/>
              <a:t>?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receive an account on the CMS or LMS, you must sign a statement acknowledging that you can lose account privileges for posting inaccessible content </a:t>
            </a:r>
            <a:endParaRPr lang="en-US" sz="2800" dirty="0" smtClean="0"/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What are the penalties/rewards?</a:t>
            </a:r>
          </a:p>
          <a:p>
            <a:pPr marL="457200" indent="-457200">
              <a:spcAft>
                <a:spcPts val="0"/>
              </a:spcAft>
              <a:buFont typeface="Arial"/>
              <a:buChar char="•"/>
            </a:pPr>
            <a:r>
              <a:rPr lang="en-US" sz="2800" dirty="0" smtClean="0"/>
              <a:t>Publicly </a:t>
            </a:r>
            <a:r>
              <a:rPr lang="en-US" sz="2800" dirty="0"/>
              <a:t>post this </a:t>
            </a:r>
            <a:r>
              <a:rPr lang="en-US" sz="2800" dirty="0" smtClean="0"/>
              <a:t>information! Make </a:t>
            </a:r>
            <a:r>
              <a:rPr lang="en-US" sz="2800" dirty="0"/>
              <a:t>it a contest between departments!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6836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31838"/>
          </a:xfrm>
        </p:spPr>
        <p:txBody>
          <a:bodyPr/>
          <a:lstStyle/>
          <a:p>
            <a:r>
              <a:rPr lang="en-US" dirty="0"/>
              <a:t>Updating versioning as the trigger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8001000" cy="5257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For software apps and OS, version updates often do not involve a monetary cost and thus do not go through procurement processes 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Installed </a:t>
            </a:r>
            <a:r>
              <a:rPr lang="en-US" sz="2800" dirty="0"/>
              <a:t>without prior notification to the </a:t>
            </a:r>
            <a:r>
              <a:rPr lang="en-US" sz="2800" dirty="0" smtClean="0"/>
              <a:t>users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new version is suddenly inaccessible, whereas the previous version was </a:t>
            </a:r>
            <a:r>
              <a:rPr lang="en-US" sz="2800" dirty="0" smtClean="0"/>
              <a:t>accessible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Very </a:t>
            </a:r>
            <a:r>
              <a:rPr lang="en-US" sz="2800" dirty="0"/>
              <a:t>disruptive to users with </a:t>
            </a:r>
            <a:r>
              <a:rPr lang="en-US" sz="2800" dirty="0" smtClean="0"/>
              <a:t>disabilities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Accessibility needs to be a part of the version testing that </a:t>
            </a:r>
            <a:r>
              <a:rPr lang="en-US" sz="2800" dirty="0" smtClean="0"/>
              <a:t>occurs, when testing </a:t>
            </a:r>
            <a:r>
              <a:rPr lang="en-US" sz="2800" dirty="0"/>
              <a:t>for security, stability, and compatibility of new </a:t>
            </a:r>
            <a:r>
              <a:rPr lang="en-US" sz="2800" dirty="0" smtClean="0"/>
              <a:t>version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3934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91400" cy="731838"/>
          </a:xfrm>
        </p:spPr>
        <p:txBody>
          <a:bodyPr/>
          <a:lstStyle/>
          <a:p>
            <a:r>
              <a:rPr lang="en-US" dirty="0"/>
              <a:t>Annual reports of IT accessibility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143000"/>
            <a:ext cx="7848600" cy="5410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A “snapshot” of progress made within the year related to IT </a:t>
            </a:r>
            <a:r>
              <a:rPr lang="en-US" sz="2800" dirty="0" smtClean="0"/>
              <a:t>accessibility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A </a:t>
            </a:r>
            <a:r>
              <a:rPr lang="en-US" sz="2800" dirty="0"/>
              <a:t>sampling of the IT accessibility efforts going on in many different categories, including web content, software, and mobile </a:t>
            </a:r>
            <a:r>
              <a:rPr lang="en-US" sz="2800" dirty="0" smtClean="0"/>
              <a:t>devices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report documents progress over </a:t>
            </a:r>
            <a:r>
              <a:rPr lang="en-US" sz="2800" dirty="0" smtClean="0"/>
              <a:t>time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California State University system requires each campus to file an annual report of progress on campus IT </a:t>
            </a:r>
            <a:r>
              <a:rPr lang="en-US" sz="2800" dirty="0" smtClean="0"/>
              <a:t>accessibility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Many </a:t>
            </a:r>
            <a:r>
              <a:rPr lang="en-US" sz="2800" dirty="0"/>
              <a:t>recent legal settlements also require annual or semi-annual reports on IT accessibility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187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0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731838"/>
          </a:xfrm>
        </p:spPr>
        <p:txBody>
          <a:bodyPr/>
          <a:lstStyle/>
          <a:p>
            <a:r>
              <a:rPr lang="en-US" dirty="0" smtClean="0"/>
              <a:t>Involve </a:t>
            </a:r>
            <a:r>
              <a:rPr lang="en-US" dirty="0"/>
              <a:t>multiple stakeholders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143000"/>
            <a:ext cx="7391400" cy="4572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Academic affairs, provost, deans, department </a:t>
            </a:r>
            <a:r>
              <a:rPr lang="en-US" dirty="0" smtClean="0"/>
              <a:t>chairs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Academic </a:t>
            </a:r>
            <a:r>
              <a:rPr lang="en-US" dirty="0"/>
              <a:t>senate, college council, council of chairs, and any other </a:t>
            </a:r>
            <a:r>
              <a:rPr lang="en-US" dirty="0" smtClean="0"/>
              <a:t>groups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Student affairs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Office </a:t>
            </a:r>
            <a:r>
              <a:rPr lang="en-US" dirty="0"/>
              <a:t>of Technology Services or similar campus IT </a:t>
            </a:r>
            <a:r>
              <a:rPr lang="en-US" dirty="0" smtClean="0"/>
              <a:t>unit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Business </a:t>
            </a:r>
            <a:r>
              <a:rPr lang="en-US" dirty="0"/>
              <a:t>outreach units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096000"/>
            <a:ext cx="7543800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It’s not just disability support services…</a:t>
            </a:r>
          </a:p>
        </p:txBody>
      </p:sp>
    </p:spTree>
    <p:extLst>
      <p:ext uri="{BB962C8B-B14F-4D97-AF65-F5344CB8AC3E}">
        <p14:creationId xmlns:p14="http://schemas.microsoft.com/office/powerpoint/2010/main" val="2249324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391400" cy="731838"/>
          </a:xfrm>
        </p:spPr>
        <p:txBody>
          <a:bodyPr/>
          <a:lstStyle/>
          <a:p>
            <a:r>
              <a:rPr lang="en-US" dirty="0" smtClean="0"/>
              <a:t>Make accessibility easy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143000"/>
            <a:ext cx="8001000" cy="53340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Provide in-person and online </a:t>
            </a:r>
            <a:r>
              <a:rPr lang="en-US" dirty="0" smtClean="0"/>
              <a:t>training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accessible page </a:t>
            </a:r>
            <a:r>
              <a:rPr lang="en-US" dirty="0" smtClean="0"/>
              <a:t>templates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Provide </a:t>
            </a:r>
            <a:r>
              <a:rPr lang="en-US" dirty="0"/>
              <a:t>accessibility information in </a:t>
            </a:r>
            <a:r>
              <a:rPr lang="en-US" dirty="0" smtClean="0"/>
              <a:t>LMS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Make </a:t>
            </a:r>
            <a:r>
              <a:rPr lang="en-US" dirty="0"/>
              <a:t>sure that the procurement documents include accessibility </a:t>
            </a:r>
            <a:r>
              <a:rPr lang="en-US" dirty="0" smtClean="0"/>
              <a:t>language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Make </a:t>
            </a:r>
            <a:r>
              <a:rPr lang="en-US" dirty="0"/>
              <a:t>people aware through a campus-wide </a:t>
            </a:r>
            <a:r>
              <a:rPr lang="en-US" dirty="0" smtClean="0"/>
              <a:t>campaign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Make clear: Who </a:t>
            </a:r>
            <a:r>
              <a:rPr lang="en-US" dirty="0"/>
              <a:t>has responsibility?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42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731838"/>
          </a:xfrm>
        </p:spPr>
        <p:txBody>
          <a:bodyPr/>
          <a:lstStyle/>
          <a:p>
            <a:r>
              <a:rPr lang="en-US" dirty="0"/>
              <a:t>Create partnerships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066800"/>
            <a:ext cx="7772400" cy="5486400"/>
          </a:xfrm>
        </p:spPr>
        <p:txBody>
          <a:bodyPr/>
          <a:lstStyle/>
          <a:p>
            <a:r>
              <a:rPr lang="en-US" dirty="0"/>
              <a:t>Get in contact with local </a:t>
            </a:r>
            <a:r>
              <a:rPr lang="en-US" dirty="0" smtClean="0"/>
              <a:t>resources: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School </a:t>
            </a:r>
            <a:r>
              <a:rPr lang="en-US" dirty="0"/>
              <a:t>for the blind or the </a:t>
            </a:r>
            <a:r>
              <a:rPr lang="en-US" dirty="0" smtClean="0"/>
              <a:t>deaf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 </a:t>
            </a:r>
            <a:r>
              <a:rPr lang="en-US" dirty="0"/>
              <a:t>Library for the Blind and Physically Handicapped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part of the LOC</a:t>
            </a:r>
            <a:r>
              <a:rPr lang="en-US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State </a:t>
            </a:r>
            <a:r>
              <a:rPr lang="en-US" dirty="0"/>
              <a:t>workforce development/office of rehabilitation </a:t>
            </a:r>
            <a:r>
              <a:rPr lang="en-US" dirty="0" smtClean="0"/>
              <a:t>services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Advocacy </a:t>
            </a:r>
            <a:r>
              <a:rPr lang="en-US" dirty="0"/>
              <a:t>groups (National Association of the Deaf, National Federation of the Blind, NSCIA)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41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31838"/>
          </a:xfrm>
        </p:spPr>
        <p:txBody>
          <a:bodyPr/>
          <a:lstStyle/>
          <a:p>
            <a:r>
              <a:rPr lang="en-US" dirty="0"/>
              <a:t>Focus on the positive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7696200" cy="5105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Captioned video helps ALL students by making video searchable. Captions can also be repurposed as an interactive transcript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Accessible </a:t>
            </a:r>
            <a:r>
              <a:rPr lang="en-US" dirty="0"/>
              <a:t>PDFs </a:t>
            </a:r>
            <a:r>
              <a:rPr lang="en-US" dirty="0" smtClean="0"/>
              <a:t>help </a:t>
            </a:r>
            <a:r>
              <a:rPr lang="en-US" dirty="0"/>
              <a:t>ALL students search for information (inaccessible PDFs </a:t>
            </a:r>
            <a:r>
              <a:rPr lang="en-US" dirty="0" smtClean="0"/>
              <a:t>are </a:t>
            </a:r>
            <a:r>
              <a:rPr lang="en-US" dirty="0"/>
              <a:t>unsearchable</a:t>
            </a:r>
            <a:r>
              <a:rPr lang="en-US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Using accessible HTML </a:t>
            </a:r>
            <a:r>
              <a:rPr lang="en-US" i="1" dirty="0" smtClean="0"/>
              <a:t>instead of</a:t>
            </a:r>
            <a:r>
              <a:rPr lang="en-US" dirty="0" smtClean="0"/>
              <a:t> PDF is more universal and responsive</a:t>
            </a:r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0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who uses voice input</a:t>
            </a:r>
            <a:endParaRPr lang="en-US" dirty="0"/>
          </a:p>
        </p:txBody>
      </p:sp>
      <p:pic>
        <p:nvPicPr>
          <p:cNvPr id="6" name="Content Placeholder 3" descr="A student reclines in his wheelchair and controls the computer by speaking voice commands into a headset microphone. 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8" r="-6"/>
          <a:stretch/>
        </p:blipFill>
        <p:spPr>
          <a:xfrm>
            <a:off x="533400" y="655637"/>
            <a:ext cx="7730946" cy="5668963"/>
          </a:xfrm>
        </p:spPr>
      </p:pic>
    </p:spTree>
    <p:extLst>
      <p:ext uri="{BB962C8B-B14F-4D97-AF65-F5344CB8AC3E}">
        <p14:creationId xmlns:p14="http://schemas.microsoft.com/office/powerpoint/2010/main" val="16080489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731838"/>
          </a:xfrm>
        </p:spPr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on the </a:t>
            </a:r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7924800" cy="5867400"/>
          </a:xfrm>
        </p:spPr>
        <p:txBody>
          <a:bodyPr/>
          <a:lstStyle/>
          <a:p>
            <a:pPr marL="457200" lvl="1" indent="-457200">
              <a:spcAft>
                <a:spcPts val="600"/>
              </a:spcAft>
              <a:buClr>
                <a:srgbClr val="D8342D"/>
              </a:buClr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Clearly relate IT accessibility to the overall mission of the </a:t>
            </a:r>
            <a:r>
              <a:rPr lang="en-US" sz="3200" dirty="0" smtClean="0">
                <a:latin typeface="Arial"/>
                <a:cs typeface="Arial"/>
              </a:rPr>
              <a:t>university </a:t>
            </a:r>
            <a:r>
              <a:rPr lang="en-US" sz="1600" dirty="0" smtClean="0">
                <a:latin typeface="Arial"/>
                <a:cs typeface="Arial"/>
              </a:rPr>
              <a:t>(e.g. Xavier U.)</a:t>
            </a: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Remind </a:t>
            </a:r>
            <a:r>
              <a:rPr lang="en-US" dirty="0"/>
              <a:t>stakeholders of the penalties for non-compliance, but….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Remind Deans and Chairs that compliance is something good that can be included:</a:t>
            </a:r>
          </a:p>
          <a:p>
            <a:pPr lvl="1"/>
            <a:r>
              <a:rPr lang="en-US" dirty="0"/>
              <a:t>On their departmental/dean annual reports</a:t>
            </a:r>
          </a:p>
          <a:p>
            <a:pPr lvl="1"/>
            <a:r>
              <a:rPr lang="en-US" dirty="0"/>
              <a:t>On accreditation reports</a:t>
            </a:r>
          </a:p>
          <a:p>
            <a:pPr lvl="1"/>
            <a:r>
              <a:rPr lang="en-US" dirty="0"/>
              <a:t>On reports to state </a:t>
            </a:r>
            <a:r>
              <a:rPr lang="en-US" dirty="0" smtClean="0"/>
              <a:t>government</a:t>
            </a:r>
          </a:p>
          <a:p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944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31838"/>
          </a:xfrm>
        </p:spPr>
        <p:txBody>
          <a:bodyPr/>
          <a:lstStyle/>
          <a:p>
            <a:r>
              <a:rPr lang="en-US" dirty="0"/>
              <a:t>Create a panel of reviewers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95400"/>
            <a:ext cx="73914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Create a panel of students, faculty and staff with various disabilities, who can participate in ongoing accessibility testing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Individuals should be PAID for their time doing accessibility testing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It’s more efficient than recruiting people in the general community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A number of federal agencies use this approach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449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91400" cy="731838"/>
          </a:xfrm>
        </p:spPr>
        <p:txBody>
          <a:bodyPr/>
          <a:lstStyle/>
          <a:p>
            <a:r>
              <a:rPr lang="en-US" dirty="0"/>
              <a:t>What about faculty?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7391400" cy="5181600"/>
          </a:xfrm>
        </p:spPr>
        <p:txBody>
          <a:bodyPr/>
          <a:lstStyle/>
          <a:p>
            <a:pPr marL="566928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/>
              <a:t>Faculty typically report only to academic affairs </a:t>
            </a:r>
            <a:r>
              <a:rPr lang="en-US" sz="2800" dirty="0" smtClean="0"/>
              <a:t>officials</a:t>
            </a:r>
          </a:p>
          <a:p>
            <a:pPr marL="566928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 smtClean="0"/>
              <a:t>You </a:t>
            </a:r>
            <a:r>
              <a:rPr lang="en-US" sz="2800" dirty="0"/>
              <a:t>need department chairs to support accessibility projects, and inform/encourage/pressure </a:t>
            </a:r>
            <a:r>
              <a:rPr lang="en-US" sz="2800" dirty="0" smtClean="0"/>
              <a:t>faculty</a:t>
            </a:r>
          </a:p>
          <a:p>
            <a:pPr marL="1017778" lvl="1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Departmental </a:t>
            </a:r>
            <a:r>
              <a:rPr lang="en-US" sz="2400" dirty="0"/>
              <a:t>web </a:t>
            </a:r>
            <a:r>
              <a:rPr lang="en-US" sz="2400" dirty="0" smtClean="0"/>
              <a:t>pages</a:t>
            </a:r>
          </a:p>
          <a:p>
            <a:pPr marL="1017778" lvl="1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Faculty </a:t>
            </a:r>
            <a:r>
              <a:rPr lang="en-US" sz="2400" dirty="0"/>
              <a:t>web </a:t>
            </a:r>
            <a:r>
              <a:rPr lang="en-US" sz="2400" dirty="0" smtClean="0"/>
              <a:t>pages</a:t>
            </a:r>
          </a:p>
          <a:p>
            <a:pPr marL="1017778" lvl="1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/>
              <a:t>Course content</a:t>
            </a:r>
          </a:p>
          <a:p>
            <a:pPr marL="566928" indent="-457200">
              <a:lnSpc>
                <a:spcPct val="90000"/>
              </a:lnSpc>
              <a:buFont typeface="Arial"/>
              <a:buChar char="•"/>
              <a:defRPr/>
            </a:pPr>
            <a:r>
              <a:rPr lang="en-US" sz="2800" dirty="0" smtClean="0"/>
              <a:t>Long</a:t>
            </a:r>
            <a:r>
              <a:rPr lang="en-US" sz="2800" dirty="0"/>
              <a:t>-term, accessibility needs to go on faculty annual reports and promotion and tenure applications (but make sure to respect faculty governance)</a:t>
            </a:r>
          </a:p>
        </p:txBody>
      </p:sp>
    </p:spTree>
    <p:extLst>
      <p:ext uri="{BB962C8B-B14F-4D97-AF65-F5344CB8AC3E}">
        <p14:creationId xmlns:p14="http://schemas.microsoft.com/office/powerpoint/2010/main" val="3465321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731838"/>
          </a:xfrm>
        </p:spPr>
        <p:txBody>
          <a:bodyPr/>
          <a:lstStyle/>
          <a:p>
            <a:r>
              <a:rPr lang="en-US" dirty="0"/>
              <a:t>Remind faculty that…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990600"/>
            <a:ext cx="7696200" cy="5638800"/>
          </a:xfrm>
        </p:spPr>
        <p:txBody>
          <a:bodyPr/>
          <a:lstStyle/>
          <a:p>
            <a:pPr marL="566928" indent="-457200">
              <a:buFont typeface="Arial"/>
              <a:buChar char="•"/>
              <a:defRPr/>
            </a:pPr>
            <a:r>
              <a:rPr lang="en-US" sz="2800" dirty="0"/>
              <a:t>Faculty may claim academic freedom, however, they can still say and teach whatever they </a:t>
            </a:r>
            <a:r>
              <a:rPr lang="en-US" sz="2800" dirty="0" smtClean="0"/>
              <a:t>want</a:t>
            </a:r>
          </a:p>
          <a:p>
            <a:pPr marL="566928" indent="-457200">
              <a:buFont typeface="Arial"/>
              <a:buChar char="•"/>
              <a:defRPr/>
            </a:pPr>
            <a:r>
              <a:rPr lang="en-US" sz="2800" dirty="0" smtClean="0"/>
              <a:t>This </a:t>
            </a:r>
            <a:r>
              <a:rPr lang="en-US" sz="2800" dirty="0"/>
              <a:t>is not an academic freedom issue, it’s a civil rights issue, and faculty have </a:t>
            </a:r>
            <a:r>
              <a:rPr lang="en-US" sz="2800" b="1" dirty="0"/>
              <a:t>legal</a:t>
            </a:r>
            <a:r>
              <a:rPr lang="en-US" sz="2800" dirty="0"/>
              <a:t> </a:t>
            </a:r>
            <a:r>
              <a:rPr lang="en-US" sz="2800" dirty="0" smtClean="0"/>
              <a:t>responsibilities</a:t>
            </a:r>
          </a:p>
          <a:p>
            <a:pPr marL="566928" indent="-457200">
              <a:buFont typeface="Arial"/>
              <a:buChar char="•"/>
              <a:defRPr/>
            </a:pPr>
            <a:r>
              <a:rPr lang="en-US" sz="2800" dirty="0" smtClean="0"/>
              <a:t>Similar </a:t>
            </a:r>
            <a:r>
              <a:rPr lang="en-US" sz="2800" dirty="0"/>
              <a:t>to providing classroom accommodations for students with documented learning </a:t>
            </a:r>
            <a:r>
              <a:rPr lang="en-US" sz="2800" dirty="0" smtClean="0"/>
              <a:t>disabilities</a:t>
            </a:r>
          </a:p>
          <a:p>
            <a:pPr marL="566928" indent="-457200">
              <a:buFont typeface="Arial"/>
              <a:buChar char="•"/>
              <a:defRPr/>
            </a:pPr>
            <a:r>
              <a:rPr lang="en-US" sz="2800" dirty="0" smtClean="0"/>
              <a:t>Faculty </a:t>
            </a:r>
            <a:r>
              <a:rPr lang="en-US" sz="2800" dirty="0"/>
              <a:t>must provide content in an accessible format, but you don’t care what the content says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51829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91400" cy="731838"/>
          </a:xfrm>
        </p:spPr>
        <p:txBody>
          <a:bodyPr/>
          <a:lstStyle/>
          <a:p>
            <a:r>
              <a:rPr lang="en-US" dirty="0"/>
              <a:t>Faculty in CS/IS/IT depts.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371600"/>
            <a:ext cx="7391400" cy="4800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Find out if your academic IS/CS/IT department offers any classes that include accessibility content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so, maybe accessibility evaluations can be a class project, as a starting point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Students who have taken accessibility classes could be hired to work on campus </a:t>
            </a:r>
            <a:r>
              <a:rPr lang="en-US" dirty="0" smtClean="0"/>
              <a:t>accessibility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Encourage </a:t>
            </a:r>
            <a:r>
              <a:rPr lang="en-US" sz="2800" dirty="0"/>
              <a:t>the department to offer IT accessibility content in IS/CS/IT </a:t>
            </a:r>
            <a:r>
              <a:rPr lang="en-US" sz="2800" dirty="0" smtClean="0"/>
              <a:t>courses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See http://</a:t>
            </a:r>
            <a:r>
              <a:rPr lang="en-US" sz="2800" dirty="0" err="1" smtClean="0"/>
              <a:t>www.teachingaccessibility.com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4322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391400" cy="731838"/>
          </a:xfrm>
        </p:spPr>
        <p:txBody>
          <a:bodyPr/>
          <a:lstStyle/>
          <a:p>
            <a:r>
              <a:rPr lang="en-US" dirty="0"/>
              <a:t>Be transparent about progress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219200"/>
            <a:ext cx="73914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/>
              <a:t>Provide monthly, publicly-posted reports comparing academic departments and how compliant they </a:t>
            </a:r>
            <a:r>
              <a:rPr lang="en-US" dirty="0" smtClean="0"/>
              <a:t>are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Publicly </a:t>
            </a:r>
            <a:r>
              <a:rPr lang="en-US" dirty="0"/>
              <a:t>state the progress on the campus-wide accessibility </a:t>
            </a:r>
            <a:r>
              <a:rPr lang="en-US" dirty="0" smtClean="0"/>
              <a:t>plan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Include </a:t>
            </a:r>
            <a:r>
              <a:rPr lang="en-US" dirty="0"/>
              <a:t>accessibility as a part of new faculty/staff </a:t>
            </a:r>
            <a:r>
              <a:rPr lang="en-US" dirty="0" smtClean="0"/>
              <a:t>training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dirty="0" smtClean="0"/>
              <a:t>Have </a:t>
            </a:r>
            <a:r>
              <a:rPr lang="en-US" dirty="0"/>
              <a:t>an accessibility statement on all university web pages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109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91400" cy="731838"/>
          </a:xfrm>
        </p:spPr>
        <p:txBody>
          <a:bodyPr/>
          <a:lstStyle/>
          <a:p>
            <a:r>
              <a:rPr lang="en-US" dirty="0"/>
              <a:t>Compliance?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95400"/>
            <a:ext cx="7391400" cy="48006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/>
              <a:t>Think of IT Accessibility as another type of compliance or auditing activity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Like network security, or sexual harassment </a:t>
            </a:r>
            <a:r>
              <a:rPr lang="en-US" dirty="0" smtClean="0"/>
              <a:t>training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All </a:t>
            </a:r>
            <a:r>
              <a:rPr lang="en-US" sz="2800" dirty="0"/>
              <a:t>faculty/staff need </a:t>
            </a:r>
            <a:r>
              <a:rPr lang="en-US" sz="2800" dirty="0" smtClean="0"/>
              <a:t>training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Data </a:t>
            </a:r>
            <a:r>
              <a:rPr lang="en-US" sz="2800" dirty="0"/>
              <a:t>must be collected on an ongoing </a:t>
            </a:r>
            <a:r>
              <a:rPr lang="en-US" sz="2800" dirty="0" smtClean="0"/>
              <a:t>basis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Reports </a:t>
            </a:r>
            <a:r>
              <a:rPr lang="en-US" sz="2800" dirty="0"/>
              <a:t>must be made </a:t>
            </a:r>
            <a:r>
              <a:rPr lang="en-US" sz="2800" dirty="0" smtClean="0"/>
              <a:t>public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800" dirty="0" smtClean="0"/>
              <a:t>Universities </a:t>
            </a:r>
            <a:r>
              <a:rPr lang="en-US" sz="2800" dirty="0"/>
              <a:t>that have reached settlements with DOJ or </a:t>
            </a:r>
            <a:r>
              <a:rPr lang="en-US" sz="2800" dirty="0" err="1"/>
              <a:t>DofEd</a:t>
            </a:r>
            <a:r>
              <a:rPr lang="en-US" sz="2800" dirty="0"/>
              <a:t>, are now required to submit yearly progress reports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738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UW Accessible Technology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uw.edu</a:t>
            </a:r>
            <a:r>
              <a:rPr lang="en-US" dirty="0" smtClean="0">
                <a:hlinkClick r:id="rId2"/>
              </a:rPr>
              <a:t>/accessibility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AccessComputing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http://uw.edu/</a:t>
            </a:r>
            <a:r>
              <a:rPr lang="en-US" dirty="0" smtClean="0">
                <a:hlinkClick r:id="rId3"/>
              </a:rPr>
              <a:t>accesscomputing</a:t>
            </a:r>
            <a:r>
              <a:rPr lang="en-US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EDUCAUSE IT Accessibility CG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http://educause.edu/groups/itaccess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Access Technology Higher Education Network (ATHEN) 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athenpro.org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59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Conference Opportunity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Accessing Higher Ground </a:t>
            </a:r>
            <a:br>
              <a:rPr lang="en-US" dirty="0" smtClean="0"/>
            </a:br>
            <a:r>
              <a:rPr lang="en-US" dirty="0" smtClean="0"/>
              <a:t>"Accessible Media, Web, &amp; Technology Conference"</a:t>
            </a:r>
          </a:p>
          <a:p>
            <a:pPr marL="971550" lvl="1" indent="-457200">
              <a:buFont typeface="Arial"/>
              <a:buChar char="•"/>
            </a:pPr>
            <a:r>
              <a:rPr lang="en-US" dirty="0" smtClean="0"/>
              <a:t>November 16-20 </a:t>
            </a:r>
          </a:p>
          <a:p>
            <a:pPr marL="971550" lvl="1" indent="-457200">
              <a:buFont typeface="Arial"/>
              <a:buChar char="•"/>
            </a:pPr>
            <a:r>
              <a:rPr lang="en-US" dirty="0" smtClean="0"/>
              <a:t>Westminster, Colorado </a:t>
            </a:r>
          </a:p>
          <a:p>
            <a:pPr marL="971550" lvl="1" indent="-457200">
              <a:buFont typeface="Arial"/>
              <a:buChar char="•"/>
            </a:pPr>
            <a:r>
              <a:rPr lang="en-US" dirty="0" smtClean="0"/>
              <a:t>Includes physical or virtual attendance options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http://accessinghigherground.org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205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304800"/>
            <a:ext cx="4267200" cy="2438400"/>
          </a:xfrm>
        </p:spPr>
        <p:txBody>
          <a:bodyPr/>
          <a:lstStyle/>
          <a:p>
            <a:pPr marL="0" indent="0"/>
            <a:r>
              <a:rPr lang="en-US" dirty="0" smtClean="0"/>
              <a:t>Ensuring Digital Accessibility Through Process and Policy</a:t>
            </a:r>
          </a:p>
          <a:p>
            <a:r>
              <a:rPr lang="en-US" dirty="0" smtClean="0"/>
              <a:t>(Elsevier)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5" descr="Book cover: Ensuring Digital Accessibility Through Process and Poli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528888" cy="31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Book cover: Universal Design in Higher Educa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429000"/>
            <a:ext cx="2153619" cy="3189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3429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Universal Design in Higher Education: From Principles to Practice </a:t>
            </a:r>
            <a:r>
              <a:rPr lang="en-US" sz="3200" dirty="0" smtClean="0">
                <a:latin typeface="Arial"/>
                <a:cs typeface="Arial"/>
              </a:rPr>
              <a:t/>
            </a:r>
            <a:br>
              <a:rPr lang="en-US" sz="3200" dirty="0" smtClean="0">
                <a:latin typeface="Arial"/>
                <a:cs typeface="Arial"/>
              </a:rPr>
            </a:br>
            <a:endParaRPr lang="en-US" sz="1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(</a:t>
            </a:r>
            <a:r>
              <a:rPr lang="en-US" sz="3200" dirty="0">
                <a:latin typeface="Arial"/>
                <a:cs typeface="Arial"/>
              </a:rPr>
              <a:t>Harvard Education Press)</a:t>
            </a:r>
          </a:p>
        </p:txBody>
      </p:sp>
    </p:spTree>
    <p:extLst>
      <p:ext uri="{BB962C8B-B14F-4D97-AF65-F5344CB8AC3E}">
        <p14:creationId xmlns:p14="http://schemas.microsoft.com/office/powerpoint/2010/main" val="420056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Ability on a continuum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85800" y="2560637"/>
            <a:ext cx="7315200" cy="3992563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  <a:defRPr/>
            </a:pPr>
            <a:r>
              <a:rPr lang="en-US" dirty="0" smtClean="0"/>
              <a:t>See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Hear</a:t>
            </a:r>
          </a:p>
          <a:p>
            <a:pPr algn="ctr">
              <a:defRPr/>
            </a:pPr>
            <a:r>
              <a:rPr lang="en-US" dirty="0"/>
              <a:t>Read </a:t>
            </a:r>
            <a:r>
              <a:rPr lang="en-US" dirty="0" smtClean="0"/>
              <a:t>print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Use a mouse</a:t>
            </a:r>
          </a:p>
          <a:p>
            <a:pPr algn="ctr">
              <a:defRPr/>
            </a:pPr>
            <a:r>
              <a:rPr lang="en-US" dirty="0"/>
              <a:t>Write with pen or </a:t>
            </a:r>
            <a:r>
              <a:rPr lang="en-US" dirty="0" smtClean="0"/>
              <a:t>pencil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Communicate verbally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Tune out distraction</a:t>
            </a:r>
          </a:p>
          <a:p>
            <a:pPr algn="ctr">
              <a:buFontTx/>
              <a:buNone/>
              <a:defRPr/>
            </a:pPr>
            <a:r>
              <a:rPr lang="en-US" dirty="0" smtClean="0"/>
              <a:t>etc.</a:t>
            </a:r>
          </a:p>
        </p:txBody>
      </p:sp>
      <p:pic>
        <p:nvPicPr>
          <p:cNvPr id="13315" name="Picture 3" descr="Image of a double-sided arrow. The two ends are labeled with the words &quot;Able&quot; and &quot;Not able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646237"/>
            <a:ext cx="5788025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981200"/>
            <a:ext cx="6248400" cy="838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sz="3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76200" y="2438400"/>
            <a:ext cx="6858000" cy="3581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participating 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today’s session. </a:t>
            </a:r>
          </a:p>
          <a:p>
            <a:pPr algn="ctr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very interested in your feedback.  Please take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minute to fill out the session evaluation found within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conference mobile app, or the online agenda. </a:t>
            </a:r>
            <a:b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Is this technology accessible?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8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Can I access it without seeing it?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pic>
        <p:nvPicPr>
          <p:cNvPr id="7" name="Content Placeholder 2" descr="Screen Shot of an open Discussion in Canvas, showing multiple threads of replie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b="3674"/>
          <a:stretch/>
        </p:blipFill>
        <p:spPr/>
      </p:pic>
    </p:spTree>
    <p:extLst>
      <p:ext uri="{BB962C8B-B14F-4D97-AF65-F5344CB8AC3E}">
        <p14:creationId xmlns:p14="http://schemas.microsoft.com/office/powerpoint/2010/main" val="358959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ヒラギノ角ゴ Pro W3" charset="0"/>
              </a:rPr>
              <a:t>Can I access it without sound?</a:t>
            </a:r>
            <a:endParaRPr lang="en-US" dirty="0">
              <a:latin typeface="Arial" charset="0"/>
              <a:ea typeface="ヒラギノ角ゴ Pro W3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Screen shot of a YouTube video showing an underwater volcanic erup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477000" cy="49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12616</TotalTime>
  <Words>2288</Words>
  <Application>Microsoft Macintosh PowerPoint</Application>
  <PresentationFormat>On-screen Show (4:3)</PresentationFormat>
  <Paragraphs>297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9_Default Theme</vt:lpstr>
      <vt:lpstr>PowerPoint Presentation</vt:lpstr>
      <vt:lpstr>PowerPoint Presentation</vt:lpstr>
      <vt:lpstr>Student who is blind</vt:lpstr>
      <vt:lpstr>Student who is unable to use a mouse</vt:lpstr>
      <vt:lpstr>Student who uses voice input</vt:lpstr>
      <vt:lpstr>Ability on a continuum</vt:lpstr>
      <vt:lpstr>PowerPoint Presentation</vt:lpstr>
      <vt:lpstr>Can I access it without seeing it?</vt:lpstr>
      <vt:lpstr>Can I access it without sound?</vt:lpstr>
      <vt:lpstr>Can I access it without a mouse?</vt:lpstr>
      <vt:lpstr>PowerPoint Presentation</vt:lpstr>
      <vt:lpstr>Web Content Accessibility Guidelines (WCAG) 2.0</vt:lpstr>
      <vt:lpstr>Example WCAG 2.0  Success Criteria at Level A/AA</vt:lpstr>
      <vt:lpstr>Section 508 Standards</vt:lpstr>
      <vt:lpstr>PowerPoint Presentation</vt:lpstr>
      <vt:lpstr>Applicable laws</vt:lpstr>
      <vt:lpstr>What do these schools have in common?</vt:lpstr>
      <vt:lpstr>Campus IT Accessibility in the News</vt:lpstr>
      <vt:lpstr>Campus IT Accessibility in the News</vt:lpstr>
      <vt:lpstr>Campus IT Accessibility in the News</vt:lpstr>
      <vt:lpstr>PowerPoint Presentation</vt:lpstr>
      <vt:lpstr>1. Provide and publicize a mechanism by which students, faculty, staff, and members of the public can report access barriers.</vt:lpstr>
      <vt:lpstr>2. Conduct an audit of the accessibility of IT, and develop a corrective action strategy to address problems identified in the audit.</vt:lpstr>
      <vt:lpstr>3. Set institutional standards relating to accessible technology and create a method to monitor compliance. (more later)</vt:lpstr>
      <vt:lpstr>4. Provide training and education about accessibility to anyone on campus who is responsible for creating or procuring IT, as well as those responsible for creating content.</vt:lpstr>
      <vt:lpstr>5. Institute procedures for addressing accessibility as a requirement within the procurement process. (more later)</vt:lpstr>
      <vt:lpstr>PowerPoint Presentation</vt:lpstr>
      <vt:lpstr>Conducting an Audit</vt:lpstr>
      <vt:lpstr>How to prioritize</vt:lpstr>
      <vt:lpstr>Sources of Information from Vendor</vt:lpstr>
      <vt:lpstr>Example: Vendor's Accessibility  Web Page in 2015</vt:lpstr>
      <vt:lpstr>How to approach product testing</vt:lpstr>
      <vt:lpstr>Take the #nomouse challenge!</vt:lpstr>
      <vt:lpstr>Overall Strategy</vt:lpstr>
      <vt:lpstr>PowerPoint Presentation</vt:lpstr>
      <vt:lpstr>Campus accessibility plan</vt:lpstr>
      <vt:lpstr>Campus accessibility plan</vt:lpstr>
      <vt:lpstr>Campus accessibility plan</vt:lpstr>
      <vt:lpstr>4 triggers for compliance monitoring</vt:lpstr>
      <vt:lpstr>Spending money as the trigger</vt:lpstr>
      <vt:lpstr>Updating content as the trigger</vt:lpstr>
      <vt:lpstr>Updating content as the trigger</vt:lpstr>
      <vt:lpstr>Updating versioning as the trigger</vt:lpstr>
      <vt:lpstr>Annual reports of IT accessibility</vt:lpstr>
      <vt:lpstr>PowerPoint Presentation</vt:lpstr>
      <vt:lpstr>Involve multiple stakeholders</vt:lpstr>
      <vt:lpstr>Make accessibility easy</vt:lpstr>
      <vt:lpstr>Create partnerships</vt:lpstr>
      <vt:lpstr>Focus on the positive</vt:lpstr>
      <vt:lpstr>Focus on the positive</vt:lpstr>
      <vt:lpstr>Create a panel of reviewers</vt:lpstr>
      <vt:lpstr>What about faculty?</vt:lpstr>
      <vt:lpstr>Remind faculty that…</vt:lpstr>
      <vt:lpstr>Faculty in CS/IS/IT depts.</vt:lpstr>
      <vt:lpstr>Be transparent about progress</vt:lpstr>
      <vt:lpstr>Compliance?</vt:lpstr>
      <vt:lpstr>Resources</vt:lpstr>
      <vt:lpstr>Another Conference Opportunity</vt:lpstr>
      <vt:lpstr>PowerPoint Presentation</vt:lpstr>
      <vt:lpstr>PowerPoint Presentation</vt:lpstr>
    </vt:vector>
  </TitlesOfParts>
  <Manager/>
  <Company>Towson University, University of Washington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Institutional Roadmap for Improving IT Accessibility</dc:title>
  <dc:subject/>
  <dc:creator>Jonathan Lazar, Terrill Thompson</dc:creator>
  <cp:keywords/>
  <dc:description>Delivered as a featured session at EDUCAUSE, 10/30/15</dc:description>
  <cp:lastModifiedBy>Terrill Thompson</cp:lastModifiedBy>
  <cp:revision>134</cp:revision>
  <dcterms:created xsi:type="dcterms:W3CDTF">2012-08-08T18:23:13Z</dcterms:created>
  <dcterms:modified xsi:type="dcterms:W3CDTF">2015-10-29T10:31:13Z</dcterms:modified>
  <cp:category/>
</cp:coreProperties>
</file>