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21945600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57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57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57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57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24">
          <p15:clr>
            <a:srgbClr val="A4A3A4"/>
          </p15:clr>
        </p15:guide>
        <p15:guide id="2" orient="horz" pos="13464">
          <p15:clr>
            <a:srgbClr val="A4A3A4"/>
          </p15:clr>
        </p15:guide>
        <p15:guide id="3" orient="horz" pos="1432">
          <p15:clr>
            <a:srgbClr val="A4A3A4"/>
          </p15:clr>
        </p15:guide>
        <p15:guide id="4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73D"/>
    <a:srgbClr val="C8B26D"/>
    <a:srgbClr val="EAEAEA"/>
    <a:srgbClr val="C0C0C0"/>
    <a:srgbClr val="0046D2"/>
    <a:srgbClr val="FF0000"/>
    <a:srgbClr val="698ED9"/>
    <a:srgbClr val="A7C4FF"/>
    <a:srgbClr val="003064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>
      <p:cViewPr varScale="1">
        <p:scale>
          <a:sx n="24" d="100"/>
          <a:sy n="24" d="100"/>
        </p:scale>
        <p:origin x="72" y="288"/>
      </p:cViewPr>
      <p:guideLst>
        <p:guide orient="horz" pos="3224"/>
        <p:guide orient="horz" pos="13464"/>
        <p:guide orient="horz" pos="1432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1" cy="464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52" tIns="46726" rIns="93452" bIns="46726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02" y="0"/>
            <a:ext cx="3037841" cy="464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52" tIns="46726" rIns="93452" bIns="4672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9050" y="696913"/>
            <a:ext cx="69738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1" y="4416589"/>
            <a:ext cx="5608320" cy="4183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52" tIns="46726" rIns="93452" bIns="467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83"/>
            <a:ext cx="3037841" cy="464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52" tIns="46726" rIns="93452" bIns="46726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02" y="8829983"/>
            <a:ext cx="3037841" cy="464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52" tIns="46726" rIns="93452" bIns="4672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E279393-EA8E-4566-9981-4DCF205B52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0172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8EF94F-346A-4ABD-AA2E-BF9553AF0950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630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postersession.com/" TargetMode="Externa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37590413" y="21593175"/>
          <a:ext cx="526415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" name="CorelDRAW" r:id="rId4" imgW="8828280" imgH="313200" progId="CorelDRAW.Graphic.13">
                  <p:embed/>
                </p:oleObj>
              </mc:Choice>
              <mc:Fallback>
                <p:oleObj name="CorelDRAW" r:id="rId4" imgW="8828280" imgH="313200" progId="CorelDRAW.Graphic.1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90413" y="21593175"/>
                        <a:ext cx="526415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hlinkClick r:id="rId6"/>
          </p:cNvPr>
          <p:cNvSpPr txBox="1"/>
          <p:nvPr userDrawn="1"/>
        </p:nvSpPr>
        <p:spPr>
          <a:xfrm>
            <a:off x="40928086" y="21761108"/>
            <a:ext cx="396262" cy="1154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" dirty="0" smtClean="0">
                <a:hlinkClick r:id="rId6"/>
              </a:rPr>
              <a:t>www.postersession.com</a:t>
            </a:r>
            <a:endParaRPr lang="en-US" sz="1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908300" rtl="0" fontAlgn="base">
        <a:spcBef>
          <a:spcPct val="0"/>
        </a:spcBef>
        <a:spcAft>
          <a:spcPct val="0"/>
        </a:spcAft>
        <a:defRPr sz="14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908300" rtl="0" fontAlgn="base">
        <a:spcBef>
          <a:spcPct val="0"/>
        </a:spcBef>
        <a:spcAft>
          <a:spcPct val="0"/>
        </a:spcAft>
        <a:defRPr sz="14000">
          <a:solidFill>
            <a:schemeClr val="tx2"/>
          </a:solidFill>
          <a:latin typeface="Arial" charset="0"/>
        </a:defRPr>
      </a:lvl2pPr>
      <a:lvl3pPr algn="ctr" defTabSz="2908300" rtl="0" fontAlgn="base">
        <a:spcBef>
          <a:spcPct val="0"/>
        </a:spcBef>
        <a:spcAft>
          <a:spcPct val="0"/>
        </a:spcAft>
        <a:defRPr sz="14000">
          <a:solidFill>
            <a:schemeClr val="tx2"/>
          </a:solidFill>
          <a:latin typeface="Arial" charset="0"/>
        </a:defRPr>
      </a:lvl3pPr>
      <a:lvl4pPr algn="ctr" defTabSz="2908300" rtl="0" fontAlgn="base">
        <a:spcBef>
          <a:spcPct val="0"/>
        </a:spcBef>
        <a:spcAft>
          <a:spcPct val="0"/>
        </a:spcAft>
        <a:defRPr sz="14000">
          <a:solidFill>
            <a:schemeClr val="tx2"/>
          </a:solidFill>
          <a:latin typeface="Arial" charset="0"/>
        </a:defRPr>
      </a:lvl4pPr>
      <a:lvl5pPr algn="ctr" defTabSz="2908300" rtl="0" fontAlgn="base">
        <a:spcBef>
          <a:spcPct val="0"/>
        </a:spcBef>
        <a:spcAft>
          <a:spcPct val="0"/>
        </a:spcAft>
        <a:defRPr sz="14000">
          <a:solidFill>
            <a:schemeClr val="tx2"/>
          </a:solidFill>
          <a:latin typeface="Arial" charset="0"/>
        </a:defRPr>
      </a:lvl5pPr>
      <a:lvl6pPr marL="457200" algn="ctr" defTabSz="2908300" rtl="0" fontAlgn="base">
        <a:spcBef>
          <a:spcPct val="0"/>
        </a:spcBef>
        <a:spcAft>
          <a:spcPct val="0"/>
        </a:spcAft>
        <a:defRPr sz="14000">
          <a:solidFill>
            <a:schemeClr val="tx2"/>
          </a:solidFill>
          <a:latin typeface="Arial" charset="0"/>
        </a:defRPr>
      </a:lvl6pPr>
      <a:lvl7pPr marL="914400" algn="ctr" defTabSz="2908300" rtl="0" fontAlgn="base">
        <a:spcBef>
          <a:spcPct val="0"/>
        </a:spcBef>
        <a:spcAft>
          <a:spcPct val="0"/>
        </a:spcAft>
        <a:defRPr sz="14000">
          <a:solidFill>
            <a:schemeClr val="tx2"/>
          </a:solidFill>
          <a:latin typeface="Arial" charset="0"/>
        </a:defRPr>
      </a:lvl7pPr>
      <a:lvl8pPr marL="1371600" algn="ctr" defTabSz="2908300" rtl="0" fontAlgn="base">
        <a:spcBef>
          <a:spcPct val="0"/>
        </a:spcBef>
        <a:spcAft>
          <a:spcPct val="0"/>
        </a:spcAft>
        <a:defRPr sz="14000">
          <a:solidFill>
            <a:schemeClr val="tx2"/>
          </a:solidFill>
          <a:latin typeface="Arial" charset="0"/>
        </a:defRPr>
      </a:lvl8pPr>
      <a:lvl9pPr marL="1828800" algn="ctr" defTabSz="2908300" rtl="0" fontAlgn="base">
        <a:spcBef>
          <a:spcPct val="0"/>
        </a:spcBef>
        <a:spcAft>
          <a:spcPct val="0"/>
        </a:spcAft>
        <a:defRPr sz="14000">
          <a:solidFill>
            <a:schemeClr val="tx2"/>
          </a:solidFill>
          <a:latin typeface="Arial" charset="0"/>
        </a:defRPr>
      </a:lvl9pPr>
    </p:titleStyle>
    <p:bodyStyle>
      <a:lvl1pPr marL="1090613" indent="-1090613" algn="l" defTabSz="2908300" rtl="0" fontAlgn="base">
        <a:spcBef>
          <a:spcPct val="20000"/>
        </a:spcBef>
        <a:spcAft>
          <a:spcPct val="0"/>
        </a:spcAft>
        <a:buChar char="•"/>
        <a:defRPr sz="10100">
          <a:solidFill>
            <a:schemeClr val="tx1"/>
          </a:solidFill>
          <a:latin typeface="+mn-lt"/>
          <a:ea typeface="+mn-ea"/>
          <a:cs typeface="+mn-cs"/>
        </a:defRPr>
      </a:lvl1pPr>
      <a:lvl2pPr marL="2362200" indent="-909638" algn="l" defTabSz="2908300" rtl="0" fontAlgn="base">
        <a:spcBef>
          <a:spcPct val="20000"/>
        </a:spcBef>
        <a:spcAft>
          <a:spcPct val="0"/>
        </a:spcAft>
        <a:buChar char="–"/>
        <a:defRPr sz="8800">
          <a:solidFill>
            <a:schemeClr val="tx1"/>
          </a:solidFill>
          <a:latin typeface="+mn-lt"/>
        </a:defRPr>
      </a:lvl2pPr>
      <a:lvl3pPr marL="3633788" indent="-725488" algn="l" defTabSz="2908300" rtl="0" fontAlgn="base">
        <a:spcBef>
          <a:spcPct val="20000"/>
        </a:spcBef>
        <a:spcAft>
          <a:spcPct val="0"/>
        </a:spcAft>
        <a:buChar char="•"/>
        <a:defRPr sz="7600">
          <a:solidFill>
            <a:schemeClr val="tx1"/>
          </a:solidFill>
          <a:latin typeface="+mn-lt"/>
        </a:defRPr>
      </a:lvl3pPr>
      <a:lvl4pPr marL="5086350" indent="-725488" algn="l" defTabSz="2908300" rtl="0" fontAlgn="base">
        <a:spcBef>
          <a:spcPct val="20000"/>
        </a:spcBef>
        <a:spcAft>
          <a:spcPct val="0"/>
        </a:spcAft>
        <a:buChar char="–"/>
        <a:defRPr sz="6300">
          <a:solidFill>
            <a:schemeClr val="tx1"/>
          </a:solidFill>
          <a:latin typeface="+mn-lt"/>
        </a:defRPr>
      </a:lvl4pPr>
      <a:lvl5pPr marL="6540500" indent="-727075" algn="l" defTabSz="2908300" rtl="0" fontAlgn="base">
        <a:spcBef>
          <a:spcPct val="20000"/>
        </a:spcBef>
        <a:spcAft>
          <a:spcPct val="0"/>
        </a:spcAft>
        <a:buChar char="»"/>
        <a:defRPr sz="6300">
          <a:solidFill>
            <a:schemeClr val="tx1"/>
          </a:solidFill>
          <a:latin typeface="+mn-lt"/>
        </a:defRPr>
      </a:lvl5pPr>
      <a:lvl6pPr marL="6997700" indent="-727075" algn="l" defTabSz="2908300" rtl="0" fontAlgn="base">
        <a:spcBef>
          <a:spcPct val="20000"/>
        </a:spcBef>
        <a:spcAft>
          <a:spcPct val="0"/>
        </a:spcAft>
        <a:buChar char="»"/>
        <a:defRPr sz="6300">
          <a:solidFill>
            <a:schemeClr val="tx1"/>
          </a:solidFill>
          <a:latin typeface="+mn-lt"/>
        </a:defRPr>
      </a:lvl6pPr>
      <a:lvl7pPr marL="7454900" indent="-727075" algn="l" defTabSz="2908300" rtl="0" fontAlgn="base">
        <a:spcBef>
          <a:spcPct val="20000"/>
        </a:spcBef>
        <a:spcAft>
          <a:spcPct val="0"/>
        </a:spcAft>
        <a:buChar char="»"/>
        <a:defRPr sz="6300">
          <a:solidFill>
            <a:schemeClr val="tx1"/>
          </a:solidFill>
          <a:latin typeface="+mn-lt"/>
        </a:defRPr>
      </a:lvl7pPr>
      <a:lvl8pPr marL="7912100" indent="-727075" algn="l" defTabSz="2908300" rtl="0" fontAlgn="base">
        <a:spcBef>
          <a:spcPct val="20000"/>
        </a:spcBef>
        <a:spcAft>
          <a:spcPct val="0"/>
        </a:spcAft>
        <a:buChar char="»"/>
        <a:defRPr sz="6300">
          <a:solidFill>
            <a:schemeClr val="tx1"/>
          </a:solidFill>
          <a:latin typeface="+mn-lt"/>
        </a:defRPr>
      </a:lvl8pPr>
      <a:lvl9pPr marL="8369300" indent="-727075" algn="l" defTabSz="2908300" rtl="0" fontAlgn="base">
        <a:spcBef>
          <a:spcPct val="20000"/>
        </a:spcBef>
        <a:spcAft>
          <a:spcPct val="0"/>
        </a:spcAft>
        <a:buChar char="»"/>
        <a:defRPr sz="6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7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" name="AutoShape 30"/>
          <p:cNvSpPr>
            <a:spLocks noChangeArrowheads="1"/>
          </p:cNvSpPr>
          <p:nvPr/>
        </p:nvSpPr>
        <p:spPr bwMode="auto">
          <a:xfrm>
            <a:off x="32842200" y="4064000"/>
            <a:ext cx="10363200" cy="1732280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77" name="AutoShape 29"/>
          <p:cNvSpPr>
            <a:spLocks noChangeArrowheads="1"/>
          </p:cNvSpPr>
          <p:nvPr/>
        </p:nvSpPr>
        <p:spPr bwMode="auto">
          <a:xfrm>
            <a:off x="11353800" y="4062709"/>
            <a:ext cx="10363200" cy="1732280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9" name="AutoShape 31"/>
          <p:cNvSpPr>
            <a:spLocks noChangeArrowheads="1"/>
          </p:cNvSpPr>
          <p:nvPr/>
        </p:nvSpPr>
        <p:spPr bwMode="auto">
          <a:xfrm>
            <a:off x="22098000" y="4064000"/>
            <a:ext cx="10363200" cy="1732280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472485" y="4058870"/>
            <a:ext cx="10363200" cy="1732280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1337250" y="4747892"/>
            <a:ext cx="9829800" cy="738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0559" tIns="30280" rIns="60559" bIns="30280">
            <a:spAutoFit/>
          </a:bodyPr>
          <a:lstStyle/>
          <a:p>
            <a:pPr defTabSz="2908300">
              <a:spcBef>
                <a:spcPct val="50000"/>
              </a:spcBef>
            </a:pPr>
            <a:r>
              <a:rPr lang="en-US" sz="4400" b="1" dirty="0" smtClean="0">
                <a:latin typeface="+mj-lt"/>
              </a:rPr>
              <a:t>A Few (in)Famous Cyber Attacks</a:t>
            </a:r>
            <a:endParaRPr lang="en-US" sz="4400" b="1" dirty="0">
              <a:latin typeface="+mj-lt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33223200" y="4371975"/>
            <a:ext cx="9829800" cy="938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0559" tIns="30280" rIns="60559" bIns="30280">
            <a:spAutoFit/>
          </a:bodyPr>
          <a:lstStyle/>
          <a:p>
            <a:pPr defTabSz="2908300">
              <a:spcBef>
                <a:spcPct val="50000"/>
              </a:spcBef>
            </a:pPr>
            <a:r>
              <a:rPr lang="en-US" b="1" dirty="0" smtClean="0"/>
              <a:t>Tips and Tricks</a:t>
            </a:r>
            <a:endParaRPr lang="en-US" b="1" dirty="0"/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22326600" y="4376738"/>
            <a:ext cx="9829800" cy="938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0559" tIns="30280" rIns="60559" bIns="30280">
            <a:spAutoFit/>
          </a:bodyPr>
          <a:lstStyle/>
          <a:p>
            <a:pPr defTabSz="2908300">
              <a:spcBef>
                <a:spcPct val="50000"/>
              </a:spcBef>
            </a:pPr>
            <a:r>
              <a:rPr lang="en-US" b="1" dirty="0" smtClean="0"/>
              <a:t>Tips and Tricks</a:t>
            </a:r>
            <a:endParaRPr lang="en-US" b="1" dirty="0"/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11827958" y="5549943"/>
            <a:ext cx="9869933" cy="10742980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6C0B52"/>
              </a:buClr>
            </a:pPr>
            <a:r>
              <a:rPr lang="en-US" altLang="en-US" sz="12300" dirty="0">
                <a:latin typeface="Calibri" panose="020F0502020204030204" pitchFamily="34" charset="0"/>
              </a:rPr>
              <a:t>The Morris Worm 1988 – Broke the internet</a:t>
            </a:r>
          </a:p>
          <a:p>
            <a:pPr>
              <a:buClr>
                <a:srgbClr val="6C0B52"/>
              </a:buClr>
            </a:pPr>
            <a:r>
              <a:rPr lang="en-US" altLang="en-US" sz="12300" dirty="0">
                <a:latin typeface="Calibri" panose="020F0502020204030204" pitchFamily="34" charset="0"/>
              </a:rPr>
              <a:t>The </a:t>
            </a:r>
            <a:r>
              <a:rPr lang="en-US" altLang="en-US" sz="12300" dirty="0" err="1">
                <a:latin typeface="Calibri" panose="020F0502020204030204" pitchFamily="34" charset="0"/>
              </a:rPr>
              <a:t>MafiaBoy</a:t>
            </a:r>
            <a:r>
              <a:rPr lang="en-US" altLang="en-US" sz="12300" dirty="0">
                <a:latin typeface="Calibri" panose="020F0502020204030204" pitchFamily="34" charset="0"/>
              </a:rPr>
              <a:t> </a:t>
            </a:r>
            <a:r>
              <a:rPr lang="en-US" altLang="en-US" sz="12300" dirty="0" err="1">
                <a:latin typeface="Calibri" panose="020F0502020204030204" pitchFamily="34" charset="0"/>
              </a:rPr>
              <a:t>DDoS</a:t>
            </a:r>
            <a:r>
              <a:rPr lang="en-US" altLang="en-US" sz="12300" dirty="0">
                <a:latin typeface="Calibri" panose="020F0502020204030204" pitchFamily="34" charset="0"/>
              </a:rPr>
              <a:t> Attack 2000 - $1.2B in damage</a:t>
            </a:r>
          </a:p>
          <a:p>
            <a:pPr>
              <a:buClr>
                <a:srgbClr val="6C0B52"/>
              </a:buClr>
            </a:pPr>
            <a:r>
              <a:rPr lang="en-US" altLang="en-US" sz="12300" dirty="0">
                <a:latin typeface="Calibri" panose="020F0502020204030204" pitchFamily="34" charset="0"/>
              </a:rPr>
              <a:t>Teen hacks NASA 1999 – NASA stopped emails during shuttle launch</a:t>
            </a:r>
          </a:p>
          <a:p>
            <a:pPr>
              <a:buClr>
                <a:srgbClr val="6C0B52"/>
              </a:buClr>
            </a:pPr>
            <a:r>
              <a:rPr lang="en-US" altLang="en-US" sz="12300" dirty="0">
                <a:latin typeface="Calibri" panose="020F0502020204030204" pitchFamily="34" charset="0"/>
              </a:rPr>
              <a:t>LA Radio Station phone lines blocked to win a Porsche – 1995 </a:t>
            </a:r>
          </a:p>
          <a:p>
            <a:pPr>
              <a:buClr>
                <a:srgbClr val="6C0B52"/>
              </a:buClr>
            </a:pPr>
            <a:r>
              <a:rPr lang="en-US" altLang="en-US" sz="12300" dirty="0">
                <a:latin typeface="Calibri" panose="020F0502020204030204" pitchFamily="34" charset="0"/>
              </a:rPr>
              <a:t>Estonian govt. networks attacked by Russians? – 2007</a:t>
            </a:r>
          </a:p>
          <a:p>
            <a:pPr>
              <a:buClr>
                <a:srgbClr val="6C0B52"/>
              </a:buClr>
            </a:pPr>
            <a:r>
              <a:rPr lang="en-US" altLang="en-US" sz="12300" dirty="0">
                <a:latin typeface="Calibri" panose="020F0502020204030204" pitchFamily="34" charset="0"/>
              </a:rPr>
              <a:t>Israel’s Internet Infrastructure attacked (Soviets &amp; Hamas)? – 2009</a:t>
            </a:r>
          </a:p>
          <a:p>
            <a:pPr>
              <a:buClr>
                <a:srgbClr val="6C0B52"/>
              </a:buClr>
            </a:pPr>
            <a:r>
              <a:rPr lang="en-US" altLang="en-US" sz="12300" dirty="0" err="1">
                <a:latin typeface="Calibri" panose="020F0502020204030204" pitchFamily="34" charset="0"/>
              </a:rPr>
              <a:t>Stuxnet</a:t>
            </a:r>
            <a:r>
              <a:rPr lang="en-US" altLang="en-US" sz="12300" dirty="0">
                <a:latin typeface="Calibri" panose="020F0502020204030204" pitchFamily="34" charset="0"/>
              </a:rPr>
              <a:t> in Iran 2010 – Malware designed to disrupt weapons program</a:t>
            </a:r>
          </a:p>
          <a:p>
            <a:pPr>
              <a:buClr>
                <a:srgbClr val="6C0B52"/>
              </a:buClr>
            </a:pPr>
            <a:r>
              <a:rPr lang="en-US" altLang="en-US" sz="12300" dirty="0">
                <a:latin typeface="Calibri" panose="020F0502020204030204" pitchFamily="34" charset="0"/>
              </a:rPr>
              <a:t>Canadian govt.’s finance agencies attacked 2011</a:t>
            </a:r>
          </a:p>
          <a:p>
            <a:pPr>
              <a:buClr>
                <a:srgbClr val="6C0B52"/>
              </a:buClr>
            </a:pPr>
            <a:r>
              <a:rPr lang="en-US" altLang="en-US" sz="12300" dirty="0">
                <a:latin typeface="Calibri" panose="020F0502020204030204" pitchFamily="34" charset="0"/>
              </a:rPr>
              <a:t>Office of Personnel Management 2015 – Millions of PII records stolen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22235115" y="6053437"/>
            <a:ext cx="9999991" cy="54221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Gain Insight from Intelligence!</a:t>
            </a: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marL="571500" indent="-571500" algn="l">
              <a:buClr>
                <a:srgbClr val="6C0B52"/>
              </a:buClr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Calibri" panose="020F0502020204030204" pitchFamily="34" charset="0"/>
              </a:rPr>
              <a:t>Utilize information sharing services </a:t>
            </a:r>
            <a:r>
              <a:rPr lang="en-US" sz="4000" dirty="0" smtClean="0">
                <a:latin typeface="Calibri" panose="020F0502020204030204" pitchFamily="34" charset="0"/>
              </a:rPr>
              <a:t>(e.g. MS-ISAC</a:t>
            </a:r>
            <a:r>
              <a:rPr lang="en-US" sz="4000" dirty="0">
                <a:latin typeface="Calibri" panose="020F0502020204030204" pitchFamily="34" charset="0"/>
              </a:rPr>
              <a:t>)</a:t>
            </a:r>
          </a:p>
          <a:p>
            <a:pPr marL="571500" indent="-571500" algn="l">
              <a:buClr>
                <a:srgbClr val="6C0B52"/>
              </a:buClr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Calibri" panose="020F0502020204030204" pitchFamily="34" charset="0"/>
              </a:rPr>
              <a:t>Industry research </a:t>
            </a:r>
            <a:r>
              <a:rPr lang="en-US" sz="4000" dirty="0" smtClean="0">
                <a:latin typeface="Calibri" panose="020F0502020204030204" pitchFamily="34" charset="0"/>
              </a:rPr>
              <a:t>(e.g. </a:t>
            </a:r>
            <a:r>
              <a:rPr lang="en-US" sz="4000" dirty="0">
                <a:latin typeface="Calibri" panose="020F0502020204030204" pitchFamily="34" charset="0"/>
              </a:rPr>
              <a:t>Verizon Data Breach)</a:t>
            </a:r>
          </a:p>
          <a:p>
            <a:pPr marL="571500" indent="-571500" algn="l">
              <a:buClr>
                <a:srgbClr val="6C0B52"/>
              </a:buClr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Calibri" panose="020F0502020204030204" pitchFamily="34" charset="0"/>
              </a:rPr>
              <a:t>Penetration tests &amp; compromise assessments</a:t>
            </a:r>
          </a:p>
          <a:p>
            <a:pPr marL="571500" indent="-571500" algn="l">
              <a:buClr>
                <a:srgbClr val="6C0B52"/>
              </a:buClr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Calibri" panose="020F0502020204030204" pitchFamily="34" charset="0"/>
              </a:rPr>
              <a:t>Analyze your </a:t>
            </a:r>
            <a:r>
              <a:rPr lang="en-US" sz="4000" dirty="0" smtClean="0">
                <a:latin typeface="Calibri" panose="020F0502020204030204" pitchFamily="34" charset="0"/>
              </a:rPr>
              <a:t>organization’s </a:t>
            </a:r>
            <a:r>
              <a:rPr lang="en-US" sz="4000" dirty="0">
                <a:latin typeface="Calibri" panose="020F0502020204030204" pitchFamily="34" charset="0"/>
              </a:rPr>
              <a:t>incidents</a:t>
            </a:r>
          </a:p>
          <a:p>
            <a:pPr marL="571500" indent="-571500" algn="l">
              <a:buClr>
                <a:srgbClr val="6C0B52"/>
              </a:buClr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Calibri" panose="020F0502020204030204" pitchFamily="34" charset="0"/>
              </a:rPr>
              <a:t>Log &amp; user access management</a:t>
            </a:r>
          </a:p>
          <a:p>
            <a:pPr marL="571500" indent="-571500" algn="l">
              <a:buClr>
                <a:srgbClr val="6C0B52"/>
              </a:buClr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Calibri" panose="020F0502020204030204" pitchFamily="34" charset="0"/>
              </a:rPr>
              <a:t>Vulnerability &amp; application scanning</a:t>
            </a:r>
          </a:p>
          <a:p>
            <a:pPr marL="571500" indent="-571500" algn="l">
              <a:buClr>
                <a:srgbClr val="6C0B52"/>
              </a:buClr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Calibri" panose="020F0502020204030204" pitchFamily="34" charset="0"/>
              </a:rPr>
              <a:t>Locate your sensitive data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33021758" y="5370933"/>
            <a:ext cx="10248900" cy="64119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smtClean="0">
                <a:solidFill>
                  <a:sysClr val="windowText" lastClr="000000"/>
                </a:solidFill>
                <a:latin typeface="Calibri"/>
              </a:rPr>
              <a:t>Assess Security Controls</a:t>
            </a: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marL="571500" indent="-571500" algn="l">
              <a:buClr>
                <a:srgbClr val="6C0B52"/>
              </a:buClr>
              <a:buFont typeface="Arial" panose="020B0604020202020204" pitchFamily="34" charset="0"/>
              <a:buChar char="•"/>
            </a:pPr>
            <a:r>
              <a:rPr lang="en-US" altLang="en-US" sz="4000" dirty="0">
                <a:latin typeface="Calibri" panose="020F0502020204030204" pitchFamily="34" charset="0"/>
              </a:rPr>
              <a:t>Do you have a framework? (SANS, ISO27001, NIST)</a:t>
            </a:r>
          </a:p>
          <a:p>
            <a:pPr marL="571500" indent="-571500" algn="l">
              <a:buClr>
                <a:srgbClr val="6C0B52"/>
              </a:buClr>
              <a:buFont typeface="Arial" panose="020B0604020202020204" pitchFamily="34" charset="0"/>
              <a:buChar char="•"/>
            </a:pPr>
            <a:r>
              <a:rPr lang="en-US" altLang="en-US" sz="4000" dirty="0">
                <a:latin typeface="Calibri" panose="020F0502020204030204" pitchFamily="34" charset="0"/>
              </a:rPr>
              <a:t>Policies, standards, and guidelines aligned to framework?</a:t>
            </a:r>
          </a:p>
          <a:p>
            <a:pPr marL="571500" indent="-571500" algn="l">
              <a:buClr>
                <a:srgbClr val="6C0B52"/>
              </a:buClr>
              <a:buFont typeface="Arial" panose="020B0604020202020204" pitchFamily="34" charset="0"/>
              <a:buChar char="•"/>
            </a:pPr>
            <a:r>
              <a:rPr lang="en-US" altLang="en-US" sz="4000" dirty="0">
                <a:latin typeface="Calibri" panose="020F0502020204030204" pitchFamily="34" charset="0"/>
              </a:rPr>
              <a:t>Perform a gap analysis</a:t>
            </a:r>
          </a:p>
          <a:p>
            <a:pPr marL="571500" indent="-571500" algn="l">
              <a:buClr>
                <a:srgbClr val="6C0B52"/>
              </a:buClr>
              <a:buFont typeface="Arial" panose="020B0604020202020204" pitchFamily="34" charset="0"/>
              <a:buChar char="•"/>
            </a:pPr>
            <a:r>
              <a:rPr lang="en-US" altLang="en-US" sz="4000" dirty="0">
                <a:latin typeface="Calibri" panose="020F0502020204030204" pitchFamily="34" charset="0"/>
              </a:rPr>
              <a:t>Prioritize based on a risk assessment (HIPAA, PCI, etc…)</a:t>
            </a:r>
          </a:p>
          <a:p>
            <a:pPr marL="571500" indent="-571500" algn="l">
              <a:buClr>
                <a:srgbClr val="6C0B52"/>
              </a:buClr>
              <a:buFont typeface="Arial" panose="020B0604020202020204" pitchFamily="34" charset="0"/>
              <a:buChar char="•"/>
            </a:pPr>
            <a:r>
              <a:rPr lang="en-US" altLang="en-US" sz="4000" dirty="0">
                <a:latin typeface="Calibri" panose="020F0502020204030204" pitchFamily="34" charset="0"/>
              </a:rPr>
              <a:t>Develop mitigation plan</a:t>
            </a:r>
          </a:p>
          <a:p>
            <a:pPr marL="571500" indent="-571500" algn="l">
              <a:buClr>
                <a:srgbClr val="6C0B52"/>
              </a:buClr>
              <a:buFont typeface="Arial" panose="020B0604020202020204" pitchFamily="34" charset="0"/>
              <a:buChar char="•"/>
            </a:pPr>
            <a:r>
              <a:rPr lang="en-US" altLang="en-US" sz="4000" dirty="0">
                <a:latin typeface="Calibri" panose="020F0502020204030204" pitchFamily="34" charset="0"/>
              </a:rPr>
              <a:t>Implement &amp; test</a:t>
            </a:r>
          </a:p>
        </p:txBody>
      </p:sp>
      <p:sp>
        <p:nvSpPr>
          <p:cNvPr id="42" name="AutoShape 13"/>
          <p:cNvSpPr>
            <a:spLocks noChangeArrowheads="1"/>
          </p:cNvSpPr>
          <p:nvPr/>
        </p:nvSpPr>
        <p:spPr bwMode="auto">
          <a:xfrm>
            <a:off x="723900" y="292100"/>
            <a:ext cx="42519600" cy="3505200"/>
          </a:xfrm>
          <a:prstGeom prst="roundRect">
            <a:avLst>
              <a:gd name="adj" fmla="val 10870"/>
            </a:avLst>
          </a:prstGeom>
          <a:gradFill rotWithShape="1">
            <a:gsLst>
              <a:gs pos="0">
                <a:schemeClr val="bg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60559" tIns="30280" rIns="60559" bIns="30280" anchor="ctr"/>
          <a:lstStyle/>
          <a:p>
            <a:pPr defTabSz="2908300"/>
            <a:endParaRPr lang="en-US">
              <a:solidFill>
                <a:schemeClr val="bg1"/>
              </a:solidFill>
            </a:endParaRPr>
          </a:p>
        </p:txBody>
      </p:sp>
      <p:sp>
        <p:nvSpPr>
          <p:cNvPr id="43" name="Text Box 14"/>
          <p:cNvSpPr txBox="1">
            <a:spLocks noChangeArrowheads="1"/>
          </p:cNvSpPr>
          <p:nvPr/>
        </p:nvSpPr>
        <p:spPr bwMode="auto">
          <a:xfrm>
            <a:off x="1257300" y="469900"/>
            <a:ext cx="40919400" cy="2708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0559" tIns="30280" rIns="60559" bIns="30280">
            <a:spAutoFit/>
          </a:bodyPr>
          <a:lstStyle/>
          <a:p>
            <a:pPr defTabSz="2908300">
              <a:spcBef>
                <a:spcPct val="50000"/>
              </a:spcBef>
            </a:pPr>
            <a:r>
              <a:rPr lang="en-US" sz="8300" b="1" dirty="0" smtClean="0"/>
              <a:t>Security Risk Profiles – Tips and Tricks</a:t>
            </a:r>
            <a:endParaRPr lang="en-US" sz="8300" b="1" dirty="0"/>
          </a:p>
          <a:p>
            <a:pPr defTabSz="2908300"/>
            <a:r>
              <a:rPr lang="en-US" b="1" dirty="0" smtClean="0"/>
              <a:t>William Perry and Helen Norris</a:t>
            </a:r>
            <a:endParaRPr lang="en-US" b="1" dirty="0"/>
          </a:p>
          <a:p>
            <a:pPr defTabSz="2908300"/>
            <a:r>
              <a:rPr lang="en-US" sz="3200" b="1" i="1" dirty="0" smtClean="0"/>
              <a:t>California State University and Chapman University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0196" y="892198"/>
            <a:ext cx="3026253" cy="19896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0" y="1052578"/>
            <a:ext cx="2143125" cy="2143125"/>
          </a:xfrm>
          <a:prstGeom prst="rect">
            <a:avLst/>
          </a:prstGeom>
        </p:spPr>
      </p:pic>
      <p:sp>
        <p:nvSpPr>
          <p:cNvPr id="45" name="Content Placeholder 2"/>
          <p:cNvSpPr txBox="1">
            <a:spLocks/>
          </p:cNvSpPr>
          <p:nvPr/>
        </p:nvSpPr>
        <p:spPr>
          <a:xfrm>
            <a:off x="1142279" y="4929614"/>
            <a:ext cx="9365850" cy="7172136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fontAlgn="auto">
              <a:spcAft>
                <a:spcPts val="0"/>
              </a:spcAft>
              <a:buNone/>
              <a:defRPr/>
            </a:pPr>
            <a:r>
              <a:rPr lang="en-US" altLang="en-US" sz="11000" b="1" dirty="0" smtClean="0">
                <a:latin typeface="+mj-lt"/>
              </a:rPr>
              <a:t>Information Security – the Seemingly Impossible Mission</a:t>
            </a:r>
            <a:endParaRPr lang="en-US" sz="11000" b="1" dirty="0" smtClean="0">
              <a:solidFill>
                <a:sysClr val="windowText" lastClr="000000"/>
              </a:solidFill>
              <a:latin typeface="+mj-lt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sz="4800" b="1" dirty="0" smtClean="0">
              <a:solidFill>
                <a:sysClr val="windowText" lastClr="000000"/>
              </a:solidFill>
              <a:latin typeface="Calibri"/>
            </a:endParaRPr>
          </a:p>
          <a:p>
            <a:pPr>
              <a:buClr>
                <a:srgbClr val="6C0B52"/>
              </a:buClr>
              <a:buFont typeface="Times" charset="0"/>
              <a:buChar char="•"/>
              <a:defRPr/>
            </a:pPr>
            <a:r>
              <a:rPr lang="en-US" sz="10000" dirty="0" smtClean="0">
                <a:latin typeface="Calibri" panose="020F0502020204030204" pitchFamily="34" charset="0"/>
                <a:ea typeface="ＭＳ Ｐゴシック" charset="0"/>
              </a:rPr>
              <a:t>It </a:t>
            </a:r>
            <a:r>
              <a:rPr lang="en-US" sz="10000" dirty="0">
                <a:latin typeface="Calibri" panose="020F0502020204030204" pitchFamily="34" charset="0"/>
                <a:ea typeface="ＭＳ Ｐゴシック" charset="0"/>
              </a:rPr>
              <a:t>is a complex &amp; demanding role </a:t>
            </a:r>
          </a:p>
          <a:p>
            <a:pPr>
              <a:buClr>
                <a:srgbClr val="6C0B52"/>
              </a:buClr>
              <a:buFont typeface="Times" charset="0"/>
              <a:buChar char="•"/>
              <a:defRPr/>
            </a:pPr>
            <a:r>
              <a:rPr lang="en-US" sz="10000" dirty="0">
                <a:latin typeface="Calibri" panose="020F0502020204030204" pitchFamily="34" charset="0"/>
                <a:ea typeface="ＭＳ Ｐゴシック" charset="0"/>
              </a:rPr>
              <a:t>Skillset must cover related but disparate domains</a:t>
            </a:r>
          </a:p>
          <a:p>
            <a:pPr>
              <a:buClr>
                <a:srgbClr val="6C0B52"/>
              </a:buClr>
              <a:buFont typeface="Times" charset="0"/>
              <a:buChar char="•"/>
              <a:defRPr/>
            </a:pPr>
            <a:r>
              <a:rPr lang="en-US" sz="10000" dirty="0">
                <a:latin typeface="Calibri" panose="020F0502020204030204" pitchFamily="34" charset="0"/>
                <a:ea typeface="ＭＳ Ｐゴシック" charset="0"/>
              </a:rPr>
              <a:t>Decentralized environments</a:t>
            </a:r>
          </a:p>
          <a:p>
            <a:pPr>
              <a:buClr>
                <a:srgbClr val="6C0B52"/>
              </a:buClr>
              <a:buFont typeface="Times" charset="0"/>
              <a:buChar char="•"/>
              <a:defRPr/>
            </a:pPr>
            <a:r>
              <a:rPr lang="en-US" sz="10000" dirty="0">
                <a:latin typeface="Calibri" panose="020F0502020204030204" pitchFamily="34" charset="0"/>
                <a:ea typeface="ＭＳ Ｐゴシック" charset="0"/>
              </a:rPr>
              <a:t>Organizational Culture</a:t>
            </a:r>
          </a:p>
          <a:p>
            <a:pPr>
              <a:buClr>
                <a:srgbClr val="6C0B52"/>
              </a:buClr>
              <a:buFont typeface="Times" charset="0"/>
              <a:buChar char="•"/>
              <a:defRPr/>
            </a:pPr>
            <a:r>
              <a:rPr lang="en-US" sz="10000" dirty="0">
                <a:latin typeface="Calibri" panose="020F0502020204030204" pitchFamily="34" charset="0"/>
                <a:ea typeface="ＭＳ Ｐゴシック" charset="0"/>
              </a:rPr>
              <a:t>Federated Governance Models</a:t>
            </a:r>
          </a:p>
          <a:p>
            <a:pPr>
              <a:buClr>
                <a:srgbClr val="6C0B52"/>
              </a:buClr>
              <a:buFont typeface="Times" charset="0"/>
              <a:buChar char="•"/>
              <a:defRPr/>
            </a:pPr>
            <a:r>
              <a:rPr lang="en-US" sz="10000" dirty="0">
                <a:latin typeface="Calibri" panose="020F0502020204030204" pitchFamily="34" charset="0"/>
                <a:ea typeface="ＭＳ Ｐゴシック" charset="0"/>
              </a:rPr>
              <a:t>Ever increasing cyber threats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51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22078891" y="12213926"/>
            <a:ext cx="10028128" cy="97040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Develop your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approach to manage threats – blocking &amp; tackling</a:t>
            </a: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marL="1028700" lvl="1" indent="-571500" algn="l">
              <a:buClr>
                <a:srgbClr val="6C0B52"/>
              </a:buClr>
              <a:buFont typeface="Arial" panose="020B0604020202020204" pitchFamily="34" charset="0"/>
              <a:buChar char="•"/>
            </a:pPr>
            <a:r>
              <a:rPr lang="en-US" altLang="en-US" sz="4000" dirty="0">
                <a:latin typeface="Calibri" panose="020F0502020204030204" pitchFamily="34" charset="0"/>
              </a:rPr>
              <a:t>Firewalls &amp; Network Access Control (NAC)</a:t>
            </a:r>
          </a:p>
          <a:p>
            <a:pPr marL="1028700" lvl="1" indent="-571500" algn="l">
              <a:buClr>
                <a:srgbClr val="6C0B52"/>
              </a:buClr>
              <a:buFont typeface="Arial" panose="020B0604020202020204" pitchFamily="34" charset="0"/>
              <a:buChar char="•"/>
            </a:pPr>
            <a:r>
              <a:rPr lang="en-US" altLang="en-US" sz="4000" dirty="0">
                <a:latin typeface="Calibri" panose="020F0502020204030204" pitchFamily="34" charset="0"/>
              </a:rPr>
              <a:t>Physically &amp; logically segregated networks </a:t>
            </a:r>
          </a:p>
          <a:p>
            <a:pPr marL="1028700" lvl="1" indent="-571500" algn="l">
              <a:buClr>
                <a:srgbClr val="6C0B52"/>
              </a:buClr>
              <a:buFont typeface="Arial" panose="020B0604020202020204" pitchFamily="34" charset="0"/>
              <a:buChar char="•"/>
            </a:pPr>
            <a:r>
              <a:rPr lang="en-US" altLang="en-US" sz="4000" dirty="0">
                <a:latin typeface="Calibri" panose="020F0502020204030204" pitchFamily="34" charset="0"/>
              </a:rPr>
              <a:t>APT, Signature based &amp; behavioral based malware protection</a:t>
            </a:r>
          </a:p>
          <a:p>
            <a:pPr marL="1028700" lvl="1" indent="-571500" algn="l">
              <a:buClr>
                <a:srgbClr val="6C0B52"/>
              </a:buClr>
              <a:buFont typeface="Arial" panose="020B0604020202020204" pitchFamily="34" charset="0"/>
              <a:buChar char="•"/>
            </a:pPr>
            <a:r>
              <a:rPr lang="en-US" altLang="en-US" sz="4000" dirty="0">
                <a:latin typeface="Calibri" panose="020F0502020204030204" pitchFamily="34" charset="0"/>
              </a:rPr>
              <a:t>Encryption</a:t>
            </a:r>
          </a:p>
          <a:p>
            <a:pPr marL="1028700" lvl="1" indent="-571500" algn="l">
              <a:buClr>
                <a:srgbClr val="6C0B52"/>
              </a:buClr>
              <a:buFont typeface="Arial" panose="020B0604020202020204" pitchFamily="34" charset="0"/>
              <a:buChar char="•"/>
            </a:pPr>
            <a:r>
              <a:rPr lang="en-US" altLang="en-US" sz="4000" dirty="0">
                <a:latin typeface="Calibri" panose="020F0502020204030204" pitchFamily="34" charset="0"/>
              </a:rPr>
              <a:t>Secure application development practices</a:t>
            </a:r>
          </a:p>
          <a:p>
            <a:pPr marL="1028700" lvl="1" indent="-571500" algn="l">
              <a:buClr>
                <a:srgbClr val="6C0B52"/>
              </a:buClr>
              <a:buFont typeface="Arial" panose="020B0604020202020204" pitchFamily="34" charset="0"/>
              <a:buChar char="•"/>
            </a:pPr>
            <a:r>
              <a:rPr lang="en-US" altLang="en-US" sz="4000" dirty="0">
                <a:latin typeface="Calibri" panose="020F0502020204030204" pitchFamily="34" charset="0"/>
              </a:rPr>
              <a:t>Patch management</a:t>
            </a:r>
          </a:p>
          <a:p>
            <a:pPr marL="1028700" lvl="1" indent="-571500" algn="l">
              <a:buClr>
                <a:srgbClr val="6C0B52"/>
              </a:buClr>
              <a:buFont typeface="Arial" panose="020B0604020202020204" pitchFamily="34" charset="0"/>
              <a:buChar char="•"/>
            </a:pPr>
            <a:r>
              <a:rPr lang="en-US" altLang="en-US" sz="4000" dirty="0">
                <a:latin typeface="Calibri" panose="020F0502020204030204" pitchFamily="34" charset="0"/>
              </a:rPr>
              <a:t>Access management &amp; </a:t>
            </a:r>
            <a:r>
              <a:rPr lang="en-US" altLang="en-US" sz="4000" dirty="0" err="1">
                <a:latin typeface="Calibri" panose="020F0502020204030204" pitchFamily="34" charset="0"/>
              </a:rPr>
              <a:t>SoD</a:t>
            </a:r>
            <a:r>
              <a:rPr lang="en-US" altLang="en-US" sz="4000" dirty="0">
                <a:latin typeface="Calibri" panose="020F0502020204030204" pitchFamily="34" charset="0"/>
              </a:rPr>
              <a:t> assessment, 2 Factor Authentication</a:t>
            </a:r>
          </a:p>
          <a:p>
            <a:pPr marL="1028700" lvl="1" indent="-571500" algn="l">
              <a:buClr>
                <a:srgbClr val="6C0B52"/>
              </a:buClr>
              <a:buFont typeface="Arial" panose="020B0604020202020204" pitchFamily="34" charset="0"/>
              <a:buChar char="•"/>
            </a:pPr>
            <a:r>
              <a:rPr lang="en-US" altLang="en-US" sz="4000" dirty="0">
                <a:latin typeface="Calibri" panose="020F0502020204030204" pitchFamily="34" charset="0"/>
              </a:rPr>
              <a:t>Incident &amp; business continuity plans</a:t>
            </a:r>
          </a:p>
          <a:p>
            <a:pPr marL="1028700" lvl="1" indent="-571500" algn="l">
              <a:buClr>
                <a:srgbClr val="6C0B52"/>
              </a:buClr>
              <a:buFont typeface="Arial" panose="020B0604020202020204" pitchFamily="34" charset="0"/>
              <a:buChar char="•"/>
            </a:pPr>
            <a:r>
              <a:rPr lang="en-US" altLang="en-US" sz="4000" dirty="0">
                <a:latin typeface="Calibri" panose="020F0502020204030204" pitchFamily="34" charset="0"/>
              </a:rPr>
              <a:t>Data Loss / Leakage Prevention tools</a:t>
            </a:r>
          </a:p>
          <a:p>
            <a:pPr marL="1028700" lvl="1" indent="-571500" algn="l">
              <a:buClr>
                <a:srgbClr val="6C0B52"/>
              </a:buClr>
              <a:buFont typeface="Arial" panose="020B0604020202020204" pitchFamily="34" charset="0"/>
              <a:buChar char="•"/>
            </a:pPr>
            <a:r>
              <a:rPr lang="en-US" altLang="en-US" sz="4000" dirty="0">
                <a:latin typeface="Calibri" panose="020F0502020204030204" pitchFamily="34" charset="0"/>
              </a:rPr>
              <a:t>Application Whitelisting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pic>
        <p:nvPicPr>
          <p:cNvPr id="28" name="Content Placeholder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36" t="-652" r="-673" b="272"/>
          <a:stretch>
            <a:fillRect/>
          </a:stretch>
        </p:blipFill>
        <p:spPr>
          <a:xfrm>
            <a:off x="2995074" y="13992935"/>
            <a:ext cx="4494910" cy="4599975"/>
          </a:xfrm>
          <a:prstGeom prst="rect">
            <a:avLst/>
          </a:prstGeom>
        </p:spPr>
      </p:pic>
      <p:sp>
        <p:nvSpPr>
          <p:cNvPr id="30" name="TextBox 6"/>
          <p:cNvSpPr txBox="1">
            <a:spLocks noChangeArrowheads="1"/>
          </p:cNvSpPr>
          <p:nvPr/>
        </p:nvSpPr>
        <p:spPr bwMode="auto">
          <a:xfrm>
            <a:off x="1142279" y="11860171"/>
            <a:ext cx="936585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>
              <a:defRPr/>
            </a:pPr>
            <a:r>
              <a:rPr lang="en-US" sz="4800" dirty="0">
                <a:latin typeface="Calibri" panose="020F0502020204030204" pitchFamily="34" charset="0"/>
              </a:rPr>
              <a:t>There was a time when sticks and stones were advanced weapons!</a:t>
            </a:r>
          </a:p>
        </p:txBody>
      </p:sp>
      <p:pic>
        <p:nvPicPr>
          <p:cNvPr id="22" name="Picture 21" descr="Motivations-Jun-20151 WP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7958" y="15407006"/>
            <a:ext cx="9869933" cy="4746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itle 1"/>
          <p:cNvSpPr txBox="1">
            <a:spLocks/>
          </p:cNvSpPr>
          <p:nvPr/>
        </p:nvSpPr>
        <p:spPr>
          <a:xfrm>
            <a:off x="33087016" y="16185357"/>
            <a:ext cx="10248900" cy="47307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smtClean="0">
                <a:solidFill>
                  <a:sysClr val="windowText" lastClr="000000"/>
                </a:solidFill>
                <a:latin typeface="Calibri"/>
              </a:rPr>
              <a:t>Biggest Bang for your buck – train users</a:t>
            </a: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marL="1028700" lvl="1" indent="-571500" algn="l">
              <a:buClr>
                <a:srgbClr val="6C0B52"/>
              </a:buClr>
              <a:buFont typeface="Arial" panose="020B0604020202020204" pitchFamily="34" charset="0"/>
              <a:buChar char="•"/>
            </a:pPr>
            <a:r>
              <a:rPr lang="en-US" altLang="en-US" sz="4000" dirty="0">
                <a:latin typeface="Calibri" panose="020F0502020204030204" pitchFamily="34" charset="0"/>
              </a:rPr>
              <a:t>Computer based training</a:t>
            </a:r>
          </a:p>
          <a:p>
            <a:pPr marL="1028700" lvl="1" indent="-571500" algn="l">
              <a:buClr>
                <a:srgbClr val="6C0B52"/>
              </a:buClr>
              <a:buFont typeface="Arial" panose="020B0604020202020204" pitchFamily="34" charset="0"/>
              <a:buChar char="•"/>
            </a:pPr>
            <a:r>
              <a:rPr lang="en-US" altLang="en-US" sz="4000" dirty="0">
                <a:latin typeface="Calibri" panose="020F0502020204030204" pitchFamily="34" charset="0"/>
              </a:rPr>
              <a:t>Information security advisory emails</a:t>
            </a:r>
          </a:p>
          <a:p>
            <a:pPr marL="1028700" lvl="1" indent="-571500" algn="l">
              <a:buClr>
                <a:srgbClr val="6C0B52"/>
              </a:buClr>
              <a:buFont typeface="Arial" panose="020B0604020202020204" pitchFamily="34" charset="0"/>
              <a:buChar char="•"/>
            </a:pPr>
            <a:r>
              <a:rPr lang="en-US" altLang="en-US" sz="4000" dirty="0">
                <a:latin typeface="Calibri" panose="020F0502020204030204" pitchFamily="34" charset="0"/>
              </a:rPr>
              <a:t>Articles in organizations newsletter</a:t>
            </a:r>
          </a:p>
          <a:p>
            <a:pPr marL="1028700" lvl="1" indent="-571500" algn="l">
              <a:buClr>
                <a:srgbClr val="6C0B52"/>
              </a:buClr>
              <a:buFont typeface="Arial" panose="020B0604020202020204" pitchFamily="34" charset="0"/>
              <a:buChar char="•"/>
            </a:pPr>
            <a:r>
              <a:rPr lang="en-US" altLang="en-US" sz="4000" dirty="0">
                <a:latin typeface="Calibri" panose="020F0502020204030204" pitchFamily="34" charset="0"/>
              </a:rPr>
              <a:t>Small groups (It’s Just Lunch)</a:t>
            </a:r>
          </a:p>
          <a:p>
            <a:pPr marL="1028700" lvl="1" indent="-571500" algn="l">
              <a:buClr>
                <a:srgbClr val="6C0B52"/>
              </a:buClr>
              <a:buFont typeface="Arial" panose="020B0604020202020204" pitchFamily="34" charset="0"/>
              <a:buChar char="•"/>
            </a:pPr>
            <a:r>
              <a:rPr lang="en-US" altLang="en-US" sz="4000" dirty="0">
                <a:latin typeface="Calibri" panose="020F0502020204030204" pitchFamily="34" charset="0"/>
              </a:rPr>
              <a:t>Phishing education campaign</a:t>
            </a:r>
          </a:p>
        </p:txBody>
      </p:sp>
      <p:pic>
        <p:nvPicPr>
          <p:cNvPr id="25" name="Picture 24" descr="Macintosh HD:Users:wperry:Desktop:in_this_corner_we_have_dave-resized-600.jpg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7311" y="11980369"/>
            <a:ext cx="6307481" cy="420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2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064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29083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29083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8086</TotalTime>
  <Words>351</Words>
  <Application>Microsoft Office PowerPoint</Application>
  <PresentationFormat>Custom</PresentationFormat>
  <Paragraphs>57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Times</vt:lpstr>
      <vt:lpstr>Default Design</vt:lpstr>
      <vt:lpstr>CorelDRAW</vt:lpstr>
      <vt:lpstr>PowerPoint Presentation</vt:lpstr>
    </vt:vector>
  </TitlesOfParts>
  <Company>MegaPrint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48x96 Horizontal Template</dc:title>
  <dc:creator>Ethan Shulda</dc:creator>
  <dc:description>©MegaPrint Inc. 2009</dc:description>
  <cp:lastModifiedBy>Norris, Helen</cp:lastModifiedBy>
  <cp:revision>102</cp:revision>
  <cp:lastPrinted>2014-09-10T23:48:15Z</cp:lastPrinted>
  <dcterms:created xsi:type="dcterms:W3CDTF">2008-12-04T00:20:37Z</dcterms:created>
  <dcterms:modified xsi:type="dcterms:W3CDTF">2015-10-13T01:10:06Z</dcterms:modified>
  <cp:category>Research Poster</cp:category>
</cp:coreProperties>
</file>