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219456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4">
          <p15:clr>
            <a:srgbClr val="A4A3A4"/>
          </p15:clr>
        </p15:guide>
        <p15:guide id="2" orient="horz" pos="13464">
          <p15:clr>
            <a:srgbClr val="A4A3A4"/>
          </p15:clr>
        </p15:guide>
        <p15:guide id="3" orient="horz" pos="1432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3D"/>
    <a:srgbClr val="C8B26D"/>
    <a:srgbClr val="EAEAEA"/>
    <a:srgbClr val="C0C0C0"/>
    <a:srgbClr val="0046D2"/>
    <a:srgbClr val="FF0000"/>
    <a:srgbClr val="698ED9"/>
    <a:srgbClr val="A7C4FF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72" y="288"/>
      </p:cViewPr>
      <p:guideLst>
        <p:guide orient="horz" pos="3224"/>
        <p:guide orient="horz" pos="13464"/>
        <p:guide orient="horz" pos="143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1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6" rIns="93452" bIns="4672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02" y="0"/>
            <a:ext cx="3037841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6" rIns="93452" bIns="4672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050" y="696913"/>
            <a:ext cx="69738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6589"/>
            <a:ext cx="5608320" cy="418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6" rIns="93452" bIns="46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83"/>
            <a:ext cx="3037841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6" rIns="93452" bIns="4672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02" y="8829983"/>
            <a:ext cx="3037841" cy="464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6" rIns="93452" bIns="467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279393-EA8E-4566-9981-4DCF205B5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17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EF94F-346A-4ABD-AA2E-BF9553AF0950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3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ostersession.com/" TargetMode="Externa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37590413" y="21593175"/>
          <a:ext cx="52641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CorelDRAW" r:id="rId4" imgW="8828280" imgH="313200" progId="CorelDRAW.Graphic.13">
                  <p:embed/>
                </p:oleObj>
              </mc:Choice>
              <mc:Fallback>
                <p:oleObj name="CorelDRAW" r:id="rId4" imgW="8828280" imgH="313200" progId="CorelDRAW.Graphic.1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0413" y="21593175"/>
                        <a:ext cx="526415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hlinkClick r:id="rId6"/>
          </p:cNvPr>
          <p:cNvSpPr txBox="1"/>
          <p:nvPr userDrawn="1"/>
        </p:nvSpPr>
        <p:spPr>
          <a:xfrm>
            <a:off x="40928086" y="21761108"/>
            <a:ext cx="396262" cy="1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" dirty="0" smtClean="0">
                <a:hlinkClick r:id="rId6"/>
              </a:rPr>
              <a:t>www.postersession.com</a:t>
            </a:r>
            <a:endParaRPr lang="en-US" sz="1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2pPr>
      <a:lvl3pPr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3pPr>
      <a:lvl4pPr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4pPr>
      <a:lvl5pPr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5pPr>
      <a:lvl6pPr marL="457200"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6pPr>
      <a:lvl7pPr marL="914400"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7pPr>
      <a:lvl8pPr marL="1371600"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8pPr>
      <a:lvl9pPr marL="1828800" algn="ctr" defTabSz="2908300" rtl="0" fontAlgn="base">
        <a:spcBef>
          <a:spcPct val="0"/>
        </a:spcBef>
        <a:spcAft>
          <a:spcPct val="0"/>
        </a:spcAft>
        <a:defRPr sz="14000">
          <a:solidFill>
            <a:schemeClr val="tx2"/>
          </a:solidFill>
          <a:latin typeface="Arial" charset="0"/>
        </a:defRPr>
      </a:lvl9pPr>
    </p:titleStyle>
    <p:bodyStyle>
      <a:lvl1pPr marL="1090613" indent="-1090613" algn="l" defTabSz="2908300" rtl="0" fontAlgn="base">
        <a:spcBef>
          <a:spcPct val="20000"/>
        </a:spcBef>
        <a:spcAft>
          <a:spcPct val="0"/>
        </a:spcAft>
        <a:buChar char="•"/>
        <a:defRPr sz="10100">
          <a:solidFill>
            <a:schemeClr val="tx1"/>
          </a:solidFill>
          <a:latin typeface="+mn-lt"/>
          <a:ea typeface="+mn-ea"/>
          <a:cs typeface="+mn-cs"/>
        </a:defRPr>
      </a:lvl1pPr>
      <a:lvl2pPr marL="2362200" indent="-909638" algn="l" defTabSz="2908300" rtl="0" fontAlgn="base">
        <a:spcBef>
          <a:spcPct val="20000"/>
        </a:spcBef>
        <a:spcAft>
          <a:spcPct val="0"/>
        </a:spcAft>
        <a:buChar char="–"/>
        <a:defRPr sz="8800">
          <a:solidFill>
            <a:schemeClr val="tx1"/>
          </a:solidFill>
          <a:latin typeface="+mn-lt"/>
        </a:defRPr>
      </a:lvl2pPr>
      <a:lvl3pPr marL="3633788" indent="-725488" algn="l" defTabSz="2908300" rtl="0" fontAlgn="base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</a:defRPr>
      </a:lvl3pPr>
      <a:lvl4pPr marL="5086350" indent="-725488" algn="l" defTabSz="2908300" rtl="0" fontAlgn="base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4pPr>
      <a:lvl5pPr marL="6540500" indent="-727075" algn="l" defTabSz="2908300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5pPr>
      <a:lvl6pPr marL="6997700" indent="-727075" algn="l" defTabSz="2908300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6pPr>
      <a:lvl7pPr marL="7454900" indent="-727075" algn="l" defTabSz="2908300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7pPr>
      <a:lvl8pPr marL="7912100" indent="-727075" algn="l" defTabSz="2908300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8pPr>
      <a:lvl9pPr marL="8369300" indent="-727075" algn="l" defTabSz="2908300" rtl="0" fontAlgn="base">
        <a:spcBef>
          <a:spcPct val="20000"/>
        </a:spcBef>
        <a:spcAft>
          <a:spcPct val="0"/>
        </a:spcAft>
        <a:buChar char="»"/>
        <a:defRPr sz="6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32842200" y="4064000"/>
            <a:ext cx="103632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11353800" y="4062709"/>
            <a:ext cx="103632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22098000" y="4064000"/>
            <a:ext cx="103632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72485" y="4058870"/>
            <a:ext cx="10363200" cy="173228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337250" y="4747892"/>
            <a:ext cx="9829800" cy="738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0559" tIns="30280" rIns="60559" bIns="30280">
            <a:spAutoFit/>
          </a:bodyPr>
          <a:lstStyle/>
          <a:p>
            <a:pPr defTabSz="2908300">
              <a:spcBef>
                <a:spcPct val="50000"/>
              </a:spcBef>
            </a:pPr>
            <a:r>
              <a:rPr lang="en-US" sz="4400" b="1" dirty="0" smtClean="0">
                <a:latin typeface="+mj-lt"/>
              </a:rPr>
              <a:t>A Few (in)Famous Cyber Attacks</a:t>
            </a:r>
            <a:endParaRPr lang="en-US" sz="4400" b="1" dirty="0">
              <a:latin typeface="+mj-lt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3223200" y="4371975"/>
            <a:ext cx="9829800" cy="93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0559" tIns="30280" rIns="60559" bIns="30280">
            <a:spAutoFit/>
          </a:bodyPr>
          <a:lstStyle/>
          <a:p>
            <a:pPr defTabSz="2908300">
              <a:spcBef>
                <a:spcPct val="50000"/>
              </a:spcBef>
            </a:pPr>
            <a:r>
              <a:rPr lang="en-US" b="1" dirty="0" smtClean="0"/>
              <a:t>Tips and Tricks</a:t>
            </a:r>
            <a:endParaRPr lang="en-US" b="1" dirty="0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2326600" y="4376738"/>
            <a:ext cx="9829800" cy="93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0559" tIns="30280" rIns="60559" bIns="30280">
            <a:spAutoFit/>
          </a:bodyPr>
          <a:lstStyle/>
          <a:p>
            <a:pPr defTabSz="2908300">
              <a:spcBef>
                <a:spcPct val="50000"/>
              </a:spcBef>
            </a:pPr>
            <a:r>
              <a:rPr lang="en-US" b="1" dirty="0" smtClean="0"/>
              <a:t>Tips and Tricks</a:t>
            </a:r>
            <a:endParaRPr lang="en-US" b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11827958" y="5549943"/>
            <a:ext cx="9869933" cy="1074298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The Morris Worm 1988 – Broke the internet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The </a:t>
            </a:r>
            <a:r>
              <a:rPr lang="en-US" altLang="en-US" sz="12300" dirty="0" err="1">
                <a:latin typeface="Calibri" panose="020F0502020204030204" pitchFamily="34" charset="0"/>
              </a:rPr>
              <a:t>MafiaBoy</a:t>
            </a:r>
            <a:r>
              <a:rPr lang="en-US" altLang="en-US" sz="12300" dirty="0">
                <a:latin typeface="Calibri" panose="020F0502020204030204" pitchFamily="34" charset="0"/>
              </a:rPr>
              <a:t> </a:t>
            </a:r>
            <a:r>
              <a:rPr lang="en-US" altLang="en-US" sz="12300" dirty="0" err="1">
                <a:latin typeface="Calibri" panose="020F0502020204030204" pitchFamily="34" charset="0"/>
              </a:rPr>
              <a:t>DDoS</a:t>
            </a:r>
            <a:r>
              <a:rPr lang="en-US" altLang="en-US" sz="12300" dirty="0">
                <a:latin typeface="Calibri" panose="020F0502020204030204" pitchFamily="34" charset="0"/>
              </a:rPr>
              <a:t> Attack 2000 - $1.2B in damage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Teen hacks NASA 1999 – NASA stopped emails during shuttle launch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LA Radio Station phone lines blocked to win a Porsche – 1995 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Estonian govt. networks attacked by Russians? – 2007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Israel’s Internet Infrastructure attacked (Soviets &amp; Hamas)? – 2009</a:t>
            </a:r>
          </a:p>
          <a:p>
            <a:pPr>
              <a:buClr>
                <a:srgbClr val="6C0B52"/>
              </a:buClr>
            </a:pPr>
            <a:r>
              <a:rPr lang="en-US" altLang="en-US" sz="12300" dirty="0" err="1">
                <a:latin typeface="Calibri" panose="020F0502020204030204" pitchFamily="34" charset="0"/>
              </a:rPr>
              <a:t>Stuxnet</a:t>
            </a:r>
            <a:r>
              <a:rPr lang="en-US" altLang="en-US" sz="12300" dirty="0">
                <a:latin typeface="Calibri" panose="020F0502020204030204" pitchFamily="34" charset="0"/>
              </a:rPr>
              <a:t> in Iran 2010 – Malware designed to disrupt weapons program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Canadian govt.’s finance agencies attacked 2011</a:t>
            </a:r>
          </a:p>
          <a:p>
            <a:pPr>
              <a:buClr>
                <a:srgbClr val="6C0B52"/>
              </a:buClr>
            </a:pPr>
            <a:r>
              <a:rPr lang="en-US" altLang="en-US" sz="12300" dirty="0">
                <a:latin typeface="Calibri" panose="020F0502020204030204" pitchFamily="34" charset="0"/>
              </a:rPr>
              <a:t>Office of Personnel Management 2015 – Millions of PII records stolen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22235115" y="6053437"/>
            <a:ext cx="9999991" cy="54221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Gain Insight from Intelligence!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Utilize information sharing services </a:t>
            </a:r>
            <a:r>
              <a:rPr lang="en-US" sz="4000" dirty="0" smtClean="0">
                <a:latin typeface="Calibri" panose="020F0502020204030204" pitchFamily="34" charset="0"/>
              </a:rPr>
              <a:t>(e.g. MS-ISAC</a:t>
            </a:r>
            <a:r>
              <a:rPr lang="en-US" sz="4000" dirty="0">
                <a:latin typeface="Calibri" panose="020F0502020204030204" pitchFamily="34" charset="0"/>
              </a:rPr>
              <a:t>)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Industry research </a:t>
            </a:r>
            <a:r>
              <a:rPr lang="en-US" sz="4000" dirty="0" smtClean="0">
                <a:latin typeface="Calibri" panose="020F0502020204030204" pitchFamily="34" charset="0"/>
              </a:rPr>
              <a:t>(e.g. </a:t>
            </a:r>
            <a:r>
              <a:rPr lang="en-US" sz="4000" dirty="0">
                <a:latin typeface="Calibri" panose="020F0502020204030204" pitchFamily="34" charset="0"/>
              </a:rPr>
              <a:t>Verizon Data Breach)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Penetration tests &amp; compromise assessments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Analyze your </a:t>
            </a:r>
            <a:r>
              <a:rPr lang="en-US" sz="4000" dirty="0" smtClean="0">
                <a:latin typeface="Calibri" panose="020F0502020204030204" pitchFamily="34" charset="0"/>
              </a:rPr>
              <a:t>organization’s </a:t>
            </a:r>
            <a:r>
              <a:rPr lang="en-US" sz="4000" dirty="0">
                <a:latin typeface="Calibri" panose="020F0502020204030204" pitchFamily="34" charset="0"/>
              </a:rPr>
              <a:t>incidents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Log &amp; user access management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Vulnerability &amp; application scanning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latin typeface="Calibri" panose="020F0502020204030204" pitchFamily="34" charset="0"/>
              </a:rPr>
              <a:t>Locate your sensitive 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3021758" y="5370933"/>
            <a:ext cx="10248900" cy="6411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ysClr val="windowText" lastClr="000000"/>
                </a:solidFill>
                <a:latin typeface="Calibri"/>
              </a:rPr>
              <a:t>Assess Security Controls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Do you have a framework? (SANS, ISO27001, NIST)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Policies, standards, and guidelines aligned to framework?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Perform a gap analysis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Prioritize based on a risk assessment (HIPAA, PCI, etc…)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Develop mitigation plan</a:t>
            </a:r>
          </a:p>
          <a:p>
            <a:pPr marL="571500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Implement &amp; test</a:t>
            </a:r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723900" y="292100"/>
            <a:ext cx="42519600" cy="35052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chemeClr val="bg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0559" tIns="30280" rIns="60559" bIns="30280" anchor="ctr"/>
          <a:lstStyle/>
          <a:p>
            <a:pPr defTabSz="2908300"/>
            <a:endParaRPr lang="en-US">
              <a:solidFill>
                <a:schemeClr val="bg1"/>
              </a:solidFill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1257300" y="469900"/>
            <a:ext cx="40919400" cy="2708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0559" tIns="30280" rIns="60559" bIns="30280">
            <a:spAutoFit/>
          </a:bodyPr>
          <a:lstStyle/>
          <a:p>
            <a:pPr defTabSz="2908300">
              <a:spcBef>
                <a:spcPct val="50000"/>
              </a:spcBef>
            </a:pPr>
            <a:r>
              <a:rPr lang="en-US" sz="8300" b="1" dirty="0" smtClean="0"/>
              <a:t>Security Risk Profiles – Tips and Tricks</a:t>
            </a:r>
            <a:endParaRPr lang="en-US" sz="8300" b="1" dirty="0"/>
          </a:p>
          <a:p>
            <a:pPr defTabSz="2908300"/>
            <a:r>
              <a:rPr lang="en-US" b="1" dirty="0" smtClean="0"/>
              <a:t>William Perry and Helen Norris</a:t>
            </a:r>
            <a:endParaRPr lang="en-US" b="1" dirty="0"/>
          </a:p>
          <a:p>
            <a:pPr defTabSz="2908300"/>
            <a:r>
              <a:rPr lang="en-US" sz="3200" b="1" i="1" dirty="0" smtClean="0"/>
              <a:t>California State University and Chapman University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0196" y="892198"/>
            <a:ext cx="3026253" cy="19896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052578"/>
            <a:ext cx="2143125" cy="2143125"/>
          </a:xfrm>
          <a:prstGeom prst="rect">
            <a:avLst/>
          </a:prstGeom>
        </p:spPr>
      </p:pic>
      <p:sp>
        <p:nvSpPr>
          <p:cNvPr id="45" name="Content Placeholder 2"/>
          <p:cNvSpPr txBox="1">
            <a:spLocks/>
          </p:cNvSpPr>
          <p:nvPr/>
        </p:nvSpPr>
        <p:spPr>
          <a:xfrm>
            <a:off x="1142279" y="4929614"/>
            <a:ext cx="9365850" cy="7172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auto">
              <a:spcAft>
                <a:spcPts val="0"/>
              </a:spcAft>
              <a:buNone/>
              <a:defRPr/>
            </a:pPr>
            <a:r>
              <a:rPr lang="en-US" altLang="en-US" sz="11000" b="1" dirty="0" smtClean="0">
                <a:latin typeface="+mj-lt"/>
              </a:rPr>
              <a:t>Information Security – the Seemingly Impossible Mission</a:t>
            </a:r>
            <a:endParaRPr lang="en-US" sz="11000" b="1" dirty="0" smtClean="0">
              <a:solidFill>
                <a:sysClr val="windowText" lastClr="000000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4800" b="1" dirty="0" smtClean="0">
              <a:solidFill>
                <a:sysClr val="windowText" lastClr="000000"/>
              </a:solidFill>
              <a:latin typeface="Calibri"/>
            </a:endParaRP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 smtClean="0">
                <a:latin typeface="Calibri" panose="020F0502020204030204" pitchFamily="34" charset="0"/>
                <a:ea typeface="ＭＳ Ｐゴシック" charset="0"/>
              </a:rPr>
              <a:t>It </a:t>
            </a: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is a complex &amp; demanding role </a:t>
            </a: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Skillset must cover related but disparate domains</a:t>
            </a: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Decentralized environments</a:t>
            </a: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Organizational Culture</a:t>
            </a: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Federated Governance Models</a:t>
            </a:r>
          </a:p>
          <a:p>
            <a:pPr>
              <a:buClr>
                <a:srgbClr val="6C0B52"/>
              </a:buClr>
              <a:buFont typeface="Times" charset="0"/>
              <a:buChar char="•"/>
              <a:defRPr/>
            </a:pPr>
            <a:r>
              <a:rPr lang="en-US" sz="10000" dirty="0">
                <a:latin typeface="Calibri" panose="020F0502020204030204" pitchFamily="34" charset="0"/>
                <a:ea typeface="ＭＳ Ｐゴシック" charset="0"/>
              </a:rPr>
              <a:t>Ever increasing cyber threats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5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2078891" y="12213926"/>
            <a:ext cx="10028128" cy="9704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Develop your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approach to manage threats – blocking &amp; tackling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Firewalls &amp; Network Access Control (NAC)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Physically &amp; logically segregated networks 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APT, Signature based &amp; behavioral based malware protection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Encryption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Secure application development practices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Patch management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Access management &amp; </a:t>
            </a:r>
            <a:r>
              <a:rPr lang="en-US" altLang="en-US" sz="4000" dirty="0" err="1">
                <a:latin typeface="Calibri" panose="020F0502020204030204" pitchFamily="34" charset="0"/>
              </a:rPr>
              <a:t>SoD</a:t>
            </a:r>
            <a:r>
              <a:rPr lang="en-US" altLang="en-US" sz="4000" dirty="0">
                <a:latin typeface="Calibri" panose="020F0502020204030204" pitchFamily="34" charset="0"/>
              </a:rPr>
              <a:t> assessment, 2 Factor Authentication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Incident &amp; business continuity plans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Data Loss / Leakage Prevention tools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Application Whitelisting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28" name="Content Placeholder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6" t="-652" r="-673" b="272"/>
          <a:stretch>
            <a:fillRect/>
          </a:stretch>
        </p:blipFill>
        <p:spPr>
          <a:xfrm>
            <a:off x="2995074" y="13992935"/>
            <a:ext cx="4494910" cy="4599975"/>
          </a:xfrm>
          <a:prstGeom prst="rect">
            <a:avLst/>
          </a:prstGeom>
        </p:spPr>
      </p:pic>
      <p:sp>
        <p:nvSpPr>
          <p:cNvPr id="30" name="TextBox 6"/>
          <p:cNvSpPr txBox="1">
            <a:spLocks noChangeArrowheads="1"/>
          </p:cNvSpPr>
          <p:nvPr/>
        </p:nvSpPr>
        <p:spPr bwMode="auto">
          <a:xfrm>
            <a:off x="1142279" y="11860171"/>
            <a:ext cx="9365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defRPr/>
            </a:pPr>
            <a:r>
              <a:rPr lang="en-US" sz="4800" dirty="0">
                <a:latin typeface="Calibri" panose="020F0502020204030204" pitchFamily="34" charset="0"/>
              </a:rPr>
              <a:t>There was a time when sticks and stones were advanced weapons!</a:t>
            </a:r>
          </a:p>
        </p:txBody>
      </p:sp>
      <p:pic>
        <p:nvPicPr>
          <p:cNvPr id="22" name="Picture 21" descr="Motivations-Jun-20151 WP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7958" y="15407006"/>
            <a:ext cx="9869933" cy="4746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le 1"/>
          <p:cNvSpPr txBox="1">
            <a:spLocks/>
          </p:cNvSpPr>
          <p:nvPr/>
        </p:nvSpPr>
        <p:spPr>
          <a:xfrm>
            <a:off x="33087016" y="16185357"/>
            <a:ext cx="10248900" cy="47307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ysClr val="windowText" lastClr="000000"/>
                </a:solidFill>
                <a:latin typeface="Calibri"/>
              </a:rPr>
              <a:t>Biggest Bang for your buck – train users</a:t>
            </a:r>
            <a:endParaRPr kumimoji="0" lang="en-US" sz="4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Computer based training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Information security advisory emails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Articles in organizations newsletter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Small groups (It’s Just Lunch)</a:t>
            </a:r>
          </a:p>
          <a:p>
            <a:pPr marL="1028700" lvl="1" indent="-571500" algn="l">
              <a:buClr>
                <a:srgbClr val="6C0B52"/>
              </a:buClr>
              <a:buFont typeface="Arial" panose="020B0604020202020204" pitchFamily="34" charset="0"/>
              <a:buChar char="•"/>
            </a:pPr>
            <a:r>
              <a:rPr lang="en-US" altLang="en-US" sz="4000" dirty="0">
                <a:latin typeface="Calibri" panose="020F0502020204030204" pitchFamily="34" charset="0"/>
              </a:rPr>
              <a:t>Phishing education campaign</a:t>
            </a:r>
          </a:p>
        </p:txBody>
      </p:sp>
      <p:pic>
        <p:nvPicPr>
          <p:cNvPr id="25" name="Picture 24" descr="Macintosh HD:Users:wperry:Desktop:in_this_corner_we_have_dave-resized-600.jp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7311" y="11980369"/>
            <a:ext cx="6307481" cy="42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08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908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8086</TotalTime>
  <Words>351</Words>
  <Application>Microsoft Office PowerPoint</Application>
  <PresentationFormat>Custom</PresentationFormat>
  <Paragraphs>57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Times</vt:lpstr>
      <vt:lpstr>Default Design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Horizontal Template</dc:title>
  <dc:creator>Ethan Shulda</dc:creator>
  <dc:description>©MegaPrint Inc. 2009</dc:description>
  <cp:lastModifiedBy>Norris, Helen</cp:lastModifiedBy>
  <cp:revision>102</cp:revision>
  <cp:lastPrinted>2014-09-10T23:48:15Z</cp:lastPrinted>
  <dcterms:created xsi:type="dcterms:W3CDTF">2008-12-04T00:20:37Z</dcterms:created>
  <dcterms:modified xsi:type="dcterms:W3CDTF">2015-10-13T01:10:06Z</dcterms:modified>
  <cp:category>Research Poster</cp:category>
</cp:coreProperties>
</file>