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43891200" cy="21945600"/>
  <p:notesSz cx="6858000" cy="9144000"/>
  <p:defaultTextStyle>
    <a:defPPr>
      <a:defRPr lang="en-US"/>
    </a:defPPr>
    <a:lvl1pPr marL="0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1880996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D88"/>
    <a:srgbClr val="72B7D2"/>
    <a:srgbClr val="84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90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464" y="-144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BCEC-86FC-FD42-84E1-5CC5F3E9DC44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3528-C473-4942-823E-3B372B63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6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2108202"/>
            <a:ext cx="35547303" cy="449427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6" y="2108202"/>
            <a:ext cx="105925617" cy="44942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3"/>
            <a:ext cx="37307520" cy="4800599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12288522"/>
            <a:ext cx="70736457" cy="3476243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3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3" y="12288522"/>
            <a:ext cx="70736463" cy="3476243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3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2"/>
            <a:ext cx="19392903" cy="204723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1"/>
            <a:ext cx="19392903" cy="12644121"/>
          </a:xfrm>
        </p:spPr>
        <p:txBody>
          <a:bodyPr/>
          <a:lstStyle>
            <a:lvl1pPr>
              <a:defRPr sz="9900"/>
            </a:lvl1pPr>
            <a:lvl2pPr>
              <a:defRPr sz="8300"/>
            </a:lvl2pPr>
            <a:lvl3pPr>
              <a:defRPr sz="75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4912362"/>
            <a:ext cx="19400520" cy="2047239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6959601"/>
            <a:ext cx="19400520" cy="12644121"/>
          </a:xfrm>
        </p:spPr>
        <p:txBody>
          <a:bodyPr/>
          <a:lstStyle>
            <a:lvl1pPr>
              <a:defRPr sz="9900"/>
            </a:lvl1pPr>
            <a:lvl2pPr>
              <a:defRPr sz="8300"/>
            </a:lvl2pPr>
            <a:lvl3pPr>
              <a:defRPr sz="75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3" cy="3718560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2"/>
            <a:ext cx="24536400" cy="18729961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2"/>
            <a:ext cx="14439903" cy="15011401"/>
          </a:xfrm>
        </p:spPr>
        <p:txBody>
          <a:bodyPr/>
          <a:lstStyle>
            <a:lvl1pPr marL="0" indent="0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1"/>
            <a:ext cx="26334720" cy="1813561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2"/>
            <a:ext cx="26334720" cy="2575559"/>
          </a:xfrm>
        </p:spPr>
        <p:txBody>
          <a:bodyPr/>
          <a:lstStyle>
            <a:lvl1pPr marL="0" indent="0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  <a:prstGeom prst="rect">
            <a:avLst/>
          </a:prstGeom>
        </p:spPr>
        <p:txBody>
          <a:bodyPr vert="horz" lIns="376199" tIns="188099" rIns="376199" bIns="1880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2"/>
            <a:ext cx="39502080" cy="14483081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D403-91A2-144C-8BBE-9B9BEEB5426C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1"/>
            <a:ext cx="138988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1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C1C9-AD00-3346-9B41-0C124A3A6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099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47" indent="-1410747" algn="l" defTabSz="188099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1175623" algn="l" defTabSz="1880996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188099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1880996" rtl="0" eaLnBrk="1" latinLnBrk="0" hangingPunct="1">
        <a:spcBef>
          <a:spcPct val="20000"/>
        </a:spcBef>
        <a:buFont typeface="Arial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1880996" rtl="0" eaLnBrk="1" latinLnBrk="0" hangingPunct="1">
        <a:spcBef>
          <a:spcPct val="20000"/>
        </a:spcBef>
        <a:buFont typeface="Arial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1880996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1880996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1880996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1880996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1880996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872232" y="208102"/>
            <a:ext cx="39677184" cy="181587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000" dirty="0">
                <a:solidFill>
                  <a:srgbClr val="800000"/>
                </a:solidFill>
              </a:rPr>
              <a:t>Data </a:t>
            </a:r>
            <a:r>
              <a:rPr lang="en-US" sz="11000" dirty="0" smtClean="0">
                <a:solidFill>
                  <a:srgbClr val="800000"/>
                </a:solidFill>
              </a:rPr>
              <a:t>Governance</a:t>
            </a:r>
            <a:r>
              <a:rPr lang="en-US" sz="11000" dirty="0">
                <a:solidFill>
                  <a:srgbClr val="800000"/>
                </a:solidFill>
              </a:rPr>
              <a:t> - On a </a:t>
            </a:r>
            <a:r>
              <a:rPr lang="en-US" sz="11000" dirty="0" smtClean="0">
                <a:solidFill>
                  <a:srgbClr val="800000"/>
                </a:solidFill>
              </a:rPr>
              <a:t>Dime… With </a:t>
            </a:r>
            <a:r>
              <a:rPr lang="en-US" sz="11000" dirty="0">
                <a:solidFill>
                  <a:srgbClr val="800000"/>
                </a:solidFill>
              </a:rPr>
              <a:t>Minima</a:t>
            </a:r>
            <a:r>
              <a:rPr lang="en-US" sz="9600" dirty="0">
                <a:solidFill>
                  <a:srgbClr val="800000"/>
                </a:solidFill>
              </a:rPr>
              <a:t>l Bureaucracy 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20694" y="3578091"/>
            <a:ext cx="43330724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90377" y="4046412"/>
            <a:ext cx="605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Your Thoughts?</a:t>
            </a:r>
          </a:p>
          <a:p>
            <a:endParaRPr lang="en-US" sz="6000" u="sng" dirty="0"/>
          </a:p>
        </p:txBody>
      </p:sp>
      <p:sp>
        <p:nvSpPr>
          <p:cNvPr id="104" name="Oval Callout 103"/>
          <p:cNvSpPr/>
          <p:nvPr/>
        </p:nvSpPr>
        <p:spPr>
          <a:xfrm>
            <a:off x="33336861" y="8982606"/>
            <a:ext cx="10175766" cy="5602895"/>
          </a:xfrm>
          <a:prstGeom prst="wedgeEllipseCallout">
            <a:avLst>
              <a:gd name="adj1" fmla="val -64551"/>
              <a:gd name="adj2" fmla="val -3998"/>
            </a:avLst>
          </a:prstGeom>
          <a:ln w="76200" cmpd="sng">
            <a:solidFill>
              <a:srgbClr val="4A45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Callout 100"/>
          <p:cNvSpPr/>
          <p:nvPr/>
        </p:nvSpPr>
        <p:spPr>
          <a:xfrm>
            <a:off x="20335605" y="9074631"/>
            <a:ext cx="9280971" cy="5057836"/>
          </a:xfrm>
          <a:prstGeom prst="wedgeEllipseCallout">
            <a:avLst>
              <a:gd name="adj1" fmla="val 50885"/>
              <a:gd name="adj2" fmla="val -29101"/>
            </a:avLst>
          </a:prstGeom>
          <a:ln w="762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160139" y="17815229"/>
            <a:ext cx="7279250" cy="3102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Promote the attitude that data belongs to us, it takes the debate and indecisiveness out of technical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34482" y="9395175"/>
            <a:ext cx="6008588" cy="154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Create new positions 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smtClean="0"/>
              <a:t>and </a:t>
            </a:r>
            <a:r>
              <a:rPr lang="en-US" sz="4000" dirty="0"/>
              <a:t>hire new people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93089" y="15618002"/>
            <a:ext cx="4746165" cy="1658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300" dirty="0"/>
              <a:t>Establish stewards as a team</a:t>
            </a:r>
            <a:endParaRPr lang="en-US" sz="43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60139" y="11501171"/>
            <a:ext cx="6071022" cy="158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Identify existing </a:t>
            </a:r>
            <a:r>
              <a:rPr lang="en-US" sz="4000" dirty="0"/>
              <a:t>staff as data stewards in each area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05639" y="11398383"/>
            <a:ext cx="7291841" cy="2343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Grant stewards authority to make unilateral decisions in their own domain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157519" y="18451103"/>
            <a:ext cx="7268418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300" dirty="0"/>
              <a:t>Allow stewards to establish standards and escalate issues regarding the management of 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459963" y="6048447"/>
            <a:ext cx="5570705" cy="207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300" dirty="0"/>
              <a:t>Build up descriptive metadata as you build reports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93089" y="6563580"/>
            <a:ext cx="4746165" cy="135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Focus on immediate reporting demands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01716" y="4277229"/>
            <a:ext cx="7868386" cy="154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Try to </a:t>
            </a:r>
            <a:r>
              <a:rPr lang="en-US" sz="4000" dirty="0" smtClean="0"/>
              <a:t>solve </a:t>
            </a:r>
            <a:r>
              <a:rPr lang="en-US" sz="4000" dirty="0"/>
              <a:t>all problems at once (lineage, quality, access, all reports)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928444" y="4277229"/>
            <a:ext cx="9085990" cy="6048606"/>
            <a:chOff x="10748689" y="4531284"/>
            <a:chExt cx="9085990" cy="6048606"/>
          </a:xfrm>
        </p:grpSpPr>
        <p:sp>
          <p:nvSpPr>
            <p:cNvPr id="57" name="Rectangle 56"/>
            <p:cNvSpPr/>
            <p:nvPr/>
          </p:nvSpPr>
          <p:spPr>
            <a:xfrm>
              <a:off x="10748689" y="4531284"/>
              <a:ext cx="9085990" cy="6048606"/>
            </a:xfrm>
            <a:prstGeom prst="rect">
              <a:avLst/>
            </a:prstGeom>
            <a:solidFill>
              <a:srgbClr val="72B7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4800" b="1" dirty="0" smtClean="0">
                  <a:solidFill>
                    <a:schemeClr val="tx1"/>
                  </a:solidFill>
                </a:rPr>
                <a:t>Data Governance is…</a:t>
              </a:r>
              <a:endParaRPr lang="en-US" sz="4800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4000" dirty="0" smtClean="0">
                  <a:solidFill>
                    <a:schemeClr val="tx1"/>
                  </a:solidFill>
                </a:rPr>
                <a:t>an artifact or activity that answers:</a:t>
              </a:r>
            </a:p>
            <a:p>
              <a:pPr algn="ctr">
                <a:lnSpc>
                  <a:spcPct val="1300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  <a:p>
              <a:pPr lvl="1">
                <a:lnSpc>
                  <a:spcPct val="130000"/>
                </a:lnSpc>
              </a:pPr>
              <a:r>
                <a:rPr lang="en-US" sz="4000" dirty="0" smtClean="0">
                  <a:solidFill>
                    <a:schemeClr val="tx1"/>
                  </a:solidFill>
                </a:rPr>
                <a:t>Where is the data?</a:t>
              </a:r>
            </a:p>
            <a:p>
              <a:pPr lvl="1">
                <a:lnSpc>
                  <a:spcPct val="130000"/>
                </a:lnSpc>
              </a:pPr>
              <a:r>
                <a:rPr lang="en-US" sz="4000" dirty="0" smtClean="0">
                  <a:solidFill>
                    <a:schemeClr val="tx1"/>
                  </a:solidFill>
                </a:rPr>
                <a:t>What </a:t>
              </a:r>
              <a:r>
                <a:rPr lang="en-US" sz="4000" dirty="0">
                  <a:solidFill>
                    <a:schemeClr val="tx1"/>
                  </a:solidFill>
                </a:rPr>
                <a:t>does the data mean?</a:t>
              </a:r>
            </a:p>
            <a:p>
              <a:pPr lvl="1">
                <a:lnSpc>
                  <a:spcPct val="13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Where did this data come from?</a:t>
              </a:r>
            </a:p>
            <a:p>
              <a:pPr lvl="1">
                <a:lnSpc>
                  <a:spcPct val="13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What may I do with this data?</a:t>
              </a:r>
            </a:p>
            <a:p>
              <a:pPr lvl="1">
                <a:lnSpc>
                  <a:spcPct val="13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What is the quality of this data?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9230" y="7231618"/>
              <a:ext cx="720930" cy="704452"/>
            </a:xfrm>
            <a:prstGeom prst="rect">
              <a:avLst/>
            </a:prstGeom>
          </p:spPr>
        </p:pic>
        <p:pic>
          <p:nvPicPr>
            <p:cNvPr id="61" name="Picture 60" descr="arrow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4233" y="7995448"/>
              <a:ext cx="558836" cy="546063"/>
            </a:xfrm>
            <a:prstGeom prst="rect">
              <a:avLst/>
            </a:prstGeom>
          </p:spPr>
        </p:pic>
        <p:pic>
          <p:nvPicPr>
            <p:cNvPr id="66" name="Picture 65" descr="qualit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1716" y="9562963"/>
              <a:ext cx="469373" cy="562574"/>
            </a:xfrm>
            <a:prstGeom prst="rect">
              <a:avLst/>
            </a:prstGeom>
          </p:spPr>
        </p:pic>
        <p:pic>
          <p:nvPicPr>
            <p:cNvPr id="67" name="Picture 66" descr="security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293" y="8679373"/>
              <a:ext cx="527520" cy="51546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384224" y="18114814"/>
            <a:ext cx="165871" cy="784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559860" y="11562610"/>
            <a:ext cx="5938838" cy="4122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/>
          </a:p>
        </p:txBody>
      </p:sp>
      <p:sp>
        <p:nvSpPr>
          <p:cNvPr id="46" name="Rectangle 45"/>
          <p:cNvSpPr/>
          <p:nvPr/>
        </p:nvSpPr>
        <p:spPr>
          <a:xfrm>
            <a:off x="14803751" y="11562610"/>
            <a:ext cx="5257987" cy="4122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/>
          </a:p>
        </p:txBody>
      </p:sp>
      <p:sp>
        <p:nvSpPr>
          <p:cNvPr id="47" name="Rectangle 46"/>
          <p:cNvSpPr/>
          <p:nvPr/>
        </p:nvSpPr>
        <p:spPr>
          <a:xfrm>
            <a:off x="8559860" y="16253850"/>
            <a:ext cx="5939809" cy="4123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/>
          </a:p>
        </p:txBody>
      </p:sp>
      <p:sp>
        <p:nvSpPr>
          <p:cNvPr id="48" name="Rectangle 47"/>
          <p:cNvSpPr/>
          <p:nvPr/>
        </p:nvSpPr>
        <p:spPr>
          <a:xfrm>
            <a:off x="14803752" y="16253850"/>
            <a:ext cx="5258847" cy="4123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400" dirty="0"/>
          </a:p>
        </p:txBody>
      </p:sp>
      <p:sp>
        <p:nvSpPr>
          <p:cNvPr id="49" name="Oval 48"/>
          <p:cNvSpPr/>
          <p:nvPr/>
        </p:nvSpPr>
        <p:spPr>
          <a:xfrm>
            <a:off x="15009713" y="13245676"/>
            <a:ext cx="2625795" cy="23723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Quality</a:t>
            </a:r>
          </a:p>
        </p:txBody>
      </p:sp>
      <p:sp>
        <p:nvSpPr>
          <p:cNvPr id="50" name="Oval 49"/>
          <p:cNvSpPr/>
          <p:nvPr/>
        </p:nvSpPr>
        <p:spPr>
          <a:xfrm>
            <a:off x="16611367" y="17689064"/>
            <a:ext cx="2625795" cy="23723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Lineage</a:t>
            </a:r>
          </a:p>
        </p:txBody>
      </p:sp>
      <p:sp>
        <p:nvSpPr>
          <p:cNvPr id="51" name="Oval 50"/>
          <p:cNvSpPr/>
          <p:nvPr/>
        </p:nvSpPr>
        <p:spPr>
          <a:xfrm>
            <a:off x="9498990" y="11398383"/>
            <a:ext cx="2825748" cy="2639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346568" y="14037736"/>
            <a:ext cx="2625795" cy="23723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Security</a:t>
            </a:r>
          </a:p>
        </p:txBody>
      </p:sp>
      <p:sp>
        <p:nvSpPr>
          <p:cNvPr id="53" name="Oval 52"/>
          <p:cNvSpPr/>
          <p:nvPr/>
        </p:nvSpPr>
        <p:spPr>
          <a:xfrm>
            <a:off x="13472377" y="16657197"/>
            <a:ext cx="2625795" cy="23723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Access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59860" y="20448377"/>
            <a:ext cx="11775746" cy="1079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</a:rPr>
              <a:t>Cost </a:t>
            </a: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endParaRPr lang="en-US" sz="6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3818471" y="15726789"/>
            <a:ext cx="8246106" cy="10547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</a:rPr>
              <a:t>Value </a:t>
            </a: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endParaRPr lang="en-US" sz="6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790" y="10847179"/>
            <a:ext cx="2082398" cy="2034801"/>
          </a:xfrm>
          <a:prstGeom prst="rect">
            <a:avLst/>
          </a:prstGeom>
        </p:spPr>
      </p:pic>
      <p:pic>
        <p:nvPicPr>
          <p:cNvPr id="42" name="Picture 41" descr="arrow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759" y="16707561"/>
            <a:ext cx="1855524" cy="18131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9256" y="18264043"/>
            <a:ext cx="1652865" cy="1615084"/>
          </a:xfrm>
          <a:prstGeom prst="rect">
            <a:avLst/>
          </a:prstGeom>
        </p:spPr>
      </p:pic>
      <p:pic>
        <p:nvPicPr>
          <p:cNvPr id="64" name="Picture 63" descr="securit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898" y="15084276"/>
            <a:ext cx="2063841" cy="2016668"/>
          </a:xfrm>
          <a:prstGeom prst="rect">
            <a:avLst/>
          </a:prstGeom>
        </p:spPr>
      </p:pic>
      <p:pic>
        <p:nvPicPr>
          <p:cNvPr id="65" name="Picture 64" descr="qualit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3182" y="11931975"/>
            <a:ext cx="1736783" cy="208164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559926" y="12243618"/>
            <a:ext cx="282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Knowledge</a:t>
            </a:r>
            <a:endParaRPr lang="en-US" sz="4000" dirty="0"/>
          </a:p>
        </p:txBody>
      </p:sp>
      <p:sp>
        <p:nvSpPr>
          <p:cNvPr id="92" name="Rectangle 91"/>
          <p:cNvSpPr/>
          <p:nvPr/>
        </p:nvSpPr>
        <p:spPr>
          <a:xfrm>
            <a:off x="35984957" y="9580930"/>
            <a:ext cx="7291841" cy="158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Get everyone’s input and approval before moving forward</a:t>
            </a:r>
            <a:endParaRPr lang="en-US" sz="4000" dirty="0"/>
          </a:p>
        </p:txBody>
      </p:sp>
      <p:sp>
        <p:nvSpPr>
          <p:cNvPr id="95" name="Rectangle 94"/>
          <p:cNvSpPr/>
          <p:nvPr/>
        </p:nvSpPr>
        <p:spPr>
          <a:xfrm>
            <a:off x="38743534" y="4476124"/>
            <a:ext cx="4287134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300" dirty="0" smtClean="0"/>
              <a:t>Write definitions </a:t>
            </a:r>
            <a:r>
              <a:rPr lang="en-US" sz="4300" dirty="0"/>
              <a:t>as a committee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387296" y="15688398"/>
            <a:ext cx="5889502" cy="207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300" dirty="0" smtClean="0"/>
              <a:t>Create multi-tiered hierarchical committee structure</a:t>
            </a:r>
            <a:endParaRPr lang="en-US" sz="4300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1161" y="9694275"/>
            <a:ext cx="3427367" cy="575021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68434" y="3191551"/>
            <a:ext cx="3691409" cy="675646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1728" y="15337379"/>
            <a:ext cx="3489992" cy="6001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1738" y="4509122"/>
            <a:ext cx="2679763" cy="108665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435" y="4739721"/>
            <a:ext cx="2679763" cy="10866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0672" y="10036565"/>
            <a:ext cx="2679763" cy="108665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075" y="16253850"/>
            <a:ext cx="2679763" cy="10866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4719" y="9580930"/>
            <a:ext cx="2679763" cy="1086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03813" y="6846776"/>
            <a:ext cx="1143807" cy="112782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91444" y="6161020"/>
            <a:ext cx="1143807" cy="112782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83676" y="11441561"/>
            <a:ext cx="1143807" cy="112782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59843" y="11931975"/>
            <a:ext cx="1143807" cy="112782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58792" y="15846150"/>
            <a:ext cx="1143807" cy="112782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10824" y="18238664"/>
            <a:ext cx="1143807" cy="112782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88383" y="18871054"/>
            <a:ext cx="1143807" cy="112782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7181" y="20598652"/>
            <a:ext cx="2247253" cy="9112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3343" y="20546183"/>
            <a:ext cx="999211" cy="9852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141114" y="2256465"/>
            <a:ext cx="24925397" cy="1246495"/>
            <a:chOff x="8215275" y="1972048"/>
            <a:chExt cx="24925397" cy="125585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422086" y="2233701"/>
              <a:ext cx="4577475" cy="95785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24165483" y="1972048"/>
              <a:ext cx="5707042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Brenda Reeb </a:t>
              </a:r>
              <a:r>
                <a:rPr lang="en-US" dirty="0" smtClean="0"/>
                <a:t>- 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829838" y="2338204"/>
              <a:ext cx="3310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i="1" dirty="0"/>
                <a:t>Data Architect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03661" y="1981403"/>
              <a:ext cx="4820381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Scott Flory </a:t>
              </a:r>
              <a:r>
                <a:rPr lang="en-US" dirty="0" smtClean="0"/>
                <a:t>- 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49430" y="2338204"/>
              <a:ext cx="32675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i="1" dirty="0" smtClean="0"/>
                <a:t>Client Services</a:t>
              </a:r>
              <a:endParaRPr lang="en-US" sz="4000" i="1" dirty="0"/>
            </a:p>
          </p:txBody>
        </p:sp>
        <p:pic>
          <p:nvPicPr>
            <p:cNvPr id="82" name="Picture 81" descr="iData_no_tag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5275" y="2233701"/>
              <a:ext cx="2217476" cy="8259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9014434" y="2138257"/>
              <a:ext cx="0" cy="1053294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7349428" y="10579890"/>
            <a:ext cx="64700" cy="1136571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14128" y="10579890"/>
            <a:ext cx="1714397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075664" y="3578091"/>
            <a:ext cx="52861" cy="7001799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661" y="6101036"/>
            <a:ext cx="827183" cy="80827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19502225" y="4010642"/>
            <a:ext cx="11361342" cy="4585047"/>
          </a:xfrm>
          <a:prstGeom prst="wedgeRoundRectCallout">
            <a:avLst>
              <a:gd name="adj1" fmla="val 57075"/>
              <a:gd name="adj2" fmla="val -8005"/>
              <a:gd name="adj3" fmla="val 16667"/>
            </a:avLst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ular Callout 92"/>
          <p:cNvSpPr/>
          <p:nvPr/>
        </p:nvSpPr>
        <p:spPr>
          <a:xfrm>
            <a:off x="35157011" y="3985278"/>
            <a:ext cx="8394407" cy="4231515"/>
          </a:xfrm>
          <a:prstGeom prst="wedgeRoundRectCallout">
            <a:avLst>
              <a:gd name="adj1" fmla="val -66686"/>
              <a:gd name="adj2" fmla="val -14368"/>
              <a:gd name="adj3" fmla="val 16667"/>
            </a:avLst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ular Callout 93"/>
          <p:cNvSpPr/>
          <p:nvPr/>
        </p:nvSpPr>
        <p:spPr>
          <a:xfrm>
            <a:off x="21320232" y="15444492"/>
            <a:ext cx="9119157" cy="5745822"/>
          </a:xfrm>
          <a:prstGeom prst="wedgeRoundRectCallout">
            <a:avLst>
              <a:gd name="adj1" fmla="val 57408"/>
              <a:gd name="adj2" fmla="val -32981"/>
              <a:gd name="adj3" fmla="val 16667"/>
            </a:avLst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ular Callout 95"/>
          <p:cNvSpPr/>
          <p:nvPr/>
        </p:nvSpPr>
        <p:spPr>
          <a:xfrm>
            <a:off x="34393470" y="15241902"/>
            <a:ext cx="9119157" cy="6268015"/>
          </a:xfrm>
          <a:prstGeom prst="wedgeRoundRectCallout">
            <a:avLst>
              <a:gd name="adj1" fmla="val -62444"/>
              <a:gd name="adj2" fmla="val -21595"/>
              <a:gd name="adj3" fmla="val 16667"/>
            </a:avLst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183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IData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Flory</dc:creator>
  <cp:lastModifiedBy>Brenda Reeb</cp:lastModifiedBy>
  <cp:revision>57</cp:revision>
  <dcterms:created xsi:type="dcterms:W3CDTF">2015-08-21T13:04:17Z</dcterms:created>
  <dcterms:modified xsi:type="dcterms:W3CDTF">2015-10-26T01:31:11Z</dcterms:modified>
</cp:coreProperties>
</file>