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0" r:id="rId2"/>
    <p:sldId id="402" r:id="rId3"/>
    <p:sldId id="401" r:id="rId4"/>
    <p:sldId id="391" r:id="rId5"/>
    <p:sldId id="397" r:id="rId6"/>
    <p:sldId id="394" r:id="rId7"/>
    <p:sldId id="400" r:id="rId8"/>
    <p:sldId id="392" r:id="rId9"/>
    <p:sldId id="396" r:id="rId10"/>
    <p:sldId id="398" r:id="rId11"/>
    <p:sldId id="399" r:id="rId12"/>
    <p:sldId id="382" r:id="rId13"/>
    <p:sldId id="383" r:id="rId14"/>
    <p:sldId id="388" r:id="rId15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4" autoAdjust="0"/>
    <p:restoredTop sz="98509" autoAdjust="0"/>
  </p:normalViewPr>
  <p:slideViewPr>
    <p:cSldViewPr showGuides="1">
      <p:cViewPr varScale="1">
        <p:scale>
          <a:sx n="129" d="100"/>
          <a:sy n="129" d="100"/>
        </p:scale>
        <p:origin x="-96" y="-336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youtube.com/watch?v=lFZ0z5Fm-Ng" TargetMode="External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53144" cy="2362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362200"/>
            <a:ext cx="9153144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 descr="csusb_logo_1-main-w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"/>
            <a:ext cx="4308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5943600" y="0"/>
            <a:ext cx="320516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244671"/>
              </a:gs>
            </a:gsLst>
            <a:lin ang="51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7" descr="csusb_logo_3-full-1line_w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531769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528315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686028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876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244671"/>
              </a:gs>
            </a:gsLst>
            <a:lin ang="51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7" descr="csusb_logo_3-full-1line_w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531769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528315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686028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7" descr="csusb_logo_3-full-1line_w.pd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143000"/>
          </a:xfrm>
        </p:spPr>
        <p:txBody>
          <a:bodyPr/>
          <a:lstStyle/>
          <a:p>
            <a:r>
              <a:rPr lang="en-US" sz="4400" dirty="0" smtClean="0"/>
              <a:t>We Are On Your Team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609600"/>
          </a:xfrm>
        </p:spPr>
        <p:txBody>
          <a:bodyPr/>
          <a:lstStyle/>
          <a:p>
            <a:r>
              <a:rPr lang="en-US" dirty="0" smtClean="0"/>
              <a:t>Win-Win Partnership in Faculty Development</a:t>
            </a:r>
            <a:endParaRPr lang="en-US" dirty="0"/>
          </a:p>
        </p:txBody>
      </p:sp>
      <p:pic>
        <p:nvPicPr>
          <p:cNvPr id="7" name="Picture 6" descr="csusb_logo_50th_slogan-under_rgb_300_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1905000" cy="1587500"/>
          </a:xfrm>
          <a:prstGeom prst="rect">
            <a:avLst/>
          </a:prstGeom>
        </p:spPr>
      </p:pic>
      <p:pic>
        <p:nvPicPr>
          <p:cNvPr id="8" name="Picture 7" descr="SMSU_48FX1097-RET3_pan crop.jpg"/>
          <p:cNvPicPr>
            <a:picLocks noChangeAspect="1"/>
          </p:cNvPicPr>
          <p:nvPr/>
        </p:nvPicPr>
        <p:blipFill>
          <a:blip r:embed="rId3">
            <a:lum contrast="14000"/>
            <a:alphaModFix amt="56000"/>
          </a:blip>
          <a:stretch>
            <a:fillRect/>
          </a:stretch>
        </p:blipFill>
        <p:spPr>
          <a:xfrm>
            <a:off x="8820" y="3124200"/>
            <a:ext cx="9363780" cy="3302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410200"/>
            <a:ext cx="3886200" cy="83099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</a:t>
            </a:r>
            <a:r>
              <a:rPr lang="en-US" dirty="0" smtClean="0">
                <a:solidFill>
                  <a:srgbClr val="FFFF00"/>
                </a:solidFill>
              </a:rPr>
              <a:t>. Kim Costino, TRC </a:t>
            </a:r>
            <a:r>
              <a:rPr lang="en-US" dirty="0" smtClean="0">
                <a:solidFill>
                  <a:srgbClr val="FFFF00"/>
                </a:solidFill>
              </a:rPr>
              <a:t>Director</a:t>
            </a:r>
          </a:p>
          <a:p>
            <a:r>
              <a:rPr lang="en-US" dirty="0">
                <a:solidFill>
                  <a:srgbClr val="FFFF00"/>
                </a:solidFill>
              </a:rPr>
              <a:t>Dr. Michael Chen, </a:t>
            </a:r>
            <a:r>
              <a:rPr lang="en-US" dirty="0" smtClean="0">
                <a:solidFill>
                  <a:srgbClr val="FFFF00"/>
                </a:solidFill>
              </a:rPr>
              <a:t>ATI Director/SATO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Dr.  Sam </a:t>
            </a:r>
            <a:r>
              <a:rPr lang="en-US" dirty="0" err="1">
                <a:solidFill>
                  <a:srgbClr val="FFFF00"/>
                </a:solidFill>
              </a:rPr>
              <a:t>Sudhaker</a:t>
            </a:r>
            <a:r>
              <a:rPr lang="en-US" dirty="0">
                <a:solidFill>
                  <a:srgbClr val="FFFF00"/>
                </a:solidFill>
              </a:rPr>
              <a:t>, VPIT/CIO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0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Technologies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Fostering and Supporting Faculty Led Innovation &amp; Research</a:t>
            </a:r>
          </a:p>
          <a:p>
            <a:r>
              <a:rPr lang="en-US" dirty="0" smtClean="0"/>
              <a:t>Instructional Design</a:t>
            </a:r>
          </a:p>
          <a:p>
            <a:r>
              <a:rPr lang="en-US" dirty="0" smtClean="0"/>
              <a:t>Classroom Technologies</a:t>
            </a:r>
          </a:p>
          <a:p>
            <a:r>
              <a:rPr lang="en-US" dirty="0" smtClean="0"/>
              <a:t>Active learning space design</a:t>
            </a:r>
            <a:endParaRPr lang="en-US" dirty="0" smtClean="0"/>
          </a:p>
          <a:p>
            <a:r>
              <a:rPr lang="en-US" dirty="0" smtClean="0"/>
              <a:t>Distribute and Distance </a:t>
            </a:r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3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Resources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Excellence</a:t>
            </a:r>
          </a:p>
          <a:p>
            <a:r>
              <a:rPr lang="en-US" dirty="0" smtClean="0"/>
              <a:t>Pedagogies</a:t>
            </a:r>
          </a:p>
          <a:p>
            <a:r>
              <a:rPr lang="en-US" dirty="0" smtClean="0"/>
              <a:t>Faculty Grants</a:t>
            </a:r>
          </a:p>
          <a:p>
            <a:r>
              <a:rPr lang="en-US" dirty="0" smtClean="0"/>
              <a:t>Quality Assurance</a:t>
            </a:r>
          </a:p>
          <a:p>
            <a:r>
              <a:rPr lang="en-US" dirty="0" smtClean="0"/>
              <a:t>Course redesign</a:t>
            </a:r>
          </a:p>
          <a:p>
            <a:r>
              <a:rPr lang="en-US" dirty="0" smtClean="0"/>
              <a:t>Community of practice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7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ATI/TRC Collaboration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Sandbox</a:t>
            </a:r>
          </a:p>
          <a:p>
            <a:r>
              <a:rPr lang="en-US" dirty="0" smtClean="0"/>
              <a:t>Summer Institutes</a:t>
            </a:r>
          </a:p>
          <a:p>
            <a:r>
              <a:rPr lang="en-US" dirty="0" smtClean="0"/>
              <a:t>Faculty Spring Showcase</a:t>
            </a:r>
          </a:p>
          <a:p>
            <a:r>
              <a:rPr lang="en-US" dirty="0" smtClean="0"/>
              <a:t>Faculty Associate in ATI</a:t>
            </a:r>
          </a:p>
          <a:p>
            <a:r>
              <a:rPr lang="en-US" dirty="0" smtClean="0"/>
              <a:t>Technology Mentors</a:t>
            </a:r>
          </a:p>
          <a:p>
            <a:r>
              <a:rPr lang="en-US" dirty="0" smtClean="0"/>
              <a:t>Faculty Travel support</a:t>
            </a:r>
          </a:p>
          <a:p>
            <a:r>
              <a:rPr lang="en-US" dirty="0" smtClean="0"/>
              <a:t>Faculty </a:t>
            </a:r>
            <a:r>
              <a:rPr lang="en-US" dirty="0" smtClean="0"/>
              <a:t>IDEA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Incubator Classroom</a:t>
            </a:r>
            <a:endParaRPr lang="en-US" dirty="0"/>
          </a:p>
        </p:txBody>
      </p:sp>
      <p:pic>
        <p:nvPicPr>
          <p:cNvPr id="9" name="Picture Placeholder 8" descr="IMG_0019.jpg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 b="5030"/>
          <a:stretch>
            <a:fillRect/>
          </a:stretch>
        </p:blipFill>
        <p:spPr>
          <a:xfrm rot="461357">
            <a:off x="6276975" y="622300"/>
            <a:ext cx="2587625" cy="1738313"/>
          </a:xfrm>
        </p:spPr>
      </p:pic>
      <p:pic>
        <p:nvPicPr>
          <p:cNvPr id="8" name="Picture Placeholder 7" descr="IMG_1143.jpg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5215"/>
          <a:stretch>
            <a:fillRect/>
          </a:stretch>
        </p:blipFill>
        <p:spPr/>
      </p:pic>
      <p:pic>
        <p:nvPicPr>
          <p:cNvPr id="7" name="Picture Placeholder 6" descr="IMG_1181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5215"/>
          <a:stretch>
            <a:fillRect/>
          </a:stretch>
        </p:blipFill>
        <p:spPr>
          <a:xfrm rot="21094552">
            <a:off x="6199354" y="2847913"/>
            <a:ext cx="2587752" cy="1601563"/>
          </a:xfrm>
        </p:spPr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Center of Excellence</a:t>
            </a:r>
          </a:p>
          <a:p>
            <a:pPr lvl="1"/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Service</a:t>
            </a:r>
          </a:p>
          <a:p>
            <a:r>
              <a:rPr lang="en-US" dirty="0" smtClean="0"/>
              <a:t>Information Commons</a:t>
            </a:r>
          </a:p>
          <a:p>
            <a:pPr lvl="1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>
          <a:xfrm rot="21345362">
            <a:off x="6080537" y="1464970"/>
            <a:ext cx="2587752" cy="1737360"/>
          </a:xfrm>
        </p:spPr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>
          <a:xfrm rot="297885">
            <a:off x="6090124" y="4147318"/>
            <a:ext cx="2587752" cy="1737360"/>
          </a:xfrm>
        </p:spPr>
      </p:sp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5280" y="2667000"/>
            <a:ext cx="42769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</a:rPr>
              <a:t>Discussion</a:t>
            </a: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Who Are in the Room?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133600"/>
            <a:ext cx="5257800" cy="175260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Faculty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Administrator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Academic support staff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IT support staff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4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Your Biggest Challenges in Faculty Development?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in short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14800" cy="1143000"/>
          </a:xfrm>
        </p:spPr>
        <p:txBody>
          <a:bodyPr/>
          <a:lstStyle/>
          <a:p>
            <a:r>
              <a:rPr lang="en-US" dirty="0"/>
              <a:t>CSUSB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191000" cy="2100263"/>
          </a:xfrm>
        </p:spPr>
        <p:txBody>
          <a:bodyPr/>
          <a:lstStyle/>
          <a:p>
            <a:r>
              <a:rPr lang="en-US" dirty="0" smtClean="0"/>
              <a:t>One of 23 CSU campuses</a:t>
            </a:r>
          </a:p>
          <a:p>
            <a:r>
              <a:rPr lang="en-US" dirty="0" smtClean="0"/>
              <a:t>19,982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1139 </a:t>
            </a:r>
            <a:r>
              <a:rPr lang="en-US" dirty="0" smtClean="0"/>
              <a:t>full-time </a:t>
            </a:r>
            <a:r>
              <a:rPr lang="en-US" dirty="0" smtClean="0"/>
              <a:t>and adjunct faculty</a:t>
            </a:r>
            <a:endParaRPr lang="en-US" dirty="0" smtClean="0"/>
          </a:p>
          <a:p>
            <a:r>
              <a:rPr lang="en-US" dirty="0" smtClean="0"/>
              <a:t>Five colleges plus </a:t>
            </a:r>
            <a:r>
              <a:rPr lang="en-US" dirty="0" smtClean="0"/>
              <a:t>College of Extended </a:t>
            </a:r>
            <a:r>
              <a:rPr lang="en-US" dirty="0" smtClean="0"/>
              <a:t>L</a:t>
            </a:r>
            <a:r>
              <a:rPr lang="en-US" dirty="0" smtClean="0"/>
              <a:t>earning</a:t>
            </a:r>
          </a:p>
          <a:p>
            <a:r>
              <a:rPr lang="en-US" dirty="0" smtClean="0"/>
              <a:t>Palm Desert Campus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"/>
            <a:ext cx="4283656" cy="5636974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 bwMode="auto">
          <a:xfrm>
            <a:off x="5791200" y="4876800"/>
            <a:ext cx="2133600" cy="132283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5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Class Customer Service</a:t>
            </a:r>
          </a:p>
          <a:p>
            <a:r>
              <a:rPr lang="en-US" dirty="0" smtClean="0"/>
              <a:t>Foster and Support Faculty Led Innovation and Research</a:t>
            </a:r>
          </a:p>
          <a:p>
            <a:r>
              <a:rPr lang="en-US" dirty="0" smtClean="0"/>
              <a:t>Improve Operational Efficiency in all areas of University Operations</a:t>
            </a:r>
          </a:p>
          <a:p>
            <a:r>
              <a:rPr lang="en-US" dirty="0" smtClean="0"/>
              <a:t>Secure, Stable, High Performance Infrastructure</a:t>
            </a:r>
          </a:p>
          <a:p>
            <a:r>
              <a:rPr lang="en-US" dirty="0" smtClean="0"/>
              <a:t>End User Empowerment</a:t>
            </a:r>
          </a:p>
        </p:txBody>
      </p:sp>
    </p:spTree>
    <p:extLst>
      <p:ext uri="{BB962C8B-B14F-4D97-AF65-F5344CB8AC3E}">
        <p14:creationId xmlns:p14="http://schemas.microsoft.com/office/powerpoint/2010/main" val="16471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Come </a:t>
            </a:r>
            <a:r>
              <a:rPr lang="en-US" dirty="0" smtClean="0"/>
              <a:t>to </a:t>
            </a:r>
            <a:r>
              <a:rPr lang="en-US" dirty="0" smtClean="0"/>
              <a:t>Play </a:t>
            </a:r>
            <a:r>
              <a:rPr lang="en-US" dirty="0" smtClean="0"/>
              <a:t>on </a:t>
            </a:r>
            <a:r>
              <a:rPr lang="en-US" dirty="0" smtClean="0"/>
              <a:t>Your </a:t>
            </a:r>
            <a:r>
              <a:rPr lang="en-US" dirty="0"/>
              <a:t>T</a:t>
            </a:r>
            <a:r>
              <a:rPr lang="en-US" dirty="0" smtClean="0"/>
              <a:t>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667000"/>
          </a:xfrm>
        </p:spPr>
        <p:txBody>
          <a:bodyPr/>
          <a:lstStyle/>
          <a:p>
            <a:r>
              <a:rPr lang="en-US" dirty="0" smtClean="0"/>
              <a:t>Taking partnership to </a:t>
            </a:r>
            <a:r>
              <a:rPr lang="en-US" dirty="0" smtClean="0"/>
              <a:t>the next level</a:t>
            </a:r>
            <a:endParaRPr lang="en-US" dirty="0" smtClean="0"/>
          </a:p>
          <a:p>
            <a:r>
              <a:rPr lang="en-US" dirty="0" smtClean="0"/>
              <a:t>ITS does not have its own agenda – we provide players for your team</a:t>
            </a:r>
          </a:p>
          <a:p>
            <a:r>
              <a:rPr lang="en-US" dirty="0" smtClean="0"/>
              <a:t>Those </a:t>
            </a:r>
            <a:r>
              <a:rPr lang="en-US" dirty="0" smtClean="0"/>
              <a:t>who we serve keep the score sheet</a:t>
            </a:r>
          </a:p>
          <a:p>
            <a:r>
              <a:rPr lang="en-US" dirty="0" smtClean="0"/>
              <a:t>Your win is our win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5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Have </a:t>
            </a:r>
            <a:r>
              <a:rPr lang="en-US" dirty="0"/>
              <a:t>D</a:t>
            </a:r>
            <a:r>
              <a:rPr lang="en-US" dirty="0" smtClean="0"/>
              <a:t>elivered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1628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Process Improvements Across Campus - </a:t>
            </a:r>
            <a:r>
              <a:rPr lang="en-US" dirty="0" err="1" smtClean="0"/>
              <a:t>OnBase</a:t>
            </a:r>
            <a:endParaRPr lang="en-US" dirty="0" smtClean="0"/>
          </a:p>
          <a:p>
            <a:r>
              <a:rPr lang="en-US" dirty="0" smtClean="0"/>
              <a:t>Institutional Intelligence – EAB, Institutional Data Team</a:t>
            </a:r>
          </a:p>
          <a:p>
            <a:r>
              <a:rPr lang="en-US" dirty="0" smtClean="0"/>
              <a:t>Renovating learning spaces</a:t>
            </a:r>
          </a:p>
          <a:p>
            <a:pPr lvl="1"/>
            <a:r>
              <a:rPr lang="en-US" dirty="0" smtClean="0"/>
              <a:t>Incubator Classroom (PL015)</a:t>
            </a:r>
          </a:p>
          <a:p>
            <a:pPr lvl="1"/>
            <a:r>
              <a:rPr lang="en-US" dirty="0" smtClean="0"/>
              <a:t>Kinesiology Lab (HP123)</a:t>
            </a:r>
            <a:endParaRPr lang="en-US" dirty="0" smtClean="0"/>
          </a:p>
          <a:p>
            <a:r>
              <a:rPr lang="en-US" dirty="0" smtClean="0"/>
              <a:t>Taking the message to campus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College Meetings</a:t>
            </a:r>
          </a:p>
          <a:p>
            <a:pPr lvl="1"/>
            <a:r>
              <a:rPr lang="en-US" dirty="0" smtClean="0"/>
              <a:t>Departmental Meetings</a:t>
            </a:r>
          </a:p>
          <a:p>
            <a:pPr lvl="1"/>
            <a:r>
              <a:rPr lang="en-US" dirty="0" smtClean="0"/>
              <a:t>Faculty Meetings</a:t>
            </a:r>
          </a:p>
          <a:p>
            <a:pPr lvl="1"/>
            <a:r>
              <a:rPr lang="en-US" dirty="0" smtClean="0"/>
              <a:t>Student Gatherings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6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</a:t>
            </a:r>
            <a:r>
              <a:rPr lang="en-US" dirty="0" smtClean="0"/>
              <a:t>Development in </a:t>
            </a:r>
            <a:r>
              <a:rPr lang="en-US" dirty="0"/>
              <a:t>T</a:t>
            </a:r>
            <a:r>
              <a:rPr lang="en-US" dirty="0" smtClean="0"/>
              <a:t>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it like before</a:t>
            </a:r>
          </a:p>
          <a:p>
            <a:pPr lvl="1"/>
            <a:r>
              <a:rPr lang="en-US" dirty="0" smtClean="0"/>
              <a:t>Three offices providing support</a:t>
            </a:r>
          </a:p>
          <a:p>
            <a:pPr lvl="2"/>
            <a:r>
              <a:rPr lang="en-US" dirty="0" smtClean="0"/>
              <a:t>Academic Computing and Media (ACM/IT)</a:t>
            </a:r>
          </a:p>
          <a:p>
            <a:pPr lvl="2"/>
            <a:r>
              <a:rPr lang="en-US" dirty="0" smtClean="0"/>
              <a:t>Teaching Resources Center (TRC/Provost Office)</a:t>
            </a:r>
          </a:p>
          <a:p>
            <a:pPr lvl="2"/>
            <a:r>
              <a:rPr lang="en-US" dirty="0" smtClean="0"/>
              <a:t>Office of Distributed Learning (ODL/AVP Academic </a:t>
            </a:r>
            <a:r>
              <a:rPr lang="en-US" dirty="0" smtClean="0"/>
              <a:t>Programs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Overlapping and competing services</a:t>
            </a:r>
          </a:p>
          <a:p>
            <a:pPr lvl="1"/>
            <a:r>
              <a:rPr lang="en-US" dirty="0" smtClean="0"/>
              <a:t>Little collaboration</a:t>
            </a:r>
          </a:p>
          <a:p>
            <a:pPr lvl="1"/>
            <a:r>
              <a:rPr lang="en-US" dirty="0" smtClean="0"/>
              <a:t>Faculty confused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0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Faculty </a:t>
            </a:r>
            <a:r>
              <a:rPr lang="en-US" dirty="0" smtClean="0"/>
              <a:t>Development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Newly formed office of Academic Technologies and Innovation (ATI/ITS)</a:t>
            </a:r>
          </a:p>
          <a:p>
            <a:pPr lvl="1"/>
            <a:r>
              <a:rPr lang="en-US" dirty="0" smtClean="0"/>
              <a:t>Moving ODL to IT and merging with ACM</a:t>
            </a:r>
          </a:p>
          <a:p>
            <a:r>
              <a:rPr lang="en-US" dirty="0" smtClean="0"/>
              <a:t>Close partnership with Teaching Resources Center (</a:t>
            </a:r>
            <a:r>
              <a:rPr lang="en-US" dirty="0" smtClean="0"/>
              <a:t>Provost Office)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</TotalTime>
  <Words>370</Words>
  <Application>Microsoft Macintosh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We Are On Your Team</vt:lpstr>
      <vt:lpstr>Who Are in the Room?</vt:lpstr>
      <vt:lpstr>What Are Your Biggest Challenges in Faculty Development?</vt:lpstr>
      <vt:lpstr>CSUSB Snapshot</vt:lpstr>
      <vt:lpstr>Information Technology Services</vt:lpstr>
      <vt:lpstr>We Come to Play on Your Team </vt:lpstr>
      <vt:lpstr>How We Have Delivered</vt:lpstr>
      <vt:lpstr>Faculty Development in Teaching</vt:lpstr>
      <vt:lpstr>Supporting Faculty Development Now</vt:lpstr>
      <vt:lpstr>Academic Technologies &amp; Innovation</vt:lpstr>
      <vt:lpstr>Teaching Resources Center</vt:lpstr>
      <vt:lpstr>ATI/TRC Collaboration</vt:lpstr>
      <vt:lpstr>What’s Coming</vt:lpstr>
      <vt:lpstr>PowerPoint Presentation</vt:lpstr>
    </vt:vector>
  </TitlesOfParts>
  <Company>Public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Michael Chen</cp:lastModifiedBy>
  <cp:revision>342</cp:revision>
  <cp:lastPrinted>2013-08-01T21:27:40Z</cp:lastPrinted>
  <dcterms:created xsi:type="dcterms:W3CDTF">2014-01-06T17:52:42Z</dcterms:created>
  <dcterms:modified xsi:type="dcterms:W3CDTF">2015-10-16T16:31:39Z</dcterms:modified>
</cp:coreProperties>
</file>