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4" r:id="rId2"/>
  </p:sldMasterIdLst>
  <p:notesMasterIdLst>
    <p:notesMasterId r:id="rId4"/>
  </p:notesMasterIdLst>
  <p:sldIdLst>
    <p:sldId id="260" r:id="rId3"/>
  </p:sldIdLst>
  <p:sldSz cx="51206400" cy="32918400"/>
  <p:notesSz cx="20104100" cy="15087600"/>
  <p:defaultTextStyle>
    <a:defPPr>
      <a:defRPr lang="en-US"/>
    </a:defPPr>
    <a:lvl1pPr marL="0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99788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1995770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299365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399153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498942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598730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698519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798307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 userDrawn="1">
          <p15:clr>
            <a:srgbClr val="A4A3A4"/>
          </p15:clr>
        </p15:guide>
        <p15:guide id="2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60039"/>
    <a:srgbClr val="AB0007"/>
    <a:srgbClr val="E26F34"/>
    <a:srgbClr val="1EA9C7"/>
    <a:srgbClr val="B4C241"/>
    <a:srgbClr val="1CA9C9"/>
    <a:srgbClr val="0CBD00"/>
    <a:srgbClr val="AB0003"/>
    <a:srgbClr val="E2E2E2"/>
    <a:srgbClr val="20A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1201" autoAdjust="0"/>
    <p:restoredTop sz="94854" autoAdjust="0"/>
  </p:normalViewPr>
  <p:slideViewPr>
    <p:cSldViewPr>
      <p:cViewPr>
        <p:scale>
          <a:sx n="66" d="100"/>
          <a:sy n="66" d="100"/>
        </p:scale>
        <p:origin x="12800" y="-88"/>
      </p:cViewPr>
      <p:guideLst>
        <p:guide orient="horz" pos="1152"/>
        <p:guide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4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4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887F3-E9B9-D04A-9D0D-9F4D4B823D4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51500" y="1131888"/>
            <a:ext cx="880110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165975"/>
            <a:ext cx="16084550" cy="6789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8712200" cy="754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30363"/>
            <a:ext cx="8712200" cy="754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9426-B780-874C-8E00-D61B60D7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51206400" cy="4572000"/>
          </a:xfrm>
          <a:prstGeom prst="rect">
            <a:avLst/>
          </a:prstGeom>
        </p:spPr>
        <p:txBody>
          <a:bodyPr vert="horz" wrap="none" lIns="1828800" tIns="1828800" rIns="1828800" bIns="1828800" anchor="ctr">
            <a:normAutofit/>
          </a:bodyPr>
          <a:lstStyle>
            <a:lvl1pPr marL="0" indent="0" algn="l">
              <a:buNone/>
              <a:defRPr cap="none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z="8000" b="1" i="0" u="none" strike="noStrike" kern="0" cap="all" spc="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POSTER TITLE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4935200" y="15697200"/>
            <a:ext cx="36271200" cy="10820400"/>
          </a:xfrm>
          <a:prstGeom prst="rect">
            <a:avLst/>
          </a:prstGeom>
        </p:spPr>
        <p:txBody>
          <a:bodyPr vert="horz" lIns="1828800" tIns="914400" rIns="1828800" bIns="914400"/>
          <a:lstStyle>
            <a:lvl1pPr marL="0" indent="0">
              <a:spcAft>
                <a:spcPts val="1800"/>
              </a:spcAft>
              <a:buNone/>
              <a:defRPr sz="6600" b="1">
                <a:solidFill>
                  <a:schemeClr val="accent1"/>
                </a:solidFill>
              </a:defRPr>
            </a:lvl1pPr>
            <a:lvl2pPr marL="615950" indent="-57785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Char char="§"/>
              <a:defRPr sz="4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133600" y="15697200"/>
            <a:ext cx="10668000" cy="10896600"/>
          </a:xfrm>
          <a:prstGeom prst="rect">
            <a:avLst/>
          </a:prstGeom>
        </p:spPr>
        <p:txBody>
          <a:bodyPr vert="horz" lIns="1828800" tIns="457200" rIns="1828800" bIns="1828800" anchor="ctr"/>
          <a:lstStyle>
            <a:lvl1pPr marL="0" indent="0" algn="ctr">
              <a:spcAft>
                <a:spcPts val="1800"/>
              </a:spcAft>
              <a:buNone/>
              <a:defRPr sz="6000" baseline="0">
                <a:solidFill>
                  <a:schemeClr val="tx2"/>
                </a:solidFill>
              </a:defRPr>
            </a:lvl1pPr>
            <a:lvl2pPr marL="38100" indent="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None/>
              <a:defRPr sz="5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Image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133600" y="6324600"/>
            <a:ext cx="10668000" cy="7620000"/>
          </a:xfrm>
          <a:prstGeom prst="rect">
            <a:avLst/>
          </a:prstGeom>
        </p:spPr>
        <p:txBody>
          <a:bodyPr vert="horz" lIns="0" tIns="0" rIns="0" bIns="45720" anchor="t"/>
          <a:lstStyle>
            <a:lvl1pPr marL="0" indent="0" algn="l">
              <a:spcAft>
                <a:spcPts val="1800"/>
              </a:spcAft>
              <a:buFont typeface="Arial"/>
              <a:buNone/>
              <a:defRPr sz="6000" b="1" baseline="0">
                <a:solidFill>
                  <a:schemeClr val="accent5"/>
                </a:solidFill>
              </a:defRPr>
            </a:lvl1pPr>
            <a:lvl2pPr marL="723900" indent="-68580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Char char="§"/>
              <a:defRPr sz="5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0"/>
            <a:endParaRPr lang="en-US" dirty="0" smtClean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14935200" y="4648200"/>
            <a:ext cx="36271200" cy="10972800"/>
          </a:xfrm>
          <a:prstGeom prst="rect">
            <a:avLst/>
          </a:prstGeom>
        </p:spPr>
        <p:txBody>
          <a:bodyPr vert="horz" lIns="1828800" tIns="1828800" rIns="1828800" bIns="914400"/>
          <a:lstStyle>
            <a:lvl1pPr marL="0" indent="0">
              <a:spcAft>
                <a:spcPts val="1800"/>
              </a:spcAft>
              <a:buNone/>
              <a:defRPr sz="6600" b="1">
                <a:solidFill>
                  <a:schemeClr val="accent1"/>
                </a:solidFill>
              </a:defRPr>
            </a:lvl1pPr>
            <a:lvl2pPr marL="615950" indent="-57785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Char char="§"/>
              <a:defRPr sz="4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35200" y="26517600"/>
            <a:ext cx="36271200" cy="6400800"/>
          </a:xfrm>
          <a:prstGeom prst="rect">
            <a:avLst/>
          </a:prstGeom>
        </p:spPr>
        <p:txBody>
          <a:bodyPr vert="horz" lIns="1828800" tIns="1828800" rIns="1828800" bIns="1828800" anchor="ctr"/>
          <a:lstStyle>
            <a:lvl1pPr marL="685800" indent="-68580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130000"/>
              <a:buFont typeface="Wingdings" charset="2"/>
              <a:buChar char="§"/>
              <a:defRPr lang="en-US" sz="6600" b="1" i="0" cap="none" smtClean="0">
                <a:solidFill>
                  <a:schemeClr val="bg1"/>
                </a:solidFill>
                <a:cs typeface="Arial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6000" b="1" i="0" cap="none" dirty="0" smtClean="0">
                <a:solidFill>
                  <a:schemeClr val="bg1"/>
                </a:solidFill>
                <a:latin typeface="+mj-lt"/>
                <a:cs typeface="Arial"/>
              </a:rPr>
              <a:t>HEADING</a:t>
            </a:r>
          </a:p>
          <a:p>
            <a:pPr marL="685800" indent="-68580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130000"/>
              <a:buFont typeface="Wingdings" charset="2"/>
              <a:buChar char="§"/>
            </a:pPr>
            <a:r>
              <a:rPr lang="en-US" sz="4800" b="0" i="0" cap="none" dirty="0" smtClean="0">
                <a:solidFill>
                  <a:schemeClr val="bg1"/>
                </a:solidFill>
                <a:latin typeface="Arial"/>
                <a:cs typeface="Arial"/>
              </a:rPr>
              <a:t>Bullet</a:t>
            </a:r>
          </a:p>
          <a:p>
            <a:pPr marL="685800" indent="-68580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130000"/>
              <a:buFont typeface="Wingdings" charset="2"/>
              <a:buChar char="§"/>
            </a:pPr>
            <a:r>
              <a:rPr lang="en-US" sz="4800" b="0" i="0" cap="none" dirty="0" smtClean="0">
                <a:solidFill>
                  <a:schemeClr val="bg1"/>
                </a:solidFill>
                <a:latin typeface="Arial"/>
                <a:cs typeface="Arial"/>
              </a:rPr>
              <a:t>Bullet</a:t>
            </a:r>
          </a:p>
          <a:p>
            <a:pPr marL="685800" indent="-68580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130000"/>
              <a:buFont typeface="Wingdings" charset="2"/>
              <a:buChar char="§"/>
            </a:pPr>
            <a:r>
              <a:rPr lang="en-US" sz="4800" b="0" i="0" cap="none" dirty="0" smtClean="0">
                <a:solidFill>
                  <a:schemeClr val="bg1"/>
                </a:solidFill>
                <a:latin typeface="Arial"/>
                <a:cs typeface="Arial"/>
              </a:rPr>
              <a:t>Bullet</a:t>
            </a:r>
            <a:endParaRPr lang="en-US" sz="4800" b="0" i="0" cap="none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4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51206400" cy="4572000"/>
          </a:xfrm>
          <a:prstGeom prst="rect">
            <a:avLst/>
          </a:prstGeom>
        </p:spPr>
        <p:txBody>
          <a:bodyPr vert="horz" wrap="none" lIns="1828800" tIns="1828800" rIns="1828800" bIns="1828800" anchor="ctr">
            <a:normAutofit/>
          </a:bodyPr>
          <a:lstStyle>
            <a:lvl1pPr marL="0" indent="0" algn="l">
              <a:buNone/>
              <a:defRPr cap="none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z="8000" b="1" i="0" u="none" strike="noStrike" kern="0" cap="all" spc="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POSTER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93700" y="15849600"/>
            <a:ext cx="12712700" cy="13411200"/>
          </a:xfrm>
          <a:prstGeom prst="rect">
            <a:avLst/>
          </a:prstGeom>
        </p:spPr>
        <p:txBody>
          <a:bodyPr vert="horz" lIns="914400" tIns="914400" rIns="1828800" bIns="1828800" anchor="t"/>
          <a:lstStyle>
            <a:lvl1pPr marL="342900" indent="-342900" algn="l">
              <a:spcAft>
                <a:spcPts val="1800"/>
              </a:spcAft>
              <a:buFontTx/>
              <a:buNone/>
              <a:defRPr sz="6000" b="0" baseline="0">
                <a:solidFill>
                  <a:schemeClr val="accent5"/>
                </a:solidFill>
              </a:defRPr>
            </a:lvl1pPr>
            <a:lvl2pPr marL="615950" indent="-57785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Char char="§"/>
              <a:defRPr sz="4800">
                <a:solidFill>
                  <a:schemeClr val="tx2"/>
                </a:solidFill>
              </a:defRPr>
            </a:lvl2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Caption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Maybe another picture?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3335000" y="4572000"/>
            <a:ext cx="25069800" cy="24688800"/>
          </a:xfrm>
          <a:prstGeom prst="rect">
            <a:avLst/>
          </a:prstGeom>
        </p:spPr>
        <p:txBody>
          <a:bodyPr vert="horz" lIns="457200" tIns="1828800" rIns="1371600" bIns="1828800"/>
          <a:lstStyle>
            <a:lvl1pPr marL="0" indent="0">
              <a:spcBef>
                <a:spcPts val="1200"/>
              </a:spcBef>
              <a:spcAft>
                <a:spcPts val="1800"/>
              </a:spcAft>
              <a:buNone/>
              <a:defRPr sz="6600" b="1">
                <a:solidFill>
                  <a:schemeClr val="accent1"/>
                </a:solidFill>
              </a:defRPr>
            </a:lvl1pPr>
            <a:lvl2pPr marL="615950" indent="-5778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30000"/>
              <a:buFont typeface="Wingdings" charset="2"/>
              <a:buChar char="§"/>
              <a:defRPr sz="4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33400" y="15468600"/>
            <a:ext cx="12801600" cy="12115800"/>
          </a:xfrm>
          <a:prstGeom prst="rect">
            <a:avLst/>
          </a:prstGeom>
        </p:spPr>
        <p:txBody>
          <a:bodyPr vert="horz" lIns="1828800" tIns="457200" rIns="1828800" bIns="1828800"/>
          <a:lstStyle>
            <a:lvl1pPr marL="0" indent="0">
              <a:spcAft>
                <a:spcPts val="1800"/>
              </a:spcAft>
              <a:buNone/>
              <a:defRPr lang="en-US" sz="6000" b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100" indent="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None/>
              <a:defRPr sz="5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Jane Doe, III, Esq., DDS, EMT, MD, Ph.D.</a:t>
            </a:r>
          </a:p>
          <a:p>
            <a:pPr lvl="1"/>
            <a:r>
              <a:rPr lang="en-US" dirty="0" smtClean="0"/>
              <a:t>Master of the Universe and All Around Great Person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133600" y="6705600"/>
            <a:ext cx="9121140" cy="8686800"/>
          </a:xfrm>
          <a:prstGeom prst="rect">
            <a:avLst/>
          </a:prstGeom>
        </p:spPr>
        <p:txBody>
          <a:bodyPr vert="horz" lIns="1828800" tIns="457200" rIns="1828800" bIns="1828800" anchor="ctr"/>
          <a:lstStyle>
            <a:lvl1pPr algn="ctr">
              <a:spcAft>
                <a:spcPts val="1800"/>
              </a:spcAft>
              <a:defRPr sz="6000" b="0" baseline="0">
                <a:solidFill>
                  <a:schemeClr val="accent5"/>
                </a:solidFill>
              </a:defRPr>
            </a:lvl1pPr>
            <a:lvl2pPr marL="38100" indent="0">
              <a:spcAft>
                <a:spcPts val="1800"/>
              </a:spcAft>
              <a:buClr>
                <a:schemeClr val="accent2"/>
              </a:buClr>
              <a:buSzPct val="130000"/>
              <a:buFont typeface="Wingdings" charset="2"/>
              <a:buNone/>
              <a:defRPr sz="5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Image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38441515" y="4572000"/>
            <a:ext cx="12764886" cy="11201400"/>
          </a:xfrm>
          <a:prstGeom prst="rect">
            <a:avLst/>
          </a:prstGeom>
        </p:spPr>
        <p:txBody>
          <a:bodyPr vert="horz" lIns="914400" tIns="1828800" rIns="1828800" bIns="1828800"/>
          <a:lstStyle>
            <a:lvl1pPr>
              <a:spcBef>
                <a:spcPts val="1200"/>
              </a:spcBef>
              <a:spcAft>
                <a:spcPts val="1800"/>
              </a:spcAft>
              <a:defRPr lang="en-US" sz="6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15950" indent="-57785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30000"/>
              <a:buFont typeface="Wingdings" charset="2"/>
              <a:buChar char="§"/>
              <a:defRPr sz="4800">
                <a:solidFill>
                  <a:schemeClr val="tx2"/>
                </a:solidFill>
              </a:defRPr>
            </a:lvl2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64849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4866" y="4572000"/>
            <a:ext cx="14935200" cy="2834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1206400" cy="45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Rectangle 4"/>
          <p:cNvSpPr/>
          <p:nvPr userDrawn="1"/>
        </p:nvSpPr>
        <p:spPr>
          <a:xfrm>
            <a:off x="14935200" y="26517600"/>
            <a:ext cx="36271200" cy="64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11" name="Picture 10" descr="TheOhioStateUniversity-Horiz-RGBHEX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8651201"/>
            <a:ext cx="10668000" cy="132546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44700" y="30457915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2"/>
                </a:solidFill>
              </a:rPr>
              <a:t>Office of Distance Education and eLearning</a:t>
            </a:r>
            <a:endParaRPr lang="en-US" sz="3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2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9260800"/>
            <a:ext cx="51206400" cy="365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8" name="Picture 7" descr="TheOhioStateUniversity-Horiz-RGBHEX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327601"/>
            <a:ext cx="10668000" cy="13254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1206400" cy="45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071300" y="306324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Office of Distance Education and eLearning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defTabSz="914400">
              <a:spcBef>
                <a:spcPts val="0"/>
              </a:spcBef>
            </a:pPr>
            <a:r>
              <a:rPr lang="en-US" sz="9600" b="1" kern="0" dirty="0">
                <a:solidFill>
                  <a:prstClr val="white"/>
                </a:solidFill>
                <a:cs typeface="Arial"/>
              </a:rPr>
              <a:t>DELTA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: A </a:t>
            </a:r>
            <a:r>
              <a:rPr lang="en-US" sz="8000" b="1" kern="0" dirty="0" smtClean="0">
                <a:solidFill>
                  <a:prstClr val="white"/>
                </a:solidFill>
                <a:cs typeface="Arial"/>
              </a:rPr>
              <a:t>tiered 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m</a:t>
            </a:r>
            <a:r>
              <a:rPr lang="en-US" sz="8000" b="1" kern="0" dirty="0" smtClean="0">
                <a:solidFill>
                  <a:prstClr val="white"/>
                </a:solidFill>
                <a:cs typeface="Arial"/>
              </a:rPr>
              <a:t>odel 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for </a:t>
            </a:r>
            <a:r>
              <a:rPr lang="en-US" sz="8000" b="1" kern="0" dirty="0" smtClean="0">
                <a:solidFill>
                  <a:prstClr val="white"/>
                </a:solidFill>
                <a:cs typeface="Arial"/>
              </a:rPr>
              <a:t>online 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f</a:t>
            </a:r>
            <a:r>
              <a:rPr lang="en-US" sz="8000" b="1" kern="0" dirty="0" smtClean="0">
                <a:solidFill>
                  <a:prstClr val="white"/>
                </a:solidFill>
                <a:cs typeface="Arial"/>
              </a:rPr>
              <a:t>aculty 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d</a:t>
            </a:r>
            <a:r>
              <a:rPr lang="en-US" sz="8000" b="1" kern="0" dirty="0" smtClean="0">
                <a:solidFill>
                  <a:prstClr val="white"/>
                </a:solidFill>
                <a:cs typeface="Arial"/>
              </a:rPr>
              <a:t>evelopment 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and </a:t>
            </a:r>
            <a:r>
              <a:rPr lang="en-US" sz="8000" b="1" kern="0" dirty="0">
                <a:solidFill>
                  <a:prstClr val="white"/>
                </a:solidFill>
                <a:cs typeface="Arial"/>
              </a:rPr>
              <a:t>s</a:t>
            </a:r>
            <a:r>
              <a:rPr lang="en-US" sz="8000" b="1" kern="0" dirty="0" smtClean="0">
                <a:solidFill>
                  <a:prstClr val="white"/>
                </a:solidFill>
                <a:cs typeface="Arial"/>
              </a:rPr>
              <a:t>upport</a:t>
            </a:r>
            <a:endParaRPr lang="en-US" sz="8000" b="1" kern="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8" name="Content Placeholder 7" descr="CreationStudio_1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 r="27148"/>
          <a:stretch>
            <a:fillRect/>
          </a:stretch>
        </p:blipFill>
        <p:spPr>
          <a:xfrm>
            <a:off x="13944600" y="21005800"/>
            <a:ext cx="3352800" cy="4126524"/>
          </a:xfrm>
        </p:spPr>
      </p:pic>
      <p:sp>
        <p:nvSpPr>
          <p:cNvPr id="11" name="TextBox 10"/>
          <p:cNvSpPr txBox="1"/>
          <p:nvPr/>
        </p:nvSpPr>
        <p:spPr>
          <a:xfrm>
            <a:off x="1676400" y="4953000"/>
            <a:ext cx="9296400" cy="1215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EA9C7"/>
                </a:solidFill>
              </a:rPr>
              <a:t>What Is DELTA?</a:t>
            </a:r>
            <a:endParaRPr lang="en-US" sz="3600" b="1" dirty="0">
              <a:solidFill>
                <a:srgbClr val="1EA9C7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The Distance Education Learning and Teaching Academy (DELTA) provides high quality learning experiences and support for online instructors across The Ohio State University while fostering a community of learners sharing their experiences and knowledge in a spirit of support and collaboration with one another.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60039"/>
                </a:solidFill>
              </a:rPr>
              <a:t>Rationale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OSU has an expected growth rate for fully online programs of 191% and an expected growth rate of students in those programs of 445% by 2020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rgbClr val="C60039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/>
              <a:t>In preparation for this growth, the Office of Distance Education and eLearning established DELTA to help support online instructors regardless of their location.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92200" y="4953000"/>
            <a:ext cx="1234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>
                <a:solidFill>
                  <a:srgbClr val="1CA9C9"/>
                </a:solidFill>
              </a:rPr>
              <a:t>What DELTA </a:t>
            </a:r>
            <a:r>
              <a:rPr lang="en-US" sz="6000" b="1" dirty="0" smtClean="0">
                <a:solidFill>
                  <a:srgbClr val="1CA9C9"/>
                </a:solidFill>
              </a:rPr>
              <a:t>Provides</a:t>
            </a:r>
            <a:endParaRPr lang="en-US" sz="6000" b="1" dirty="0">
              <a:solidFill>
                <a:srgbClr val="1CA9C9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68400" y="11314331"/>
            <a:ext cx="1501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60039"/>
                </a:solidFill>
              </a:rPr>
              <a:t>Customized Workshops </a:t>
            </a:r>
            <a:endParaRPr lang="en-US" dirty="0">
              <a:solidFill>
                <a:srgbClr val="C60039"/>
              </a:solidFill>
            </a:endParaRP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Tailored to meet the specific needs of a college or program. 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Offered face-to-face or virtually.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37200" y="4876801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6000" b="1" dirty="0">
                <a:solidFill>
                  <a:srgbClr val="1CA9C9"/>
                </a:solidFill>
              </a:rPr>
              <a:t>Implementation Strategy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6400" y="20726401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EA9C7"/>
                </a:solidFill>
              </a:rPr>
              <a:t>Benefits for OSU Online</a:t>
            </a:r>
            <a:endParaRPr lang="en-US" sz="6000" dirty="0"/>
          </a:p>
        </p:txBody>
      </p:sp>
      <p:pic>
        <p:nvPicPr>
          <p:cNvPr id="17" name="Picture 16" descr="DELTA video bum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782801"/>
            <a:ext cx="9144000" cy="5515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92200" y="6172200"/>
            <a:ext cx="1501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60039"/>
                </a:solidFill>
              </a:rPr>
              <a:t>Webinars</a:t>
            </a:r>
            <a:r>
              <a:rPr lang="en-US" b="1" dirty="0"/>
              <a:t> </a:t>
            </a:r>
            <a:endParaRPr lang="en-US" dirty="0"/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Regularly scheduled and hosted via </a:t>
            </a:r>
            <a:r>
              <a:rPr lang="en-US" sz="2800" dirty="0" err="1"/>
              <a:t>CarmenConnect</a:t>
            </a:r>
            <a:r>
              <a:rPr lang="en-US" sz="2800" dirty="0"/>
              <a:t> (OSU branded </a:t>
            </a:r>
            <a:r>
              <a:rPr lang="en-US" sz="2800" dirty="0" err="1"/>
              <a:t>AdobeConnect</a:t>
            </a:r>
            <a:r>
              <a:rPr lang="en-US" sz="2800" dirty="0"/>
              <a:t>). 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Topics related to online education and teaching online courses.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92200" y="8096936"/>
            <a:ext cx="1501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60039"/>
                </a:solidFill>
              </a:rPr>
              <a:t>Creation Studios </a:t>
            </a:r>
            <a:endParaRPr lang="en-US" dirty="0">
              <a:solidFill>
                <a:srgbClr val="C60039"/>
              </a:solidFill>
            </a:endParaRP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Regularly offered in Digital Union spaces for instructors to work with the assistance of instructional designers to create innovative experiences for their online courses. 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A “</a:t>
            </a:r>
            <a:r>
              <a:rPr lang="en-US" sz="2800" dirty="0" err="1"/>
              <a:t>makerspace</a:t>
            </a:r>
            <a:r>
              <a:rPr lang="en-US" sz="2800" dirty="0"/>
              <a:t>” to work on solving challenges with online activities through investigation of tools and trial &amp; error.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23410" y="25577801"/>
            <a:ext cx="14706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60039"/>
                </a:solidFill>
              </a:rPr>
              <a:t>Kickstart </a:t>
            </a:r>
            <a:r>
              <a:rPr lang="en-US" b="1" dirty="0">
                <a:solidFill>
                  <a:srgbClr val="C60039"/>
                </a:solidFill>
              </a:rPr>
              <a:t>Weeks </a:t>
            </a:r>
            <a:endParaRPr lang="en-US" dirty="0">
              <a:solidFill>
                <a:srgbClr val="C60039"/>
              </a:solidFill>
            </a:endParaRPr>
          </a:p>
          <a:p>
            <a:pPr marL="1277284" lvl="1" indent="-279400" defTabSz="10922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One week session bringing together course developers and instructional designers to jump start the online course development process. </a:t>
            </a:r>
          </a:p>
          <a:p>
            <a:pPr marL="1277284" lvl="1" indent="-279400" defTabSz="10922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Use of Digital Union space and resources to generate concepts for innovative online learning experiences following best practices.</a:t>
            </a:r>
          </a:p>
        </p:txBody>
      </p:sp>
      <p:pic>
        <p:nvPicPr>
          <p:cNvPr id="22" name="Picture 21" descr="Screen Shot 2015-05-08 at 9.23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1" y="18135600"/>
            <a:ext cx="5452533" cy="2667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004" y="21005800"/>
            <a:ext cx="6717792" cy="411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0" y="21043900"/>
            <a:ext cx="4038600" cy="4038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791" y="18110200"/>
            <a:ext cx="8984819" cy="26924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2039600" y="5105400"/>
            <a:ext cx="304800" cy="23698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099000" y="5181600"/>
            <a:ext cx="304800" cy="23698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Left Arrow 40"/>
          <p:cNvSpPr/>
          <p:nvPr/>
        </p:nvSpPr>
        <p:spPr>
          <a:xfrm flipH="1">
            <a:off x="8077200" y="18440400"/>
            <a:ext cx="838200" cy="342900"/>
          </a:xfrm>
          <a:prstGeom prst="leftArrow">
            <a:avLst/>
          </a:prstGeom>
          <a:solidFill>
            <a:srgbClr val="1CA9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18359735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Scan QR code to play video.</a:t>
            </a:r>
          </a:p>
        </p:txBody>
      </p:sp>
      <p:pic>
        <p:nvPicPr>
          <p:cNvPr id="43" name="Picture 42" descr="qrcode.DELTA introduction vide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7907000"/>
            <a:ext cx="1447800" cy="1447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3146844" y="24705101"/>
            <a:ext cx="793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EA9C7"/>
                </a:solidFill>
              </a:rPr>
              <a:t>For M</a:t>
            </a:r>
            <a:r>
              <a:rPr lang="en-US" sz="4800" b="1" dirty="0" smtClean="0">
                <a:solidFill>
                  <a:srgbClr val="1EA9C7"/>
                </a:solidFill>
              </a:rPr>
              <a:t>ore </a:t>
            </a:r>
            <a:r>
              <a:rPr lang="en-US" sz="4800" b="1" dirty="0">
                <a:solidFill>
                  <a:srgbClr val="1EA9C7"/>
                </a:solidFill>
              </a:rPr>
              <a:t>Information</a:t>
            </a:r>
            <a:r>
              <a:rPr lang="en-US" sz="4800" b="1" dirty="0" smtClean="0">
                <a:solidFill>
                  <a:srgbClr val="1EA9C7"/>
                </a:solidFill>
              </a:rPr>
              <a:t>:</a:t>
            </a:r>
            <a:endParaRPr lang="en-US" sz="4800" b="1" dirty="0">
              <a:solidFill>
                <a:srgbClr val="1EA9C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8400" y="13239065"/>
            <a:ext cx="1485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60039"/>
                </a:solidFill>
              </a:rPr>
              <a:t>Online Trainings</a:t>
            </a:r>
            <a:endParaRPr lang="en-US" dirty="0">
              <a:solidFill>
                <a:srgbClr val="C60039"/>
              </a:solidFill>
            </a:endParaRP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Facilitated trainings focused on topics relating to teaching and designing online.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On-demand, self-paced modules addressing FAQs.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68400" y="15163800"/>
            <a:ext cx="16306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60039"/>
                </a:solidFill>
              </a:rPr>
              <a:t>Virtual Community</a:t>
            </a:r>
            <a:endParaRPr lang="en-US" dirty="0">
              <a:solidFill>
                <a:srgbClr val="C60039"/>
              </a:solidFill>
            </a:endParaRP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DELTA blog at </a:t>
            </a:r>
            <a:r>
              <a:rPr lang="en-US" sz="2800" dirty="0" err="1"/>
              <a:t>u.osu.edu</a:t>
            </a:r>
            <a:r>
              <a:rPr lang="en-US" sz="2800" dirty="0"/>
              <a:t>/delta where instructors continue learning tips for teaching and designing online.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Q&amp;A forum: faculty questions answered by peers and instructional designers.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013400" y="6248400"/>
            <a:ext cx="9906000" cy="390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60039"/>
                </a:solidFill>
              </a:rPr>
              <a:t>Needs Assessment</a:t>
            </a:r>
            <a:r>
              <a:rPr lang="en-US" b="1" dirty="0"/>
              <a:t> </a:t>
            </a:r>
            <a:endParaRPr lang="en-US" dirty="0"/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Audience – topic and accessibility needs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Development and facilitation of workshops/trainings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Communications and promotion strategy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Registrations and feedback processes</a:t>
            </a:r>
          </a:p>
          <a:p>
            <a:pPr marL="1340784" lvl="1" indent="-342900">
              <a:lnSpc>
                <a:spcPct val="150000"/>
              </a:lnSpc>
              <a:buClr>
                <a:srgbClr val="C60039"/>
              </a:buClr>
              <a:buFont typeface="Wingdings" charset="2"/>
              <a:buChar char="Ø"/>
            </a:pPr>
            <a:r>
              <a:rPr lang="en-US" sz="2800" dirty="0"/>
              <a:t>Plan for scalability</a:t>
            </a:r>
          </a:p>
        </p:txBody>
      </p:sp>
      <p:pic>
        <p:nvPicPr>
          <p:cNvPr id="3" name="Picture 2" descr="DELTA_EDUCAUSE15_posterimage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/>
          <a:stretch/>
        </p:blipFill>
        <p:spPr>
          <a:xfrm>
            <a:off x="1371600" y="21717000"/>
            <a:ext cx="10423212" cy="6705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165800" y="10287001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60039"/>
                </a:solidFill>
              </a:rPr>
              <a:t>Rolling out </a:t>
            </a:r>
            <a:r>
              <a:rPr lang="en-US" b="1" dirty="0" smtClean="0">
                <a:solidFill>
                  <a:srgbClr val="C60039"/>
                </a:solidFill>
              </a:rPr>
              <a:t>Services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1089600" y="13991272"/>
            <a:ext cx="11506235" cy="7192328"/>
            <a:chOff x="30937200" y="14296072"/>
            <a:chExt cx="11506235" cy="7192328"/>
          </a:xfrm>
        </p:grpSpPr>
        <p:grpSp>
          <p:nvGrpSpPr>
            <p:cNvPr id="24" name="Group 23"/>
            <p:cNvGrpSpPr/>
            <p:nvPr/>
          </p:nvGrpSpPr>
          <p:grpSpPr>
            <a:xfrm>
              <a:off x="30937200" y="14296072"/>
              <a:ext cx="11506235" cy="6155056"/>
              <a:chOff x="30784800" y="13762672"/>
              <a:chExt cx="11506235" cy="615505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0784800" y="13762672"/>
                <a:ext cx="48768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000" b="1" dirty="0" smtClean="0">
                    <a:solidFill>
                      <a:srgbClr val="1CA9C9"/>
                    </a:solidFill>
                  </a:rPr>
                  <a:t>Future Plans</a:t>
                </a:r>
                <a:endParaRPr lang="en-US" sz="2800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8644" y="15629070"/>
                <a:ext cx="5812391" cy="428865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0937200" y="15614998"/>
              <a:ext cx="6019800" cy="5873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DELTA will be rolling out support resources for online students and their advisors.  Resources will be supporting on-demand, self-paced needs in the beginning.  Students will be directed to additional scheduled and facilitated trainings offered by other on-campus services as recommended by their advisors. 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937200" y="21412200"/>
            <a:ext cx="11887200" cy="6781800"/>
            <a:chOff x="30784800" y="20193000"/>
            <a:chExt cx="11887200" cy="6781800"/>
          </a:xfrm>
        </p:grpSpPr>
        <p:sp>
          <p:nvSpPr>
            <p:cNvPr id="9" name="Rectangle 8"/>
            <p:cNvSpPr/>
            <p:nvPr/>
          </p:nvSpPr>
          <p:spPr>
            <a:xfrm>
              <a:off x="30784800" y="20193000"/>
              <a:ext cx="11887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b="1" dirty="0">
                  <a:solidFill>
                    <a:srgbClr val="1CA9C9"/>
                  </a:solidFill>
                </a:rPr>
                <a:t>Information &amp; Resources</a:t>
              </a:r>
              <a:endParaRPr lang="en-US" sz="28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0784800" y="21945600"/>
              <a:ext cx="9525000" cy="5029200"/>
              <a:chOff x="30937200" y="21640800"/>
              <a:chExt cx="9525000" cy="502920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0937200" y="25603200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D0D0D"/>
                    </a:solidFill>
                  </a:rPr>
                  <a:t>Promotional Handouts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0937200" y="21888271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Needs Assessment &amp; Planning Strategy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0937200" y="23850600"/>
                <a:ext cx="487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D0D0D"/>
                    </a:solidFill>
                  </a:rPr>
                  <a:t>Planning Template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0937200" y="23241000"/>
                <a:ext cx="9525000" cy="0"/>
              </a:xfrm>
              <a:prstGeom prst="line">
                <a:avLst/>
              </a:prstGeom>
              <a:ln w="6350" cmpd="sng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8328600" y="21640800"/>
                <a:ext cx="0" cy="1295400"/>
              </a:xfrm>
              <a:prstGeom prst="line">
                <a:avLst/>
              </a:prstGeom>
              <a:ln w="635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8328600" y="23393400"/>
                <a:ext cx="0" cy="1371600"/>
              </a:xfrm>
              <a:prstGeom prst="line">
                <a:avLst/>
              </a:prstGeom>
              <a:ln w="635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8328600" y="25298400"/>
                <a:ext cx="0" cy="1371600"/>
              </a:xfrm>
              <a:prstGeom prst="line">
                <a:avLst/>
              </a:prstGeom>
              <a:ln w="635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1165800" y="1112520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Creation of a structured plan with room for flexibility as technology and needs change.  Follow the QR code to view the DELTA structure as it exists today. 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2611286" y="5105400"/>
            <a:ext cx="304800" cy="23698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900600" y="5181600"/>
            <a:ext cx="782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rgbClr val="C60039"/>
                </a:solidFill>
              </a:rPr>
              <a:t>“</a:t>
            </a:r>
            <a:endParaRPr lang="en-US" sz="14000" dirty="0">
              <a:solidFill>
                <a:srgbClr val="C6003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899813" y="7772400"/>
            <a:ext cx="782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rgbClr val="C60039"/>
                </a:solidFill>
              </a:rPr>
              <a:t>”</a:t>
            </a:r>
            <a:endParaRPr lang="en-US" sz="14000" dirty="0">
              <a:solidFill>
                <a:srgbClr val="C6003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00" y="28270200"/>
            <a:ext cx="104380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60039"/>
                </a:solidFill>
              </a:rPr>
              <a:t>* </a:t>
            </a:r>
            <a:r>
              <a:rPr lang="en-US" sz="1800" i="1" dirty="0" smtClean="0"/>
              <a:t>Executive Summary </a:t>
            </a:r>
            <a:r>
              <a:rPr lang="en-US" sz="1800" i="1" dirty="0" err="1" smtClean="0"/>
              <a:t>Healthcheck</a:t>
            </a:r>
            <a:r>
              <a:rPr lang="en-US" sz="1800" i="1" dirty="0" smtClean="0"/>
              <a:t>: 5-Year Distance Education Program Plans (2015) 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0861000" y="26670000"/>
            <a:ext cx="96012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976800" y="6161544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29 years at OSU and 20 working with class design and I still found this class and the information contained new ideas and ways to make the student/instructor experience richer and rewarding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3146844" y="8559225"/>
            <a:ext cx="310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-Tim </a:t>
            </a:r>
            <a:r>
              <a:rPr lang="en-US" sz="3200" i="1" dirty="0" smtClean="0"/>
              <a:t>Bailey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3297423" y="9144000"/>
            <a:ext cx="592777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John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Glenn College of Public Affairs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43038150" y="18860631"/>
            <a:ext cx="7558650" cy="5142369"/>
            <a:chOff x="43004533" y="18288000"/>
            <a:chExt cx="7558650" cy="5142369"/>
          </a:xfrm>
        </p:grpSpPr>
        <p:sp>
          <p:nvSpPr>
            <p:cNvPr id="63" name="TextBox 62"/>
            <p:cNvSpPr txBox="1"/>
            <p:nvPr/>
          </p:nvSpPr>
          <p:spPr>
            <a:xfrm>
              <a:off x="43122072" y="19253638"/>
              <a:ext cx="6629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­More wonderful and practical information today! Lots of new ideas on how to use the discussion board on Carmen for my class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220885" y="21860709"/>
              <a:ext cx="73422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>
                      <a:lumMod val="50000"/>
                    </a:schemeClr>
                  </a:solidFill>
                </a:rPr>
                <a:t>College of Food, Agriculture, and Environmental Science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080325" y="21192768"/>
              <a:ext cx="47628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  <a:r>
                <a:rPr lang="en-US" sz="3200" i="1" dirty="0"/>
                <a:t>Mary Kay </a:t>
              </a:r>
              <a:r>
                <a:rPr lang="en-US" sz="3200" i="1" dirty="0" err="1"/>
                <a:t>Pohlschneider</a:t>
              </a:r>
              <a:endParaRPr lang="en-US" sz="3200" dirty="0"/>
            </a:p>
            <a:p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004533" y="18288000"/>
              <a:ext cx="78258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0" dirty="0" smtClean="0">
                  <a:solidFill>
                    <a:srgbClr val="C60039"/>
                  </a:solidFill>
                </a:rPr>
                <a:t>“</a:t>
              </a:r>
              <a:endParaRPr lang="en-US" sz="14000" dirty="0">
                <a:solidFill>
                  <a:srgbClr val="C60039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899813" y="20382369"/>
              <a:ext cx="78258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0" dirty="0" smtClean="0">
                  <a:solidFill>
                    <a:srgbClr val="C60039"/>
                  </a:solidFill>
                </a:rPr>
                <a:t>”</a:t>
              </a:r>
              <a:endParaRPr lang="en-US" sz="14000" dirty="0">
                <a:solidFill>
                  <a:srgbClr val="C60039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137558" y="9448800"/>
            <a:ext cx="6676655" cy="4651254"/>
            <a:chOff x="43137558" y="11374826"/>
            <a:chExt cx="6676655" cy="4651254"/>
          </a:xfrm>
        </p:grpSpPr>
        <p:sp>
          <p:nvSpPr>
            <p:cNvPr id="56" name="TextBox 55"/>
            <p:cNvSpPr txBox="1"/>
            <p:nvPr/>
          </p:nvSpPr>
          <p:spPr>
            <a:xfrm>
              <a:off x="43184813" y="12357318"/>
              <a:ext cx="6629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Another great class. I was really challenged to think about the endless possibilities that I can incorporate into my future plans. 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3410538" y="14887307"/>
              <a:ext cx="429066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>
                      <a:lumMod val="50000"/>
                    </a:schemeClr>
                  </a:solidFill>
                </a:rPr>
                <a:t>Office of Academic Affairs</a:t>
              </a:r>
              <a:endParaRPr lang="en-US" sz="28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281600" y="14268271"/>
              <a:ext cx="26420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  <a:r>
                <a:rPr lang="en-US" sz="3200" i="1" dirty="0"/>
                <a:t>Mitch Wilson</a:t>
              </a:r>
              <a:endParaRPr lang="en-US" sz="3200" dirty="0"/>
            </a:p>
            <a:p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137558" y="11374826"/>
              <a:ext cx="78258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0" dirty="0" smtClean="0">
                  <a:solidFill>
                    <a:srgbClr val="C60039"/>
                  </a:solidFill>
                </a:rPr>
                <a:t>“</a:t>
              </a:r>
              <a:endParaRPr lang="en-US" sz="14000" dirty="0">
                <a:solidFill>
                  <a:srgbClr val="C60039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660417" y="13587680"/>
              <a:ext cx="78258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0" dirty="0" smtClean="0">
                  <a:solidFill>
                    <a:srgbClr val="C60039"/>
                  </a:solidFill>
                </a:rPr>
                <a:t>”</a:t>
              </a:r>
              <a:endParaRPr lang="en-US" sz="14000" dirty="0">
                <a:solidFill>
                  <a:srgbClr val="C60039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205400" y="14173200"/>
            <a:ext cx="7552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Kickstart lives up to its name. I am feeling kicked! The good kind of kicked. Mostly. The week of sampling ideas and tools, goals and outcomes, approaches and best practices is invigorating, overwhelming, challenging. A puzzle of possibilities. I am at the point now where I feel ready, if not fully competent, to piece together a fully-distant course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43297631" y="17863803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-Susan </a:t>
            </a:r>
            <a:r>
              <a:rPr lang="en-US" sz="3200" i="1" dirty="0" smtClean="0"/>
              <a:t>Hanson</a:t>
            </a:r>
            <a:endParaRPr lang="en-US" sz="32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43405803" y="18440400"/>
            <a:ext cx="4781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College of Arts and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Sciences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123477" y="13297575"/>
            <a:ext cx="782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rgbClr val="C60039"/>
                </a:solidFill>
              </a:rPr>
              <a:t>“</a:t>
            </a:r>
            <a:endParaRPr lang="en-US" sz="14000" dirty="0">
              <a:solidFill>
                <a:srgbClr val="C6003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545026" y="17041404"/>
            <a:ext cx="782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rgbClr val="C60039"/>
                </a:solidFill>
              </a:rPr>
              <a:t>”</a:t>
            </a:r>
            <a:endParaRPr lang="en-US" sz="14000" dirty="0">
              <a:solidFill>
                <a:srgbClr val="C60039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184813" y="26718398"/>
            <a:ext cx="55451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60039"/>
                </a:solidFill>
              </a:rPr>
              <a:t>Marcia Ham</a:t>
            </a:r>
          </a:p>
          <a:p>
            <a:r>
              <a:rPr lang="en-US" sz="2800" dirty="0"/>
              <a:t>Senior Instructional Designer, </a:t>
            </a:r>
          </a:p>
          <a:p>
            <a:r>
              <a:rPr lang="en-US" sz="2800" dirty="0"/>
              <a:t>Faculty Development Coordinator</a:t>
            </a:r>
          </a:p>
          <a:p>
            <a:r>
              <a:rPr lang="en-US" sz="2800" b="1" dirty="0" smtClean="0"/>
              <a:t>Ham.73@osu.edu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3178506" y="25633841"/>
            <a:ext cx="5713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DELTA.osu.edu</a:t>
            </a:r>
            <a:r>
              <a:rPr lang="en-US" sz="2800" dirty="0"/>
              <a:t> | </a:t>
            </a:r>
            <a:r>
              <a:rPr lang="en-US" sz="2800" dirty="0" err="1" smtClean="0"/>
              <a:t>u.osu.edu</a:t>
            </a:r>
            <a:r>
              <a:rPr lang="en-US" sz="2800" dirty="0" smtClean="0"/>
              <a:t>/delta </a:t>
            </a:r>
            <a:endParaRPr lang="en-US" sz="2800" dirty="0"/>
          </a:p>
          <a:p>
            <a:r>
              <a:rPr lang="en-US" sz="2800" dirty="0" err="1"/>
              <a:t>delta@osu.edu</a:t>
            </a:r>
            <a:r>
              <a:rPr lang="en-US" sz="2800" dirty="0"/>
              <a:t> | #</a:t>
            </a:r>
            <a:r>
              <a:rPr lang="en-US" sz="2800" dirty="0" err="1" smtClean="0"/>
              <a:t>deltaOSU</a:t>
            </a:r>
            <a:endParaRPr lang="en-US" sz="2800" dirty="0"/>
          </a:p>
        </p:txBody>
      </p:sp>
      <p:pic>
        <p:nvPicPr>
          <p:cNvPr id="35" name="Picture 34" descr="Screen Shot 2015-10-21 at 1.17.00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0" y="24993600"/>
            <a:ext cx="1463040" cy="1467869"/>
          </a:xfrm>
          <a:prstGeom prst="rect">
            <a:avLst/>
          </a:prstGeom>
        </p:spPr>
      </p:pic>
      <p:pic>
        <p:nvPicPr>
          <p:cNvPr id="37" name="Picture 36" descr="Screen Shot 2015-10-21 at 1.21.3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0" y="23241000"/>
            <a:ext cx="1463040" cy="1463040"/>
          </a:xfrm>
          <a:prstGeom prst="rect">
            <a:avLst/>
          </a:prstGeom>
        </p:spPr>
      </p:pic>
      <p:pic>
        <p:nvPicPr>
          <p:cNvPr id="38" name="Picture 37" descr="Screen Shot 2015-10-21 at 1.31.0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0" y="11353800"/>
            <a:ext cx="2194560" cy="2223723"/>
          </a:xfrm>
          <a:prstGeom prst="rect">
            <a:avLst/>
          </a:prstGeom>
        </p:spPr>
      </p:pic>
      <p:pic>
        <p:nvPicPr>
          <p:cNvPr id="4" name="Picture 3" descr="Screen Shot 2015-10-21 at 4.34.24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0" y="2689860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8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bar-bottom1">
  <a:themeElements>
    <a:clrScheme name="ODEE Branding">
      <a:dk1>
        <a:sysClr val="windowText" lastClr="000000"/>
      </a:dk1>
      <a:lt1>
        <a:sysClr val="window" lastClr="FFFFFF"/>
      </a:lt1>
      <a:dk2>
        <a:srgbClr val="333333"/>
      </a:dk2>
      <a:lt2>
        <a:srgbClr val="ECECEC"/>
      </a:lt2>
      <a:accent1>
        <a:srgbClr val="0CBDE0"/>
      </a:accent1>
      <a:accent2>
        <a:srgbClr val="BEC841"/>
      </a:accent2>
      <a:accent3>
        <a:srgbClr val="FF7526"/>
      </a:accent3>
      <a:accent4>
        <a:srgbClr val="BB0000"/>
      </a:accent4>
      <a:accent5>
        <a:srgbClr val="666666"/>
      </a:accent5>
      <a:accent6>
        <a:srgbClr val="B1C032"/>
      </a:accent6>
      <a:hlink>
        <a:srgbClr val="19B0D9"/>
      </a:hlink>
      <a:folHlink>
        <a:srgbClr val="53535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ybar-bottom1">
  <a:themeElements>
    <a:clrScheme name="ODEE Branding">
      <a:dk1>
        <a:sysClr val="windowText" lastClr="000000"/>
      </a:dk1>
      <a:lt1>
        <a:sysClr val="window" lastClr="FFFFFF"/>
      </a:lt1>
      <a:dk2>
        <a:srgbClr val="333333"/>
      </a:dk2>
      <a:lt2>
        <a:srgbClr val="ECECEC"/>
      </a:lt2>
      <a:accent1>
        <a:srgbClr val="0CBDE0"/>
      </a:accent1>
      <a:accent2>
        <a:srgbClr val="BEC841"/>
      </a:accent2>
      <a:accent3>
        <a:srgbClr val="FF7526"/>
      </a:accent3>
      <a:accent4>
        <a:srgbClr val="BB0000"/>
      </a:accent4>
      <a:accent5>
        <a:srgbClr val="666666"/>
      </a:accent5>
      <a:accent6>
        <a:srgbClr val="B1C032"/>
      </a:accent6>
      <a:hlink>
        <a:srgbClr val="19B0D9"/>
      </a:hlink>
      <a:folHlink>
        <a:srgbClr val="53535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696</Words>
  <Application>Microsoft Macintosh PowerPoint</Application>
  <PresentationFormat>Custom</PresentationFormat>
  <Paragraphs>71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nobar-bottom1</vt:lpstr>
      <vt:lpstr>graybar-bottom1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 Study Presenter name, Associates and Collaborators</dc:title>
  <cp:lastModifiedBy>Marcia Ham</cp:lastModifiedBy>
  <cp:revision>230</cp:revision>
  <cp:lastPrinted>2015-10-16T14:07:25Z</cp:lastPrinted>
  <dcterms:created xsi:type="dcterms:W3CDTF">2013-07-30T10:24:34Z</dcterms:created>
  <dcterms:modified xsi:type="dcterms:W3CDTF">2015-10-21T20:50:09Z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2013-07-30T00:00:00Z</vt:filetime>
  </property>
  <property fmtid="{D5CDD505-2E9C-101B-9397-08002B2CF9AE}" pid="3" name="LastSaved">
    <vt:filetime>2013-07-30T00:00:00Z</vt:filetime>
  </property>
</Properties>
</file>