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78"/>
  </p:notesMasterIdLst>
  <p:sldIdLst>
    <p:sldId id="256" r:id="rId2"/>
    <p:sldId id="268" r:id="rId3"/>
    <p:sldId id="303" r:id="rId4"/>
    <p:sldId id="305" r:id="rId5"/>
    <p:sldId id="304" r:id="rId6"/>
    <p:sldId id="306" r:id="rId7"/>
    <p:sldId id="269" r:id="rId8"/>
    <p:sldId id="267" r:id="rId9"/>
    <p:sldId id="294" r:id="rId10"/>
    <p:sldId id="291" r:id="rId11"/>
    <p:sldId id="293" r:id="rId12"/>
    <p:sldId id="295" r:id="rId13"/>
    <p:sldId id="296" r:id="rId14"/>
    <p:sldId id="297" r:id="rId15"/>
    <p:sldId id="302" r:id="rId16"/>
    <p:sldId id="270" r:id="rId17"/>
    <p:sldId id="275" r:id="rId18"/>
    <p:sldId id="276" r:id="rId19"/>
    <p:sldId id="278" r:id="rId20"/>
    <p:sldId id="277" r:id="rId21"/>
    <p:sldId id="271" r:id="rId22"/>
    <p:sldId id="312" r:id="rId23"/>
    <p:sldId id="279" r:id="rId24"/>
    <p:sldId id="350" r:id="rId25"/>
    <p:sldId id="280" r:id="rId26"/>
    <p:sldId id="272" r:id="rId27"/>
    <p:sldId id="282" r:id="rId28"/>
    <p:sldId id="283" r:id="rId29"/>
    <p:sldId id="313" r:id="rId30"/>
    <p:sldId id="315" r:id="rId31"/>
    <p:sldId id="317" r:id="rId32"/>
    <p:sldId id="322" r:id="rId33"/>
    <p:sldId id="319" r:id="rId34"/>
    <p:sldId id="329" r:id="rId35"/>
    <p:sldId id="284" r:id="rId36"/>
    <p:sldId id="320" r:id="rId37"/>
    <p:sldId id="330" r:id="rId38"/>
    <p:sldId id="285" r:id="rId39"/>
    <p:sldId id="323" r:id="rId40"/>
    <p:sldId id="324" r:id="rId41"/>
    <p:sldId id="331" r:id="rId42"/>
    <p:sldId id="286" r:id="rId43"/>
    <p:sldId id="325" r:id="rId44"/>
    <p:sldId id="326" r:id="rId45"/>
    <p:sldId id="328" r:id="rId46"/>
    <p:sldId id="332" r:id="rId47"/>
    <p:sldId id="287" r:id="rId48"/>
    <p:sldId id="333" r:id="rId49"/>
    <p:sldId id="334" r:id="rId50"/>
    <p:sldId id="300" r:id="rId51"/>
    <p:sldId id="335" r:id="rId52"/>
    <p:sldId id="336" r:id="rId53"/>
    <p:sldId id="337" r:id="rId54"/>
    <p:sldId id="288" r:id="rId55"/>
    <p:sldId id="338" r:id="rId56"/>
    <p:sldId id="339" r:id="rId57"/>
    <p:sldId id="340" r:id="rId58"/>
    <p:sldId id="341" r:id="rId59"/>
    <p:sldId id="301" r:id="rId60"/>
    <p:sldId id="342" r:id="rId61"/>
    <p:sldId id="344" r:id="rId62"/>
    <p:sldId id="345" r:id="rId63"/>
    <p:sldId id="299" r:id="rId64"/>
    <p:sldId id="346" r:id="rId65"/>
    <p:sldId id="347" r:id="rId66"/>
    <p:sldId id="348" r:id="rId67"/>
    <p:sldId id="349" r:id="rId68"/>
    <p:sldId id="274" r:id="rId69"/>
    <p:sldId id="310" r:id="rId70"/>
    <p:sldId id="308" r:id="rId71"/>
    <p:sldId id="309" r:id="rId72"/>
    <p:sldId id="311" r:id="rId73"/>
    <p:sldId id="307" r:id="rId74"/>
    <p:sldId id="273" r:id="rId75"/>
    <p:sldId id="298" r:id="rId76"/>
    <p:sldId id="26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66935" autoAdjust="0"/>
  </p:normalViewPr>
  <p:slideViewPr>
    <p:cSldViewPr>
      <p:cViewPr>
        <p:scale>
          <a:sx n="69" d="100"/>
          <a:sy n="69" d="100"/>
        </p:scale>
        <p:origin x="168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commentAuthors" Target="commentAuthor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because it lives in Service Transition doesn’t mean that it waits until after Service Strategy and Service Design “have happened.”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524000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467600" cy="4648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524000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467600" cy="4648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524000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467600" cy="4648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524000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467600" cy="4648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19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and Improving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Service Change Management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10618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Borwick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Service Lifecycle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Service Strategy</a:t>
            </a:r>
          </a:p>
          <a:p>
            <a:r>
              <a:rPr lang="en-US" dirty="0" smtClean="0"/>
              <a:t>Service Design</a:t>
            </a:r>
          </a:p>
          <a:p>
            <a:r>
              <a:rPr lang="en-US" dirty="0" smtClean="0"/>
              <a:t>Service Transition</a:t>
            </a:r>
          </a:p>
          <a:p>
            <a:r>
              <a:rPr lang="en-US" dirty="0" smtClean="0"/>
              <a:t>Service Operation</a:t>
            </a:r>
          </a:p>
          <a:p>
            <a:r>
              <a:rPr lang="en-US" dirty="0" smtClean="0"/>
              <a:t>Continual Service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Service Lifecycle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Service Strategy</a:t>
            </a:r>
          </a:p>
          <a:p>
            <a:r>
              <a:rPr lang="en-US" dirty="0" smtClean="0"/>
              <a:t>Service Design</a:t>
            </a:r>
          </a:p>
          <a:p>
            <a:r>
              <a:rPr lang="en-US" b="1" dirty="0" smtClean="0"/>
              <a:t>Service Transition</a:t>
            </a:r>
          </a:p>
          <a:p>
            <a:r>
              <a:rPr lang="en-US" dirty="0" smtClean="0"/>
              <a:t>Service Operation</a:t>
            </a:r>
          </a:p>
          <a:p>
            <a:r>
              <a:rPr lang="en-US" dirty="0" smtClean="0"/>
              <a:t>Continual Service Improvement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000" y="1905000"/>
            <a:ext cx="36576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IT Service Change Management</a:t>
            </a:r>
            <a:br>
              <a:rPr lang="en-US" sz="3600" i="1" dirty="0" smtClean="0">
                <a:solidFill>
                  <a:schemeClr val="accent2"/>
                </a:solidFill>
              </a:rPr>
            </a:br>
            <a:r>
              <a:rPr lang="en-US" sz="3600" i="1" dirty="0" smtClean="0">
                <a:solidFill>
                  <a:schemeClr val="accent2"/>
                </a:solidFill>
              </a:rPr>
              <a:t>lives here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>
            <a:off x="4191000" y="2705100"/>
            <a:ext cx="762000" cy="19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“IT </a:t>
            </a:r>
            <a:r>
              <a:rPr lang="en-US" dirty="0"/>
              <a:t>service change management is the driving process of IT service </a:t>
            </a:r>
            <a:r>
              <a:rPr lang="en-US" dirty="0" smtClean="0"/>
              <a:t>management”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IT service management benefits of</a:t>
            </a:r>
            <a:br>
              <a:rPr lang="en-US" dirty="0" smtClean="0"/>
            </a:br>
            <a:r>
              <a:rPr lang="en-US" dirty="0" smtClean="0"/>
              <a:t>IT service change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80% of outages caused by change</a:t>
            </a:r>
          </a:p>
          <a:p>
            <a:r>
              <a:rPr lang="en-US" dirty="0" smtClean="0"/>
              <a:t>80% of MTTR spent trying to determine what changed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06400">
              <a:buNone/>
            </a:pPr>
            <a:r>
              <a:rPr lang="en-US" sz="2000" dirty="0"/>
              <a:t>Gene Kim, George </a:t>
            </a:r>
            <a:r>
              <a:rPr lang="en-US" sz="2000" dirty="0" err="1"/>
              <a:t>Spafford</a:t>
            </a:r>
            <a:r>
              <a:rPr lang="en-US" sz="2000" dirty="0"/>
              <a:t>, and Kevin Behr, </a:t>
            </a:r>
            <a:r>
              <a:rPr lang="en-US" sz="2000" i="1" dirty="0"/>
              <a:t>The Visible Ops Handbook: Implementing ITIL in 4 Practical and Auditable Steps</a:t>
            </a:r>
            <a:r>
              <a:rPr lang="en-US" sz="2000" dirty="0"/>
              <a:t>, Revised First Edition edition (IT Process Institute, Inc., 2005).</a:t>
            </a:r>
          </a:p>
        </p:txBody>
      </p:sp>
    </p:spTree>
    <p:extLst>
      <p:ext uri="{BB962C8B-B14F-4D97-AF65-F5344CB8AC3E}">
        <p14:creationId xmlns:p14="http://schemas.microsoft.com/office/powerpoint/2010/main" val="17864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Key IT service change management takeaways from </a:t>
            </a:r>
            <a:r>
              <a:rPr lang="en-US" i="1" dirty="0" smtClean="0"/>
              <a:t>Service Transition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“Request for change” (RFC) records</a:t>
            </a:r>
          </a:p>
          <a:p>
            <a:r>
              <a:rPr lang="en-US" dirty="0" smtClean="0"/>
              <a:t>Change manager role</a:t>
            </a:r>
          </a:p>
          <a:p>
            <a:r>
              <a:rPr lang="en-US" dirty="0" smtClean="0"/>
              <a:t>Change advisory board (CAB)</a:t>
            </a:r>
          </a:p>
          <a:p>
            <a:r>
              <a:rPr lang="en-US" dirty="0" smtClean="0"/>
              <a:t>Change calendar</a:t>
            </a:r>
          </a:p>
          <a:p>
            <a:r>
              <a:rPr lang="en-US" dirty="0" smtClean="0"/>
              <a:t>Types of changes</a:t>
            </a:r>
          </a:p>
          <a:p>
            <a:pPr lvl="1"/>
            <a:r>
              <a:rPr lang="en-US" dirty="0" smtClean="0"/>
              <a:t>Emergency changes</a:t>
            </a:r>
          </a:p>
          <a:p>
            <a:pPr lvl="1"/>
            <a:r>
              <a:rPr lang="en-US" dirty="0" smtClean="0"/>
              <a:t>Latent changes</a:t>
            </a:r>
          </a:p>
          <a:p>
            <a:pPr lvl="1"/>
            <a:r>
              <a:rPr lang="en-US" dirty="0" smtClean="0"/>
              <a:t>Pre-approved changes</a:t>
            </a:r>
          </a:p>
          <a:p>
            <a:pPr lvl="1"/>
            <a:r>
              <a:rPr lang="en-US" dirty="0"/>
              <a:t>Change </a:t>
            </a:r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EDUCAUSE ITIL CG</a:t>
            </a:r>
          </a:p>
          <a:p>
            <a:r>
              <a:rPr lang="en-US" dirty="0" err="1" smtClean="0"/>
              <a:t>itSMF</a:t>
            </a:r>
            <a:r>
              <a:rPr lang="en-US" dirty="0" smtClean="0"/>
              <a:t> Higher Education COI</a:t>
            </a:r>
          </a:p>
          <a:p>
            <a:r>
              <a:rPr lang="en-US" dirty="0" smtClean="0"/>
              <a:t>ITIL intermediate training</a:t>
            </a:r>
            <a:br>
              <a:rPr lang="en-US" dirty="0" smtClean="0"/>
            </a:br>
            <a:r>
              <a:rPr lang="en-US" dirty="0" smtClean="0"/>
              <a:t>(RCV or Service Transition)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Getting buy-in/support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John B’s continuum of process perception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Unnecessary evil</a:t>
            </a:r>
          </a:p>
          <a:p>
            <a:r>
              <a:rPr lang="en-US" dirty="0" smtClean="0"/>
              <a:t>Necessary evil</a:t>
            </a:r>
          </a:p>
          <a:p>
            <a:r>
              <a:rPr lang="en-US" dirty="0" smtClean="0"/>
              <a:t>Helpful</a:t>
            </a:r>
          </a:p>
          <a:p>
            <a:r>
              <a:rPr lang="en-US" dirty="0" smtClean="0"/>
              <a:t>Strategic asset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Stakeholder identification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 are the stakeholders in IT service change management?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Levels of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Active supporters</a:t>
            </a:r>
          </a:p>
          <a:p>
            <a:r>
              <a:rPr lang="en-US" dirty="0" smtClean="0"/>
              <a:t>Active opponents</a:t>
            </a:r>
          </a:p>
          <a:p>
            <a:r>
              <a:rPr lang="en-US" dirty="0" smtClean="0"/>
              <a:t>Passive opponents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Who’s this guy, anyways?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John </a:t>
            </a:r>
            <a:r>
              <a:rPr lang="en-US" dirty="0" err="1"/>
              <a:t>Borwick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University Libraries IT Services </a:t>
            </a:r>
            <a:r>
              <a:rPr lang="en-US" sz="2800" dirty="0" smtClean="0"/>
              <a:t>Director</a:t>
            </a:r>
            <a:br>
              <a:rPr lang="en-US" sz="2800" dirty="0" smtClean="0"/>
            </a:br>
            <a:r>
              <a:rPr lang="en-US" sz="2800" dirty="0" smtClean="0"/>
              <a:t>and IT </a:t>
            </a:r>
            <a:r>
              <a:rPr lang="en-US" sz="2800" dirty="0"/>
              <a:t>process </a:t>
            </a:r>
            <a:r>
              <a:rPr lang="en-US" sz="2800" dirty="0" smtClean="0"/>
              <a:t>consultant, Virginia Tech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manager since 2005</a:t>
            </a:r>
          </a:p>
          <a:p>
            <a:r>
              <a:rPr lang="en-US" dirty="0"/>
              <a:t>ITIL Expert, PMP, CGEIT </a:t>
            </a:r>
            <a:r>
              <a:rPr lang="en-US" dirty="0" smtClean="0"/>
              <a:t>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Career goal: make people’s lives easier through improved IT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Stakeholder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you win over these stakeholders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they </a:t>
            </a:r>
            <a:r>
              <a:rPr lang="en-US" i="1" dirty="0" smtClean="0"/>
              <a:t>value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Process triggers</a:t>
            </a:r>
          </a:p>
        </p:txBody>
      </p:sp>
    </p:spTree>
    <p:extLst>
      <p:ext uri="{BB962C8B-B14F-4D97-AF65-F5344CB8AC3E}">
        <p14:creationId xmlns:p14="http://schemas.microsoft.com/office/powerpoint/2010/main" val="3515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components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831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67100" y="2819400"/>
            <a:ext cx="19050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Activity A</a:t>
            </a:r>
          </a:p>
          <a:p>
            <a:pPr algn="ctr"/>
            <a:r>
              <a:rPr lang="en-US" dirty="0" smtClean="0"/>
              <a:t>Activity B</a:t>
            </a:r>
          </a:p>
          <a:p>
            <a:pPr algn="ctr"/>
            <a:r>
              <a:rPr lang="en-US" dirty="0" smtClean="0"/>
              <a:t>Activity C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11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Triggers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47900" y="3004066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4331732"/>
            <a:ext cx="10287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5372100" y="3004066"/>
            <a:ext cx="1257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What types of things are “changes” in your environment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types of things are </a:t>
            </a:r>
            <a:r>
              <a:rPr lang="en-US" u="sng" dirty="0"/>
              <a:t>not</a:t>
            </a:r>
            <a:r>
              <a:rPr lang="en-US" dirty="0"/>
              <a:t> changes?</a:t>
            </a:r>
          </a:p>
        </p:txBody>
      </p:sp>
    </p:spTree>
    <p:extLst>
      <p:ext uri="{BB962C8B-B14F-4D97-AF65-F5344CB8AC3E}">
        <p14:creationId xmlns:p14="http://schemas.microsoft.com/office/powerpoint/2010/main" val="3259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common “changes” that may not require documented RFCs: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Service requests</a:t>
            </a:r>
          </a:p>
          <a:p>
            <a:r>
              <a:rPr lang="en-US" dirty="0" smtClean="0"/>
              <a:t>Access requests</a:t>
            </a:r>
          </a:p>
          <a:p>
            <a:r>
              <a:rPr lang="en-US" dirty="0" smtClean="0"/>
              <a:t>Certain types of pre-approved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0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When is your change process triggered?</a:t>
            </a:r>
          </a:p>
        </p:txBody>
      </p:sp>
    </p:spTree>
    <p:extLst>
      <p:ext uri="{BB962C8B-B14F-4D97-AF65-F5344CB8AC3E}">
        <p14:creationId xmlns:p14="http://schemas.microsoft.com/office/powerpoint/2010/main" val="16298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Change management in practice, activity by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B’s change management activities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 smtClean="0"/>
              <a:t>Create and record RFC</a:t>
            </a:r>
          </a:p>
          <a:p>
            <a:r>
              <a:rPr lang="en-US" sz="2600" dirty="0" smtClean="0"/>
              <a:t>Review RFC</a:t>
            </a:r>
          </a:p>
          <a:p>
            <a:r>
              <a:rPr lang="en-US" sz="2600" dirty="0" smtClean="0"/>
              <a:t>Assess and evaluate RFC</a:t>
            </a:r>
          </a:p>
          <a:p>
            <a:r>
              <a:rPr lang="en-US" sz="2600" dirty="0" smtClean="0"/>
              <a:t>Authorize RFC build and test</a:t>
            </a:r>
          </a:p>
          <a:p>
            <a:r>
              <a:rPr lang="en-US" sz="2600" dirty="0" smtClean="0"/>
              <a:t>Coordinate change build and test</a:t>
            </a:r>
          </a:p>
          <a:p>
            <a:r>
              <a:rPr lang="en-US" sz="2600" dirty="0" smtClean="0"/>
              <a:t>Authorize change deployment</a:t>
            </a:r>
          </a:p>
          <a:p>
            <a:r>
              <a:rPr lang="en-US" sz="2600" dirty="0" smtClean="0"/>
              <a:t>Coordinate change deployment</a:t>
            </a:r>
          </a:p>
          <a:p>
            <a:r>
              <a:rPr lang="en-US" sz="2600" dirty="0" smtClean="0"/>
              <a:t>Review and close change record</a:t>
            </a:r>
          </a:p>
          <a:p>
            <a:r>
              <a:rPr lang="en-US" sz="2600" dirty="0" smtClean="0"/>
              <a:t>Emergency change process</a:t>
            </a:r>
          </a:p>
        </p:txBody>
      </p:sp>
    </p:spTree>
    <p:extLst>
      <p:ext uri="{BB962C8B-B14F-4D97-AF65-F5344CB8AC3E}">
        <p14:creationId xmlns:p14="http://schemas.microsoft.com/office/powerpoint/2010/main" val="4866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record RFC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Where do RFCs come from?</a:t>
            </a:r>
          </a:p>
          <a:p>
            <a:r>
              <a:rPr lang="en-US" dirty="0" smtClean="0"/>
              <a:t>What is collected?</a:t>
            </a:r>
          </a:p>
          <a:p>
            <a:r>
              <a:rPr lang="en-US" dirty="0" smtClean="0"/>
              <a:t>Where are you recording RFCs?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Create and record RFC</a:t>
            </a:r>
            <a:br>
              <a:rPr lang="en-US" u="sng" dirty="0" smtClean="0"/>
            </a:br>
            <a:r>
              <a:rPr lang="en-US" dirty="0" smtClean="0"/>
              <a:t>How do different stakeholders create RFCs?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/>
              <a:t>of 16 are building </a:t>
            </a:r>
            <a:r>
              <a:rPr lang="en-US" dirty="0" smtClean="0"/>
              <a:t>the process</a:t>
            </a:r>
            <a:endParaRPr lang="en-US" dirty="0"/>
          </a:p>
          <a:p>
            <a:r>
              <a:rPr lang="en-US" dirty="0" smtClean="0"/>
              <a:t>4 of 16 are improving the process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6</a:t>
            </a:r>
            <a:r>
              <a:rPr lang="en-US" dirty="0" smtClean="0"/>
              <a:t> of 16 have ITIL Foundations cert</a:t>
            </a:r>
          </a:p>
          <a:p>
            <a:r>
              <a:rPr lang="en-US" dirty="0" smtClean="0"/>
              <a:t>1 has ITIL Expert cert</a:t>
            </a:r>
          </a:p>
          <a:p>
            <a:r>
              <a:rPr lang="en-US" dirty="0" smtClean="0"/>
              <a:t>4 people shared advice</a:t>
            </a:r>
          </a:p>
        </p:txBody>
      </p:sp>
    </p:spTree>
    <p:extLst>
      <p:ext uri="{BB962C8B-B14F-4D97-AF65-F5344CB8AC3E}">
        <p14:creationId xmlns:p14="http://schemas.microsoft.com/office/powerpoint/2010/main" val="14367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Create and record RFC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What fields do you collect?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2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Create and record RFC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What fields do you collect?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Change requester</a:t>
            </a:r>
          </a:p>
          <a:p>
            <a:r>
              <a:rPr lang="en-US" sz="2000" dirty="0"/>
              <a:t>Change category</a:t>
            </a:r>
          </a:p>
          <a:p>
            <a:r>
              <a:rPr lang="en-US" sz="2000" dirty="0"/>
              <a:t>Risk, impact, and </a:t>
            </a:r>
            <a:r>
              <a:rPr lang="en-US" sz="2000" dirty="0" smtClean="0"/>
              <a:t>urgency</a:t>
            </a:r>
          </a:p>
          <a:p>
            <a:r>
              <a:rPr lang="en-US" sz="2000" dirty="0" smtClean="0"/>
              <a:t>Business purpose</a:t>
            </a:r>
          </a:p>
          <a:p>
            <a:r>
              <a:rPr lang="en-US" sz="2000" dirty="0" smtClean="0"/>
              <a:t>Change builder &amp; change implementer</a:t>
            </a:r>
          </a:p>
          <a:p>
            <a:r>
              <a:rPr lang="en-US" sz="2000" dirty="0" smtClean="0"/>
              <a:t>Requested start/end dates</a:t>
            </a:r>
          </a:p>
          <a:p>
            <a:r>
              <a:rPr lang="en-US" sz="2000" dirty="0" smtClean="0"/>
              <a:t>Summary title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+ automatically-generated:</a:t>
            </a:r>
          </a:p>
          <a:p>
            <a:r>
              <a:rPr lang="en-US" sz="2000" dirty="0" smtClean="0"/>
              <a:t>RFC ID</a:t>
            </a:r>
          </a:p>
          <a:p>
            <a:r>
              <a:rPr lang="en-US" sz="2000" dirty="0" smtClean="0"/>
              <a:t>Creation date</a:t>
            </a:r>
          </a:p>
          <a:p>
            <a:r>
              <a:rPr lang="en-US" sz="2000" dirty="0" smtClean="0"/>
              <a:t>Status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414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Create and record RFC</a:t>
            </a:r>
            <a:br>
              <a:rPr lang="en-US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are you recording RFCs?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2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Create and record RFC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do you keep your backlog?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e.g. RFCs kept in “Draft”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4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Create and record RFC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1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RFC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Who’s doing this review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are they reviewing?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Review </a:t>
            </a:r>
            <a:r>
              <a:rPr lang="en-US" u="sng" dirty="0" smtClean="0"/>
              <a:t>RFC</a:t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Check that fields are accurate</a:t>
            </a:r>
          </a:p>
          <a:p>
            <a:r>
              <a:rPr lang="en-US" dirty="0" smtClean="0"/>
              <a:t>Check for duplicates/similar RFCs</a:t>
            </a:r>
          </a:p>
        </p:txBody>
      </p:sp>
    </p:spTree>
    <p:extLst>
      <p:ext uri="{BB962C8B-B14F-4D97-AF65-F5344CB8AC3E}">
        <p14:creationId xmlns:p14="http://schemas.microsoft.com/office/powerpoint/2010/main" val="21191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Review RFC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and evaluate RFC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are the rules by change classification?</a:t>
            </a:r>
          </a:p>
          <a:p>
            <a:r>
              <a:rPr lang="en-US" dirty="0" smtClean="0"/>
              <a:t>What information is needed for an informed approval?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Assess and evaluate RFC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are the rules for the change classification?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Change classification</a:t>
            </a:r>
            <a:r>
              <a:rPr lang="en-US" dirty="0"/>
              <a:t>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731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advice for people starting to investigate IT service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r>
              <a:rPr lang="en-US" sz="2400" dirty="0"/>
              <a:t>It is imperative to use a change management process if you want to be an industry leader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You'll </a:t>
            </a:r>
            <a:r>
              <a:rPr lang="en-US" sz="2400" dirty="0"/>
              <a:t>see the benefits shortly after you implement it well, even though the feeling of immediate slowness impact consequence of control measures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Learn </a:t>
            </a:r>
            <a:r>
              <a:rPr lang="en-US" sz="2400" dirty="0"/>
              <a:t>from others and look at best </a:t>
            </a:r>
            <a:r>
              <a:rPr lang="en-US" sz="2400" dirty="0" smtClean="0"/>
              <a:t>practices.</a:t>
            </a:r>
          </a:p>
          <a:p>
            <a:r>
              <a:rPr lang="en-US" sz="2400" dirty="0" smtClean="0"/>
              <a:t>Change </a:t>
            </a:r>
            <a:r>
              <a:rPr lang="en-US" sz="2400" dirty="0"/>
              <a:t>Management may seem like a road block to many people. The only way it will work is if everyone sees the benefits that change management adds to the institution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8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Assess and evaluate RFC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information is needed for an informed approval?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Change risk/impact</a:t>
            </a:r>
          </a:p>
          <a:p>
            <a:r>
              <a:rPr lang="en-US" dirty="0" smtClean="0"/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1060417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Assess and evaluate RFC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0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 RFC build and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do you run a CAB?</a:t>
            </a:r>
          </a:p>
          <a:p>
            <a:r>
              <a:rPr lang="en-US" dirty="0" smtClean="0"/>
              <a:t>Who attends a CAB?</a:t>
            </a:r>
          </a:p>
          <a:p>
            <a:r>
              <a:rPr lang="en-US" dirty="0" smtClean="0"/>
              <a:t>Who approves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Authorize RFC build and test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you run a CAB?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CAB review deadline</a:t>
            </a:r>
          </a:p>
          <a:p>
            <a:r>
              <a:rPr lang="en-US" dirty="0" smtClean="0"/>
              <a:t>Permanent members</a:t>
            </a:r>
          </a:p>
          <a:p>
            <a:r>
              <a:rPr lang="en-US" dirty="0" smtClean="0"/>
              <a:t>Clear change authority</a:t>
            </a:r>
          </a:p>
          <a:p>
            <a:r>
              <a:rPr lang="en-US" dirty="0" smtClean="0"/>
              <a:t>Agenda &amp; minutes</a:t>
            </a:r>
          </a:p>
        </p:txBody>
      </p:sp>
    </p:spTree>
    <p:extLst>
      <p:ext uri="{BB962C8B-B14F-4D97-AF65-F5344CB8AC3E}">
        <p14:creationId xmlns:p14="http://schemas.microsoft.com/office/powerpoint/2010/main" val="789669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Authorize RFC build and test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attends a CAB?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Change authority</a:t>
            </a:r>
          </a:p>
          <a:p>
            <a:r>
              <a:rPr lang="en-US" dirty="0" smtClean="0"/>
              <a:t>Permanent members</a:t>
            </a:r>
          </a:p>
          <a:p>
            <a:r>
              <a:rPr lang="en-US" dirty="0" smtClean="0"/>
              <a:t>RFC-specific attendees</a:t>
            </a:r>
          </a:p>
        </p:txBody>
      </p:sp>
    </p:spTree>
    <p:extLst>
      <p:ext uri="{BB962C8B-B14F-4D97-AF65-F5344CB8AC3E}">
        <p14:creationId xmlns:p14="http://schemas.microsoft.com/office/powerpoint/2010/main" val="1165410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Authorize RFC build and test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approves what?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Low risk/impact</a:t>
            </a:r>
          </a:p>
          <a:p>
            <a:pPr lvl="1"/>
            <a:r>
              <a:rPr lang="en-US" dirty="0" smtClean="0"/>
              <a:t>Simple approval</a:t>
            </a:r>
          </a:p>
          <a:p>
            <a:r>
              <a:rPr lang="en-US" dirty="0" smtClean="0"/>
              <a:t>Medium risk/impact</a:t>
            </a:r>
          </a:p>
          <a:p>
            <a:pPr lvl="1"/>
            <a:r>
              <a:rPr lang="en-US" dirty="0" smtClean="0"/>
              <a:t>CAB ?</a:t>
            </a:r>
          </a:p>
          <a:p>
            <a:r>
              <a:rPr lang="en-US" dirty="0" smtClean="0"/>
              <a:t>High risk/impact</a:t>
            </a:r>
          </a:p>
          <a:p>
            <a:pPr lvl="1"/>
            <a:r>
              <a:rPr lang="en-US" dirty="0" smtClean="0"/>
              <a:t>IT management board? or IT governance?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69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Authorize RFC build and test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3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change build and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does the change management process care about in this step?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Coordinate change build and test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What does the change management process care about in this step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Coordinate change build and test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Summarized preconference survey goals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Broad understanding of the process</a:t>
            </a:r>
          </a:p>
          <a:p>
            <a:r>
              <a:rPr lang="en-US" sz="2200" dirty="0" smtClean="0"/>
              <a:t>How to build from scratch</a:t>
            </a:r>
          </a:p>
          <a:p>
            <a:r>
              <a:rPr lang="en-US" sz="2200" dirty="0" smtClean="0"/>
              <a:t>Need to review process vs. ITIL, peers, or best practice</a:t>
            </a:r>
          </a:p>
          <a:p>
            <a:r>
              <a:rPr lang="en-US" sz="2200" dirty="0" smtClean="0"/>
              <a:t>How to get all areas of IT to participate</a:t>
            </a:r>
          </a:p>
          <a:p>
            <a:r>
              <a:rPr lang="en-US" sz="2200" dirty="0" smtClean="0"/>
              <a:t>How to better coordinate change across locations</a:t>
            </a:r>
          </a:p>
          <a:p>
            <a:r>
              <a:rPr lang="en-US" sz="2200" dirty="0" smtClean="0"/>
              <a:t>Understand higher </a:t>
            </a:r>
            <a:r>
              <a:rPr lang="en-US" sz="2200" dirty="0" err="1" smtClean="0"/>
              <a:t>ed</a:t>
            </a:r>
            <a:r>
              <a:rPr lang="en-US" sz="2200" dirty="0" smtClean="0"/>
              <a:t> vs. more structured industries</a:t>
            </a:r>
          </a:p>
          <a:p>
            <a:r>
              <a:rPr lang="en-US" sz="2200" dirty="0" smtClean="0"/>
              <a:t>Build vocabulary/terminology</a:t>
            </a:r>
          </a:p>
          <a:p>
            <a:r>
              <a:rPr lang="en-US" sz="2200" dirty="0" smtClean="0"/>
              <a:t>Right-sized/appropriate process vs. ITIL doctrine</a:t>
            </a:r>
          </a:p>
          <a:p>
            <a:r>
              <a:rPr lang="en-US" sz="2200" dirty="0" smtClean="0"/>
              <a:t>My team’s going to be doing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12782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 change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Who authorizes the change deployment?</a:t>
            </a:r>
          </a:p>
          <a:p>
            <a:r>
              <a:rPr lang="en-US" dirty="0" smtClean="0"/>
              <a:t>How does the change get scheduled?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Authorize change deployment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Who authorizes the change deployment?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9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Authorize change deployment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the change get scheduled?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6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Authorize change deployment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0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change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people find out about the change?</a:t>
            </a:r>
          </a:p>
          <a:p>
            <a:r>
              <a:rPr lang="en-US" dirty="0" smtClean="0"/>
              <a:t>Who’s performing the work?</a:t>
            </a:r>
            <a:endParaRPr lang="en-US" dirty="0"/>
          </a:p>
          <a:p>
            <a:r>
              <a:rPr lang="en-US" dirty="0" smtClean="0"/>
              <a:t>What’s the plan if things go wrong?</a:t>
            </a:r>
          </a:p>
        </p:txBody>
      </p:sp>
    </p:spTree>
    <p:extLst>
      <p:ext uri="{BB962C8B-B14F-4D97-AF65-F5344CB8AC3E}">
        <p14:creationId xmlns:p14="http://schemas.microsoft.com/office/powerpoint/2010/main" val="12257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Coordinate change deployment</a:t>
            </a:r>
            <a:br>
              <a:rPr lang="en-US" u="sng" dirty="0" smtClean="0"/>
            </a:br>
            <a:r>
              <a:rPr lang="en-US" dirty="0" smtClean="0"/>
              <a:t>How do people find out about the change?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2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Coordinate change deployment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Who’s performing the work?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8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Coordinate change deployment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the plan if things go wrong?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11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Coordinate change deployment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4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close change record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you determine how well things went?</a:t>
            </a:r>
          </a:p>
          <a:p>
            <a:r>
              <a:rPr lang="en-US" dirty="0" smtClean="0"/>
              <a:t>How do you “close the loop” to improve the change management process?</a:t>
            </a:r>
          </a:p>
        </p:txBody>
      </p:sp>
    </p:spTree>
    <p:extLst>
      <p:ext uri="{BB962C8B-B14F-4D97-AF65-F5344CB8AC3E}">
        <p14:creationId xmlns:p14="http://schemas.microsoft.com/office/powerpoint/2010/main" val="12348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Institution</a:t>
            </a:r>
          </a:p>
          <a:p>
            <a:r>
              <a:rPr lang="en-US" dirty="0" smtClean="0"/>
              <a:t>Building vs. improving change management?</a:t>
            </a:r>
            <a:endParaRPr lang="en-US" dirty="0" smtClean="0"/>
          </a:p>
          <a:p>
            <a:r>
              <a:rPr lang="en-US" dirty="0" smtClean="0"/>
              <a:t>Anything </a:t>
            </a:r>
            <a:r>
              <a:rPr lang="en-US" dirty="0" smtClean="0"/>
              <a:t>to add to goals for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Review and close change record</a:t>
            </a:r>
            <a:br>
              <a:rPr lang="en-US" u="sng" dirty="0" smtClean="0"/>
            </a:br>
            <a:r>
              <a:rPr lang="en-US" dirty="0" smtClean="0"/>
              <a:t>How do you determine how well things went?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96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Review and close change record</a:t>
            </a:r>
            <a:br>
              <a:rPr lang="en-US" u="sng" dirty="0" smtClean="0"/>
            </a:br>
            <a:r>
              <a:rPr lang="en-US" dirty="0" smtClean="0"/>
              <a:t>How do you “close the loop” to improve the change management process?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18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Review and close change record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85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change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is something considered an “emergency change”?</a:t>
            </a:r>
          </a:p>
          <a:p>
            <a:r>
              <a:rPr lang="en-US" dirty="0" smtClean="0"/>
              <a:t>Who approves emergency changes?</a:t>
            </a:r>
          </a:p>
          <a:p>
            <a:r>
              <a:rPr lang="en-US" dirty="0" smtClean="0"/>
              <a:t>How do you review/close the loop for emergency changes?</a:t>
            </a:r>
          </a:p>
        </p:txBody>
      </p:sp>
    </p:spTree>
    <p:extLst>
      <p:ext uri="{BB962C8B-B14F-4D97-AF65-F5344CB8AC3E}">
        <p14:creationId xmlns:p14="http://schemas.microsoft.com/office/powerpoint/2010/main" val="5914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Emergency change process</a:t>
            </a:r>
            <a:br>
              <a:rPr lang="en-US" u="sng" dirty="0" smtClean="0"/>
            </a:br>
            <a:r>
              <a:rPr lang="en-US" dirty="0" smtClean="0"/>
              <a:t>When is something considered an “emergency change”?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696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Emergency change process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Who approves emergency changes?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34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Emergency change process</a:t>
            </a:r>
            <a:br>
              <a:rPr lang="en-US" u="sng" dirty="0" smtClean="0"/>
            </a:br>
            <a:r>
              <a:rPr lang="en-US" dirty="0" smtClean="0"/>
              <a:t>How do you review/close the loop for emergency changes?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5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Emergency change process</a:t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tips/thoughts?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104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Change management connected to other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service change management and service request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8500" y="1905000"/>
            <a:ext cx="33528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Service request catalog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2400" y="3182272"/>
            <a:ext cx="1905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Enhancement</a:t>
            </a:r>
            <a:br>
              <a:rPr lang="en-US" dirty="0" smtClean="0"/>
            </a:br>
            <a:r>
              <a:rPr lang="en-US" dirty="0" smtClean="0"/>
              <a:t>request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320771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RFC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3327400" y="3643936"/>
            <a:ext cx="1930400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50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Level-setting: ITIL background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Getting buy-in/support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Process triggers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Change management in practice, </a:t>
            </a:r>
            <a:r>
              <a:rPr lang="en-US" dirty="0" smtClean="0"/>
              <a:t>activity by activity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Change management and other processes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Other thoughts and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service change management and project management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286000"/>
            <a:ext cx="1905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Project X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667000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RFC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2990166"/>
            <a:ext cx="1981200" cy="3231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3599765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RFC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922930"/>
            <a:ext cx="2209800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7600" y="4532530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RFC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65400" y="4389312"/>
            <a:ext cx="2362200" cy="46638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3650" y="3105582"/>
            <a:ext cx="15113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smtClean="0"/>
              <a:t>Deliverable A</a:t>
            </a:r>
            <a:endParaRPr lang="en-US" i="1"/>
          </a:p>
        </p:txBody>
      </p:sp>
      <p:sp>
        <p:nvSpPr>
          <p:cNvPr id="20" name="TextBox 19"/>
          <p:cNvSpPr txBox="1"/>
          <p:nvPr/>
        </p:nvSpPr>
        <p:spPr>
          <a:xfrm>
            <a:off x="1263650" y="3750669"/>
            <a:ext cx="15113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Deliverable B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63650" y="4288619"/>
            <a:ext cx="15113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Deliverable 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9451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service change management and software development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286000"/>
            <a:ext cx="42672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RFC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Create and record RFC</a:t>
            </a:r>
          </a:p>
          <a:p>
            <a:pPr algn="ctr"/>
            <a:r>
              <a:rPr lang="en-US" dirty="0" smtClean="0"/>
              <a:t>Review RFC</a:t>
            </a:r>
          </a:p>
          <a:p>
            <a:pPr algn="ctr"/>
            <a:r>
              <a:rPr lang="en-US" dirty="0" smtClean="0"/>
              <a:t>Assess/Evaluate RFC</a:t>
            </a:r>
          </a:p>
          <a:p>
            <a:pPr algn="ctr"/>
            <a:r>
              <a:rPr lang="en-US" dirty="0" smtClean="0"/>
              <a:t>Authorize RFC build and test</a:t>
            </a:r>
          </a:p>
          <a:p>
            <a:pPr algn="ctr"/>
            <a:r>
              <a:rPr lang="en-US" dirty="0" smtClean="0"/>
              <a:t>Coordinate change build and test</a:t>
            </a:r>
          </a:p>
          <a:p>
            <a:pPr algn="ctr"/>
            <a:r>
              <a:rPr lang="en-US" dirty="0" smtClean="0"/>
              <a:t>Authorize change deployment</a:t>
            </a:r>
          </a:p>
          <a:p>
            <a:pPr algn="ctr"/>
            <a:r>
              <a:rPr lang="en-US" dirty="0"/>
              <a:t>Coordinate change </a:t>
            </a:r>
            <a:r>
              <a:rPr lang="en-US" dirty="0" smtClean="0"/>
              <a:t>deployment</a:t>
            </a:r>
          </a:p>
          <a:p>
            <a:pPr algn="ctr"/>
            <a:r>
              <a:rPr lang="en-US" dirty="0" smtClean="0"/>
              <a:t>Review and close change record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05000" y="2788352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story 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05000" y="4340492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story C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05000" y="3548983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story B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5" name="Right Brace 14"/>
          <p:cNvSpPr/>
          <p:nvPr/>
        </p:nvSpPr>
        <p:spPr>
          <a:xfrm>
            <a:off x="3276600" y="2514600"/>
            <a:ext cx="1295400" cy="3124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00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service change management and software development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286000"/>
            <a:ext cx="42672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RFC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Create and record RFC</a:t>
            </a:r>
          </a:p>
          <a:p>
            <a:pPr algn="ctr"/>
            <a:r>
              <a:rPr lang="en-US" dirty="0" smtClean="0"/>
              <a:t>Review RFC</a:t>
            </a:r>
          </a:p>
          <a:p>
            <a:pPr algn="ctr"/>
            <a:r>
              <a:rPr lang="en-US" dirty="0" smtClean="0"/>
              <a:t>Assess/Evaluate RFC</a:t>
            </a:r>
          </a:p>
          <a:p>
            <a:pPr algn="ctr"/>
            <a:r>
              <a:rPr lang="en-US" dirty="0" smtClean="0"/>
              <a:t>Authorize RFC build and test</a:t>
            </a:r>
          </a:p>
          <a:p>
            <a:pPr algn="ctr"/>
            <a:r>
              <a:rPr lang="en-US" dirty="0" smtClean="0"/>
              <a:t>Coordinate change build and test</a:t>
            </a:r>
          </a:p>
          <a:p>
            <a:pPr algn="ctr"/>
            <a:r>
              <a:rPr lang="en-US" dirty="0" smtClean="0"/>
              <a:t>Authorize change deployment</a:t>
            </a:r>
          </a:p>
          <a:p>
            <a:pPr algn="ctr"/>
            <a:r>
              <a:rPr lang="en-US" dirty="0" smtClean="0"/>
              <a:t>Coordinate change deployment</a:t>
            </a:r>
          </a:p>
          <a:p>
            <a:pPr algn="ctr"/>
            <a:r>
              <a:rPr lang="en-US" dirty="0" smtClean="0"/>
              <a:t>Review and close change record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3624827"/>
            <a:ext cx="9906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</a:t>
            </a:r>
          </a:p>
          <a:p>
            <a:pPr algn="ctr"/>
            <a:r>
              <a:rPr lang="en-US" dirty="0" smtClean="0"/>
              <a:t>TEST</a:t>
            </a:r>
            <a:br>
              <a:rPr lang="en-US" dirty="0" smtClean="0"/>
            </a:br>
            <a:r>
              <a:rPr lang="en-US" dirty="0" smtClean="0"/>
              <a:t>PPRD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648200"/>
            <a:ext cx="762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3657600" y="3780408"/>
            <a:ext cx="10287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71900" y="4692134"/>
            <a:ext cx="952500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160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Other thoughts and review</a:t>
            </a:r>
          </a:p>
        </p:txBody>
      </p:sp>
    </p:spTree>
    <p:extLst>
      <p:ext uri="{BB962C8B-B14F-4D97-AF65-F5344CB8AC3E}">
        <p14:creationId xmlns:p14="http://schemas.microsoft.com/office/powerpoint/2010/main" val="17126104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we talked about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Level-setting: ITIL background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Getting buy-in/support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Process triggers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Change management in practice, </a:t>
            </a:r>
            <a:r>
              <a:rPr lang="en-US" dirty="0" smtClean="0"/>
              <a:t>activity by activity</a:t>
            </a:r>
          </a:p>
          <a:p>
            <a:pPr>
              <a:buFont typeface="Arial" charset="0"/>
              <a:buChar char="•"/>
            </a:pPr>
            <a:r>
              <a:rPr lang="en-US" dirty="0"/>
              <a:t>Change management and other </a:t>
            </a:r>
            <a:r>
              <a:rPr lang="en-US" dirty="0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641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Other tips, questions, or things to share?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267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981200"/>
            <a:ext cx="74676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and Grow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2438400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Level-setting: ITIL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Why am I saying “IT service change management?”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Other “change managements:”</a:t>
            </a:r>
          </a:p>
          <a:p>
            <a:r>
              <a:rPr lang="en-US" dirty="0" smtClean="0"/>
              <a:t>IT service change management</a:t>
            </a:r>
          </a:p>
          <a:p>
            <a:r>
              <a:rPr lang="en-US" dirty="0" smtClean="0"/>
              <a:t>Organizational change management</a:t>
            </a:r>
          </a:p>
          <a:p>
            <a:r>
              <a:rPr lang="en-US" dirty="0" smtClean="0"/>
              <a:t>Project scope change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6957</TotalTime>
  <Words>1227</Words>
  <Application>Microsoft Macintosh PowerPoint</Application>
  <PresentationFormat>On-screen Show (4:3)</PresentationFormat>
  <Paragraphs>305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Calibri</vt:lpstr>
      <vt:lpstr>Courier New</vt:lpstr>
      <vt:lpstr>Wingdings</vt:lpstr>
      <vt:lpstr>Arial</vt:lpstr>
      <vt:lpstr>9_Default Theme</vt:lpstr>
      <vt:lpstr>PowerPoint Presentation</vt:lpstr>
      <vt:lpstr>Who’s this guy, anyways?</vt:lpstr>
      <vt:lpstr>Pre-conference survey</vt:lpstr>
      <vt:lpstr>Survey advice for people starting to investigate IT service management</vt:lpstr>
      <vt:lpstr>Summarized preconference survey goals</vt:lpstr>
      <vt:lpstr>Introductions</vt:lpstr>
      <vt:lpstr>Agenda</vt:lpstr>
      <vt:lpstr>PowerPoint Presentation</vt:lpstr>
      <vt:lpstr>Why am I saying “IT service change management?”</vt:lpstr>
      <vt:lpstr>The Service Lifecycle</vt:lpstr>
      <vt:lpstr>The Service Lifecycle</vt:lpstr>
      <vt:lpstr>Thoughts?</vt:lpstr>
      <vt:lpstr>IT service management benefits of IT service change management</vt:lpstr>
      <vt:lpstr>Key IT service change management takeaways from Service Transition</vt:lpstr>
      <vt:lpstr>See also</vt:lpstr>
      <vt:lpstr>PowerPoint Presentation</vt:lpstr>
      <vt:lpstr>John B’s continuum of process perception</vt:lpstr>
      <vt:lpstr>Stakeholder identification</vt:lpstr>
      <vt:lpstr>Levels of support</vt:lpstr>
      <vt:lpstr>Stakeholder analysis</vt:lpstr>
      <vt:lpstr>PowerPoint Presentation</vt:lpstr>
      <vt:lpstr>Process components</vt:lpstr>
      <vt:lpstr>PowerPoint Presentation</vt:lpstr>
      <vt:lpstr>Examples of common “changes” that may not require documented RFCs:</vt:lpstr>
      <vt:lpstr>PowerPoint Presentation</vt:lpstr>
      <vt:lpstr>PowerPoint Presentation</vt:lpstr>
      <vt:lpstr>John B’s change management activities</vt:lpstr>
      <vt:lpstr>Create and record RFC</vt:lpstr>
      <vt:lpstr>Create and record RFC How do different stakeholders create RFCs?</vt:lpstr>
      <vt:lpstr>Create and record RFC  What fields do you collect?</vt:lpstr>
      <vt:lpstr>Create and record RFC  What fields do you collect?</vt:lpstr>
      <vt:lpstr>Create and record RFC  Where are you recording RFCs?</vt:lpstr>
      <vt:lpstr>Create and record RFC  Where do you keep your backlog?</vt:lpstr>
      <vt:lpstr>Create and record RFC  Other tips/thoughts?</vt:lpstr>
      <vt:lpstr>Review RFC</vt:lpstr>
      <vt:lpstr>Review RFC  </vt:lpstr>
      <vt:lpstr>Review RFC  Other tips/thoughts?</vt:lpstr>
      <vt:lpstr>Assess and evaluate RFC</vt:lpstr>
      <vt:lpstr>Assess and evaluate RFC What are the rules for the change classification?</vt:lpstr>
      <vt:lpstr>Assess and evaluate RFC What information is needed for an informed approval?</vt:lpstr>
      <vt:lpstr>Assess and evaluate RFC  Other tips/thoughts?</vt:lpstr>
      <vt:lpstr>Authorize RFC build and test</vt:lpstr>
      <vt:lpstr>Authorize RFC build and test  How do you run a CAB?</vt:lpstr>
      <vt:lpstr>Authorize RFC build and test  Who attends a CAB?</vt:lpstr>
      <vt:lpstr>Authorize RFC build and test  Who approves what?</vt:lpstr>
      <vt:lpstr>Authorize RFC build and test  Other tips/thoughts?</vt:lpstr>
      <vt:lpstr>Coordinate change build and test</vt:lpstr>
      <vt:lpstr>Coordinate change build and test What does the change management process care about in this step?</vt:lpstr>
      <vt:lpstr>Coordinate change build and test  Other tips/thoughts?</vt:lpstr>
      <vt:lpstr>Authorize change deployment</vt:lpstr>
      <vt:lpstr>Authorize change deployment Who authorizes the change deployment?</vt:lpstr>
      <vt:lpstr>Authorize change deployment  How does the change get scheduled?</vt:lpstr>
      <vt:lpstr>Authorize change deployment  Other tips/thoughts?</vt:lpstr>
      <vt:lpstr>Coordinate change deployment</vt:lpstr>
      <vt:lpstr>Coordinate change deployment How do people find out about the change?</vt:lpstr>
      <vt:lpstr>Coordinate change deployment  Who’s performing the work?</vt:lpstr>
      <vt:lpstr>Coordinate change deployment  What’s the plan if things go wrong?</vt:lpstr>
      <vt:lpstr>Coordinate change deployment  Other tips/thoughts?</vt:lpstr>
      <vt:lpstr>Review and close change record</vt:lpstr>
      <vt:lpstr>Review and close change record How do you determine how well things went?</vt:lpstr>
      <vt:lpstr>Review and close change record How do you “close the loop” to improve the change management process?</vt:lpstr>
      <vt:lpstr>Review and close change record  Other tips/thoughts?</vt:lpstr>
      <vt:lpstr>Emergency change process</vt:lpstr>
      <vt:lpstr>Emergency change process When is something considered an “emergency change”?</vt:lpstr>
      <vt:lpstr>Emergency change process  Who approves emergency changes?</vt:lpstr>
      <vt:lpstr>Emergency change process How do you review/close the loop for emergency changes?</vt:lpstr>
      <vt:lpstr>Emergency change process  Other tips/thoughts?</vt:lpstr>
      <vt:lpstr>PowerPoint Presentation</vt:lpstr>
      <vt:lpstr>IT service change management and service request management</vt:lpstr>
      <vt:lpstr>IT service change management and project management</vt:lpstr>
      <vt:lpstr>IT service change management and software development</vt:lpstr>
      <vt:lpstr>IT service change management and software development</vt:lpstr>
      <vt:lpstr>PowerPoint Presentation</vt:lpstr>
      <vt:lpstr>What we talked about</vt:lpstr>
      <vt:lpstr>Other tips, questions, or things to share?</vt:lpstr>
      <vt:lpstr>PowerPoint Presentation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Borwick, John</cp:lastModifiedBy>
  <cp:revision>227</cp:revision>
  <dcterms:created xsi:type="dcterms:W3CDTF">2012-08-08T18:23:13Z</dcterms:created>
  <dcterms:modified xsi:type="dcterms:W3CDTF">2015-10-27T10:37:39Z</dcterms:modified>
</cp:coreProperties>
</file>