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 id="2147483672" r:id="rId3"/>
    <p:sldMasterId id="2147483673"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75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8126375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ccreditation.ncsu.edu/qe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a/ncsu.edu/document/d/1wzrJAIqAHHUaGOXptw0QljTC0Qv9ZDaeoBFyk47Ovns/edit#heading=h.inr3udwpjhm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 name="Shape 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613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1026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116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198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2456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sz="1200"/>
              <a:t>NC State Goal 1 of Strategic Plan:  </a:t>
            </a:r>
            <a:r>
              <a:rPr lang="en-US" sz="1200">
                <a:solidFill>
                  <a:srgbClr val="383838"/>
                </a:solidFill>
                <a:highlight>
                  <a:srgbClr val="FFFFFF"/>
                </a:highlight>
                <a:latin typeface="Verdana"/>
                <a:ea typeface="Verdana"/>
                <a:cs typeface="Verdana"/>
                <a:sym typeface="Verdana"/>
              </a:rPr>
              <a:t>NC State must ensure students make timely progress toward a degree. NC State must provide educational opportunities that inspire students to lead, to serve, to challenge, to take responsibility, to build problem-solving skills, and to engage with complex problems.</a:t>
            </a:r>
          </a:p>
          <a:p>
            <a:pPr rtl="0">
              <a:spcBef>
                <a:spcPts val="0"/>
              </a:spcBef>
              <a:buNone/>
            </a:pPr>
            <a:endParaRPr sz="1200">
              <a:solidFill>
                <a:srgbClr val="383838"/>
              </a:solidFill>
              <a:highlight>
                <a:srgbClr val="FFFFFF"/>
              </a:highlight>
              <a:latin typeface="Verdana"/>
              <a:ea typeface="Verdana"/>
              <a:cs typeface="Verdana"/>
              <a:sym typeface="Verdana"/>
            </a:endParaRPr>
          </a:p>
          <a:p>
            <a:pPr rtl="0">
              <a:spcBef>
                <a:spcPts val="0"/>
              </a:spcBef>
              <a:buNone/>
            </a:pPr>
            <a:r>
              <a:rPr lang="en-US" sz="1200">
                <a:solidFill>
                  <a:srgbClr val="383838"/>
                </a:solidFill>
                <a:highlight>
                  <a:srgbClr val="FFFFFF"/>
                </a:highlight>
                <a:latin typeface="Verdana"/>
                <a:ea typeface="Verdana"/>
                <a:cs typeface="Verdana"/>
                <a:sym typeface="Verdana"/>
              </a:rPr>
              <a:t>DELTA high level goal:</a:t>
            </a:r>
          </a:p>
          <a:p>
            <a:pPr lvl="0" rtl="0">
              <a:spcBef>
                <a:spcPts val="0"/>
              </a:spcBef>
              <a:spcAft>
                <a:spcPts val="600"/>
              </a:spcAft>
              <a:buNone/>
            </a:pPr>
            <a:r>
              <a:rPr lang="en-US" sz="1200">
                <a:solidFill>
                  <a:schemeClr val="dk1"/>
                </a:solidFill>
                <a:latin typeface="Calibri"/>
                <a:ea typeface="Calibri"/>
                <a:cs typeface="Calibri"/>
                <a:sym typeface="Calibri"/>
              </a:rPr>
              <a:t>Helping students make timely progress toward a degree means rethinking how courses are developed, delivered and scheduled, taking advantage of innovative learning technologies to provide flexible delivery methods for easy access to course materials, supporting emerging pedagogies  and using technologies that support the university’s Quality Enhancement Plan by engaging students in </a:t>
            </a:r>
            <a:r>
              <a:rPr lang="en-US" sz="1200" u="sng">
                <a:solidFill>
                  <a:srgbClr val="1155CC"/>
                </a:solidFill>
                <a:latin typeface="Calibri"/>
                <a:ea typeface="Calibri"/>
                <a:cs typeface="Calibri"/>
                <a:sym typeface="Calibri"/>
                <a:hlinkClick r:id="rId3"/>
              </a:rPr>
              <a:t>critical and reflective</a:t>
            </a:r>
            <a:r>
              <a:rPr lang="en-US" sz="1200">
                <a:solidFill>
                  <a:schemeClr val="dk1"/>
                </a:solidFill>
                <a:latin typeface="Calibri"/>
                <a:ea typeface="Calibri"/>
                <a:cs typeface="Calibri"/>
                <a:sym typeface="Calibri"/>
              </a:rPr>
              <a:t> thinking with a variety of learning materials, and providing excellent and timely support for students and instructors. </a:t>
            </a:r>
          </a:p>
          <a:p>
            <a:pPr lvl="0" rtl="0">
              <a:spcBef>
                <a:spcPts val="0"/>
              </a:spcBef>
              <a:spcAft>
                <a:spcPts val="600"/>
              </a:spcAft>
              <a:buNone/>
            </a:pPr>
            <a:r>
              <a:rPr lang="en-US" sz="1200">
                <a:solidFill>
                  <a:schemeClr val="dk1"/>
                </a:solidFill>
                <a:latin typeface="Calibri"/>
                <a:ea typeface="Calibri"/>
                <a:cs typeface="Calibri"/>
                <a:sym typeface="Calibri"/>
              </a:rPr>
              <a:t>DELTA initiative: </a:t>
            </a:r>
          </a:p>
          <a:p>
            <a:pPr lvl="0" rtl="0">
              <a:spcBef>
                <a:spcPts val="0"/>
              </a:spcBef>
              <a:spcAft>
                <a:spcPts val="600"/>
              </a:spcAft>
              <a:buNone/>
            </a:pPr>
            <a:r>
              <a:rPr lang="en-US" sz="1200">
                <a:solidFill>
                  <a:schemeClr val="dk1"/>
                </a:solidFill>
                <a:latin typeface="Calibri"/>
                <a:ea typeface="Calibri"/>
                <a:cs typeface="Calibri"/>
                <a:sym typeface="Calibri"/>
              </a:rPr>
              <a:t>Identify and make available learning technology data to support student success and academic decisions. Initiatives/programs in this area include:</a:t>
            </a:r>
          </a:p>
          <a:p>
            <a:pPr marL="457200" lvl="0" indent="-304800" rtl="0">
              <a:spcBef>
                <a:spcPts val="0"/>
              </a:spcBef>
              <a:spcAft>
                <a:spcPts val="600"/>
              </a:spcAft>
              <a:buClr>
                <a:schemeClr val="dk1"/>
              </a:buClr>
              <a:buSzPct val="100000"/>
              <a:buFont typeface="Calibri"/>
              <a:buAutoNum type="arabicPeriod"/>
            </a:pPr>
            <a:r>
              <a:rPr lang="en-US" sz="1200">
                <a:solidFill>
                  <a:schemeClr val="dk1"/>
                </a:solidFill>
                <a:latin typeface="Calibri"/>
                <a:ea typeface="Calibri"/>
                <a:cs typeface="Calibri"/>
                <a:sym typeface="Calibri"/>
              </a:rPr>
              <a:t>Begin conversations with campus peers about the information instructors/advisors would find useful in supporting student success that reside in the learning technology systems</a:t>
            </a:r>
          </a:p>
          <a:p>
            <a:pPr marL="457200" lvl="0" indent="-304800" rtl="0">
              <a:spcBef>
                <a:spcPts val="0"/>
              </a:spcBef>
              <a:spcAft>
                <a:spcPts val="600"/>
              </a:spcAft>
              <a:buClr>
                <a:schemeClr val="dk1"/>
              </a:buClr>
              <a:buSzPct val="100000"/>
              <a:buFont typeface="Calibri"/>
              <a:buAutoNum type="arabicPeriod"/>
            </a:pPr>
            <a:r>
              <a:rPr lang="en-US" sz="1200">
                <a:solidFill>
                  <a:schemeClr val="dk1"/>
                </a:solidFill>
                <a:latin typeface="Calibri"/>
                <a:ea typeface="Calibri"/>
                <a:cs typeface="Calibri"/>
                <a:sym typeface="Calibri"/>
              </a:rPr>
              <a:t>Define and create an enterprise learning technology student success dashboard and/or other appropriate delivery mechanism </a:t>
            </a:r>
          </a:p>
          <a:p>
            <a:pPr rtl="0">
              <a:spcBef>
                <a:spcPts val="0"/>
              </a:spcBef>
              <a:buNone/>
            </a:pPr>
            <a:endParaRPr sz="750">
              <a:solidFill>
                <a:srgbClr val="383838"/>
              </a:solidFill>
              <a:highlight>
                <a:srgbClr val="FFFFFF"/>
              </a:highlight>
              <a:latin typeface="Verdana"/>
              <a:ea typeface="Verdana"/>
              <a:cs typeface="Verdana"/>
              <a:sym typeface="Verdana"/>
            </a:endParaRPr>
          </a:p>
          <a:p>
            <a:pPr>
              <a:spcBef>
                <a:spcPts val="0"/>
              </a:spcBef>
              <a:buNone/>
            </a:pPr>
            <a:endParaRPr sz="750">
              <a:solidFill>
                <a:srgbClr val="383838"/>
              </a:solidFill>
              <a:highlight>
                <a:srgbClr val="FFFFFF"/>
              </a:highlight>
              <a:latin typeface="Verdana"/>
              <a:ea typeface="Verdana"/>
              <a:cs typeface="Verdana"/>
              <a:sym typeface="Verdana"/>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834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sz="1200" u="sng">
                <a:solidFill>
                  <a:srgbClr val="1155CC"/>
                </a:solidFill>
                <a:latin typeface="Calibri"/>
                <a:ea typeface="Calibri"/>
                <a:cs typeface="Calibri"/>
                <a:sym typeface="Calibri"/>
                <a:hlinkClick r:id="rId3"/>
              </a:rPr>
              <a:t>Between October, 2014 and May, 2015</a:t>
            </a:r>
            <a:r>
              <a:rPr lang="en-US" sz="1200">
                <a:solidFill>
                  <a:schemeClr val="dk1"/>
                </a:solidFill>
                <a:latin typeface="Calibri"/>
                <a:ea typeface="Calibri"/>
                <a:cs typeface="Calibri"/>
                <a:sym typeface="Calibri"/>
              </a:rPr>
              <a:t>, Donna Petherbridge (DELTA) and Michelle Johnson (Registrar’s office) have hosted a series of Student Success Lunch and Learns to bring together partners across campus to discuss various technology platforms and projects that can potentially provide data that can help those working directly with students (advisors/faculty/staff) support student success.  We have looked at a range of enterprise projects and our own home-grown internal systems, and have fostered very good cross-campus dialogue around this issue. </a:t>
            </a:r>
          </a:p>
          <a:p>
            <a:pPr lvl="0" rtl="0">
              <a:spcBef>
                <a:spcPts val="0"/>
              </a:spcBef>
              <a:buNone/>
            </a:pPr>
            <a:endParaRPr sz="1200">
              <a:solidFill>
                <a:schemeClr val="dk1"/>
              </a:solidFill>
              <a:latin typeface="Calibri"/>
              <a:ea typeface="Calibri"/>
              <a:cs typeface="Calibri"/>
              <a:sym typeface="Calibri"/>
            </a:endParaRPr>
          </a:p>
          <a:p>
            <a:pPr lvl="0" rtl="0">
              <a:spcBef>
                <a:spcPts val="0"/>
              </a:spcBef>
              <a:buNone/>
            </a:pPr>
            <a:r>
              <a:rPr lang="en-US" sz="1200">
                <a:solidFill>
                  <a:schemeClr val="dk1"/>
                </a:solidFill>
                <a:latin typeface="Calibri"/>
                <a:ea typeface="Calibri"/>
                <a:cs typeface="Calibri"/>
                <a:sym typeface="Calibri"/>
              </a:rPr>
              <a:t>Brought in vendors - looked at internal systems both built in house and in pilot.</a:t>
            </a:r>
          </a:p>
          <a:p>
            <a:pPr lvl="0" rtl="0">
              <a:spcBef>
                <a:spcPts val="0"/>
              </a:spcBef>
              <a:buNone/>
            </a:pPr>
            <a:endParaRPr sz="1200">
              <a:solidFill>
                <a:schemeClr val="dk1"/>
              </a:solidFill>
              <a:latin typeface="Calibri"/>
              <a:ea typeface="Calibri"/>
              <a:cs typeface="Calibri"/>
              <a:sym typeface="Calibri"/>
            </a:endParaRPr>
          </a:p>
          <a:p>
            <a:pPr lvl="0" rtl="0">
              <a:spcBef>
                <a:spcPts val="0"/>
              </a:spcBef>
              <a:buNone/>
            </a:pPr>
            <a:r>
              <a:rPr lang="en-US" sz="1200">
                <a:solidFill>
                  <a:schemeClr val="dk1"/>
                </a:solidFill>
                <a:latin typeface="Calibri"/>
                <a:ea typeface="Calibri"/>
                <a:cs typeface="Calibri"/>
                <a:sym typeface="Calibri"/>
              </a:rPr>
              <a:t>Marist Visited on Dec. 5, 2014 - Campus stakeholders said yes, this is worth exploring - see if we can do what they are doing with Sakai with our systems (Moodle)</a:t>
            </a:r>
          </a:p>
          <a:p>
            <a:pPr lvl="0" rtl="0">
              <a:spcBef>
                <a:spcPts val="0"/>
              </a:spcBef>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577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sz="1200">
                <a:solidFill>
                  <a:schemeClr val="dk1"/>
                </a:solidFill>
                <a:latin typeface="Calibri"/>
                <a:ea typeface="Calibri"/>
                <a:cs typeface="Calibri"/>
                <a:sym typeface="Calibri"/>
              </a:rPr>
              <a:t>Campus has purchased EAB Student Success Collaborative - view this as a “partnering” thing vs. something that excludes our work with the LAP</a:t>
            </a:r>
          </a:p>
          <a:p>
            <a:pPr lvl="0" rtl="0">
              <a:spcBef>
                <a:spcPts val="0"/>
              </a:spcBef>
              <a:buNone/>
            </a:pPr>
            <a:endParaRPr sz="1200">
              <a:solidFill>
                <a:schemeClr val="dk1"/>
              </a:solidFill>
              <a:latin typeface="Calibri"/>
              <a:ea typeface="Calibri"/>
              <a:cs typeface="Calibri"/>
              <a:sym typeface="Calibri"/>
            </a:endParaRPr>
          </a:p>
          <a:p>
            <a:pPr lvl="0" rtl="0">
              <a:spcBef>
                <a:spcPts val="0"/>
              </a:spcBef>
              <a:buNone/>
            </a:pPr>
            <a:r>
              <a:rPr lang="en-US" sz="1200">
                <a:solidFill>
                  <a:schemeClr val="dk1"/>
                </a:solidFill>
                <a:latin typeface="Calibri"/>
                <a:ea typeface="Calibri"/>
                <a:cs typeface="Calibri"/>
                <a:sym typeface="Calibri"/>
              </a:rPr>
              <a:t>We will be interested in how the predictive analytics in these cases overlap/concur regarding students at risk.</a:t>
            </a:r>
          </a:p>
          <a:p>
            <a:pPr lvl="0" rtl="0">
              <a:spcBef>
                <a:spcPts val="0"/>
              </a:spcBef>
              <a:buNone/>
            </a:pPr>
            <a:endParaRPr sz="1200">
              <a:solidFill>
                <a:schemeClr val="dk1"/>
              </a:solidFill>
              <a:latin typeface="Calibri"/>
              <a:ea typeface="Calibri"/>
              <a:cs typeface="Calibri"/>
              <a:sym typeface="Calibri"/>
            </a:endParaRPr>
          </a:p>
          <a:p>
            <a:pPr lvl="0" rtl="0">
              <a:spcBef>
                <a:spcPts val="0"/>
              </a:spcBef>
              <a:buNone/>
            </a:pPr>
            <a:r>
              <a:rPr lang="en-US" sz="1200">
                <a:solidFill>
                  <a:schemeClr val="dk1"/>
                </a:solidFill>
                <a:latin typeface="Calibri"/>
                <a:ea typeface="Calibri"/>
                <a:cs typeface="Calibri"/>
                <a:sym typeface="Calibri"/>
              </a:rPr>
              <a:t>Conversation points:</a:t>
            </a:r>
          </a:p>
          <a:p>
            <a:pPr marL="457200" lvl="0" indent="-3048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what partners get what data and how and when do they get it?</a:t>
            </a:r>
          </a:p>
          <a:p>
            <a:pPr rtl="0">
              <a:spcBef>
                <a:spcPts val="0"/>
              </a:spcBef>
              <a:buNone/>
            </a:pPr>
            <a:endParaRPr sz="1200">
              <a:solidFill>
                <a:schemeClr val="dk1"/>
              </a:solidFill>
              <a:latin typeface="Calibri"/>
              <a:ea typeface="Calibri"/>
              <a:cs typeface="Calibri"/>
              <a:sym typeface="Calibri"/>
            </a:endParaRPr>
          </a:p>
          <a:p>
            <a:pPr lvl="0" rtl="0">
              <a:spcBef>
                <a:spcPts val="0"/>
              </a:spcBef>
              <a:buNone/>
            </a:pPr>
            <a:endParaRPr sz="1200">
              <a:solidFill>
                <a:schemeClr val="dk1"/>
              </a:solidFill>
              <a:latin typeface="Calibri"/>
              <a:ea typeface="Calibri"/>
              <a:cs typeface="Calibri"/>
              <a:sym typeface="Calibri"/>
            </a:endParaRPr>
          </a:p>
          <a:p>
            <a:pPr>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895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And here’s Lou . . . .</a:t>
            </a: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194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161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1624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8344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32555" y="1770328"/>
            <a:ext cx="8305799" cy="873917"/>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subTitle" idx="1"/>
          </p:nvPr>
        </p:nvSpPr>
        <p:spPr>
          <a:xfrm>
            <a:off x="240802" y="2722983"/>
            <a:ext cx="6400799" cy="400049"/>
          </a:xfrm>
          <a:prstGeom prst="rect">
            <a:avLst/>
          </a:prstGeom>
          <a:noFill/>
          <a:ln>
            <a:noFill/>
          </a:ln>
        </p:spPr>
        <p:txBody>
          <a:bodyPr lIns="91425" tIns="91425" rIns="91425" bIns="91425" anchor="t" anchorCtr="0"/>
          <a:lstStyle>
            <a:lvl1pPr marL="0" marR="0" indent="0" algn="l" rtl="0">
              <a:lnSpc>
                <a:spcPct val="100000"/>
              </a:lnSpc>
              <a:spcBef>
                <a:spcPts val="400"/>
              </a:spcBef>
              <a:spcAft>
                <a:spcPts val="0"/>
              </a:spcAft>
              <a:buClr>
                <a:schemeClr val="dk1"/>
              </a:buClr>
              <a:buFont typeface="Arial"/>
              <a:buNone/>
              <a:defRPr/>
            </a:lvl1pPr>
            <a:lvl2pPr marL="457200" marR="0" indent="0" algn="ctr" rtl="0">
              <a:lnSpc>
                <a:spcPct val="100000"/>
              </a:lnSpc>
              <a:spcBef>
                <a:spcPts val="560"/>
              </a:spcBef>
              <a:spcAft>
                <a:spcPts val="0"/>
              </a:spcAft>
              <a:buClr>
                <a:schemeClr val="dk1"/>
              </a:buClr>
              <a:buFont typeface="Arial"/>
              <a:buNone/>
              <a:defRPr/>
            </a:lvl2pPr>
            <a:lvl3pPr marL="914400" marR="0" indent="0" algn="ctr" rtl="0">
              <a:lnSpc>
                <a:spcPct val="100000"/>
              </a:lnSpc>
              <a:spcBef>
                <a:spcPts val="480"/>
              </a:spcBef>
              <a:spcAft>
                <a:spcPts val="0"/>
              </a:spcAft>
              <a:buClr>
                <a:schemeClr val="dk1"/>
              </a:buClr>
              <a:buFont typeface="Arial"/>
              <a:buNone/>
              <a:defRPr/>
            </a:lvl3pPr>
            <a:lvl4pPr marL="1371600" marR="0" indent="0" algn="ctr" rtl="0">
              <a:lnSpc>
                <a:spcPct val="100000"/>
              </a:lnSpc>
              <a:spcBef>
                <a:spcPts val="400"/>
              </a:spcBef>
              <a:spcAft>
                <a:spcPts val="0"/>
              </a:spcAft>
              <a:buClr>
                <a:schemeClr val="dk1"/>
              </a:buClr>
              <a:buFont typeface="Arial"/>
              <a:buNone/>
              <a:defRPr/>
            </a:lvl4pPr>
            <a:lvl5pPr marL="1828800" marR="0" indent="0" algn="ctr" rtl="0">
              <a:lnSpc>
                <a:spcPct val="100000"/>
              </a:lnSpc>
              <a:spcBef>
                <a:spcPts val="400"/>
              </a:spcBef>
              <a:spcAft>
                <a:spcPts val="0"/>
              </a:spcAft>
              <a:buClr>
                <a:schemeClr val="dk1"/>
              </a:buClr>
              <a:buFont typeface="Arial"/>
              <a:buNone/>
              <a:defRPr/>
            </a:lvl5pPr>
            <a:lvl6pPr marL="2286000" marR="0" indent="0" algn="ctr" rtl="0">
              <a:lnSpc>
                <a:spcPct val="100000"/>
              </a:lnSpc>
              <a:spcBef>
                <a:spcPts val="400"/>
              </a:spcBef>
              <a:spcAft>
                <a:spcPts val="0"/>
              </a:spcAft>
              <a:buClr>
                <a:schemeClr val="dk1"/>
              </a:buClr>
              <a:buFont typeface="Arial"/>
              <a:buNone/>
              <a:defRPr/>
            </a:lvl6pPr>
            <a:lvl7pPr marL="2743200" marR="0" indent="0" algn="ctr" rtl="0">
              <a:lnSpc>
                <a:spcPct val="100000"/>
              </a:lnSpc>
              <a:spcBef>
                <a:spcPts val="400"/>
              </a:spcBef>
              <a:spcAft>
                <a:spcPts val="0"/>
              </a:spcAft>
              <a:buClr>
                <a:schemeClr val="dk1"/>
              </a:buClr>
              <a:buFont typeface="Arial"/>
              <a:buNone/>
              <a:defRPr/>
            </a:lvl7pPr>
            <a:lvl8pPr marL="3200400" marR="0" indent="0" algn="ctr" rtl="0">
              <a:lnSpc>
                <a:spcPct val="100000"/>
              </a:lnSpc>
              <a:spcBef>
                <a:spcPts val="400"/>
              </a:spcBef>
              <a:spcAft>
                <a:spcPts val="0"/>
              </a:spcAft>
              <a:buClr>
                <a:schemeClr val="dk1"/>
              </a:buClr>
              <a:buFont typeface="Arial"/>
              <a:buNone/>
              <a:defRPr/>
            </a:lvl8pPr>
            <a:lvl9pPr marL="3657600" marR="0" indent="0" algn="ctr" rtl="0">
              <a:lnSpc>
                <a:spcPct val="100000"/>
              </a:lnSpc>
              <a:spcBef>
                <a:spcPts val="400"/>
              </a:spcBef>
              <a:spcAft>
                <a:spcPts val="0"/>
              </a:spcAft>
              <a:buClr>
                <a:schemeClr val="dk1"/>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25400" algn="l" rtl="0">
              <a:spcBef>
                <a:spcPts val="640"/>
              </a:spcBef>
              <a:spcAft>
                <a:spcPts val="0"/>
              </a:spcAft>
              <a:buClr>
                <a:schemeClr val="dk1"/>
              </a:buClr>
              <a:buFont typeface="Arial"/>
              <a:buChar char="●"/>
              <a:defRPr/>
            </a:lvl1pPr>
            <a:lvl2pPr marL="742950" indent="-63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25400" algn="l" rtl="0">
              <a:spcBef>
                <a:spcPts val="400"/>
              </a:spcBef>
              <a:spcAft>
                <a:spcPts val="0"/>
              </a:spcAft>
              <a:buClr>
                <a:schemeClr val="dk1"/>
              </a:buClr>
              <a:buFont typeface="Arial"/>
              <a:buChar char="●"/>
              <a:defRPr/>
            </a:lvl4pPr>
            <a:lvl5pPr marL="2057400" indent="-25400" algn="l" rtl="0">
              <a:spcBef>
                <a:spcPts val="40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
        <p:nvSpPr>
          <p:cNvPr id="68" name="Shape 68"/>
          <p:cNvSpPr txBox="1">
            <a:spLocks noGrp="1"/>
          </p:cNvSpPr>
          <p:nvPr>
            <p:ph type="body" idx="2"/>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estions &amp; Thank you">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457200" y="3314701"/>
            <a:ext cx="8229600" cy="742949"/>
          </a:xfrm>
          <a:prstGeom prst="rect">
            <a:avLst/>
          </a:prstGeom>
          <a:noFill/>
          <a:ln>
            <a:noFill/>
          </a:ln>
        </p:spPr>
        <p:txBody>
          <a:bodyPr lIns="91425" tIns="91425" rIns="91425" bIns="91425" anchor="t" anchorCtr="0"/>
          <a:lstStyle>
            <a:lvl1pPr marL="0" indent="0" rtl="0">
              <a:spcBef>
                <a:spcPts val="0"/>
              </a:spcBef>
              <a:buClr>
                <a:srgbClr val="BD504A"/>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2"/>
          </p:nvPr>
        </p:nvSpPr>
        <p:spPr>
          <a:xfrm>
            <a:off x="457200" y="2686051"/>
            <a:ext cx="8229600" cy="628648"/>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estions &amp; Presenter">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952500" y="2114550"/>
            <a:ext cx="7239000" cy="85725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a:off x="952500" y="2743201"/>
            <a:ext cx="7239000" cy="1828798"/>
          </a:xfrm>
          <a:prstGeom prst="rect">
            <a:avLst/>
          </a:prstGeom>
          <a:noFill/>
          <a:ln>
            <a:noFill/>
          </a:ln>
        </p:spPr>
        <p:txBody>
          <a:bodyPr lIns="91425" tIns="91425" rIns="91425" bIns="91425" anchor="t" anchorCtr="0"/>
          <a:lstStyle>
            <a:lvl1pPr marL="0" indent="0" algn="l"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background">
    <p:spTree>
      <p:nvGrpSpPr>
        <p:cNvPr id="1" name="Shape 8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ample Char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a:spLocks noGrp="1"/>
          </p:cNvSpPr>
          <p:nvPr>
            <p:ph type="chart" idx="2"/>
          </p:nvPr>
        </p:nvSpPr>
        <p:spPr>
          <a:xfrm>
            <a:off x="1447803" y="1485901"/>
            <a:ext cx="6248399" cy="320039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endParaRPr/>
          </a:p>
        </p:txBody>
      </p:sp>
      <p:sp>
        <p:nvSpPr>
          <p:cNvPr id="91" name="Shape 91"/>
          <p:cNvSpPr txBox="1">
            <a:spLocks noGrp="1"/>
          </p:cNvSpPr>
          <p:nvPr>
            <p:ph type="body" idx="3"/>
          </p:nvPr>
        </p:nvSpPr>
        <p:spPr>
          <a:xfrm>
            <a:off x="3352803" y="1085850"/>
            <a:ext cx="2438399" cy="285750"/>
          </a:xfrm>
          <a:prstGeom prst="rect">
            <a:avLst/>
          </a:prstGeom>
          <a:solidFill>
            <a:schemeClr val="lt2"/>
          </a:solidFill>
          <a:ln>
            <a:noFill/>
          </a:ln>
        </p:spPr>
        <p:txBody>
          <a:bodyPr lIns="91425" tIns="91425" rIns="91425" bIns="91425" anchor="t" anchorCtr="0"/>
          <a:lstStyle>
            <a:lvl1pPr marL="0" indent="0" algn="ctr"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mage &amp; Text">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2" y="1257301"/>
            <a:ext cx="4038598" cy="24002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4953000" y="1257301"/>
            <a:ext cx="3276600" cy="2400299"/>
          </a:xfrm>
          <a:prstGeom prst="rect">
            <a:avLst/>
          </a:prstGeom>
          <a:noFill/>
          <a:ln>
            <a:noFill/>
          </a:ln>
        </p:spPr>
      </p:sp>
      <p:sp>
        <p:nvSpPr>
          <p:cNvPr id="97" name="Shape 97"/>
          <p:cNvSpPr txBox="1">
            <a:spLocks noGrp="1"/>
          </p:cNvSpPr>
          <p:nvPr>
            <p:ph type="body" idx="4"/>
          </p:nvPr>
        </p:nvSpPr>
        <p:spPr>
          <a:xfrm>
            <a:off x="4953000" y="3771900"/>
            <a:ext cx="3276600" cy="285750"/>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5"/>
          </p:nvPr>
        </p:nvSpPr>
        <p:spPr>
          <a:xfrm>
            <a:off x="4953000" y="4000501"/>
            <a:ext cx="3276600" cy="4571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Comparison">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533400" y="3600451"/>
            <a:ext cx="3733800" cy="4571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a:spLocks noGrp="1"/>
          </p:cNvSpPr>
          <p:nvPr>
            <p:ph type="pic" idx="2"/>
          </p:nvPr>
        </p:nvSpPr>
        <p:spPr>
          <a:xfrm>
            <a:off x="533400" y="1485901"/>
            <a:ext cx="3733800" cy="1828798"/>
          </a:xfrm>
          <a:prstGeom prst="rect">
            <a:avLst/>
          </a:prstGeom>
          <a:noFill/>
          <a:ln>
            <a:noFill/>
          </a:ln>
        </p:spPr>
      </p:sp>
      <p:sp>
        <p:nvSpPr>
          <p:cNvPr id="102" name="Shape 102"/>
          <p:cNvSpPr>
            <a:spLocks noGrp="1"/>
          </p:cNvSpPr>
          <p:nvPr>
            <p:ph type="pic" idx="3"/>
          </p:nvPr>
        </p:nvSpPr>
        <p:spPr>
          <a:xfrm>
            <a:off x="4876800" y="1485901"/>
            <a:ext cx="3733800" cy="1828798"/>
          </a:xfrm>
          <a:prstGeom prst="rect">
            <a:avLst/>
          </a:prstGeom>
          <a:noFill/>
          <a:ln>
            <a:noFill/>
          </a:ln>
        </p:spPr>
      </p:sp>
      <p:sp>
        <p:nvSpPr>
          <p:cNvPr id="103" name="Shape 103"/>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body" idx="4"/>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5"/>
          </p:nvPr>
        </p:nvSpPr>
        <p:spPr>
          <a:xfrm>
            <a:off x="533400" y="3371850"/>
            <a:ext cx="3733800" cy="285750"/>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6" name="Shape 106"/>
          <p:cNvSpPr txBox="1">
            <a:spLocks noGrp="1"/>
          </p:cNvSpPr>
          <p:nvPr>
            <p:ph type="body" idx="6"/>
          </p:nvPr>
        </p:nvSpPr>
        <p:spPr>
          <a:xfrm>
            <a:off x="4876800" y="3600451"/>
            <a:ext cx="3733800" cy="4571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7"/>
          </p:nvPr>
        </p:nvSpPr>
        <p:spPr>
          <a:xfrm>
            <a:off x="4876800" y="3371850"/>
            <a:ext cx="3733800" cy="285750"/>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 Image View">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990600" y="1314451"/>
            <a:ext cx="3429000" cy="1428748"/>
          </a:xfrm>
          <a:prstGeom prst="rect">
            <a:avLst/>
          </a:prstGeom>
          <a:noFill/>
          <a:ln>
            <a:noFill/>
          </a:ln>
        </p:spPr>
      </p:sp>
      <p:sp>
        <p:nvSpPr>
          <p:cNvPr id="110" name="Shape 110"/>
          <p:cNvSpPr>
            <a:spLocks noGrp="1"/>
          </p:cNvSpPr>
          <p:nvPr>
            <p:ph type="pic" idx="3"/>
          </p:nvPr>
        </p:nvSpPr>
        <p:spPr>
          <a:xfrm>
            <a:off x="4724400" y="1314451"/>
            <a:ext cx="3429000" cy="1428748"/>
          </a:xfrm>
          <a:prstGeom prst="rect">
            <a:avLst/>
          </a:prstGeom>
          <a:noFill/>
          <a:ln>
            <a:noFill/>
          </a:ln>
        </p:spPr>
      </p:sp>
      <p:sp>
        <p:nvSpPr>
          <p:cNvPr id="111" name="Shape 111"/>
          <p:cNvSpPr>
            <a:spLocks noGrp="1"/>
          </p:cNvSpPr>
          <p:nvPr>
            <p:ph type="pic" idx="4"/>
          </p:nvPr>
        </p:nvSpPr>
        <p:spPr>
          <a:xfrm>
            <a:off x="990600" y="2914651"/>
            <a:ext cx="3429000" cy="1428748"/>
          </a:xfrm>
          <a:prstGeom prst="rect">
            <a:avLst/>
          </a:prstGeom>
          <a:noFill/>
          <a:ln>
            <a:noFill/>
          </a:ln>
        </p:spPr>
      </p:sp>
      <p:sp>
        <p:nvSpPr>
          <p:cNvPr id="112" name="Shape 112"/>
          <p:cNvSpPr>
            <a:spLocks noGrp="1"/>
          </p:cNvSpPr>
          <p:nvPr>
            <p:ph type="pic" idx="5"/>
          </p:nvPr>
        </p:nvSpPr>
        <p:spPr>
          <a:xfrm>
            <a:off x="4724400" y="2914651"/>
            <a:ext cx="3429000" cy="1428748"/>
          </a:xfrm>
          <a:prstGeom prst="rect">
            <a:avLst/>
          </a:prstGeom>
          <a:noFill/>
          <a:ln>
            <a:noFill/>
          </a:ln>
        </p:spPr>
      </p:sp>
      <p:sp>
        <p:nvSpPr>
          <p:cNvPr id="113" name="Shape 113"/>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estions &amp; Thank you">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57200" y="3314701"/>
            <a:ext cx="8229600" cy="742949"/>
          </a:xfrm>
          <a:prstGeom prst="rect">
            <a:avLst/>
          </a:prstGeom>
          <a:noFill/>
          <a:ln>
            <a:noFill/>
          </a:ln>
        </p:spPr>
        <p:txBody>
          <a:bodyPr lIns="91425" tIns="91425" rIns="91425" bIns="91425" anchor="t" anchorCtr="0"/>
          <a:lstStyle>
            <a:lvl1pPr marL="0" indent="0" rtl="0">
              <a:spcBef>
                <a:spcPts val="0"/>
              </a:spcBef>
              <a:buClr>
                <a:srgbClr val="BD504A"/>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2"/>
          </p:nvPr>
        </p:nvSpPr>
        <p:spPr>
          <a:xfrm>
            <a:off x="457200" y="2686051"/>
            <a:ext cx="8229600" cy="628648"/>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 Image View">
    <p:spTree>
      <p:nvGrpSpPr>
        <p:cNvPr id="1" name="Shape 115"/>
        <p:cNvGrpSpPr/>
        <p:nvPr/>
      </p:nvGrpSpPr>
      <p:grpSpPr>
        <a:xfrm>
          <a:off x="0" y="0"/>
          <a:ext cx="0" cy="0"/>
          <a:chOff x="0" y="0"/>
          <a:chExt cx="0" cy="0"/>
        </a:xfrm>
      </p:grpSpPr>
      <p:sp>
        <p:nvSpPr>
          <p:cNvPr id="116" name="Shape 116"/>
          <p:cNvSpPr>
            <a:spLocks noGrp="1"/>
          </p:cNvSpPr>
          <p:nvPr>
            <p:ph type="pic" idx="2"/>
          </p:nvPr>
        </p:nvSpPr>
        <p:spPr>
          <a:xfrm>
            <a:off x="533400" y="1428750"/>
            <a:ext cx="2362200" cy="1143000"/>
          </a:xfrm>
          <a:prstGeom prst="rect">
            <a:avLst/>
          </a:prstGeom>
          <a:noFill/>
          <a:ln>
            <a:noFill/>
          </a:ln>
        </p:spPr>
      </p:sp>
      <p:sp>
        <p:nvSpPr>
          <p:cNvPr id="117" name="Shape 117"/>
          <p:cNvSpPr>
            <a:spLocks noGrp="1"/>
          </p:cNvSpPr>
          <p:nvPr>
            <p:ph type="pic" idx="3"/>
          </p:nvPr>
        </p:nvSpPr>
        <p:spPr>
          <a:xfrm>
            <a:off x="3429000" y="1428750"/>
            <a:ext cx="2362200" cy="1143000"/>
          </a:xfrm>
          <a:prstGeom prst="rect">
            <a:avLst/>
          </a:prstGeom>
          <a:noFill/>
          <a:ln>
            <a:noFill/>
          </a:ln>
        </p:spPr>
      </p:sp>
      <p:sp>
        <p:nvSpPr>
          <p:cNvPr id="118" name="Shape 118"/>
          <p:cNvSpPr>
            <a:spLocks noGrp="1"/>
          </p:cNvSpPr>
          <p:nvPr>
            <p:ph type="pic" idx="4"/>
          </p:nvPr>
        </p:nvSpPr>
        <p:spPr>
          <a:xfrm>
            <a:off x="6324600" y="1428750"/>
            <a:ext cx="2362200" cy="1143000"/>
          </a:xfrm>
          <a:prstGeom prst="rect">
            <a:avLst/>
          </a:prstGeom>
          <a:noFill/>
          <a:ln>
            <a:noFill/>
          </a:ln>
        </p:spPr>
      </p:sp>
      <p:sp>
        <p:nvSpPr>
          <p:cNvPr id="119" name="Shape 119"/>
          <p:cNvSpPr>
            <a:spLocks noGrp="1"/>
          </p:cNvSpPr>
          <p:nvPr>
            <p:ph type="pic" idx="5"/>
          </p:nvPr>
        </p:nvSpPr>
        <p:spPr>
          <a:xfrm>
            <a:off x="533400" y="2914650"/>
            <a:ext cx="2362200" cy="1143000"/>
          </a:xfrm>
          <a:prstGeom prst="rect">
            <a:avLst/>
          </a:prstGeom>
          <a:noFill/>
          <a:ln>
            <a:noFill/>
          </a:ln>
        </p:spPr>
      </p:sp>
      <p:sp>
        <p:nvSpPr>
          <p:cNvPr id="120" name="Shape 120"/>
          <p:cNvSpPr>
            <a:spLocks noGrp="1"/>
          </p:cNvSpPr>
          <p:nvPr>
            <p:ph type="pic" idx="6"/>
          </p:nvPr>
        </p:nvSpPr>
        <p:spPr>
          <a:xfrm>
            <a:off x="3429000" y="2914650"/>
            <a:ext cx="2362200" cy="1143000"/>
          </a:xfrm>
          <a:prstGeom prst="rect">
            <a:avLst/>
          </a:prstGeom>
          <a:noFill/>
          <a:ln>
            <a:noFill/>
          </a:ln>
        </p:spPr>
      </p:sp>
      <p:sp>
        <p:nvSpPr>
          <p:cNvPr id="121" name="Shape 121"/>
          <p:cNvSpPr>
            <a:spLocks noGrp="1"/>
          </p:cNvSpPr>
          <p:nvPr>
            <p:ph type="pic" idx="7"/>
          </p:nvPr>
        </p:nvSpPr>
        <p:spPr>
          <a:xfrm>
            <a:off x="6324600" y="2914650"/>
            <a:ext cx="2362200" cy="1143000"/>
          </a:xfrm>
          <a:prstGeom prst="rect">
            <a:avLst/>
          </a:prstGeom>
          <a:noFill/>
          <a:ln>
            <a:noFill/>
          </a:ln>
        </p:spPr>
      </p:sp>
      <p:sp>
        <p:nvSpPr>
          <p:cNvPr id="122" name="Shape 122"/>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body" idx="1"/>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25400" algn="l" rtl="0">
              <a:spcBef>
                <a:spcPts val="640"/>
              </a:spcBef>
              <a:spcAft>
                <a:spcPts val="0"/>
              </a:spcAft>
              <a:buClr>
                <a:schemeClr val="dk1"/>
              </a:buClr>
              <a:buFont typeface="Arial"/>
              <a:buChar char="●"/>
              <a:defRPr/>
            </a:lvl1pPr>
            <a:lvl2pPr marL="742950" indent="-63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25400" algn="l" rtl="0">
              <a:spcBef>
                <a:spcPts val="400"/>
              </a:spcBef>
              <a:spcAft>
                <a:spcPts val="0"/>
              </a:spcAft>
              <a:buClr>
                <a:schemeClr val="dk1"/>
              </a:buClr>
              <a:buFont typeface="Arial"/>
              <a:buChar char="●"/>
              <a:defRPr/>
            </a:lvl4pPr>
            <a:lvl5pPr marL="2057400" indent="-25400" algn="l" rtl="0">
              <a:spcBef>
                <a:spcPts val="40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
        <p:nvSpPr>
          <p:cNvPr id="127" name="Shape 127"/>
          <p:cNvSpPr txBox="1">
            <a:spLocks noGrp="1"/>
          </p:cNvSpPr>
          <p:nvPr>
            <p:ph type="body" idx="2"/>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lide">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232555" y="1770328"/>
            <a:ext cx="8305799" cy="873917"/>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2" name="Shape 202"/>
          <p:cNvSpPr txBox="1">
            <a:spLocks noGrp="1"/>
          </p:cNvSpPr>
          <p:nvPr>
            <p:ph type="subTitle" idx="1"/>
          </p:nvPr>
        </p:nvSpPr>
        <p:spPr>
          <a:xfrm>
            <a:off x="240802" y="2722983"/>
            <a:ext cx="6400799" cy="400049"/>
          </a:xfrm>
          <a:prstGeom prst="rect">
            <a:avLst/>
          </a:prstGeom>
          <a:noFill/>
          <a:ln>
            <a:noFill/>
          </a:ln>
        </p:spPr>
        <p:txBody>
          <a:bodyPr lIns="91425" tIns="91425" rIns="91425" bIns="91425" anchor="t" anchorCtr="0"/>
          <a:lstStyle>
            <a:lvl1pPr marL="0" marR="0" indent="0" algn="l" rtl="0">
              <a:lnSpc>
                <a:spcPct val="100000"/>
              </a:lnSpc>
              <a:spcBef>
                <a:spcPts val="400"/>
              </a:spcBef>
              <a:spcAft>
                <a:spcPts val="0"/>
              </a:spcAft>
              <a:buClr>
                <a:schemeClr val="dk1"/>
              </a:buClr>
              <a:buFont typeface="Arial"/>
              <a:buNone/>
              <a:defRPr/>
            </a:lvl1pPr>
            <a:lvl2pPr marL="457200" marR="0" indent="0" algn="ctr" rtl="0">
              <a:lnSpc>
                <a:spcPct val="100000"/>
              </a:lnSpc>
              <a:spcBef>
                <a:spcPts val="560"/>
              </a:spcBef>
              <a:spcAft>
                <a:spcPts val="0"/>
              </a:spcAft>
              <a:buClr>
                <a:schemeClr val="dk1"/>
              </a:buClr>
              <a:buFont typeface="Arial"/>
              <a:buNone/>
              <a:defRPr/>
            </a:lvl2pPr>
            <a:lvl3pPr marL="914400" marR="0" indent="0" algn="ctr" rtl="0">
              <a:lnSpc>
                <a:spcPct val="100000"/>
              </a:lnSpc>
              <a:spcBef>
                <a:spcPts val="480"/>
              </a:spcBef>
              <a:spcAft>
                <a:spcPts val="0"/>
              </a:spcAft>
              <a:buClr>
                <a:schemeClr val="dk1"/>
              </a:buClr>
              <a:buFont typeface="Arial"/>
              <a:buNone/>
              <a:defRPr/>
            </a:lvl3pPr>
            <a:lvl4pPr marL="1371600" marR="0" indent="0" algn="ctr" rtl="0">
              <a:lnSpc>
                <a:spcPct val="100000"/>
              </a:lnSpc>
              <a:spcBef>
                <a:spcPts val="400"/>
              </a:spcBef>
              <a:spcAft>
                <a:spcPts val="0"/>
              </a:spcAft>
              <a:buClr>
                <a:schemeClr val="dk1"/>
              </a:buClr>
              <a:buFont typeface="Arial"/>
              <a:buNone/>
              <a:defRPr/>
            </a:lvl4pPr>
            <a:lvl5pPr marL="1828800" marR="0" indent="0" algn="ctr" rtl="0">
              <a:lnSpc>
                <a:spcPct val="100000"/>
              </a:lnSpc>
              <a:spcBef>
                <a:spcPts val="400"/>
              </a:spcBef>
              <a:spcAft>
                <a:spcPts val="0"/>
              </a:spcAft>
              <a:buClr>
                <a:schemeClr val="dk1"/>
              </a:buClr>
              <a:buFont typeface="Arial"/>
              <a:buNone/>
              <a:defRPr/>
            </a:lvl5pPr>
            <a:lvl6pPr marL="2286000" marR="0" indent="0" algn="ctr" rtl="0">
              <a:lnSpc>
                <a:spcPct val="100000"/>
              </a:lnSpc>
              <a:spcBef>
                <a:spcPts val="400"/>
              </a:spcBef>
              <a:spcAft>
                <a:spcPts val="0"/>
              </a:spcAft>
              <a:buClr>
                <a:schemeClr val="dk1"/>
              </a:buClr>
              <a:buFont typeface="Arial"/>
              <a:buNone/>
              <a:defRPr/>
            </a:lvl6pPr>
            <a:lvl7pPr marL="2743200" marR="0" indent="0" algn="ctr" rtl="0">
              <a:lnSpc>
                <a:spcPct val="100000"/>
              </a:lnSpc>
              <a:spcBef>
                <a:spcPts val="400"/>
              </a:spcBef>
              <a:spcAft>
                <a:spcPts val="0"/>
              </a:spcAft>
              <a:buClr>
                <a:schemeClr val="dk1"/>
              </a:buClr>
              <a:buFont typeface="Arial"/>
              <a:buNone/>
              <a:defRPr/>
            </a:lvl7pPr>
            <a:lvl8pPr marL="3200400" marR="0" indent="0" algn="ctr" rtl="0">
              <a:lnSpc>
                <a:spcPct val="100000"/>
              </a:lnSpc>
              <a:spcBef>
                <a:spcPts val="400"/>
              </a:spcBef>
              <a:spcAft>
                <a:spcPts val="0"/>
              </a:spcAft>
              <a:buClr>
                <a:schemeClr val="dk1"/>
              </a:buClr>
              <a:buFont typeface="Arial"/>
              <a:buNone/>
              <a:defRPr/>
            </a:lvl8pPr>
            <a:lvl9pPr marL="3657600" marR="0" indent="0" algn="ctr" rtl="0">
              <a:lnSpc>
                <a:spcPct val="100000"/>
              </a:lnSpc>
              <a:spcBef>
                <a:spcPts val="400"/>
              </a:spcBef>
              <a:spcAft>
                <a:spcPts val="0"/>
              </a:spcAft>
              <a:buClr>
                <a:schemeClr val="dk1"/>
              </a:buClr>
              <a:buFont typeface="Arial"/>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estions &amp; Present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52500" y="2114550"/>
            <a:ext cx="7239000" cy="85725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952500" y="2743201"/>
            <a:ext cx="7239000" cy="1828798"/>
          </a:xfrm>
          <a:prstGeom prst="rect">
            <a:avLst/>
          </a:prstGeom>
          <a:noFill/>
          <a:ln>
            <a:noFill/>
          </a:ln>
        </p:spPr>
        <p:txBody>
          <a:bodyPr lIns="91425" tIns="91425" rIns="91425" bIns="91425" anchor="t" anchorCtr="0"/>
          <a:lstStyle>
            <a:lvl1pPr marL="0" indent="0" algn="l"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background">
    <p:spTree>
      <p:nvGrpSpPr>
        <p:cNvPr id="1" name="Shape 2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ample Char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a:spLocks noGrp="1"/>
          </p:cNvSpPr>
          <p:nvPr>
            <p:ph type="chart" idx="2"/>
          </p:nvPr>
        </p:nvSpPr>
        <p:spPr>
          <a:xfrm>
            <a:off x="1447803" y="1485901"/>
            <a:ext cx="6248399" cy="320039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endParaRPr/>
          </a:p>
        </p:txBody>
      </p:sp>
      <p:sp>
        <p:nvSpPr>
          <p:cNvPr id="29" name="Shape 29"/>
          <p:cNvSpPr txBox="1">
            <a:spLocks noGrp="1"/>
          </p:cNvSpPr>
          <p:nvPr>
            <p:ph type="body" idx="3"/>
          </p:nvPr>
        </p:nvSpPr>
        <p:spPr>
          <a:xfrm>
            <a:off x="3352803" y="1085850"/>
            <a:ext cx="2438399" cy="285750"/>
          </a:xfrm>
          <a:prstGeom prst="rect">
            <a:avLst/>
          </a:prstGeom>
          <a:solidFill>
            <a:schemeClr val="lt2"/>
          </a:solidFill>
          <a:ln>
            <a:noFill/>
          </a:ln>
        </p:spPr>
        <p:txBody>
          <a:bodyPr lIns="91425" tIns="91425" rIns="91425" bIns="91425" anchor="t" anchorCtr="0"/>
          <a:lstStyle>
            <a:lvl1pPr marL="0" indent="0" algn="ctr"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mage &amp; Text">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85802" y="1257301"/>
            <a:ext cx="4038598" cy="24002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2"/>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a:spLocks noGrp="1"/>
          </p:cNvSpPr>
          <p:nvPr>
            <p:ph type="pic" idx="3"/>
          </p:nvPr>
        </p:nvSpPr>
        <p:spPr>
          <a:xfrm>
            <a:off x="4953000" y="1257301"/>
            <a:ext cx="3276600" cy="2400299"/>
          </a:xfrm>
          <a:prstGeom prst="rect">
            <a:avLst/>
          </a:prstGeom>
          <a:noFill/>
          <a:ln>
            <a:noFill/>
          </a:ln>
        </p:spPr>
      </p:sp>
      <p:sp>
        <p:nvSpPr>
          <p:cNvPr id="35" name="Shape 35"/>
          <p:cNvSpPr txBox="1">
            <a:spLocks noGrp="1"/>
          </p:cNvSpPr>
          <p:nvPr>
            <p:ph type="body" idx="4"/>
          </p:nvPr>
        </p:nvSpPr>
        <p:spPr>
          <a:xfrm>
            <a:off x="4953000" y="3771900"/>
            <a:ext cx="3276600" cy="285750"/>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5"/>
          </p:nvPr>
        </p:nvSpPr>
        <p:spPr>
          <a:xfrm>
            <a:off x="4953000" y="4000501"/>
            <a:ext cx="3276600" cy="4571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Image Comparison">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533400" y="3600451"/>
            <a:ext cx="3733800" cy="4571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a:spLocks noGrp="1"/>
          </p:cNvSpPr>
          <p:nvPr>
            <p:ph type="pic" idx="2"/>
          </p:nvPr>
        </p:nvSpPr>
        <p:spPr>
          <a:xfrm>
            <a:off x="533400" y="1485901"/>
            <a:ext cx="3733800" cy="1828798"/>
          </a:xfrm>
          <a:prstGeom prst="rect">
            <a:avLst/>
          </a:prstGeom>
          <a:noFill/>
          <a:ln>
            <a:noFill/>
          </a:ln>
        </p:spPr>
      </p:sp>
      <p:sp>
        <p:nvSpPr>
          <p:cNvPr id="40" name="Shape 40"/>
          <p:cNvSpPr>
            <a:spLocks noGrp="1"/>
          </p:cNvSpPr>
          <p:nvPr>
            <p:ph type="pic" idx="3"/>
          </p:nvPr>
        </p:nvSpPr>
        <p:spPr>
          <a:xfrm>
            <a:off x="4876800" y="1485901"/>
            <a:ext cx="3733800" cy="1828798"/>
          </a:xfrm>
          <a:prstGeom prst="rect">
            <a:avLst/>
          </a:prstGeom>
          <a:noFill/>
          <a:ln>
            <a:noFill/>
          </a:ln>
        </p:spPr>
      </p:sp>
      <p:sp>
        <p:nvSpPr>
          <p:cNvPr id="41" name="Shape 41"/>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4"/>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5"/>
          </p:nvPr>
        </p:nvSpPr>
        <p:spPr>
          <a:xfrm>
            <a:off x="533400" y="3371850"/>
            <a:ext cx="3733800" cy="285750"/>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6"/>
          </p:nvPr>
        </p:nvSpPr>
        <p:spPr>
          <a:xfrm>
            <a:off x="4876800" y="3600451"/>
            <a:ext cx="3733800" cy="4571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7"/>
          </p:nvPr>
        </p:nvSpPr>
        <p:spPr>
          <a:xfrm>
            <a:off x="4876800" y="3371850"/>
            <a:ext cx="3733800" cy="285750"/>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 Image View">
    <p:spTree>
      <p:nvGrpSpPr>
        <p:cNvPr id="1" name="Shape 46"/>
        <p:cNvGrpSpPr/>
        <p:nvPr/>
      </p:nvGrpSpPr>
      <p:grpSpPr>
        <a:xfrm>
          <a:off x="0" y="0"/>
          <a:ext cx="0" cy="0"/>
          <a:chOff x="0" y="0"/>
          <a:chExt cx="0" cy="0"/>
        </a:xfrm>
      </p:grpSpPr>
      <p:sp>
        <p:nvSpPr>
          <p:cNvPr id="47" name="Shape 47"/>
          <p:cNvSpPr>
            <a:spLocks noGrp="1"/>
          </p:cNvSpPr>
          <p:nvPr>
            <p:ph type="pic" idx="2"/>
          </p:nvPr>
        </p:nvSpPr>
        <p:spPr>
          <a:xfrm>
            <a:off x="990600" y="1314451"/>
            <a:ext cx="3429000" cy="1428748"/>
          </a:xfrm>
          <a:prstGeom prst="rect">
            <a:avLst/>
          </a:prstGeom>
          <a:noFill/>
          <a:ln>
            <a:noFill/>
          </a:ln>
        </p:spPr>
      </p:sp>
      <p:sp>
        <p:nvSpPr>
          <p:cNvPr id="48" name="Shape 48"/>
          <p:cNvSpPr>
            <a:spLocks noGrp="1"/>
          </p:cNvSpPr>
          <p:nvPr>
            <p:ph type="pic" idx="3"/>
          </p:nvPr>
        </p:nvSpPr>
        <p:spPr>
          <a:xfrm>
            <a:off x="4724400" y="1314451"/>
            <a:ext cx="3429000" cy="1428748"/>
          </a:xfrm>
          <a:prstGeom prst="rect">
            <a:avLst/>
          </a:prstGeom>
          <a:noFill/>
          <a:ln>
            <a:noFill/>
          </a:ln>
        </p:spPr>
      </p:sp>
      <p:sp>
        <p:nvSpPr>
          <p:cNvPr id="49" name="Shape 49"/>
          <p:cNvSpPr>
            <a:spLocks noGrp="1"/>
          </p:cNvSpPr>
          <p:nvPr>
            <p:ph type="pic" idx="4"/>
          </p:nvPr>
        </p:nvSpPr>
        <p:spPr>
          <a:xfrm>
            <a:off x="990600" y="2914651"/>
            <a:ext cx="3429000" cy="1428748"/>
          </a:xfrm>
          <a:prstGeom prst="rect">
            <a:avLst/>
          </a:prstGeom>
          <a:noFill/>
          <a:ln>
            <a:noFill/>
          </a:ln>
        </p:spPr>
      </p:sp>
      <p:sp>
        <p:nvSpPr>
          <p:cNvPr id="50" name="Shape 50"/>
          <p:cNvSpPr>
            <a:spLocks noGrp="1"/>
          </p:cNvSpPr>
          <p:nvPr>
            <p:ph type="pic" idx="5"/>
          </p:nvPr>
        </p:nvSpPr>
        <p:spPr>
          <a:xfrm>
            <a:off x="4724400" y="2914651"/>
            <a:ext cx="3429000" cy="1428748"/>
          </a:xfrm>
          <a:prstGeom prst="rect">
            <a:avLst/>
          </a:prstGeom>
          <a:noFill/>
          <a:ln>
            <a:noFill/>
          </a:ln>
        </p:spPr>
      </p:sp>
      <p:sp>
        <p:nvSpPr>
          <p:cNvPr id="51" name="Shape 51"/>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6 Image View">
    <p:spTree>
      <p:nvGrpSpPr>
        <p:cNvPr id="1" name="Shape 53"/>
        <p:cNvGrpSpPr/>
        <p:nvPr/>
      </p:nvGrpSpPr>
      <p:grpSpPr>
        <a:xfrm>
          <a:off x="0" y="0"/>
          <a:ext cx="0" cy="0"/>
          <a:chOff x="0" y="0"/>
          <a:chExt cx="0" cy="0"/>
        </a:xfrm>
      </p:grpSpPr>
      <p:sp>
        <p:nvSpPr>
          <p:cNvPr id="54" name="Shape 54"/>
          <p:cNvSpPr>
            <a:spLocks noGrp="1"/>
          </p:cNvSpPr>
          <p:nvPr>
            <p:ph type="pic" idx="2"/>
          </p:nvPr>
        </p:nvSpPr>
        <p:spPr>
          <a:xfrm>
            <a:off x="533400" y="1428750"/>
            <a:ext cx="2362200" cy="1143000"/>
          </a:xfrm>
          <a:prstGeom prst="rect">
            <a:avLst/>
          </a:prstGeom>
          <a:noFill/>
          <a:ln>
            <a:noFill/>
          </a:ln>
        </p:spPr>
      </p:sp>
      <p:sp>
        <p:nvSpPr>
          <p:cNvPr id="55" name="Shape 55"/>
          <p:cNvSpPr>
            <a:spLocks noGrp="1"/>
          </p:cNvSpPr>
          <p:nvPr>
            <p:ph type="pic" idx="3"/>
          </p:nvPr>
        </p:nvSpPr>
        <p:spPr>
          <a:xfrm>
            <a:off x="3429000" y="1428750"/>
            <a:ext cx="2362200" cy="1143000"/>
          </a:xfrm>
          <a:prstGeom prst="rect">
            <a:avLst/>
          </a:prstGeom>
          <a:noFill/>
          <a:ln>
            <a:noFill/>
          </a:ln>
        </p:spPr>
      </p:sp>
      <p:sp>
        <p:nvSpPr>
          <p:cNvPr id="56" name="Shape 56"/>
          <p:cNvSpPr>
            <a:spLocks noGrp="1"/>
          </p:cNvSpPr>
          <p:nvPr>
            <p:ph type="pic" idx="4"/>
          </p:nvPr>
        </p:nvSpPr>
        <p:spPr>
          <a:xfrm>
            <a:off x="6324600" y="1428750"/>
            <a:ext cx="2362200" cy="1143000"/>
          </a:xfrm>
          <a:prstGeom prst="rect">
            <a:avLst/>
          </a:prstGeom>
          <a:noFill/>
          <a:ln>
            <a:noFill/>
          </a:ln>
        </p:spPr>
      </p:sp>
      <p:sp>
        <p:nvSpPr>
          <p:cNvPr id="57" name="Shape 57"/>
          <p:cNvSpPr>
            <a:spLocks noGrp="1"/>
          </p:cNvSpPr>
          <p:nvPr>
            <p:ph type="pic" idx="5"/>
          </p:nvPr>
        </p:nvSpPr>
        <p:spPr>
          <a:xfrm>
            <a:off x="533400" y="2914650"/>
            <a:ext cx="2362200" cy="1143000"/>
          </a:xfrm>
          <a:prstGeom prst="rect">
            <a:avLst/>
          </a:prstGeom>
          <a:noFill/>
          <a:ln>
            <a:noFill/>
          </a:ln>
        </p:spPr>
      </p:sp>
      <p:sp>
        <p:nvSpPr>
          <p:cNvPr id="58" name="Shape 58"/>
          <p:cNvSpPr>
            <a:spLocks noGrp="1"/>
          </p:cNvSpPr>
          <p:nvPr>
            <p:ph type="pic" idx="6"/>
          </p:nvPr>
        </p:nvSpPr>
        <p:spPr>
          <a:xfrm>
            <a:off x="3429000" y="2914650"/>
            <a:ext cx="2362200" cy="1143000"/>
          </a:xfrm>
          <a:prstGeom prst="rect">
            <a:avLst/>
          </a:prstGeom>
          <a:noFill/>
          <a:ln>
            <a:noFill/>
          </a:ln>
        </p:spPr>
      </p:sp>
      <p:sp>
        <p:nvSpPr>
          <p:cNvPr id="59" name="Shape 59"/>
          <p:cNvSpPr>
            <a:spLocks noGrp="1"/>
          </p:cNvSpPr>
          <p:nvPr>
            <p:ph type="pic" idx="7"/>
          </p:nvPr>
        </p:nvSpPr>
        <p:spPr>
          <a:xfrm>
            <a:off x="6324600" y="2914650"/>
            <a:ext cx="2362200" cy="1143000"/>
          </a:xfrm>
          <a:prstGeom prst="rect">
            <a:avLst/>
          </a:prstGeom>
          <a:noFill/>
          <a:ln>
            <a:noFill/>
          </a:ln>
        </p:spPr>
      </p:sp>
      <p:sp>
        <p:nvSpPr>
          <p:cNvPr id="60" name="Shape 60"/>
          <p:cNvSpPr txBox="1">
            <a:spLocks noGrp="1"/>
          </p:cNvSpPr>
          <p:nvPr>
            <p:ph type="title"/>
          </p:nvPr>
        </p:nvSpPr>
        <p:spPr>
          <a:xfrm>
            <a:off x="381000" y="171452"/>
            <a:ext cx="8229600" cy="628648"/>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381000" y="685800"/>
            <a:ext cx="8229600" cy="285750"/>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
        <p:cNvGrpSpPr/>
        <p:nvPr/>
      </p:nvGrpSpPr>
      <p:grpSpPr>
        <a:xfrm>
          <a:off x="0" y="0"/>
          <a:ext cx="0" cy="0"/>
          <a:chOff x="0" y="0"/>
          <a:chExt cx="0" cy="0"/>
        </a:xfrm>
      </p:grpSpPr>
      <p:sp>
        <p:nvSpPr>
          <p:cNvPr id="5" name="Shape 5"/>
          <p:cNvSpPr/>
          <p:nvPr/>
        </p:nvSpPr>
        <p:spPr>
          <a:xfrm>
            <a:off x="0" y="0"/>
            <a:ext cx="9144000" cy="374430"/>
          </a:xfrm>
          <a:prstGeom prst="rect">
            <a:avLst/>
          </a:prstGeom>
          <a:solidFill>
            <a:schemeClr val="lt1"/>
          </a:solidFill>
          <a:ln w="9525" cap="flat" cmpd="sng">
            <a:solidFill>
              <a:srgbClr val="E9E9F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0000"/>
              </a:solidFill>
              <a:latin typeface="Arial"/>
              <a:ea typeface="Arial"/>
              <a:cs typeface="Arial"/>
              <a:sym typeface="Arial"/>
            </a:endParaRPr>
          </a:p>
        </p:txBody>
      </p:sp>
      <p:pic>
        <p:nvPicPr>
          <p:cNvPr id="6" name="Shape 6"/>
          <p:cNvPicPr preferRelativeResize="0"/>
          <p:nvPr/>
        </p:nvPicPr>
        <p:blipFill rotWithShape="1">
          <a:blip r:embed="rId4">
            <a:alphaModFix/>
          </a:blip>
          <a:srcRect/>
          <a:stretch/>
        </p:blipFill>
        <p:spPr>
          <a:xfrm>
            <a:off x="0" y="3732608"/>
            <a:ext cx="9143998" cy="1410890"/>
          </a:xfrm>
          <a:prstGeom prst="rect">
            <a:avLst/>
          </a:prstGeom>
          <a:noFill/>
          <a:ln>
            <a:noFill/>
          </a:ln>
        </p:spPr>
      </p:pic>
      <p:pic>
        <p:nvPicPr>
          <p:cNvPr id="7" name="Shape 7"/>
          <p:cNvPicPr preferRelativeResize="0"/>
          <p:nvPr/>
        </p:nvPicPr>
        <p:blipFill rotWithShape="1">
          <a:blip r:embed="rId5">
            <a:alphaModFix/>
          </a:blip>
          <a:srcRect/>
          <a:stretch/>
        </p:blipFill>
        <p:spPr>
          <a:xfrm>
            <a:off x="106494" y="-16491"/>
            <a:ext cx="4957239" cy="4551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1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75"/>
        <p:cNvGrpSpPr/>
        <p:nvPr/>
      </p:nvGrpSpPr>
      <p:grpSpPr>
        <a:xfrm>
          <a:off x="0" y="0"/>
          <a:ext cx="0" cy="0"/>
          <a:chOff x="0" y="0"/>
          <a:chExt cx="0" cy="0"/>
        </a:xfrm>
      </p:grpSpPr>
      <p:pic>
        <p:nvPicPr>
          <p:cNvPr id="76" name="Shape 76"/>
          <p:cNvPicPr preferRelativeResize="0"/>
          <p:nvPr/>
        </p:nvPicPr>
        <p:blipFill rotWithShape="1">
          <a:blip r:embed="rId13">
            <a:alphaModFix/>
          </a:blip>
          <a:srcRect/>
          <a:stretch/>
        </p:blipFill>
        <p:spPr>
          <a:xfrm>
            <a:off x="0" y="3732608"/>
            <a:ext cx="9143998" cy="14108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Shape 197"/>
          <p:cNvSpPr/>
          <p:nvPr/>
        </p:nvSpPr>
        <p:spPr>
          <a:xfrm>
            <a:off x="0" y="0"/>
            <a:ext cx="9144000" cy="374430"/>
          </a:xfrm>
          <a:prstGeom prst="rect">
            <a:avLst/>
          </a:prstGeom>
          <a:solidFill>
            <a:schemeClr val="lt1"/>
          </a:solidFill>
          <a:ln w="9525" cap="flat" cmpd="sng">
            <a:solidFill>
              <a:srgbClr val="E9E9F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0000"/>
              </a:solidFill>
              <a:latin typeface="Arial"/>
              <a:ea typeface="Arial"/>
              <a:cs typeface="Arial"/>
              <a:sym typeface="Arial"/>
            </a:endParaRPr>
          </a:p>
        </p:txBody>
      </p:sp>
      <p:pic>
        <p:nvPicPr>
          <p:cNvPr id="198" name="Shape 198"/>
          <p:cNvPicPr preferRelativeResize="0"/>
          <p:nvPr/>
        </p:nvPicPr>
        <p:blipFill rotWithShape="1">
          <a:blip r:embed="rId4">
            <a:alphaModFix/>
          </a:blip>
          <a:srcRect/>
          <a:stretch/>
        </p:blipFill>
        <p:spPr>
          <a:xfrm>
            <a:off x="0" y="3732608"/>
            <a:ext cx="9143998" cy="1410890"/>
          </a:xfrm>
          <a:prstGeom prst="rect">
            <a:avLst/>
          </a:prstGeom>
          <a:noFill/>
          <a:ln>
            <a:noFill/>
          </a:ln>
        </p:spPr>
      </p:pic>
      <p:pic>
        <p:nvPicPr>
          <p:cNvPr id="199" name="Shape 199"/>
          <p:cNvPicPr preferRelativeResize="0"/>
          <p:nvPr/>
        </p:nvPicPr>
        <p:blipFill rotWithShape="1">
          <a:blip r:embed="rId5">
            <a:alphaModFix/>
          </a:blip>
          <a:srcRect/>
          <a:stretch/>
        </p:blipFill>
        <p:spPr>
          <a:xfrm>
            <a:off x="155978" y="8245"/>
            <a:ext cx="1608905" cy="305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jp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jp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jp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jp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4435"/>
                    </a14:imgEffect>
                    <a14:imgEffect>
                      <a14:saturation sat="400000"/>
                    </a14:imgEffect>
                  </a14:imgLayer>
                </a14:imgProps>
              </a:ext>
            </a:extLst>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621700" y="1378425"/>
            <a:ext cx="6926700" cy="25281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3600" b="1" dirty="0">
                <a:solidFill>
                  <a:schemeClr val="dk1"/>
                </a:solidFill>
              </a:rPr>
              <a:t>Moving toward </a:t>
            </a:r>
          </a:p>
          <a:p>
            <a:pPr lvl="0" rtl="0">
              <a:spcBef>
                <a:spcPts val="0"/>
              </a:spcBef>
              <a:buClr>
                <a:schemeClr val="dk1"/>
              </a:buClr>
              <a:buSzPct val="25000"/>
              <a:buFont typeface="Arial"/>
              <a:buNone/>
            </a:pPr>
            <a:r>
              <a:rPr lang="en-US" sz="3600" b="1" dirty="0">
                <a:solidFill>
                  <a:schemeClr val="dk1"/>
                </a:solidFill>
              </a:rPr>
              <a:t>Enterprise Learning Analytics </a:t>
            </a:r>
          </a:p>
          <a:p>
            <a:pPr lvl="0" rtl="0">
              <a:spcBef>
                <a:spcPts val="0"/>
              </a:spcBef>
              <a:buClr>
                <a:schemeClr val="dk1"/>
              </a:buClr>
              <a:buSzPct val="25000"/>
              <a:buFont typeface="Arial"/>
              <a:buNone/>
            </a:pPr>
            <a:r>
              <a:rPr lang="en-US" sz="3600" b="1" dirty="0">
                <a:solidFill>
                  <a:schemeClr val="dk1"/>
                </a:solidFill>
              </a:rPr>
              <a:t>at NC State</a:t>
            </a:r>
          </a:p>
        </p:txBody>
      </p:sp>
      <p:sp>
        <p:nvSpPr>
          <p:cNvPr id="13" name="Shape 13"/>
          <p:cNvSpPr txBox="1">
            <a:spLocks noGrp="1"/>
          </p:cNvSpPr>
          <p:nvPr>
            <p:ph type="subTitle" idx="1"/>
          </p:nvPr>
        </p:nvSpPr>
        <p:spPr>
          <a:xfrm>
            <a:off x="2598250" y="3874150"/>
            <a:ext cx="6156600" cy="39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cap="small" dirty="0">
                <a:solidFill>
                  <a:schemeClr val="dk1"/>
                </a:solidFill>
              </a:rPr>
              <a:t>Dr. Donna </a:t>
            </a:r>
            <a:r>
              <a:rPr lang="en-US" sz="2000" cap="small" dirty="0" err="1">
                <a:solidFill>
                  <a:schemeClr val="dk1"/>
                </a:solidFill>
              </a:rPr>
              <a:t>Petherbridge</a:t>
            </a:r>
            <a:r>
              <a:rPr lang="en-US" sz="2000" cap="small" dirty="0">
                <a:solidFill>
                  <a:schemeClr val="dk1"/>
                </a:solidFill>
              </a:rPr>
              <a:t>	</a:t>
            </a:r>
            <a:r>
              <a:rPr lang="en-US" sz="2000" cap="small" dirty="0" smtClean="0">
                <a:solidFill>
                  <a:schemeClr val="dk1"/>
                </a:solidFill>
              </a:rPr>
              <a:t>Lou </a:t>
            </a:r>
            <a:r>
              <a:rPr lang="en-US" sz="2000" cap="small" dirty="0">
                <a:solidFill>
                  <a:schemeClr val="dk1"/>
                </a:solidFill>
              </a:rPr>
              <a:t>Harrison</a:t>
            </a:r>
          </a:p>
          <a:p>
            <a:pPr marL="0" marR="0" lvl="0" indent="0" algn="l" rtl="0">
              <a:lnSpc>
                <a:spcPct val="100000"/>
              </a:lnSpc>
              <a:spcBef>
                <a:spcPts val="0"/>
              </a:spcBef>
              <a:spcAft>
                <a:spcPts val="0"/>
              </a:spcAft>
              <a:buClr>
                <a:schemeClr val="dk1"/>
              </a:buClr>
              <a:buSzPct val="25000"/>
              <a:buFont typeface="Arial"/>
              <a:buNone/>
            </a:pPr>
            <a:r>
              <a:rPr lang="en-US" sz="1000" cap="small" dirty="0">
                <a:solidFill>
                  <a:schemeClr val="dk1"/>
                </a:solidFill>
              </a:rPr>
              <a:t>Associate Vice Provost for 			</a:t>
            </a:r>
            <a:r>
              <a:rPr lang="en-US" sz="1000" cap="small" dirty="0" smtClean="0">
                <a:solidFill>
                  <a:schemeClr val="dk1"/>
                </a:solidFill>
              </a:rPr>
              <a:t>Director </a:t>
            </a:r>
            <a:r>
              <a:rPr lang="en-US" sz="1000" cap="small" dirty="0">
                <a:solidFill>
                  <a:schemeClr val="dk1"/>
                </a:solidFill>
              </a:rPr>
              <a:t>of </a:t>
            </a:r>
          </a:p>
          <a:p>
            <a:pPr marL="0" marR="0" lvl="0" indent="0" algn="l" rtl="0">
              <a:lnSpc>
                <a:spcPct val="100000"/>
              </a:lnSpc>
              <a:spcBef>
                <a:spcPts val="0"/>
              </a:spcBef>
              <a:spcAft>
                <a:spcPts val="0"/>
              </a:spcAft>
              <a:buClr>
                <a:schemeClr val="dk1"/>
              </a:buClr>
              <a:buSzPct val="25000"/>
              <a:buFont typeface="Arial"/>
              <a:buNone/>
            </a:pPr>
            <a:r>
              <a:rPr lang="en-US" sz="1000" cap="small" dirty="0">
                <a:solidFill>
                  <a:schemeClr val="dk1"/>
                </a:solidFill>
              </a:rPr>
              <a:t>Instructional Technology Support and Development	Educational Technology Services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Refine model even more</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Segment Model by population</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Balance between models and accuracy</a:t>
            </a:r>
          </a:p>
        </p:txBody>
      </p:sp>
      <p:sp>
        <p:nvSpPr>
          <p:cNvPr id="178" name="Shape 178"/>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Future Goals</a:t>
            </a:r>
          </a:p>
        </p:txBody>
      </p:sp>
      <p:pic>
        <p:nvPicPr>
          <p:cNvPr id="179" name="Shape 179"/>
          <p:cNvPicPr preferRelativeResize="0"/>
          <p:nvPr/>
        </p:nvPicPr>
        <p:blipFill>
          <a:blip r:embed="rId5">
            <a:alphaModFix/>
          </a:blip>
          <a:stretch>
            <a:fillRect/>
          </a:stretch>
        </p:blipFill>
        <p:spPr>
          <a:xfrm>
            <a:off x="158900" y="1694948"/>
            <a:ext cx="2405150" cy="14697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Refine and improve model(s) over time</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Explore ways to track efficacy over time</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Once we intervene, can never go back to virgin state</a:t>
            </a:r>
          </a:p>
        </p:txBody>
      </p:sp>
      <p:sp>
        <p:nvSpPr>
          <p:cNvPr id="185" name="Shape 185"/>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Future Goals </a:t>
            </a:r>
            <a:r>
              <a:rPr lang="en-US" sz="2400" b="1" cap="small" dirty="0">
                <a:solidFill>
                  <a:schemeClr val="lt1"/>
                </a:solidFill>
              </a:rPr>
              <a:t>continued</a:t>
            </a:r>
          </a:p>
        </p:txBody>
      </p:sp>
      <p:pic>
        <p:nvPicPr>
          <p:cNvPr id="186" name="Shape 186"/>
          <p:cNvPicPr preferRelativeResize="0"/>
          <p:nvPr/>
        </p:nvPicPr>
        <p:blipFill>
          <a:blip r:embed="rId5">
            <a:alphaModFix/>
          </a:blip>
          <a:stretch>
            <a:fillRect/>
          </a:stretch>
        </p:blipFill>
        <p:spPr>
          <a:xfrm>
            <a:off x="99250" y="1549275"/>
            <a:ext cx="2405149" cy="180385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72097" y="2626838"/>
            <a:ext cx="7239000" cy="2438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32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32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3200"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n-US" sz="3200" dirty="0" err="1">
                <a:solidFill>
                  <a:schemeClr val="dk1"/>
                </a:solidFill>
              </a:rPr>
              <a:t>donna_petherbridge@ncsu.edu</a:t>
            </a:r>
            <a:endParaRPr lang="en-US" sz="3200"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n-US" sz="3200" dirty="0" err="1">
                <a:solidFill>
                  <a:schemeClr val="dk1"/>
                </a:solidFill>
              </a:rPr>
              <a:t>lou@ncsu.edu</a:t>
            </a:r>
            <a:endParaRPr lang="en-US" sz="32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3200" dirty="0">
              <a:solidFill>
                <a:schemeClr val="dk1"/>
              </a:solidFill>
            </a:endParaRPr>
          </a:p>
        </p:txBody>
      </p:sp>
      <p:sp>
        <p:nvSpPr>
          <p:cNvPr id="192" name="Shape 192"/>
          <p:cNvSpPr txBox="1"/>
          <p:nvPr/>
        </p:nvSpPr>
        <p:spPr>
          <a:xfrm>
            <a:off x="672097" y="1804088"/>
            <a:ext cx="6567599" cy="1188300"/>
          </a:xfrm>
          <a:prstGeom prst="rect">
            <a:avLst/>
          </a:prstGeom>
          <a:noFill/>
          <a:ln>
            <a:noFill/>
          </a:ln>
        </p:spPr>
        <p:txBody>
          <a:bodyPr lIns="91425" tIns="91425" rIns="91425" bIns="91425" anchor="t" anchorCtr="0">
            <a:noAutofit/>
          </a:bodyPr>
          <a:lstStyle/>
          <a:p>
            <a:pPr marL="0" marR="0" lvl="0" indent="0" algn="l" rtl="0">
              <a:spcBef>
                <a:spcPts val="0"/>
              </a:spcBef>
              <a:buClr>
                <a:srgbClr val="CC0000"/>
              </a:buClr>
              <a:buSzPct val="25000"/>
              <a:buFont typeface="Arial"/>
              <a:buNone/>
            </a:pPr>
            <a:r>
              <a:rPr lang="en-US" sz="4800" b="0" i="0" u="none" strike="noStrike" cap="none" baseline="0" dirty="0">
                <a:solidFill>
                  <a:srgbClr val="CC0000"/>
                </a:solidFill>
                <a:latin typeface="Arial"/>
                <a:ea typeface="Arial"/>
                <a:cs typeface="Arial"/>
                <a:sym typeface="Arial"/>
              </a:rPr>
              <a:t>Questions?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Shape 70"/>
          <p:cNvSpPr txBox="1"/>
          <p:nvPr/>
        </p:nvSpPr>
        <p:spPr>
          <a:xfrm>
            <a:off x="381000" y="2492375"/>
            <a:ext cx="8305799" cy="1165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6000" b="1" dirty="0">
                <a:solidFill>
                  <a:schemeClr val="lt1"/>
                </a:solidFill>
              </a:rPr>
              <a:t>Building a vision</a:t>
            </a:r>
          </a:p>
        </p:txBody>
      </p:sp>
      <p:sp>
        <p:nvSpPr>
          <p:cNvPr id="71" name="Shape 71"/>
          <p:cNvSpPr txBox="1"/>
          <p:nvPr/>
        </p:nvSpPr>
        <p:spPr>
          <a:xfrm>
            <a:off x="381000" y="3308975"/>
            <a:ext cx="7995899" cy="533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dirty="0">
                <a:solidFill>
                  <a:schemeClr val="lt1"/>
                </a:solidFill>
              </a:rPr>
              <a:t>How to get everyone moving in the same direction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Organizational Strategic Planning</a:t>
            </a:r>
          </a:p>
          <a:p>
            <a:pPr marL="914400" lvl="1" indent="-342900" rtl="0">
              <a:lnSpc>
                <a:spcPct val="115000"/>
              </a:lnSpc>
              <a:spcBef>
                <a:spcPts val="0"/>
              </a:spcBef>
              <a:buClr>
                <a:schemeClr val="dk1"/>
              </a:buClr>
              <a:buSzPct val="100000"/>
              <a:buAutoNum type="alphaLcPeriod"/>
            </a:pPr>
            <a:r>
              <a:rPr lang="en-US" sz="1800" dirty="0">
                <a:solidFill>
                  <a:schemeClr val="dk1"/>
                </a:solidFill>
              </a:rPr>
              <a:t>Student Success - NC State</a:t>
            </a:r>
          </a:p>
          <a:p>
            <a:pPr marL="914400" lvl="1" indent="-342900" rtl="0">
              <a:lnSpc>
                <a:spcPct val="115000"/>
              </a:lnSpc>
              <a:spcBef>
                <a:spcPts val="0"/>
              </a:spcBef>
              <a:buClr>
                <a:schemeClr val="dk1"/>
              </a:buClr>
              <a:buSzPct val="100000"/>
              <a:buAutoNum type="alphaLcPeriod"/>
            </a:pPr>
            <a:r>
              <a:rPr lang="en-US" sz="1800" dirty="0">
                <a:solidFill>
                  <a:schemeClr val="dk1"/>
                </a:solidFill>
              </a:rPr>
              <a:t>Leverage Technology to improve student success - DELTA</a:t>
            </a:r>
            <a:br>
              <a:rPr lang="en-US" sz="1800" dirty="0">
                <a:solidFill>
                  <a:schemeClr val="dk1"/>
                </a:solidFill>
              </a:rPr>
            </a:br>
            <a:endParaRPr lang="en-US"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Specific Initiatives in Support of Plan</a:t>
            </a:r>
          </a:p>
          <a:p>
            <a:pPr marL="914400" lvl="1" indent="-342900" rtl="0">
              <a:lnSpc>
                <a:spcPct val="115000"/>
              </a:lnSpc>
              <a:spcBef>
                <a:spcPts val="0"/>
              </a:spcBef>
              <a:buClr>
                <a:schemeClr val="dk1"/>
              </a:buClr>
              <a:buSzPct val="100000"/>
              <a:buAutoNum type="alphaLcPeriod"/>
            </a:pPr>
            <a:r>
              <a:rPr lang="en-US" sz="1800" dirty="0">
                <a:solidFill>
                  <a:schemeClr val="dk1"/>
                </a:solidFill>
              </a:rPr>
              <a:t>Conversations with peers</a:t>
            </a:r>
          </a:p>
          <a:p>
            <a:pPr marL="914400" lvl="1" indent="-342900" rtl="0">
              <a:lnSpc>
                <a:spcPct val="115000"/>
              </a:lnSpc>
              <a:spcBef>
                <a:spcPts val="0"/>
              </a:spcBef>
              <a:buClr>
                <a:schemeClr val="dk1"/>
              </a:buClr>
              <a:buSzPct val="100000"/>
              <a:buAutoNum type="alphaLcPeriod"/>
            </a:pPr>
            <a:r>
              <a:rPr lang="en-US" sz="1800" dirty="0">
                <a:solidFill>
                  <a:schemeClr val="dk1"/>
                </a:solidFill>
              </a:rPr>
              <a:t>Get information to the right people (dashboard?)</a:t>
            </a:r>
          </a:p>
        </p:txBody>
      </p:sp>
      <p:sp>
        <p:nvSpPr>
          <p:cNvPr id="130" name="Shape 130"/>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Socializing a Plan and Vision</a:t>
            </a:r>
          </a:p>
        </p:txBody>
      </p:sp>
      <p:pic>
        <p:nvPicPr>
          <p:cNvPr id="131" name="Shape 131"/>
          <p:cNvPicPr preferRelativeResize="0"/>
          <p:nvPr/>
        </p:nvPicPr>
        <p:blipFill>
          <a:blip r:embed="rId5">
            <a:alphaModFix/>
          </a:blip>
          <a:stretch>
            <a:fillRect/>
          </a:stretch>
        </p:blipFill>
        <p:spPr>
          <a:xfrm>
            <a:off x="258624" y="2075250"/>
            <a:ext cx="2245775" cy="1859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Scheduled series of Lunch &amp; Learn sessions within the LA Space.</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Bring people up to speed on what questions to ask</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Start thinking about who can generate answers</a:t>
            </a:r>
          </a:p>
        </p:txBody>
      </p:sp>
      <p:sp>
        <p:nvSpPr>
          <p:cNvPr id="137" name="Shape 137"/>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Working with our partners</a:t>
            </a:r>
          </a:p>
        </p:txBody>
      </p:sp>
      <p:pic>
        <p:nvPicPr>
          <p:cNvPr id="138" name="Shape 138"/>
          <p:cNvPicPr preferRelativeResize="0"/>
          <p:nvPr/>
        </p:nvPicPr>
        <p:blipFill>
          <a:blip r:embed="rId5">
            <a:alphaModFix/>
          </a:blip>
          <a:stretch>
            <a:fillRect/>
          </a:stretch>
        </p:blipFill>
        <p:spPr>
          <a:xfrm>
            <a:off x="266625" y="1889297"/>
            <a:ext cx="2204900" cy="15360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Division of Academic &amp; Student Affairs has purchased EAB</a:t>
            </a:r>
            <a:br>
              <a:rPr lang="en-US" sz="1800" dirty="0">
                <a:solidFill>
                  <a:schemeClr val="dk1"/>
                </a:solidFill>
              </a:rPr>
            </a:br>
            <a:endParaRPr lang="en-US"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Concurrently, we are working on LAP</a:t>
            </a:r>
            <a:br>
              <a:rPr lang="en-US" sz="1800" dirty="0">
                <a:solidFill>
                  <a:schemeClr val="dk1"/>
                </a:solidFill>
              </a:rPr>
            </a:br>
            <a:endParaRPr lang="en-US"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Continued conversations with partners across campus necessary</a:t>
            </a:r>
          </a:p>
        </p:txBody>
      </p:sp>
      <p:sp>
        <p:nvSpPr>
          <p:cNvPr id="144" name="Shape 144"/>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Now, and Next . . .</a:t>
            </a:r>
          </a:p>
        </p:txBody>
      </p:sp>
      <p:pic>
        <p:nvPicPr>
          <p:cNvPr id="145" name="Shape 145"/>
          <p:cNvPicPr preferRelativeResize="0"/>
          <p:nvPr/>
        </p:nvPicPr>
        <p:blipFill>
          <a:blip r:embed="rId5">
            <a:alphaModFix/>
          </a:blip>
          <a:stretch>
            <a:fillRect/>
          </a:stretch>
        </p:blipFill>
        <p:spPr>
          <a:xfrm>
            <a:off x="245600" y="1761287"/>
            <a:ext cx="2161250" cy="16209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Shape 150"/>
          <p:cNvSpPr txBox="1"/>
          <p:nvPr/>
        </p:nvSpPr>
        <p:spPr>
          <a:xfrm>
            <a:off x="381000" y="2492375"/>
            <a:ext cx="8305799" cy="1165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800" b="1" dirty="0">
                <a:solidFill>
                  <a:schemeClr val="lt1"/>
                </a:solidFill>
              </a:rPr>
              <a:t>From Proof to Production</a:t>
            </a:r>
          </a:p>
        </p:txBody>
      </p:sp>
      <p:sp>
        <p:nvSpPr>
          <p:cNvPr id="151" name="Shape 151"/>
          <p:cNvSpPr txBox="1"/>
          <p:nvPr/>
        </p:nvSpPr>
        <p:spPr>
          <a:xfrm>
            <a:off x="381000" y="3308975"/>
            <a:ext cx="7327500" cy="533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dirty="0">
                <a:solidFill>
                  <a:schemeClr val="lt1"/>
                </a:solidFill>
              </a:rPr>
              <a:t>Toward Learning Analytics for the Enterprise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Small sample sizes</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Predictions at ¼, ½, ¾ points in course</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Multi-step, manual process</a:t>
            </a:r>
          </a:p>
        </p:txBody>
      </p:sp>
      <p:sp>
        <p:nvSpPr>
          <p:cNvPr id="157" name="Shape 157"/>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Initial Steps</a:t>
            </a:r>
          </a:p>
        </p:txBody>
      </p:sp>
      <p:pic>
        <p:nvPicPr>
          <p:cNvPr id="158" name="Shape 158"/>
          <p:cNvPicPr preferRelativeResize="0"/>
          <p:nvPr/>
        </p:nvPicPr>
        <p:blipFill>
          <a:blip r:embed="rId5">
            <a:alphaModFix/>
          </a:blip>
          <a:stretch>
            <a:fillRect/>
          </a:stretch>
        </p:blipFill>
        <p:spPr>
          <a:xfrm>
            <a:off x="257000" y="1685774"/>
            <a:ext cx="2192550" cy="15028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Large sample sizes (all student enrollments)</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Frequent early runs (maybe daily)</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Automatic, no more than one click</a:t>
            </a:r>
          </a:p>
        </p:txBody>
      </p:sp>
      <p:sp>
        <p:nvSpPr>
          <p:cNvPr id="164" name="Shape 164"/>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Goal 1: More Enterprise-y</a:t>
            </a:r>
          </a:p>
        </p:txBody>
      </p:sp>
      <p:pic>
        <p:nvPicPr>
          <p:cNvPr id="165" name="Shape 165"/>
          <p:cNvPicPr preferRelativeResize="0"/>
          <p:nvPr/>
        </p:nvPicPr>
        <p:blipFill>
          <a:blip r:embed="rId5">
            <a:alphaModFix/>
          </a:blip>
          <a:stretch>
            <a:fillRect/>
          </a:stretch>
        </p:blipFill>
        <p:spPr>
          <a:xfrm>
            <a:off x="77876" y="1591950"/>
            <a:ext cx="2481324" cy="165145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extLst>
              <a:ext uri="{BEBA8EAE-BF5A-486C-A8C5-ECC9F3942E4B}">
                <a14:imgProps xmlns:a14="http://schemas.microsoft.com/office/drawing/2010/main">
                  <a14:imgLayer r:embed="rId4">
                    <a14:imgEffect>
                      <a14:colorTemperature colorTemp="5196"/>
                    </a14:imgEffect>
                    <a14:imgEffect>
                      <a14:saturation sat="400000"/>
                    </a14:imgEffect>
                  </a14:imgLayer>
                </a14:imgProps>
              </a:ext>
            </a:extLst>
          </a:blip>
          <a:stretch>
            <a:fillRect/>
          </a:stretch>
        </a:blipFill>
        <a:effectLst/>
      </p:bgPr>
    </p:bg>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2504400" y="1591950"/>
            <a:ext cx="6106199" cy="2265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AutoNum type="arabicPeriod"/>
            </a:pPr>
            <a:r>
              <a:rPr lang="en-US" sz="1800" dirty="0">
                <a:solidFill>
                  <a:schemeClr val="dk1"/>
                </a:solidFill>
              </a:rPr>
              <a:t>Rebuild infrastructure for scale</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Daily snapshots of fall semester data</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AutoNum type="arabicPeriod"/>
            </a:pPr>
            <a:r>
              <a:rPr lang="en-US" sz="1800" dirty="0">
                <a:solidFill>
                  <a:schemeClr val="dk1"/>
                </a:solidFill>
              </a:rPr>
              <a:t>After fall semester ends, look for sweet spot</a:t>
            </a:r>
          </a:p>
        </p:txBody>
      </p:sp>
      <p:sp>
        <p:nvSpPr>
          <p:cNvPr id="171" name="Shape 171"/>
          <p:cNvSpPr txBox="1">
            <a:spLocks noGrp="1"/>
          </p:cNvSpPr>
          <p:nvPr>
            <p:ph type="title"/>
          </p:nvPr>
        </p:nvSpPr>
        <p:spPr>
          <a:xfrm>
            <a:off x="381000" y="228600"/>
            <a:ext cx="82296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000" b="1" cap="small" dirty="0">
                <a:solidFill>
                  <a:schemeClr val="lt1"/>
                </a:solidFill>
              </a:rPr>
              <a:t>Currently in Progress</a:t>
            </a:r>
          </a:p>
        </p:txBody>
      </p:sp>
      <p:pic>
        <p:nvPicPr>
          <p:cNvPr id="172" name="Shape 172"/>
          <p:cNvPicPr preferRelativeResize="0"/>
          <p:nvPr/>
        </p:nvPicPr>
        <p:blipFill>
          <a:blip r:embed="rId5">
            <a:alphaModFix/>
          </a:blip>
          <a:stretch>
            <a:fillRect/>
          </a:stretch>
        </p:blipFill>
        <p:spPr>
          <a:xfrm>
            <a:off x="131000" y="1712475"/>
            <a:ext cx="2425200" cy="1388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4_Default Design">
  <a:themeElements>
    <a:clrScheme name="Custom 1">
      <a:dk1>
        <a:srgbClr val="000000"/>
      </a:dk1>
      <a:lt1>
        <a:srgbClr val="FFFFFF"/>
      </a:lt1>
      <a:dk2>
        <a:srgbClr val="262626"/>
      </a:dk2>
      <a:lt2>
        <a:srgbClr val="C1C1C1"/>
      </a:lt2>
      <a:accent1>
        <a:srgbClr val="BE0004"/>
      </a:accent1>
      <a:accent2>
        <a:srgbClr val="850002"/>
      </a:accent2>
      <a:accent3>
        <a:srgbClr val="EFEFFF"/>
      </a:accent3>
      <a:accent4>
        <a:srgbClr val="CCCCE3"/>
      </a:accent4>
      <a:accent5>
        <a:srgbClr val="C43409"/>
      </a:accent5>
      <a:accent6>
        <a:srgbClr val="FCD11E"/>
      </a:accent6>
      <a:hlink>
        <a:srgbClr val="6A7C18"/>
      </a:hlink>
      <a:folHlink>
        <a:srgbClr val="346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Custom 1">
      <a:dk1>
        <a:srgbClr val="000000"/>
      </a:dk1>
      <a:lt1>
        <a:srgbClr val="FFFFFF"/>
      </a:lt1>
      <a:dk2>
        <a:srgbClr val="262626"/>
      </a:dk2>
      <a:lt2>
        <a:srgbClr val="C1C1C1"/>
      </a:lt2>
      <a:accent1>
        <a:srgbClr val="BE0004"/>
      </a:accent1>
      <a:accent2>
        <a:srgbClr val="850002"/>
      </a:accent2>
      <a:accent3>
        <a:srgbClr val="EFEFFF"/>
      </a:accent3>
      <a:accent4>
        <a:srgbClr val="CCCCE3"/>
      </a:accent4>
      <a:accent5>
        <a:srgbClr val="C43409"/>
      </a:accent5>
      <a:accent6>
        <a:srgbClr val="FCD11E"/>
      </a:accent6>
      <a:hlink>
        <a:srgbClr val="6A7C18"/>
      </a:hlink>
      <a:folHlink>
        <a:srgbClr val="346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625</Words>
  <Application>Microsoft Office PowerPoint</Application>
  <PresentationFormat>On-screen Show (16:9)</PresentationFormat>
  <Paragraphs>84</Paragraphs>
  <Slides>12</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Verdana</vt:lpstr>
      <vt:lpstr>4_Default Design</vt:lpstr>
      <vt:lpstr>3_Default Design</vt:lpstr>
      <vt:lpstr>Default Design</vt:lpstr>
      <vt:lpstr>1_Default Design</vt:lpstr>
      <vt:lpstr>Moving toward  Enterprise Learning Analytics  at NC State</vt:lpstr>
      <vt:lpstr>PowerPoint Presentation</vt:lpstr>
      <vt:lpstr>Socializing a Plan and Vision</vt:lpstr>
      <vt:lpstr>Working with our partners</vt:lpstr>
      <vt:lpstr>Now, and Next . . .</vt:lpstr>
      <vt:lpstr>PowerPoint Presentation</vt:lpstr>
      <vt:lpstr>Initial Steps</vt:lpstr>
      <vt:lpstr>Goal 1: More Enterprise-y</vt:lpstr>
      <vt:lpstr>Currently in Progress</vt:lpstr>
      <vt:lpstr>Future Goals</vt:lpstr>
      <vt:lpstr>Future Goals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toward  Enterprise Learning Analytics  at NC State</dc:title>
  <dc:creator>Joshua D Baron</dc:creator>
  <cp:lastModifiedBy>Joshua D Baron</cp:lastModifiedBy>
  <cp:revision>4</cp:revision>
  <dcterms:modified xsi:type="dcterms:W3CDTF">2015-10-28T15:25:24Z</dcterms:modified>
</cp:coreProperties>
</file>