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2"/>
  </p:notesMasterIdLst>
  <p:sldIdLst>
    <p:sldId id="283" r:id="rId2"/>
    <p:sldId id="331" r:id="rId3"/>
    <p:sldId id="330" r:id="rId4"/>
    <p:sldId id="316" r:id="rId5"/>
    <p:sldId id="323" r:id="rId6"/>
    <p:sldId id="332" r:id="rId7"/>
    <p:sldId id="329" r:id="rId8"/>
    <p:sldId id="318" r:id="rId9"/>
    <p:sldId id="319" r:id="rId10"/>
    <p:sldId id="271" r:id="rId11"/>
    <p:sldId id="288" r:id="rId12"/>
    <p:sldId id="321" r:id="rId13"/>
    <p:sldId id="322" r:id="rId14"/>
    <p:sldId id="320" r:id="rId15"/>
    <p:sldId id="324" r:id="rId16"/>
    <p:sldId id="325" r:id="rId17"/>
    <p:sldId id="326" r:id="rId18"/>
    <p:sldId id="327" r:id="rId19"/>
    <p:sldId id="328" r:id="rId20"/>
    <p:sldId id="284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047CA-7C61-144F-8544-4A6A16291AA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3CF6F-555D-4D4B-A51D-B073BCAA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1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talk about our intervention strategies in</a:t>
            </a:r>
            <a:r>
              <a:rPr lang="en-US" baseline="0" dirty="0" smtClean="0"/>
              <a:t> a little more detail a bit later on in the presentation…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281B-0946-C245-AF81-6D816C0F4E5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talk about our intervention strategies in</a:t>
            </a:r>
            <a:r>
              <a:rPr lang="en-US" baseline="0" dirty="0" smtClean="0"/>
              <a:t> a little more detail a bit later on in the presentation…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281B-0946-C245-AF81-6D816C0F4E5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7DB69F9-ABD6-D344-B160-72962EBC817F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69F9-ABD6-D344-B160-72962EBC817F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698-53BF-454A-B783-E5EB7B6D8D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69F9-ABD6-D344-B160-72962EBC817F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698-53BF-454A-B783-E5EB7B6D8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69F9-ABD6-D344-B160-72962EBC817F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698-53BF-454A-B783-E5EB7B6D8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7DB69F9-ABD6-D344-B160-72962EBC817F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7DB69F9-ABD6-D344-B160-72962EBC817F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698-53BF-454A-B783-E5EB7B6D8D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69F9-ABD6-D344-B160-72962EBC817F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698-53BF-454A-B783-E5EB7B6D8D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DB69F9-ABD6-D344-B160-72962EBC817F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698-53BF-454A-B783-E5EB7B6D8D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DB69F9-ABD6-D344-B160-72962EBC817F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698-53BF-454A-B783-E5EB7B6D8D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7DB69F9-ABD6-D344-B160-72962EBC817F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698-53BF-454A-B783-E5EB7B6D8D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69F9-ABD6-D344-B160-72962EBC817F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698-53BF-454A-B783-E5EB7B6D8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69F9-ABD6-D344-B160-72962EBC817F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698-53BF-454A-B783-E5EB7B6D8D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69F9-ABD6-D344-B160-72962EBC817F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698-53BF-454A-B783-E5EB7B6D8D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title="Section Header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5" title="Body Text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8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69F9-ABD6-D344-B160-72962EBC817F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698-53BF-454A-B783-E5EB7B6D8D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7DB69F9-ABD6-D344-B160-72962EBC817F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DB69F9-ABD6-D344-B160-72962EBC817F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AE68E698-53BF-454A-B783-E5EB7B6D8D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69F9-ABD6-D344-B160-72962EBC817F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698-53BF-454A-B783-E5EB7B6D8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69F9-ABD6-D344-B160-72962EBC817F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698-53BF-454A-B783-E5EB7B6D8D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69F9-ABD6-D344-B160-72962EBC817F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AE68E698-53BF-454A-B783-E5EB7B6D8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69F9-ABD6-D344-B160-72962EBC817F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698-53BF-454A-B783-E5EB7B6D8D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DB69F9-ABD6-D344-B160-72962EBC817F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E68E698-53BF-454A-B783-E5EB7B6D8D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2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emf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hyperlink" Target="http://www.jeffco.edu/DHOP" TargetMode="External"/><Relationship Id="rId4" Type="http://schemas.openxmlformats.org/officeDocument/2006/relationships/hyperlink" Target="mailto:kwilso20@jeffco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811050" y="2377440"/>
            <a:ext cx="2050046" cy="2039112"/>
          </a:xfrm>
          <a:prstGeom prst="rect">
            <a:avLst/>
          </a:prstGeom>
          <a:gradFill>
            <a:gsLst>
              <a:gs pos="100000">
                <a:schemeClr val="accent6">
                  <a:tint val="100000"/>
                  <a:shade val="40000"/>
                  <a:alpha val="100000"/>
                  <a:satMod val="150000"/>
                  <a:lumMod val="100000"/>
                </a:schemeClr>
              </a:gs>
              <a:gs pos="100000">
                <a:schemeClr val="accent6">
                  <a:tint val="70000"/>
                  <a:shade val="100000"/>
                  <a:alpha val="100000"/>
                  <a:satMod val="200000"/>
                  <a:lumMod val="100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35374" y="212717"/>
            <a:ext cx="2050046" cy="2039112"/>
          </a:xfrm>
          <a:prstGeom prst="rect">
            <a:avLst/>
          </a:prstGeom>
          <a:gradFill>
            <a:gsLst>
              <a:gs pos="100000">
                <a:schemeClr val="accent5">
                  <a:tint val="100000"/>
                  <a:shade val="40000"/>
                  <a:alpha val="100000"/>
                  <a:satMod val="150000"/>
                  <a:lumMod val="100000"/>
                </a:schemeClr>
              </a:gs>
              <a:gs pos="100000">
                <a:schemeClr val="accent5">
                  <a:tint val="70000"/>
                  <a:shade val="100000"/>
                  <a:alpha val="100000"/>
                  <a:satMod val="200000"/>
                  <a:lumMod val="10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64510" y="4624668"/>
            <a:ext cx="4974690" cy="933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Technology-Enhanced Advising Services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64510" y="5562599"/>
            <a:ext cx="4974690" cy="984731"/>
          </a:xfrm>
        </p:spPr>
        <p:txBody>
          <a:bodyPr/>
          <a:lstStyle/>
          <a:p>
            <a:r>
              <a:rPr lang="en-US" dirty="0" smtClean="0"/>
              <a:t>Kenneth Wilson, MHS, PT, CHT, SCS, ATC</a:t>
            </a:r>
          </a:p>
          <a:p>
            <a:r>
              <a:rPr lang="en-US" dirty="0" smtClean="0"/>
              <a:t>Division Chair – Health Occupation Programs</a:t>
            </a:r>
          </a:p>
          <a:p>
            <a:r>
              <a:rPr lang="en-US" dirty="0" smtClean="0"/>
              <a:t>October 28, 2015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72119" b="-72119"/>
          <a:stretch>
            <a:fillRect/>
          </a:stretch>
        </p:blipFill>
        <p:spPr>
          <a:xfrm>
            <a:off x="4631859" y="212717"/>
            <a:ext cx="2057400" cy="2039112"/>
          </a:xfr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/>
          <a:srcRect t="-23232" b="-23232"/>
          <a:stretch>
            <a:fillRect/>
          </a:stretch>
        </p:blipFill>
        <p:spPr>
          <a:xfrm>
            <a:off x="4624388" y="2849540"/>
            <a:ext cx="1995344" cy="1094532"/>
          </a:xfrm>
          <a:prstGeom prst="rect">
            <a:avLst/>
          </a:prstGeom>
        </p:spPr>
      </p:pic>
      <p:pic>
        <p:nvPicPr>
          <p:cNvPr id="13" name="Picture 12" descr="Logo - Square Box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 b="7810"/>
          <a:stretch/>
        </p:blipFill>
        <p:spPr>
          <a:xfrm>
            <a:off x="6828052" y="2549582"/>
            <a:ext cx="2011148" cy="1708519"/>
          </a:xfrm>
          <a:prstGeom prst="rect">
            <a:avLst/>
          </a:prstGeom>
        </p:spPr>
      </p:pic>
      <p:pic>
        <p:nvPicPr>
          <p:cNvPr id="14" name="Picture 13" descr="ccb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5" y="6250571"/>
            <a:ext cx="1228344" cy="429768"/>
          </a:xfrm>
          <a:prstGeom prst="rect">
            <a:avLst/>
          </a:prstGeom>
        </p:spPr>
      </p:pic>
      <p:pic>
        <p:nvPicPr>
          <p:cNvPr id="3" name="Picture 2" descr="HealthOccupations Logo cop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09" y="353885"/>
            <a:ext cx="1792061" cy="1792061"/>
          </a:xfrm>
          <a:prstGeom prst="rect">
            <a:avLst/>
          </a:prstGeom>
        </p:spPr>
      </p:pic>
      <p:pic>
        <p:nvPicPr>
          <p:cNvPr id="2" name="Picture 1" descr="JC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7" y="383062"/>
            <a:ext cx="3897280" cy="38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3224" y="1548199"/>
            <a:ext cx="296157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</a:rPr>
              <a:t>Student Aptitude Data </a:t>
            </a:r>
            <a:r>
              <a:rPr lang="en-US" sz="1800" dirty="0" smtClean="0">
                <a:solidFill>
                  <a:prstClr val="black"/>
                </a:solidFill>
              </a:rPr>
              <a:t/>
            </a:r>
            <a:br>
              <a:rPr lang="en-US" sz="1800" dirty="0" smtClean="0">
                <a:solidFill>
                  <a:prstClr val="black"/>
                </a:solidFill>
              </a:rPr>
            </a:br>
            <a:r>
              <a:rPr lang="en-US" sz="1800" dirty="0" smtClean="0">
                <a:solidFill>
                  <a:prstClr val="black"/>
                </a:solidFill>
              </a:rPr>
              <a:t>(ACT/COMPASS, current GPA, etc.)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3224" y="2689725"/>
            <a:ext cx="296157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Student Demographic Data </a:t>
            </a:r>
            <a:r>
              <a:rPr lang="en-US" sz="1800" dirty="0" smtClean="0">
                <a:solidFill>
                  <a:schemeClr val="bg1"/>
                </a:solidFill>
              </a:rPr>
              <a:t>(Age, gender, etc.)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0520" y="3452179"/>
            <a:ext cx="293427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</a:rPr>
              <a:t>BB Event Log Data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0522" y="4107095"/>
            <a:ext cx="293427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</a:rPr>
              <a:t>BB </a:t>
            </a:r>
            <a:r>
              <a:rPr lang="en-US" sz="1800" b="1" dirty="0" err="1" smtClean="0">
                <a:solidFill>
                  <a:prstClr val="black"/>
                </a:solidFill>
              </a:rPr>
              <a:t>Gradebook</a:t>
            </a:r>
            <a:r>
              <a:rPr lang="en-US" sz="1800" b="1" dirty="0" smtClean="0">
                <a:solidFill>
                  <a:prstClr val="black"/>
                </a:solidFill>
              </a:rPr>
              <a:t> Data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5082341" y="2576668"/>
            <a:ext cx="1775659" cy="1421208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Predictive Model</a:t>
            </a:r>
            <a:br>
              <a:rPr lang="en-US" sz="1800" b="1" dirty="0" smtClean="0">
                <a:solidFill>
                  <a:prstClr val="white"/>
                </a:solidFill>
              </a:rPr>
            </a:br>
            <a:r>
              <a:rPr lang="en-US" sz="1800" b="1" dirty="0" smtClean="0">
                <a:solidFill>
                  <a:prstClr val="white"/>
                </a:solidFill>
              </a:rPr>
              <a:t>Scoring</a:t>
            </a:r>
            <a:endParaRPr lang="en-US" sz="1800" b="1" dirty="0">
              <a:solidFill>
                <a:prstClr val="white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7543800" y="2442127"/>
            <a:ext cx="1371599" cy="1802923"/>
          </a:xfrm>
          <a:prstGeom prst="can">
            <a:avLst>
              <a:gd name="adj" fmla="val 164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Identifies </a:t>
            </a:r>
            <a:r>
              <a:rPr lang="en-US" sz="1800" b="1" dirty="0">
                <a:solidFill>
                  <a:prstClr val="white"/>
                </a:solidFill>
              </a:rPr>
              <a:t>s</a:t>
            </a:r>
            <a:r>
              <a:rPr lang="en-US" sz="1800" b="1" dirty="0" smtClean="0">
                <a:solidFill>
                  <a:prstClr val="white"/>
                </a:solidFill>
              </a:rPr>
              <a:t>tudents “at risk” </a:t>
            </a:r>
            <a:r>
              <a:rPr lang="en-US" sz="1800" dirty="0" smtClean="0">
                <a:solidFill>
                  <a:prstClr val="white"/>
                </a:solidFill>
              </a:rPr>
              <a:t>to not complete course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 rot="10800000">
            <a:off x="627787" y="1548199"/>
            <a:ext cx="552734" cy="1787857"/>
          </a:xfrm>
          <a:prstGeom prst="rightBrace">
            <a:avLst>
              <a:gd name="adj1" fmla="val 114364"/>
              <a:gd name="adj2" fmla="val 4953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75" y="1762694"/>
            <a:ext cx="553998" cy="1375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</a:rPr>
              <a:t>SIS Data</a:t>
            </a:r>
            <a:endParaRPr lang="en-US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Right Brace 15"/>
          <p:cNvSpPr/>
          <p:nvPr/>
        </p:nvSpPr>
        <p:spPr>
          <a:xfrm rot="10800000">
            <a:off x="627787" y="3452179"/>
            <a:ext cx="552734" cy="1301247"/>
          </a:xfrm>
          <a:prstGeom prst="rightBrace">
            <a:avLst>
              <a:gd name="adj1" fmla="val 114364"/>
              <a:gd name="adj2" fmla="val 4953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121" y="3191948"/>
            <a:ext cx="553998" cy="17389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</a:rPr>
              <a:t>LMS Data</a:t>
            </a:r>
            <a:endParaRPr lang="en-US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858000" y="3216286"/>
            <a:ext cx="609600" cy="4191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89925" cy="7826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LAP </a:t>
            </a:r>
            <a:r>
              <a:rPr lang="en-US" sz="4000" b="1" dirty="0"/>
              <a:t>E</a:t>
            </a:r>
            <a:r>
              <a:rPr lang="en-US" sz="4000" b="1" dirty="0" smtClean="0"/>
              <a:t>arly </a:t>
            </a:r>
            <a:r>
              <a:rPr lang="en-US" sz="4000" b="1" dirty="0"/>
              <a:t>A</a:t>
            </a:r>
            <a:r>
              <a:rPr lang="en-US" sz="4000" b="1" dirty="0" smtClean="0"/>
              <a:t>lert </a:t>
            </a:r>
            <a:r>
              <a:rPr lang="en-US" sz="4000" b="1" dirty="0"/>
              <a:t>S</a:t>
            </a:r>
            <a:r>
              <a:rPr lang="en-US" sz="4000" b="1" dirty="0" smtClean="0"/>
              <a:t>ystem Overview </a:t>
            </a:r>
            <a:endParaRPr lang="en-US" sz="4000" b="1" dirty="0"/>
          </a:p>
        </p:txBody>
      </p:sp>
      <p:sp>
        <p:nvSpPr>
          <p:cNvPr id="18" name="Right Arrow 17"/>
          <p:cNvSpPr/>
          <p:nvPr/>
        </p:nvSpPr>
        <p:spPr>
          <a:xfrm rot="7099948">
            <a:off x="7557994" y="4633711"/>
            <a:ext cx="938241" cy="4191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3027" y="5352871"/>
            <a:ext cx="2752298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Intervention Deployed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“Awareness” or Tutorial Support Suggested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114800" y="3200667"/>
            <a:ext cx="838200" cy="4191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953" y="5173353"/>
            <a:ext cx="51678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 smtClean="0">
                <a:solidFill>
                  <a:prstClr val="black"/>
                </a:solidFill>
                <a:latin typeface="Calibri"/>
                <a:ea typeface="+mn-ea"/>
              </a:rPr>
              <a:t>“Creating a </a:t>
            </a:r>
            <a:r>
              <a:rPr lang="en-US" sz="3200" b="1" i="1" dirty="0" smtClean="0">
                <a:solidFill>
                  <a:prstClr val="black"/>
                </a:solidFill>
                <a:latin typeface="Calibri"/>
              </a:rPr>
              <a:t>Learning Analytics </a:t>
            </a:r>
            <a:r>
              <a:rPr lang="en-US" sz="3200" b="1" i="1" dirty="0" smtClean="0">
                <a:solidFill>
                  <a:prstClr val="black"/>
                </a:solidFill>
                <a:latin typeface="Calibri"/>
                <a:ea typeface="+mn-ea"/>
              </a:rPr>
              <a:t>System”</a:t>
            </a:r>
            <a:endParaRPr lang="en-US" sz="32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0" y="1779300"/>
            <a:ext cx="206860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</a:rPr>
              <a:t>Academic Alert </a:t>
            </a:r>
            <a:br>
              <a:rPr lang="en-US" sz="1800" b="1" dirty="0" smtClean="0">
                <a:solidFill>
                  <a:prstClr val="black"/>
                </a:solidFill>
              </a:rPr>
            </a:br>
            <a:r>
              <a:rPr lang="en-US" sz="1800" b="1" dirty="0" smtClean="0">
                <a:solidFill>
                  <a:prstClr val="black"/>
                </a:solidFill>
              </a:rPr>
              <a:t>Report (AAR)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7355" y="4057471"/>
            <a:ext cx="2120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Model Developed</a:t>
            </a:r>
            <a:b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</a:b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Using Historical Data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4776945" y="1018096"/>
            <a:ext cx="3097055" cy="649061"/>
          </a:xfrm>
          <a:prstGeom prst="borderCallout2">
            <a:avLst>
              <a:gd name="adj1" fmla="val 54496"/>
              <a:gd name="adj2" fmla="val -3804"/>
              <a:gd name="adj3" fmla="val 112469"/>
              <a:gd name="adj4" fmla="val -15789"/>
              <a:gd name="adj5" fmla="val 271676"/>
              <a:gd name="adj6" fmla="val 39014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 smtClean="0">
                <a:solidFill>
                  <a:prstClr val="black"/>
                </a:solidFill>
              </a:rPr>
              <a:t>Step #1: </a:t>
            </a:r>
            <a:r>
              <a:rPr lang="en-US" sz="1800" dirty="0" smtClean="0">
                <a:solidFill>
                  <a:prstClr val="black"/>
                </a:solidFill>
              </a:rPr>
              <a:t>Developed model using historical data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2" name="Picture 21" descr="cc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5" y="6250571"/>
            <a:ext cx="1228344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3224" y="1548199"/>
            <a:ext cx="296157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</a:rPr>
              <a:t>Student Aptitude Data </a:t>
            </a:r>
            <a:r>
              <a:rPr lang="en-US" sz="1800" dirty="0" smtClean="0">
                <a:solidFill>
                  <a:prstClr val="black"/>
                </a:solidFill>
              </a:rPr>
              <a:t/>
            </a:r>
            <a:br>
              <a:rPr lang="en-US" sz="1800" dirty="0" smtClean="0">
                <a:solidFill>
                  <a:prstClr val="black"/>
                </a:solidFill>
              </a:rPr>
            </a:br>
            <a:r>
              <a:rPr lang="en-US" sz="1800" dirty="0" smtClean="0">
                <a:solidFill>
                  <a:prstClr val="black"/>
                </a:solidFill>
              </a:rPr>
              <a:t>(ACT/COMPASS, current GPA, etc.)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3224" y="2689725"/>
            <a:ext cx="296157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Student Demographic Data </a:t>
            </a:r>
            <a:r>
              <a:rPr lang="en-US" sz="1800" dirty="0" smtClean="0">
                <a:solidFill>
                  <a:schemeClr val="bg1"/>
                </a:solidFill>
              </a:rPr>
              <a:t>(Age, gender, etc.)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0520" y="3452179"/>
            <a:ext cx="293427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</a:rPr>
              <a:t>Student Participation System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Data</a:t>
            </a:r>
            <a:endParaRPr 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0522" y="4107095"/>
            <a:ext cx="293427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</a:rPr>
              <a:t>BB Event Log Data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5082341" y="2576668"/>
            <a:ext cx="1775659" cy="1421208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Predictive Model</a:t>
            </a:r>
            <a:br>
              <a:rPr lang="en-US" sz="1800" b="1" dirty="0" smtClean="0">
                <a:solidFill>
                  <a:prstClr val="white"/>
                </a:solidFill>
              </a:rPr>
            </a:br>
            <a:r>
              <a:rPr lang="en-US" sz="1800" b="1" dirty="0" smtClean="0">
                <a:solidFill>
                  <a:prstClr val="white"/>
                </a:solidFill>
              </a:rPr>
              <a:t>Scoring</a:t>
            </a:r>
            <a:endParaRPr lang="en-US" sz="1800" b="1" dirty="0">
              <a:solidFill>
                <a:prstClr val="white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7543800" y="2442127"/>
            <a:ext cx="1371599" cy="1802923"/>
          </a:xfrm>
          <a:prstGeom prst="can">
            <a:avLst>
              <a:gd name="adj" fmla="val 164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Identifies </a:t>
            </a:r>
            <a:r>
              <a:rPr lang="en-US" sz="1800" b="1" dirty="0">
                <a:solidFill>
                  <a:prstClr val="white"/>
                </a:solidFill>
              </a:rPr>
              <a:t>s</a:t>
            </a:r>
            <a:r>
              <a:rPr lang="en-US" sz="1800" b="1" dirty="0" smtClean="0">
                <a:solidFill>
                  <a:prstClr val="white"/>
                </a:solidFill>
              </a:rPr>
              <a:t>tudents “at risk” </a:t>
            </a:r>
            <a:r>
              <a:rPr lang="en-US" sz="1800" dirty="0" smtClean="0">
                <a:solidFill>
                  <a:prstClr val="white"/>
                </a:solidFill>
              </a:rPr>
              <a:t>to not complete course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 rot="10800000">
            <a:off x="627787" y="1548199"/>
            <a:ext cx="552734" cy="1787857"/>
          </a:xfrm>
          <a:prstGeom prst="rightBrace">
            <a:avLst>
              <a:gd name="adj1" fmla="val 114364"/>
              <a:gd name="adj2" fmla="val 4953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75" y="1762694"/>
            <a:ext cx="553998" cy="1375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</a:rPr>
              <a:t>SIS Data</a:t>
            </a:r>
            <a:endParaRPr lang="en-US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Right Brace 15"/>
          <p:cNvSpPr/>
          <p:nvPr/>
        </p:nvSpPr>
        <p:spPr>
          <a:xfrm rot="10800000">
            <a:off x="627787" y="3452179"/>
            <a:ext cx="552734" cy="1301247"/>
          </a:xfrm>
          <a:prstGeom prst="rightBrace">
            <a:avLst>
              <a:gd name="adj1" fmla="val 114364"/>
              <a:gd name="adj2" fmla="val 4953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121" y="3191948"/>
            <a:ext cx="461665" cy="17389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</a:rPr>
              <a:t>SPS Data</a:t>
            </a:r>
            <a:endParaRPr lang="en-US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858000" y="3216286"/>
            <a:ext cx="609600" cy="4191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89925" cy="7826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LAP </a:t>
            </a:r>
            <a:r>
              <a:rPr lang="en-US" sz="4000" b="1" dirty="0"/>
              <a:t>E</a:t>
            </a:r>
            <a:r>
              <a:rPr lang="en-US" sz="4000" b="1" dirty="0" smtClean="0"/>
              <a:t>arly </a:t>
            </a:r>
            <a:r>
              <a:rPr lang="en-US" sz="4000" b="1" dirty="0"/>
              <a:t>A</a:t>
            </a:r>
            <a:r>
              <a:rPr lang="en-US" sz="4000" b="1" dirty="0" smtClean="0"/>
              <a:t>lert </a:t>
            </a:r>
            <a:r>
              <a:rPr lang="en-US" sz="4000" b="1" dirty="0"/>
              <a:t>S</a:t>
            </a:r>
            <a:r>
              <a:rPr lang="en-US" sz="4000" b="1" dirty="0" smtClean="0"/>
              <a:t>ystem Overview </a:t>
            </a:r>
            <a:endParaRPr lang="en-US" sz="4000" b="1" dirty="0"/>
          </a:p>
        </p:txBody>
      </p:sp>
      <p:sp>
        <p:nvSpPr>
          <p:cNvPr id="18" name="Right Arrow 17"/>
          <p:cNvSpPr/>
          <p:nvPr/>
        </p:nvSpPr>
        <p:spPr>
          <a:xfrm rot="7099948">
            <a:off x="7557994" y="4633711"/>
            <a:ext cx="938241" cy="4191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3027" y="5352871"/>
            <a:ext cx="2752298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Intervention Deployed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“Awareness” or Tutorial Support Suggested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114800" y="3200667"/>
            <a:ext cx="838200" cy="4191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953" y="5173353"/>
            <a:ext cx="51678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 smtClean="0">
                <a:solidFill>
                  <a:prstClr val="black"/>
                </a:solidFill>
                <a:latin typeface="Calibri"/>
                <a:ea typeface="+mn-ea"/>
              </a:rPr>
              <a:t>“Creating a </a:t>
            </a:r>
            <a:r>
              <a:rPr lang="en-US" sz="3200" b="1" i="1" dirty="0" smtClean="0">
                <a:solidFill>
                  <a:prstClr val="black"/>
                </a:solidFill>
                <a:latin typeface="Calibri"/>
              </a:rPr>
              <a:t>Learning Analytics </a:t>
            </a:r>
            <a:r>
              <a:rPr lang="en-US" sz="3200" b="1" i="1" dirty="0" smtClean="0">
                <a:solidFill>
                  <a:prstClr val="black"/>
                </a:solidFill>
                <a:latin typeface="Calibri"/>
                <a:ea typeface="+mn-ea"/>
              </a:rPr>
              <a:t>System”</a:t>
            </a:r>
            <a:endParaRPr lang="en-US" sz="32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0" y="1779300"/>
            <a:ext cx="206860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</a:rPr>
              <a:t>Academic Alert </a:t>
            </a:r>
            <a:br>
              <a:rPr lang="en-US" sz="1800" b="1" dirty="0" smtClean="0">
                <a:solidFill>
                  <a:prstClr val="black"/>
                </a:solidFill>
              </a:rPr>
            </a:br>
            <a:r>
              <a:rPr lang="en-US" sz="1800" b="1" dirty="0" smtClean="0">
                <a:solidFill>
                  <a:prstClr val="black"/>
                </a:solidFill>
              </a:rPr>
              <a:t>Report (AAR)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7355" y="4057471"/>
            <a:ext cx="2120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Model Developed</a:t>
            </a:r>
            <a:b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</a:b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Using Historical Data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4776945" y="1018096"/>
            <a:ext cx="3097055" cy="649061"/>
          </a:xfrm>
          <a:prstGeom prst="borderCallout2">
            <a:avLst>
              <a:gd name="adj1" fmla="val 54496"/>
              <a:gd name="adj2" fmla="val -3804"/>
              <a:gd name="adj3" fmla="val 112469"/>
              <a:gd name="adj4" fmla="val -15789"/>
              <a:gd name="adj5" fmla="val 271676"/>
              <a:gd name="adj6" fmla="val 39014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 smtClean="0">
                <a:solidFill>
                  <a:prstClr val="black"/>
                </a:solidFill>
              </a:rPr>
              <a:t>Step #1: </a:t>
            </a:r>
            <a:r>
              <a:rPr lang="en-US" sz="1800" dirty="0" smtClean="0">
                <a:solidFill>
                  <a:prstClr val="black"/>
                </a:solidFill>
              </a:rPr>
              <a:t>Developed model using historical data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2" name="Picture 21" descr="cc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5" y="6250571"/>
            <a:ext cx="1228344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SPS Data?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056990" y="3465755"/>
            <a:ext cx="3093421" cy="137518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Student Participation System Database</a:t>
            </a:r>
          </a:p>
          <a:p>
            <a:pPr algn="ctr"/>
            <a:r>
              <a:rPr lang="en-US" dirty="0" smtClean="0"/>
              <a:t>Raw Activity Data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65567" y="4649096"/>
            <a:ext cx="3093421" cy="1375186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b" anchorCtr="1"/>
          <a:lstStyle/>
          <a:p>
            <a:r>
              <a:rPr lang="en-US" dirty="0" smtClean="0"/>
              <a:t>Activity Log Information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1"/>
            <a:endCxn id="5" idx="3"/>
          </p:cNvCxnSpPr>
          <p:nvPr/>
        </p:nvCxnSpPr>
        <p:spPr>
          <a:xfrm flipH="1">
            <a:off x="3558988" y="4153348"/>
            <a:ext cx="1498002" cy="11833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Bevel 7"/>
          <p:cNvSpPr/>
          <p:nvPr/>
        </p:nvSpPr>
        <p:spPr>
          <a:xfrm>
            <a:off x="3899646" y="4459941"/>
            <a:ext cx="836706" cy="381000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Nightly Query</a:t>
            </a:r>
            <a:endParaRPr lang="en-US" sz="900" dirty="0"/>
          </a:p>
        </p:txBody>
      </p:sp>
      <p:cxnSp>
        <p:nvCxnSpPr>
          <p:cNvPr id="10" name="Elbow Connector 9"/>
          <p:cNvCxnSpPr>
            <a:stCxn id="5" idx="2"/>
            <a:endCxn id="4" idx="2"/>
          </p:cNvCxnSpPr>
          <p:nvPr/>
        </p:nvCxnSpPr>
        <p:spPr>
          <a:xfrm rot="5400000" flipH="1" flipV="1">
            <a:off x="3716318" y="3136900"/>
            <a:ext cx="1183341" cy="4591423"/>
          </a:xfrm>
          <a:prstGeom prst="bentConnector3">
            <a:avLst>
              <a:gd name="adj1" fmla="val -19318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19037" y="1743038"/>
            <a:ext cx="3093421" cy="1375186"/>
          </a:xfrm>
          <a:prstGeom prst="round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Faculty-Reported Attendance System</a:t>
            </a:r>
            <a:endParaRPr lang="en-US" dirty="0"/>
          </a:p>
        </p:txBody>
      </p:sp>
      <p:pic>
        <p:nvPicPr>
          <p:cNvPr id="14" name="Picture 13" descr="Logo - Square Box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0" b="28233"/>
          <a:stretch/>
        </p:blipFill>
        <p:spPr>
          <a:xfrm>
            <a:off x="993523" y="2465294"/>
            <a:ext cx="1440774" cy="652930"/>
          </a:xfrm>
          <a:prstGeom prst="rect">
            <a:avLst/>
          </a:prstGeom>
        </p:spPr>
      </p:pic>
      <p:cxnSp>
        <p:nvCxnSpPr>
          <p:cNvPr id="15" name="Elbow Connector 14"/>
          <p:cNvCxnSpPr>
            <a:stCxn id="13" idx="3"/>
            <a:endCxn id="4" idx="0"/>
          </p:cNvCxnSpPr>
          <p:nvPr/>
        </p:nvCxnSpPr>
        <p:spPr>
          <a:xfrm>
            <a:off x="3312458" y="2430631"/>
            <a:ext cx="3291243" cy="1035124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941444" y="1344063"/>
            <a:ext cx="1352743" cy="1148952"/>
            <a:chOff x="3101784" y="3085495"/>
            <a:chExt cx="1352743" cy="1148952"/>
          </a:xfrm>
        </p:grpSpPr>
        <p:sp>
          <p:nvSpPr>
            <p:cNvPr id="19" name="Rounded Rectangle 18"/>
            <p:cNvSpPr/>
            <p:nvPr/>
          </p:nvSpPr>
          <p:spPr>
            <a:xfrm>
              <a:off x="3101784" y="3085495"/>
              <a:ext cx="1352743" cy="1148952"/>
            </a:xfrm>
            <a:prstGeom prst="round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3157871" y="3141582"/>
              <a:ext cx="1240569" cy="1036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</p:grpSp>
      <p:cxnSp>
        <p:nvCxnSpPr>
          <p:cNvPr id="22" name="Straight Arrow Connector 21"/>
          <p:cNvCxnSpPr>
            <a:stCxn id="4" idx="0"/>
            <a:endCxn id="19" idx="2"/>
          </p:cNvCxnSpPr>
          <p:nvPr/>
        </p:nvCxnSpPr>
        <p:spPr>
          <a:xfrm flipV="1">
            <a:off x="6603701" y="2493015"/>
            <a:ext cx="1014115" cy="9727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95059" y="1373706"/>
            <a:ext cx="2592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 IV AUDIT – YOU ARE ATTENDANCE TAKING!!!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647" y="4720439"/>
            <a:ext cx="1461259" cy="92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7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SPS Data?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Readily available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Part of our HLC Quality Initiative.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Less politically charged.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Shown to correlate with student success.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Clear map of data schema.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is very robust, more data there than we are presently using.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is “complete”.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Much more complete than our present reality.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Much less complete than the original LAP design.</a:t>
            </a:r>
          </a:p>
        </p:txBody>
      </p:sp>
    </p:spTree>
    <p:extLst>
      <p:ext uri="{BB962C8B-B14F-4D97-AF65-F5344CB8AC3E}">
        <p14:creationId xmlns:p14="http://schemas.microsoft.com/office/powerpoint/2010/main" val="9281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our future vision of LAP @ JC?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391400" cy="2133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970543"/>
            <a:ext cx="3101051" cy="2863627"/>
          </a:xfrm>
          <a:prstGeom prst="rect">
            <a:avLst/>
          </a:prstGeom>
        </p:spPr>
      </p:pic>
      <p:pic>
        <p:nvPicPr>
          <p:cNvPr id="5" name="Picture 4" descr="HealthOccupations Logo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4716834"/>
            <a:ext cx="2141166" cy="2141166"/>
          </a:xfrm>
          <a:prstGeom prst="rect">
            <a:avLst/>
          </a:prstGeom>
        </p:spPr>
      </p:pic>
      <p:pic>
        <p:nvPicPr>
          <p:cNvPr id="6" name="Picture 5" descr="HealthOccupations Logo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72000"/>
            <a:ext cx="2141166" cy="2141166"/>
          </a:xfrm>
          <a:prstGeom prst="rect">
            <a:avLst/>
          </a:prstGeom>
        </p:spPr>
      </p:pic>
      <p:pic>
        <p:nvPicPr>
          <p:cNvPr id="7" name="Picture 6" descr="ccb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2" y="6428232"/>
            <a:ext cx="1228344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Approach</a:t>
            </a:r>
            <a:endParaRPr lang="en-US" dirty="0"/>
          </a:p>
        </p:txBody>
      </p:sp>
      <p:pic>
        <p:nvPicPr>
          <p:cNvPr id="5" name="Picture 4" descr="HealthOccupations Logo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4716834"/>
            <a:ext cx="2141166" cy="2141166"/>
          </a:xfrm>
          <a:prstGeom prst="rect">
            <a:avLst/>
          </a:prstGeom>
        </p:spPr>
      </p:pic>
      <p:pic>
        <p:nvPicPr>
          <p:cNvPr id="6" name="Picture 5" descr="HealthOccupations Logo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72000"/>
            <a:ext cx="2141166" cy="2141166"/>
          </a:xfrm>
          <a:prstGeom prst="rect">
            <a:avLst/>
          </a:prstGeom>
        </p:spPr>
      </p:pic>
      <p:pic>
        <p:nvPicPr>
          <p:cNvPr id="7" name="Picture 6" descr="cc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2" y="6428232"/>
            <a:ext cx="1228344" cy="429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4" r="9105"/>
          <a:stretch/>
        </p:blipFill>
        <p:spPr bwMode="auto">
          <a:xfrm>
            <a:off x="4766191" y="1332418"/>
            <a:ext cx="3804314" cy="3207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377" y="2232260"/>
            <a:ext cx="3552853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Each instructor </a:t>
            </a:r>
            <a:r>
              <a:rPr lang="en-US" sz="2800" dirty="0" smtClean="0"/>
              <a:t>will receive </a:t>
            </a:r>
            <a:r>
              <a:rPr lang="en-US" sz="2800" dirty="0"/>
              <a:t>an </a:t>
            </a:r>
            <a:r>
              <a:rPr lang="en-US" sz="2800" b="1" dirty="0"/>
              <a:t>Academic Alert Report </a:t>
            </a:r>
            <a:r>
              <a:rPr lang="en-US" sz="2800" dirty="0"/>
              <a:t>(AAR) </a:t>
            </a:r>
            <a:r>
              <a:rPr lang="en-US" sz="2800" dirty="0" smtClean="0"/>
              <a:t>four times </a:t>
            </a:r>
            <a:r>
              <a:rPr lang="en-US" sz="2800" dirty="0"/>
              <a:t>during the semester at </a:t>
            </a:r>
            <a:r>
              <a:rPr lang="en-US" sz="2800" dirty="0" smtClean="0"/>
              <a:t>0%,25</a:t>
            </a:r>
            <a:r>
              <a:rPr lang="en-US" sz="2800" dirty="0"/>
              <a:t>%, 50% and 75% into the semester.</a:t>
            </a:r>
          </a:p>
        </p:txBody>
      </p:sp>
    </p:spTree>
    <p:extLst>
      <p:ext uri="{BB962C8B-B14F-4D97-AF65-F5344CB8AC3E}">
        <p14:creationId xmlns:p14="http://schemas.microsoft.com/office/powerpoint/2010/main" val="4275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our future vision of LAP @ JC?</a:t>
            </a:r>
            <a:endParaRPr lang="en-US" dirty="0"/>
          </a:p>
        </p:txBody>
      </p:sp>
      <p:pic>
        <p:nvPicPr>
          <p:cNvPr id="5" name="Picture 4" descr="HealthOccupations Logo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4716834"/>
            <a:ext cx="2141166" cy="2141166"/>
          </a:xfrm>
          <a:prstGeom prst="rect">
            <a:avLst/>
          </a:prstGeom>
        </p:spPr>
      </p:pic>
      <p:pic>
        <p:nvPicPr>
          <p:cNvPr id="6" name="Picture 5" descr="HealthOccupations Logo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172" y="5637572"/>
            <a:ext cx="1075593" cy="1075593"/>
          </a:xfrm>
          <a:prstGeom prst="rect">
            <a:avLst/>
          </a:prstGeom>
        </p:spPr>
      </p:pic>
      <p:pic>
        <p:nvPicPr>
          <p:cNvPr id="7" name="Picture 6" descr="cc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2" y="6428232"/>
            <a:ext cx="1228344" cy="429768"/>
          </a:xfrm>
          <a:prstGeom prst="rect">
            <a:avLst/>
          </a:prstGeom>
        </p:spPr>
      </p:pic>
      <p:sp>
        <p:nvSpPr>
          <p:cNvPr id="8" name="Bevel 7"/>
          <p:cNvSpPr/>
          <p:nvPr/>
        </p:nvSpPr>
        <p:spPr>
          <a:xfrm>
            <a:off x="3565277" y="1727568"/>
            <a:ext cx="1729724" cy="822960"/>
          </a:xfrm>
          <a:prstGeom prst="bevel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/>
          <a:srcRect t="-23232" b="-23232"/>
          <a:stretch>
            <a:fillRect/>
          </a:stretch>
        </p:blipFill>
        <p:spPr>
          <a:xfrm>
            <a:off x="3750173" y="1760415"/>
            <a:ext cx="1359932" cy="7459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65277" y="4548471"/>
            <a:ext cx="1729723" cy="125841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626982" y="4601287"/>
            <a:ext cx="1634309" cy="1124559"/>
            <a:chOff x="1365177" y="2200550"/>
            <a:chExt cx="1566237" cy="1259223"/>
          </a:xfrm>
        </p:grpSpPr>
        <p:sp>
          <p:nvSpPr>
            <p:cNvPr id="12" name="Rounded Rectangle 11"/>
            <p:cNvSpPr/>
            <p:nvPr/>
          </p:nvSpPr>
          <p:spPr>
            <a:xfrm>
              <a:off x="1365177" y="2248390"/>
              <a:ext cx="1566237" cy="1211383"/>
            </a:xfrm>
            <a:prstGeom prst="roundRect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424312" y="2200550"/>
              <a:ext cx="1447967" cy="10931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565277" y="2774090"/>
            <a:ext cx="1729724" cy="151786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6310" y="2809160"/>
            <a:ext cx="1523276" cy="146914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96036" y="1671980"/>
            <a:ext cx="2197289" cy="9228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Program-Level Tracking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96036" y="3069609"/>
            <a:ext cx="2197289" cy="9228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Course-Level</a:t>
            </a:r>
          </a:p>
          <a:p>
            <a:pPr algn="ctr"/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96036" y="4716254"/>
            <a:ext cx="2197289" cy="9228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Content-Level</a:t>
            </a:r>
          </a:p>
          <a:p>
            <a:pPr algn="ctr"/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868537" y="1671980"/>
            <a:ext cx="2047164" cy="9228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Macroscopic Information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868537" y="3066404"/>
            <a:ext cx="2047164" cy="922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Visual Information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868537" y="4716254"/>
            <a:ext cx="2047164" cy="9228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Microscopic Information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16" idx="3"/>
            <a:endCxn id="8" idx="4"/>
          </p:cNvCxnSpPr>
          <p:nvPr/>
        </p:nvCxnSpPr>
        <p:spPr>
          <a:xfrm>
            <a:off x="2893325" y="2133405"/>
            <a:ext cx="671952" cy="56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0"/>
            <a:endCxn id="19" idx="1"/>
          </p:cNvCxnSpPr>
          <p:nvPr/>
        </p:nvCxnSpPr>
        <p:spPr>
          <a:xfrm flipV="1">
            <a:off x="5295001" y="2133405"/>
            <a:ext cx="573536" cy="56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3"/>
            <a:endCxn id="14" idx="1"/>
          </p:cNvCxnSpPr>
          <p:nvPr/>
        </p:nvCxnSpPr>
        <p:spPr>
          <a:xfrm>
            <a:off x="2893325" y="3531034"/>
            <a:ext cx="671952" cy="19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3"/>
            <a:endCxn id="20" idx="1"/>
          </p:cNvCxnSpPr>
          <p:nvPr/>
        </p:nvCxnSpPr>
        <p:spPr>
          <a:xfrm flipV="1">
            <a:off x="5295001" y="3527829"/>
            <a:ext cx="573536" cy="51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3"/>
            <a:endCxn id="10" idx="1"/>
          </p:cNvCxnSpPr>
          <p:nvPr/>
        </p:nvCxnSpPr>
        <p:spPr>
          <a:xfrm>
            <a:off x="2893325" y="5177679"/>
            <a:ext cx="6719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3"/>
            <a:endCxn id="21" idx="1"/>
          </p:cNvCxnSpPr>
          <p:nvPr/>
        </p:nvCxnSpPr>
        <p:spPr>
          <a:xfrm flipV="1">
            <a:off x="5261291" y="5177679"/>
            <a:ext cx="607246" cy="7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02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our future vision of LAP @ JC?</a:t>
            </a:r>
            <a:endParaRPr lang="en-US" dirty="0"/>
          </a:p>
        </p:txBody>
      </p:sp>
      <p:pic>
        <p:nvPicPr>
          <p:cNvPr id="5" name="Picture 4" descr="HealthOccupations Logo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4716834"/>
            <a:ext cx="2141166" cy="2141166"/>
          </a:xfrm>
          <a:prstGeom prst="rect">
            <a:avLst/>
          </a:prstGeom>
        </p:spPr>
      </p:pic>
      <p:pic>
        <p:nvPicPr>
          <p:cNvPr id="7" name="Picture 6" descr="cc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2" y="6299874"/>
            <a:ext cx="1228344" cy="429768"/>
          </a:xfrm>
          <a:prstGeom prst="rect">
            <a:avLst/>
          </a:prstGeom>
        </p:spPr>
      </p:pic>
      <p:sp>
        <p:nvSpPr>
          <p:cNvPr id="28" name="Bevel 27"/>
          <p:cNvSpPr/>
          <p:nvPr/>
        </p:nvSpPr>
        <p:spPr>
          <a:xfrm>
            <a:off x="3347193" y="4355636"/>
            <a:ext cx="1729724" cy="822960"/>
          </a:xfrm>
          <a:prstGeom prst="bevel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29" name="Content Placeholder 3"/>
          <p:cNvPicPr>
            <a:picLocks noChangeAspect="1"/>
          </p:cNvPicPr>
          <p:nvPr/>
        </p:nvPicPr>
        <p:blipFill>
          <a:blip r:embed="rId4"/>
          <a:srcRect t="-23232" b="-23232"/>
          <a:stretch>
            <a:fillRect/>
          </a:stretch>
        </p:blipFill>
        <p:spPr>
          <a:xfrm>
            <a:off x="3532089" y="4388483"/>
            <a:ext cx="1359932" cy="74598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58674" y="4346620"/>
            <a:ext cx="1542934" cy="82296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dirty="0" smtClean="0"/>
              <a:t>Banner Data (SIS)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58674" y="1747814"/>
            <a:ext cx="1542934" cy="82296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dirty="0" err="1" smtClean="0"/>
              <a:t>BlackBoard</a:t>
            </a:r>
            <a:r>
              <a:rPr lang="en-US" dirty="0" smtClean="0"/>
              <a:t> Data (LMS)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58674" y="3091081"/>
            <a:ext cx="1542934" cy="82296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dirty="0" smtClean="0"/>
              <a:t>SPS Data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552555" y="1596067"/>
            <a:ext cx="1279353" cy="109415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endParaRPr lang="en-US" dirty="0"/>
          </a:p>
        </p:txBody>
      </p:sp>
      <p:cxnSp>
        <p:nvCxnSpPr>
          <p:cNvPr id="34" name="Straight Arrow Connector 33"/>
          <p:cNvCxnSpPr>
            <a:stCxn id="30" idx="3"/>
            <a:endCxn id="28" idx="4"/>
          </p:cNvCxnSpPr>
          <p:nvPr/>
        </p:nvCxnSpPr>
        <p:spPr>
          <a:xfrm>
            <a:off x="1801608" y="4758100"/>
            <a:ext cx="1545585" cy="9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3" idx="2"/>
            <a:endCxn id="28" idx="6"/>
          </p:cNvCxnSpPr>
          <p:nvPr/>
        </p:nvCxnSpPr>
        <p:spPr>
          <a:xfrm>
            <a:off x="4192232" y="2690220"/>
            <a:ext cx="19823" cy="1665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3"/>
            <a:endCxn id="28" idx="6"/>
          </p:cNvCxnSpPr>
          <p:nvPr/>
        </p:nvCxnSpPr>
        <p:spPr>
          <a:xfrm>
            <a:off x="1801608" y="3502561"/>
            <a:ext cx="2410447" cy="853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664570" y="4355636"/>
            <a:ext cx="1542934" cy="82296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dirty="0" smtClean="0"/>
              <a:t>Early Alerts from Faculty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8" idx="1"/>
            <a:endCxn id="28" idx="0"/>
          </p:cNvCxnSpPr>
          <p:nvPr/>
        </p:nvCxnSpPr>
        <p:spPr>
          <a:xfrm flipH="1">
            <a:off x="5076917" y="4767116"/>
            <a:ext cx="15876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3"/>
            <a:endCxn id="33" idx="1"/>
          </p:cNvCxnSpPr>
          <p:nvPr/>
        </p:nvCxnSpPr>
        <p:spPr>
          <a:xfrm flipV="1">
            <a:off x="1801608" y="2143144"/>
            <a:ext cx="1750947" cy="13594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" idx="3"/>
            <a:endCxn id="33" idx="1"/>
          </p:cNvCxnSpPr>
          <p:nvPr/>
        </p:nvCxnSpPr>
        <p:spPr>
          <a:xfrm flipV="1">
            <a:off x="1801608" y="2143144"/>
            <a:ext cx="1750947" cy="26149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0382" y="1631176"/>
            <a:ext cx="1066851" cy="102894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6902883" y="1936306"/>
            <a:ext cx="1586523" cy="98450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endParaRPr lang="en-US" dirty="0"/>
          </a:p>
        </p:txBody>
      </p:sp>
      <p:sp>
        <p:nvSpPr>
          <p:cNvPr id="44" name="Rounded Rectangle 4"/>
          <p:cNvSpPr/>
          <p:nvPr/>
        </p:nvSpPr>
        <p:spPr>
          <a:xfrm>
            <a:off x="7008641" y="1936306"/>
            <a:ext cx="1393297" cy="10397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/>
          </a:p>
        </p:txBody>
      </p:sp>
      <p:cxnSp>
        <p:nvCxnSpPr>
          <p:cNvPr id="45" name="Straight Arrow Connector 44"/>
          <p:cNvCxnSpPr>
            <a:stCxn id="43" idx="1"/>
            <a:endCxn id="28" idx="0"/>
          </p:cNvCxnSpPr>
          <p:nvPr/>
        </p:nvCxnSpPr>
        <p:spPr>
          <a:xfrm flipH="1">
            <a:off x="5076917" y="2428557"/>
            <a:ext cx="1825966" cy="23385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48684" y="3010992"/>
            <a:ext cx="401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?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7" name="Elbow Connector 46"/>
          <p:cNvCxnSpPr>
            <a:stCxn id="43" idx="0"/>
            <a:endCxn id="33" idx="3"/>
          </p:cNvCxnSpPr>
          <p:nvPr/>
        </p:nvCxnSpPr>
        <p:spPr>
          <a:xfrm rot="16200000" flipH="1" flipV="1">
            <a:off x="6160608" y="607606"/>
            <a:ext cx="206838" cy="2864237"/>
          </a:xfrm>
          <a:prstGeom prst="bentConnector4">
            <a:avLst>
              <a:gd name="adj1" fmla="val -110521"/>
              <a:gd name="adj2" fmla="val 6384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48035" y="1661314"/>
            <a:ext cx="401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?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9" name="Straight Arrow Connector 48"/>
          <p:cNvCxnSpPr>
            <a:stCxn id="30" idx="0"/>
            <a:endCxn id="32" idx="2"/>
          </p:cNvCxnSpPr>
          <p:nvPr/>
        </p:nvCxnSpPr>
        <p:spPr>
          <a:xfrm flipV="1">
            <a:off x="1030141" y="3914041"/>
            <a:ext cx="0" cy="432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1" idx="2"/>
            <a:endCxn id="32" idx="0"/>
          </p:cNvCxnSpPr>
          <p:nvPr/>
        </p:nvCxnSpPr>
        <p:spPr>
          <a:xfrm>
            <a:off x="1030141" y="2570774"/>
            <a:ext cx="0" cy="5203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806182" y="3601425"/>
            <a:ext cx="401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?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686993" y="3657323"/>
            <a:ext cx="3061042" cy="2195211"/>
          </a:xfrm>
          <a:prstGeom prst="ellipse">
            <a:avLst/>
          </a:prstGeom>
          <a:gradFill>
            <a:gsLst>
              <a:gs pos="45000">
                <a:schemeClr val="accent1">
                  <a:shade val="40000"/>
                  <a:satMod val="150000"/>
                  <a:lumMod val="100000"/>
                  <a:alpha val="0"/>
                </a:schemeClr>
              </a:gs>
              <a:gs pos="100000">
                <a:schemeClr val="accent1">
                  <a:tint val="70000"/>
                  <a:shade val="100000"/>
                  <a:alpha val="100000"/>
                  <a:satMod val="2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stCxn id="38" idx="2"/>
            <a:endCxn id="54" idx="0"/>
          </p:cNvCxnSpPr>
          <p:nvPr/>
        </p:nvCxnSpPr>
        <p:spPr>
          <a:xfrm>
            <a:off x="7436037" y="5178596"/>
            <a:ext cx="0" cy="513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6599120" y="5691798"/>
            <a:ext cx="1673833" cy="82296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Advising</a:t>
            </a:r>
            <a:endParaRPr lang="en-US" dirty="0"/>
          </a:p>
        </p:txBody>
      </p:sp>
      <p:cxnSp>
        <p:nvCxnSpPr>
          <p:cNvPr id="55" name="Elbow Connector 54"/>
          <p:cNvCxnSpPr>
            <a:stCxn id="54" idx="6"/>
            <a:endCxn id="38" idx="3"/>
          </p:cNvCxnSpPr>
          <p:nvPr/>
        </p:nvCxnSpPr>
        <p:spPr>
          <a:xfrm flipH="1" flipV="1">
            <a:off x="8207504" y="4767116"/>
            <a:ext cx="65449" cy="1336162"/>
          </a:xfrm>
          <a:prstGeom prst="bentConnector3">
            <a:avLst>
              <a:gd name="adj1" fmla="val -349280"/>
            </a:avLst>
          </a:prstGeom>
          <a:ln>
            <a:prstDash val="sys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6953697" y="1998999"/>
            <a:ext cx="1484897" cy="844177"/>
          </a:xfrm>
          <a:prstGeom prst="roundRect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TextBox 56"/>
          <p:cNvSpPr txBox="1"/>
          <p:nvPr/>
        </p:nvSpPr>
        <p:spPr>
          <a:xfrm>
            <a:off x="3991583" y="2920808"/>
            <a:ext cx="401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?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9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43" grpId="0" animBg="1"/>
      <p:bldP spid="46" grpId="0"/>
      <p:bldP spid="48" grpId="0"/>
      <p:bldP spid="51" grpId="0"/>
      <p:bldP spid="52" grpId="0" animBg="1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413"/>
            <a:ext cx="7391400" cy="731838"/>
          </a:xfrm>
        </p:spPr>
        <p:txBody>
          <a:bodyPr/>
          <a:lstStyle/>
          <a:p>
            <a:r>
              <a:rPr lang="en-US" dirty="0" smtClean="0"/>
              <a:t>HP Navigator – Brenna Young</a:t>
            </a:r>
            <a:endParaRPr lang="en-US" dirty="0"/>
          </a:p>
        </p:txBody>
      </p:sp>
      <p:pic>
        <p:nvPicPr>
          <p:cNvPr id="5" name="Picture 4" descr="HealthOccupations Logo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4716834"/>
            <a:ext cx="2141166" cy="2141166"/>
          </a:xfrm>
          <a:prstGeom prst="rect">
            <a:avLst/>
          </a:prstGeom>
        </p:spPr>
      </p:pic>
      <p:pic>
        <p:nvPicPr>
          <p:cNvPr id="8" name="Picture 7" descr="BrennaYoung_Pi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67421"/>
            <a:ext cx="7326925" cy="5495194"/>
          </a:xfrm>
          <a:prstGeom prst="rect">
            <a:avLst/>
          </a:prstGeom>
        </p:spPr>
      </p:pic>
      <p:pic>
        <p:nvPicPr>
          <p:cNvPr id="6" name="Picture 5" descr="HealthOccupations Logo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42" y="5080142"/>
            <a:ext cx="1633024" cy="1633024"/>
          </a:xfrm>
          <a:prstGeom prst="rect">
            <a:avLst/>
          </a:prstGeom>
        </p:spPr>
      </p:pic>
      <p:pic>
        <p:nvPicPr>
          <p:cNvPr id="7" name="Picture 6" descr="ccb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2" y="6428232"/>
            <a:ext cx="1228344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494459" y="2488466"/>
            <a:ext cx="5708770" cy="731838"/>
          </a:xfrm>
        </p:spPr>
        <p:txBody>
          <a:bodyPr/>
          <a:lstStyle/>
          <a:p>
            <a:pPr algn="ctr"/>
            <a:r>
              <a:rPr lang="en-US" dirty="0" smtClean="0"/>
              <a:t>Logic Model:</a:t>
            </a:r>
            <a:endParaRPr lang="en-US" dirty="0"/>
          </a:p>
        </p:txBody>
      </p:sp>
      <p:pic>
        <p:nvPicPr>
          <p:cNvPr id="5" name="Picture 4" descr="HealthOccupations Logo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4716834"/>
            <a:ext cx="2141166" cy="2141166"/>
          </a:xfrm>
          <a:prstGeom prst="rect">
            <a:avLst/>
          </a:prstGeom>
        </p:spPr>
      </p:pic>
      <p:pic>
        <p:nvPicPr>
          <p:cNvPr id="6" name="Picture 5" descr="HealthOccupations Logo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72000"/>
            <a:ext cx="2141166" cy="2141166"/>
          </a:xfrm>
          <a:prstGeom prst="rect">
            <a:avLst/>
          </a:prstGeom>
        </p:spPr>
      </p:pic>
      <p:pic>
        <p:nvPicPr>
          <p:cNvPr id="7" name="Picture 6" descr="cc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2" y="6428232"/>
            <a:ext cx="1228344" cy="429768"/>
          </a:xfrm>
          <a:prstGeom prst="rect">
            <a:avLst/>
          </a:prstGeom>
        </p:spPr>
      </p:pic>
      <p:pic>
        <p:nvPicPr>
          <p:cNvPr id="8" name="Picture 7" descr="dogpix_funny-2014-09-2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t="8715" r="21237" b="18434"/>
          <a:stretch/>
        </p:blipFill>
        <p:spPr>
          <a:xfrm>
            <a:off x="2675586" y="771769"/>
            <a:ext cx="3544910" cy="598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2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5429"/>
            <a:ext cx="7391400" cy="1142209"/>
          </a:xfrm>
        </p:spPr>
        <p:txBody>
          <a:bodyPr/>
          <a:lstStyle/>
          <a:p>
            <a:r>
              <a:rPr lang="en-US" dirty="0" smtClean="0"/>
              <a:t>Technology-Enhanced Advising Services Brought to You By:</a:t>
            </a:r>
            <a:endParaRPr lang="en-US" dirty="0"/>
          </a:p>
        </p:txBody>
      </p:sp>
      <p:pic>
        <p:nvPicPr>
          <p:cNvPr id="5" name="Picture 4" descr="HealthOccupations Logo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4716834"/>
            <a:ext cx="2141166" cy="2141166"/>
          </a:xfrm>
          <a:prstGeom prst="rect">
            <a:avLst/>
          </a:prstGeom>
        </p:spPr>
      </p:pic>
      <p:pic>
        <p:nvPicPr>
          <p:cNvPr id="6" name="Picture 5" descr="HealthOccupations Logo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72000"/>
            <a:ext cx="2141166" cy="2141166"/>
          </a:xfrm>
          <a:prstGeom prst="rect">
            <a:avLst/>
          </a:prstGeom>
        </p:spPr>
      </p:pic>
      <p:pic>
        <p:nvPicPr>
          <p:cNvPr id="7" name="Picture 6" descr="cc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2" y="6428232"/>
            <a:ext cx="1228344" cy="429768"/>
          </a:xfrm>
          <a:prstGeom prst="rect">
            <a:avLst/>
          </a:prstGeom>
        </p:spPr>
      </p:pic>
      <p:pic>
        <p:nvPicPr>
          <p:cNvPr id="9" name="Content Placeholder 8" descr="MoSTEMWINs-Logo.eps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" r="-62"/>
          <a:stretch/>
        </p:blipFill>
        <p:spPr>
          <a:xfrm>
            <a:off x="498474" y="1981200"/>
            <a:ext cx="3864510" cy="4144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43262" y="3350305"/>
            <a:ext cx="4339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pple Chancery"/>
                <a:cs typeface="Apple Chancery"/>
              </a:rPr>
              <a:t>TAACCCT Round IV</a:t>
            </a:r>
          </a:p>
          <a:p>
            <a:r>
              <a:rPr lang="en-US" sz="3200" dirty="0" smtClean="0">
                <a:latin typeface="Apple Chancery"/>
                <a:cs typeface="Apple Chancery"/>
              </a:rPr>
              <a:t>Department of Labor</a:t>
            </a:r>
            <a:endParaRPr lang="en-US" sz="32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8616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811050" y="2377440"/>
            <a:ext cx="2050046" cy="2039112"/>
          </a:xfrm>
          <a:prstGeom prst="rect">
            <a:avLst/>
          </a:prstGeom>
          <a:gradFill>
            <a:gsLst>
              <a:gs pos="100000">
                <a:schemeClr val="accent6">
                  <a:tint val="100000"/>
                  <a:shade val="40000"/>
                  <a:alpha val="100000"/>
                  <a:satMod val="150000"/>
                  <a:lumMod val="100000"/>
                </a:schemeClr>
              </a:gs>
              <a:gs pos="100000">
                <a:schemeClr val="accent6">
                  <a:tint val="70000"/>
                  <a:shade val="100000"/>
                  <a:alpha val="100000"/>
                  <a:satMod val="200000"/>
                  <a:lumMod val="100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35374" y="212717"/>
            <a:ext cx="2050046" cy="2039112"/>
          </a:xfrm>
          <a:prstGeom prst="rect">
            <a:avLst/>
          </a:prstGeom>
          <a:gradFill>
            <a:gsLst>
              <a:gs pos="100000">
                <a:schemeClr val="accent5">
                  <a:tint val="100000"/>
                  <a:shade val="40000"/>
                  <a:alpha val="100000"/>
                  <a:satMod val="150000"/>
                  <a:lumMod val="100000"/>
                </a:schemeClr>
              </a:gs>
              <a:gs pos="100000">
                <a:schemeClr val="accent5">
                  <a:tint val="70000"/>
                  <a:shade val="100000"/>
                  <a:alpha val="100000"/>
                  <a:satMod val="200000"/>
                  <a:lumMod val="10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64510" y="4624668"/>
            <a:ext cx="4974690" cy="933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for your time and attention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64510" y="5562599"/>
            <a:ext cx="4974690" cy="984731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72119" b="-72119"/>
          <a:stretch>
            <a:fillRect/>
          </a:stretch>
        </p:blipFill>
        <p:spPr>
          <a:xfrm>
            <a:off x="4635374" y="212717"/>
            <a:ext cx="2057400" cy="2039112"/>
          </a:xfr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/>
          <a:srcRect t="-23232" b="-23232"/>
          <a:stretch>
            <a:fillRect/>
          </a:stretch>
        </p:blipFill>
        <p:spPr>
          <a:xfrm>
            <a:off x="4624388" y="2849540"/>
            <a:ext cx="1995344" cy="1094532"/>
          </a:xfrm>
          <a:prstGeom prst="rect">
            <a:avLst/>
          </a:prstGeom>
        </p:spPr>
      </p:pic>
      <p:pic>
        <p:nvPicPr>
          <p:cNvPr id="13" name="Picture 12" descr="Logo - Square Box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 b="7810"/>
          <a:stretch/>
        </p:blipFill>
        <p:spPr>
          <a:xfrm>
            <a:off x="6828052" y="2549582"/>
            <a:ext cx="2011148" cy="1708519"/>
          </a:xfrm>
          <a:prstGeom prst="rect">
            <a:avLst/>
          </a:prstGeom>
        </p:spPr>
      </p:pic>
      <p:pic>
        <p:nvPicPr>
          <p:cNvPr id="14" name="Picture 13" descr="ccb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5" y="6250571"/>
            <a:ext cx="1228344" cy="429768"/>
          </a:xfrm>
          <a:prstGeom prst="rect">
            <a:avLst/>
          </a:prstGeom>
        </p:spPr>
      </p:pic>
      <p:pic>
        <p:nvPicPr>
          <p:cNvPr id="3" name="Picture 2" descr="HealthOccupations Logo cop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09" y="353885"/>
            <a:ext cx="1792061" cy="17920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422" y="717195"/>
            <a:ext cx="3322197" cy="332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Particulars:</a:t>
            </a:r>
            <a:endParaRPr lang="en-US" dirty="0"/>
          </a:p>
        </p:txBody>
      </p:sp>
      <p:pic>
        <p:nvPicPr>
          <p:cNvPr id="5" name="Picture 4" descr="HealthOccupations Logo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4716834"/>
            <a:ext cx="2141166" cy="2141166"/>
          </a:xfrm>
          <a:prstGeom prst="rect">
            <a:avLst/>
          </a:prstGeom>
        </p:spPr>
      </p:pic>
      <p:pic>
        <p:nvPicPr>
          <p:cNvPr id="6" name="Picture 5" descr="HealthOccupations Logo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72000"/>
            <a:ext cx="2141166" cy="2141166"/>
          </a:xfrm>
          <a:prstGeom prst="rect">
            <a:avLst/>
          </a:prstGeom>
        </p:spPr>
      </p:pic>
      <p:pic>
        <p:nvPicPr>
          <p:cNvPr id="7" name="Picture 6" descr="cc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2" y="6428232"/>
            <a:ext cx="1228344" cy="42976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@JC_DHOP</a:t>
            </a:r>
          </a:p>
          <a:p>
            <a:r>
              <a:rPr lang="en-US" sz="4400" dirty="0" smtClean="0">
                <a:hlinkClick r:id="rId4"/>
              </a:rPr>
              <a:t>kwilso20@jeffco.edu</a:t>
            </a:r>
            <a:endParaRPr lang="en-US" sz="4400" dirty="0" smtClean="0"/>
          </a:p>
          <a:p>
            <a:r>
              <a:rPr lang="en-US" sz="4000" dirty="0" smtClean="0">
                <a:hlinkClick r:id="rId5"/>
              </a:rPr>
              <a:t>www.jeffco.edu/DHOP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10" name="Picture 9" descr="twitter_button___logo_by_pixxiepaynee-d5sfq9u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0" y="2622269"/>
            <a:ext cx="1785056" cy="17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 @ JC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391400" cy="21336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is JC seeking LAP implementation?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is LAP implementation going?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our future vision of LAP @ JC?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970543"/>
            <a:ext cx="3101051" cy="2863627"/>
          </a:xfrm>
          <a:prstGeom prst="rect">
            <a:avLst/>
          </a:prstGeom>
        </p:spPr>
      </p:pic>
      <p:pic>
        <p:nvPicPr>
          <p:cNvPr id="5" name="Picture 4" descr="HealthOccupations Logo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4716834"/>
            <a:ext cx="2141166" cy="2141166"/>
          </a:xfrm>
          <a:prstGeom prst="rect">
            <a:avLst/>
          </a:prstGeom>
        </p:spPr>
      </p:pic>
      <p:pic>
        <p:nvPicPr>
          <p:cNvPr id="6" name="Picture 5" descr="HealthOccupations Logo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72000"/>
            <a:ext cx="2141166" cy="2141166"/>
          </a:xfrm>
          <a:prstGeom prst="rect">
            <a:avLst/>
          </a:prstGeom>
        </p:spPr>
      </p:pic>
      <p:pic>
        <p:nvPicPr>
          <p:cNvPr id="7" name="Picture 6" descr="ccb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2" y="6428232"/>
            <a:ext cx="1228344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23" y="153017"/>
            <a:ext cx="8138939" cy="1468956"/>
          </a:xfrm>
        </p:spPr>
        <p:txBody>
          <a:bodyPr/>
          <a:lstStyle/>
          <a:p>
            <a:r>
              <a:rPr lang="en-US" sz="2800" dirty="0"/>
              <a:t>Why LAP:</a:t>
            </a:r>
            <a:br>
              <a:rPr lang="en-US" sz="2800" dirty="0"/>
            </a:br>
            <a:r>
              <a:rPr lang="en-US" sz="2800" dirty="0"/>
              <a:t>Jefferson College – AP1 Success Rate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ABC rate over past 5 years)</a:t>
            </a:r>
          </a:p>
        </p:txBody>
      </p:sp>
      <p:pic>
        <p:nvPicPr>
          <p:cNvPr id="5" name="Picture 4" descr="HealthOccupations Logo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4716834"/>
            <a:ext cx="2141166" cy="2141166"/>
          </a:xfrm>
          <a:prstGeom prst="rect">
            <a:avLst/>
          </a:prstGeom>
        </p:spPr>
      </p:pic>
      <p:pic>
        <p:nvPicPr>
          <p:cNvPr id="6" name="Picture 5" descr="HealthOccupations Logo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72000"/>
            <a:ext cx="2141166" cy="2141166"/>
          </a:xfrm>
          <a:prstGeom prst="rect">
            <a:avLst/>
          </a:prstGeom>
        </p:spPr>
      </p:pic>
      <p:pic>
        <p:nvPicPr>
          <p:cNvPr id="7" name="Picture 6" descr="cc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2" y="6428232"/>
            <a:ext cx="1228344" cy="42976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02123" y="2043533"/>
            <a:ext cx="2428028" cy="23213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First Time AP1 (ABC):</a:t>
            </a:r>
          </a:p>
          <a:p>
            <a:pPr algn="ctr"/>
            <a:endParaRPr lang="en-US" dirty="0" smtClean="0"/>
          </a:p>
          <a:p>
            <a:pPr algn="ctr"/>
            <a:r>
              <a:rPr lang="en-US" sz="6000" dirty="0" smtClean="0">
                <a:latin typeface="Bauhaus 93" panose="04030905020B02020C02" pitchFamily="82" charset="0"/>
              </a:rPr>
              <a:t>54%</a:t>
            </a:r>
            <a:endParaRPr lang="en-US" sz="6000" dirty="0">
              <a:latin typeface="Bauhaus 93" panose="04030905020B02020C02" pitchFamily="8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03255" y="2043534"/>
            <a:ext cx="2428028" cy="23213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Re-Take Rate:</a:t>
            </a:r>
          </a:p>
          <a:p>
            <a:pPr algn="ctr"/>
            <a:endParaRPr lang="en-US" dirty="0" smtClean="0"/>
          </a:p>
          <a:p>
            <a:pPr algn="ctr"/>
            <a:r>
              <a:rPr lang="en-US" sz="6000" dirty="0" smtClean="0">
                <a:latin typeface="Bauhaus 93" panose="04030905020B02020C02" pitchFamily="82" charset="0"/>
              </a:rPr>
              <a:t>27%</a:t>
            </a:r>
            <a:endParaRPr lang="en-US" sz="6000" dirty="0">
              <a:latin typeface="Bauhaus 93" panose="04030905020B02020C02" pitchFamily="8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8319" y="2043533"/>
            <a:ext cx="2472744" cy="23213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Non-Persistence Rate (DFW):</a:t>
            </a:r>
          </a:p>
          <a:p>
            <a:pPr algn="ctr"/>
            <a:r>
              <a:rPr lang="en-US" sz="6000" dirty="0" smtClean="0">
                <a:latin typeface="Bauhaus 93" panose="04030905020B02020C02" pitchFamily="82" charset="0"/>
              </a:rPr>
              <a:t>37%</a:t>
            </a:r>
            <a:endParaRPr lang="en-US" sz="6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1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73881" y="3465820"/>
            <a:ext cx="2781821" cy="32183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35217" y="3521063"/>
            <a:ext cx="2781821" cy="31630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85800"/>
            <a:ext cx="7890168" cy="731838"/>
          </a:xfrm>
        </p:spPr>
        <p:txBody>
          <a:bodyPr/>
          <a:lstStyle/>
          <a:p>
            <a:r>
              <a:rPr lang="en-US" dirty="0" smtClean="0"/>
              <a:t>Technology-Enhanced Intentional Advising</a:t>
            </a:r>
            <a:endParaRPr lang="en-US" dirty="0"/>
          </a:p>
        </p:txBody>
      </p:sp>
      <p:pic>
        <p:nvPicPr>
          <p:cNvPr id="5" name="Picture 4" descr="HealthOccupations Logo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4716834"/>
            <a:ext cx="2141166" cy="2141166"/>
          </a:xfrm>
          <a:prstGeom prst="rect">
            <a:avLst/>
          </a:prstGeom>
        </p:spPr>
      </p:pic>
      <p:pic>
        <p:nvPicPr>
          <p:cNvPr id="7" name="Picture 6" descr="cc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2" y="6428232"/>
            <a:ext cx="1228344" cy="42976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62423" y="1511957"/>
            <a:ext cx="8527409" cy="7982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Tech-Enhanced Intentional Advising with dedicated Navigators.</a:t>
            </a:r>
            <a:endParaRPr lang="en-US" sz="7200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1564792" y="2310178"/>
            <a:ext cx="2961336" cy="12108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4526128" y="2310178"/>
            <a:ext cx="0" cy="1210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2"/>
          </p:cNvCxnSpPr>
          <p:nvPr/>
        </p:nvCxnSpPr>
        <p:spPr>
          <a:xfrm>
            <a:off x="4526128" y="2310178"/>
            <a:ext cx="2961336" cy="1210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53" y="4970447"/>
            <a:ext cx="2570770" cy="9628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28" y="3912725"/>
            <a:ext cx="1953000" cy="1883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3881" y="5933264"/>
            <a:ext cx="278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SSP Re-Branded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135217" y="5842138"/>
            <a:ext cx="278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OAAI Re-Branded</a:t>
            </a:r>
            <a:endParaRPr lang="en-US" sz="2400" dirty="0"/>
          </a:p>
        </p:txBody>
      </p:sp>
      <p:pic>
        <p:nvPicPr>
          <p:cNvPr id="18" name="Picture 17" descr="SSP_Logo_Final_FullSize_RGB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7070" y="3521063"/>
            <a:ext cx="1175443" cy="14066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Rounded Rectangle 20"/>
          <p:cNvSpPr/>
          <p:nvPr/>
        </p:nvSpPr>
        <p:spPr>
          <a:xfrm>
            <a:off x="6096553" y="3521063"/>
            <a:ext cx="2781821" cy="31630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HP Navigator – Brenna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 Comes to Rural Missouri!!!</a:t>
            </a:r>
            <a:endParaRPr lang="en-US" dirty="0"/>
          </a:p>
        </p:txBody>
      </p:sp>
      <p:pic>
        <p:nvPicPr>
          <p:cNvPr id="5" name="Picture 4" descr="HealthOccupations Logo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4716834"/>
            <a:ext cx="2141166" cy="2141166"/>
          </a:xfrm>
          <a:prstGeom prst="rect">
            <a:avLst/>
          </a:prstGeom>
        </p:spPr>
      </p:pic>
      <p:pic>
        <p:nvPicPr>
          <p:cNvPr id="6" name="Picture 5" descr="HealthOccupations Logo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614" y="4820014"/>
            <a:ext cx="1893152" cy="1893152"/>
          </a:xfrm>
          <a:prstGeom prst="rect">
            <a:avLst/>
          </a:prstGeom>
        </p:spPr>
      </p:pic>
      <p:pic>
        <p:nvPicPr>
          <p:cNvPr id="7" name="Picture 6" descr="cc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2" y="6428232"/>
            <a:ext cx="1228344" cy="4297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3102" y="1857730"/>
            <a:ext cx="4553106" cy="43383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582" y="1974726"/>
            <a:ext cx="4277630" cy="412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4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LAP implementation going?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970543"/>
            <a:ext cx="3101051" cy="2863627"/>
          </a:xfrm>
          <a:prstGeom prst="rect">
            <a:avLst/>
          </a:prstGeom>
        </p:spPr>
      </p:pic>
      <p:pic>
        <p:nvPicPr>
          <p:cNvPr id="5" name="Picture 4" descr="HealthOccupations Logo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4716834"/>
            <a:ext cx="2141166" cy="2141166"/>
          </a:xfrm>
          <a:prstGeom prst="rect">
            <a:avLst/>
          </a:prstGeom>
        </p:spPr>
      </p:pic>
      <p:pic>
        <p:nvPicPr>
          <p:cNvPr id="6" name="Picture 5" descr="HealthOccupations Logo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72000"/>
            <a:ext cx="2141166" cy="2141166"/>
          </a:xfrm>
          <a:prstGeom prst="rect">
            <a:avLst/>
          </a:prstGeom>
        </p:spPr>
      </p:pic>
      <p:pic>
        <p:nvPicPr>
          <p:cNvPr id="7" name="Picture 6" descr="ccb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2" y="6428232"/>
            <a:ext cx="1228344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583328" y="4004412"/>
            <a:ext cx="1658470" cy="11577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1400" dirty="0" smtClean="0"/>
              <a:t>LAP Implement &amp; Roll out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1381310" y="4004412"/>
            <a:ext cx="1122829" cy="115776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1400" dirty="0" smtClean="0"/>
              <a:t>PREP Implement &amp; Roll out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488575" y="4004410"/>
            <a:ext cx="932330" cy="115776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Grant Black Hole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341717" y="4004411"/>
            <a:ext cx="79188" cy="122069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62611" y="4004411"/>
            <a:ext cx="79188" cy="1220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52900" y="3951941"/>
            <a:ext cx="1775309" cy="111628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Reporting Activities Only – No Program Work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8575" y="4004411"/>
            <a:ext cx="79188" cy="122069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Timeline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48093" y="4004411"/>
            <a:ext cx="79188" cy="122069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04140" y="4004411"/>
            <a:ext cx="79188" cy="122069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28210" y="4004411"/>
            <a:ext cx="79188" cy="122069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1022" y="4004411"/>
            <a:ext cx="79188" cy="122069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8575" y="5068221"/>
            <a:ext cx="7918823" cy="15688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594" y="5416259"/>
            <a:ext cx="986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Year 1 </a:t>
            </a:r>
          </a:p>
          <a:p>
            <a:pPr algn="ctr"/>
            <a:r>
              <a:rPr lang="en-US" sz="1200" dirty="0" smtClean="0"/>
              <a:t>10/01/2014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089969" y="5416259"/>
            <a:ext cx="986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Year 2 </a:t>
            </a:r>
          </a:p>
          <a:p>
            <a:pPr algn="ctr"/>
            <a:r>
              <a:rPr lang="en-US" sz="1200" dirty="0" smtClean="0"/>
              <a:t>10/01/2015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006924" y="5417770"/>
            <a:ext cx="986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Year 3 </a:t>
            </a:r>
          </a:p>
          <a:p>
            <a:pPr algn="ctr"/>
            <a:r>
              <a:rPr lang="en-US" sz="1200" dirty="0" smtClean="0"/>
              <a:t>10/01/2016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977663" y="5417770"/>
            <a:ext cx="986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Year 4 </a:t>
            </a:r>
          </a:p>
          <a:p>
            <a:pPr algn="ctr"/>
            <a:r>
              <a:rPr lang="en-US" sz="1200" dirty="0" smtClean="0"/>
              <a:t>10/01/2017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640401" y="5416259"/>
            <a:ext cx="102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Year 4 Ends </a:t>
            </a:r>
          </a:p>
          <a:p>
            <a:pPr algn="ctr"/>
            <a:r>
              <a:rPr lang="en-US" sz="1200" dirty="0" smtClean="0"/>
              <a:t>09/30/2018</a:t>
            </a:r>
            <a:endParaRPr lang="en-US" sz="1200" dirty="0"/>
          </a:p>
        </p:txBody>
      </p:sp>
      <p:sp>
        <p:nvSpPr>
          <p:cNvPr id="17" name="Bevel 16"/>
          <p:cNvSpPr/>
          <p:nvPr/>
        </p:nvSpPr>
        <p:spPr>
          <a:xfrm>
            <a:off x="3386566" y="2464697"/>
            <a:ext cx="1240715" cy="822960"/>
          </a:xfrm>
          <a:prstGeom prst="beve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LAP Roll-out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7" idx="2"/>
            <a:endCxn id="16" idx="0"/>
          </p:cNvCxnSpPr>
          <p:nvPr/>
        </p:nvCxnSpPr>
        <p:spPr>
          <a:xfrm>
            <a:off x="4006924" y="3287657"/>
            <a:ext cx="195281" cy="716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>
          <a:xfrm rot="5400000">
            <a:off x="5009115" y="2542505"/>
            <a:ext cx="694590" cy="222922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vel 25"/>
          <p:cNvSpPr/>
          <p:nvPr/>
        </p:nvSpPr>
        <p:spPr>
          <a:xfrm>
            <a:off x="234575" y="2425973"/>
            <a:ext cx="1426882" cy="957605"/>
          </a:xfrm>
          <a:prstGeom prst="bevel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/>
              <a:t>Compliance Letter Received</a:t>
            </a:r>
            <a:endParaRPr lang="en-US" sz="1400" dirty="0"/>
          </a:p>
        </p:txBody>
      </p:sp>
      <p:cxnSp>
        <p:nvCxnSpPr>
          <p:cNvPr id="27" name="Straight Arrow Connector 26"/>
          <p:cNvCxnSpPr>
            <a:stCxn id="26" idx="2"/>
            <a:endCxn id="25" idx="0"/>
          </p:cNvCxnSpPr>
          <p:nvPr/>
        </p:nvCxnSpPr>
        <p:spPr>
          <a:xfrm>
            <a:off x="948016" y="3383578"/>
            <a:ext cx="433295" cy="620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663" y="2624741"/>
            <a:ext cx="1568952" cy="5876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43" name="Straight Arrow Connector 42"/>
          <p:cNvCxnSpPr>
            <a:stCxn id="42" idx="2"/>
            <a:endCxn id="7" idx="0"/>
          </p:cNvCxnSpPr>
          <p:nvPr/>
        </p:nvCxnSpPr>
        <p:spPr>
          <a:xfrm>
            <a:off x="2504139" y="3212353"/>
            <a:ext cx="39595" cy="7920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810588" y="2403810"/>
            <a:ext cx="1083706" cy="89749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621" y="2418968"/>
            <a:ext cx="900695" cy="8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3" grpId="0" animBg="1"/>
      <p:bldP spid="25" grpId="0" animBg="1"/>
      <p:bldP spid="16" grpId="0" animBg="1"/>
      <p:bldP spid="15" grpId="0" animBg="1"/>
      <p:bldP spid="5" grpId="0" animBg="1"/>
      <p:bldP spid="6" grpId="0" animBg="1"/>
      <p:bldP spid="7" grpId="0" animBg="1"/>
      <p:bldP spid="8" grpId="0" animBg="1"/>
      <p:bldP spid="9" grpId="0" animBg="1"/>
      <p:bldP spid="4" grpId="0" animBg="1"/>
      <p:bldP spid="10" grpId="0"/>
      <p:bldP spid="11" grpId="0"/>
      <p:bldP spid="12" grpId="0"/>
      <p:bldP spid="13" grpId="0"/>
      <p:bldP spid="14" grpId="0"/>
      <p:bldP spid="17" grpId="0" animBg="1"/>
      <p:bldP spid="22" grpId="0" animBg="1"/>
      <p:bldP spid="26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1.0.2296"/>
  <p:tag name="PPTVERSION" val="15"/>
  <p:tag name="TPOS" val="2"/>
</p:tagLst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1303</TotalTime>
  <Words>557</Words>
  <Application>Microsoft Office PowerPoint</Application>
  <PresentationFormat>On-screen Show (4:3)</PresentationFormat>
  <Paragraphs>126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Apple Chancery</vt:lpstr>
      <vt:lpstr>Arial</vt:lpstr>
      <vt:lpstr>Bauhaus 93</vt:lpstr>
      <vt:lpstr>Calibri</vt:lpstr>
      <vt:lpstr>Rockwell</vt:lpstr>
      <vt:lpstr>Wingdings</vt:lpstr>
      <vt:lpstr>Advantage</vt:lpstr>
      <vt:lpstr>Technology-Enhanced Advising Services</vt:lpstr>
      <vt:lpstr>Technology-Enhanced Advising Services Brought to You By:</vt:lpstr>
      <vt:lpstr>My Particulars:</vt:lpstr>
      <vt:lpstr>LAP @ JC</vt:lpstr>
      <vt:lpstr>Why LAP: Jefferson College – AP1 Success Rate  (ABC rate over past 5 years)</vt:lpstr>
      <vt:lpstr>Technology-Enhanced Intentional Advising</vt:lpstr>
      <vt:lpstr>LAP Comes to Rural Missouri!!!</vt:lpstr>
      <vt:lpstr>How is LAP implementation going?</vt:lpstr>
      <vt:lpstr>Potential Timeline</vt:lpstr>
      <vt:lpstr>LAP Early Alert System Overview </vt:lpstr>
      <vt:lpstr>LAP Early Alert System Overview </vt:lpstr>
      <vt:lpstr>What is SPS Data?</vt:lpstr>
      <vt:lpstr>Why use SPS Data?</vt:lpstr>
      <vt:lpstr>What is our future vision of LAP @ JC?</vt:lpstr>
      <vt:lpstr>Integrated Approach</vt:lpstr>
      <vt:lpstr>What is our future vision of LAP @ JC?</vt:lpstr>
      <vt:lpstr>What is our future vision of LAP @ JC?</vt:lpstr>
      <vt:lpstr>HP Navigator – Brenna Young</vt:lpstr>
      <vt:lpstr>Logic Model:</vt:lpstr>
      <vt:lpstr>Thank you for your time and attention</vt:lpstr>
    </vt:vector>
  </TitlesOfParts>
  <Company>Jefferson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Wilson</dc:creator>
  <cp:lastModifiedBy>Joshua D Baron</cp:lastModifiedBy>
  <cp:revision>73</cp:revision>
  <dcterms:created xsi:type="dcterms:W3CDTF">2015-09-28T15:29:25Z</dcterms:created>
  <dcterms:modified xsi:type="dcterms:W3CDTF">2015-10-28T15:25:41Z</dcterms:modified>
</cp:coreProperties>
</file>