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25"/>
  </p:notesMasterIdLst>
  <p:handoutMasterIdLst>
    <p:handoutMasterId r:id="rId26"/>
  </p:handoutMasterIdLst>
  <p:sldIdLst>
    <p:sldId id="305" r:id="rId2"/>
    <p:sldId id="286" r:id="rId3"/>
    <p:sldId id="275" r:id="rId4"/>
    <p:sldId id="287" r:id="rId5"/>
    <p:sldId id="288" r:id="rId6"/>
    <p:sldId id="297" r:id="rId7"/>
    <p:sldId id="296" r:id="rId8"/>
    <p:sldId id="291" r:id="rId9"/>
    <p:sldId id="282" r:id="rId10"/>
    <p:sldId id="273" r:id="rId11"/>
    <p:sldId id="322" r:id="rId12"/>
    <p:sldId id="316" r:id="rId13"/>
    <p:sldId id="318" r:id="rId14"/>
    <p:sldId id="312" r:id="rId15"/>
    <p:sldId id="320" r:id="rId16"/>
    <p:sldId id="313" r:id="rId17"/>
    <p:sldId id="315" r:id="rId18"/>
    <p:sldId id="264" r:id="rId19"/>
    <p:sldId id="307" r:id="rId20"/>
    <p:sldId id="309" r:id="rId21"/>
    <p:sldId id="308" r:id="rId22"/>
    <p:sldId id="314" r:id="rId23"/>
    <p:sldId id="317" r:id="rId24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5" autoAdjust="0"/>
    <p:restoredTop sz="88632" autoAdjust="0"/>
  </p:normalViewPr>
  <p:slideViewPr>
    <p:cSldViewPr>
      <p:cViewPr>
        <p:scale>
          <a:sx n="64" d="100"/>
          <a:sy n="64" d="100"/>
        </p:scale>
        <p:origin x="-156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1EB6D9-496C-49D6-B158-9802BAAF7797}" type="doc">
      <dgm:prSet loTypeId="urn:microsoft.com/office/officeart/2005/8/layout/radial5" loCatId="cycle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CE9403C-F672-4DDE-A30C-448A7950A5E1}">
      <dgm:prSet phldrT="[Text]" custT="1"/>
      <dgm:spPr>
        <a:xfrm>
          <a:off x="2199090" y="1926908"/>
          <a:ext cx="1269901" cy="1130628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US" sz="33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OER</a:t>
          </a:r>
          <a:endParaRPr lang="en-US" sz="33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99B1FB6-465D-46F8-9065-0B3F237DC155}" type="parTrans" cxnId="{181CC842-17D7-4C45-B231-766299C2BD07}">
      <dgm:prSet/>
      <dgm:spPr/>
      <dgm:t>
        <a:bodyPr/>
        <a:lstStyle/>
        <a:p>
          <a:endParaRPr lang="en-US"/>
        </a:p>
      </dgm:t>
    </dgm:pt>
    <dgm:pt modelId="{CA52AC17-547E-4978-A3AD-7FFF6293E2B8}" type="sibTrans" cxnId="{181CC842-17D7-4C45-B231-766299C2BD07}">
      <dgm:prSet/>
      <dgm:spPr/>
      <dgm:t>
        <a:bodyPr/>
        <a:lstStyle/>
        <a:p>
          <a:endParaRPr lang="en-US"/>
        </a:p>
      </dgm:t>
    </dgm:pt>
    <dgm:pt modelId="{C3B78C77-966F-44DC-AFAD-C1E83BC073FE}">
      <dgm:prSet phldrT="[Text]" custT="1"/>
      <dgm:spPr>
        <a:xfrm>
          <a:off x="2254132" y="33186"/>
          <a:ext cx="1247733" cy="1193909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spcAft>
              <a:spcPts val="0"/>
            </a:spcAft>
          </a:pPr>
          <a:r>
            <a:rPr lang="en-US" sz="16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Open</a:t>
          </a:r>
        </a:p>
        <a:p>
          <a:pPr>
            <a:spcAft>
              <a:spcPts val="0"/>
            </a:spcAft>
          </a:pPr>
          <a:r>
            <a:rPr lang="en-US" sz="16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Course Ware</a:t>
          </a:r>
          <a:endParaRPr lang="en-US" sz="1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B1F9BA3-52DA-4E23-88E3-DF627A0D7EF0}" type="parTrans" cxnId="{9214AB98-40F3-454B-B48F-2DFA425323D4}">
      <dgm:prSet/>
      <dgm:spPr>
        <a:xfrm rot="16281139">
          <a:off x="2669824" y="1352420"/>
          <a:ext cx="371150" cy="4701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1C999B3-79B2-4FE9-AFC3-88E7BA6DB80E}" type="sibTrans" cxnId="{9214AB98-40F3-454B-B48F-2DFA425323D4}">
      <dgm:prSet/>
      <dgm:spPr/>
      <dgm:t>
        <a:bodyPr/>
        <a:lstStyle/>
        <a:p>
          <a:endParaRPr lang="en-US"/>
        </a:p>
      </dgm:t>
    </dgm:pt>
    <dgm:pt modelId="{DFE17A95-CE95-48D9-BC23-453883059C8A}">
      <dgm:prSet phldrT="[Text]" custT="1"/>
      <dgm:spPr>
        <a:xfrm>
          <a:off x="3638376" y="714136"/>
          <a:ext cx="1399175" cy="1244485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US" sz="16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Online Modules</a:t>
          </a:r>
          <a:endParaRPr lang="en-US" sz="1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7406F31-6076-4E0B-A9D9-2F8A6A569847}" type="parTrans" cxnId="{11D06605-72EF-46DC-AE3F-092C97250500}">
      <dgm:prSet/>
      <dgm:spPr>
        <a:xfrm rot="19347351">
          <a:off x="3389158" y="1703641"/>
          <a:ext cx="330167" cy="4701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E33389B-B2DA-41B7-A8D7-1D42371D6C74}" type="sibTrans" cxnId="{11D06605-72EF-46DC-AE3F-092C97250500}">
      <dgm:prSet/>
      <dgm:spPr/>
      <dgm:t>
        <a:bodyPr/>
        <a:lstStyle/>
        <a:p>
          <a:endParaRPr lang="en-US"/>
        </a:p>
      </dgm:t>
    </dgm:pt>
    <dgm:pt modelId="{300A4E26-4966-44FE-BA01-055ED8EF0A7D}">
      <dgm:prSet phldrT="[Text]" custT="1"/>
      <dgm:spPr>
        <a:xfrm>
          <a:off x="4007215" y="2250982"/>
          <a:ext cx="1382660" cy="1330417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US" sz="16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Open Textbooks</a:t>
          </a:r>
          <a:endParaRPr lang="en-US" sz="1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D7922E7-3AAB-48F8-824E-C8B776AAC164}" type="parTrans" cxnId="{8C7B1838-52B7-4FED-B397-AD52FFC2D005}">
      <dgm:prSet/>
      <dgm:spPr>
        <a:xfrm rot="768637">
          <a:off x="3572175" y="2460622"/>
          <a:ext cx="313346" cy="4701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F07BF7E-84D1-4315-8515-5C2A5ACB37DE}" type="sibTrans" cxnId="{8C7B1838-52B7-4FED-B397-AD52FFC2D005}">
      <dgm:prSet/>
      <dgm:spPr/>
      <dgm:t>
        <a:bodyPr/>
        <a:lstStyle/>
        <a:p>
          <a:endParaRPr lang="en-US"/>
        </a:p>
      </dgm:t>
    </dgm:pt>
    <dgm:pt modelId="{557504FF-D57A-491A-A960-ECED0317093C}">
      <dgm:prSet phldrT="[Text]" custT="1"/>
      <dgm:spPr>
        <a:xfrm>
          <a:off x="1440907" y="3601945"/>
          <a:ext cx="1253744" cy="1162312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US" sz="16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Open Journals</a:t>
          </a:r>
          <a:endParaRPr lang="en-US" sz="1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EB7F928-BF36-41D3-800D-4215444DC6C9}" type="parTrans" cxnId="{0CC1A286-99E8-49FC-9102-C3D171CF9B0D}">
      <dgm:prSet/>
      <dgm:spPr>
        <a:xfrm rot="6862727">
          <a:off x="2274277" y="3087359"/>
          <a:ext cx="367072" cy="4701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9B69CB5-CDC5-42A9-8FC8-E9495D0C3461}" type="sibTrans" cxnId="{0CC1A286-99E8-49FC-9102-C3D171CF9B0D}">
      <dgm:prSet/>
      <dgm:spPr/>
      <dgm:t>
        <a:bodyPr/>
        <a:lstStyle/>
        <a:p>
          <a:endParaRPr lang="en-US"/>
        </a:p>
      </dgm:t>
    </dgm:pt>
    <dgm:pt modelId="{EF522643-086A-4B4E-A04B-249D99F3B0CE}">
      <dgm:prSet phldrT="[Text]" custT="1"/>
      <dgm:spPr>
        <a:xfrm>
          <a:off x="3039928" y="3601945"/>
          <a:ext cx="1296579" cy="1162312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US" sz="16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Streaming Videos</a:t>
          </a:r>
          <a:endParaRPr lang="en-US" sz="1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CF4C4CF-66AE-41B0-9B92-43D773F6935A}" type="parTrans" cxnId="{487D189E-7CD1-44E1-AE2C-A7A80E9C6438}">
      <dgm:prSet/>
      <dgm:spPr>
        <a:xfrm rot="3791914">
          <a:off x="3060974" y="3085986"/>
          <a:ext cx="383533" cy="4701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CA04C57-1593-49A0-BF7A-B81B706C6BFD}" type="sibTrans" cxnId="{487D189E-7CD1-44E1-AE2C-A7A80E9C6438}">
      <dgm:prSet/>
      <dgm:spPr/>
      <dgm:t>
        <a:bodyPr/>
        <a:lstStyle/>
        <a:p>
          <a:endParaRPr lang="en-US"/>
        </a:p>
      </dgm:t>
    </dgm:pt>
    <dgm:pt modelId="{A8C4B538-5BA1-4CCF-A788-AFDE2258DDA6}">
      <dgm:prSet phldrT="[Text]" custT="1"/>
      <dgm:spPr>
        <a:xfrm>
          <a:off x="462635" y="2298659"/>
          <a:ext cx="1312260" cy="1260265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US" sz="16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Digital Tutorials</a:t>
          </a:r>
          <a:endParaRPr lang="en-US" sz="1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1265D44-86AF-4419-B83D-5DAA36C77300}" type="parTrans" cxnId="{15939D6A-5CF4-4B37-94E3-EB294CDB07D6}">
      <dgm:prSet/>
      <dgm:spPr>
        <a:xfrm rot="9943221">
          <a:off x="1866662" y="2470620"/>
          <a:ext cx="257339" cy="4701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4F10DB3-0135-419A-A3A1-0C30A230160F}" type="sibTrans" cxnId="{15939D6A-5CF4-4B37-94E3-EB294CDB07D6}">
      <dgm:prSet/>
      <dgm:spPr/>
      <dgm:t>
        <a:bodyPr/>
        <a:lstStyle/>
        <a:p>
          <a:endParaRPr lang="en-US"/>
        </a:p>
      </dgm:t>
    </dgm:pt>
    <dgm:pt modelId="{8B9F91D5-3F9B-4CDA-9737-BA74B7A3CC9F}">
      <dgm:prSet phldrT="[Text]" custT="1"/>
      <dgm:spPr>
        <a:xfrm>
          <a:off x="742776" y="714136"/>
          <a:ext cx="1350515" cy="1244485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n-US" sz="16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Learning</a:t>
          </a:r>
          <a:r>
            <a:rPr lang="en-US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sz="16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Objects</a:t>
          </a:r>
          <a:endParaRPr lang="en-US" sz="1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4CA564D-2CE4-4987-B749-FD8101C7D74F}" type="parTrans" cxnId="{0DF6EA44-78E9-4D36-B2E6-F67C4FDAD873}">
      <dgm:prSet/>
      <dgm:spPr>
        <a:xfrm rot="13153422">
          <a:off x="2000021" y="1699931"/>
          <a:ext cx="302751" cy="47013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en-US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7DF40C7-A435-4AAF-B2D8-6150B5A7BAAC}" type="sibTrans" cxnId="{0DF6EA44-78E9-4D36-B2E6-F67C4FDAD873}">
      <dgm:prSet/>
      <dgm:spPr/>
      <dgm:t>
        <a:bodyPr/>
        <a:lstStyle/>
        <a:p>
          <a:endParaRPr lang="en-US"/>
        </a:p>
      </dgm:t>
    </dgm:pt>
    <dgm:pt modelId="{F54A8862-37AA-4DBD-A99B-58283F395693}" type="pres">
      <dgm:prSet presAssocID="{5E1EB6D9-496C-49D6-B158-9802BAAF779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5ECBFD-A0B2-4E13-9DB8-387217DBD484}" type="pres">
      <dgm:prSet presAssocID="{2CE9403C-F672-4DDE-A30C-448A7950A5E1}" presName="centerShape" presStyleLbl="node0" presStyleIdx="0" presStyleCnt="1" custScaleX="108398" custScaleY="109001" custLinFactNeighborX="-1177" custLinFactNeighborY="500"/>
      <dgm:spPr/>
      <dgm:t>
        <a:bodyPr/>
        <a:lstStyle/>
        <a:p>
          <a:endParaRPr lang="en-US"/>
        </a:p>
      </dgm:t>
    </dgm:pt>
    <dgm:pt modelId="{8556F53A-BE9B-4C05-A71A-9CC964E433BB}" type="pres">
      <dgm:prSet presAssocID="{CB1F9BA3-52DA-4E23-88E3-DF627A0D7EF0}" presName="parTrans" presStyleLbl="sibTrans2D1" presStyleIdx="0" presStyleCnt="7"/>
      <dgm:spPr/>
      <dgm:t>
        <a:bodyPr/>
        <a:lstStyle/>
        <a:p>
          <a:endParaRPr lang="en-US"/>
        </a:p>
      </dgm:t>
    </dgm:pt>
    <dgm:pt modelId="{3CBD0FA6-E03D-4129-B24F-B7748F0C1AB2}" type="pres">
      <dgm:prSet presAssocID="{CB1F9BA3-52DA-4E23-88E3-DF627A0D7EF0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3DCB7F85-A74E-4B83-B1CE-309AF04DA742}" type="pres">
      <dgm:prSet presAssocID="{C3B78C77-966F-44DC-AFAD-C1E83BC073FE}" presName="node" presStyleLbl="node1" presStyleIdx="0" presStyleCnt="7" custScaleX="100261" custScaleY="95936" custRadScaleRad="100169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71CC0-EA02-495F-9947-DAAF63D42143}" type="pres">
      <dgm:prSet presAssocID="{B7406F31-6076-4E0B-A9D9-2F8A6A569847}" presName="parTrans" presStyleLbl="sibTrans2D1" presStyleIdx="1" presStyleCnt="7"/>
      <dgm:spPr/>
      <dgm:t>
        <a:bodyPr/>
        <a:lstStyle/>
        <a:p>
          <a:endParaRPr lang="en-US"/>
        </a:p>
      </dgm:t>
    </dgm:pt>
    <dgm:pt modelId="{2A458A0E-F3BE-40B7-8845-53B9AF78A56B}" type="pres">
      <dgm:prSet presAssocID="{B7406F31-6076-4E0B-A9D9-2F8A6A569847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6FB5B2EE-4560-4D4E-AD66-404D88F15A20}" type="pres">
      <dgm:prSet presAssocID="{DFE17A95-CE95-48D9-BC23-453883059C8A}" presName="node" presStyleLbl="node1" presStyleIdx="1" presStyleCnt="7" custScaleX="1124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E63AC5-93C1-4B8D-81C9-C8B52552374F}" type="pres">
      <dgm:prSet presAssocID="{5D7922E7-3AAB-48F8-824E-C8B776AAC164}" presName="parTrans" presStyleLbl="sibTrans2D1" presStyleIdx="2" presStyleCnt="7"/>
      <dgm:spPr/>
      <dgm:t>
        <a:bodyPr/>
        <a:lstStyle/>
        <a:p>
          <a:endParaRPr lang="en-US"/>
        </a:p>
      </dgm:t>
    </dgm:pt>
    <dgm:pt modelId="{F23B056B-21FB-4E6D-B6CE-7521AE5DA9CB}" type="pres">
      <dgm:prSet presAssocID="{5D7922E7-3AAB-48F8-824E-C8B776AAC164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90E291E5-34D0-43F3-9444-57E1126FEFBC}" type="pres">
      <dgm:prSet presAssocID="{300A4E26-4966-44FE-BA01-055ED8EF0A7D}" presName="node" presStyleLbl="node1" presStyleIdx="2" presStyleCnt="7" custScaleX="111103" custScaleY="1069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A41D13-42BE-4CE8-82B0-DFF7C4C4E1E6}" type="pres">
      <dgm:prSet presAssocID="{CCF4C4CF-66AE-41B0-9B92-43D773F6935A}" presName="parTrans" presStyleLbl="sibTrans2D1" presStyleIdx="3" presStyleCnt="7"/>
      <dgm:spPr/>
      <dgm:t>
        <a:bodyPr/>
        <a:lstStyle/>
        <a:p>
          <a:endParaRPr lang="en-US"/>
        </a:p>
      </dgm:t>
    </dgm:pt>
    <dgm:pt modelId="{7B9270F4-FA2D-44C8-AB66-BB0D6D9CB9B2}" type="pres">
      <dgm:prSet presAssocID="{CCF4C4CF-66AE-41B0-9B92-43D773F6935A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9D9F6A61-A3DC-47B5-BC9D-614558610FCC}" type="pres">
      <dgm:prSet presAssocID="{EF522643-086A-4B4E-A04B-249D99F3B0CE}" presName="node" presStyleLbl="node1" presStyleIdx="3" presStyleCnt="7" custScaleX="104186" custScaleY="933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72EFA1-91D2-4141-85DE-7D402BBBADB1}" type="pres">
      <dgm:prSet presAssocID="{7EB7F928-BF36-41D3-800D-4215444DC6C9}" presName="parTrans" presStyleLbl="sibTrans2D1" presStyleIdx="4" presStyleCnt="7"/>
      <dgm:spPr/>
      <dgm:t>
        <a:bodyPr/>
        <a:lstStyle/>
        <a:p>
          <a:endParaRPr lang="en-US"/>
        </a:p>
      </dgm:t>
    </dgm:pt>
    <dgm:pt modelId="{62526FD8-ADF6-417D-85CF-47E312A16CF5}" type="pres">
      <dgm:prSet presAssocID="{7EB7F928-BF36-41D3-800D-4215444DC6C9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6BF86D64-7D07-47EF-98A2-6B184C0F9E0C}" type="pres">
      <dgm:prSet presAssocID="{557504FF-D57A-491A-A960-ECED0317093C}" presName="node" presStyleLbl="node1" presStyleIdx="4" presStyleCnt="7" custScaleX="100744" custScaleY="933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46AE77-3C05-49F0-97E7-F1E282735F74}" type="pres">
      <dgm:prSet presAssocID="{81265D44-86AF-4419-B83D-5DAA36C77300}" presName="parTrans" presStyleLbl="sibTrans2D1" presStyleIdx="5" presStyleCnt="7"/>
      <dgm:spPr/>
      <dgm:t>
        <a:bodyPr/>
        <a:lstStyle/>
        <a:p>
          <a:endParaRPr lang="en-US"/>
        </a:p>
      </dgm:t>
    </dgm:pt>
    <dgm:pt modelId="{4D0568E6-72F0-4B80-BDB7-672A0DFF5A35}" type="pres">
      <dgm:prSet presAssocID="{81265D44-86AF-4419-B83D-5DAA36C77300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DEBEA8D9-C83C-4B73-AE85-248A961367FC}" type="pres">
      <dgm:prSet presAssocID="{A8C4B538-5BA1-4CCF-A788-AFDE2258DDA6}" presName="node" presStyleLbl="node1" presStyleIdx="5" presStyleCnt="7" custScaleX="105446" custScaleY="101268" custRadScaleRad="96959" custRadScaleInc="-31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059983-CD5C-434E-9E2B-3FFA2E99768C}" type="pres">
      <dgm:prSet presAssocID="{04CA564D-2CE4-4987-B749-FD8101C7D74F}" presName="parTrans" presStyleLbl="sibTrans2D1" presStyleIdx="6" presStyleCnt="7"/>
      <dgm:spPr/>
      <dgm:t>
        <a:bodyPr/>
        <a:lstStyle/>
        <a:p>
          <a:endParaRPr lang="en-US"/>
        </a:p>
      </dgm:t>
    </dgm:pt>
    <dgm:pt modelId="{E09C03A2-760B-45A5-B3E6-88587CCD7B7D}" type="pres">
      <dgm:prSet presAssocID="{04CA564D-2CE4-4987-B749-FD8101C7D74F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0DD0E69E-124E-4013-8B19-51A807AA7C6D}" type="pres">
      <dgm:prSet presAssocID="{8B9F91D5-3F9B-4CDA-9737-BA74B7A3CC9F}" presName="node" presStyleLbl="node1" presStyleIdx="6" presStyleCnt="7" custScaleX="1085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EB9CF4-7FE7-4398-A9CA-8A1B85F2F213}" type="presOf" srcId="{5E1EB6D9-496C-49D6-B158-9802BAAF7797}" destId="{F54A8862-37AA-4DBD-A99B-58283F395693}" srcOrd="0" destOrd="0" presId="urn:microsoft.com/office/officeart/2005/8/layout/radial5"/>
    <dgm:cxn modelId="{E4C6495A-39BD-47CC-9651-E587BD21309E}" type="presOf" srcId="{5D7922E7-3AAB-48F8-824E-C8B776AAC164}" destId="{53E63AC5-93C1-4B8D-81C9-C8B52552374F}" srcOrd="0" destOrd="0" presId="urn:microsoft.com/office/officeart/2005/8/layout/radial5"/>
    <dgm:cxn modelId="{1ACF4299-495F-41E8-837F-10E7193DD45A}" type="presOf" srcId="{CB1F9BA3-52DA-4E23-88E3-DF627A0D7EF0}" destId="{8556F53A-BE9B-4C05-A71A-9CC964E433BB}" srcOrd="0" destOrd="0" presId="urn:microsoft.com/office/officeart/2005/8/layout/radial5"/>
    <dgm:cxn modelId="{B58C3E80-C7D4-4FA9-A7A0-05A58A09BED9}" type="presOf" srcId="{8B9F91D5-3F9B-4CDA-9737-BA74B7A3CC9F}" destId="{0DD0E69E-124E-4013-8B19-51A807AA7C6D}" srcOrd="0" destOrd="0" presId="urn:microsoft.com/office/officeart/2005/8/layout/radial5"/>
    <dgm:cxn modelId="{D96DD3B0-6B88-4675-B1DB-4AA81D1EE6D2}" type="presOf" srcId="{04CA564D-2CE4-4987-B749-FD8101C7D74F}" destId="{AA059983-CD5C-434E-9E2B-3FFA2E99768C}" srcOrd="0" destOrd="0" presId="urn:microsoft.com/office/officeart/2005/8/layout/radial5"/>
    <dgm:cxn modelId="{7BEDDC1E-354F-48AA-8E76-361B8C511285}" type="presOf" srcId="{7EB7F928-BF36-41D3-800D-4215444DC6C9}" destId="{62526FD8-ADF6-417D-85CF-47E312A16CF5}" srcOrd="1" destOrd="0" presId="urn:microsoft.com/office/officeart/2005/8/layout/radial5"/>
    <dgm:cxn modelId="{4875A024-F982-462C-A8A4-7F1C08B20662}" type="presOf" srcId="{557504FF-D57A-491A-A960-ECED0317093C}" destId="{6BF86D64-7D07-47EF-98A2-6B184C0F9E0C}" srcOrd="0" destOrd="0" presId="urn:microsoft.com/office/officeart/2005/8/layout/radial5"/>
    <dgm:cxn modelId="{8053AB27-7DD0-454D-A272-9EDA562FC1BD}" type="presOf" srcId="{300A4E26-4966-44FE-BA01-055ED8EF0A7D}" destId="{90E291E5-34D0-43F3-9444-57E1126FEFBC}" srcOrd="0" destOrd="0" presId="urn:microsoft.com/office/officeart/2005/8/layout/radial5"/>
    <dgm:cxn modelId="{4B3E55D3-A757-4821-BECB-06F0F6D15EB0}" type="presOf" srcId="{EF522643-086A-4B4E-A04B-249D99F3B0CE}" destId="{9D9F6A61-A3DC-47B5-BC9D-614558610FCC}" srcOrd="0" destOrd="0" presId="urn:microsoft.com/office/officeart/2005/8/layout/radial5"/>
    <dgm:cxn modelId="{D37F1D92-1DBD-486F-9520-319F51ADED90}" type="presOf" srcId="{81265D44-86AF-4419-B83D-5DAA36C77300}" destId="{4D0568E6-72F0-4B80-BDB7-672A0DFF5A35}" srcOrd="1" destOrd="0" presId="urn:microsoft.com/office/officeart/2005/8/layout/radial5"/>
    <dgm:cxn modelId="{E5B4ACFE-1ABF-449C-9F31-004105C22DB9}" type="presOf" srcId="{CCF4C4CF-66AE-41B0-9B92-43D773F6935A}" destId="{7B9270F4-FA2D-44C8-AB66-BB0D6D9CB9B2}" srcOrd="1" destOrd="0" presId="urn:microsoft.com/office/officeart/2005/8/layout/radial5"/>
    <dgm:cxn modelId="{11D06605-72EF-46DC-AE3F-092C97250500}" srcId="{2CE9403C-F672-4DDE-A30C-448A7950A5E1}" destId="{DFE17A95-CE95-48D9-BC23-453883059C8A}" srcOrd="1" destOrd="0" parTransId="{B7406F31-6076-4E0B-A9D9-2F8A6A569847}" sibTransId="{6E33389B-B2DA-41B7-A8D7-1D42371D6C74}"/>
    <dgm:cxn modelId="{FA418BAC-0EC9-4C81-91DC-CD307C81A978}" type="presOf" srcId="{2CE9403C-F672-4DDE-A30C-448A7950A5E1}" destId="{FC5ECBFD-A0B2-4E13-9DB8-387217DBD484}" srcOrd="0" destOrd="0" presId="urn:microsoft.com/office/officeart/2005/8/layout/radial5"/>
    <dgm:cxn modelId="{9BD14826-E031-4D85-8D5F-2D0DD9964F18}" type="presOf" srcId="{B7406F31-6076-4E0B-A9D9-2F8A6A569847}" destId="{2A458A0E-F3BE-40B7-8845-53B9AF78A56B}" srcOrd="1" destOrd="0" presId="urn:microsoft.com/office/officeart/2005/8/layout/radial5"/>
    <dgm:cxn modelId="{6B63F104-E951-4269-928B-D093E42A35CB}" type="presOf" srcId="{7EB7F928-BF36-41D3-800D-4215444DC6C9}" destId="{8D72EFA1-91D2-4141-85DE-7D402BBBADB1}" srcOrd="0" destOrd="0" presId="urn:microsoft.com/office/officeart/2005/8/layout/radial5"/>
    <dgm:cxn modelId="{E43C58FC-7706-452B-A114-1AED93A32AF1}" type="presOf" srcId="{81265D44-86AF-4419-B83D-5DAA36C77300}" destId="{1346AE77-3C05-49F0-97E7-F1E282735F74}" srcOrd="0" destOrd="0" presId="urn:microsoft.com/office/officeart/2005/8/layout/radial5"/>
    <dgm:cxn modelId="{E8CC6327-91B4-4365-A580-73E001329A85}" type="presOf" srcId="{DFE17A95-CE95-48D9-BC23-453883059C8A}" destId="{6FB5B2EE-4560-4D4E-AD66-404D88F15A20}" srcOrd="0" destOrd="0" presId="urn:microsoft.com/office/officeart/2005/8/layout/radial5"/>
    <dgm:cxn modelId="{53E44A1D-1E00-409C-B7DD-B30787797814}" type="presOf" srcId="{A8C4B538-5BA1-4CCF-A788-AFDE2258DDA6}" destId="{DEBEA8D9-C83C-4B73-AE85-248A961367FC}" srcOrd="0" destOrd="0" presId="urn:microsoft.com/office/officeart/2005/8/layout/radial5"/>
    <dgm:cxn modelId="{0DF6EA44-78E9-4D36-B2E6-F67C4FDAD873}" srcId="{2CE9403C-F672-4DDE-A30C-448A7950A5E1}" destId="{8B9F91D5-3F9B-4CDA-9737-BA74B7A3CC9F}" srcOrd="6" destOrd="0" parTransId="{04CA564D-2CE4-4987-B749-FD8101C7D74F}" sibTransId="{D7DF40C7-A435-4AAF-B2D8-6150B5A7BAAC}"/>
    <dgm:cxn modelId="{304483E8-A175-49FA-9127-2F7F6357FABD}" type="presOf" srcId="{C3B78C77-966F-44DC-AFAD-C1E83BC073FE}" destId="{3DCB7F85-A74E-4B83-B1CE-309AF04DA742}" srcOrd="0" destOrd="0" presId="urn:microsoft.com/office/officeart/2005/8/layout/radial5"/>
    <dgm:cxn modelId="{14AADE7A-DACC-46FB-9F14-9F6C76498875}" type="presOf" srcId="{CB1F9BA3-52DA-4E23-88E3-DF627A0D7EF0}" destId="{3CBD0FA6-E03D-4129-B24F-B7748F0C1AB2}" srcOrd="1" destOrd="0" presId="urn:microsoft.com/office/officeart/2005/8/layout/radial5"/>
    <dgm:cxn modelId="{F1137F97-7A2F-4897-B1CF-3781F586A5CC}" type="presOf" srcId="{04CA564D-2CE4-4987-B749-FD8101C7D74F}" destId="{E09C03A2-760B-45A5-B3E6-88587CCD7B7D}" srcOrd="1" destOrd="0" presId="urn:microsoft.com/office/officeart/2005/8/layout/radial5"/>
    <dgm:cxn modelId="{9214AB98-40F3-454B-B48F-2DFA425323D4}" srcId="{2CE9403C-F672-4DDE-A30C-448A7950A5E1}" destId="{C3B78C77-966F-44DC-AFAD-C1E83BC073FE}" srcOrd="0" destOrd="0" parTransId="{CB1F9BA3-52DA-4E23-88E3-DF627A0D7EF0}" sibTransId="{A1C999B3-79B2-4FE9-AFC3-88E7BA6DB80E}"/>
    <dgm:cxn modelId="{8391CFA6-2112-4F17-82B3-70CD26F55C53}" type="presOf" srcId="{5D7922E7-3AAB-48F8-824E-C8B776AAC164}" destId="{F23B056B-21FB-4E6D-B6CE-7521AE5DA9CB}" srcOrd="1" destOrd="0" presId="urn:microsoft.com/office/officeart/2005/8/layout/radial5"/>
    <dgm:cxn modelId="{181CC842-17D7-4C45-B231-766299C2BD07}" srcId="{5E1EB6D9-496C-49D6-B158-9802BAAF7797}" destId="{2CE9403C-F672-4DDE-A30C-448A7950A5E1}" srcOrd="0" destOrd="0" parTransId="{B99B1FB6-465D-46F8-9065-0B3F237DC155}" sibTransId="{CA52AC17-547E-4978-A3AD-7FFF6293E2B8}"/>
    <dgm:cxn modelId="{487D189E-7CD1-44E1-AE2C-A7A80E9C6438}" srcId="{2CE9403C-F672-4DDE-A30C-448A7950A5E1}" destId="{EF522643-086A-4B4E-A04B-249D99F3B0CE}" srcOrd="3" destOrd="0" parTransId="{CCF4C4CF-66AE-41B0-9B92-43D773F6935A}" sibTransId="{8CA04C57-1593-49A0-BF7A-B81B706C6BFD}"/>
    <dgm:cxn modelId="{1DD4EEDB-F144-4055-BC2A-27E1BA44945D}" type="presOf" srcId="{CCF4C4CF-66AE-41B0-9B92-43D773F6935A}" destId="{95A41D13-42BE-4CE8-82B0-DFF7C4C4E1E6}" srcOrd="0" destOrd="0" presId="urn:microsoft.com/office/officeart/2005/8/layout/radial5"/>
    <dgm:cxn modelId="{8C7B1838-52B7-4FED-B397-AD52FFC2D005}" srcId="{2CE9403C-F672-4DDE-A30C-448A7950A5E1}" destId="{300A4E26-4966-44FE-BA01-055ED8EF0A7D}" srcOrd="2" destOrd="0" parTransId="{5D7922E7-3AAB-48F8-824E-C8B776AAC164}" sibTransId="{4F07BF7E-84D1-4315-8515-5C2A5ACB37DE}"/>
    <dgm:cxn modelId="{987B60F2-B32A-466F-93A4-8B8EF8FD26D3}" type="presOf" srcId="{B7406F31-6076-4E0B-A9D9-2F8A6A569847}" destId="{81971CC0-EA02-495F-9947-DAAF63D42143}" srcOrd="0" destOrd="0" presId="urn:microsoft.com/office/officeart/2005/8/layout/radial5"/>
    <dgm:cxn modelId="{15939D6A-5CF4-4B37-94E3-EB294CDB07D6}" srcId="{2CE9403C-F672-4DDE-A30C-448A7950A5E1}" destId="{A8C4B538-5BA1-4CCF-A788-AFDE2258DDA6}" srcOrd="5" destOrd="0" parTransId="{81265D44-86AF-4419-B83D-5DAA36C77300}" sibTransId="{24F10DB3-0135-419A-A3A1-0C30A230160F}"/>
    <dgm:cxn modelId="{0CC1A286-99E8-49FC-9102-C3D171CF9B0D}" srcId="{2CE9403C-F672-4DDE-A30C-448A7950A5E1}" destId="{557504FF-D57A-491A-A960-ECED0317093C}" srcOrd="4" destOrd="0" parTransId="{7EB7F928-BF36-41D3-800D-4215444DC6C9}" sibTransId="{39B69CB5-CDC5-42A9-8FC8-E9495D0C3461}"/>
    <dgm:cxn modelId="{A276A4B7-4CBC-44AC-B6B6-DF5DD37690CC}" type="presParOf" srcId="{F54A8862-37AA-4DBD-A99B-58283F395693}" destId="{FC5ECBFD-A0B2-4E13-9DB8-387217DBD484}" srcOrd="0" destOrd="0" presId="urn:microsoft.com/office/officeart/2005/8/layout/radial5"/>
    <dgm:cxn modelId="{D001908F-327C-4921-A8B7-146229828D18}" type="presParOf" srcId="{F54A8862-37AA-4DBD-A99B-58283F395693}" destId="{8556F53A-BE9B-4C05-A71A-9CC964E433BB}" srcOrd="1" destOrd="0" presId="urn:microsoft.com/office/officeart/2005/8/layout/radial5"/>
    <dgm:cxn modelId="{DE832FFF-1A51-4CFC-B40A-E16C5FBBAEAC}" type="presParOf" srcId="{8556F53A-BE9B-4C05-A71A-9CC964E433BB}" destId="{3CBD0FA6-E03D-4129-B24F-B7748F0C1AB2}" srcOrd="0" destOrd="0" presId="urn:microsoft.com/office/officeart/2005/8/layout/radial5"/>
    <dgm:cxn modelId="{F8BBCBAB-8885-49F8-A535-98DD3A60C8A0}" type="presParOf" srcId="{F54A8862-37AA-4DBD-A99B-58283F395693}" destId="{3DCB7F85-A74E-4B83-B1CE-309AF04DA742}" srcOrd="2" destOrd="0" presId="urn:microsoft.com/office/officeart/2005/8/layout/radial5"/>
    <dgm:cxn modelId="{29899042-86A3-4D25-BCB4-18FA582742EC}" type="presParOf" srcId="{F54A8862-37AA-4DBD-A99B-58283F395693}" destId="{81971CC0-EA02-495F-9947-DAAF63D42143}" srcOrd="3" destOrd="0" presId="urn:microsoft.com/office/officeart/2005/8/layout/radial5"/>
    <dgm:cxn modelId="{23F91012-4E40-4246-8ACB-755176039A80}" type="presParOf" srcId="{81971CC0-EA02-495F-9947-DAAF63D42143}" destId="{2A458A0E-F3BE-40B7-8845-53B9AF78A56B}" srcOrd="0" destOrd="0" presId="urn:microsoft.com/office/officeart/2005/8/layout/radial5"/>
    <dgm:cxn modelId="{EE9FBB2E-F9A1-4214-8D0D-E8C2272C8561}" type="presParOf" srcId="{F54A8862-37AA-4DBD-A99B-58283F395693}" destId="{6FB5B2EE-4560-4D4E-AD66-404D88F15A20}" srcOrd="4" destOrd="0" presId="urn:microsoft.com/office/officeart/2005/8/layout/radial5"/>
    <dgm:cxn modelId="{63524481-B18A-4D1B-AB1D-99BD20595E1C}" type="presParOf" srcId="{F54A8862-37AA-4DBD-A99B-58283F395693}" destId="{53E63AC5-93C1-4B8D-81C9-C8B52552374F}" srcOrd="5" destOrd="0" presId="urn:microsoft.com/office/officeart/2005/8/layout/radial5"/>
    <dgm:cxn modelId="{0908AFC6-0356-44F4-AA59-AAD4D14B3C26}" type="presParOf" srcId="{53E63AC5-93C1-4B8D-81C9-C8B52552374F}" destId="{F23B056B-21FB-4E6D-B6CE-7521AE5DA9CB}" srcOrd="0" destOrd="0" presId="urn:microsoft.com/office/officeart/2005/8/layout/radial5"/>
    <dgm:cxn modelId="{3CB9A59E-4CD3-4846-9A3B-A8C30FFA85B1}" type="presParOf" srcId="{F54A8862-37AA-4DBD-A99B-58283F395693}" destId="{90E291E5-34D0-43F3-9444-57E1126FEFBC}" srcOrd="6" destOrd="0" presId="urn:microsoft.com/office/officeart/2005/8/layout/radial5"/>
    <dgm:cxn modelId="{ABB47CA5-A59A-45B8-9BB4-0511A2F0B2BD}" type="presParOf" srcId="{F54A8862-37AA-4DBD-A99B-58283F395693}" destId="{95A41D13-42BE-4CE8-82B0-DFF7C4C4E1E6}" srcOrd="7" destOrd="0" presId="urn:microsoft.com/office/officeart/2005/8/layout/radial5"/>
    <dgm:cxn modelId="{F734CAA7-DE03-489C-A144-9B38C3220EA5}" type="presParOf" srcId="{95A41D13-42BE-4CE8-82B0-DFF7C4C4E1E6}" destId="{7B9270F4-FA2D-44C8-AB66-BB0D6D9CB9B2}" srcOrd="0" destOrd="0" presId="urn:microsoft.com/office/officeart/2005/8/layout/radial5"/>
    <dgm:cxn modelId="{D1F3BBA9-6FA9-4F00-9896-E8C55ECE6DA9}" type="presParOf" srcId="{F54A8862-37AA-4DBD-A99B-58283F395693}" destId="{9D9F6A61-A3DC-47B5-BC9D-614558610FCC}" srcOrd="8" destOrd="0" presId="urn:microsoft.com/office/officeart/2005/8/layout/radial5"/>
    <dgm:cxn modelId="{43C81157-C81F-45D7-9C84-966F01865EAA}" type="presParOf" srcId="{F54A8862-37AA-4DBD-A99B-58283F395693}" destId="{8D72EFA1-91D2-4141-85DE-7D402BBBADB1}" srcOrd="9" destOrd="0" presId="urn:microsoft.com/office/officeart/2005/8/layout/radial5"/>
    <dgm:cxn modelId="{4C82BF35-20FE-4E52-AC5F-A74DCEE84B98}" type="presParOf" srcId="{8D72EFA1-91D2-4141-85DE-7D402BBBADB1}" destId="{62526FD8-ADF6-417D-85CF-47E312A16CF5}" srcOrd="0" destOrd="0" presId="urn:microsoft.com/office/officeart/2005/8/layout/radial5"/>
    <dgm:cxn modelId="{29D620B9-0A7F-4583-A796-4723F57AA4DF}" type="presParOf" srcId="{F54A8862-37AA-4DBD-A99B-58283F395693}" destId="{6BF86D64-7D07-47EF-98A2-6B184C0F9E0C}" srcOrd="10" destOrd="0" presId="urn:microsoft.com/office/officeart/2005/8/layout/radial5"/>
    <dgm:cxn modelId="{474EA94F-A2C7-4B43-8336-5BA2818A4FEE}" type="presParOf" srcId="{F54A8862-37AA-4DBD-A99B-58283F395693}" destId="{1346AE77-3C05-49F0-97E7-F1E282735F74}" srcOrd="11" destOrd="0" presId="urn:microsoft.com/office/officeart/2005/8/layout/radial5"/>
    <dgm:cxn modelId="{26C315A8-1B2B-4833-ABB9-3F04527C50B7}" type="presParOf" srcId="{1346AE77-3C05-49F0-97E7-F1E282735F74}" destId="{4D0568E6-72F0-4B80-BDB7-672A0DFF5A35}" srcOrd="0" destOrd="0" presId="urn:microsoft.com/office/officeart/2005/8/layout/radial5"/>
    <dgm:cxn modelId="{EB06EA7E-5989-4BF2-A851-5A18AF64FA1F}" type="presParOf" srcId="{F54A8862-37AA-4DBD-A99B-58283F395693}" destId="{DEBEA8D9-C83C-4B73-AE85-248A961367FC}" srcOrd="12" destOrd="0" presId="urn:microsoft.com/office/officeart/2005/8/layout/radial5"/>
    <dgm:cxn modelId="{4C63C20A-D803-48F4-98A6-955097290585}" type="presParOf" srcId="{F54A8862-37AA-4DBD-A99B-58283F395693}" destId="{AA059983-CD5C-434E-9E2B-3FFA2E99768C}" srcOrd="13" destOrd="0" presId="urn:microsoft.com/office/officeart/2005/8/layout/radial5"/>
    <dgm:cxn modelId="{0D91E6D3-915F-41BA-85C5-87659B5343D4}" type="presParOf" srcId="{AA059983-CD5C-434E-9E2B-3FFA2E99768C}" destId="{E09C03A2-760B-45A5-B3E6-88587CCD7B7D}" srcOrd="0" destOrd="0" presId="urn:microsoft.com/office/officeart/2005/8/layout/radial5"/>
    <dgm:cxn modelId="{D8877BEC-CEEE-4EFC-9028-3A0831EA21D9}" type="presParOf" srcId="{F54A8862-37AA-4DBD-A99B-58283F395693}" destId="{0DD0E69E-124E-4013-8B19-51A807AA7C6D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ECBFD-A0B2-4E13-9DB8-387217DBD484}">
      <dsp:nvSpPr>
        <dsp:cNvPr id="0" name=""/>
        <dsp:cNvSpPr/>
      </dsp:nvSpPr>
      <dsp:spPr>
        <a:xfrm>
          <a:off x="2819400" y="1905007"/>
          <a:ext cx="1619639" cy="1628649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OER</a:t>
          </a:r>
          <a:endParaRPr lang="en-US" sz="33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056591" y="2143517"/>
        <a:ext cx="1145257" cy="1151629"/>
      </dsp:txXfrm>
    </dsp:sp>
    <dsp:sp modelId="{8556F53A-BE9B-4C05-A71A-9CC964E433BB}">
      <dsp:nvSpPr>
        <dsp:cNvPr id="0" name=""/>
        <dsp:cNvSpPr/>
      </dsp:nvSpPr>
      <dsp:spPr>
        <a:xfrm rot="16279975">
          <a:off x="3500764" y="1369536"/>
          <a:ext cx="307905" cy="5080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545875" y="1517312"/>
        <a:ext cx="215534" cy="304808"/>
      </dsp:txXfrm>
    </dsp:sp>
    <dsp:sp modelId="{3DCB7F85-A74E-4B83-B1CE-309AF04DA742}">
      <dsp:nvSpPr>
        <dsp:cNvPr id="0" name=""/>
        <dsp:cNvSpPr/>
      </dsp:nvSpPr>
      <dsp:spPr>
        <a:xfrm>
          <a:off x="3002555" y="34499"/>
          <a:ext cx="1348253" cy="1290093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Open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Course Ware</a:t>
          </a:r>
          <a:endParaRPr lang="en-US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200002" y="223429"/>
        <a:ext cx="953359" cy="912233"/>
      </dsp:txXfrm>
    </dsp:sp>
    <dsp:sp modelId="{81971CC0-EA02-495F-9947-DAAF63D42143}">
      <dsp:nvSpPr>
        <dsp:cNvPr id="0" name=""/>
        <dsp:cNvSpPr/>
      </dsp:nvSpPr>
      <dsp:spPr>
        <a:xfrm rot="19308725">
          <a:off x="4329120" y="1803499"/>
          <a:ext cx="282989" cy="5080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338205" y="1931345"/>
        <a:ext cx="198092" cy="304808"/>
      </dsp:txXfrm>
    </dsp:sp>
    <dsp:sp modelId="{6FB5B2EE-4560-4D4E-AD66-404D88F15A20}">
      <dsp:nvSpPr>
        <dsp:cNvPr id="0" name=""/>
        <dsp:cNvSpPr/>
      </dsp:nvSpPr>
      <dsp:spPr>
        <a:xfrm>
          <a:off x="4497075" y="769707"/>
          <a:ext cx="1511895" cy="1344743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Online Modules</a:t>
          </a:r>
          <a:endParaRPr lang="en-US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718487" y="966640"/>
        <a:ext cx="1069071" cy="950877"/>
      </dsp:txXfrm>
    </dsp:sp>
    <dsp:sp modelId="{53E63AC5-93C1-4B8D-81C9-C8B52552374F}">
      <dsp:nvSpPr>
        <dsp:cNvPr id="0" name=""/>
        <dsp:cNvSpPr/>
      </dsp:nvSpPr>
      <dsp:spPr>
        <a:xfrm rot="720955">
          <a:off x="4526691" y="2684690"/>
          <a:ext cx="266313" cy="5080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527566" y="2777977"/>
        <a:ext cx="186419" cy="304808"/>
      </dsp:txXfrm>
    </dsp:sp>
    <dsp:sp modelId="{90E291E5-34D0-43F3-9444-57E1126FEFBC}">
      <dsp:nvSpPr>
        <dsp:cNvPr id="0" name=""/>
        <dsp:cNvSpPr/>
      </dsp:nvSpPr>
      <dsp:spPr>
        <a:xfrm>
          <a:off x="4895322" y="2429020"/>
          <a:ext cx="1494050" cy="1437598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Open Textbooks</a:t>
          </a:r>
          <a:endParaRPr lang="en-US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114121" y="2639551"/>
        <a:ext cx="1056452" cy="1016536"/>
      </dsp:txXfrm>
    </dsp:sp>
    <dsp:sp modelId="{95A41D13-42BE-4CE8-82B0-DFF7C4C4E1E6}">
      <dsp:nvSpPr>
        <dsp:cNvPr id="0" name=""/>
        <dsp:cNvSpPr/>
      </dsp:nvSpPr>
      <dsp:spPr>
        <a:xfrm rot="3769441">
          <a:off x="3976153" y="3432547"/>
          <a:ext cx="299277" cy="5080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000541" y="3494214"/>
        <a:ext cx="209494" cy="304808"/>
      </dsp:txXfrm>
    </dsp:sp>
    <dsp:sp modelId="{9D9F6A61-A3DC-47B5-BC9D-614558610FCC}">
      <dsp:nvSpPr>
        <dsp:cNvPr id="0" name=""/>
        <dsp:cNvSpPr/>
      </dsp:nvSpPr>
      <dsp:spPr>
        <a:xfrm>
          <a:off x="3850968" y="3887742"/>
          <a:ext cx="1401034" cy="1255950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Streaming Videos</a:t>
          </a:r>
          <a:endParaRPr lang="en-US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056145" y="4071672"/>
        <a:ext cx="990680" cy="888090"/>
      </dsp:txXfrm>
    </dsp:sp>
    <dsp:sp modelId="{8D72EFA1-91D2-4141-85DE-7D402BBBADB1}">
      <dsp:nvSpPr>
        <dsp:cNvPr id="0" name=""/>
        <dsp:cNvSpPr/>
      </dsp:nvSpPr>
      <dsp:spPr>
        <a:xfrm rot="6883732">
          <a:off x="3041679" y="3437015"/>
          <a:ext cx="280039" cy="5080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3101257" y="3500464"/>
        <a:ext cx="196027" cy="304808"/>
      </dsp:txXfrm>
    </dsp:sp>
    <dsp:sp modelId="{6BF86D64-7D07-47EF-98A2-6B184C0F9E0C}">
      <dsp:nvSpPr>
        <dsp:cNvPr id="0" name=""/>
        <dsp:cNvSpPr/>
      </dsp:nvSpPr>
      <dsp:spPr>
        <a:xfrm>
          <a:off x="2124503" y="3887742"/>
          <a:ext cx="1354748" cy="1255950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Open Journals</a:t>
          </a:r>
          <a:endParaRPr lang="en-US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322901" y="4071672"/>
        <a:ext cx="957952" cy="888090"/>
      </dsp:txXfrm>
    </dsp:sp>
    <dsp:sp modelId="{1346AE77-3C05-49F0-97E7-F1E282735F74}">
      <dsp:nvSpPr>
        <dsp:cNvPr id="0" name=""/>
        <dsp:cNvSpPr/>
      </dsp:nvSpPr>
      <dsp:spPr>
        <a:xfrm rot="9994447">
          <a:off x="2556477" y="2696945"/>
          <a:ext cx="204893" cy="5080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617105" y="2791412"/>
        <a:ext cx="143425" cy="304808"/>
      </dsp:txXfrm>
    </dsp:sp>
    <dsp:sp modelId="{DEBEA8D9-C83C-4B73-AE85-248A961367FC}">
      <dsp:nvSpPr>
        <dsp:cNvPr id="0" name=""/>
        <dsp:cNvSpPr/>
      </dsp:nvSpPr>
      <dsp:spPr>
        <a:xfrm>
          <a:off x="1068227" y="2480528"/>
          <a:ext cx="1417978" cy="1361795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Digital Tutorials</a:t>
          </a:r>
          <a:endParaRPr lang="en-US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275885" y="2679958"/>
        <a:ext cx="1002662" cy="962935"/>
      </dsp:txXfrm>
    </dsp:sp>
    <dsp:sp modelId="{AA059983-CD5C-434E-9E2B-3FFA2E99768C}">
      <dsp:nvSpPr>
        <dsp:cNvPr id="0" name=""/>
        <dsp:cNvSpPr/>
      </dsp:nvSpPr>
      <dsp:spPr>
        <a:xfrm rot="13192558">
          <a:off x="2702922" y="1796890"/>
          <a:ext cx="252355" cy="5080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769825" y="1922762"/>
        <a:ext cx="176649" cy="304808"/>
      </dsp:txXfrm>
    </dsp:sp>
    <dsp:sp modelId="{0DD0E69E-124E-4013-8B19-51A807AA7C6D}">
      <dsp:nvSpPr>
        <dsp:cNvPr id="0" name=""/>
        <dsp:cNvSpPr/>
      </dsp:nvSpPr>
      <dsp:spPr>
        <a:xfrm>
          <a:off x="1370682" y="769707"/>
          <a:ext cx="1459316" cy="1344743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Learning</a:t>
          </a:r>
          <a:r>
            <a:rPr lang="en-US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sz="16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Objects</a:t>
          </a:r>
          <a:endParaRPr lang="en-US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584394" y="966640"/>
        <a:ext cx="1031892" cy="950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2AF76B51-95A7-4FEC-8A43-126BE29B8725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3FD6C8DB-461F-4EB4-BB45-61439C90F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964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B12C4CAF-6199-4DCD-AC93-5C8FBF958FCE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1B965A34-8CCB-4A13-AC97-0A808872E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67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Difference between Referral Lists and Repositories of Open Textbooks.   Curated content and peer reviews and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ranking and ratings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706438"/>
            <a:ext cx="4656137" cy="349091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62" name="Notes Placeholder 2"/>
          <p:cNvSpPr>
            <a:spLocks noGrp="1"/>
          </p:cNvSpPr>
          <p:nvPr>
            <p:ph type="body" sz="quarter" idx="1"/>
          </p:nvPr>
        </p:nvSpPr>
        <p:spPr bwMode="auto">
          <a:xfrm>
            <a:off x="705327" y="4420523"/>
            <a:ext cx="5642610" cy="41902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Open Textbook publisher, 9 available but another 11 are planned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957B8-83D5-4127-8633-A47EEA57C2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38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 Text – </a:t>
            </a:r>
            <a:r>
              <a:rPr lang="en-US" dirty="0" err="1" smtClean="0"/>
              <a:t>Openstax</a:t>
            </a:r>
            <a:r>
              <a:rPr lang="en-US" dirty="0" smtClean="0"/>
              <a:t>, Open Course Library, College</a:t>
            </a:r>
            <a:r>
              <a:rPr lang="en-US" baseline="0" dirty="0" smtClean="0"/>
              <a:t> Open Textbooks, Saylor, UMN, etc.</a:t>
            </a:r>
          </a:p>
          <a:p>
            <a:r>
              <a:rPr lang="en-US" baseline="0" dirty="0" smtClean="0"/>
              <a:t>Image – HHMI, </a:t>
            </a:r>
            <a:r>
              <a:rPr lang="en-US" baseline="0" dirty="0" err="1" smtClean="0"/>
              <a:t>Morguefile</a:t>
            </a:r>
            <a:r>
              <a:rPr lang="en-US" baseline="0" dirty="0" smtClean="0"/>
              <a:t>, Creative Commons</a:t>
            </a:r>
          </a:p>
          <a:p>
            <a:r>
              <a:rPr lang="en-US" baseline="0" dirty="0" smtClean="0"/>
              <a:t>Free Video – </a:t>
            </a:r>
            <a:r>
              <a:rPr lang="en-US" baseline="0" dirty="0" err="1" smtClean="0"/>
              <a:t>TedEd</a:t>
            </a:r>
            <a:r>
              <a:rPr lang="en-US" baseline="0" dirty="0" smtClean="0"/>
              <a:t>, HHMI, Internet Archive,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65A34-8CCB-4A13-AC97-0A808872ED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41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PAUSE Here… video launches automatically on next slide!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65A34-8CCB-4A13-AC97-0A808872ED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79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1011-0312-4878-B151-2A5E9FD014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2F71-5894-4927-8125-5929FAD6FF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11736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1011-0312-4878-B151-2A5E9FD014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2F71-5894-4927-8125-5929FAD6FF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03532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1011-0312-4878-B151-2A5E9FD014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2F71-5894-4927-8125-5929FAD6FF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00661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1011-0312-4878-B151-2A5E9FD014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2F71-5894-4927-8125-5929FAD6FF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21990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1011-0312-4878-B151-2A5E9FD014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2F71-5894-4927-8125-5929FAD6FF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07280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1011-0312-4878-B151-2A5E9FD014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2F71-5894-4927-8125-5929FAD6FF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69716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1011-0312-4878-B151-2A5E9FD014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2F71-5894-4927-8125-5929FAD6FF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35569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1011-0312-4878-B151-2A5E9FD014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2F71-5894-4927-8125-5929FAD6FF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91856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1011-0312-4878-B151-2A5E9FD014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2F71-5894-4927-8125-5929FAD6FF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19912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1011-0312-4878-B151-2A5E9FD014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2F71-5894-4927-8125-5929FAD6FF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68692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1011-0312-4878-B151-2A5E9FD014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32F71-5894-4927-8125-5929FAD6FF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64462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D1011-0312-4878-B151-2A5E9FD014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32F71-5894-4927-8125-5929FAD6FF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3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google.com/url?sa=i&amp;rct=j&amp;q=&amp;esrc=s&amp;source=images&amp;cd=&amp;cad=rja&amp;uact=8&amp;docid=AQKXbkP0XKCIOM&amp;tbnid=2cwAnIETXIcFxM:&amp;ved=0CAUQjRw&amp;url=http://www.oeconsortium.org/news/2012/10/oct-9-webinar-3-successful-oer-faculty-development-models/&amp;ei=uDruU5fOGYiLyASH6IKoBg&amp;bvm=bv.73231344,d.aWw&amp;psig=AFQjCNHa5w7dXcnEaHn6bGXYLorXZ9vPeg&amp;ust=140820790010798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llegeopentextbooks.org/" TargetMode="External"/><Relationship Id="rId13" Type="http://schemas.openxmlformats.org/officeDocument/2006/relationships/hyperlink" Target="http://open.umn.edu/opentextbooks/" TargetMode="External"/><Relationship Id="rId18" Type="http://schemas.openxmlformats.org/officeDocument/2006/relationships/hyperlink" Target="https://archive.org/" TargetMode="External"/><Relationship Id="rId3" Type="http://schemas.openxmlformats.org/officeDocument/2006/relationships/hyperlink" Target="http://www.oerconsortium.org/" TargetMode="External"/><Relationship Id="rId7" Type="http://schemas.openxmlformats.org/officeDocument/2006/relationships/hyperlink" Target="http://www.opencourselibrary.org/" TargetMode="External"/><Relationship Id="rId12" Type="http://schemas.openxmlformats.org/officeDocument/2006/relationships/hyperlink" Target="http://www.oercommons.org/" TargetMode="External"/><Relationship Id="rId17" Type="http://schemas.openxmlformats.org/officeDocument/2006/relationships/hyperlink" Target="http://ed.ted.com/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://creativecommons.org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oeconsortium.org/" TargetMode="External"/><Relationship Id="rId11" Type="http://schemas.openxmlformats.org/officeDocument/2006/relationships/hyperlink" Target="http://www.hhmi.org/" TargetMode="External"/><Relationship Id="rId5" Type="http://schemas.openxmlformats.org/officeDocument/2006/relationships/hyperlink" Target="http://openstaxcollege.org/" TargetMode="External"/><Relationship Id="rId15" Type="http://schemas.openxmlformats.org/officeDocument/2006/relationships/hyperlink" Target="http://ocw.mit.edu/index.htm" TargetMode="External"/><Relationship Id="rId10" Type="http://schemas.openxmlformats.org/officeDocument/2006/relationships/hyperlink" Target="http://www.saylor.org/" TargetMode="External"/><Relationship Id="rId4" Type="http://schemas.openxmlformats.org/officeDocument/2006/relationships/hyperlink" Target="http://lumenlearning.com/" TargetMode="External"/><Relationship Id="rId9" Type="http://schemas.openxmlformats.org/officeDocument/2006/relationships/hyperlink" Target="http://open.bccampus.ca/" TargetMode="External"/><Relationship Id="rId14" Type="http://schemas.openxmlformats.org/officeDocument/2006/relationships/hyperlink" Target="http://www.morguefile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vimeo.com/103248028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mailto:wdavis@nvcc.edu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vimeo.com/103248028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wdavis@nvcc.edu" TargetMode="Externa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ativecommons.or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gif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llegeopentextbooks.org/" TargetMode="External"/><Relationship Id="rId13" Type="http://schemas.openxmlformats.org/officeDocument/2006/relationships/hyperlink" Target="http://open.bccampus.ca/" TargetMode="External"/><Relationship Id="rId3" Type="http://schemas.openxmlformats.org/officeDocument/2006/relationships/hyperlink" Target="http://bit.ly/ELIOERforFaculty" TargetMode="External"/><Relationship Id="rId7" Type="http://schemas.openxmlformats.org/officeDocument/2006/relationships/hyperlink" Target="http://www.opencourselibrary.org/" TargetMode="External"/><Relationship Id="rId12" Type="http://schemas.openxmlformats.org/officeDocument/2006/relationships/hyperlink" Target="http://open.umn.edu/opentextbooks/" TargetMode="External"/><Relationship Id="rId17" Type="http://schemas.openxmlformats.org/officeDocument/2006/relationships/hyperlink" Target="http://creativecommons.org/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://lumenlearning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cwconsortium.org/" TargetMode="External"/><Relationship Id="rId11" Type="http://schemas.openxmlformats.org/officeDocument/2006/relationships/hyperlink" Target="http://www.merlot.org/" TargetMode="External"/><Relationship Id="rId5" Type="http://schemas.openxmlformats.org/officeDocument/2006/relationships/hyperlink" Target="http://openstaxcollege.org/" TargetMode="External"/><Relationship Id="rId15" Type="http://schemas.openxmlformats.org/officeDocument/2006/relationships/hyperlink" Target="http://ocw.mit.edu/index.htm" TargetMode="External"/><Relationship Id="rId10" Type="http://schemas.openxmlformats.org/officeDocument/2006/relationships/hyperlink" Target="http://www.hhmi.org/" TargetMode="External"/><Relationship Id="rId4" Type="http://schemas.openxmlformats.org/officeDocument/2006/relationships/hyperlink" Target="http://www.oercommons.org/" TargetMode="External"/><Relationship Id="rId9" Type="http://schemas.openxmlformats.org/officeDocument/2006/relationships/hyperlink" Target="http://www.saylor.org/" TargetMode="External"/><Relationship Id="rId14" Type="http://schemas.openxmlformats.org/officeDocument/2006/relationships/hyperlink" Target="http://www.curriki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98620" y="528638"/>
            <a:ext cx="8915400" cy="160020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Access, Affordability, Success: </a:t>
            </a: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4000" dirty="0" smtClean="0"/>
              <a:t>NOVA's </a:t>
            </a:r>
            <a:r>
              <a:rPr lang="en-US" sz="4000" dirty="0"/>
              <a:t>Digital Open Associate Degree Project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848600" cy="5247480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buFont typeface="Arial" charset="0"/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en-US" sz="24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en-US" sz="24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en-US" sz="24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en-US" sz="24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endParaRPr lang="en-US" b="1" dirty="0" smtClean="0"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endParaRPr lang="en-US" sz="2400" dirty="0" smtClean="0">
              <a:solidFill>
                <a:schemeClr val="accent3">
                  <a:lumMod val="50000"/>
                </a:schemeClr>
              </a:solidFill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 eaLnBrk="1" hangingPunct="1">
              <a:buNone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r>
              <a:rPr lang="en-US" sz="3100" b="1" dirty="0" smtClean="0">
                <a:solidFill>
                  <a:srgbClr val="006600"/>
                </a:solidFill>
                <a:ea typeface="ＭＳ Ｐゴシック" charset="0"/>
                <a:cs typeface="ＭＳ Ｐゴシック" charset="0"/>
              </a:rPr>
              <a:t>Wm. Preston Davis, </a:t>
            </a:r>
            <a:r>
              <a:rPr lang="en-US" sz="3100" b="1" dirty="0" err="1" smtClean="0">
                <a:solidFill>
                  <a:srgbClr val="006600"/>
                </a:solidFill>
                <a:ea typeface="ＭＳ Ｐゴシック" charset="0"/>
                <a:cs typeface="ＭＳ Ｐゴシック" charset="0"/>
              </a:rPr>
              <a:t>Ed.D</a:t>
            </a:r>
            <a:r>
              <a:rPr lang="en-US" sz="3100" b="1" dirty="0" smtClean="0">
                <a:solidFill>
                  <a:srgbClr val="006600"/>
                </a:solidFill>
                <a:ea typeface="ＭＳ Ｐゴシック" charset="0"/>
                <a:cs typeface="ＭＳ Ｐゴシック" charset="0"/>
              </a:rPr>
              <a:t>.  </a:t>
            </a:r>
          </a:p>
          <a:p>
            <a:pPr marL="0" indent="0" eaLnBrk="1" hangingPunct="1">
              <a:buNone/>
            </a:pPr>
            <a:r>
              <a:rPr lang="en-US" sz="3100" b="1" dirty="0" smtClean="0">
                <a:solidFill>
                  <a:srgbClr val="006600"/>
                </a:solidFill>
                <a:ea typeface="ＭＳ Ｐゴシック" charset="0"/>
                <a:cs typeface="ＭＳ Ｐゴシック" charset="0"/>
              </a:rPr>
              <a:t>wdavis@nvcc.edu      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		         </a:t>
            </a:r>
          </a:p>
        </p:txBody>
      </p:sp>
      <p:sp>
        <p:nvSpPr>
          <p:cNvPr id="29700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2488367" y="7772400"/>
            <a:ext cx="4038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ko-KR" altLang="en-US" sz="1000" dirty="0">
              <a:solidFill>
                <a:srgbClr val="898989"/>
              </a:solidFill>
              <a:ea typeface="굴림" charset="0"/>
              <a:cs typeface="굴림" charset="0"/>
            </a:endParaRPr>
          </a:p>
        </p:txBody>
      </p:sp>
      <p:pic>
        <p:nvPicPr>
          <p:cNvPr id="7" name="Picture 204" descr="ccBY88x3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6553200"/>
            <a:ext cx="802331" cy="28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wdavis\Pictures\el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98851"/>
            <a:ext cx="2286000" cy="175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4" y="2128838"/>
            <a:ext cx="349567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07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476488" cy="4969237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ckenden Cafe NDP" panose="00000400000000000000" pitchFamily="2" charset="0"/>
              </a:rPr>
              <a:t>OPEN SEARCH Activity</a:t>
            </a:r>
          </a:p>
          <a:p>
            <a:pPr marL="82296" indent="0" algn="ctr">
              <a:buNone/>
            </a:pPr>
            <a:endParaRPr lang="en-US" sz="3600" i="1" dirty="0" smtClean="0"/>
          </a:p>
          <a:p>
            <a:pPr marL="82296" indent="0" algn="ctr">
              <a:buNone/>
            </a:pPr>
            <a:endParaRPr lang="en-US" sz="2000" i="1" dirty="0"/>
          </a:p>
          <a:p>
            <a:pPr marL="82296" indent="0" algn="ctr">
              <a:buNone/>
            </a:pPr>
            <a:endParaRPr lang="en-US" sz="2000" i="1" dirty="0"/>
          </a:p>
          <a:p>
            <a:pPr marL="82296" indent="0" algn="ctr">
              <a:buNone/>
            </a:pPr>
            <a:endParaRPr lang="en-US" sz="1400" dirty="0" smtClean="0"/>
          </a:p>
          <a:p>
            <a:pPr marL="82296" indent="0" algn="ctr">
              <a:buNone/>
            </a:pPr>
            <a:endParaRPr lang="en-US" sz="1400" dirty="0"/>
          </a:p>
          <a:p>
            <a:pPr marL="82296" indent="0" algn="ctr">
              <a:buNone/>
            </a:pPr>
            <a:endParaRPr lang="en-US" sz="1400" dirty="0" smtClean="0"/>
          </a:p>
          <a:p>
            <a:pPr marL="82296" indent="0" algn="ctr">
              <a:buNone/>
            </a:pPr>
            <a:endParaRPr lang="en-US" sz="4400" dirty="0"/>
          </a:p>
          <a:p>
            <a:pPr marL="82296" indent="0" algn="ctr">
              <a:buNone/>
            </a:pPr>
            <a:endParaRPr lang="en-US" sz="4400" dirty="0" smtClean="0"/>
          </a:p>
        </p:txBody>
      </p:sp>
      <p:sp>
        <p:nvSpPr>
          <p:cNvPr id="4" name="AutoShape 2" descr="data:image/jpeg;base64,/9j/4AAQSkZJRgABAQAAAQABAAD/2wCEAAkGBxQSEhQUEBQVFBUWGB0WGBcXFRcbIRYcGhkYHiAWGBwbIiggJCYmGx0gIjMiJSovNC46GiA0ODM4NygvLisBCgoKDg0OGhAQGywlHyQsNSwsLCwvNywvLCwsLCwvLCw0Ky8sLCwsKywsNDYyLDQsLCwsKyssNSwsLCwsLDgsK//AABEIAHgAeAMBIgACEQEDEQH/xAAcAAABBQEBAQAAAAAAAAAAAAAAAQMEBQYCBwj/xAA8EAACAQIEAggDBwMDBQEAAAABAgMAEQQFEiETMQYiMkFRYXGBByNSFDNCYnKRoYKisURT0RYXQ3OSFf/EABgBAQEBAQEAAAAAAAAAAAAAAAABAgME/8QAHxEBAQADAAMAAwEAAAAAAAAAAAECERIhMUEiUWET/9oADAMBAAIRAxEAPwD3GiiigKKKKAooooEoovVfHnmHZ9CyqWJ0jwLDmobsk+QN6CD0i6OnFMCZSAikJHpBXWT943f3AC1iN7Heq7IMvxWqHEM3b2lSS4fRY2LG+kkEDYKO/fc30ePzWGEgSuFJ3A3JsOZsN7edSIJldQyMGVhcMCCCPEEUDgopaSgKKKKAooooFpKWigSiiloEoovVbis2CsY4laaQc1S1k/Wx2X05+VBBz2PGzMYYFiihPamZ2LEd6qigW9dX7Uk/R4rFpjdn2sY5D1JAPwhQLR+TIOrtztSpnkoazRwvbmkOJDuv9DKt/Y+1XODxaSoHjNwfaxHMEHcEciDQZ3JcqkkBeR5kDc79SWUjYGRhyA5BV25n8VCYDG4WQnDCLEwubsjvwnU97AhSpJ79hf1uTosZi0iQvIdKj+SeQAG5JOwAqjm6QvqsBhovBZ8QFc+qKp0+5v5UGjFFVWGzjrKmIQwu2y3YMjnwSQWBPkQD5Va0BS0lLQFFFFAlFLRQJXE2qx0W1WNri4vba4Hdeu6r8wzQRsI1UyykXEa2vb6mPJR5n2vQU02FzNyQ74cJ4RNJGfdijn9retS8H0bAQLOwdf8AaQFI9+eoXLOT3lyb+FcY3qgNj8UItXZiibQPQN23PmLelRGmwqbpiMRB+dzNp9+KCv70F7JkmHZdBgiK+HDXb02qFg8g4E/FgldUcWkiclw1uyykm4Ycu+427hTmX5qbqk5Ql/u5oz1JvIbnS35STfuJ3tcUFLj8gGInEk8jlEFo4lJUAntOxBuxPIcrC/ianQZZCi6EijVfpCLb32rjMcy4ZCRqZJWF1jBtsPxMfwr5/sCao3xcTMRiMYXcc48MWCp5Wju59WPdyFBPxfRtNLLAREG5xldUTfqjJAHqpU1Bjy7MUIEU0AQf7muXbyBCsPdzT2DCOSMFjG1rzjkbiD+pGs49iKsMJmh1CLEKIpDsu91k/wDW22/5TY/5oLDDhtI1lS1usVBAJ8gSSP3pyiloEopaKAqszrFYiNQcLAk7b3DTcO3K2+lr3qyNVMuchnKYZPtBX7zQ6ARnuUk7avy91t+64VH2zHyfeRPEO9YViY+nEkkt/YKfgw0kaMSUwUXad2cPLJ+Z3bqrt39b2qcXxkmwWLDj6mYyt7KNKj1LH0rpMoiU8WdjKy7h5iCE81Gyr6ge9BAwDKpLYHDGRm5zykoG9XYGRh6C1TThcY25xEKflXDkj92kuf4qozn4l5dh9mxAkYfhiGs/xt/NZr/vjhNVvs+I0/V8v/Gq9BoszytVD/aY1iVu1iMNdV/VNGb2tz1da3O4tV3l5xEeGIlaOaRB1ZAdAlFtnfnp87X5XHhUHov05wWYHTh5Ova5jcaWt5A8/amuFBx/s/Hj4FtfA1LbXqtw+fZ79FufltQVuWZRLOCzMJzIdTzSBkic9wjhU6pFA2BdgO8XvWhgwGKjAEc8BA5IcMUHoND7fsai9KOnODy8hcRL8y1+Gg1NbxIHL3rIH44YTVb7PiNP1fL/AMar0Gzx86sAMww1gu4kX5ir5hgA6+th60Pg3aP5TpjMOw+7kYE28UlF72/MO7tCoOTfErLsTsuIWNvplGg/ztVy+URMeLAxiZt9cJAD+bLurepFBULicXF90kzDujnRH9hKj3HqwarPJMxxUjWxOEEA+oTh7/06Qa7D4yPYrFiB9SsYm91IZT66h6UsWdBXCYpBhy3YLyIQ/ioYbaht1fPbvoLYUtIKKDx74xfEGWGRsBhLoxUGSUHrdYdiMDltzP7eNVPR74lS4TDpBgspcRoLA6pSWPezaYtyT516ZBmc6l8RIwkgLvGIlQalZX0JoP4ixve9rbU4/TSPbTDiHuPwoO1pLcPn2gAf2rfF+J1HnWI+ImdzLaHLzH+YQSsf7tv4rI5nkWdY43xEOLm8nICj0UkKP2r3KXpvCDtHOy21Bwg0lQFZmBvyVWBPrUrF9KY00gRyuzX0qigk2dk238VPtU4yOo+f4Phlmbf6Ur+p0H+CamR/CTMzziiHrKP+K9lwnS0GcgB3hZderQBo1GIAc+Q13J571aZlmx+yySw7MCUQsNr69Gq3eL7+dLhYdPEYvg9mS9ZWhVgCRplIPLkCBtflWSPQvG8Xg/YptfK3D29dXZ9719Gvm0mEHBxDPMxuVlVR1VNlVpRsAS507X5XqNl3Sgxw659chJXsgXVRBE7ueWwLX96vF+HUeUSfB7Mm6zGFmIBOqUk8uRJG/h7VEl+EmZj/AMUR9JR/xXtjdMo7uBDMxU9WwX5ovINSXPL5bHe3KpmdYpnjhGHk0cd1USAAlVKltQB2vYd/jU4s9nT57n+GWZr/AKUt+l0P+SKcyzIc6wJvh4cXD5IQVPqoJU/tXuTdJThl0YlHkeNbNJGBpd7XCC5vqK2a3LfnXadL4zqvFKOGpaXZflEFhpYXuSSp5X7qvGR1HnGG+ImdwqBPl5k/MYZVP9txUTpF8SZcXh3gxuUuY3G5vKNJ7mXVFsRzr0vGdLzw5eFh5uIkTO1wloiNYAfreK93dUjDdJFAk4iyXUqSCFGniMVCix7iKf55HUeffB34hSSSLgMWTIdJ4UhPWGkdhwee3I+W9LXoGV9K0mkROBNHrtZnVbAspdRsb9ZQTRWbjZ7NmJuj05ZwmIQIrmaJNB2dnD/N33UEEC1uflTuC6ONGF1SKSJOKx0kXJiZT37dZr+gqpzHHzwYvFPEYtxrOpDcpBHGTHqB7+Jsbbb+NTcRJLNhScQyMks6IFVSto+NpKubm9x6V1vWvbPgsHRZxh1jEqn5UkeoA2PEjjUN6DTf3pzCdGplxCyPKjIhOhQhBAZ2azG5BN2t7VUDNZMGZVg0fZ8OSxjINyHkkXQhv1QLcrHwruHpJjDpJ0AKpkctC6cRdUAsgJ2txCNW97CrrPX8Tw6k6PNhIJC8iuOA8ZVVOpiVjCFN+YdfDv8AKtH/APkXwYw2rSwjVdQ3swsddv1C9VnSDBiTHQhsMmIAiJ6zAcP5i9cXBufIVTYHPMQJJpWMZMuFEygKRpCpMyKd97X3PfU85Ta+IuZOjE8jK02JVi1hNaIgFVcMixdbq2I3ve96iHobJpRWmgdltbXBqBHDVGOkv4IhHhv413jM8xKwPPxIlDOREggd2+XxNQOlu/SDf8O9RDmkyyKwMZeWSRYyyE8LX9m27W463La9qs7Twag6PviJZlVwVhKrHx8MdIs894ypYa7B76gRzFa7MstZ4o0hdY5ISrI2i6ggEWKAjYi4teszh+k2JIZneFUV2w/3bG0ipfWAGuQSLBfPnVh0Lx7zy4l5O0BGhOkrfSZhfSbkX8L1M5l7vwmjR6KO+xxQdbh2ulyZQAC19Wy25L3eNLmnQ1p5CTKgUs7AiH5ilix0h9XZuRcW3t51lsgxjwKpw8Qhdo40JCmQyluI6ylEseSMvO/WPhWjjz/FO/DOmGWXQI0khfqXALPq1APblYWtcVqzOXxTcWOC6NuFxPFlDPiYtDsqaQGvL1gLnazgW/Lz3qJiOiczNf7Qg16TL8k9bQ2oaOv1dyfHmKiJ0qxEkUTJoVpZOHupIHVi8/qc1KxWa4tFYl4z8wQArA7EOLEyaQ1yDv1fIb1mTOU8LLC9HyjRniA6DGbaefDiMfj33vRUbo9nM8s2nEjhao9SxGJhcgLdhITY7k3W1xtRXLPqXy3NOMfLl0zapJFJ1Bz1mFyABY27iALjkbVIkzHANCYGkQxm9xdu835+pvetHai1N1dMLHh8vEytxEMaRqqqWc3bXIzM/wBV9QO996l4cZai6VkFrFd3c7EobXPmi+lq19qLVblb9TUZbM8RgJ3SSSbrILArI67XBsdNr7ioD4DKiGGsWY3NpJPBhpHgLMRblW4tRanV/ZqMZPDlj67yAazqNpJBvZgbW5X1G4HO5pyUZa17yLuLdt9tkFx4GyLuPCtfam8RKqKzNsFBYnwAFz/FOsv2ajKWyzh8LWoS+q2pu1o06r8727/en8rxOX4clopQCRYks51dYtdr8zcnc77muYelpMUrvhnRkRJEjZlvKkhsrA8gb8weW1dP0ocKB9lbjcbgmEyLseGXDBuRGkVrWabiPOuWsqqZANCBFKu4IANxYjfa538zXMkWWHXeTtAD7yTq2sep9O4B252q0XpDpkWKWIxyNA0+ksD2SQUuO+wvemB0qHCWUwsFZC46y9kKpP8AcwFvep+Z4Q1iywOJA6grptZnsNOm1hy/Ct/HSK7xZy2RndpBqktch3FiLdZbcjsNxvsKmYjpOqSOnDJ0czqAAs2m58B50g6VJqCshGp9CnUDezMpJ22sQP8A6FPzPBnA4jL4ZOJHKNWnSLu7BRYA6QdhewuRztSV3/1em1ozuobdgLXIHW22586KlxyNxp6WiistCiiigKKKKAqFnEBeCZF7TRuo9SpAoooMJNixiYpXi1gJhoIGYqQVk4tyov3r3+1S+kmVpho4ONiJuvidck97PfgyAW0iwFgByoor1SazmLl82ZzqDi/NwzNKYcIskbtuXAeQMCdu0t6r8vmUJB10JJUGMoeqdCrwTvY6k+Za34b8jSUVzytk01PZMJjiyIJrQlk0tY3K9ZQ8slzqKlQGB5fV3VKwAkmY6zpAMbC6g7TKxkVLm4BZB6EbUUVy6rWkLG5kyxfIiVmC3YR3XhsyTNq6trACONreFvGiiinVN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6858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0" y="5105400"/>
            <a:ext cx="18485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5181600" cy="410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5934801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Wickenden Cafe NDP" panose="00000400000000000000" pitchFamily="2" charset="0"/>
              </a:rPr>
              <a:t>Please use your device for the following…</a:t>
            </a:r>
            <a:endParaRPr lang="en-US" sz="3200" b="1" dirty="0">
              <a:latin typeface="Wickenden Cafe NDP" panose="00000400000000000000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430" y="5031432"/>
            <a:ext cx="1908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25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and Share an Open Resource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114800" cy="4800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Your faculty is building a module on Cell Biology. Please locate one of the following resources: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OER Adoption Tool Kit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Open Biology textbook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Openly Licensed Image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Free Video on Cells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Tweet your resource with hashtags #EDU15 #ELIOER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295400"/>
            <a:ext cx="4572000" cy="4830763"/>
          </a:xfrm>
        </p:spPr>
        <p:txBody>
          <a:bodyPr>
            <a:noAutofit/>
          </a:bodyPr>
          <a:lstStyle/>
          <a:p>
            <a:pPr lvl="0"/>
            <a:r>
              <a:rPr lang="en-US" sz="1800" u="sng" dirty="0" smtClean="0">
                <a:hlinkClick r:id="rId3"/>
              </a:rPr>
              <a:t>http</a:t>
            </a:r>
            <a:r>
              <a:rPr lang="en-US" sz="1800" u="sng" dirty="0">
                <a:hlinkClick r:id="rId3"/>
              </a:rPr>
              <a:t>://www.oerconsortium.org</a:t>
            </a:r>
            <a:r>
              <a:rPr lang="en-US" sz="1800" u="sng" dirty="0" smtClean="0">
                <a:hlinkClick r:id="rId3"/>
              </a:rPr>
              <a:t>/</a:t>
            </a:r>
            <a:endParaRPr lang="en-US" sz="1800" u="sng" dirty="0" smtClean="0"/>
          </a:p>
          <a:p>
            <a:r>
              <a:rPr lang="en-US" sz="1800" u="sng" dirty="0">
                <a:hlinkClick r:id="rId4"/>
              </a:rPr>
              <a:t>http://lumenlearning.com</a:t>
            </a:r>
            <a:r>
              <a:rPr lang="en-US" sz="1800" u="sng" dirty="0" smtClean="0">
                <a:hlinkClick r:id="rId4"/>
              </a:rPr>
              <a:t>/</a:t>
            </a:r>
            <a:endParaRPr lang="en-US" sz="1800" dirty="0"/>
          </a:p>
          <a:p>
            <a:pPr lvl="0"/>
            <a:r>
              <a:rPr lang="en-US" sz="1800" u="sng" dirty="0" smtClean="0">
                <a:hlinkClick r:id="rId5"/>
              </a:rPr>
              <a:t>http</a:t>
            </a:r>
            <a:r>
              <a:rPr lang="en-US" sz="1800" u="sng" dirty="0">
                <a:hlinkClick r:id="rId5"/>
              </a:rPr>
              <a:t>://openstaxcollege.org/</a:t>
            </a:r>
            <a:endParaRPr lang="en-US" sz="1800" dirty="0"/>
          </a:p>
          <a:p>
            <a:pPr lvl="0"/>
            <a:r>
              <a:rPr lang="en-US" sz="1800" u="sng" dirty="0" smtClean="0">
                <a:hlinkClick r:id="rId6"/>
              </a:rPr>
              <a:t>http</a:t>
            </a:r>
            <a:r>
              <a:rPr lang="en-US" sz="1800" u="sng" dirty="0">
                <a:hlinkClick r:id="rId6"/>
              </a:rPr>
              <a:t>://www.oeconsortium.org/</a:t>
            </a:r>
            <a:endParaRPr lang="en-US" sz="1800" dirty="0"/>
          </a:p>
          <a:p>
            <a:pPr lvl="0"/>
            <a:r>
              <a:rPr lang="en-US" sz="1800" u="sng" dirty="0" smtClean="0">
                <a:hlinkClick r:id="rId7"/>
              </a:rPr>
              <a:t>http</a:t>
            </a:r>
            <a:r>
              <a:rPr lang="en-US" sz="1800" u="sng" dirty="0">
                <a:hlinkClick r:id="rId7"/>
              </a:rPr>
              <a:t>://www.opencourselibrary.org/</a:t>
            </a:r>
            <a:endParaRPr lang="en-US" sz="1800" dirty="0"/>
          </a:p>
          <a:p>
            <a:pPr lvl="0"/>
            <a:r>
              <a:rPr lang="en-US" sz="1800" u="sng" dirty="0" smtClean="0">
                <a:hlinkClick r:id="rId8"/>
              </a:rPr>
              <a:t>http</a:t>
            </a:r>
            <a:r>
              <a:rPr lang="en-US" sz="1800" u="sng" dirty="0">
                <a:hlinkClick r:id="rId8"/>
              </a:rPr>
              <a:t>://www.collegeopentextbooks.org/</a:t>
            </a:r>
            <a:endParaRPr lang="en-US" sz="1800" dirty="0"/>
          </a:p>
          <a:p>
            <a:pPr lvl="0"/>
            <a:r>
              <a:rPr lang="en-US" sz="1800" u="sng" dirty="0" smtClean="0">
                <a:hlinkClick r:id="rId9"/>
              </a:rPr>
              <a:t>http</a:t>
            </a:r>
            <a:r>
              <a:rPr lang="en-US" sz="1800" u="sng" dirty="0">
                <a:hlinkClick r:id="rId9"/>
              </a:rPr>
              <a:t>://open.bccampus.ca/</a:t>
            </a:r>
            <a:endParaRPr lang="en-US" sz="1800" dirty="0"/>
          </a:p>
          <a:p>
            <a:pPr lvl="0"/>
            <a:r>
              <a:rPr lang="en-US" sz="1800" u="sng" dirty="0" smtClean="0">
                <a:hlinkClick r:id="rId10"/>
              </a:rPr>
              <a:t>http</a:t>
            </a:r>
            <a:r>
              <a:rPr lang="en-US" sz="1800" u="sng" dirty="0">
                <a:hlinkClick r:id="rId10"/>
              </a:rPr>
              <a:t>://www.saylor.org</a:t>
            </a:r>
            <a:endParaRPr lang="en-US" sz="1800" dirty="0"/>
          </a:p>
          <a:p>
            <a:pPr lvl="0"/>
            <a:r>
              <a:rPr lang="en-US" sz="1800" u="sng" dirty="0" smtClean="0">
                <a:hlinkClick r:id="rId11"/>
              </a:rPr>
              <a:t>http</a:t>
            </a:r>
            <a:r>
              <a:rPr lang="en-US" sz="1800" u="sng" dirty="0">
                <a:hlinkClick r:id="rId11"/>
              </a:rPr>
              <a:t>://www.hhmi.org</a:t>
            </a:r>
            <a:endParaRPr lang="en-US" sz="1800" dirty="0"/>
          </a:p>
          <a:p>
            <a:r>
              <a:rPr lang="en-US" sz="1800" u="sng" dirty="0">
                <a:hlinkClick r:id="rId12"/>
              </a:rPr>
              <a:t>http://www.oercommons.org</a:t>
            </a:r>
            <a:r>
              <a:rPr lang="en-US" sz="1800" u="sng" dirty="0" smtClean="0">
                <a:hlinkClick r:id="rId12"/>
              </a:rPr>
              <a:t>/</a:t>
            </a:r>
            <a:endParaRPr lang="en-US" sz="1800" dirty="0"/>
          </a:p>
          <a:p>
            <a:pPr lvl="0"/>
            <a:r>
              <a:rPr lang="en-US" sz="1800" u="sng" dirty="0" smtClean="0">
                <a:hlinkClick r:id="rId13"/>
              </a:rPr>
              <a:t>http</a:t>
            </a:r>
            <a:r>
              <a:rPr lang="en-US" sz="1800" u="sng" dirty="0">
                <a:hlinkClick r:id="rId13"/>
              </a:rPr>
              <a:t>://open.umn.edu/opentextbooks/</a:t>
            </a:r>
            <a:endParaRPr lang="en-US" sz="1800" dirty="0"/>
          </a:p>
          <a:p>
            <a:pPr lvl="0"/>
            <a:r>
              <a:rPr lang="en-US" sz="1800" dirty="0">
                <a:hlinkClick r:id="rId14"/>
              </a:rPr>
              <a:t>http://www.morguefile.com</a:t>
            </a:r>
            <a:r>
              <a:rPr lang="en-US" sz="1800" dirty="0" smtClean="0">
                <a:hlinkClick r:id="rId14"/>
              </a:rPr>
              <a:t>/</a:t>
            </a:r>
            <a:r>
              <a:rPr lang="en-US" sz="1800" dirty="0" smtClean="0"/>
              <a:t> </a:t>
            </a:r>
            <a:endParaRPr lang="en-US" sz="1800" dirty="0"/>
          </a:p>
          <a:p>
            <a:pPr lvl="0"/>
            <a:r>
              <a:rPr lang="en-US" sz="1800" u="sng" dirty="0" smtClean="0">
                <a:hlinkClick r:id="rId15"/>
              </a:rPr>
              <a:t>http</a:t>
            </a:r>
            <a:r>
              <a:rPr lang="en-US" sz="1800" u="sng" dirty="0">
                <a:hlinkClick r:id="rId15"/>
              </a:rPr>
              <a:t>://ocw.mit.edu/index.htm</a:t>
            </a:r>
            <a:endParaRPr lang="en-US" sz="1800" dirty="0"/>
          </a:p>
          <a:p>
            <a:pPr lvl="0"/>
            <a:r>
              <a:rPr lang="en-US" sz="1800" u="sng" dirty="0" smtClean="0">
                <a:hlinkClick r:id="rId16"/>
              </a:rPr>
              <a:t>http</a:t>
            </a:r>
            <a:r>
              <a:rPr lang="en-US" sz="1800" u="sng" dirty="0">
                <a:hlinkClick r:id="rId16"/>
              </a:rPr>
              <a:t>://creativecommons.org</a:t>
            </a:r>
            <a:r>
              <a:rPr lang="en-US" sz="1800" u="sng" dirty="0" smtClean="0">
                <a:hlinkClick r:id="rId16"/>
              </a:rPr>
              <a:t>/</a:t>
            </a:r>
            <a:endParaRPr lang="en-US" sz="1800" u="sng" dirty="0" smtClean="0"/>
          </a:p>
          <a:p>
            <a:pPr lvl="0"/>
            <a:r>
              <a:rPr lang="en-US" sz="1800" u="sng" dirty="0">
                <a:hlinkClick r:id="rId17"/>
              </a:rPr>
              <a:t>http://ed.ted.com</a:t>
            </a:r>
            <a:r>
              <a:rPr lang="en-US" sz="1800" u="sng" dirty="0" smtClean="0">
                <a:hlinkClick r:id="rId17"/>
              </a:rPr>
              <a:t>/</a:t>
            </a:r>
            <a:r>
              <a:rPr lang="en-US" sz="1800" u="sng" dirty="0" smtClean="0"/>
              <a:t> </a:t>
            </a:r>
            <a:endParaRPr lang="en-US" sz="1800" u="sng" dirty="0"/>
          </a:p>
          <a:p>
            <a:pPr lvl="0"/>
            <a:r>
              <a:rPr lang="en-US" sz="1800" dirty="0">
                <a:hlinkClick r:id="rId18"/>
              </a:rPr>
              <a:t>https://archive.org</a:t>
            </a:r>
            <a:r>
              <a:rPr lang="en-US" sz="1800" dirty="0" smtClean="0">
                <a:hlinkClick r:id="rId18"/>
              </a:rPr>
              <a:t>/</a:t>
            </a:r>
            <a:r>
              <a:rPr lang="en-US" sz="1800" dirty="0" smtClean="0"/>
              <a:t> 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7332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219200"/>
            <a:ext cx="754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Wickenden Cafe NDP" panose="00000400000000000000" pitchFamily="2" charset="0"/>
              </a:rPr>
              <a:t>WHAT OER DID YOU FIND </a:t>
            </a:r>
          </a:p>
          <a:p>
            <a:r>
              <a:rPr lang="en-US" sz="9600" dirty="0" smtClean="0">
                <a:latin typeface="Wickenden Cafe NDP" panose="00000400000000000000" pitchFamily="2" charset="0"/>
              </a:rPr>
              <a:t>&amp; WHERE?</a:t>
            </a:r>
            <a:endParaRPr lang="en-US" sz="9600" dirty="0">
              <a:latin typeface="Wickenden Cafe NDP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26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599" y="533401"/>
            <a:ext cx="830080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Wickenden Cafe NDP" panose="00000400000000000000" pitchFamily="2" charset="0"/>
              </a:rPr>
              <a:t>WHAT LICENSE DOES THE RESOURCE CARRY?</a:t>
            </a:r>
            <a:endParaRPr lang="en-US" sz="9600" dirty="0">
              <a:latin typeface="Wickenden Cafe NDP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46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76375"/>
            <a:ext cx="7436078" cy="4879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3400" y="4572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orget about Library Collections…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0" y="6426256"/>
            <a:ext cx="1828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Open University, UK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705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4572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…Or Public Domain Content…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upload.wikimedia.org/wikipedia/commons/thumb/8/84/Internet_Archive_logo_and_wordmark.svg/790px-Internet_Archive_logo_and_wordmark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88" y="1676400"/>
            <a:ext cx="4103824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en/5/54/Project_Gutenberg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0"/>
            <a:ext cx="4065034" cy="263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48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davis\Pictures\te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7010400" cy="525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4572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…or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 Technology is your Friend!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263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411784"/>
            <a:ext cx="81496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Wickenden Cafe NDP" panose="00000400000000000000" pitchFamily="2" charset="0"/>
              </a:rPr>
              <a:t>REMIXING AND ATTRIBUTION,  GIVE IT A TRY…</a:t>
            </a:r>
            <a:endParaRPr lang="en-US" sz="8800" dirty="0">
              <a:latin typeface="Wickenden Cafe NDP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7620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So, Why use OER?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610600" cy="4457699"/>
          </a:xfrm>
        </p:spPr>
        <p:txBody>
          <a:bodyPr>
            <a:normAutofit fontScale="85000" lnSpcReduction="10000"/>
          </a:bodyPr>
          <a:lstStyle/>
          <a:p>
            <a:pPr marL="457200" indent="-457200"/>
            <a:r>
              <a:rPr lang="en-US" sz="3300" dirty="0" smtClean="0"/>
              <a:t>Access – Open Educational Resources allows for all students to have equal access to all course materials</a:t>
            </a:r>
          </a:p>
          <a:p>
            <a:pPr marL="0" indent="0">
              <a:buNone/>
            </a:pPr>
            <a:endParaRPr lang="en-US" sz="3300" dirty="0" smtClean="0"/>
          </a:p>
          <a:p>
            <a:pPr marL="457200" indent="-457200"/>
            <a:r>
              <a:rPr lang="en-US" sz="3300" dirty="0" smtClean="0"/>
              <a:t>Affordability – Open Educational Resources are free or very low cost, significantly reducing educational expenses</a:t>
            </a:r>
          </a:p>
          <a:p>
            <a:pPr marL="0" indent="0">
              <a:buNone/>
            </a:pPr>
            <a:endParaRPr lang="en-US" sz="3300" dirty="0" smtClean="0"/>
          </a:p>
          <a:p>
            <a:pPr marL="457200" indent="-457200"/>
            <a:r>
              <a:rPr lang="en-US" sz="3300" dirty="0" smtClean="0"/>
              <a:t>Student Success – Open Educational Resources are high quality educational materials available in a variety of engaging formats for all learners</a:t>
            </a:r>
          </a:p>
          <a:p>
            <a:pPr marL="457200" indent="-457200"/>
            <a:endParaRPr lang="en-US" sz="3300" b="1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457200" indent="-457200"/>
            <a:endParaRPr lang="en-US" sz="28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445800"/>
            <a:ext cx="1905000" cy="139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42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3230" y="1009099"/>
            <a:ext cx="8153400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Access</a:t>
            </a:r>
            <a:r>
              <a:rPr lang="en-US" sz="2400" dirty="0" smtClean="0"/>
              <a:t> </a:t>
            </a:r>
            <a:r>
              <a:rPr lang="en-US" sz="2400" dirty="0"/>
              <a:t>– Open Educational Resources allows for all students to have equal access to all course materials</a:t>
            </a:r>
          </a:p>
          <a:p>
            <a:pPr>
              <a:lnSpc>
                <a:spcPct val="150000"/>
              </a:lnSpc>
            </a:pPr>
            <a:r>
              <a:rPr lang="en-US" sz="2200" b="1" i="1" dirty="0">
                <a:solidFill>
                  <a:srgbClr val="C00000"/>
                </a:solidFill>
              </a:rPr>
              <a:t>Over </a:t>
            </a:r>
            <a:r>
              <a:rPr lang="en-US" sz="2200" b="1" i="1" u="sng" dirty="0">
                <a:solidFill>
                  <a:srgbClr val="C00000"/>
                </a:solidFill>
              </a:rPr>
              <a:t>8</a:t>
            </a:r>
            <a:r>
              <a:rPr lang="en-US" sz="2200" b="1" i="1" u="sng" dirty="0" smtClean="0">
                <a:solidFill>
                  <a:srgbClr val="C00000"/>
                </a:solidFill>
              </a:rPr>
              <a:t>000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>
                <a:solidFill>
                  <a:srgbClr val="C00000"/>
                </a:solidFill>
              </a:rPr>
              <a:t>NOVA students have completed an OER course</a:t>
            </a:r>
          </a:p>
          <a:p>
            <a:endParaRPr lang="en-US" sz="2400" i="1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Affordability</a:t>
            </a:r>
            <a:r>
              <a:rPr lang="en-US" sz="2400" dirty="0"/>
              <a:t> – Open Educational Resources are free or very low cost, significantly reducing educational expenses</a:t>
            </a:r>
          </a:p>
          <a:p>
            <a:pPr>
              <a:lnSpc>
                <a:spcPct val="150000"/>
              </a:lnSpc>
            </a:pPr>
            <a:r>
              <a:rPr lang="en-US" sz="2200" b="1" i="1" dirty="0">
                <a:solidFill>
                  <a:srgbClr val="C00000"/>
                </a:solidFill>
              </a:rPr>
              <a:t>ELI Students have </a:t>
            </a:r>
            <a:r>
              <a:rPr lang="en-US" sz="2200" b="1" i="1" dirty="0" smtClean="0">
                <a:solidFill>
                  <a:srgbClr val="C00000"/>
                </a:solidFill>
              </a:rPr>
              <a:t>saved </a:t>
            </a:r>
            <a:r>
              <a:rPr lang="en-US" sz="2200" b="1" i="1" u="sng" dirty="0" smtClean="0">
                <a:solidFill>
                  <a:srgbClr val="C00000"/>
                </a:solidFill>
              </a:rPr>
              <a:t>$1.5 Million</a:t>
            </a:r>
            <a:r>
              <a:rPr lang="en-US" sz="2200" b="1" i="1" dirty="0" smtClean="0">
                <a:solidFill>
                  <a:srgbClr val="C00000"/>
                </a:solidFill>
              </a:rPr>
              <a:t> with OER since </a:t>
            </a:r>
            <a:r>
              <a:rPr lang="en-US" sz="2200" b="1" i="1" dirty="0">
                <a:solidFill>
                  <a:srgbClr val="C00000"/>
                </a:solidFill>
              </a:rPr>
              <a:t>fall 2013</a:t>
            </a:r>
          </a:p>
          <a:p>
            <a:endParaRPr lang="en-US" sz="2400" i="1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Student Success </a:t>
            </a:r>
            <a:r>
              <a:rPr lang="en-US" sz="2400" dirty="0"/>
              <a:t>– Open Educational Resources are </a:t>
            </a:r>
            <a:r>
              <a:rPr lang="en-US" sz="2400" dirty="0" smtClean="0"/>
              <a:t>high </a:t>
            </a:r>
            <a:r>
              <a:rPr lang="en-US" sz="2400" dirty="0"/>
              <a:t>quality educational materials available in a variety </a:t>
            </a:r>
            <a:r>
              <a:rPr lang="en-US" sz="2400" dirty="0" smtClean="0"/>
              <a:t>of </a:t>
            </a:r>
            <a:r>
              <a:rPr lang="en-US" sz="2400" dirty="0"/>
              <a:t>engaging formats for all learners</a:t>
            </a:r>
          </a:p>
          <a:p>
            <a:pPr>
              <a:lnSpc>
                <a:spcPct val="150000"/>
              </a:lnSpc>
            </a:pPr>
            <a:r>
              <a:rPr lang="en-US" sz="2200" b="1" i="1" dirty="0" smtClean="0">
                <a:solidFill>
                  <a:srgbClr val="C00000"/>
                </a:solidFill>
              </a:rPr>
              <a:t>Success </a:t>
            </a:r>
            <a:r>
              <a:rPr lang="en-US" sz="2200" b="1" i="1" dirty="0">
                <a:solidFill>
                  <a:srgbClr val="C00000"/>
                </a:solidFill>
              </a:rPr>
              <a:t>increased an average of </a:t>
            </a:r>
            <a:r>
              <a:rPr lang="en-US" sz="2200" b="1" i="1" u="sng" dirty="0">
                <a:solidFill>
                  <a:srgbClr val="C00000"/>
                </a:solidFill>
              </a:rPr>
              <a:t>9%</a:t>
            </a:r>
            <a:r>
              <a:rPr lang="en-US" sz="2200" b="1" i="1" dirty="0">
                <a:solidFill>
                  <a:srgbClr val="C00000"/>
                </a:solidFill>
              </a:rPr>
              <a:t> in OER </a:t>
            </a:r>
            <a:r>
              <a:rPr lang="en-US" sz="2200" b="1" i="1" dirty="0" smtClean="0">
                <a:solidFill>
                  <a:srgbClr val="C00000"/>
                </a:solidFill>
              </a:rPr>
              <a:t>pilot courses</a:t>
            </a:r>
            <a:endParaRPr lang="en-US" sz="2200" b="1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7530" y="239658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Outcomes of ELI’s OER Program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59" y="5638800"/>
            <a:ext cx="1584341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Cost of Textbooks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Do you know the price students pay for textbooks in courses that you teach</a:t>
            </a:r>
            <a:r>
              <a:rPr lang="en-US" sz="3600" dirty="0"/>
              <a:t>?</a:t>
            </a:r>
            <a:endParaRPr lang="en-US" sz="3600" dirty="0" smtClean="0"/>
          </a:p>
          <a:p>
            <a:pPr marL="402336" lvl="1" indent="0">
              <a:buNone/>
            </a:pP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81800" y="6051185"/>
            <a:ext cx="2590800" cy="476250"/>
          </a:xfrm>
        </p:spPr>
        <p:txBody>
          <a:bodyPr/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Gill Sans MT"/>
              </a:rPr>
              <a:t>N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Gill Sans MT"/>
              </a:rPr>
              <a:t>oHoDamon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Gill Sans MT"/>
            </a:endParaRPr>
          </a:p>
        </p:txBody>
      </p:sp>
      <p:pic>
        <p:nvPicPr>
          <p:cNvPr id="7170" name="Picture 2" descr="https://c2.staticflickr.com/4/3560/3580748194_1152cbecd6_z.jpg?zz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43200"/>
            <a:ext cx="5638800" cy="392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55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Comprehensive Approach to OER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24000"/>
            <a:ext cx="7924800" cy="4496372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40 </a:t>
            </a:r>
            <a:r>
              <a:rPr lang="en-US" sz="2800" dirty="0"/>
              <a:t>ELI courses using free digital/open material with zero textbook costs, now referred to as </a:t>
            </a:r>
            <a:r>
              <a:rPr lang="en-US" sz="2800" dirty="0" err="1"/>
              <a:t>zELI</a:t>
            </a:r>
            <a:r>
              <a:rPr lang="en-US" sz="2800" dirty="0"/>
              <a:t> courses, provide degree </a:t>
            </a:r>
            <a:r>
              <a:rPr lang="en-US" sz="2800" dirty="0" smtClean="0"/>
              <a:t>pathways </a:t>
            </a:r>
            <a:r>
              <a:rPr lang="en-US" sz="2800" dirty="0"/>
              <a:t>at lower cost to </a:t>
            </a:r>
            <a:r>
              <a:rPr lang="en-US" sz="2800" dirty="0" smtClean="0"/>
              <a:t>students</a:t>
            </a:r>
            <a:endParaRPr lang="en-US" sz="2800" dirty="0"/>
          </a:p>
          <a:p>
            <a:r>
              <a:rPr lang="en-US" sz="2800" dirty="0" smtClean="0"/>
              <a:t>General Education Certificate and 2 full OER-based Associate Degree programs online</a:t>
            </a:r>
          </a:p>
          <a:p>
            <a:r>
              <a:rPr lang="en-US" sz="2800" dirty="0" smtClean="0"/>
              <a:t>Students can save $185 per course, $3600 per degree</a:t>
            </a:r>
          </a:p>
          <a:p>
            <a:r>
              <a:rPr lang="en-US" sz="2800" dirty="0" smtClean="0"/>
              <a:t>Ability to share content throughout  the VCCS </a:t>
            </a:r>
          </a:p>
          <a:p>
            <a:pPr marL="0" indent="0">
              <a:buNone/>
            </a:pPr>
            <a:r>
              <a:rPr lang="en-US" sz="2800" dirty="0" smtClean="0"/>
              <a:t>    and to open courses to all institutions through                      </a:t>
            </a:r>
          </a:p>
          <a:p>
            <a:pPr marL="82296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partnership with Lumen Learning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49" y="5370984"/>
            <a:ext cx="2616551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29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VAs OER-Based Associate Degree Project (H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95400"/>
            <a:ext cx="8094133" cy="4552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7800" y="154898"/>
            <a:ext cx="71035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ea typeface="+mj-ea"/>
                <a:cs typeface="+mj-cs"/>
              </a:rPr>
              <a:t>   Access</a:t>
            </a:r>
            <a:r>
              <a:rPr lang="en-US" sz="3200" dirty="0">
                <a:solidFill>
                  <a:prstClr val="black"/>
                </a:solidFill>
                <a:ea typeface="+mj-ea"/>
                <a:cs typeface="+mj-cs"/>
              </a:rPr>
              <a:t>, Affordability, Success: </a:t>
            </a:r>
            <a:br>
              <a:rPr lang="en-US" sz="32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US" sz="2400" dirty="0">
                <a:solidFill>
                  <a:prstClr val="black"/>
                </a:solidFill>
                <a:ea typeface="+mj-ea"/>
                <a:cs typeface="+mj-cs"/>
              </a:rPr>
              <a:t>NOVA's Digital Open Associate Degree Project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539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1236" y="-1219200"/>
            <a:ext cx="8534400" cy="155904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8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8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267" y="5190870"/>
            <a:ext cx="2093081" cy="163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993" y="4227577"/>
            <a:ext cx="1155556" cy="1211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04800" y="571500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Wm. Preston Davis, </a:t>
            </a:r>
            <a:r>
              <a:rPr lang="en-US" sz="2000" dirty="0" err="1" smtClean="0"/>
              <a:t>Ed.D</a:t>
            </a:r>
            <a:r>
              <a:rPr lang="en-US" sz="2000" dirty="0" smtClean="0"/>
              <a:t>.</a:t>
            </a:r>
          </a:p>
          <a:p>
            <a:pPr algn="ctr"/>
            <a:r>
              <a:rPr lang="en-US" sz="2000" b="1" dirty="0" smtClean="0">
                <a:hlinkClick r:id="rId4"/>
              </a:rPr>
              <a:t>wdavis@nvcc.edu</a:t>
            </a:r>
            <a:endParaRPr lang="en-US" sz="2000" b="1" dirty="0" smtClean="0"/>
          </a:p>
          <a:p>
            <a:pPr algn="ctr"/>
            <a:r>
              <a:rPr lang="en-US" sz="2000" dirty="0" smtClean="0"/>
              <a:t>@</a:t>
            </a:r>
            <a:r>
              <a:rPr lang="en-US" sz="2000" dirty="0" err="1" smtClean="0"/>
              <a:t>LazyPhilosopher</a:t>
            </a:r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38400"/>
            <a:ext cx="2388704" cy="23992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685800"/>
            <a:ext cx="7196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Wickenden Cafe NDP" panose="00000400000000000000" pitchFamily="2" charset="0"/>
              </a:rPr>
              <a:t>What Are Your Thoughts </a:t>
            </a:r>
          </a:p>
          <a:p>
            <a:r>
              <a:rPr lang="en-US" sz="4800" dirty="0" smtClean="0">
                <a:latin typeface="Wickenden Cafe NDP" panose="00000400000000000000" pitchFamily="2" charset="0"/>
              </a:rPr>
              <a:t>on Open Education?</a:t>
            </a:r>
            <a:endParaRPr lang="en-US" sz="4800" dirty="0">
              <a:latin typeface="Wickenden Cafe NDP" panose="00000400000000000000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430" y="4837620"/>
            <a:ext cx="120173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24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121419"/>
            <a:ext cx="3783806" cy="269070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Picture 2" descr="C:\Users\wdavis\Pictures\wowLogo2014-svd4web-185p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424299"/>
            <a:ext cx="1465385" cy="14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609599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Questions/Comments?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5171511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Thank You!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" y="58423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Wm. Preston Davis,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Ed.D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.                  </a:t>
            </a: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  <a:hlinkClick r:id="rId5"/>
              </a:rPr>
              <a:t>wdavis@nvcc.edu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@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LazyPhilosopher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31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16956220"/>
              </p:ext>
            </p:extLst>
          </p:nvPr>
        </p:nvGraphicFramePr>
        <p:xfrm>
          <a:off x="838200" y="1219200"/>
          <a:ext cx="7391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43000" y="304800"/>
            <a:ext cx="769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Educational Resources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815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What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is an Open License?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295400"/>
            <a:ext cx="8153400" cy="4878387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4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latin typeface="Arial" charset="0"/>
                <a:ea typeface="ＭＳ Ｐゴシック" charset="0"/>
                <a:cs typeface="Arial" charset="0"/>
              </a:rPr>
              <a:t>Free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: Free to access online, free to </a:t>
            </a:r>
            <a:r>
              <a:rPr lang="en-US" sz="2800" dirty="0" smtClean="0">
                <a:latin typeface="Arial" charset="0"/>
                <a:ea typeface="ＭＳ Ｐゴシック" charset="0"/>
                <a:cs typeface="Arial" charset="0"/>
              </a:rPr>
              <a:t>print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1" dirty="0">
                <a:latin typeface="Arial" charset="0"/>
                <a:ea typeface="ＭＳ Ｐゴシック" charset="0"/>
                <a:cs typeface="Arial" charset="0"/>
              </a:rPr>
              <a:t>Open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: </a:t>
            </a:r>
            <a:r>
              <a:rPr lang="en-US" sz="2800" dirty="0" smtClean="0">
                <a:latin typeface="Arial" charset="0"/>
                <a:ea typeface="ＭＳ Ｐゴシック" charset="0"/>
                <a:cs typeface="Arial" charset="0"/>
              </a:rPr>
              <a:t>Re-use, Revise, Remix, Redistribute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 smtClean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latin typeface="Arial" charset="0"/>
                <a:ea typeface="ＭＳ Ｐゴシック" charset="0"/>
                <a:cs typeface="Arial" charset="0"/>
              </a:rPr>
              <a:t>Creative Commons: </a:t>
            </a:r>
            <a:r>
              <a:rPr lang="en-US" sz="2800" dirty="0" smtClean="0">
                <a:latin typeface="Arial" charset="0"/>
                <a:ea typeface="ＭＳ Ｐゴシック" charset="0"/>
                <a:cs typeface="Arial" charset="0"/>
              </a:rPr>
              <a:t>free and open allows author to share with others but retain copyright.</a:t>
            </a:r>
          </a:p>
          <a:p>
            <a:pPr marL="82296" indent="0" eaLnBrk="1" hangingPunct="1">
              <a:lnSpc>
                <a:spcPct val="90000"/>
              </a:lnSpc>
              <a:buNone/>
            </a:pPr>
            <a:endParaRPr lang="en-US" sz="2800" dirty="0">
              <a:latin typeface="Arial" charset="0"/>
              <a:ea typeface="ＭＳ Ｐゴシック" charset="0"/>
              <a:cs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0419" name="Picture 9" descr="spectr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82966"/>
            <a:ext cx="6692900" cy="80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02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7200" y="1606550"/>
            <a:ext cx="82931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pitchFamily="97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pitchFamily="-1" charset="-128"/>
                <a:cs typeface="ヒラギノ角ゴ Pro W3" pitchFamily="-8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pitchFamily="-1" charset="-128"/>
                <a:cs typeface="ヒラギノ角ゴ Pro W3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pPr marL="0" indent="0">
              <a:buFont typeface="Arial" charset="0"/>
              <a:buNone/>
            </a:pPr>
            <a:endParaRPr lang="en-US" dirty="0" smtClean="0"/>
          </a:p>
          <a:p>
            <a:pPr marL="457200" lvl="1" indent="0">
              <a:buFont typeface="Arial" charset="0"/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714488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Creative Commons Licenses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79550"/>
            <a:ext cx="8763000" cy="4902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  Some rights reserved - simple, standardized way </a:t>
            </a:r>
          </a:p>
          <a:p>
            <a:pPr marL="0" indent="0" algn="ctr">
              <a:buNone/>
            </a:pPr>
            <a:r>
              <a:rPr lang="en-US" sz="2800" dirty="0" smtClean="0"/>
              <a:t>to grant copyright permissions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cc-attribut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303" y="3124200"/>
            <a:ext cx="1479559" cy="1479559"/>
          </a:xfrm>
          <a:prstGeom prst="rect">
            <a:avLst/>
          </a:prstGeom>
        </p:spPr>
      </p:pic>
      <p:pic>
        <p:nvPicPr>
          <p:cNvPr id="10" name="Picture 9" descr="cc permiss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91" y="3124200"/>
            <a:ext cx="1482061" cy="1482061"/>
          </a:xfrm>
          <a:prstGeom prst="rect">
            <a:avLst/>
          </a:prstGeom>
        </p:spPr>
      </p:pic>
      <p:sp>
        <p:nvSpPr>
          <p:cNvPr id="13" name="Footer Placeholder 3"/>
          <p:cNvSpPr txBox="1">
            <a:spLocks/>
          </p:cNvSpPr>
          <p:nvPr/>
        </p:nvSpPr>
        <p:spPr>
          <a:xfrm>
            <a:off x="3276600" y="65087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ko-KR" dirty="0"/>
          </a:p>
        </p:txBody>
      </p:sp>
      <p:sp>
        <p:nvSpPr>
          <p:cNvPr id="14" name="TextBox 13"/>
          <p:cNvSpPr txBox="1"/>
          <p:nvPr/>
        </p:nvSpPr>
        <p:spPr>
          <a:xfrm>
            <a:off x="2598768" y="4761805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 Permission: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991100" y="4767263"/>
            <a:ext cx="184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     Attribute: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38400" y="5636566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4"/>
              </a:rPr>
              <a:t>http://creativecommons.org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6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06" y="2525854"/>
            <a:ext cx="1630152" cy="122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54" y="6242695"/>
            <a:ext cx="1783552" cy="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12"/>
          <p:cNvSpPr>
            <a:spLocks noGrp="1"/>
          </p:cNvSpPr>
          <p:nvPr>
            <p:ph type="title"/>
          </p:nvPr>
        </p:nvSpPr>
        <p:spPr>
          <a:xfrm>
            <a:off x="199997" y="0"/>
            <a:ext cx="8448703" cy="1143000"/>
          </a:xfrm>
        </p:spPr>
        <p:txBody>
          <a:bodyPr/>
          <a:lstStyle/>
          <a:p>
            <a:r>
              <a:rPr lang="en-US" sz="4000" dirty="0" smtClean="0">
                <a:latin typeface="Arial" charset="0"/>
                <a:ea typeface="ＭＳ Ｐゴシック" charset="0"/>
                <a:cs typeface="Arial" charset="0"/>
              </a:rPr>
              <a:t>     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  <a:cs typeface="Arial" charset="0"/>
              </a:rPr>
              <a:t>Open Content Repositories</a:t>
            </a:r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33803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ko-KR" sz="1200">
              <a:solidFill>
                <a:srgbClr val="898989"/>
              </a:solidFill>
            </a:endParaRPr>
          </a:p>
        </p:txBody>
      </p:sp>
      <p:pic>
        <p:nvPicPr>
          <p:cNvPr id="33799" name="Picture 14" descr="ccotc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875" y="1520061"/>
            <a:ext cx="2061759" cy="140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" descr="oercommon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68" y="5086764"/>
            <a:ext cx="2354263" cy="163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61" y="2796222"/>
            <a:ext cx="2421339" cy="208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4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How to Adopt an Open Textbook</a:t>
            </a:r>
          </a:p>
        </p:txBody>
      </p:sp>
      <p:pic>
        <p:nvPicPr>
          <p:cNvPr id="33804" name="Picture 1" descr="Saylor_Foundation_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76" y="3276600"/>
            <a:ext cx="2788448" cy="61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umnope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71578"/>
            <a:ext cx="2801258" cy="549779"/>
          </a:xfrm>
          <a:prstGeom prst="rect">
            <a:avLst/>
          </a:prstGeom>
        </p:spPr>
      </p:pic>
      <p:pic>
        <p:nvPicPr>
          <p:cNvPr id="3" name="Picture 2" descr="ck12colourLogoLP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7" y="5601175"/>
            <a:ext cx="2423587" cy="872491"/>
          </a:xfrm>
          <a:prstGeom prst="rect">
            <a:avLst/>
          </a:prstGeom>
        </p:spPr>
      </p:pic>
      <p:pic>
        <p:nvPicPr>
          <p:cNvPr id="4" name="Picture 3" descr="bccampus_new_logo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5" y="1272442"/>
            <a:ext cx="2569353" cy="94805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60" y="4272696"/>
            <a:ext cx="4025107" cy="51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88" y="5069275"/>
            <a:ext cx="2268512" cy="75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92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019288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  <a:cs typeface="Arial" charset="0"/>
              </a:rPr>
              <a:t>Search Creative Commons</a:t>
            </a:r>
            <a:endParaRPr lang="en-US" sz="4800" u="sng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Content Placeholder 4" descr="CC Searc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79" b="-7079"/>
          <a:stretch>
            <a:fillRect/>
          </a:stretch>
        </p:blipFill>
        <p:spPr>
          <a:xfrm>
            <a:off x="1066800" y="1447800"/>
            <a:ext cx="8077200" cy="5236755"/>
          </a:xfrm>
        </p:spPr>
      </p:pic>
    </p:spTree>
    <p:extLst>
      <p:ext uri="{BB962C8B-B14F-4D97-AF65-F5344CB8AC3E}">
        <p14:creationId xmlns:p14="http://schemas.microsoft.com/office/powerpoint/2010/main" val="378301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 idx="4294967295"/>
          </p:nvPr>
        </p:nvSpPr>
        <p:spPr>
          <a:xfrm>
            <a:off x="968294" y="295349"/>
            <a:ext cx="6653212" cy="779316"/>
          </a:xfr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</a:pPr>
            <a:r>
              <a:rPr lang="en-US" sz="4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  <a:cs typeface="Arial" charset="0"/>
              </a:rPr>
              <a:t>Openstax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  <a:cs typeface="Arial" charset="0"/>
              </a:rPr>
              <a:t> Catalog</a:t>
            </a:r>
            <a:endParaRPr lang="en-GB" sz="48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39938" name="Freeform 2"/>
          <p:cNvSpPr>
            <a:spLocks noChangeArrowheads="1"/>
          </p:cNvSpPr>
          <p:nvPr/>
        </p:nvSpPr>
        <p:spPr bwMode="auto">
          <a:xfrm>
            <a:off x="457200" y="1020763"/>
            <a:ext cx="8229600" cy="56149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9" tIns="40820" rIns="81639" bIns="40820"/>
          <a:lstStyle/>
          <a:p>
            <a:pPr>
              <a:lnSpc>
                <a:spcPct val="93000"/>
              </a:lnSpc>
              <a:spcBef>
                <a:spcPts val="575"/>
              </a:spcBef>
              <a:spcAft>
                <a:spcPts val="1288"/>
              </a:spcAft>
            </a:pPr>
            <a:endParaRPr lang="en-GB" sz="2900" dirty="0">
              <a:solidFill>
                <a:srgbClr val="000000"/>
              </a:solidFill>
              <a:latin typeface="Calibri" charset="0"/>
            </a:endParaRPr>
          </a:p>
          <a:p>
            <a:pPr>
              <a:lnSpc>
                <a:spcPct val="93000"/>
              </a:lnSpc>
              <a:spcBef>
                <a:spcPts val="575"/>
              </a:spcBef>
              <a:spcAft>
                <a:spcPts val="1288"/>
              </a:spcAft>
            </a:pPr>
            <a:endParaRPr lang="en-GB" sz="2900" dirty="0">
              <a:solidFill>
                <a:srgbClr val="000000"/>
              </a:solidFill>
              <a:latin typeface="Calibri" charset="0"/>
            </a:endParaRPr>
          </a:p>
          <a:p>
            <a:pPr>
              <a:lnSpc>
                <a:spcPct val="93000"/>
              </a:lnSpc>
              <a:spcBef>
                <a:spcPts val="575"/>
              </a:spcBef>
              <a:spcAft>
                <a:spcPts val="1288"/>
              </a:spcAft>
            </a:pPr>
            <a:endParaRPr lang="en-GB" sz="2900" dirty="0">
              <a:solidFill>
                <a:srgbClr val="000000"/>
              </a:solidFill>
              <a:latin typeface="Calibri" charset="0"/>
            </a:endParaRPr>
          </a:p>
          <a:p>
            <a:pPr>
              <a:lnSpc>
                <a:spcPct val="93000"/>
              </a:lnSpc>
              <a:spcBef>
                <a:spcPts val="575"/>
              </a:spcBef>
              <a:spcAft>
                <a:spcPts val="1288"/>
              </a:spcAft>
            </a:pPr>
            <a:endParaRPr lang="en-GB" sz="2900" dirty="0">
              <a:solidFill>
                <a:srgbClr val="000000"/>
              </a:solidFill>
              <a:latin typeface="Calibri" charset="0"/>
            </a:endParaRPr>
          </a:p>
          <a:p>
            <a:pPr>
              <a:lnSpc>
                <a:spcPct val="93000"/>
              </a:lnSpc>
              <a:spcBef>
                <a:spcPts val="2875"/>
              </a:spcBef>
              <a:spcAft>
                <a:spcPts val="1288"/>
              </a:spcAft>
            </a:pPr>
            <a:endParaRPr lang="en-GB" sz="2900" dirty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39944" name="Group 8"/>
          <p:cNvGrpSpPr>
            <a:grpSpLocks/>
          </p:cNvGrpSpPr>
          <p:nvPr/>
        </p:nvGrpSpPr>
        <p:grpSpPr bwMode="auto">
          <a:xfrm>
            <a:off x="1524000" y="1752600"/>
            <a:ext cx="6124234" cy="1367470"/>
            <a:chOff x="1611360" y="3627360"/>
            <a:chExt cx="7008840" cy="1614600"/>
          </a:xfrm>
        </p:grpSpPr>
        <p:pic>
          <p:nvPicPr>
            <p:cNvPr id="3995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1360" y="3627360"/>
              <a:ext cx="5584680" cy="16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9200" y="3648239"/>
              <a:ext cx="2691000" cy="159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0"/>
            <a:ext cx="1185166" cy="102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TextBox 14"/>
          <p:cNvSpPr txBox="1">
            <a:spLocks noChangeArrowheads="1"/>
          </p:cNvSpPr>
          <p:nvPr/>
        </p:nvSpPr>
        <p:spPr bwMode="auto">
          <a:xfrm>
            <a:off x="2678927" y="6551795"/>
            <a:ext cx="3883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Adapted from David Harrison CCCOER webinar cc-by</a:t>
            </a:r>
          </a:p>
        </p:txBody>
      </p:sp>
      <p:pic>
        <p:nvPicPr>
          <p:cNvPr id="4" name="Picture 3" descr="smaller_Stats_700x9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42" y="3392759"/>
            <a:ext cx="1069633" cy="1382295"/>
          </a:xfrm>
          <a:prstGeom prst="rect">
            <a:avLst/>
          </a:prstGeom>
        </p:spPr>
      </p:pic>
      <p:pic>
        <p:nvPicPr>
          <p:cNvPr id="5" name="Picture 4" descr="smaller_Micro_250x324_NAC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00081"/>
            <a:ext cx="1063967" cy="1374973"/>
          </a:xfrm>
          <a:prstGeom prst="rect">
            <a:avLst/>
          </a:prstGeom>
        </p:spPr>
      </p:pic>
      <p:pic>
        <p:nvPicPr>
          <p:cNvPr id="6" name="Picture 5" descr="smaller_Macro_700x90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76" y="3387381"/>
            <a:ext cx="1073794" cy="1387673"/>
          </a:xfrm>
          <a:prstGeom prst="rect">
            <a:avLst/>
          </a:prstGeom>
        </p:spPr>
      </p:pic>
      <p:pic>
        <p:nvPicPr>
          <p:cNvPr id="7" name="Picture 6" descr="smaller_Economics_700x90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09" y="3387381"/>
            <a:ext cx="1073795" cy="1387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9723" y="5181600"/>
            <a:ext cx="6581434" cy="96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88"/>
              </a:spcAft>
            </a:pPr>
            <a:r>
              <a:rPr lang="en-GB" sz="2800" dirty="0" smtClean="0">
                <a:solidFill>
                  <a:srgbClr val="000000"/>
                </a:solidFill>
                <a:latin typeface="Calibri" charset="0"/>
              </a:rPr>
              <a:t>Open Textbooks for top 20 course</a:t>
            </a:r>
          </a:p>
          <a:p>
            <a:pPr algn="ctr">
              <a:spcBef>
                <a:spcPts val="0"/>
              </a:spcBef>
              <a:spcAft>
                <a:spcPts val="88"/>
              </a:spcAft>
            </a:pPr>
            <a:r>
              <a:rPr lang="en-GB" sz="2800" dirty="0" smtClean="0">
                <a:solidFill>
                  <a:srgbClr val="000000"/>
                </a:solidFill>
                <a:latin typeface="Calibri" charset="0"/>
              </a:rPr>
              <a:t>Peer reviewed prior to publication</a:t>
            </a:r>
          </a:p>
        </p:txBody>
      </p:sp>
    </p:spTree>
    <p:extLst>
      <p:ext uri="{BB962C8B-B14F-4D97-AF65-F5344CB8AC3E}">
        <p14:creationId xmlns:p14="http://schemas.microsoft.com/office/powerpoint/2010/main" val="381125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2"/>
            <a:ext cx="8476488" cy="1046328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OER Organizations &amp; Resources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8229600" cy="57912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ELI OER Resource Site		</a:t>
            </a: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://bit.ly/ELIOERforFaculty</a:t>
            </a:r>
            <a:endParaRPr lang="en-US" sz="1800" dirty="0" smtClean="0"/>
          </a:p>
          <a:p>
            <a:r>
              <a:rPr lang="en-US" sz="1800" dirty="0" smtClean="0"/>
              <a:t>OER </a:t>
            </a:r>
            <a:r>
              <a:rPr lang="en-US" sz="1800" dirty="0"/>
              <a:t>Commons		</a:t>
            </a:r>
            <a:r>
              <a:rPr lang="en-US" sz="1800" dirty="0" smtClean="0"/>
              <a:t> 	</a:t>
            </a:r>
            <a:r>
              <a:rPr lang="en-US" sz="1800" u="sng" dirty="0" smtClean="0">
                <a:hlinkClick r:id="rId4"/>
              </a:rPr>
              <a:t>http</a:t>
            </a:r>
            <a:r>
              <a:rPr lang="en-US" sz="1800" u="sng" dirty="0">
                <a:hlinkClick r:id="rId4"/>
              </a:rPr>
              <a:t>://www.oercommons.org/</a:t>
            </a:r>
            <a:endParaRPr lang="en-US" sz="1800" dirty="0"/>
          </a:p>
          <a:p>
            <a:r>
              <a:rPr lang="en-US" sz="1800" dirty="0" err="1" smtClean="0"/>
              <a:t>OpenStax</a:t>
            </a:r>
            <a:r>
              <a:rPr lang="en-US" sz="1800" dirty="0"/>
              <a:t>			</a:t>
            </a:r>
            <a:r>
              <a:rPr lang="en-US" sz="1800" u="sng" dirty="0">
                <a:hlinkClick r:id="rId5"/>
              </a:rPr>
              <a:t>http</a:t>
            </a:r>
            <a:r>
              <a:rPr lang="en-US" sz="1800" u="sng" dirty="0" smtClean="0">
                <a:hlinkClick r:id="rId5"/>
              </a:rPr>
              <a:t>://openstaxcollege.org/</a:t>
            </a:r>
            <a:endParaRPr lang="en-US" sz="1800" u="sng" dirty="0" smtClean="0"/>
          </a:p>
          <a:p>
            <a:r>
              <a:rPr lang="en-US" sz="1800" dirty="0"/>
              <a:t>Open Education Consortium	</a:t>
            </a:r>
            <a:r>
              <a:rPr lang="en-US" sz="1800" u="sng" dirty="0">
                <a:hlinkClick r:id="rId6"/>
              </a:rPr>
              <a:t>http://</a:t>
            </a:r>
            <a:r>
              <a:rPr lang="en-US" sz="1800" u="sng" dirty="0" smtClean="0">
                <a:hlinkClick r:id="rId6"/>
              </a:rPr>
              <a:t>www.oeconsortium.org</a:t>
            </a:r>
            <a:r>
              <a:rPr lang="en-US" sz="1800" u="sng" dirty="0">
                <a:hlinkClick r:id="rId6"/>
              </a:rPr>
              <a:t>/</a:t>
            </a:r>
            <a:endParaRPr lang="en-US" sz="1800" dirty="0"/>
          </a:p>
          <a:p>
            <a:r>
              <a:rPr lang="en-US" sz="1800" dirty="0"/>
              <a:t>Open Course Library		</a:t>
            </a:r>
            <a:r>
              <a:rPr lang="en-US" sz="1800" u="sng" dirty="0">
                <a:hlinkClick r:id="rId7"/>
              </a:rPr>
              <a:t>http://www.opencourselibrary.org/</a:t>
            </a:r>
            <a:endParaRPr lang="en-US" sz="1800" dirty="0"/>
          </a:p>
          <a:p>
            <a:r>
              <a:rPr lang="en-US" sz="1800" dirty="0"/>
              <a:t>College </a:t>
            </a:r>
            <a:r>
              <a:rPr lang="en-US" sz="1800" dirty="0" smtClean="0"/>
              <a:t>Open Textbooks</a:t>
            </a:r>
            <a:r>
              <a:rPr lang="en-US" sz="1800" dirty="0"/>
              <a:t>		</a:t>
            </a:r>
            <a:r>
              <a:rPr lang="en-US" sz="1800" u="sng" dirty="0">
                <a:hlinkClick r:id="rId8"/>
              </a:rPr>
              <a:t>http://www.collegeopentextbooks.org/</a:t>
            </a:r>
            <a:endParaRPr lang="en-US" sz="1800" dirty="0"/>
          </a:p>
          <a:p>
            <a:r>
              <a:rPr lang="en-US" sz="1800" dirty="0"/>
              <a:t>Saylor Academy		 	</a:t>
            </a:r>
            <a:r>
              <a:rPr lang="en-US" sz="1800" u="sng" dirty="0">
                <a:hlinkClick r:id="rId9"/>
              </a:rPr>
              <a:t>http://</a:t>
            </a:r>
            <a:r>
              <a:rPr lang="en-US" sz="1800" u="sng" dirty="0" smtClean="0">
                <a:hlinkClick r:id="rId9"/>
              </a:rPr>
              <a:t>www.saylor.org</a:t>
            </a:r>
            <a:endParaRPr lang="en-US" sz="1800" u="sng" dirty="0" smtClean="0"/>
          </a:p>
          <a:p>
            <a:r>
              <a:rPr lang="en-US" sz="1800" dirty="0" smtClean="0"/>
              <a:t>Howard Hughes			</a:t>
            </a:r>
            <a:r>
              <a:rPr lang="en-US" sz="1800" dirty="0" smtClean="0">
                <a:hlinkClick r:id="rId10"/>
              </a:rPr>
              <a:t>http://www.hhmi.org</a:t>
            </a:r>
            <a:endParaRPr lang="en-US" sz="1800" dirty="0"/>
          </a:p>
          <a:p>
            <a:r>
              <a:rPr lang="en-US" sz="1800" dirty="0"/>
              <a:t>MERLOT			</a:t>
            </a:r>
            <a:r>
              <a:rPr lang="en-US" sz="1800" u="sng" dirty="0">
                <a:hlinkClick r:id="rId11"/>
              </a:rPr>
              <a:t>http://</a:t>
            </a:r>
            <a:r>
              <a:rPr lang="en-US" sz="1800" u="sng" dirty="0" smtClean="0">
                <a:hlinkClick r:id="rId11"/>
              </a:rPr>
              <a:t>www.merlot.org</a:t>
            </a:r>
            <a:endParaRPr lang="en-US" sz="1800" u="sng" dirty="0" smtClean="0"/>
          </a:p>
          <a:p>
            <a:r>
              <a:rPr lang="en-US" sz="1800" dirty="0" smtClean="0"/>
              <a:t>Open </a:t>
            </a:r>
            <a:r>
              <a:rPr lang="en-US" sz="1800" dirty="0"/>
              <a:t>Textbook Library		</a:t>
            </a:r>
            <a:r>
              <a:rPr lang="en-US" sz="1800" dirty="0">
                <a:hlinkClick r:id="rId12"/>
              </a:rPr>
              <a:t>http://open.umn.edu/opentextbooks</a:t>
            </a:r>
            <a:r>
              <a:rPr lang="en-US" sz="1800" dirty="0" smtClean="0">
                <a:hlinkClick r:id="rId12"/>
              </a:rPr>
              <a:t>/</a:t>
            </a:r>
            <a:endParaRPr lang="en-US" sz="1800" dirty="0" smtClean="0"/>
          </a:p>
          <a:p>
            <a:r>
              <a:rPr lang="en-US" sz="1800" dirty="0"/>
              <a:t>BC Campus			</a:t>
            </a:r>
            <a:r>
              <a:rPr lang="en-US" sz="1800" dirty="0">
                <a:hlinkClick r:id="rId13"/>
              </a:rPr>
              <a:t>http://</a:t>
            </a:r>
            <a:r>
              <a:rPr lang="en-US" sz="1800" dirty="0" smtClean="0">
                <a:hlinkClick r:id="rId13"/>
              </a:rPr>
              <a:t>open.bccampus.ca/</a:t>
            </a:r>
            <a:endParaRPr lang="en-US" sz="1800" dirty="0" smtClean="0"/>
          </a:p>
          <a:p>
            <a:r>
              <a:rPr lang="en-US" sz="1800" dirty="0" smtClean="0"/>
              <a:t>CCCOER</a:t>
            </a:r>
            <a:r>
              <a:rPr lang="en-US" sz="1800" dirty="0"/>
              <a:t>			</a:t>
            </a:r>
            <a:r>
              <a:rPr lang="en-US" sz="1800" u="sng" dirty="0" smtClean="0">
                <a:hlinkClick r:id="rId14"/>
              </a:rPr>
              <a:t>http</a:t>
            </a:r>
            <a:r>
              <a:rPr lang="en-US" sz="1800" u="sng" dirty="0">
                <a:hlinkClick r:id="rId14"/>
              </a:rPr>
              <a:t>://</a:t>
            </a:r>
            <a:r>
              <a:rPr lang="en-US" sz="1800" u="sng" dirty="0" smtClean="0">
                <a:hlinkClick r:id="rId14"/>
              </a:rPr>
              <a:t>www.oerconsortium.org/</a:t>
            </a:r>
            <a:endParaRPr lang="en-US" sz="1800" dirty="0"/>
          </a:p>
          <a:p>
            <a:r>
              <a:rPr lang="en-US" sz="1800" dirty="0"/>
              <a:t>MIT OCW			</a:t>
            </a:r>
            <a:r>
              <a:rPr lang="en-US" sz="1800" u="sng" dirty="0">
                <a:hlinkClick r:id="rId15"/>
              </a:rPr>
              <a:t>http://</a:t>
            </a:r>
            <a:r>
              <a:rPr lang="en-US" sz="1800" u="sng" dirty="0" smtClean="0">
                <a:hlinkClick r:id="rId15"/>
              </a:rPr>
              <a:t>ocw.mit.edu/index.htm</a:t>
            </a:r>
            <a:endParaRPr lang="en-US" sz="1800" u="sng" dirty="0" smtClean="0"/>
          </a:p>
          <a:p>
            <a:r>
              <a:rPr lang="en-US" sz="1800" dirty="0" smtClean="0"/>
              <a:t>Lumen Learning	</a:t>
            </a:r>
            <a:r>
              <a:rPr lang="en-US" sz="1800" dirty="0"/>
              <a:t>	</a:t>
            </a:r>
            <a:r>
              <a:rPr lang="en-US" sz="1800" dirty="0" smtClean="0">
                <a:hlinkClick r:id="rId16"/>
              </a:rPr>
              <a:t>http</a:t>
            </a:r>
            <a:r>
              <a:rPr lang="en-US" sz="1800" dirty="0">
                <a:hlinkClick r:id="rId16"/>
              </a:rPr>
              <a:t>://lumenlearning.com/</a:t>
            </a:r>
            <a:endParaRPr lang="en-US" sz="1800" dirty="0" smtClean="0"/>
          </a:p>
          <a:p>
            <a:r>
              <a:rPr lang="en-US" sz="1800" dirty="0" smtClean="0"/>
              <a:t>Creative Commons</a:t>
            </a:r>
            <a:r>
              <a:rPr lang="en-US" sz="1800" dirty="0"/>
              <a:t>		</a:t>
            </a:r>
            <a:r>
              <a:rPr lang="en-US" sz="1800" dirty="0" smtClean="0">
                <a:hlinkClick r:id="rId17"/>
              </a:rPr>
              <a:t>http</a:t>
            </a:r>
            <a:r>
              <a:rPr lang="en-US" sz="1800" dirty="0">
                <a:hlinkClick r:id="rId17"/>
              </a:rPr>
              <a:t>://creativecommons.org</a:t>
            </a:r>
            <a:r>
              <a:rPr lang="en-US" sz="1800" dirty="0" smtClean="0">
                <a:hlinkClick r:id="rId17"/>
              </a:rPr>
              <a:t>/</a:t>
            </a:r>
            <a:endParaRPr lang="en-US" sz="1800" dirty="0" smtClean="0"/>
          </a:p>
          <a:p>
            <a:pPr marL="82296" indent="0">
              <a:buNone/>
            </a:pPr>
            <a:endParaRPr lang="en-US" sz="1800" dirty="0" smtClean="0"/>
          </a:p>
          <a:p>
            <a:pPr marL="82296" indent="0">
              <a:buNone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 see Khan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Academy,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TedEd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Youtube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Internet Archive, Wikipedia,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Google, etc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82296" indent="0">
              <a:buNone/>
            </a:pPr>
            <a:endParaRPr lang="en-US" sz="1800" dirty="0"/>
          </a:p>
          <a:p>
            <a:pPr marL="82296" indent="0">
              <a:buNone/>
            </a:pP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06000" y="6492875"/>
            <a:ext cx="2133600" cy="365125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23042</TotalTime>
  <Words>671</Words>
  <Application>Microsoft Office PowerPoint</Application>
  <PresentationFormat>On-screen Show (4:3)</PresentationFormat>
  <Paragraphs>165</Paragraphs>
  <Slides>23</Slides>
  <Notes>6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Access, Affordability, Success:  NOVA's Digital Open Associate Degree Project </vt:lpstr>
      <vt:lpstr>Cost of Textbooks</vt:lpstr>
      <vt:lpstr>PowerPoint Presentation</vt:lpstr>
      <vt:lpstr>What is an Open License?</vt:lpstr>
      <vt:lpstr>Creative Commons Licenses</vt:lpstr>
      <vt:lpstr>     Open Content Repositories</vt:lpstr>
      <vt:lpstr>Search Creative Commons</vt:lpstr>
      <vt:lpstr>Openstax Catalog</vt:lpstr>
      <vt:lpstr>OER Organizations &amp; Resources</vt:lpstr>
      <vt:lpstr>PowerPoint Presentation</vt:lpstr>
      <vt:lpstr>Find and Share an Open Resource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So, Why use OER?</vt:lpstr>
      <vt:lpstr>PowerPoint Presentation</vt:lpstr>
      <vt:lpstr>Comprehensive Approach to OER</vt:lpstr>
      <vt:lpstr>PowerPoint Presentation</vt:lpstr>
      <vt:lpstr> 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OER-Based General Education Certificate Program</dc:title>
  <dc:creator>Preston Davis</dc:creator>
  <cp:lastModifiedBy>Preston Davis</cp:lastModifiedBy>
  <cp:revision>132</cp:revision>
  <cp:lastPrinted>2014-04-30T19:54:47Z</cp:lastPrinted>
  <dcterms:created xsi:type="dcterms:W3CDTF">2013-04-15T13:24:35Z</dcterms:created>
  <dcterms:modified xsi:type="dcterms:W3CDTF">2015-10-28T03:53:19Z</dcterms:modified>
</cp:coreProperties>
</file>