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  <p:sldMasterId id="2147484861" r:id="rId2"/>
    <p:sldMasterId id="2147484873" r:id="rId3"/>
    <p:sldMasterId id="2147484885" r:id="rId4"/>
    <p:sldMasterId id="2147484897" r:id="rId5"/>
  </p:sldMasterIdLst>
  <p:notesMasterIdLst>
    <p:notesMasterId r:id="rId49"/>
  </p:notesMasterIdLst>
  <p:sldIdLst>
    <p:sldId id="256" r:id="rId6"/>
    <p:sldId id="307" r:id="rId7"/>
    <p:sldId id="305" r:id="rId8"/>
    <p:sldId id="308" r:id="rId9"/>
    <p:sldId id="267" r:id="rId10"/>
    <p:sldId id="268" r:id="rId11"/>
    <p:sldId id="309" r:id="rId12"/>
    <p:sldId id="269" r:id="rId13"/>
    <p:sldId id="270" r:id="rId14"/>
    <p:sldId id="271" r:id="rId15"/>
    <p:sldId id="272" r:id="rId16"/>
    <p:sldId id="310" r:id="rId17"/>
    <p:sldId id="274" r:id="rId18"/>
    <p:sldId id="325" r:id="rId19"/>
    <p:sldId id="326" r:id="rId20"/>
    <p:sldId id="327" r:id="rId21"/>
    <p:sldId id="328" r:id="rId22"/>
    <p:sldId id="311" r:id="rId23"/>
    <p:sldId id="275" r:id="rId24"/>
    <p:sldId id="276" r:id="rId25"/>
    <p:sldId id="313" r:id="rId26"/>
    <p:sldId id="329" r:id="rId27"/>
    <p:sldId id="324" r:id="rId28"/>
    <p:sldId id="277" r:id="rId29"/>
    <p:sldId id="278" r:id="rId30"/>
    <p:sldId id="281" r:id="rId31"/>
    <p:sldId id="280" r:id="rId32"/>
    <p:sldId id="282" r:id="rId33"/>
    <p:sldId id="283" r:id="rId34"/>
    <p:sldId id="284" r:id="rId35"/>
    <p:sldId id="285" r:id="rId36"/>
    <p:sldId id="286" r:id="rId37"/>
    <p:sldId id="287" r:id="rId38"/>
    <p:sldId id="312" r:id="rId39"/>
    <p:sldId id="288" r:id="rId40"/>
    <p:sldId id="303" r:id="rId41"/>
    <p:sldId id="314" r:id="rId42"/>
    <p:sldId id="299" r:id="rId43"/>
    <p:sldId id="300" r:id="rId44"/>
    <p:sldId id="302" r:id="rId45"/>
    <p:sldId id="306" r:id="rId46"/>
    <p:sldId id="304" r:id="rId47"/>
    <p:sldId id="26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57C5F1B-280B-444B-AA0D-9CEE6BE1BBA5}">
          <p14:sldIdLst>
            <p14:sldId id="256"/>
            <p14:sldId id="307"/>
            <p14:sldId id="305"/>
            <p14:sldId id="308"/>
            <p14:sldId id="267"/>
            <p14:sldId id="268"/>
            <p14:sldId id="309"/>
            <p14:sldId id="269"/>
            <p14:sldId id="270"/>
            <p14:sldId id="271"/>
            <p14:sldId id="272"/>
            <p14:sldId id="310"/>
            <p14:sldId id="274"/>
            <p14:sldId id="325"/>
            <p14:sldId id="326"/>
            <p14:sldId id="327"/>
            <p14:sldId id="328"/>
            <p14:sldId id="311"/>
            <p14:sldId id="275"/>
            <p14:sldId id="276"/>
            <p14:sldId id="313"/>
            <p14:sldId id="329"/>
            <p14:sldId id="324"/>
            <p14:sldId id="277"/>
            <p14:sldId id="278"/>
            <p14:sldId id="281"/>
            <p14:sldId id="280"/>
            <p14:sldId id="282"/>
            <p14:sldId id="283"/>
            <p14:sldId id="284"/>
            <p14:sldId id="285"/>
            <p14:sldId id="286"/>
            <p14:sldId id="287"/>
            <p14:sldId id="312"/>
            <p14:sldId id="288"/>
            <p14:sldId id="303"/>
            <p14:sldId id="314"/>
            <p14:sldId id="299"/>
            <p14:sldId id="300"/>
            <p14:sldId id="302"/>
          </p14:sldIdLst>
        </p14:section>
        <p14:section name="Interaction" id="{F2C0CFF2-7594-C04A-9910-F1426A27AF3C}">
          <p14:sldIdLst>
            <p14:sldId id="306"/>
            <p14:sldId id="304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CC"/>
    <a:srgbClr val="FF8000"/>
    <a:srgbClr val="C5C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2" autoAdjust="0"/>
    <p:restoredTop sz="94658" autoAdjust="0"/>
  </p:normalViewPr>
  <p:slideViewPr>
    <p:cSldViewPr>
      <p:cViewPr>
        <p:scale>
          <a:sx n="98" d="100"/>
          <a:sy n="98" d="100"/>
        </p:scale>
        <p:origin x="306" y="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the “classroom”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11,000 works from Ancient Egypt, Greece, and Rome; China and Japan; the Native Americas; Ancient and Modern Africa, Europe, and the United 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8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a couple</a:t>
            </a:r>
            <a:r>
              <a:rPr lang="en-US" baseline="0" dirty="0" smtClean="0"/>
              <a:t> of examples to highlight the focus of the students’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1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00554-92F2-FE48-88B1-33220C06FC1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</a:t>
            </a:r>
            <a:r>
              <a:rPr lang="en-US" baseline="0" dirty="0" smtClean="0"/>
              <a:t> foundation for what we’re doing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  <a:r>
              <a:rPr lang="en-US" baseline="0" dirty="0" smtClean="0"/>
              <a:t> the class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2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did they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78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the app – discuss the before/after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53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00554-92F2-FE48-88B1-33220C06FC1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6934200" cy="143069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 smtClean="0"/>
              <a:t>Section Header</a:t>
            </a:r>
            <a:endParaRPr lang="en-US" sz="40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905000"/>
            <a:ext cx="7848600" cy="3886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1</a:t>
            </a:r>
          </a:p>
          <a:p>
            <a:pPr lvl="1">
              <a:buClr>
                <a:srgbClr val="DD8423"/>
              </a:buClr>
              <a:buSzPct val="65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 lvl="2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3</a:t>
            </a:r>
          </a:p>
          <a:p>
            <a:pPr lvl="3">
              <a:buClr>
                <a:schemeClr val="accent3">
                  <a:lumMod val="7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</a:p>
          <a:p>
            <a:pPr lvl="2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87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20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46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8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50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7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8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45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93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66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9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85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0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70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50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53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3276599" y="2057400"/>
            <a:ext cx="5105401" cy="266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03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1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08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98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53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8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8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10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11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3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 title="Section Divider"/>
          <p:cNvSpPr>
            <a:spLocks noGrp="1"/>
          </p:cNvSpPr>
          <p:nvPr>
            <p:ph type="body" idx="13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97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09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40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7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58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26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48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7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377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685800" y="1600200"/>
            <a:ext cx="7391400" cy="45259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02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27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93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9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85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90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7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 title="Section Header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73914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title="Section Header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73914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2286000" y="685800"/>
            <a:ext cx="60198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304800" y="1752600"/>
            <a:ext cx="5943600" cy="4373563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60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74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10/26/2015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59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0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86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438AE83-35F6-2E4B-B01E-2151B85A0F5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10/26/2015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352433D-B63B-F746-B01A-B5381007521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47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YdL34f8kUak" TargetMode="Externa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kyleparker@bsu.edu" TargetMode="External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7.xml"/><Relationship Id="rId5" Type="http://schemas.openxmlformats.org/officeDocument/2006/relationships/hyperlink" Target="mailto:djones@bsu.edu" TargetMode="External"/><Relationship Id="rId4" Type="http://schemas.openxmlformats.org/officeDocument/2006/relationships/hyperlink" Target="mailto:lkuykendall@bsu.edu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4196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otham Light" pitchFamily="50" charset="0"/>
                <a:ea typeface="Roboto" pitchFamily="2" charset="0"/>
                <a:cs typeface="Arial" panose="020B0604020202020204" pitchFamily="34" charset="0"/>
              </a:rPr>
              <a:t>Creating Academic and Technology Partnerships for Student Success</a:t>
            </a:r>
            <a:endParaRPr lang="en-US" sz="2800" dirty="0">
              <a:solidFill>
                <a:schemeClr val="bg1"/>
              </a:solidFill>
              <a:latin typeface="Gotham Light" pitchFamily="50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106180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Gotham Extra Light" panose="02000604030000020004" pitchFamily="50" charset="0"/>
                <a:ea typeface="Roboto" pitchFamily="2" charset="0"/>
                <a:cs typeface="Arial" panose="020B0604020202020204" pitchFamily="34" charset="0"/>
              </a:rPr>
              <a:t>Kyle Parker – Ball State University</a:t>
            </a:r>
            <a:endParaRPr lang="en-US" sz="1400" dirty="0">
              <a:solidFill>
                <a:srgbClr val="FFFFFF"/>
              </a:solidFill>
              <a:latin typeface="Gotham Extra Light" panose="02000604030000020004" pitchFamily="50" charset="0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208806"/>
            <a:ext cx="3046128" cy="40318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spcBef>
                <a:spcPts val="1000"/>
              </a:spcBef>
            </a:pPr>
            <a:r>
              <a:rPr lang="en-US" sz="32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How do students retain the coursework and learn what the professor is teaching?</a:t>
            </a:r>
            <a:endParaRPr lang="en-US" sz="3200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pic>
        <p:nvPicPr>
          <p:cNvPr id="2" name="Picture 1" descr="Gear-Head0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79" y="21166"/>
            <a:ext cx="6256986" cy="6858000"/>
          </a:xfrm>
          <a:prstGeom prst="rect">
            <a:avLst/>
          </a:prstGeom>
        </p:spPr>
      </p:pic>
      <p:pic>
        <p:nvPicPr>
          <p:cNvPr id="9" name="Picture 8" descr="2Q.pn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42" y="448735"/>
            <a:ext cx="3694307" cy="55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8868" y="1510448"/>
            <a:ext cx="653018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spcBef>
                <a:spcPts val="3200"/>
              </a:spcBef>
            </a:pPr>
            <a:r>
              <a:rPr lang="en-US" sz="4000" dirty="0" smtClean="0">
                <a:solidFill>
                  <a:srgbClr val="FFF7CC"/>
                </a:solidFill>
                <a:latin typeface="Roboto Regular" pitchFamily="2" charset="0"/>
                <a:ea typeface="Roboto Regular" pitchFamily="2" charset="0"/>
                <a:cs typeface="Times New Roman"/>
              </a:rPr>
              <a:t> </a:t>
            </a:r>
            <a:r>
              <a:rPr lang="en-US" sz="4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“Does the information </a:t>
            </a:r>
            <a:br>
              <a:rPr lang="en-US" sz="4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</a:br>
            <a:r>
              <a:rPr lang="en-US" sz="4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make </a:t>
            </a:r>
            <a:r>
              <a:rPr lang="en-US" sz="40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sense</a:t>
            </a:r>
            <a:r>
              <a:rPr lang="en-US" sz="4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?”</a:t>
            </a:r>
            <a:endParaRPr lang="en-US" sz="4000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587" y="6185647"/>
            <a:ext cx="3899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smtClean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Times New Roman"/>
              </a:rPr>
              <a:t>Source: David Sousa, </a:t>
            </a:r>
            <a:r>
              <a:rPr lang="en-US" sz="1000" i="1" dirty="0" smtClean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Times New Roman"/>
              </a:rPr>
              <a:t>How the Brain Learns</a:t>
            </a:r>
            <a:r>
              <a:rPr lang="en-US" sz="1000" i="1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</a:t>
            </a:r>
            <a:endParaRPr lang="en-US" sz="1000" i="1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1210" y="3999550"/>
            <a:ext cx="653018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spcBef>
                <a:spcPts val="3200"/>
              </a:spcBef>
            </a:pPr>
            <a:r>
              <a:rPr lang="en-US" sz="4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“Does it </a:t>
            </a:r>
            <a:r>
              <a:rPr lang="en-US" sz="40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have meaning</a:t>
            </a:r>
            <a:r>
              <a:rPr lang="en-US" sz="4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?”  </a:t>
            </a:r>
            <a:endParaRPr lang="en-US" sz="4000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8868" y="3077827"/>
            <a:ext cx="653018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spcBef>
                <a:spcPts val="3200"/>
              </a:spcBef>
            </a:pPr>
            <a:r>
              <a:rPr lang="en-US" sz="3600" i="1" dirty="0" smtClean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Times New Roman"/>
              </a:rPr>
              <a:t>and</a:t>
            </a:r>
            <a:endParaRPr lang="en-US" sz="3600" i="1" dirty="0">
              <a:solidFill>
                <a:srgbClr val="FFF7CC"/>
              </a:solidFill>
              <a:latin typeface="Gotham Extra Light" panose="02000604030000020004" pitchFamily="50" charset="0"/>
              <a:ea typeface="Roboto Regular" pitchFamily="2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804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51946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Times New Roman"/>
              </a:rPr>
              <a:t>Our students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04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641"/>
            <a:ext cx="9144000" cy="33759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4499" y="1179645"/>
            <a:ext cx="5609167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spcBef>
                <a:spcPts val="1000"/>
              </a:spcBef>
            </a:pPr>
            <a:r>
              <a:rPr lang="en-US" sz="2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Professor Lara Kuykendall with </a:t>
            </a:r>
            <a:br>
              <a:rPr lang="en-US" sz="2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</a:br>
            <a:r>
              <a:rPr lang="en-US" sz="2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students from the </a:t>
            </a:r>
            <a:br>
              <a:rPr lang="en-US" sz="2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</a:br>
            <a:r>
              <a:rPr lang="en-US" sz="20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Art Museum Theory and Practice course</a:t>
            </a:r>
          </a:p>
        </p:txBody>
      </p:sp>
      <p:sp>
        <p:nvSpPr>
          <p:cNvPr id="2" name="Oval 1"/>
          <p:cNvSpPr/>
          <p:nvPr/>
        </p:nvSpPr>
        <p:spPr>
          <a:xfrm>
            <a:off x="4287852" y="2984505"/>
            <a:ext cx="601648" cy="592667"/>
          </a:xfrm>
          <a:prstGeom prst="ellipse">
            <a:avLst/>
          </a:prstGeom>
          <a:noFill/>
          <a:ln w="19050" cmpd="sng">
            <a:solidFill>
              <a:srgbClr val="0DAF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l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82" y="959914"/>
            <a:ext cx="1619250" cy="1619250"/>
          </a:xfrm>
          <a:prstGeom prst="rect">
            <a:avLst/>
          </a:prstGeom>
          <a:effectLst>
            <a:glow rad="101600">
              <a:schemeClr val="bg1">
                <a:lumMod val="95000"/>
                <a:lumOff val="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152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505" y="2887351"/>
            <a:ext cx="8445207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/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Early prototype</a:t>
            </a:r>
            <a:endParaRPr lang="en-US" sz="2400" dirty="0" smtClean="0">
              <a:solidFill>
                <a:srgbClr val="FF8000"/>
              </a:solidFill>
              <a:latin typeface="Gotham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963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8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7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51946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Times New Roman"/>
              </a:rPr>
              <a:t>The project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5105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otham Light" pitchFamily="50" charset="0"/>
              </a:rPr>
              <a:t>Semester-long project and 40% of their grade!</a:t>
            </a:r>
            <a:endParaRPr lang="en-US" sz="2400" dirty="0"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5" y="911216"/>
            <a:ext cx="5939083" cy="48695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7000" y="1295400"/>
            <a:ext cx="217018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2400"/>
              </a:spcBef>
            </a:pPr>
            <a:r>
              <a:rPr lang="en-US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Students </a:t>
            </a:r>
            <a:r>
              <a:rPr lang="en-US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were able to create, name, and curate one theme. </a:t>
            </a:r>
            <a:endParaRPr lang="en-US" dirty="0" smtClean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  <a:p>
            <a:pPr defTabSz="457200">
              <a:spcBef>
                <a:spcPts val="2400"/>
              </a:spcBef>
            </a:pPr>
            <a:r>
              <a:rPr lang="en-US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Developed an emotion bond with the museum collection and their chosen theme</a:t>
            </a:r>
          </a:p>
          <a:p>
            <a:pPr defTabSz="457200">
              <a:spcBef>
                <a:spcPts val="2400"/>
              </a:spcBef>
            </a:pPr>
            <a:r>
              <a:rPr lang="en-US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Took an active interest in </a:t>
            </a:r>
            <a:r>
              <a:rPr lang="en-US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the usability of the app. </a:t>
            </a:r>
          </a:p>
        </p:txBody>
      </p:sp>
    </p:spTree>
    <p:extLst>
      <p:ext uri="{BB962C8B-B14F-4D97-AF65-F5344CB8AC3E}">
        <p14:creationId xmlns:p14="http://schemas.microsoft.com/office/powerpoint/2010/main" val="174924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51946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Roboto Regular"/>
              </a:rPr>
              <a:t>The classroom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247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493" y="3606428"/>
            <a:ext cx="67704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Students are </a:t>
            </a:r>
            <a:r>
              <a:rPr lang="en-US" sz="28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more likely to gain greater understanding of and derive greater pleasure from learning when allowed to transform the learning into creative thoughts and products</a:t>
            </a:r>
            <a:r>
              <a:rPr lang="en-US" sz="28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</a:t>
            </a:r>
            <a:endParaRPr lang="en-US" sz="2800" dirty="0" smtClean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587" y="6185647"/>
            <a:ext cx="3899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smtClean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Times New Roman"/>
              </a:rPr>
              <a:t>Source: David Sousa, </a:t>
            </a:r>
            <a:r>
              <a:rPr lang="en-US" sz="1000" i="1" dirty="0" smtClean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Times New Roman"/>
              </a:rPr>
              <a:t>How the Brain Learns.</a:t>
            </a:r>
            <a:endParaRPr lang="en-US" sz="1000" i="1" dirty="0">
              <a:solidFill>
                <a:srgbClr val="FFF7CC"/>
              </a:solidFill>
              <a:latin typeface="Gotham Extra Light" panose="02000604030000020004" pitchFamily="50" charset="0"/>
              <a:ea typeface="Roboto Regular" pitchFamily="2" charset="0"/>
              <a:cs typeface="Times New Roman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1723" y="1123945"/>
            <a:ext cx="7952817" cy="2133387"/>
            <a:chOff x="586829" y="3068358"/>
            <a:chExt cx="7952817" cy="21333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06" y="3625194"/>
              <a:ext cx="2522483" cy="1576551"/>
            </a:xfrm>
            <a:prstGeom prst="rect">
              <a:avLst/>
            </a:prstGeom>
          </p:spPr>
        </p:pic>
        <p:pic>
          <p:nvPicPr>
            <p:cNvPr id="6" name="Picture 5" descr="Screenshot_2015-02-24-09-20-55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163" y="3625192"/>
              <a:ext cx="2522483" cy="15765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751" y="3625193"/>
              <a:ext cx="2522483" cy="15765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74956" y="3084455"/>
              <a:ext cx="2321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dirty="0" smtClean="0">
                  <a:solidFill>
                    <a:srgbClr val="FFF7CC"/>
                  </a:solidFill>
                  <a:latin typeface="Gotham Light" pitchFamily="50" charset="0"/>
                  <a:ea typeface="Roboto Regular" pitchFamily="2" charset="0"/>
                  <a:cs typeface="Times New Roman"/>
                </a:rPr>
                <a:t>Fashion</a:t>
              </a:r>
              <a:endParaRPr lang="en-US" sz="28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829" y="3084455"/>
              <a:ext cx="2321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dirty="0" smtClean="0">
                  <a:solidFill>
                    <a:srgbClr val="FFF7CC"/>
                  </a:solidFill>
                  <a:latin typeface="Gotham Light" pitchFamily="50" charset="0"/>
                  <a:ea typeface="Roboto Regular" pitchFamily="2" charset="0"/>
                  <a:cs typeface="Times New Roman"/>
                </a:rPr>
                <a:t>Geology</a:t>
              </a:r>
              <a:endParaRPr lang="en-US" sz="28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7091" y="3068358"/>
              <a:ext cx="2321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dirty="0" smtClean="0">
                  <a:solidFill>
                    <a:srgbClr val="FFF7CC"/>
                  </a:solidFill>
                  <a:latin typeface="Gotham Light" pitchFamily="50" charset="0"/>
                  <a:ea typeface="Roboto Regular" pitchFamily="2" charset="0"/>
                  <a:cs typeface="Times New Roman"/>
                </a:rPr>
                <a:t>Creatures</a:t>
              </a:r>
              <a:endParaRPr lang="en-US" sz="28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02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51946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Times New Roman"/>
              </a:rPr>
              <a:t>The app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540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10"/>
            <a:ext cx="9144000" cy="6640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9259"/>
            <a:ext cx="3124200" cy="231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536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5330"/>
            <a:ext cx="9144000" cy="10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6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logy_Mask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6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5330"/>
            <a:ext cx="9144000" cy="10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0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536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5330"/>
            <a:ext cx="9144000" cy="10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7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ttles_mai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4"/>
            <a:ext cx="9144000" cy="55364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4918" y="5811577"/>
            <a:ext cx="5584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dirty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Roboto Regular"/>
              </a:rPr>
              <a:t>Norman Bluhm’s </a:t>
            </a:r>
            <a:br>
              <a:rPr lang="en-US" sz="1400" dirty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Roboto Regular"/>
              </a:rPr>
            </a:br>
            <a:r>
              <a:rPr lang="en-US" sz="1400" dirty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Roboto Regular"/>
              </a:rPr>
              <a:t>Abstract Expressionist painting, </a:t>
            </a:r>
            <a:r>
              <a:rPr lang="en-US" sz="1400" i="1" dirty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Roboto Regular"/>
              </a:rPr>
              <a:t>Chandelle </a:t>
            </a:r>
            <a:r>
              <a:rPr lang="en-US" sz="1400" dirty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Roboto Regular"/>
              </a:rPr>
              <a:t>(1966)</a:t>
            </a:r>
            <a:br>
              <a:rPr lang="en-US" sz="1400" dirty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Roboto Regular"/>
              </a:rPr>
            </a:br>
            <a:r>
              <a:rPr lang="en-US" sz="1400" dirty="0">
                <a:solidFill>
                  <a:srgbClr val="FFF7CC"/>
                </a:solidFill>
                <a:latin typeface="Gotham Extra Light" panose="02000604030000020004" pitchFamily="50" charset="0"/>
                <a:ea typeface="Roboto Regular" pitchFamily="2" charset="0"/>
                <a:cs typeface="Roboto Regular"/>
              </a:rPr>
              <a:t>appears in the Battles theme, curated by Samantha Ehrhart. </a:t>
            </a:r>
          </a:p>
        </p:txBody>
      </p:sp>
    </p:spTree>
    <p:extLst>
      <p:ext uri="{BB962C8B-B14F-4D97-AF65-F5344CB8AC3E}">
        <p14:creationId xmlns:p14="http://schemas.microsoft.com/office/powerpoint/2010/main" val="272369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64" y="-192024"/>
            <a:ext cx="4614274" cy="7260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0" y="1143000"/>
            <a:ext cx="290814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spcBef>
                <a:spcPts val="1000"/>
              </a:spcBef>
            </a:pP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What do you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remember?</a:t>
            </a:r>
            <a:endParaRPr lang="en-US" sz="2400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6167" y="2702139"/>
            <a:ext cx="3005665" cy="20108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lnSpc>
                <a:spcPct val="150000"/>
              </a:lnSpc>
              <a:spcBef>
                <a:spcPts val="1000"/>
              </a:spcBef>
            </a:pPr>
            <a:r>
              <a:rPr lang="en-US" sz="2400" dirty="0" smtClean="0">
                <a:solidFill>
                  <a:srgbClr val="FFF7CC"/>
                </a:solidFill>
                <a:latin typeface="Roboto Regular" pitchFamily="2" charset="0"/>
                <a:ea typeface="Roboto Regular" pitchFamily="2" charset="0"/>
                <a:cs typeface="Times New Roman"/>
              </a:rPr>
              <a:t> 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.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the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title</a:t>
            </a:r>
          </a:p>
          <a:p>
            <a:pPr algn="r" defTabSz="457200">
              <a:lnSpc>
                <a:spcPct val="150000"/>
              </a:lnSpc>
              <a:spcBef>
                <a:spcPts val="1000"/>
              </a:spcBef>
            </a:pP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.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the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artist</a:t>
            </a:r>
          </a:p>
          <a:p>
            <a:pPr algn="ctr" defTabSz="457200">
              <a:lnSpc>
                <a:spcPct val="150000"/>
              </a:lnSpc>
              <a:spcBef>
                <a:spcPts val="1000"/>
              </a:spcBef>
            </a:pP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.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the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movement</a:t>
            </a:r>
            <a:endParaRPr lang="en-US" sz="2400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" y="-10582"/>
            <a:ext cx="5525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6" y="165278"/>
            <a:ext cx="9135331" cy="54455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0083" y="5694210"/>
            <a:ext cx="477308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spcBef>
                <a:spcPts val="1000"/>
              </a:spcBef>
            </a:pPr>
            <a:r>
              <a:rPr lang="en-US" sz="22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Provides definition and meaning</a:t>
            </a:r>
          </a:p>
        </p:txBody>
      </p:sp>
    </p:spTree>
    <p:extLst>
      <p:ext uri="{BB962C8B-B14F-4D97-AF65-F5344CB8AC3E}">
        <p14:creationId xmlns:p14="http://schemas.microsoft.com/office/powerpoint/2010/main" val="203082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00" y="-190501"/>
            <a:ext cx="4614274" cy="7260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5108719" cy="69341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914400"/>
            <a:ext cx="2908145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spcBef>
                <a:spcPts val="1000"/>
              </a:spcBef>
            </a:pP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What was </a:t>
            </a:r>
            <a:r>
              <a:rPr lang="en-US" sz="24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/>
            </a:r>
            <a:br>
              <a:rPr lang="en-US" sz="24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</a:b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your first </a:t>
            </a:r>
            <a:b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</a:b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reaction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to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/>
            </a:r>
            <a:b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</a:b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this work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?</a:t>
            </a:r>
            <a:endParaRPr lang="en-US" sz="2400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0815" y="2923225"/>
            <a:ext cx="3979183" cy="24263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7CC"/>
                </a:solidFill>
                <a:latin typeface="Roboto Regular" pitchFamily="2" charset="0"/>
                <a:ea typeface="Roboto Regular" pitchFamily="2" charset="0"/>
                <a:cs typeface="Times New Roman"/>
              </a:rPr>
              <a:t> 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.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did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you like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it</a:t>
            </a:r>
            <a:endParaRPr lang="en-US" sz="2400" dirty="0" smtClean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  <a:p>
            <a:pPr algn="r" defTabSz="457200">
              <a:spcBef>
                <a:spcPts val="1000"/>
              </a:spcBef>
            </a:pP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.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want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to know more about it</a:t>
            </a:r>
          </a:p>
          <a:p>
            <a:pPr algn="ctr" defTabSz="457200">
              <a:lnSpc>
                <a:spcPct val="15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.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. understand it</a:t>
            </a:r>
            <a:endParaRPr lang="en-US" sz="2400" dirty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91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106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764" y="6019800"/>
            <a:ext cx="7246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latin typeface="Gotham Book" panose="02000604040000020004" pitchFamily="50" charset="0"/>
                <a:ea typeface="Roboto Regular" pitchFamily="2" charset="0"/>
                <a:cs typeface="Roboto Regular"/>
              </a:rPr>
              <a:t>David Owsley Museum of Art</a:t>
            </a:r>
          </a:p>
          <a:p>
            <a:pPr algn="ctr" defTabSz="457200"/>
            <a:r>
              <a:rPr lang="en-US" dirty="0" smtClean="0">
                <a:latin typeface="Gotham Book" panose="02000604040000020004" pitchFamily="50" charset="0"/>
                <a:ea typeface="Roboto Regular" pitchFamily="2" charset="0"/>
                <a:cs typeface="Roboto Regular"/>
              </a:rPr>
              <a:t>Ball State University</a:t>
            </a:r>
            <a:endParaRPr lang="en-US" dirty="0">
              <a:latin typeface="Gotham Book" panose="02000604040000020004" pitchFamily="50" charset="0"/>
              <a:ea typeface="Roboto Regular" pitchFamily="2" charset="0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4864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5-06-08-14-13-2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2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0083" y="5694210"/>
            <a:ext cx="477308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spcBef>
                <a:spcPts val="1000"/>
              </a:spcBef>
            </a:pPr>
            <a:r>
              <a:rPr lang="en-US" sz="22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Provides context</a:t>
            </a:r>
          </a:p>
        </p:txBody>
      </p:sp>
    </p:spTree>
    <p:extLst>
      <p:ext uri="{BB962C8B-B14F-4D97-AF65-F5344CB8AC3E}">
        <p14:creationId xmlns:p14="http://schemas.microsoft.com/office/powerpoint/2010/main" val="182190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0083" y="5694210"/>
            <a:ext cx="477308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spcBef>
                <a:spcPts val="1000"/>
              </a:spcBef>
            </a:pPr>
            <a:r>
              <a:rPr lang="en-US" sz="22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Provides definition</a:t>
            </a:r>
          </a:p>
        </p:txBody>
      </p:sp>
    </p:spTree>
    <p:extLst>
      <p:ext uri="{BB962C8B-B14F-4D97-AF65-F5344CB8AC3E}">
        <p14:creationId xmlns:p14="http://schemas.microsoft.com/office/powerpoint/2010/main" val="264621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0083" y="5694210"/>
            <a:ext cx="477308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>
              <a:spcBef>
                <a:spcPts val="1000"/>
              </a:spcBef>
            </a:pPr>
            <a:r>
              <a:rPr lang="en-US" sz="22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Connects to emotions</a:t>
            </a:r>
          </a:p>
        </p:txBody>
      </p:sp>
    </p:spTree>
    <p:extLst>
      <p:ext uri="{BB962C8B-B14F-4D97-AF65-F5344CB8AC3E}">
        <p14:creationId xmlns:p14="http://schemas.microsoft.com/office/powerpoint/2010/main" val="43351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51946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Times New Roman"/>
              </a:rPr>
              <a:t>Student response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071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96" y="1289846"/>
            <a:ext cx="7705710" cy="43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ot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7" y="1289846"/>
            <a:ext cx="7734889" cy="43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1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77" y="5204751"/>
            <a:ext cx="2272446" cy="14140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6286687"/>
            <a:ext cx="777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1400" dirty="0">
                <a:solidFill>
                  <a:srgbClr val="FF8000"/>
                </a:solidFill>
                <a:latin typeface="Gotham Light" pitchFamily="50" charset="0"/>
                <a:cs typeface="Times New Roman"/>
              </a:rPr>
              <a:t>https://www.youtube.com/watch?v=YdL34f8kUak</a:t>
            </a:r>
            <a:endParaRPr lang="en-US" sz="1400" dirty="0">
              <a:latin typeface="Gotham Light" pitchFamily="50" charset="0"/>
              <a:cs typeface="Times New Roman"/>
            </a:endParaRPr>
          </a:p>
        </p:txBody>
      </p:sp>
      <p:pic>
        <p:nvPicPr>
          <p:cNvPr id="6" name="YdL34f8kUa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" y="527017"/>
            <a:ext cx="90424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1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521059"/>
            <a:ext cx="731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Roboto Regular"/>
              </a:rPr>
              <a:t>New semester, new students, new goals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2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6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en-US" sz="2400" dirty="0">
                <a:solidFill>
                  <a:srgbClr val="FFF7CC"/>
                </a:solidFill>
                <a:latin typeface="Gotham Light" pitchFamily="50" charset="0"/>
                <a:cs typeface="Times New Roman"/>
              </a:rPr>
              <a:t>Scavenger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cs typeface="Times New Roman"/>
              </a:rPr>
              <a:t>hunt, educational games, ways to interact with visitors</a:t>
            </a:r>
            <a:endParaRPr lang="en-US" sz="2400" dirty="0">
              <a:solidFill>
                <a:srgbClr val="FFF7CC"/>
              </a:solidFill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597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51946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Times New Roman"/>
              </a:rPr>
              <a:t>Course materials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130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857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FFF7CC"/>
                </a:solidFill>
                <a:latin typeface="Gotham Light" pitchFamily="50" charset="0"/>
              </a:rPr>
              <a:t>Incorporate companion devices like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</a:rPr>
              <a:t>smartwatches</a:t>
            </a:r>
            <a:endParaRPr lang="en-US" sz="2400" dirty="0">
              <a:solidFill>
                <a:srgbClr val="FFF7CC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74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uwhite w: red 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48200"/>
            <a:ext cx="4002004" cy="1524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706" y="762000"/>
            <a:ext cx="6454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cs typeface="Times New Roman"/>
              </a:rPr>
              <a:t>Kyle </a:t>
            </a:r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cs typeface="Times New Roman"/>
              </a:rPr>
              <a:t>Parker </a:t>
            </a:r>
          </a:p>
          <a:p>
            <a:pPr algn="ctr" defTabSz="457200"/>
            <a:r>
              <a:rPr lang="en-US" sz="2400" dirty="0" smtClean="0">
                <a:solidFill>
                  <a:prstClr val="white"/>
                </a:solidFill>
                <a:latin typeface="Gotham Light" pitchFamily="50" charset="0"/>
                <a:cs typeface="Times New Roman"/>
                <a:hlinkClick r:id="rId3"/>
              </a:rPr>
              <a:t>kyleparker@bsu.edu</a:t>
            </a:r>
            <a:endParaRPr lang="en-US" sz="2400" dirty="0" smtClean="0">
              <a:solidFill>
                <a:prstClr val="white"/>
              </a:solidFill>
              <a:latin typeface="Gotham Light" pitchFamily="50" charset="0"/>
              <a:cs typeface="Times New Roman"/>
            </a:endParaRPr>
          </a:p>
          <a:p>
            <a:pPr algn="ctr" defTabSz="457200"/>
            <a:endParaRPr lang="en-US" sz="2400" dirty="0" smtClean="0">
              <a:solidFill>
                <a:prstClr val="white"/>
              </a:solidFill>
              <a:latin typeface="Gotham Light" pitchFamily="50" charset="0"/>
              <a:cs typeface="Times New Roman"/>
            </a:endParaRPr>
          </a:p>
          <a:p>
            <a:pPr algn="ctr" defTabSz="457200"/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cs typeface="Times New Roman"/>
              </a:rPr>
              <a:t>Lara Kuykendall </a:t>
            </a:r>
          </a:p>
          <a:p>
            <a:pPr algn="ctr" defTabSz="457200"/>
            <a:r>
              <a:rPr lang="en-US" sz="2400" dirty="0" smtClean="0">
                <a:solidFill>
                  <a:prstClr val="white"/>
                </a:solidFill>
                <a:latin typeface="Gotham Light" pitchFamily="50" charset="0"/>
                <a:cs typeface="Times New Roman"/>
                <a:hlinkClick r:id="rId4"/>
              </a:rPr>
              <a:t>lkuykendall@bsu.edu</a:t>
            </a:r>
            <a:endParaRPr lang="en-US" sz="2400" dirty="0" smtClean="0">
              <a:solidFill>
                <a:prstClr val="white"/>
              </a:solidFill>
              <a:latin typeface="Gotham Light" pitchFamily="50" charset="0"/>
              <a:cs typeface="Times New Roman"/>
            </a:endParaRPr>
          </a:p>
          <a:p>
            <a:pPr algn="ctr" defTabSz="457200"/>
            <a:endParaRPr lang="en-US" sz="2400" dirty="0" smtClean="0">
              <a:solidFill>
                <a:prstClr val="white"/>
              </a:solidFill>
              <a:latin typeface="Gotham Light" pitchFamily="50" charset="0"/>
              <a:cs typeface="Times New Roman"/>
            </a:endParaRPr>
          </a:p>
          <a:p>
            <a:pPr algn="ctr" defTabSz="457200"/>
            <a:r>
              <a:rPr lang="en-US" sz="2400" dirty="0" smtClean="0">
                <a:solidFill>
                  <a:srgbClr val="FFF7CC"/>
                </a:solidFill>
                <a:latin typeface="Gotham Light" pitchFamily="50" charset="0"/>
                <a:cs typeface="Times New Roman"/>
              </a:rPr>
              <a:t>Denise Jones </a:t>
            </a:r>
          </a:p>
          <a:p>
            <a:pPr algn="ctr" defTabSz="457200"/>
            <a:r>
              <a:rPr lang="en-US" sz="2400" dirty="0" smtClean="0">
                <a:solidFill>
                  <a:prstClr val="white"/>
                </a:solidFill>
                <a:latin typeface="Gotham Light" pitchFamily="50" charset="0"/>
                <a:cs typeface="Times New Roman"/>
                <a:hlinkClick r:id="rId5"/>
              </a:rPr>
              <a:t>djones@bsu.edu</a:t>
            </a:r>
            <a:endParaRPr lang="en-US" sz="2400" dirty="0" smtClean="0">
              <a:solidFill>
                <a:prstClr val="white"/>
              </a:solidFill>
              <a:latin typeface="Gotham Light" pitchFamily="50" charset="0"/>
              <a:cs typeface="Times New Roman"/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38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54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295400"/>
            <a:ext cx="7467600" cy="838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anose="02000604040000020004" pitchFamily="50" charset="0"/>
                <a:ea typeface="Roboto" pitchFamily="2" charset="0"/>
                <a:cs typeface="Arial" panose="020B0604020202020204" pitchFamily="34" charset="0"/>
              </a:rPr>
              <a:t>Help Us Improve and Grow</a:t>
            </a:r>
            <a:endParaRPr lang="en-US" sz="3800" dirty="0">
              <a:solidFill>
                <a:schemeClr val="tx1">
                  <a:lumMod val="50000"/>
                  <a:lumOff val="50000"/>
                </a:schemeClr>
              </a:solidFill>
              <a:latin typeface="Gotham Book" panose="02000604040000020004" pitchFamily="50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43000" y="2286000"/>
            <a:ext cx="6858000" cy="3581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50" charset="0"/>
                <a:ea typeface="Roboto" pitchFamily="2" charset="0"/>
                <a:cs typeface="Arial" panose="020B0604020202020204" pitchFamily="34" charset="0"/>
              </a:rPr>
              <a:t>Thank you for participating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50" charset="0"/>
                <a:ea typeface="Roboto" pitchFamily="2" charset="0"/>
                <a:cs typeface="Arial" panose="020B0604020202020204" pitchFamily="34" charset="0"/>
              </a:rPr>
              <a:t>in today’s session. </a:t>
            </a:r>
          </a:p>
          <a:p>
            <a:pPr algn="ctr"/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otham Light" pitchFamily="50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50" charset="0"/>
                <a:ea typeface="Roboto" pitchFamily="2" charset="0"/>
                <a:cs typeface="Arial" panose="020B0604020202020204" pitchFamily="34" charset="0"/>
              </a:rPr>
              <a:t>We’re very interested in your feedback.  Please take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50" charset="0"/>
                <a:ea typeface="Roboto" pitchFamily="2" charset="0"/>
                <a:cs typeface="Arial" panose="020B0604020202020204" pitchFamily="34" charset="0"/>
              </a:rPr>
              <a:t>a minute to fill out the session evaluation found within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50" charset="0"/>
                <a:ea typeface="Roboto" pitchFamily="2" charset="0"/>
                <a:cs typeface="Arial" panose="020B0604020202020204" pitchFamily="34" charset="0"/>
              </a:rPr>
              <a:t>the conference mobile app, or the online agenda. 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50" charset="0"/>
                <a:ea typeface="Roboto" pitchFamily="2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otham Light" pitchFamily="50" charset="0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" y="-10582"/>
            <a:ext cx="5525647" cy="6858000"/>
          </a:xfrm>
          <a:prstGeom prst="rect">
            <a:avLst/>
          </a:prstGeom>
        </p:spPr>
      </p:pic>
      <p:pic>
        <p:nvPicPr>
          <p:cNvPr id="4" name="Picture 3" descr="txt_Chandelle_2005.0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04" y="751416"/>
            <a:ext cx="4291496" cy="5291667"/>
          </a:xfrm>
          <a:prstGeom prst="rect">
            <a:avLst/>
          </a:prstGeom>
          <a:effectLst>
            <a:outerShdw blurRad="123825" dist="50800" dir="10800000" algn="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32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9"/>
            <a:ext cx="5138349" cy="6821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05" y="751416"/>
            <a:ext cx="4291495" cy="5291666"/>
          </a:xfrm>
          <a:prstGeom prst="rect">
            <a:avLst/>
          </a:prstGeom>
          <a:effectLst>
            <a:outerShdw blurRad="123825" dist="50800" dir="10800000" algn="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8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51946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5600" dirty="0" smtClean="0">
                <a:solidFill>
                  <a:srgbClr val="FF8000"/>
                </a:solidFill>
                <a:latin typeface="Gotham Light" pitchFamily="50" charset="0"/>
                <a:cs typeface="Times New Roman"/>
              </a:rPr>
              <a:t>Learning outcomes</a:t>
            </a:r>
            <a:endParaRPr lang="en-US" sz="2400" dirty="0">
              <a:latin typeface="Gotham Light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195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99429"/>
            <a:ext cx="384999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/>
            <a:r>
              <a:rPr lang="en-US" sz="56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Relational</a:t>
            </a:r>
            <a:endParaRPr lang="en-US" sz="2400" dirty="0" smtClean="0">
              <a:solidFill>
                <a:srgbClr val="FFF7CC"/>
              </a:solidFill>
              <a:latin typeface="Gotham Light" pitchFamily="50" charset="0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199430"/>
            <a:ext cx="360680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/>
            <a:r>
              <a:rPr lang="en-US" sz="56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Relatable</a:t>
            </a:r>
            <a:endParaRPr lang="en-US" sz="2400" dirty="0" smtClean="0">
              <a:solidFill>
                <a:srgbClr val="FFF7CC"/>
              </a:solidFill>
              <a:latin typeface="Gotham Light" pitchFamily="50" charset="0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643" y="2199429"/>
            <a:ext cx="344170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 defTabSz="457200"/>
            <a:r>
              <a:rPr lang="en-US" sz="56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Relevant</a:t>
            </a:r>
            <a:endParaRPr lang="en-US" sz="2400" dirty="0" smtClean="0">
              <a:solidFill>
                <a:srgbClr val="FFF7CC"/>
              </a:solidFill>
              <a:latin typeface="Gotham Light" pitchFamily="50" charset="0"/>
              <a:cs typeface="Helvetica"/>
            </a:endParaRPr>
          </a:p>
        </p:txBody>
      </p:sp>
      <p:pic>
        <p:nvPicPr>
          <p:cNvPr id="2" name="Picture 1" descr="noGear-Head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12" y="21166"/>
            <a:ext cx="625698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71959" y="2199430"/>
            <a:ext cx="486833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/>
            <a:r>
              <a:rPr lang="en-US" sz="56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Information</a:t>
            </a:r>
            <a:endParaRPr lang="en-US" sz="2400" dirty="0" smtClean="0">
              <a:solidFill>
                <a:srgbClr val="FFF7CC"/>
              </a:solidFill>
              <a:latin typeface="Gotham Light" pitchFamily="5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223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80" y="1252967"/>
            <a:ext cx="3109628" cy="35394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spcBef>
                <a:spcPts val="1000"/>
              </a:spcBef>
            </a:pPr>
            <a:r>
              <a:rPr lang="en-US" sz="3200" dirty="0" smtClean="0">
                <a:solidFill>
                  <a:srgbClr val="FFF7CC"/>
                </a:solidFill>
                <a:latin typeface="Gotham Light" pitchFamily="50" charset="0"/>
                <a:ea typeface="Roboto Regular" pitchFamily="2" charset="0"/>
                <a:cs typeface="Times New Roman"/>
              </a:rPr>
              <a:t>Create connections between past experiences, memories and the course materials</a:t>
            </a:r>
            <a:endParaRPr lang="en-US" sz="3200" dirty="0" smtClean="0">
              <a:solidFill>
                <a:srgbClr val="FFF7CC"/>
              </a:solidFill>
              <a:latin typeface="Gotham Light" pitchFamily="50" charset="0"/>
              <a:ea typeface="Roboto Regular" pitchFamily="2" charset="0"/>
              <a:cs typeface="Times New Roman"/>
            </a:endParaRPr>
          </a:p>
        </p:txBody>
      </p:sp>
      <p:pic>
        <p:nvPicPr>
          <p:cNvPr id="2" name="Picture 1" descr="Gear-Head0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79" y="21166"/>
            <a:ext cx="6256986" cy="6858000"/>
          </a:xfrm>
          <a:prstGeom prst="rect">
            <a:avLst/>
          </a:prstGeom>
        </p:spPr>
      </p:pic>
      <p:pic>
        <p:nvPicPr>
          <p:cNvPr id="4" name="Picture 3" descr="Gear-Hea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69" y="1006744"/>
            <a:ext cx="1563679" cy="1563679"/>
          </a:xfrm>
          <a:prstGeom prst="rect">
            <a:avLst/>
          </a:prstGeom>
        </p:spPr>
      </p:pic>
      <p:pic>
        <p:nvPicPr>
          <p:cNvPr id="6" name="Picture 5" descr="Gear-Hea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34" y="385985"/>
            <a:ext cx="1686984" cy="1686984"/>
          </a:xfrm>
          <a:prstGeom prst="rect">
            <a:avLst/>
          </a:prstGeom>
        </p:spPr>
      </p:pic>
      <p:pic>
        <p:nvPicPr>
          <p:cNvPr id="7" name="Picture 6" descr="Gear-Head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60" y="1099304"/>
            <a:ext cx="2758340" cy="2758340"/>
          </a:xfrm>
          <a:prstGeom prst="rect">
            <a:avLst/>
          </a:prstGeom>
        </p:spPr>
      </p:pic>
      <p:pic>
        <p:nvPicPr>
          <p:cNvPr id="8" name="Picture 7" descr="Gear-Head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83" y="3215969"/>
            <a:ext cx="1246717" cy="12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7CC"/>
      </a:hlink>
      <a:folHlink>
        <a:srgbClr val="FFF7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ck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7CC"/>
      </a:hlink>
      <a:folHlink>
        <a:srgbClr val="FFF7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lack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8273</TotalTime>
  <Words>398</Words>
  <Application>Microsoft Office PowerPoint</Application>
  <PresentationFormat>On-screen Show (4:3)</PresentationFormat>
  <Paragraphs>80</Paragraphs>
  <Slides>43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</vt:lpstr>
      <vt:lpstr>Calibri</vt:lpstr>
      <vt:lpstr>Courier New</vt:lpstr>
      <vt:lpstr>Gotham Book</vt:lpstr>
      <vt:lpstr>Gotham Extra Light</vt:lpstr>
      <vt:lpstr>Gotham Light</vt:lpstr>
      <vt:lpstr>Helvetica</vt:lpstr>
      <vt:lpstr>Roboto</vt:lpstr>
      <vt:lpstr>Roboto Regular</vt:lpstr>
      <vt:lpstr>Times New Roman</vt:lpstr>
      <vt:lpstr>Wingdings</vt:lpstr>
      <vt:lpstr>9_Default Theme</vt:lpstr>
      <vt:lpstr>Black</vt:lpstr>
      <vt:lpstr>1_Black</vt:lpstr>
      <vt:lpstr>2_Black</vt:lpstr>
      <vt:lpstr>3_Black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EDUCAUSE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Parker, Kyle</cp:lastModifiedBy>
  <cp:revision>123</cp:revision>
  <dcterms:created xsi:type="dcterms:W3CDTF">2012-08-08T18:23:13Z</dcterms:created>
  <dcterms:modified xsi:type="dcterms:W3CDTF">2015-10-27T15:20:14Z</dcterms:modified>
</cp:coreProperties>
</file>