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3"/>
  </p:notesMasterIdLst>
  <p:sldIdLst>
    <p:sldId id="257" r:id="rId2"/>
    <p:sldId id="280" r:id="rId3"/>
    <p:sldId id="260" r:id="rId4"/>
    <p:sldId id="261" r:id="rId5"/>
    <p:sldId id="272" r:id="rId6"/>
    <p:sldId id="262" r:id="rId7"/>
    <p:sldId id="273" r:id="rId8"/>
    <p:sldId id="267" r:id="rId9"/>
    <p:sldId id="281" r:id="rId10"/>
    <p:sldId id="268" r:id="rId11"/>
    <p:sldId id="282" r:id="rId12"/>
    <p:sldId id="269" r:id="rId13"/>
    <p:sldId id="274" r:id="rId14"/>
    <p:sldId id="270" r:id="rId15"/>
    <p:sldId id="275" r:id="rId16"/>
    <p:sldId id="276" r:id="rId17"/>
    <p:sldId id="271" r:id="rId18"/>
    <p:sldId id="277" r:id="rId19"/>
    <p:sldId id="278" r:id="rId20"/>
    <p:sldId id="279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>
            <p14:sldId id="280"/>
            <p14:sldId id="260"/>
            <p14:sldId id="261"/>
            <p14:sldId id="272"/>
          </p14:sldIdLst>
        </p14:section>
        <p14:section name="Interaction" id="{F2C0CFF2-7594-C04A-9910-F1426A27AF3C}">
          <p14:sldIdLst>
            <p14:sldId id="262"/>
            <p14:sldId id="273"/>
            <p14:sldId id="267"/>
            <p14:sldId id="281"/>
            <p14:sldId id="268"/>
            <p14:sldId id="282"/>
            <p14:sldId id="269"/>
            <p14:sldId id="274"/>
            <p14:sldId id="270"/>
            <p14:sldId id="275"/>
            <p14:sldId id="276"/>
            <p14:sldId id="271"/>
            <p14:sldId id="277"/>
            <p14:sldId id="278"/>
            <p14:sldId id="27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2020" autoAdjust="0"/>
  </p:normalViewPr>
  <p:slideViewPr>
    <p:cSldViewPr>
      <p:cViewPr>
        <p:scale>
          <a:sx n="30" d="100"/>
          <a:sy n="30" d="100"/>
        </p:scale>
        <p:origin x="8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Question: </a:t>
            </a:r>
            <a:r>
              <a:rPr lang="en-US" sz="1200" b="0" i="0" u="none" strike="noStrike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a college’s IT organization remain a relevant and vital contributor to the strategic capabilities of the college?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3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2978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Aligning IT Organization Structures to Academic and Business Needs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061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Kyle Johnson, Keith McIntosh, Joseph Moreau, Jennifer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Sparrow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New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en-US" sz="2800" i="1" dirty="0"/>
              <a:t>What are some of the newer IT organizational structures in higher </a:t>
            </a:r>
            <a:r>
              <a:rPr lang="en-US" sz="2800" i="1" dirty="0" err="1"/>
              <a:t>ed</a:t>
            </a:r>
            <a:r>
              <a:rPr lang="en-US" sz="2800" i="1" dirty="0"/>
              <a:t> and other industries?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Operations/project </a:t>
            </a:r>
            <a:r>
              <a:rPr lang="en-US" dirty="0"/>
              <a:t>m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anagement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Development/operations (Dev/Ops)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systems/desktop Systems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Functional/PM/Ops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 –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internal/outsource</a:t>
            </a:r>
            <a:endParaRPr lang="en-US" sz="3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New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teaching and learning/learning </a:t>
            </a:r>
            <a:r>
              <a:rPr lang="en-US" dirty="0"/>
              <a:t>s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Barriers</a:t>
            </a:r>
            <a:r>
              <a:rPr lang="en-US" baseline="0" dirty="0" smtClean="0"/>
              <a:t> To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en-US" sz="2800" i="1" dirty="0"/>
              <a:t>What might be some of the barriers to moving from a traditional IT organizational structure to a newer structure?</a:t>
            </a:r>
          </a:p>
          <a:p>
            <a:pPr fontAlgn="base"/>
            <a:r>
              <a:rPr lang="en-US" b="0" u="none" strike="noStrike" kern="1200" dirty="0" smtClean="0">
                <a:solidFill>
                  <a:schemeClr val="tx1"/>
                </a:solidFill>
                <a:effectLst/>
              </a:rPr>
              <a:t>Staff </a:t>
            </a:r>
            <a:r>
              <a:rPr lang="en-US" b="0" u="none" strike="noStrike" kern="1200" dirty="0" smtClean="0">
                <a:solidFill>
                  <a:schemeClr val="tx1"/>
                </a:solidFill>
                <a:effectLst/>
              </a:rPr>
              <a:t>entrenchment and/or entitlement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entrenchment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 entrenchment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bargaining limitations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Resources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restrictions</a:t>
            </a:r>
            <a:endParaRPr lang="en-US" sz="3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Barriers to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dirty="0"/>
              <a:t>Fear of change and job security</a:t>
            </a:r>
          </a:p>
          <a:p>
            <a:pPr fontAlgn="base"/>
            <a:r>
              <a:rPr lang="en-US" dirty="0"/>
              <a:t>Availability of skilled staff (internal/external)</a:t>
            </a:r>
          </a:p>
          <a:p>
            <a:pPr rtl="0" eaLnBrk="1" fontAlgn="base" latinLnBrk="0" hangingPunct="1"/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</a:t>
            </a:r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feasibility</a:t>
            </a:r>
            <a:endParaRPr lang="en-US" sz="3200" dirty="0" smtClean="0">
              <a:effectLst/>
            </a:endParaRPr>
          </a:p>
          <a:p>
            <a:pPr rtl="0" eaLnBrk="1" fontAlgn="base" latinLnBrk="0" hangingPunct="1"/>
            <a:r>
              <a:rPr lang="en-US" sz="3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Unclear processes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7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en-US" sz="2800" i="1" dirty="0"/>
              <a:t>What might be some of the strategies to overcome the barriers to IT organizational change?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stakeholders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concerns directly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clear transition plan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Articulate the benefits, large and small, to all stakeholders, the IT organization, and the college as a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endParaRPr lang="en-US" sz="3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0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dirty="0"/>
              <a:t>Employ a formal change management methodology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external assessment of current IT organization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training and education process for skills enhancements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executive support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communications</a:t>
            </a:r>
            <a:endParaRPr lang="en-US" sz="3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dirty="0"/>
              <a:t>Explain how new strategy with make their jobs better\easier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users to be champions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 alternatives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is inevitable.  Resistance is futile.</a:t>
            </a:r>
          </a:p>
          <a:p>
            <a:pPr rtl="0" fontAlgn="base"/>
            <a:r>
              <a:rPr lang="en-US" dirty="0"/>
              <a:t>F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unding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being linked to efficiency and results – adapt or perish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 efficient technology solutions to offset manpower loss</a:t>
            </a:r>
          </a:p>
        </p:txBody>
      </p:sp>
    </p:spTree>
    <p:extLst>
      <p:ext uri="{BB962C8B-B14F-4D97-AF65-F5344CB8AC3E}">
        <p14:creationId xmlns:p14="http://schemas.microsoft.com/office/powerpoint/2010/main" val="31653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IT personnel will be turning over substantially in the next few years mostly due to retirements</a:t>
            </a:r>
          </a:p>
          <a:p>
            <a:pPr lvl="1" rtl="0" fontAlgn="base"/>
            <a:r>
              <a:rPr lang="en-US" sz="2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 recruitment and retention of new IT staff will be affected by the nature and vitality of our IT organization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 of new options and services available to end users, a vital IT organization is still essential to the success of a college/district</a:t>
            </a:r>
          </a:p>
          <a:p>
            <a:pPr rtl="0" fontAlgn="base"/>
            <a:r>
              <a:rPr lang="en-US" sz="3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continually develop a link to the core mission of teaching and learning of your institution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hphotos-xpf1/v/t1.0-9/10306550_10206725958682586_2761250742228987866_n.jpg?oh=052075194ac225dbbc8f7104818771fa&amp;oe=56B366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974478" cy="5287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1447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Get well Mac!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566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209800"/>
            <a:ext cx="7467600" cy="3886200"/>
          </a:xfrm>
        </p:spPr>
        <p:txBody>
          <a:bodyPr/>
          <a:lstStyle/>
          <a:p>
            <a:r>
              <a:rPr lang="en-US" sz="2800" dirty="0" smtClean="0"/>
              <a:t>Kyle Johnson</a:t>
            </a:r>
          </a:p>
          <a:p>
            <a:pPr lvl="1"/>
            <a:r>
              <a:rPr lang="en-US" sz="2400" dirty="0"/>
              <a:t>kyle.johnson@chaminade.edu</a:t>
            </a:r>
            <a:endParaRPr lang="en-US" sz="2400" dirty="0" smtClean="0"/>
          </a:p>
          <a:p>
            <a:r>
              <a:rPr lang="en-US" sz="2800" dirty="0" smtClean="0"/>
              <a:t>Keith McIntosh</a:t>
            </a:r>
          </a:p>
          <a:p>
            <a:pPr lvl="1"/>
            <a:r>
              <a:rPr lang="en-US" sz="2400" dirty="0"/>
              <a:t>kmcintosh@ithaca.edu</a:t>
            </a:r>
            <a:endParaRPr lang="en-US" sz="2400" dirty="0" smtClean="0"/>
          </a:p>
          <a:p>
            <a:r>
              <a:rPr lang="en-US" sz="2800" dirty="0" smtClean="0"/>
              <a:t>Joseph Moreau</a:t>
            </a:r>
          </a:p>
          <a:p>
            <a:pPr lvl="1"/>
            <a:r>
              <a:rPr lang="en-US" sz="2400" dirty="0" smtClean="0"/>
              <a:t>moreaujoseph#@fhda.edu</a:t>
            </a:r>
          </a:p>
          <a:p>
            <a:r>
              <a:rPr lang="en-US" sz="2800" dirty="0" smtClean="0"/>
              <a:t>Jennifer Sparrow</a:t>
            </a:r>
          </a:p>
          <a:p>
            <a:pPr lvl="1"/>
            <a:r>
              <a:rPr lang="en-US" sz="2400" dirty="0" smtClean="0"/>
              <a:t>jennifer.sparrow@psu.edu</a:t>
            </a:r>
          </a:p>
        </p:txBody>
      </p:sp>
    </p:spTree>
    <p:extLst>
      <p:ext uri="{BB962C8B-B14F-4D97-AF65-F5344CB8AC3E}">
        <p14:creationId xmlns:p14="http://schemas.microsoft.com/office/powerpoint/2010/main" val="14537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3614" y="2019300"/>
            <a:ext cx="74676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26670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60438"/>
          </a:xfrm>
          <a:prstGeom prst="rect">
            <a:avLst/>
          </a:prstGeom>
        </p:spPr>
        <p:txBody>
          <a:bodyPr/>
          <a:lstStyle/>
          <a:p>
            <a:r>
              <a:rPr lang="en-US" b="0" dirty="0" smtClean="0"/>
              <a:t>The Big Picture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417638"/>
            <a:ext cx="73914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Technology is changing substantially and rapidly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	Cloud-based </a:t>
            </a:r>
            <a:r>
              <a:rPr lang="en-US" dirty="0"/>
              <a:t>applications and services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	Virtualization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	Modularized </a:t>
            </a:r>
            <a:r>
              <a:rPr lang="en-US" dirty="0"/>
              <a:t>applications – “Apps”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	Mobile </a:t>
            </a:r>
            <a:r>
              <a:rPr lang="en-US" dirty="0"/>
              <a:t>devices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 smtClean="0"/>
              <a:t>	Software </a:t>
            </a:r>
            <a:r>
              <a:rPr lang="en-US" dirty="0"/>
              <a:t>is “rented” versus </a:t>
            </a:r>
            <a:r>
              <a:rPr lang="en-US" dirty="0" smtClean="0"/>
              <a:t>owned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New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90600" y="1600200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End users have new &amp; different options for technology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ervices </a:t>
            </a:r>
            <a:r>
              <a:rPr lang="en-US" dirty="0"/>
              <a:t>only available from traditional IT </a:t>
            </a:r>
            <a:r>
              <a:rPr lang="en-US" dirty="0" smtClean="0"/>
              <a:t>are </a:t>
            </a:r>
            <a:r>
              <a:rPr lang="en-US" dirty="0"/>
              <a:t>now available as </a:t>
            </a:r>
            <a:r>
              <a:rPr lang="en-US" dirty="0" smtClean="0"/>
              <a:t>commodities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dirty="0"/>
              <a:t>Hosted services often require less involvement of traditional </a:t>
            </a:r>
            <a:r>
              <a:rPr lang="en-US" dirty="0" smtClean="0"/>
              <a:t>IT</a:t>
            </a:r>
          </a:p>
          <a:p>
            <a:pPr marL="1085850" lvl="1" indent="-342900" fontAlgn="base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Functional users can go far down the path with a solution </a:t>
            </a:r>
            <a:r>
              <a:rPr lang="en-US" dirty="0" smtClean="0">
                <a:cs typeface="Arial" panose="020B0604020202020204" pitchFamily="34" charset="0"/>
              </a:rPr>
              <a:t>provider </a:t>
            </a:r>
            <a:r>
              <a:rPr lang="en-US" dirty="0">
                <a:cs typeface="Arial" panose="020B0604020202020204" pitchFamily="34" charset="0"/>
              </a:rPr>
              <a:t>before IT is even aware a project is </a:t>
            </a:r>
            <a:r>
              <a:rPr lang="en-US" dirty="0" smtClean="0">
                <a:cs typeface="Arial" panose="020B0604020202020204" pitchFamily="34" charset="0"/>
              </a:rPr>
              <a:t>happening</a:t>
            </a:r>
          </a:p>
        </p:txBody>
      </p:sp>
    </p:spTree>
    <p:extLst>
      <p:ext uri="{BB962C8B-B14F-4D97-AF65-F5344CB8AC3E}">
        <p14:creationId xmlns:p14="http://schemas.microsoft.com/office/powerpoint/2010/main" val="7274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dirty="0" err="1" smtClean="0"/>
              <a:t>Consortial</a:t>
            </a:r>
            <a:r>
              <a:rPr lang="en-US" dirty="0" smtClean="0"/>
              <a:t> services may need little or no involvement from traditional IT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dirty="0"/>
              <a:t>Shadow </a:t>
            </a:r>
            <a:r>
              <a:rPr lang="en-US" dirty="0" smtClean="0"/>
              <a:t>systems persist </a:t>
            </a:r>
            <a:r>
              <a:rPr lang="en-US" dirty="0"/>
              <a:t>– both locally and cloud, SaaS, </a:t>
            </a: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28600" y="685800"/>
            <a:ext cx="9372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Remaining Relevant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14400" y="1417638"/>
            <a:ext cx="7391400" cy="4800600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How does a college’s IT organization remain a relevant and vital contributor to the strategic capabilities of the college?</a:t>
            </a:r>
            <a:endParaRPr lang="en-US" sz="2800" i="1" dirty="0"/>
          </a:p>
          <a:p>
            <a:pPr marL="342900" indent="-342900" rtl="0" fontAlgn="base">
              <a:buFont typeface="Wingdings" panose="05000000000000000000" pitchFamily="2" charset="2"/>
              <a:buChar char="§"/>
            </a:pPr>
            <a:r>
              <a:rPr lang="en-US" b="0" i="0" u="none" strike="noStrike" kern="1200" dirty="0" smtClean="0">
                <a:effectLst/>
                <a:ea typeface="+mn-ea"/>
                <a:cs typeface="Arial" panose="020B0604020202020204" pitchFamily="34" charset="0"/>
              </a:rPr>
              <a:t>Traditional </a:t>
            </a:r>
            <a:r>
              <a:rPr lang="en-US" b="0" i="0" u="none" strike="noStrike" kern="1200" dirty="0" smtClean="0">
                <a:effectLst/>
                <a:ea typeface="+mn-ea"/>
                <a:cs typeface="Arial" panose="020B0604020202020204" pitchFamily="34" charset="0"/>
              </a:rPr>
              <a:t>organizations developed to align with technology or the nature of IT work (IT centric)</a:t>
            </a:r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0" i="0" u="none" strike="noStrike" kern="1200" dirty="0" smtClean="0">
                <a:effectLst/>
                <a:ea typeface="+mn-ea"/>
                <a:cs typeface="Arial" panose="020B0604020202020204" pitchFamily="34" charset="0"/>
              </a:rPr>
              <a:t>New structures should be reflective of the needs and priorities of institutional stakeholders (customer centric)</a:t>
            </a:r>
          </a:p>
          <a:p>
            <a:pPr marL="342900" indent="-342900" rtl="0" fontAlgn="base">
              <a:buFont typeface="Wingdings" panose="05000000000000000000" pitchFamily="2" charset="2"/>
              <a:buChar char="§"/>
            </a:pPr>
            <a:endParaRPr lang="en-US" b="0" i="0" u="none" strike="noStrike" kern="1200" dirty="0" smtClean="0">
              <a:effectLst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Remaining</a:t>
            </a:r>
            <a:r>
              <a:rPr lang="en-US" baseline="0" dirty="0" smtClean="0"/>
              <a:t> Relevant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Linked to core mission of teaching and learning (strategic partnership vs. utility)</a:t>
            </a:r>
          </a:p>
          <a:p>
            <a:pPr marL="342900" indent="-342900" rtl="0" fontAlgn="base">
              <a:buFont typeface="Wingdings" panose="05000000000000000000" pitchFamily="2" charset="2"/>
              <a:buChar char="§"/>
            </a:pPr>
            <a:r>
              <a:rPr lang="en-US" b="0" i="0" u="none" strike="noStrike" kern="1200" dirty="0" smtClean="0">
                <a:effectLst/>
                <a:ea typeface="+mn-ea"/>
                <a:cs typeface="Arial" panose="020B0604020202020204" pitchFamily="34" charset="0"/>
              </a:rPr>
              <a:t>Data </a:t>
            </a:r>
            <a:r>
              <a:rPr lang="en-US" b="0" i="0" u="none" strike="noStrike" kern="1200" dirty="0" smtClean="0">
                <a:effectLst/>
                <a:ea typeface="+mn-ea"/>
                <a:cs typeface="Arial" panose="020B0604020202020204" pitchFamily="34" charset="0"/>
              </a:rPr>
              <a:t>to support solutions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1754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Traditional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55231" y="1690688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 fontAlgn="base">
              <a:buNone/>
            </a:pPr>
            <a:r>
              <a:rPr lang="en-US" sz="2800" i="1" dirty="0"/>
              <a:t>What are some of the traditional IT organizational structures in higher </a:t>
            </a:r>
            <a:r>
              <a:rPr lang="en-US" sz="2800" i="1" dirty="0" err="1"/>
              <a:t>ed</a:t>
            </a:r>
            <a:r>
              <a:rPr lang="en-US" sz="2800" i="1" dirty="0"/>
              <a:t> and other industries?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Hardware/software</a:t>
            </a:r>
            <a:endParaRPr lang="en-US" sz="3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computing/academic computing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Product/department structure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 – internal/contract Out</a:t>
            </a:r>
          </a:p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college key to 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533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Traditional Structures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55231" y="1690688"/>
            <a:ext cx="7886700" cy="4351338"/>
          </a:xfrm>
          <a:prstGeom prst="rect">
            <a:avLst/>
          </a:prstGeom>
        </p:spPr>
        <p:txBody>
          <a:bodyPr/>
          <a:lstStyle/>
          <a:p>
            <a:pPr rtl="0" fontAlgn="base"/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technologies/academic </a:t>
            </a:r>
            <a:r>
              <a:rPr lang="en-US" dirty="0" smtClean="0"/>
              <a:t>t</a:t>
            </a:r>
            <a:r>
              <a:rPr lang="en-US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</TotalTime>
  <Words>610</Words>
  <Application>Microsoft Office PowerPoint</Application>
  <PresentationFormat>On-screen Show (4:3)</PresentationFormat>
  <Paragraphs>113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The Big Picture</vt:lpstr>
      <vt:lpstr>New Options</vt:lpstr>
      <vt:lpstr>New Options</vt:lpstr>
      <vt:lpstr>Remaining Relevant</vt:lpstr>
      <vt:lpstr>Remaining Relevant</vt:lpstr>
      <vt:lpstr>Traditional Structures</vt:lpstr>
      <vt:lpstr>Traditional Structures</vt:lpstr>
      <vt:lpstr>New Structures</vt:lpstr>
      <vt:lpstr>New Structures</vt:lpstr>
      <vt:lpstr>Barriers To Change</vt:lpstr>
      <vt:lpstr>Barriers to Change</vt:lpstr>
      <vt:lpstr>Overcoming Barriers</vt:lpstr>
      <vt:lpstr>Overcoming Barriers</vt:lpstr>
      <vt:lpstr>Overcoming Barriers</vt:lpstr>
      <vt:lpstr>Conclusions</vt:lpstr>
      <vt:lpstr>Conclusions</vt:lpstr>
      <vt:lpstr>Conclusions</vt:lpstr>
      <vt:lpstr>Contact Information</vt:lpstr>
      <vt:lpstr>PowerPoint Presentation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Administrator</cp:lastModifiedBy>
  <cp:revision>120</cp:revision>
  <dcterms:created xsi:type="dcterms:W3CDTF">2012-08-08T18:23:13Z</dcterms:created>
  <dcterms:modified xsi:type="dcterms:W3CDTF">2015-10-28T15:36:26Z</dcterms:modified>
</cp:coreProperties>
</file>