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54"/>
  </p:notesMasterIdLst>
  <p:sldIdLst>
    <p:sldId id="329" r:id="rId2"/>
    <p:sldId id="377" r:id="rId3"/>
    <p:sldId id="294" r:id="rId4"/>
    <p:sldId id="295" r:id="rId5"/>
    <p:sldId id="307" r:id="rId6"/>
    <p:sldId id="308" r:id="rId7"/>
    <p:sldId id="310" r:id="rId8"/>
    <p:sldId id="368" r:id="rId9"/>
    <p:sldId id="298" r:id="rId10"/>
    <p:sldId id="260" r:id="rId11"/>
    <p:sldId id="356" r:id="rId12"/>
    <p:sldId id="301" r:id="rId13"/>
    <p:sldId id="268" r:id="rId14"/>
    <p:sldId id="347" r:id="rId15"/>
    <p:sldId id="309" r:id="rId16"/>
    <p:sldId id="369" r:id="rId17"/>
    <p:sldId id="311" r:id="rId18"/>
    <p:sldId id="358" r:id="rId19"/>
    <p:sldId id="314" r:id="rId20"/>
    <p:sldId id="338" r:id="rId21"/>
    <p:sldId id="331" r:id="rId22"/>
    <p:sldId id="332" r:id="rId23"/>
    <p:sldId id="333" r:id="rId24"/>
    <p:sldId id="339" r:id="rId25"/>
    <p:sldId id="316" r:id="rId26"/>
    <p:sldId id="334" r:id="rId27"/>
    <p:sldId id="370" r:id="rId28"/>
    <p:sldId id="335" r:id="rId29"/>
    <p:sldId id="340" r:id="rId30"/>
    <p:sldId id="318" r:id="rId31"/>
    <p:sldId id="341" r:id="rId32"/>
    <p:sldId id="325" r:id="rId33"/>
    <p:sldId id="326" r:id="rId34"/>
    <p:sldId id="354" r:id="rId35"/>
    <p:sldId id="342" r:id="rId36"/>
    <p:sldId id="345" r:id="rId37"/>
    <p:sldId id="346" r:id="rId38"/>
    <p:sldId id="348" r:id="rId39"/>
    <p:sldId id="349" r:id="rId40"/>
    <p:sldId id="320" r:id="rId41"/>
    <p:sldId id="327" r:id="rId42"/>
    <p:sldId id="376" r:id="rId43"/>
    <p:sldId id="360" r:id="rId44"/>
    <p:sldId id="364" r:id="rId45"/>
    <p:sldId id="373" r:id="rId46"/>
    <p:sldId id="374" r:id="rId47"/>
    <p:sldId id="375" r:id="rId48"/>
    <p:sldId id="362" r:id="rId49"/>
    <p:sldId id="365" r:id="rId50"/>
    <p:sldId id="361" r:id="rId51"/>
    <p:sldId id="363" r:id="rId52"/>
    <p:sldId id="357" r:id="rId5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329"/>
          </p14:sldIdLst>
        </p14:section>
        <p14:section name="Dividers" id="{4D810FCF-0ADD-0345-AFBF-9AC0BF5CA536}">
          <p14:sldIdLst/>
        </p14:section>
        <p14:section name="Content" id="{6D2F19DD-4CA8-6F4E-9292-A7C41B87577C}">
          <p14:sldIdLst>
            <p14:sldId id="377"/>
            <p14:sldId id="294"/>
            <p14:sldId id="295"/>
            <p14:sldId id="307"/>
            <p14:sldId id="308"/>
            <p14:sldId id="310"/>
            <p14:sldId id="368"/>
            <p14:sldId id="298"/>
            <p14:sldId id="260"/>
            <p14:sldId id="356"/>
            <p14:sldId id="301"/>
            <p14:sldId id="268"/>
            <p14:sldId id="347"/>
            <p14:sldId id="309"/>
            <p14:sldId id="369"/>
            <p14:sldId id="311"/>
            <p14:sldId id="358"/>
            <p14:sldId id="314"/>
            <p14:sldId id="338"/>
            <p14:sldId id="331"/>
            <p14:sldId id="332"/>
            <p14:sldId id="333"/>
            <p14:sldId id="339"/>
            <p14:sldId id="316"/>
            <p14:sldId id="334"/>
            <p14:sldId id="370"/>
            <p14:sldId id="335"/>
            <p14:sldId id="340"/>
            <p14:sldId id="318"/>
            <p14:sldId id="341"/>
            <p14:sldId id="325"/>
            <p14:sldId id="326"/>
            <p14:sldId id="354"/>
            <p14:sldId id="342"/>
            <p14:sldId id="345"/>
            <p14:sldId id="346"/>
            <p14:sldId id="348"/>
            <p14:sldId id="349"/>
            <p14:sldId id="320"/>
            <p14:sldId id="327"/>
            <p14:sldId id="376"/>
            <p14:sldId id="360"/>
            <p14:sldId id="364"/>
            <p14:sldId id="373"/>
            <p14:sldId id="374"/>
            <p14:sldId id="375"/>
            <p14:sldId id="362"/>
            <p14:sldId id="365"/>
            <p14:sldId id="361"/>
            <p14:sldId id="363"/>
            <p14:sldId id="357"/>
          </p14:sldIdLst>
        </p14:section>
        <p14:section name="Interaction" id="{F2C0CFF2-7594-C04A-9910-F1426A27AF3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08" autoAdjust="0"/>
    <p:restoredTop sz="68632" autoAdjust="0"/>
  </p:normalViewPr>
  <p:slideViewPr>
    <p:cSldViewPr>
      <p:cViewPr varScale="1">
        <p:scale>
          <a:sx n="59" d="100"/>
          <a:sy n="59" d="100"/>
        </p:scale>
        <p:origin x="1589"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Data\EDUCAUSE2015\ProjectDeliveryStatistics2005Onwar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tx1">
                    <a:lumMod val="65000"/>
                    <a:lumOff val="35000"/>
                  </a:schemeClr>
                </a:solidFill>
              </a:rPr>
              <a:t>Project Days Delivered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ProjectDays!$B$1</c:f>
              <c:strCache>
                <c:ptCount val="1"/>
                <c:pt idx="0">
                  <c:v>Project Days Delivered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ProjectDays!$A$2:$A$11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ProjectDays!$B$2:$B$11</c:f>
              <c:numCache>
                <c:formatCode>General</c:formatCode>
                <c:ptCount val="10"/>
                <c:pt idx="0">
                  <c:v>5797</c:v>
                </c:pt>
                <c:pt idx="1">
                  <c:v>6882</c:v>
                </c:pt>
                <c:pt idx="2">
                  <c:v>8103</c:v>
                </c:pt>
                <c:pt idx="3">
                  <c:v>8427</c:v>
                </c:pt>
                <c:pt idx="4">
                  <c:v>10375</c:v>
                </c:pt>
                <c:pt idx="5">
                  <c:v>9389</c:v>
                </c:pt>
                <c:pt idx="6">
                  <c:v>9586</c:v>
                </c:pt>
                <c:pt idx="7">
                  <c:v>12977</c:v>
                </c:pt>
                <c:pt idx="8">
                  <c:v>13659</c:v>
                </c:pt>
                <c:pt idx="9">
                  <c:v>12998</c:v>
                </c:pt>
              </c:numCache>
            </c:numRef>
          </c:val>
        </c:ser>
        <c:dLbls>
          <c:dLblPos val="outEnd"/>
          <c:showLegendKey val="0"/>
          <c:showVal val="1"/>
          <c:showCatName val="0"/>
          <c:showSerName val="0"/>
          <c:showPercent val="0"/>
          <c:showBubbleSize val="0"/>
        </c:dLbls>
        <c:gapWidth val="219"/>
        <c:overlap val="-27"/>
        <c:axId val="175392656"/>
        <c:axId val="175393048"/>
      </c:barChart>
      <c:catAx>
        <c:axId val="175392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393048"/>
        <c:crosses val="autoZero"/>
        <c:auto val="1"/>
        <c:lblAlgn val="ctr"/>
        <c:lblOffset val="100"/>
        <c:noMultiLvlLbl val="0"/>
      </c:catAx>
      <c:valAx>
        <c:axId val="1753930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539265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70C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A6FD9-7A74-41AC-A3ED-30F819BD70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BF65FC-5F32-4ABF-9A11-1D6F93681FD0}">
      <dgm:prSet custT="1"/>
      <dgm:spPr>
        <a:solidFill>
          <a:srgbClr val="0070C0"/>
        </a:solidFill>
      </dgm:spPr>
      <dgm:t>
        <a:bodyPr/>
        <a:lstStyle/>
        <a:p>
          <a:pPr rtl="0"/>
          <a:r>
            <a:rPr lang="en-GB" sz="2000" dirty="0" smtClean="0">
              <a:latin typeface="Arial" panose="020B0604020202020204" pitchFamily="34" charset="0"/>
              <a:cs typeface="Arial" panose="020B0604020202020204" pitchFamily="34" charset="0"/>
            </a:rPr>
            <a:t>35,000+ students</a:t>
          </a:r>
          <a:endParaRPr lang="en-GB" sz="2000" dirty="0">
            <a:latin typeface="Arial" panose="020B0604020202020204" pitchFamily="34" charset="0"/>
            <a:cs typeface="Arial" panose="020B0604020202020204" pitchFamily="34" charset="0"/>
          </a:endParaRPr>
        </a:p>
      </dgm:t>
    </dgm:pt>
    <dgm:pt modelId="{9825E6F3-A09A-4AAE-B12E-B653C49ED708}" type="parTrans" cxnId="{AD1207E1-80A2-41DC-B8B3-2683C6A01063}">
      <dgm:prSet/>
      <dgm:spPr/>
      <dgm:t>
        <a:bodyPr/>
        <a:lstStyle/>
        <a:p>
          <a:endParaRPr lang="en-GB"/>
        </a:p>
      </dgm:t>
    </dgm:pt>
    <dgm:pt modelId="{4C661BCC-D02C-4032-82BC-434FB9B27F08}" type="sibTrans" cxnId="{AD1207E1-80A2-41DC-B8B3-2683C6A01063}">
      <dgm:prSet/>
      <dgm:spPr/>
      <dgm:t>
        <a:bodyPr/>
        <a:lstStyle/>
        <a:p>
          <a:endParaRPr lang="en-GB"/>
        </a:p>
      </dgm:t>
    </dgm:pt>
    <dgm:pt modelId="{0E315AAE-F4E5-460D-8439-CB9DF3DA9BD3}">
      <dgm:prSet custT="1"/>
      <dgm:spPr>
        <a:solidFill>
          <a:srgbClr val="0070C0"/>
        </a:solidFill>
      </dgm:spPr>
      <dgm:t>
        <a:bodyPr/>
        <a:lstStyle/>
        <a:p>
          <a:r>
            <a:rPr lang="en-GB" sz="2000" dirty="0" smtClean="0">
              <a:latin typeface="Arial" panose="020B0604020202020204" pitchFamily="34" charset="0"/>
              <a:cs typeface="Arial" panose="020B0604020202020204" pitchFamily="34" charset="0"/>
            </a:rPr>
            <a:t>$1bn + turnover</a:t>
          </a:r>
          <a:endParaRPr lang="en-GB" sz="2000" dirty="0">
            <a:latin typeface="Arial" panose="020B0604020202020204" pitchFamily="34" charset="0"/>
            <a:cs typeface="Arial" panose="020B0604020202020204" pitchFamily="34" charset="0"/>
          </a:endParaRPr>
        </a:p>
      </dgm:t>
    </dgm:pt>
    <dgm:pt modelId="{C8E4E074-4D1A-453D-8FF8-CB09A2109432}" type="parTrans" cxnId="{4942D68E-E971-4CD5-9261-224EA106828E}">
      <dgm:prSet/>
      <dgm:spPr/>
      <dgm:t>
        <a:bodyPr/>
        <a:lstStyle/>
        <a:p>
          <a:endParaRPr lang="en-GB"/>
        </a:p>
      </dgm:t>
    </dgm:pt>
    <dgm:pt modelId="{E7B0F533-E39C-4981-96BD-31AE5166D602}" type="sibTrans" cxnId="{4942D68E-E971-4CD5-9261-224EA106828E}">
      <dgm:prSet/>
      <dgm:spPr/>
      <dgm:t>
        <a:bodyPr/>
        <a:lstStyle/>
        <a:p>
          <a:endParaRPr lang="en-GB"/>
        </a:p>
      </dgm:t>
    </dgm:pt>
    <dgm:pt modelId="{ECF44D2F-5095-4595-B3EF-28100DC84820}">
      <dgm:prSet custT="1"/>
      <dgm:spPr>
        <a:solidFill>
          <a:srgbClr val="0070C0"/>
        </a:solidFill>
      </dgm:spPr>
      <dgm:t>
        <a:bodyPr/>
        <a:lstStyle/>
        <a:p>
          <a:pPr rtl="0"/>
          <a:r>
            <a:rPr lang="en-GB" sz="2000" dirty="0" smtClean="0">
              <a:latin typeface="Arial" panose="020B0604020202020204" pitchFamily="34" charset="0"/>
              <a:cs typeface="Arial" panose="020B0604020202020204" pitchFamily="34" charset="0"/>
            </a:rPr>
            <a:t>$450m research income</a:t>
          </a:r>
          <a:endParaRPr lang="en-GB" sz="2000" dirty="0">
            <a:latin typeface="Arial" panose="020B0604020202020204" pitchFamily="34" charset="0"/>
            <a:cs typeface="Arial" panose="020B0604020202020204" pitchFamily="34" charset="0"/>
          </a:endParaRPr>
        </a:p>
      </dgm:t>
    </dgm:pt>
    <dgm:pt modelId="{EAD08029-9F01-4BDC-9A70-543B980AF0B5}" type="sibTrans" cxnId="{50607AB6-63A5-416F-8A09-26FCDB63F05E}">
      <dgm:prSet/>
      <dgm:spPr/>
      <dgm:t>
        <a:bodyPr/>
        <a:lstStyle/>
        <a:p>
          <a:endParaRPr lang="en-GB"/>
        </a:p>
      </dgm:t>
    </dgm:pt>
    <dgm:pt modelId="{0477C410-6BB1-4E53-915A-2B6855ECBC1E}" type="parTrans" cxnId="{50607AB6-63A5-416F-8A09-26FCDB63F05E}">
      <dgm:prSet/>
      <dgm:spPr/>
      <dgm:t>
        <a:bodyPr/>
        <a:lstStyle/>
        <a:p>
          <a:endParaRPr lang="en-GB"/>
        </a:p>
      </dgm:t>
    </dgm:pt>
    <dgm:pt modelId="{64503E79-E477-4E39-BF03-9588C5C2CAF0}">
      <dgm:prSet custT="1"/>
      <dgm:spPr>
        <a:solidFill>
          <a:srgbClr val="0070C0"/>
        </a:solidFill>
      </dgm:spPr>
      <dgm:t>
        <a:bodyPr/>
        <a:lstStyle/>
        <a:p>
          <a:pPr rtl="0"/>
          <a:r>
            <a:rPr lang="en-GB" sz="2000" dirty="0" smtClean="0">
              <a:latin typeface="Arial" panose="020B0604020202020204" pitchFamily="34" charset="0"/>
              <a:cs typeface="Arial" panose="020B0604020202020204" pitchFamily="34" charset="0"/>
            </a:rPr>
            <a:t>13,000+ staff</a:t>
          </a:r>
          <a:endParaRPr lang="en-GB" sz="2000" dirty="0">
            <a:latin typeface="Arial" panose="020B0604020202020204" pitchFamily="34" charset="0"/>
            <a:cs typeface="Arial" panose="020B0604020202020204" pitchFamily="34" charset="0"/>
          </a:endParaRPr>
        </a:p>
      </dgm:t>
    </dgm:pt>
    <dgm:pt modelId="{7663CFED-243C-4FB2-AD80-6FE9E5C04FC7}" type="sibTrans" cxnId="{35FCF535-4378-432D-B22C-503EA2DDDEA9}">
      <dgm:prSet/>
      <dgm:spPr/>
      <dgm:t>
        <a:bodyPr/>
        <a:lstStyle/>
        <a:p>
          <a:endParaRPr lang="en-GB"/>
        </a:p>
      </dgm:t>
    </dgm:pt>
    <dgm:pt modelId="{AF892C9D-F814-49DB-9E92-124F77DAE7C5}" type="parTrans" cxnId="{35FCF535-4378-432D-B22C-503EA2DDDEA9}">
      <dgm:prSet/>
      <dgm:spPr/>
      <dgm:t>
        <a:bodyPr/>
        <a:lstStyle/>
        <a:p>
          <a:endParaRPr lang="en-GB"/>
        </a:p>
      </dgm:t>
    </dgm:pt>
    <dgm:pt modelId="{E34BEAEC-C5F1-4906-B1CD-36D20E2880FF}">
      <dgm:prSet custT="1"/>
      <dgm:spPr>
        <a:solidFill>
          <a:srgbClr val="0070C0"/>
        </a:solidFill>
      </dgm:spPr>
      <dgm:t>
        <a:bodyPr/>
        <a:lstStyle/>
        <a:p>
          <a:pPr rtl="0"/>
          <a:r>
            <a:rPr lang="en-GB" sz="2000" dirty="0" smtClean="0">
              <a:latin typeface="Arial" panose="020B0604020202020204" pitchFamily="34" charset="0"/>
              <a:cs typeface="Arial" panose="020B0604020202020204" pitchFamily="34" charset="0"/>
            </a:rPr>
            <a:t>3 Colleges 22 Schools </a:t>
          </a:r>
          <a:endParaRPr lang="en-GB" sz="2000" dirty="0">
            <a:latin typeface="Arial" panose="020B0604020202020204" pitchFamily="34" charset="0"/>
            <a:cs typeface="Arial" panose="020B0604020202020204" pitchFamily="34" charset="0"/>
          </a:endParaRPr>
        </a:p>
      </dgm:t>
    </dgm:pt>
    <dgm:pt modelId="{1152B387-05C3-45E8-BB1B-9E675E921913}" type="parTrans" cxnId="{F94D9D4B-4B69-4DEC-A7C2-CB9FCC9C5E98}">
      <dgm:prSet/>
      <dgm:spPr/>
      <dgm:t>
        <a:bodyPr/>
        <a:lstStyle/>
        <a:p>
          <a:endParaRPr lang="en-GB"/>
        </a:p>
      </dgm:t>
    </dgm:pt>
    <dgm:pt modelId="{C74E6D50-50DA-4087-98F8-D7AA7CD921AA}" type="sibTrans" cxnId="{F94D9D4B-4B69-4DEC-A7C2-CB9FCC9C5E98}">
      <dgm:prSet/>
      <dgm:spPr/>
      <dgm:t>
        <a:bodyPr/>
        <a:lstStyle/>
        <a:p>
          <a:endParaRPr lang="en-GB"/>
        </a:p>
      </dgm:t>
    </dgm:pt>
    <dgm:pt modelId="{6573DDF3-DF5A-4F0B-BFA1-01B27CD00F44}">
      <dgm:prSet custT="1"/>
      <dgm:spPr>
        <a:solidFill>
          <a:srgbClr val="0070C0"/>
        </a:solidFill>
      </dgm:spPr>
      <dgm:t>
        <a:bodyPr/>
        <a:lstStyle/>
        <a:p>
          <a:pPr rtl="0"/>
          <a:r>
            <a:rPr lang="en-GB" sz="2000" dirty="0" smtClean="0">
              <a:latin typeface="Arial" panose="020B0604020202020204" pitchFamily="34" charset="0"/>
              <a:cs typeface="Arial" panose="020B0604020202020204" pitchFamily="34" charset="0"/>
            </a:rPr>
            <a:t>World Top 50 university</a:t>
          </a:r>
          <a:endParaRPr lang="en-GB" sz="2000" dirty="0">
            <a:latin typeface="Arial" panose="020B0604020202020204" pitchFamily="34" charset="0"/>
            <a:cs typeface="Arial" panose="020B0604020202020204" pitchFamily="34" charset="0"/>
          </a:endParaRPr>
        </a:p>
      </dgm:t>
    </dgm:pt>
    <dgm:pt modelId="{F0DE12C1-AC75-4D3B-B289-F01BE20C3C88}" type="parTrans" cxnId="{3DC5942A-3643-4E76-8B95-A76E15D395CA}">
      <dgm:prSet/>
      <dgm:spPr/>
      <dgm:t>
        <a:bodyPr/>
        <a:lstStyle/>
        <a:p>
          <a:endParaRPr lang="en-GB"/>
        </a:p>
      </dgm:t>
    </dgm:pt>
    <dgm:pt modelId="{B8D071C7-D2DE-4FD3-97AC-18A27E490408}" type="sibTrans" cxnId="{3DC5942A-3643-4E76-8B95-A76E15D395CA}">
      <dgm:prSet/>
      <dgm:spPr/>
      <dgm:t>
        <a:bodyPr/>
        <a:lstStyle/>
        <a:p>
          <a:endParaRPr lang="en-GB"/>
        </a:p>
      </dgm:t>
    </dgm:pt>
    <dgm:pt modelId="{F20BDB6D-390D-4E1C-B1AC-FCFA6BFB24C8}" type="pres">
      <dgm:prSet presAssocID="{0BAA6FD9-7A74-41AC-A3ED-30F819BD704A}" presName="linear" presStyleCnt="0">
        <dgm:presLayoutVars>
          <dgm:animLvl val="lvl"/>
          <dgm:resizeHandles val="exact"/>
        </dgm:presLayoutVars>
      </dgm:prSet>
      <dgm:spPr/>
      <dgm:t>
        <a:bodyPr/>
        <a:lstStyle/>
        <a:p>
          <a:endParaRPr lang="en-GB"/>
        </a:p>
      </dgm:t>
    </dgm:pt>
    <dgm:pt modelId="{C9A6A99D-EA4E-460F-B1E7-76E00F2DA86E}" type="pres">
      <dgm:prSet presAssocID="{76BF65FC-5F32-4ABF-9A11-1D6F93681FD0}" presName="parentText" presStyleLbl="node1" presStyleIdx="0" presStyleCnt="6">
        <dgm:presLayoutVars>
          <dgm:chMax val="0"/>
          <dgm:bulletEnabled val="1"/>
        </dgm:presLayoutVars>
      </dgm:prSet>
      <dgm:spPr/>
      <dgm:t>
        <a:bodyPr/>
        <a:lstStyle/>
        <a:p>
          <a:endParaRPr lang="en-GB"/>
        </a:p>
      </dgm:t>
    </dgm:pt>
    <dgm:pt modelId="{B85181A4-B0C7-47F0-A2C0-61A1DA9C7698}" type="pres">
      <dgm:prSet presAssocID="{4C661BCC-D02C-4032-82BC-434FB9B27F08}" presName="spacer" presStyleCnt="0"/>
      <dgm:spPr/>
    </dgm:pt>
    <dgm:pt modelId="{B3818D52-F533-4E5C-87FF-B4B970059070}" type="pres">
      <dgm:prSet presAssocID="{E34BEAEC-C5F1-4906-B1CD-36D20E2880FF}" presName="parentText" presStyleLbl="node1" presStyleIdx="1" presStyleCnt="6">
        <dgm:presLayoutVars>
          <dgm:chMax val="0"/>
          <dgm:bulletEnabled val="1"/>
        </dgm:presLayoutVars>
      </dgm:prSet>
      <dgm:spPr/>
      <dgm:t>
        <a:bodyPr/>
        <a:lstStyle/>
        <a:p>
          <a:endParaRPr lang="en-GB"/>
        </a:p>
      </dgm:t>
    </dgm:pt>
    <dgm:pt modelId="{2B678499-BD94-4A5E-9F25-77F42523BF2E}" type="pres">
      <dgm:prSet presAssocID="{C74E6D50-50DA-4087-98F8-D7AA7CD921AA}" presName="spacer" presStyleCnt="0"/>
      <dgm:spPr/>
    </dgm:pt>
    <dgm:pt modelId="{594BE4F5-CF5F-4B7B-AA7A-FB83AFE3430D}" type="pres">
      <dgm:prSet presAssocID="{64503E79-E477-4E39-BF03-9588C5C2CAF0}" presName="parentText" presStyleLbl="node1" presStyleIdx="2" presStyleCnt="6">
        <dgm:presLayoutVars>
          <dgm:chMax val="0"/>
          <dgm:bulletEnabled val="1"/>
        </dgm:presLayoutVars>
      </dgm:prSet>
      <dgm:spPr/>
      <dgm:t>
        <a:bodyPr/>
        <a:lstStyle/>
        <a:p>
          <a:endParaRPr lang="en-GB"/>
        </a:p>
      </dgm:t>
    </dgm:pt>
    <dgm:pt modelId="{987B3235-D729-40FB-8EF0-BFBA9501458F}" type="pres">
      <dgm:prSet presAssocID="{7663CFED-243C-4FB2-AD80-6FE9E5C04FC7}" presName="spacer" presStyleCnt="0"/>
      <dgm:spPr/>
    </dgm:pt>
    <dgm:pt modelId="{439E10E5-700D-4B8E-8A3A-F50E7224D7E3}" type="pres">
      <dgm:prSet presAssocID="{ECF44D2F-5095-4595-B3EF-28100DC84820}" presName="parentText" presStyleLbl="node1" presStyleIdx="3" presStyleCnt="6">
        <dgm:presLayoutVars>
          <dgm:chMax val="0"/>
          <dgm:bulletEnabled val="1"/>
        </dgm:presLayoutVars>
      </dgm:prSet>
      <dgm:spPr/>
      <dgm:t>
        <a:bodyPr/>
        <a:lstStyle/>
        <a:p>
          <a:endParaRPr lang="en-GB"/>
        </a:p>
      </dgm:t>
    </dgm:pt>
    <dgm:pt modelId="{F75D9286-ED47-4F5B-815C-14C7807485C2}" type="pres">
      <dgm:prSet presAssocID="{EAD08029-9F01-4BDC-9A70-543B980AF0B5}" presName="spacer" presStyleCnt="0"/>
      <dgm:spPr/>
    </dgm:pt>
    <dgm:pt modelId="{06A945A4-7003-421B-B399-A1C1213DF7FC}" type="pres">
      <dgm:prSet presAssocID="{0E315AAE-F4E5-460D-8439-CB9DF3DA9BD3}" presName="parentText" presStyleLbl="node1" presStyleIdx="4" presStyleCnt="6">
        <dgm:presLayoutVars>
          <dgm:chMax val="0"/>
          <dgm:bulletEnabled val="1"/>
        </dgm:presLayoutVars>
      </dgm:prSet>
      <dgm:spPr/>
      <dgm:t>
        <a:bodyPr/>
        <a:lstStyle/>
        <a:p>
          <a:endParaRPr lang="en-GB"/>
        </a:p>
      </dgm:t>
    </dgm:pt>
    <dgm:pt modelId="{2EDD4C53-8DE8-4E51-9B91-CE38756C7549}" type="pres">
      <dgm:prSet presAssocID="{E7B0F533-E39C-4981-96BD-31AE5166D602}" presName="spacer" presStyleCnt="0"/>
      <dgm:spPr/>
    </dgm:pt>
    <dgm:pt modelId="{F444F27B-2DC9-401B-8175-E90322CE15F8}" type="pres">
      <dgm:prSet presAssocID="{6573DDF3-DF5A-4F0B-BFA1-01B27CD00F44}" presName="parentText" presStyleLbl="node1" presStyleIdx="5" presStyleCnt="6">
        <dgm:presLayoutVars>
          <dgm:chMax val="0"/>
          <dgm:bulletEnabled val="1"/>
        </dgm:presLayoutVars>
      </dgm:prSet>
      <dgm:spPr/>
      <dgm:t>
        <a:bodyPr/>
        <a:lstStyle/>
        <a:p>
          <a:endParaRPr lang="en-GB"/>
        </a:p>
      </dgm:t>
    </dgm:pt>
  </dgm:ptLst>
  <dgm:cxnLst>
    <dgm:cxn modelId="{3CD00C4C-2813-4489-9D55-272AC23D3210}" type="presOf" srcId="{76BF65FC-5F32-4ABF-9A11-1D6F93681FD0}" destId="{C9A6A99D-EA4E-460F-B1E7-76E00F2DA86E}" srcOrd="0" destOrd="0" presId="urn:microsoft.com/office/officeart/2005/8/layout/vList2"/>
    <dgm:cxn modelId="{AD1207E1-80A2-41DC-B8B3-2683C6A01063}" srcId="{0BAA6FD9-7A74-41AC-A3ED-30F819BD704A}" destId="{76BF65FC-5F32-4ABF-9A11-1D6F93681FD0}" srcOrd="0" destOrd="0" parTransId="{9825E6F3-A09A-4AAE-B12E-B653C49ED708}" sibTransId="{4C661BCC-D02C-4032-82BC-434FB9B27F08}"/>
    <dgm:cxn modelId="{50607AB6-63A5-416F-8A09-26FCDB63F05E}" srcId="{0BAA6FD9-7A74-41AC-A3ED-30F819BD704A}" destId="{ECF44D2F-5095-4595-B3EF-28100DC84820}" srcOrd="3" destOrd="0" parTransId="{0477C410-6BB1-4E53-915A-2B6855ECBC1E}" sibTransId="{EAD08029-9F01-4BDC-9A70-543B980AF0B5}"/>
    <dgm:cxn modelId="{4942D68E-E971-4CD5-9261-224EA106828E}" srcId="{0BAA6FD9-7A74-41AC-A3ED-30F819BD704A}" destId="{0E315AAE-F4E5-460D-8439-CB9DF3DA9BD3}" srcOrd="4" destOrd="0" parTransId="{C8E4E074-4D1A-453D-8FF8-CB09A2109432}" sibTransId="{E7B0F533-E39C-4981-96BD-31AE5166D602}"/>
    <dgm:cxn modelId="{DCCF314B-B66C-495B-8AD2-68B149B2D8DD}" type="presOf" srcId="{0E315AAE-F4E5-460D-8439-CB9DF3DA9BD3}" destId="{06A945A4-7003-421B-B399-A1C1213DF7FC}" srcOrd="0" destOrd="0" presId="urn:microsoft.com/office/officeart/2005/8/layout/vList2"/>
    <dgm:cxn modelId="{F94D9D4B-4B69-4DEC-A7C2-CB9FCC9C5E98}" srcId="{0BAA6FD9-7A74-41AC-A3ED-30F819BD704A}" destId="{E34BEAEC-C5F1-4906-B1CD-36D20E2880FF}" srcOrd="1" destOrd="0" parTransId="{1152B387-05C3-45E8-BB1B-9E675E921913}" sibTransId="{C74E6D50-50DA-4087-98F8-D7AA7CD921AA}"/>
    <dgm:cxn modelId="{35FCF535-4378-432D-B22C-503EA2DDDEA9}" srcId="{0BAA6FD9-7A74-41AC-A3ED-30F819BD704A}" destId="{64503E79-E477-4E39-BF03-9588C5C2CAF0}" srcOrd="2" destOrd="0" parTransId="{AF892C9D-F814-49DB-9E92-124F77DAE7C5}" sibTransId="{7663CFED-243C-4FB2-AD80-6FE9E5C04FC7}"/>
    <dgm:cxn modelId="{B1CBB7D1-CE63-4C10-8BF9-AC579C9EABF6}" type="presOf" srcId="{ECF44D2F-5095-4595-B3EF-28100DC84820}" destId="{439E10E5-700D-4B8E-8A3A-F50E7224D7E3}" srcOrd="0" destOrd="0" presId="urn:microsoft.com/office/officeart/2005/8/layout/vList2"/>
    <dgm:cxn modelId="{E3C53A5C-2394-4927-8710-BA8000FBEFEA}" type="presOf" srcId="{6573DDF3-DF5A-4F0B-BFA1-01B27CD00F44}" destId="{F444F27B-2DC9-401B-8175-E90322CE15F8}" srcOrd="0" destOrd="0" presId="urn:microsoft.com/office/officeart/2005/8/layout/vList2"/>
    <dgm:cxn modelId="{3DC5942A-3643-4E76-8B95-A76E15D395CA}" srcId="{0BAA6FD9-7A74-41AC-A3ED-30F819BD704A}" destId="{6573DDF3-DF5A-4F0B-BFA1-01B27CD00F44}" srcOrd="5" destOrd="0" parTransId="{F0DE12C1-AC75-4D3B-B289-F01BE20C3C88}" sibTransId="{B8D071C7-D2DE-4FD3-97AC-18A27E490408}"/>
    <dgm:cxn modelId="{7D6E3DB4-65E6-4ADA-9C09-1B098D345B90}" type="presOf" srcId="{64503E79-E477-4E39-BF03-9588C5C2CAF0}" destId="{594BE4F5-CF5F-4B7B-AA7A-FB83AFE3430D}" srcOrd="0" destOrd="0" presId="urn:microsoft.com/office/officeart/2005/8/layout/vList2"/>
    <dgm:cxn modelId="{F9A1B26B-6B85-4845-BC3E-330345F27B63}" type="presOf" srcId="{0BAA6FD9-7A74-41AC-A3ED-30F819BD704A}" destId="{F20BDB6D-390D-4E1C-B1AC-FCFA6BFB24C8}" srcOrd="0" destOrd="0" presId="urn:microsoft.com/office/officeart/2005/8/layout/vList2"/>
    <dgm:cxn modelId="{5937E45D-ECB5-4F48-BCD0-80E64B76AA7A}" type="presOf" srcId="{E34BEAEC-C5F1-4906-B1CD-36D20E2880FF}" destId="{B3818D52-F533-4E5C-87FF-B4B970059070}" srcOrd="0" destOrd="0" presId="urn:microsoft.com/office/officeart/2005/8/layout/vList2"/>
    <dgm:cxn modelId="{C8217734-A87F-48CA-86CE-0A9A9D50D696}" type="presParOf" srcId="{F20BDB6D-390D-4E1C-B1AC-FCFA6BFB24C8}" destId="{C9A6A99D-EA4E-460F-B1E7-76E00F2DA86E}" srcOrd="0" destOrd="0" presId="urn:microsoft.com/office/officeart/2005/8/layout/vList2"/>
    <dgm:cxn modelId="{5C6C1784-24E9-4B73-90F1-C08A366F135A}" type="presParOf" srcId="{F20BDB6D-390D-4E1C-B1AC-FCFA6BFB24C8}" destId="{B85181A4-B0C7-47F0-A2C0-61A1DA9C7698}" srcOrd="1" destOrd="0" presId="urn:microsoft.com/office/officeart/2005/8/layout/vList2"/>
    <dgm:cxn modelId="{D6C70D4F-09C0-4BFF-AAF4-714C9A83770C}" type="presParOf" srcId="{F20BDB6D-390D-4E1C-B1AC-FCFA6BFB24C8}" destId="{B3818D52-F533-4E5C-87FF-B4B970059070}" srcOrd="2" destOrd="0" presId="urn:microsoft.com/office/officeart/2005/8/layout/vList2"/>
    <dgm:cxn modelId="{C83013F0-2C1B-4D35-BD3E-75F1E1E8D413}" type="presParOf" srcId="{F20BDB6D-390D-4E1C-B1AC-FCFA6BFB24C8}" destId="{2B678499-BD94-4A5E-9F25-77F42523BF2E}" srcOrd="3" destOrd="0" presId="urn:microsoft.com/office/officeart/2005/8/layout/vList2"/>
    <dgm:cxn modelId="{A6F370BD-5877-4A0F-BD3D-58BB6A0EB163}" type="presParOf" srcId="{F20BDB6D-390D-4E1C-B1AC-FCFA6BFB24C8}" destId="{594BE4F5-CF5F-4B7B-AA7A-FB83AFE3430D}" srcOrd="4" destOrd="0" presId="urn:microsoft.com/office/officeart/2005/8/layout/vList2"/>
    <dgm:cxn modelId="{5D825633-B6DF-4FE1-A04A-EFF5C7376864}" type="presParOf" srcId="{F20BDB6D-390D-4E1C-B1AC-FCFA6BFB24C8}" destId="{987B3235-D729-40FB-8EF0-BFBA9501458F}" srcOrd="5" destOrd="0" presId="urn:microsoft.com/office/officeart/2005/8/layout/vList2"/>
    <dgm:cxn modelId="{EC75F499-759A-45B6-A462-3CDFBECBFD34}" type="presParOf" srcId="{F20BDB6D-390D-4E1C-B1AC-FCFA6BFB24C8}" destId="{439E10E5-700D-4B8E-8A3A-F50E7224D7E3}" srcOrd="6" destOrd="0" presId="urn:microsoft.com/office/officeart/2005/8/layout/vList2"/>
    <dgm:cxn modelId="{7A9BEE74-5384-4088-89D6-16EEC425C783}" type="presParOf" srcId="{F20BDB6D-390D-4E1C-B1AC-FCFA6BFB24C8}" destId="{F75D9286-ED47-4F5B-815C-14C7807485C2}" srcOrd="7" destOrd="0" presId="urn:microsoft.com/office/officeart/2005/8/layout/vList2"/>
    <dgm:cxn modelId="{30C77744-6DCB-4187-8AAA-D58F9B898D6A}" type="presParOf" srcId="{F20BDB6D-390D-4E1C-B1AC-FCFA6BFB24C8}" destId="{06A945A4-7003-421B-B399-A1C1213DF7FC}" srcOrd="8" destOrd="0" presId="urn:microsoft.com/office/officeart/2005/8/layout/vList2"/>
    <dgm:cxn modelId="{A95E0730-E857-4C4F-8F55-BFBB8F072F77}" type="presParOf" srcId="{F20BDB6D-390D-4E1C-B1AC-FCFA6BFB24C8}" destId="{2EDD4C53-8DE8-4E51-9B91-CE38756C7549}" srcOrd="9" destOrd="0" presId="urn:microsoft.com/office/officeart/2005/8/layout/vList2"/>
    <dgm:cxn modelId="{4B7C2152-1F84-4CE0-ABE3-B983FCD0C6DC}" type="presParOf" srcId="{F20BDB6D-390D-4E1C-B1AC-FCFA6BFB24C8}" destId="{F444F27B-2DC9-401B-8175-E90322CE15F8}"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A78DA1-A17E-4029-92C4-FAD82B11101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FE827E26-98DF-4C0D-AF71-94AD9AFDA716}">
      <dgm:prSet/>
      <dgm:spPr/>
      <dgm:t>
        <a:bodyPr/>
        <a:lstStyle/>
        <a:p>
          <a:pPr rtl="0"/>
          <a:r>
            <a:rPr lang="en-GB" dirty="0" smtClean="0">
              <a:latin typeface="Arial" panose="020B0604020202020204" pitchFamily="34" charset="0"/>
              <a:cs typeface="Arial" panose="020B0604020202020204" pitchFamily="34" charset="0"/>
            </a:rPr>
            <a:t>Backgrounds and Experience</a:t>
          </a:r>
          <a:endParaRPr lang="en-GB" dirty="0">
            <a:latin typeface="Arial" panose="020B0604020202020204" pitchFamily="34" charset="0"/>
            <a:cs typeface="Arial" panose="020B0604020202020204" pitchFamily="34" charset="0"/>
          </a:endParaRPr>
        </a:p>
      </dgm:t>
    </dgm:pt>
    <dgm:pt modelId="{4DF95A1B-AD8C-45A7-A139-FCBDC28B2FCB}" type="parTrans" cxnId="{5B532776-C1EA-462D-A247-6F341FC3648F}">
      <dgm:prSet/>
      <dgm:spPr/>
      <dgm:t>
        <a:bodyPr/>
        <a:lstStyle/>
        <a:p>
          <a:endParaRPr lang="en-GB"/>
        </a:p>
      </dgm:t>
    </dgm:pt>
    <dgm:pt modelId="{882DDEB7-9406-4735-9F1E-00D367C13963}" type="sibTrans" cxnId="{5B532776-C1EA-462D-A247-6F341FC3648F}">
      <dgm:prSet/>
      <dgm:spPr/>
      <dgm:t>
        <a:bodyPr/>
        <a:lstStyle/>
        <a:p>
          <a:endParaRPr lang="en-GB"/>
        </a:p>
      </dgm:t>
    </dgm:pt>
    <dgm:pt modelId="{A0CA0D29-92B0-4639-B035-06B2392FE9F2}">
      <dgm:prSet/>
      <dgm:spPr/>
      <dgm:t>
        <a:bodyPr/>
        <a:lstStyle/>
        <a:p>
          <a:pPr rtl="0"/>
          <a:r>
            <a:rPr lang="en-GB" dirty="0" smtClean="0">
              <a:latin typeface="Arial" panose="020B0604020202020204" pitchFamily="34" charset="0"/>
              <a:cs typeface="Arial" panose="020B0604020202020204" pitchFamily="34" charset="0"/>
            </a:rPr>
            <a:t>Skills and Talents</a:t>
          </a:r>
          <a:endParaRPr lang="en-GB" dirty="0">
            <a:latin typeface="Arial" panose="020B0604020202020204" pitchFamily="34" charset="0"/>
            <a:cs typeface="Arial" panose="020B0604020202020204" pitchFamily="34" charset="0"/>
          </a:endParaRPr>
        </a:p>
      </dgm:t>
    </dgm:pt>
    <dgm:pt modelId="{07C8B20A-9364-4D48-B5AB-07A26F090F85}" type="parTrans" cxnId="{50025A91-1894-4EB3-B7E7-BBE550DC4AA5}">
      <dgm:prSet/>
      <dgm:spPr/>
      <dgm:t>
        <a:bodyPr/>
        <a:lstStyle/>
        <a:p>
          <a:endParaRPr lang="en-GB"/>
        </a:p>
      </dgm:t>
    </dgm:pt>
    <dgm:pt modelId="{EBD08820-511D-4F7E-A262-970755C5982A}" type="sibTrans" cxnId="{50025A91-1894-4EB3-B7E7-BBE550DC4AA5}">
      <dgm:prSet/>
      <dgm:spPr/>
      <dgm:t>
        <a:bodyPr/>
        <a:lstStyle/>
        <a:p>
          <a:endParaRPr lang="en-GB"/>
        </a:p>
      </dgm:t>
    </dgm:pt>
    <dgm:pt modelId="{92457483-B284-4B3C-ACF6-E5D1147FE40C}">
      <dgm:prSet/>
      <dgm:spPr/>
      <dgm:t>
        <a:bodyPr/>
        <a:lstStyle/>
        <a:p>
          <a:pPr rtl="0"/>
          <a:r>
            <a:rPr lang="en-GB" dirty="0" smtClean="0">
              <a:latin typeface="Arial" panose="020B0604020202020204" pitchFamily="34" charset="0"/>
              <a:cs typeface="Arial" panose="020B0604020202020204" pitchFamily="34" charset="0"/>
            </a:rPr>
            <a:t>Approaches to Problem Solving</a:t>
          </a:r>
          <a:endParaRPr lang="en-GB" dirty="0">
            <a:latin typeface="Arial" panose="020B0604020202020204" pitchFamily="34" charset="0"/>
            <a:cs typeface="Arial" panose="020B0604020202020204" pitchFamily="34" charset="0"/>
          </a:endParaRPr>
        </a:p>
      </dgm:t>
    </dgm:pt>
    <dgm:pt modelId="{66D3F842-E53E-4959-96A9-32310D36DC42}" type="parTrans" cxnId="{DA50C4AF-1650-400C-84A5-6955CCCEE97C}">
      <dgm:prSet/>
      <dgm:spPr/>
      <dgm:t>
        <a:bodyPr/>
        <a:lstStyle/>
        <a:p>
          <a:endParaRPr lang="en-GB"/>
        </a:p>
      </dgm:t>
    </dgm:pt>
    <dgm:pt modelId="{BE87EF0D-0DD2-4D2E-B6C7-2D50DDB75689}" type="sibTrans" cxnId="{DA50C4AF-1650-400C-84A5-6955CCCEE97C}">
      <dgm:prSet/>
      <dgm:spPr/>
      <dgm:t>
        <a:bodyPr/>
        <a:lstStyle/>
        <a:p>
          <a:endParaRPr lang="en-GB"/>
        </a:p>
      </dgm:t>
    </dgm:pt>
    <dgm:pt modelId="{5078C8C9-F19A-4BF6-B196-3CAF15801404}">
      <dgm:prSet/>
      <dgm:spPr/>
      <dgm:t>
        <a:bodyPr/>
        <a:lstStyle/>
        <a:p>
          <a:pPr rtl="0"/>
          <a:r>
            <a:rPr lang="en-GB" dirty="0" smtClean="0">
              <a:latin typeface="Arial" panose="020B0604020202020204" pitchFamily="34" charset="0"/>
              <a:cs typeface="Arial" panose="020B0604020202020204" pitchFamily="34" charset="0"/>
            </a:rPr>
            <a:t>Views</a:t>
          </a:r>
          <a:endParaRPr lang="en-GB" dirty="0">
            <a:latin typeface="Arial" panose="020B0604020202020204" pitchFamily="34" charset="0"/>
            <a:cs typeface="Arial" panose="020B0604020202020204" pitchFamily="34" charset="0"/>
          </a:endParaRPr>
        </a:p>
      </dgm:t>
    </dgm:pt>
    <dgm:pt modelId="{985E6A1B-2A0D-4D64-ACCD-DB742CBB8B83}" type="parTrans" cxnId="{714146D7-C139-406A-87B9-E9332D9A3327}">
      <dgm:prSet/>
      <dgm:spPr/>
      <dgm:t>
        <a:bodyPr/>
        <a:lstStyle/>
        <a:p>
          <a:endParaRPr lang="en-GB"/>
        </a:p>
      </dgm:t>
    </dgm:pt>
    <dgm:pt modelId="{DA559895-FABF-454A-A41E-38863BC43AB9}" type="sibTrans" cxnId="{714146D7-C139-406A-87B9-E9332D9A3327}">
      <dgm:prSet/>
      <dgm:spPr/>
      <dgm:t>
        <a:bodyPr/>
        <a:lstStyle/>
        <a:p>
          <a:endParaRPr lang="en-GB"/>
        </a:p>
      </dgm:t>
    </dgm:pt>
    <dgm:pt modelId="{AA28B886-3162-4D77-8344-F05D14B003E1}" type="pres">
      <dgm:prSet presAssocID="{50A78DA1-A17E-4029-92C4-FAD82B11101D}" presName="Name0" presStyleCnt="0">
        <dgm:presLayoutVars>
          <dgm:dir/>
          <dgm:resizeHandles val="exact"/>
        </dgm:presLayoutVars>
      </dgm:prSet>
      <dgm:spPr/>
      <dgm:t>
        <a:bodyPr/>
        <a:lstStyle/>
        <a:p>
          <a:endParaRPr lang="en-GB"/>
        </a:p>
      </dgm:t>
    </dgm:pt>
    <dgm:pt modelId="{0E05432A-D808-47BF-A1A4-ADB693C24FD3}" type="pres">
      <dgm:prSet presAssocID="{50A78DA1-A17E-4029-92C4-FAD82B11101D}" presName="fgShape" presStyleLbl="fgShp" presStyleIdx="0" presStyleCnt="1"/>
      <dgm:spPr/>
    </dgm:pt>
    <dgm:pt modelId="{05013ADD-CBAB-4E97-B9C7-3B3440A252B2}" type="pres">
      <dgm:prSet presAssocID="{50A78DA1-A17E-4029-92C4-FAD82B11101D}" presName="linComp" presStyleCnt="0"/>
      <dgm:spPr/>
    </dgm:pt>
    <dgm:pt modelId="{59E230F8-CAA1-4E62-8AE3-9A95B4912D78}" type="pres">
      <dgm:prSet presAssocID="{FE827E26-98DF-4C0D-AF71-94AD9AFDA716}" presName="compNode" presStyleCnt="0"/>
      <dgm:spPr/>
    </dgm:pt>
    <dgm:pt modelId="{FCBC6BDF-59A0-4CFF-AFF2-976C28A1DA04}" type="pres">
      <dgm:prSet presAssocID="{FE827E26-98DF-4C0D-AF71-94AD9AFDA716}" presName="bkgdShape" presStyleLbl="node1" presStyleIdx="0" presStyleCnt="4"/>
      <dgm:spPr/>
      <dgm:t>
        <a:bodyPr/>
        <a:lstStyle/>
        <a:p>
          <a:endParaRPr lang="en-GB"/>
        </a:p>
      </dgm:t>
    </dgm:pt>
    <dgm:pt modelId="{449FD4C0-9063-45DE-8820-2E579F67C5E5}" type="pres">
      <dgm:prSet presAssocID="{FE827E26-98DF-4C0D-AF71-94AD9AFDA716}" presName="nodeTx" presStyleLbl="node1" presStyleIdx="0" presStyleCnt="4">
        <dgm:presLayoutVars>
          <dgm:bulletEnabled val="1"/>
        </dgm:presLayoutVars>
      </dgm:prSet>
      <dgm:spPr/>
      <dgm:t>
        <a:bodyPr/>
        <a:lstStyle/>
        <a:p>
          <a:endParaRPr lang="en-GB"/>
        </a:p>
      </dgm:t>
    </dgm:pt>
    <dgm:pt modelId="{E437BBC9-8DA3-4D79-9DA1-94AB4ECFB930}" type="pres">
      <dgm:prSet presAssocID="{FE827E26-98DF-4C0D-AF71-94AD9AFDA716}" presName="invisiNode" presStyleLbl="node1" presStyleIdx="0" presStyleCnt="4"/>
      <dgm:spPr/>
    </dgm:pt>
    <dgm:pt modelId="{8401D919-08F5-4CAF-9533-5DA405025482}" type="pres">
      <dgm:prSet presAssocID="{FE827E26-98DF-4C0D-AF71-94AD9AFDA71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4E381CC0-ECD8-4FCB-B662-672F0DD46302}" type="pres">
      <dgm:prSet presAssocID="{882DDEB7-9406-4735-9F1E-00D367C13963}" presName="sibTrans" presStyleLbl="sibTrans2D1" presStyleIdx="0" presStyleCnt="0"/>
      <dgm:spPr/>
      <dgm:t>
        <a:bodyPr/>
        <a:lstStyle/>
        <a:p>
          <a:endParaRPr lang="en-GB"/>
        </a:p>
      </dgm:t>
    </dgm:pt>
    <dgm:pt modelId="{38AD63A3-3601-4F5A-BD26-FF8F822E0E79}" type="pres">
      <dgm:prSet presAssocID="{A0CA0D29-92B0-4639-B035-06B2392FE9F2}" presName="compNode" presStyleCnt="0"/>
      <dgm:spPr/>
    </dgm:pt>
    <dgm:pt modelId="{407B6665-73EA-4016-9166-85B61ACF20D8}" type="pres">
      <dgm:prSet presAssocID="{A0CA0D29-92B0-4639-B035-06B2392FE9F2}" presName="bkgdShape" presStyleLbl="node1" presStyleIdx="1" presStyleCnt="4"/>
      <dgm:spPr/>
      <dgm:t>
        <a:bodyPr/>
        <a:lstStyle/>
        <a:p>
          <a:endParaRPr lang="en-GB"/>
        </a:p>
      </dgm:t>
    </dgm:pt>
    <dgm:pt modelId="{9AF78D50-B81B-481D-8BDE-37295EE53039}" type="pres">
      <dgm:prSet presAssocID="{A0CA0D29-92B0-4639-B035-06B2392FE9F2}" presName="nodeTx" presStyleLbl="node1" presStyleIdx="1" presStyleCnt="4">
        <dgm:presLayoutVars>
          <dgm:bulletEnabled val="1"/>
        </dgm:presLayoutVars>
      </dgm:prSet>
      <dgm:spPr/>
      <dgm:t>
        <a:bodyPr/>
        <a:lstStyle/>
        <a:p>
          <a:endParaRPr lang="en-GB"/>
        </a:p>
      </dgm:t>
    </dgm:pt>
    <dgm:pt modelId="{49061E18-9C1B-45B1-BA3A-BE2210D5F228}" type="pres">
      <dgm:prSet presAssocID="{A0CA0D29-92B0-4639-B035-06B2392FE9F2}" presName="invisiNode" presStyleLbl="node1" presStyleIdx="1" presStyleCnt="4"/>
      <dgm:spPr/>
    </dgm:pt>
    <dgm:pt modelId="{449EBAB5-343C-4CBF-8D3E-B154B835F875}" type="pres">
      <dgm:prSet presAssocID="{A0CA0D29-92B0-4639-B035-06B2392FE9F2}"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GB"/>
        </a:p>
      </dgm:t>
    </dgm:pt>
    <dgm:pt modelId="{81158FD7-DBD4-4479-9B10-2E1CC052A07D}" type="pres">
      <dgm:prSet presAssocID="{EBD08820-511D-4F7E-A262-970755C5982A}" presName="sibTrans" presStyleLbl="sibTrans2D1" presStyleIdx="0" presStyleCnt="0"/>
      <dgm:spPr/>
      <dgm:t>
        <a:bodyPr/>
        <a:lstStyle/>
        <a:p>
          <a:endParaRPr lang="en-GB"/>
        </a:p>
      </dgm:t>
    </dgm:pt>
    <dgm:pt modelId="{CD200FC7-DC43-4293-9D16-BAA5D9BEC505}" type="pres">
      <dgm:prSet presAssocID="{92457483-B284-4B3C-ACF6-E5D1147FE40C}" presName="compNode" presStyleCnt="0"/>
      <dgm:spPr/>
    </dgm:pt>
    <dgm:pt modelId="{A54B98E4-AF03-420A-8AB8-B7B23829956E}" type="pres">
      <dgm:prSet presAssocID="{92457483-B284-4B3C-ACF6-E5D1147FE40C}" presName="bkgdShape" presStyleLbl="node1" presStyleIdx="2" presStyleCnt="4"/>
      <dgm:spPr/>
      <dgm:t>
        <a:bodyPr/>
        <a:lstStyle/>
        <a:p>
          <a:endParaRPr lang="en-GB"/>
        </a:p>
      </dgm:t>
    </dgm:pt>
    <dgm:pt modelId="{BFEF6F4A-4AE7-425D-9CAE-4ADAE3FF1DC3}" type="pres">
      <dgm:prSet presAssocID="{92457483-B284-4B3C-ACF6-E5D1147FE40C}" presName="nodeTx" presStyleLbl="node1" presStyleIdx="2" presStyleCnt="4">
        <dgm:presLayoutVars>
          <dgm:bulletEnabled val="1"/>
        </dgm:presLayoutVars>
      </dgm:prSet>
      <dgm:spPr/>
      <dgm:t>
        <a:bodyPr/>
        <a:lstStyle/>
        <a:p>
          <a:endParaRPr lang="en-GB"/>
        </a:p>
      </dgm:t>
    </dgm:pt>
    <dgm:pt modelId="{2FD10736-A324-49AE-BD2E-56D3A4DAF7F0}" type="pres">
      <dgm:prSet presAssocID="{92457483-B284-4B3C-ACF6-E5D1147FE40C}" presName="invisiNode" presStyleLbl="node1" presStyleIdx="2" presStyleCnt="4"/>
      <dgm:spPr/>
    </dgm:pt>
    <dgm:pt modelId="{AAEB4869-1A66-4C02-B669-09E3D0F2514B}" type="pres">
      <dgm:prSet presAssocID="{92457483-B284-4B3C-ACF6-E5D1147FE40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BFD93931-D65D-4E6E-9BB9-EE82BDC89BFD}" type="pres">
      <dgm:prSet presAssocID="{BE87EF0D-0DD2-4D2E-B6C7-2D50DDB75689}" presName="sibTrans" presStyleLbl="sibTrans2D1" presStyleIdx="0" presStyleCnt="0"/>
      <dgm:spPr/>
      <dgm:t>
        <a:bodyPr/>
        <a:lstStyle/>
        <a:p>
          <a:endParaRPr lang="en-GB"/>
        </a:p>
      </dgm:t>
    </dgm:pt>
    <dgm:pt modelId="{F1A21139-3490-482F-8558-17DDE722BD8E}" type="pres">
      <dgm:prSet presAssocID="{5078C8C9-F19A-4BF6-B196-3CAF15801404}" presName="compNode" presStyleCnt="0"/>
      <dgm:spPr/>
    </dgm:pt>
    <dgm:pt modelId="{A32707A3-12AA-4093-A1E8-EA3FF06A5C0F}" type="pres">
      <dgm:prSet presAssocID="{5078C8C9-F19A-4BF6-B196-3CAF15801404}" presName="bkgdShape" presStyleLbl="node1" presStyleIdx="3" presStyleCnt="4"/>
      <dgm:spPr/>
      <dgm:t>
        <a:bodyPr/>
        <a:lstStyle/>
        <a:p>
          <a:endParaRPr lang="en-GB"/>
        </a:p>
      </dgm:t>
    </dgm:pt>
    <dgm:pt modelId="{3DAB5DC3-7FF0-48F8-B268-986920A3219C}" type="pres">
      <dgm:prSet presAssocID="{5078C8C9-F19A-4BF6-B196-3CAF15801404}" presName="nodeTx" presStyleLbl="node1" presStyleIdx="3" presStyleCnt="4">
        <dgm:presLayoutVars>
          <dgm:bulletEnabled val="1"/>
        </dgm:presLayoutVars>
      </dgm:prSet>
      <dgm:spPr/>
      <dgm:t>
        <a:bodyPr/>
        <a:lstStyle/>
        <a:p>
          <a:endParaRPr lang="en-GB"/>
        </a:p>
      </dgm:t>
    </dgm:pt>
    <dgm:pt modelId="{C9243243-5884-4E4C-940C-457F85A8566E}" type="pres">
      <dgm:prSet presAssocID="{5078C8C9-F19A-4BF6-B196-3CAF15801404}" presName="invisiNode" presStyleLbl="node1" presStyleIdx="3" presStyleCnt="4"/>
      <dgm:spPr/>
    </dgm:pt>
    <dgm:pt modelId="{482C99FD-575E-41F2-9376-F0B88B6CB77D}" type="pres">
      <dgm:prSet presAssocID="{5078C8C9-F19A-4BF6-B196-3CAF15801404}"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50025A91-1894-4EB3-B7E7-BBE550DC4AA5}" srcId="{50A78DA1-A17E-4029-92C4-FAD82B11101D}" destId="{A0CA0D29-92B0-4639-B035-06B2392FE9F2}" srcOrd="1" destOrd="0" parTransId="{07C8B20A-9364-4D48-B5AB-07A26F090F85}" sibTransId="{EBD08820-511D-4F7E-A262-970755C5982A}"/>
    <dgm:cxn modelId="{72753CBF-C8E0-42CE-9C04-D9FBEA6C65B6}" type="presOf" srcId="{BE87EF0D-0DD2-4D2E-B6C7-2D50DDB75689}" destId="{BFD93931-D65D-4E6E-9BB9-EE82BDC89BFD}" srcOrd="0" destOrd="0" presId="urn:microsoft.com/office/officeart/2005/8/layout/hList7"/>
    <dgm:cxn modelId="{714146D7-C139-406A-87B9-E9332D9A3327}" srcId="{50A78DA1-A17E-4029-92C4-FAD82B11101D}" destId="{5078C8C9-F19A-4BF6-B196-3CAF15801404}" srcOrd="3" destOrd="0" parTransId="{985E6A1B-2A0D-4D64-ACCD-DB742CBB8B83}" sibTransId="{DA559895-FABF-454A-A41E-38863BC43AB9}"/>
    <dgm:cxn modelId="{C1BCBFD6-2283-4A93-9039-418E6F2D8D75}" type="presOf" srcId="{5078C8C9-F19A-4BF6-B196-3CAF15801404}" destId="{A32707A3-12AA-4093-A1E8-EA3FF06A5C0F}" srcOrd="0" destOrd="0" presId="urn:microsoft.com/office/officeart/2005/8/layout/hList7"/>
    <dgm:cxn modelId="{0089865A-65F2-434D-9911-51A2A32DD050}" type="presOf" srcId="{882DDEB7-9406-4735-9F1E-00D367C13963}" destId="{4E381CC0-ECD8-4FCB-B662-672F0DD46302}" srcOrd="0" destOrd="0" presId="urn:microsoft.com/office/officeart/2005/8/layout/hList7"/>
    <dgm:cxn modelId="{DA0E04AC-51EF-408C-9953-2A0254A85C37}" type="presOf" srcId="{A0CA0D29-92B0-4639-B035-06B2392FE9F2}" destId="{407B6665-73EA-4016-9166-85B61ACF20D8}" srcOrd="0" destOrd="0" presId="urn:microsoft.com/office/officeart/2005/8/layout/hList7"/>
    <dgm:cxn modelId="{3515163C-3091-4750-AD08-E0C0AB4E7574}" type="presOf" srcId="{5078C8C9-F19A-4BF6-B196-3CAF15801404}" destId="{3DAB5DC3-7FF0-48F8-B268-986920A3219C}" srcOrd="1" destOrd="0" presId="urn:microsoft.com/office/officeart/2005/8/layout/hList7"/>
    <dgm:cxn modelId="{9EA4C9E8-D3F9-45CA-A8CB-F99FE524ED4D}" type="presOf" srcId="{92457483-B284-4B3C-ACF6-E5D1147FE40C}" destId="{A54B98E4-AF03-420A-8AB8-B7B23829956E}" srcOrd="0" destOrd="0" presId="urn:microsoft.com/office/officeart/2005/8/layout/hList7"/>
    <dgm:cxn modelId="{56C5E75E-9036-4118-9816-174676A4331A}" type="presOf" srcId="{A0CA0D29-92B0-4639-B035-06B2392FE9F2}" destId="{9AF78D50-B81B-481D-8BDE-37295EE53039}" srcOrd="1" destOrd="0" presId="urn:microsoft.com/office/officeart/2005/8/layout/hList7"/>
    <dgm:cxn modelId="{DA50C4AF-1650-400C-84A5-6955CCCEE97C}" srcId="{50A78DA1-A17E-4029-92C4-FAD82B11101D}" destId="{92457483-B284-4B3C-ACF6-E5D1147FE40C}" srcOrd="2" destOrd="0" parTransId="{66D3F842-E53E-4959-96A9-32310D36DC42}" sibTransId="{BE87EF0D-0DD2-4D2E-B6C7-2D50DDB75689}"/>
    <dgm:cxn modelId="{5B532776-C1EA-462D-A247-6F341FC3648F}" srcId="{50A78DA1-A17E-4029-92C4-FAD82B11101D}" destId="{FE827E26-98DF-4C0D-AF71-94AD9AFDA716}" srcOrd="0" destOrd="0" parTransId="{4DF95A1B-AD8C-45A7-A139-FCBDC28B2FCB}" sibTransId="{882DDEB7-9406-4735-9F1E-00D367C13963}"/>
    <dgm:cxn modelId="{194B3DED-A0D4-4FB6-B7F6-86623ED30838}" type="presOf" srcId="{50A78DA1-A17E-4029-92C4-FAD82B11101D}" destId="{AA28B886-3162-4D77-8344-F05D14B003E1}" srcOrd="0" destOrd="0" presId="urn:microsoft.com/office/officeart/2005/8/layout/hList7"/>
    <dgm:cxn modelId="{B697AA12-5763-449D-B2CA-EAC090384273}" type="presOf" srcId="{EBD08820-511D-4F7E-A262-970755C5982A}" destId="{81158FD7-DBD4-4479-9B10-2E1CC052A07D}" srcOrd="0" destOrd="0" presId="urn:microsoft.com/office/officeart/2005/8/layout/hList7"/>
    <dgm:cxn modelId="{22A87947-9BF1-4898-AFCB-5E9B6AC1B74B}" type="presOf" srcId="{FE827E26-98DF-4C0D-AF71-94AD9AFDA716}" destId="{449FD4C0-9063-45DE-8820-2E579F67C5E5}" srcOrd="1" destOrd="0" presId="urn:microsoft.com/office/officeart/2005/8/layout/hList7"/>
    <dgm:cxn modelId="{A18B4E41-A226-4522-9B9B-5423A94092E1}" type="presOf" srcId="{92457483-B284-4B3C-ACF6-E5D1147FE40C}" destId="{BFEF6F4A-4AE7-425D-9CAE-4ADAE3FF1DC3}" srcOrd="1" destOrd="0" presId="urn:microsoft.com/office/officeart/2005/8/layout/hList7"/>
    <dgm:cxn modelId="{E127BFBE-E50E-4718-B872-D27BF5046C81}" type="presOf" srcId="{FE827E26-98DF-4C0D-AF71-94AD9AFDA716}" destId="{FCBC6BDF-59A0-4CFF-AFF2-976C28A1DA04}" srcOrd="0" destOrd="0" presId="urn:microsoft.com/office/officeart/2005/8/layout/hList7"/>
    <dgm:cxn modelId="{A47A47EA-F532-4021-81CF-2686CDCE5687}" type="presParOf" srcId="{AA28B886-3162-4D77-8344-F05D14B003E1}" destId="{0E05432A-D808-47BF-A1A4-ADB693C24FD3}" srcOrd="0" destOrd="0" presId="urn:microsoft.com/office/officeart/2005/8/layout/hList7"/>
    <dgm:cxn modelId="{595B384B-2A81-47ED-8383-D237C3CFB137}" type="presParOf" srcId="{AA28B886-3162-4D77-8344-F05D14B003E1}" destId="{05013ADD-CBAB-4E97-B9C7-3B3440A252B2}" srcOrd="1" destOrd="0" presId="urn:microsoft.com/office/officeart/2005/8/layout/hList7"/>
    <dgm:cxn modelId="{95FABA81-0AFC-422E-AFF1-27B7C055ACB7}" type="presParOf" srcId="{05013ADD-CBAB-4E97-B9C7-3B3440A252B2}" destId="{59E230F8-CAA1-4E62-8AE3-9A95B4912D78}" srcOrd="0" destOrd="0" presId="urn:microsoft.com/office/officeart/2005/8/layout/hList7"/>
    <dgm:cxn modelId="{B34F3792-AB57-4469-9FD1-B157F107397F}" type="presParOf" srcId="{59E230F8-CAA1-4E62-8AE3-9A95B4912D78}" destId="{FCBC6BDF-59A0-4CFF-AFF2-976C28A1DA04}" srcOrd="0" destOrd="0" presId="urn:microsoft.com/office/officeart/2005/8/layout/hList7"/>
    <dgm:cxn modelId="{8923DCE9-75A0-479D-AD24-C7EC47FBC7B3}" type="presParOf" srcId="{59E230F8-CAA1-4E62-8AE3-9A95B4912D78}" destId="{449FD4C0-9063-45DE-8820-2E579F67C5E5}" srcOrd="1" destOrd="0" presId="urn:microsoft.com/office/officeart/2005/8/layout/hList7"/>
    <dgm:cxn modelId="{53991A21-1A86-48DC-92F5-BA13113FEF48}" type="presParOf" srcId="{59E230F8-CAA1-4E62-8AE3-9A95B4912D78}" destId="{E437BBC9-8DA3-4D79-9DA1-94AB4ECFB930}" srcOrd="2" destOrd="0" presId="urn:microsoft.com/office/officeart/2005/8/layout/hList7"/>
    <dgm:cxn modelId="{F005A0EC-976F-4D89-9574-BB396DE5648B}" type="presParOf" srcId="{59E230F8-CAA1-4E62-8AE3-9A95B4912D78}" destId="{8401D919-08F5-4CAF-9533-5DA405025482}" srcOrd="3" destOrd="0" presId="urn:microsoft.com/office/officeart/2005/8/layout/hList7"/>
    <dgm:cxn modelId="{7BB5F6E4-00BE-44E9-8BBD-317150A8414E}" type="presParOf" srcId="{05013ADD-CBAB-4E97-B9C7-3B3440A252B2}" destId="{4E381CC0-ECD8-4FCB-B662-672F0DD46302}" srcOrd="1" destOrd="0" presId="urn:microsoft.com/office/officeart/2005/8/layout/hList7"/>
    <dgm:cxn modelId="{CB97F03B-5AA3-4814-AB8D-94C8706C2F6B}" type="presParOf" srcId="{05013ADD-CBAB-4E97-B9C7-3B3440A252B2}" destId="{38AD63A3-3601-4F5A-BD26-FF8F822E0E79}" srcOrd="2" destOrd="0" presId="urn:microsoft.com/office/officeart/2005/8/layout/hList7"/>
    <dgm:cxn modelId="{EC8E1E0F-50F4-4D91-868D-FB7CD3FE0131}" type="presParOf" srcId="{38AD63A3-3601-4F5A-BD26-FF8F822E0E79}" destId="{407B6665-73EA-4016-9166-85B61ACF20D8}" srcOrd="0" destOrd="0" presId="urn:microsoft.com/office/officeart/2005/8/layout/hList7"/>
    <dgm:cxn modelId="{6389F6A6-46EF-4EDB-B178-E2576EEEBA48}" type="presParOf" srcId="{38AD63A3-3601-4F5A-BD26-FF8F822E0E79}" destId="{9AF78D50-B81B-481D-8BDE-37295EE53039}" srcOrd="1" destOrd="0" presId="urn:microsoft.com/office/officeart/2005/8/layout/hList7"/>
    <dgm:cxn modelId="{870A1F1E-AE89-4239-8569-AE9EEC4C7B26}" type="presParOf" srcId="{38AD63A3-3601-4F5A-BD26-FF8F822E0E79}" destId="{49061E18-9C1B-45B1-BA3A-BE2210D5F228}" srcOrd="2" destOrd="0" presId="urn:microsoft.com/office/officeart/2005/8/layout/hList7"/>
    <dgm:cxn modelId="{FCC2C81D-64C8-468A-B334-DC442B0EF9AF}" type="presParOf" srcId="{38AD63A3-3601-4F5A-BD26-FF8F822E0E79}" destId="{449EBAB5-343C-4CBF-8D3E-B154B835F875}" srcOrd="3" destOrd="0" presId="urn:microsoft.com/office/officeart/2005/8/layout/hList7"/>
    <dgm:cxn modelId="{14A649E6-C83C-4793-AAF9-E81C0ABD23E4}" type="presParOf" srcId="{05013ADD-CBAB-4E97-B9C7-3B3440A252B2}" destId="{81158FD7-DBD4-4479-9B10-2E1CC052A07D}" srcOrd="3" destOrd="0" presId="urn:microsoft.com/office/officeart/2005/8/layout/hList7"/>
    <dgm:cxn modelId="{BAEBB19A-FBC1-4D16-A583-3760A276E5E2}" type="presParOf" srcId="{05013ADD-CBAB-4E97-B9C7-3B3440A252B2}" destId="{CD200FC7-DC43-4293-9D16-BAA5D9BEC505}" srcOrd="4" destOrd="0" presId="urn:microsoft.com/office/officeart/2005/8/layout/hList7"/>
    <dgm:cxn modelId="{A03D4950-555B-4982-8DF6-331D5587E21C}" type="presParOf" srcId="{CD200FC7-DC43-4293-9D16-BAA5D9BEC505}" destId="{A54B98E4-AF03-420A-8AB8-B7B23829956E}" srcOrd="0" destOrd="0" presId="urn:microsoft.com/office/officeart/2005/8/layout/hList7"/>
    <dgm:cxn modelId="{549613A3-317D-4EE6-B3F6-0B3BBA9CF0DB}" type="presParOf" srcId="{CD200FC7-DC43-4293-9D16-BAA5D9BEC505}" destId="{BFEF6F4A-4AE7-425D-9CAE-4ADAE3FF1DC3}" srcOrd="1" destOrd="0" presId="urn:microsoft.com/office/officeart/2005/8/layout/hList7"/>
    <dgm:cxn modelId="{DA92339C-565C-42CD-BF8E-A285BF0D04E9}" type="presParOf" srcId="{CD200FC7-DC43-4293-9D16-BAA5D9BEC505}" destId="{2FD10736-A324-49AE-BD2E-56D3A4DAF7F0}" srcOrd="2" destOrd="0" presId="urn:microsoft.com/office/officeart/2005/8/layout/hList7"/>
    <dgm:cxn modelId="{58D72E62-D326-4EDA-82ED-81D331E5CA2A}" type="presParOf" srcId="{CD200FC7-DC43-4293-9D16-BAA5D9BEC505}" destId="{AAEB4869-1A66-4C02-B669-09E3D0F2514B}" srcOrd="3" destOrd="0" presId="urn:microsoft.com/office/officeart/2005/8/layout/hList7"/>
    <dgm:cxn modelId="{29E22614-6452-48B6-8A17-F6F49E4D2B0A}" type="presParOf" srcId="{05013ADD-CBAB-4E97-B9C7-3B3440A252B2}" destId="{BFD93931-D65D-4E6E-9BB9-EE82BDC89BFD}" srcOrd="5" destOrd="0" presId="urn:microsoft.com/office/officeart/2005/8/layout/hList7"/>
    <dgm:cxn modelId="{1939C32B-AE38-4ED5-A921-CC1FA43D1205}" type="presParOf" srcId="{05013ADD-CBAB-4E97-B9C7-3B3440A252B2}" destId="{F1A21139-3490-482F-8558-17DDE722BD8E}" srcOrd="6" destOrd="0" presId="urn:microsoft.com/office/officeart/2005/8/layout/hList7"/>
    <dgm:cxn modelId="{CEDC4456-F7D9-4D9E-9273-11CEF5CCFFA6}" type="presParOf" srcId="{F1A21139-3490-482F-8558-17DDE722BD8E}" destId="{A32707A3-12AA-4093-A1E8-EA3FF06A5C0F}" srcOrd="0" destOrd="0" presId="urn:microsoft.com/office/officeart/2005/8/layout/hList7"/>
    <dgm:cxn modelId="{E56A57AE-25B8-45E0-BCFE-3B76006B615F}" type="presParOf" srcId="{F1A21139-3490-482F-8558-17DDE722BD8E}" destId="{3DAB5DC3-7FF0-48F8-B268-986920A3219C}" srcOrd="1" destOrd="0" presId="urn:microsoft.com/office/officeart/2005/8/layout/hList7"/>
    <dgm:cxn modelId="{373A56CE-60A1-48F1-953A-CB0BD924FA4B}" type="presParOf" srcId="{F1A21139-3490-482F-8558-17DDE722BD8E}" destId="{C9243243-5884-4E4C-940C-457F85A8566E}" srcOrd="2" destOrd="0" presId="urn:microsoft.com/office/officeart/2005/8/layout/hList7"/>
    <dgm:cxn modelId="{4BD46F00-A841-4ED5-8303-F2BAD2EFC36E}" type="presParOf" srcId="{F1A21139-3490-482F-8558-17DDE722BD8E}" destId="{482C99FD-575E-41F2-9376-F0B88B6CB77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CB6D7-9E0B-44DE-BAD6-74376ED9557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B282EF9-3A00-4248-BB6B-8141C56F4ED5}">
      <dgm:prSet custT="1"/>
      <dgm:spPr/>
      <dgm:t>
        <a:bodyPr/>
        <a:lstStyle/>
        <a:p>
          <a:pPr rtl="0"/>
          <a:r>
            <a:rPr lang="en-GB" sz="2000" dirty="0" smtClean="0"/>
            <a:t>Budgets at programme level </a:t>
          </a:r>
          <a:endParaRPr lang="en-GB" sz="2000" dirty="0"/>
        </a:p>
      </dgm:t>
    </dgm:pt>
    <dgm:pt modelId="{1C6ED573-DA93-450F-B9D7-54279EC8015B}" type="parTrans" cxnId="{CDB3C3EA-F047-4397-B96C-7E16D1854926}">
      <dgm:prSet/>
      <dgm:spPr/>
      <dgm:t>
        <a:bodyPr/>
        <a:lstStyle/>
        <a:p>
          <a:endParaRPr lang="en-GB"/>
        </a:p>
      </dgm:t>
    </dgm:pt>
    <dgm:pt modelId="{C43613AA-57B9-40E2-836E-7C31099485B5}" type="sibTrans" cxnId="{CDB3C3EA-F047-4397-B96C-7E16D1854926}">
      <dgm:prSet/>
      <dgm:spPr/>
      <dgm:t>
        <a:bodyPr/>
        <a:lstStyle/>
        <a:p>
          <a:endParaRPr lang="en-GB"/>
        </a:p>
      </dgm:t>
    </dgm:pt>
    <dgm:pt modelId="{B06BC89E-00E6-4713-8E37-573586AB2050}">
      <dgm:prSet/>
      <dgm:spPr/>
      <dgm:t>
        <a:bodyPr/>
        <a:lstStyle/>
        <a:p>
          <a:pPr rtl="0"/>
          <a:r>
            <a:rPr lang="en-GB" dirty="0" smtClean="0"/>
            <a:t>Allocated budgets to Programme Owners not IT </a:t>
          </a:r>
          <a:endParaRPr lang="en-GB" dirty="0"/>
        </a:p>
      </dgm:t>
    </dgm:pt>
    <dgm:pt modelId="{8A3BCB0A-0DD8-42A2-82D5-52E25820C774}" type="parTrans" cxnId="{AF9CF38F-6054-41D0-9B9F-385C5CEA6A53}">
      <dgm:prSet/>
      <dgm:spPr/>
      <dgm:t>
        <a:bodyPr/>
        <a:lstStyle/>
        <a:p>
          <a:endParaRPr lang="en-GB"/>
        </a:p>
      </dgm:t>
    </dgm:pt>
    <dgm:pt modelId="{FEC82A80-1FD0-46B7-B440-AED81E6442A2}" type="sibTrans" cxnId="{AF9CF38F-6054-41D0-9B9F-385C5CEA6A53}">
      <dgm:prSet/>
      <dgm:spPr/>
      <dgm:t>
        <a:bodyPr/>
        <a:lstStyle/>
        <a:p>
          <a:endParaRPr lang="en-GB"/>
        </a:p>
      </dgm:t>
    </dgm:pt>
    <dgm:pt modelId="{6C75B7BF-DC5B-4C22-8C91-C4588DC726DE}">
      <dgm:prSet/>
      <dgm:spPr/>
      <dgm:t>
        <a:bodyPr/>
        <a:lstStyle/>
        <a:p>
          <a:pPr rtl="0"/>
          <a:r>
            <a:rPr lang="en-GB" dirty="0" smtClean="0"/>
            <a:t>Owners could decide where IT effort was used </a:t>
          </a:r>
          <a:endParaRPr lang="en-GB" dirty="0"/>
        </a:p>
      </dgm:t>
    </dgm:pt>
    <dgm:pt modelId="{DECDF6A3-9E37-415F-AE21-AA53726B5389}" type="parTrans" cxnId="{92C2514B-7335-4772-B1BC-101DB6FDFD9E}">
      <dgm:prSet/>
      <dgm:spPr/>
      <dgm:t>
        <a:bodyPr/>
        <a:lstStyle/>
        <a:p>
          <a:endParaRPr lang="en-GB"/>
        </a:p>
      </dgm:t>
    </dgm:pt>
    <dgm:pt modelId="{FA1271BF-13CF-4F50-985E-0EF5A01F07D3}" type="sibTrans" cxnId="{92C2514B-7335-4772-B1BC-101DB6FDFD9E}">
      <dgm:prSet/>
      <dgm:spPr/>
      <dgm:t>
        <a:bodyPr/>
        <a:lstStyle/>
        <a:p>
          <a:endParaRPr lang="en-GB"/>
        </a:p>
      </dgm:t>
    </dgm:pt>
    <dgm:pt modelId="{B6D8EAC2-AE22-469D-A96D-0B0A2E399DC1}">
      <dgm:prSet/>
      <dgm:spPr/>
      <dgm:t>
        <a:bodyPr/>
        <a:lstStyle/>
        <a:p>
          <a:pPr rtl="0"/>
          <a:r>
            <a:rPr lang="en-GB" dirty="0" smtClean="0"/>
            <a:t>Owners could trade within and between programmes</a:t>
          </a:r>
          <a:endParaRPr lang="en-GB" dirty="0"/>
        </a:p>
      </dgm:t>
    </dgm:pt>
    <dgm:pt modelId="{FCA9265E-D71D-4F1C-AC74-835D53A7D29A}" type="parTrans" cxnId="{2233B61E-6C0A-4C47-A231-7DF55C2EAA59}">
      <dgm:prSet/>
      <dgm:spPr/>
      <dgm:t>
        <a:bodyPr/>
        <a:lstStyle/>
        <a:p>
          <a:endParaRPr lang="en-GB"/>
        </a:p>
      </dgm:t>
    </dgm:pt>
    <dgm:pt modelId="{55EB98F2-C804-4EC0-8DA1-FA7582DF8926}" type="sibTrans" cxnId="{2233B61E-6C0A-4C47-A231-7DF55C2EAA59}">
      <dgm:prSet/>
      <dgm:spPr/>
      <dgm:t>
        <a:bodyPr/>
        <a:lstStyle/>
        <a:p>
          <a:endParaRPr lang="en-GB"/>
        </a:p>
      </dgm:t>
    </dgm:pt>
    <dgm:pt modelId="{8FF5861B-E343-4F6E-8165-7D8CDD2D5D82}" type="pres">
      <dgm:prSet presAssocID="{9D1CB6D7-9E0B-44DE-BAD6-74376ED9557E}" presName="CompostProcess" presStyleCnt="0">
        <dgm:presLayoutVars>
          <dgm:dir/>
          <dgm:resizeHandles val="exact"/>
        </dgm:presLayoutVars>
      </dgm:prSet>
      <dgm:spPr/>
      <dgm:t>
        <a:bodyPr/>
        <a:lstStyle/>
        <a:p>
          <a:endParaRPr lang="en-GB"/>
        </a:p>
      </dgm:t>
    </dgm:pt>
    <dgm:pt modelId="{3FC99F36-2488-48F6-B4B5-7ACE6B36E42D}" type="pres">
      <dgm:prSet presAssocID="{9D1CB6D7-9E0B-44DE-BAD6-74376ED9557E}" presName="arrow" presStyleLbl="bgShp" presStyleIdx="0" presStyleCnt="1"/>
      <dgm:spPr>
        <a:solidFill>
          <a:schemeClr val="tx2">
            <a:lumMod val="40000"/>
            <a:lumOff val="60000"/>
          </a:schemeClr>
        </a:solidFill>
        <a:ln>
          <a:solidFill>
            <a:schemeClr val="accent1"/>
          </a:solidFill>
        </a:ln>
      </dgm:spPr>
      <dgm:t>
        <a:bodyPr/>
        <a:lstStyle/>
        <a:p>
          <a:endParaRPr lang="en-GB"/>
        </a:p>
      </dgm:t>
    </dgm:pt>
    <dgm:pt modelId="{003FF9E1-26B2-4FFF-BF30-E25F21C1AAC1}" type="pres">
      <dgm:prSet presAssocID="{9D1CB6D7-9E0B-44DE-BAD6-74376ED9557E}" presName="linearProcess" presStyleCnt="0"/>
      <dgm:spPr/>
      <dgm:t>
        <a:bodyPr/>
        <a:lstStyle/>
        <a:p>
          <a:endParaRPr lang="en-GB"/>
        </a:p>
      </dgm:t>
    </dgm:pt>
    <dgm:pt modelId="{79A9F038-6898-4600-9C15-D0C00F740CB0}" type="pres">
      <dgm:prSet presAssocID="{8B282EF9-3A00-4248-BB6B-8141C56F4ED5}" presName="textNode" presStyleLbl="node1" presStyleIdx="0" presStyleCnt="4">
        <dgm:presLayoutVars>
          <dgm:bulletEnabled val="1"/>
        </dgm:presLayoutVars>
      </dgm:prSet>
      <dgm:spPr/>
      <dgm:t>
        <a:bodyPr/>
        <a:lstStyle/>
        <a:p>
          <a:endParaRPr lang="en-GB"/>
        </a:p>
      </dgm:t>
    </dgm:pt>
    <dgm:pt modelId="{1149487C-9DE4-4DF5-8FDD-4234E0506611}" type="pres">
      <dgm:prSet presAssocID="{C43613AA-57B9-40E2-836E-7C31099485B5}" presName="sibTrans" presStyleCnt="0"/>
      <dgm:spPr/>
      <dgm:t>
        <a:bodyPr/>
        <a:lstStyle/>
        <a:p>
          <a:endParaRPr lang="en-GB"/>
        </a:p>
      </dgm:t>
    </dgm:pt>
    <dgm:pt modelId="{8FC15C65-2295-47E6-91AF-448845057BA2}" type="pres">
      <dgm:prSet presAssocID="{B06BC89E-00E6-4713-8E37-573586AB2050}" presName="textNode" presStyleLbl="node1" presStyleIdx="1" presStyleCnt="4">
        <dgm:presLayoutVars>
          <dgm:bulletEnabled val="1"/>
        </dgm:presLayoutVars>
      </dgm:prSet>
      <dgm:spPr/>
      <dgm:t>
        <a:bodyPr/>
        <a:lstStyle/>
        <a:p>
          <a:endParaRPr lang="en-GB"/>
        </a:p>
      </dgm:t>
    </dgm:pt>
    <dgm:pt modelId="{F3363218-C0AF-4F1C-AE37-CA5225C2808A}" type="pres">
      <dgm:prSet presAssocID="{FEC82A80-1FD0-46B7-B440-AED81E6442A2}" presName="sibTrans" presStyleCnt="0"/>
      <dgm:spPr/>
      <dgm:t>
        <a:bodyPr/>
        <a:lstStyle/>
        <a:p>
          <a:endParaRPr lang="en-GB"/>
        </a:p>
      </dgm:t>
    </dgm:pt>
    <dgm:pt modelId="{78DFBA97-DA93-4520-9DD0-B03DC8A5CDEE}" type="pres">
      <dgm:prSet presAssocID="{6C75B7BF-DC5B-4C22-8C91-C4588DC726DE}" presName="textNode" presStyleLbl="node1" presStyleIdx="2" presStyleCnt="4">
        <dgm:presLayoutVars>
          <dgm:bulletEnabled val="1"/>
        </dgm:presLayoutVars>
      </dgm:prSet>
      <dgm:spPr/>
      <dgm:t>
        <a:bodyPr/>
        <a:lstStyle/>
        <a:p>
          <a:endParaRPr lang="en-GB"/>
        </a:p>
      </dgm:t>
    </dgm:pt>
    <dgm:pt modelId="{5F4A1ADD-FD4E-496E-B270-AAA642D2BD26}" type="pres">
      <dgm:prSet presAssocID="{FA1271BF-13CF-4F50-985E-0EF5A01F07D3}" presName="sibTrans" presStyleCnt="0"/>
      <dgm:spPr/>
      <dgm:t>
        <a:bodyPr/>
        <a:lstStyle/>
        <a:p>
          <a:endParaRPr lang="en-GB"/>
        </a:p>
      </dgm:t>
    </dgm:pt>
    <dgm:pt modelId="{4F0F4018-BB0D-4E21-B9B3-93A6FF76D7FF}" type="pres">
      <dgm:prSet presAssocID="{B6D8EAC2-AE22-469D-A96D-0B0A2E399DC1}" presName="textNode" presStyleLbl="node1" presStyleIdx="3" presStyleCnt="4">
        <dgm:presLayoutVars>
          <dgm:bulletEnabled val="1"/>
        </dgm:presLayoutVars>
      </dgm:prSet>
      <dgm:spPr/>
      <dgm:t>
        <a:bodyPr/>
        <a:lstStyle/>
        <a:p>
          <a:endParaRPr lang="en-GB"/>
        </a:p>
      </dgm:t>
    </dgm:pt>
  </dgm:ptLst>
  <dgm:cxnLst>
    <dgm:cxn modelId="{8A8B38C2-0BB7-4E53-AA33-E03CC8D47ADF}" type="presOf" srcId="{B06BC89E-00E6-4713-8E37-573586AB2050}" destId="{8FC15C65-2295-47E6-91AF-448845057BA2}" srcOrd="0" destOrd="0" presId="urn:microsoft.com/office/officeart/2005/8/layout/hProcess9"/>
    <dgm:cxn modelId="{D82F71E2-3075-47F0-A429-BFE8F917F8F4}" type="presOf" srcId="{8B282EF9-3A00-4248-BB6B-8141C56F4ED5}" destId="{79A9F038-6898-4600-9C15-D0C00F740CB0}" srcOrd="0" destOrd="0" presId="urn:microsoft.com/office/officeart/2005/8/layout/hProcess9"/>
    <dgm:cxn modelId="{DD6DFA2C-3D4C-4B80-AF06-77D16743AFAF}" type="presOf" srcId="{B6D8EAC2-AE22-469D-A96D-0B0A2E399DC1}" destId="{4F0F4018-BB0D-4E21-B9B3-93A6FF76D7FF}" srcOrd="0" destOrd="0" presId="urn:microsoft.com/office/officeart/2005/8/layout/hProcess9"/>
    <dgm:cxn modelId="{065B3CA7-8B70-4E1D-A131-381450112B4D}" type="presOf" srcId="{6C75B7BF-DC5B-4C22-8C91-C4588DC726DE}" destId="{78DFBA97-DA93-4520-9DD0-B03DC8A5CDEE}" srcOrd="0" destOrd="0" presId="urn:microsoft.com/office/officeart/2005/8/layout/hProcess9"/>
    <dgm:cxn modelId="{2233B61E-6C0A-4C47-A231-7DF55C2EAA59}" srcId="{9D1CB6D7-9E0B-44DE-BAD6-74376ED9557E}" destId="{B6D8EAC2-AE22-469D-A96D-0B0A2E399DC1}" srcOrd="3" destOrd="0" parTransId="{FCA9265E-D71D-4F1C-AC74-835D53A7D29A}" sibTransId="{55EB98F2-C804-4EC0-8DA1-FA7582DF8926}"/>
    <dgm:cxn modelId="{0F76C9AB-D9F5-41E1-8819-7C3D78183E0C}" type="presOf" srcId="{9D1CB6D7-9E0B-44DE-BAD6-74376ED9557E}" destId="{8FF5861B-E343-4F6E-8165-7D8CDD2D5D82}" srcOrd="0" destOrd="0" presId="urn:microsoft.com/office/officeart/2005/8/layout/hProcess9"/>
    <dgm:cxn modelId="{92C2514B-7335-4772-B1BC-101DB6FDFD9E}" srcId="{9D1CB6D7-9E0B-44DE-BAD6-74376ED9557E}" destId="{6C75B7BF-DC5B-4C22-8C91-C4588DC726DE}" srcOrd="2" destOrd="0" parTransId="{DECDF6A3-9E37-415F-AE21-AA53726B5389}" sibTransId="{FA1271BF-13CF-4F50-985E-0EF5A01F07D3}"/>
    <dgm:cxn modelId="{CDB3C3EA-F047-4397-B96C-7E16D1854926}" srcId="{9D1CB6D7-9E0B-44DE-BAD6-74376ED9557E}" destId="{8B282EF9-3A00-4248-BB6B-8141C56F4ED5}" srcOrd="0" destOrd="0" parTransId="{1C6ED573-DA93-450F-B9D7-54279EC8015B}" sibTransId="{C43613AA-57B9-40E2-836E-7C31099485B5}"/>
    <dgm:cxn modelId="{AF9CF38F-6054-41D0-9B9F-385C5CEA6A53}" srcId="{9D1CB6D7-9E0B-44DE-BAD6-74376ED9557E}" destId="{B06BC89E-00E6-4713-8E37-573586AB2050}" srcOrd="1" destOrd="0" parTransId="{8A3BCB0A-0DD8-42A2-82D5-52E25820C774}" sibTransId="{FEC82A80-1FD0-46B7-B440-AED81E6442A2}"/>
    <dgm:cxn modelId="{BCECBCD5-8930-4D6B-9619-9B135E95AC3E}" type="presParOf" srcId="{8FF5861B-E343-4F6E-8165-7D8CDD2D5D82}" destId="{3FC99F36-2488-48F6-B4B5-7ACE6B36E42D}" srcOrd="0" destOrd="0" presId="urn:microsoft.com/office/officeart/2005/8/layout/hProcess9"/>
    <dgm:cxn modelId="{1CAF27E2-A0B1-4231-8225-3278FAD2C364}" type="presParOf" srcId="{8FF5861B-E343-4F6E-8165-7D8CDD2D5D82}" destId="{003FF9E1-26B2-4FFF-BF30-E25F21C1AAC1}" srcOrd="1" destOrd="0" presId="urn:microsoft.com/office/officeart/2005/8/layout/hProcess9"/>
    <dgm:cxn modelId="{6E1185DA-64F0-4589-BA6B-E0B52898D9C3}" type="presParOf" srcId="{003FF9E1-26B2-4FFF-BF30-E25F21C1AAC1}" destId="{79A9F038-6898-4600-9C15-D0C00F740CB0}" srcOrd="0" destOrd="0" presId="urn:microsoft.com/office/officeart/2005/8/layout/hProcess9"/>
    <dgm:cxn modelId="{DB716C75-C5D7-4FD0-82CF-8E573227D02B}" type="presParOf" srcId="{003FF9E1-26B2-4FFF-BF30-E25F21C1AAC1}" destId="{1149487C-9DE4-4DF5-8FDD-4234E0506611}" srcOrd="1" destOrd="0" presId="urn:microsoft.com/office/officeart/2005/8/layout/hProcess9"/>
    <dgm:cxn modelId="{15E7E797-DF10-4683-9DA8-2EA9AFB53273}" type="presParOf" srcId="{003FF9E1-26B2-4FFF-BF30-E25F21C1AAC1}" destId="{8FC15C65-2295-47E6-91AF-448845057BA2}" srcOrd="2" destOrd="0" presId="urn:microsoft.com/office/officeart/2005/8/layout/hProcess9"/>
    <dgm:cxn modelId="{D0EDB227-3262-49A3-BC1F-558F38496A86}" type="presParOf" srcId="{003FF9E1-26B2-4FFF-BF30-E25F21C1AAC1}" destId="{F3363218-C0AF-4F1C-AE37-CA5225C2808A}" srcOrd="3" destOrd="0" presId="urn:microsoft.com/office/officeart/2005/8/layout/hProcess9"/>
    <dgm:cxn modelId="{49C8DF8F-757A-407F-A8DA-FCFB9F421826}" type="presParOf" srcId="{003FF9E1-26B2-4FFF-BF30-E25F21C1AAC1}" destId="{78DFBA97-DA93-4520-9DD0-B03DC8A5CDEE}" srcOrd="4" destOrd="0" presId="urn:microsoft.com/office/officeart/2005/8/layout/hProcess9"/>
    <dgm:cxn modelId="{65CBE220-BF7C-40C6-8F2F-5FB3466A61FB}" type="presParOf" srcId="{003FF9E1-26B2-4FFF-BF30-E25F21C1AAC1}" destId="{5F4A1ADD-FD4E-496E-B270-AAA642D2BD26}" srcOrd="5" destOrd="0" presId="urn:microsoft.com/office/officeart/2005/8/layout/hProcess9"/>
    <dgm:cxn modelId="{41C50ECE-0FB7-4252-A696-DA1977F49D63}" type="presParOf" srcId="{003FF9E1-26B2-4FFF-BF30-E25F21C1AAC1}" destId="{4F0F4018-BB0D-4E21-B9B3-93A6FF76D7F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6A99D-EA4E-460F-B1E7-76E00F2DA86E}">
      <dsp:nvSpPr>
        <dsp:cNvPr id="0" name=""/>
        <dsp:cNvSpPr/>
      </dsp:nvSpPr>
      <dsp:spPr>
        <a:xfrm>
          <a:off x="0" y="55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35,000+ students</a:t>
          </a:r>
          <a:endParaRPr lang="en-GB" sz="2000" kern="1200" dirty="0">
            <a:latin typeface="Arial" panose="020B0604020202020204" pitchFamily="34" charset="0"/>
            <a:cs typeface="Arial" panose="020B0604020202020204" pitchFamily="34" charset="0"/>
          </a:endParaRPr>
        </a:p>
      </dsp:txBody>
      <dsp:txXfrm>
        <a:off x="25587" y="31095"/>
        <a:ext cx="3301626" cy="472986"/>
      </dsp:txXfrm>
    </dsp:sp>
    <dsp:sp modelId="{B3818D52-F533-4E5C-87FF-B4B970059070}">
      <dsp:nvSpPr>
        <dsp:cNvPr id="0" name=""/>
        <dsp:cNvSpPr/>
      </dsp:nvSpPr>
      <dsp:spPr>
        <a:xfrm>
          <a:off x="0" y="6103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3 Colleges 22 Schools </a:t>
          </a:r>
          <a:endParaRPr lang="en-GB" sz="2000" kern="1200" dirty="0">
            <a:latin typeface="Arial" panose="020B0604020202020204" pitchFamily="34" charset="0"/>
            <a:cs typeface="Arial" panose="020B0604020202020204" pitchFamily="34" charset="0"/>
          </a:endParaRPr>
        </a:p>
      </dsp:txBody>
      <dsp:txXfrm>
        <a:off x="25587" y="635895"/>
        <a:ext cx="3301626" cy="472986"/>
      </dsp:txXfrm>
    </dsp:sp>
    <dsp:sp modelId="{594BE4F5-CF5F-4B7B-AA7A-FB83AFE3430D}">
      <dsp:nvSpPr>
        <dsp:cNvPr id="0" name=""/>
        <dsp:cNvSpPr/>
      </dsp:nvSpPr>
      <dsp:spPr>
        <a:xfrm>
          <a:off x="0" y="12151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13,000+ staff</a:t>
          </a:r>
          <a:endParaRPr lang="en-GB" sz="2000" kern="1200" dirty="0">
            <a:latin typeface="Arial" panose="020B0604020202020204" pitchFamily="34" charset="0"/>
            <a:cs typeface="Arial" panose="020B0604020202020204" pitchFamily="34" charset="0"/>
          </a:endParaRPr>
        </a:p>
      </dsp:txBody>
      <dsp:txXfrm>
        <a:off x="25587" y="1240695"/>
        <a:ext cx="3301626" cy="472986"/>
      </dsp:txXfrm>
    </dsp:sp>
    <dsp:sp modelId="{439E10E5-700D-4B8E-8A3A-F50E7224D7E3}">
      <dsp:nvSpPr>
        <dsp:cNvPr id="0" name=""/>
        <dsp:cNvSpPr/>
      </dsp:nvSpPr>
      <dsp:spPr>
        <a:xfrm>
          <a:off x="0" y="18199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$450m research income</a:t>
          </a:r>
          <a:endParaRPr lang="en-GB" sz="2000" kern="1200" dirty="0">
            <a:latin typeface="Arial" panose="020B0604020202020204" pitchFamily="34" charset="0"/>
            <a:cs typeface="Arial" panose="020B0604020202020204" pitchFamily="34" charset="0"/>
          </a:endParaRPr>
        </a:p>
      </dsp:txBody>
      <dsp:txXfrm>
        <a:off x="25587" y="1845495"/>
        <a:ext cx="3301626" cy="472986"/>
      </dsp:txXfrm>
    </dsp:sp>
    <dsp:sp modelId="{06A945A4-7003-421B-B399-A1C1213DF7FC}">
      <dsp:nvSpPr>
        <dsp:cNvPr id="0" name=""/>
        <dsp:cNvSpPr/>
      </dsp:nvSpPr>
      <dsp:spPr>
        <a:xfrm>
          <a:off x="0" y="24247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$1bn + turnover</a:t>
          </a:r>
          <a:endParaRPr lang="en-GB" sz="2000" kern="1200" dirty="0">
            <a:latin typeface="Arial" panose="020B0604020202020204" pitchFamily="34" charset="0"/>
            <a:cs typeface="Arial" panose="020B0604020202020204" pitchFamily="34" charset="0"/>
          </a:endParaRPr>
        </a:p>
      </dsp:txBody>
      <dsp:txXfrm>
        <a:off x="25587" y="2450295"/>
        <a:ext cx="3301626" cy="472986"/>
      </dsp:txXfrm>
    </dsp:sp>
    <dsp:sp modelId="{F444F27B-2DC9-401B-8175-E90322CE15F8}">
      <dsp:nvSpPr>
        <dsp:cNvPr id="0" name=""/>
        <dsp:cNvSpPr/>
      </dsp:nvSpPr>
      <dsp:spPr>
        <a:xfrm>
          <a:off x="0" y="3029508"/>
          <a:ext cx="3352800" cy="52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World Top 50 university</a:t>
          </a:r>
          <a:endParaRPr lang="en-GB" sz="2000" kern="1200" dirty="0">
            <a:latin typeface="Arial" panose="020B0604020202020204" pitchFamily="34" charset="0"/>
            <a:cs typeface="Arial" panose="020B0604020202020204" pitchFamily="34" charset="0"/>
          </a:endParaRPr>
        </a:p>
      </dsp:txBody>
      <dsp:txXfrm>
        <a:off x="25587" y="3055095"/>
        <a:ext cx="3301626"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C6BDF-59A0-4CFF-AFF2-976C28A1DA04}">
      <dsp:nvSpPr>
        <dsp:cNvPr id="0" name=""/>
        <dsp:cNvSpPr/>
      </dsp:nvSpPr>
      <dsp:spPr>
        <a:xfrm>
          <a:off x="1723" y="0"/>
          <a:ext cx="1806345"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Backgrounds and Experience</a:t>
          </a:r>
          <a:endParaRPr lang="en-GB" sz="2000" kern="1200" dirty="0">
            <a:latin typeface="Arial" panose="020B0604020202020204" pitchFamily="34" charset="0"/>
            <a:cs typeface="Arial" panose="020B0604020202020204" pitchFamily="34" charset="0"/>
          </a:endParaRPr>
        </a:p>
      </dsp:txBody>
      <dsp:txXfrm>
        <a:off x="1723" y="1810385"/>
        <a:ext cx="1806345" cy="1810385"/>
      </dsp:txXfrm>
    </dsp:sp>
    <dsp:sp modelId="{8401D919-08F5-4CAF-9533-5DA405025482}">
      <dsp:nvSpPr>
        <dsp:cNvPr id="0" name=""/>
        <dsp:cNvSpPr/>
      </dsp:nvSpPr>
      <dsp:spPr>
        <a:xfrm>
          <a:off x="151323"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B6665-73EA-4016-9166-85B61ACF20D8}">
      <dsp:nvSpPr>
        <dsp:cNvPr id="0" name=""/>
        <dsp:cNvSpPr/>
      </dsp:nvSpPr>
      <dsp:spPr>
        <a:xfrm>
          <a:off x="1862259" y="0"/>
          <a:ext cx="1806345"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Skills and Talents</a:t>
          </a:r>
          <a:endParaRPr lang="en-GB" sz="2000" kern="1200" dirty="0">
            <a:latin typeface="Arial" panose="020B0604020202020204" pitchFamily="34" charset="0"/>
            <a:cs typeface="Arial" panose="020B0604020202020204" pitchFamily="34" charset="0"/>
          </a:endParaRPr>
        </a:p>
      </dsp:txBody>
      <dsp:txXfrm>
        <a:off x="1862259" y="1810385"/>
        <a:ext cx="1806345" cy="1810385"/>
      </dsp:txXfrm>
    </dsp:sp>
    <dsp:sp modelId="{449EBAB5-343C-4CBF-8D3E-B154B835F875}">
      <dsp:nvSpPr>
        <dsp:cNvPr id="0" name=""/>
        <dsp:cNvSpPr/>
      </dsp:nvSpPr>
      <dsp:spPr>
        <a:xfrm>
          <a:off x="2011859" y="271557"/>
          <a:ext cx="1507145" cy="15071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B98E4-AF03-420A-8AB8-B7B23829956E}">
      <dsp:nvSpPr>
        <dsp:cNvPr id="0" name=""/>
        <dsp:cNvSpPr/>
      </dsp:nvSpPr>
      <dsp:spPr>
        <a:xfrm>
          <a:off x="3722795" y="0"/>
          <a:ext cx="1806345"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Approaches to Problem Solving</a:t>
          </a:r>
          <a:endParaRPr lang="en-GB" sz="2000" kern="1200" dirty="0">
            <a:latin typeface="Arial" panose="020B0604020202020204" pitchFamily="34" charset="0"/>
            <a:cs typeface="Arial" panose="020B0604020202020204" pitchFamily="34" charset="0"/>
          </a:endParaRPr>
        </a:p>
      </dsp:txBody>
      <dsp:txXfrm>
        <a:off x="3722795" y="1810385"/>
        <a:ext cx="1806345" cy="1810385"/>
      </dsp:txXfrm>
    </dsp:sp>
    <dsp:sp modelId="{AAEB4869-1A66-4C02-B669-09E3D0F2514B}">
      <dsp:nvSpPr>
        <dsp:cNvPr id="0" name=""/>
        <dsp:cNvSpPr/>
      </dsp:nvSpPr>
      <dsp:spPr>
        <a:xfrm>
          <a:off x="3872395" y="271557"/>
          <a:ext cx="1507145" cy="1507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707A3-12AA-4093-A1E8-EA3FF06A5C0F}">
      <dsp:nvSpPr>
        <dsp:cNvPr id="0" name=""/>
        <dsp:cNvSpPr/>
      </dsp:nvSpPr>
      <dsp:spPr>
        <a:xfrm>
          <a:off x="5583331" y="0"/>
          <a:ext cx="1806345"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Views</a:t>
          </a:r>
          <a:endParaRPr lang="en-GB" sz="2000" kern="1200" dirty="0">
            <a:latin typeface="Arial" panose="020B0604020202020204" pitchFamily="34" charset="0"/>
            <a:cs typeface="Arial" panose="020B0604020202020204" pitchFamily="34" charset="0"/>
          </a:endParaRPr>
        </a:p>
      </dsp:txBody>
      <dsp:txXfrm>
        <a:off x="5583331" y="1810385"/>
        <a:ext cx="1806345" cy="1810385"/>
      </dsp:txXfrm>
    </dsp:sp>
    <dsp:sp modelId="{482C99FD-575E-41F2-9376-F0B88B6CB77D}">
      <dsp:nvSpPr>
        <dsp:cNvPr id="0" name=""/>
        <dsp:cNvSpPr/>
      </dsp:nvSpPr>
      <dsp:spPr>
        <a:xfrm>
          <a:off x="5732931" y="271557"/>
          <a:ext cx="1507145" cy="150714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5432A-D808-47BF-A1A4-ADB693C24FD3}">
      <dsp:nvSpPr>
        <dsp:cNvPr id="0" name=""/>
        <dsp:cNvSpPr/>
      </dsp:nvSpPr>
      <dsp:spPr>
        <a:xfrm>
          <a:off x="295655" y="3620770"/>
          <a:ext cx="6800088"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99F36-2488-48F6-B4B5-7ACE6B36E42D}">
      <dsp:nvSpPr>
        <dsp:cNvPr id="0" name=""/>
        <dsp:cNvSpPr/>
      </dsp:nvSpPr>
      <dsp:spPr>
        <a:xfrm>
          <a:off x="582929" y="0"/>
          <a:ext cx="6606540" cy="3886200"/>
        </a:xfrm>
        <a:prstGeom prst="rightArrow">
          <a:avLst/>
        </a:prstGeom>
        <a:solidFill>
          <a:schemeClr val="tx2">
            <a:lumMod val="40000"/>
            <a:lumOff val="60000"/>
          </a:schemeClr>
        </a:solidFill>
        <a:ln>
          <a:solidFill>
            <a:schemeClr val="accent1"/>
          </a:solidFill>
        </a:ln>
        <a:effectLst/>
      </dsp:spPr>
      <dsp:style>
        <a:lnRef idx="0">
          <a:scrgbClr r="0" g="0" b="0"/>
        </a:lnRef>
        <a:fillRef idx="1">
          <a:scrgbClr r="0" g="0" b="0"/>
        </a:fillRef>
        <a:effectRef idx="0">
          <a:scrgbClr r="0" g="0" b="0"/>
        </a:effectRef>
        <a:fontRef idx="minor"/>
      </dsp:style>
    </dsp:sp>
    <dsp:sp modelId="{79A9F038-6898-4600-9C15-D0C00F740CB0}">
      <dsp:nvSpPr>
        <dsp:cNvPr id="0" name=""/>
        <dsp:cNvSpPr/>
      </dsp:nvSpPr>
      <dsp:spPr>
        <a:xfrm>
          <a:off x="3889" y="1165860"/>
          <a:ext cx="1870992"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Budgets at programme level </a:t>
          </a:r>
          <a:endParaRPr lang="en-GB" sz="2000" kern="1200" dirty="0"/>
        </a:p>
      </dsp:txBody>
      <dsp:txXfrm>
        <a:off x="79772" y="1241743"/>
        <a:ext cx="1719226" cy="1402714"/>
      </dsp:txXfrm>
    </dsp:sp>
    <dsp:sp modelId="{8FC15C65-2295-47E6-91AF-448845057BA2}">
      <dsp:nvSpPr>
        <dsp:cNvPr id="0" name=""/>
        <dsp:cNvSpPr/>
      </dsp:nvSpPr>
      <dsp:spPr>
        <a:xfrm>
          <a:off x="1968432" y="1165860"/>
          <a:ext cx="1870992"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Allocated budgets to Programme Owners not IT </a:t>
          </a:r>
          <a:endParaRPr lang="en-GB" sz="2100" kern="1200" dirty="0"/>
        </a:p>
      </dsp:txBody>
      <dsp:txXfrm>
        <a:off x="2044315" y="1241743"/>
        <a:ext cx="1719226" cy="1402714"/>
      </dsp:txXfrm>
    </dsp:sp>
    <dsp:sp modelId="{78DFBA97-DA93-4520-9DD0-B03DC8A5CDEE}">
      <dsp:nvSpPr>
        <dsp:cNvPr id="0" name=""/>
        <dsp:cNvSpPr/>
      </dsp:nvSpPr>
      <dsp:spPr>
        <a:xfrm>
          <a:off x="3932974" y="1165860"/>
          <a:ext cx="1870992"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Owners could decide where IT effort was used </a:t>
          </a:r>
          <a:endParaRPr lang="en-GB" sz="2100" kern="1200" dirty="0"/>
        </a:p>
      </dsp:txBody>
      <dsp:txXfrm>
        <a:off x="4008857" y="1241743"/>
        <a:ext cx="1719226" cy="1402714"/>
      </dsp:txXfrm>
    </dsp:sp>
    <dsp:sp modelId="{4F0F4018-BB0D-4E21-B9B3-93A6FF76D7FF}">
      <dsp:nvSpPr>
        <dsp:cNvPr id="0" name=""/>
        <dsp:cNvSpPr/>
      </dsp:nvSpPr>
      <dsp:spPr>
        <a:xfrm>
          <a:off x="5897517" y="1165860"/>
          <a:ext cx="1870992"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Owners could trade within and between programmes</a:t>
          </a:r>
          <a:endParaRPr lang="en-GB" sz="2100" kern="1200" dirty="0"/>
        </a:p>
      </dsp:txBody>
      <dsp:txXfrm>
        <a:off x="5973400" y="1241743"/>
        <a:ext cx="1719226" cy="1402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A9E0E4D-C2F1-B544-9DE2-BBECDFB45BB2}" type="datetimeFigureOut">
              <a:rPr lang="en-US" smtClean="0"/>
              <a:t>10/31/2015</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&lt;Mark&gt; </a:t>
            </a:r>
          </a:p>
          <a:p>
            <a:pPr marL="171450" indent="-171450">
              <a:buFont typeface="Arial" panose="020B0604020202020204" pitchFamily="34" charset="0"/>
              <a:buChar char="•"/>
            </a:pPr>
            <a:r>
              <a:rPr lang="en-GB" dirty="0"/>
              <a:t>Thanks for coming to our presentation this morning</a:t>
            </a:r>
            <a:r>
              <a:rPr lang="en-GB" baseline="0" dirty="0"/>
              <a:t> on </a:t>
            </a:r>
            <a:r>
              <a:rPr lang="en-GB" baseline="0" dirty="0" smtClean="0"/>
              <a:t>partnership-powered IT Change</a:t>
            </a:r>
          </a:p>
          <a:p>
            <a:pPr marL="171450" indent="-171450">
              <a:buFont typeface="Arial" panose="020B0604020202020204" pitchFamily="34" charset="0"/>
              <a:buChar char="•"/>
            </a:pPr>
            <a:r>
              <a:rPr lang="en-GB" baseline="0" dirty="0" smtClean="0"/>
              <a:t>We’re from Edinburgh University in Scotland </a:t>
            </a:r>
            <a:endParaRPr lang="en-GB" dirty="0"/>
          </a:p>
          <a:p>
            <a:pPr marL="171450" indent="-171450">
              <a:buFont typeface="Arial" panose="020B0604020202020204" pitchFamily="34" charset="0"/>
              <a:buChar char="•"/>
            </a:pPr>
            <a:r>
              <a:rPr lang="en-GB" baseline="0" dirty="0"/>
              <a:t>We’ve come a long way, and not just geographically, to be able to present this to you! </a:t>
            </a:r>
            <a:endParaRPr lang="en-GB" baseline="0" dirty="0" smtClean="0"/>
          </a:p>
          <a:p>
            <a:pPr marL="171450" indent="-171450">
              <a:buFont typeface="Arial" panose="020B0604020202020204" pitchFamily="34" charset="0"/>
              <a:buChar char="•"/>
            </a:pPr>
            <a:r>
              <a:rPr lang="en-GB" baseline="0" dirty="0" smtClean="0"/>
              <a:t>There may be some challenges with accents and terminology  </a:t>
            </a:r>
          </a:p>
          <a:p>
            <a:pPr marL="171450" indent="-171450">
              <a:buFont typeface="Arial" panose="020B0604020202020204" pitchFamily="34" charset="0"/>
              <a:buChar char="•"/>
            </a:pPr>
            <a:r>
              <a:rPr lang="en-GB" baseline="0" dirty="0" smtClean="0"/>
              <a:t>We’ll do our best to speak more slowly but please forgive us if we get over-excited </a:t>
            </a:r>
            <a:endParaRPr lang="en-GB" b="1" dirty="0"/>
          </a:p>
          <a:p>
            <a:pPr marL="171450" indent="-171450">
              <a:buFont typeface="Arial" panose="020B0604020202020204" pitchFamily="34" charset="0"/>
              <a:buChar char="•"/>
              <a:defRPr/>
            </a:pPr>
            <a:r>
              <a:rPr lang="en-GB" baseline="0" dirty="0"/>
              <a:t>Establishing effective partnerships is always a challenge for IT and even more so within complex </a:t>
            </a:r>
            <a:r>
              <a:rPr lang="en-GB" dirty="0"/>
              <a:t>and highly devolved </a:t>
            </a:r>
            <a:r>
              <a:rPr lang="en-GB" baseline="0" dirty="0"/>
              <a:t>organisations such as </a:t>
            </a:r>
            <a:r>
              <a:rPr lang="en-GB" baseline="0" dirty="0" smtClean="0"/>
              <a:t>Universities.</a:t>
            </a:r>
          </a:p>
          <a:p>
            <a:pPr marL="171450" indent="-171450">
              <a:buFont typeface="Arial" panose="020B0604020202020204" pitchFamily="34" charset="0"/>
              <a:buChar char="•"/>
              <a:defRPr/>
            </a:pPr>
            <a:r>
              <a:rPr lang="en-GB" baseline="0" dirty="0" smtClean="0"/>
              <a:t>Its clear that finding ways to work across campus that produce better outcomes for our students and staff is high on everyone’s agenda.  </a:t>
            </a:r>
          </a:p>
          <a:p>
            <a:pPr marL="171450" indent="-171450">
              <a:buFont typeface="Arial" panose="020B0604020202020204" pitchFamily="34" charset="0"/>
              <a:buChar char="•"/>
              <a:defRPr/>
            </a:pPr>
            <a:r>
              <a:rPr lang="en-GB" baseline="0" dirty="0" smtClean="0"/>
              <a:t>We think that partnership for IT is an idea whose time has come – a recent Gartner paper “The Politics of Powerful Partnerships” certainly suggest so.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Our </a:t>
            </a:r>
            <a:r>
              <a:rPr lang="en-GB" dirty="0"/>
              <a:t>presentation is based on </a:t>
            </a:r>
            <a:r>
              <a:rPr lang="en-GB" dirty="0" smtClean="0"/>
              <a:t>work</a:t>
            </a:r>
            <a:r>
              <a:rPr lang="en-GB" baseline="0" dirty="0" smtClean="0"/>
              <a:t> done</a:t>
            </a:r>
            <a:r>
              <a:rPr lang="en-GB" dirty="0" smtClean="0"/>
              <a:t> </a:t>
            </a:r>
            <a:r>
              <a:rPr lang="en-GB" dirty="0"/>
              <a:t>within Information Services at the University of Edinburgh going back more than 10 years</a:t>
            </a:r>
            <a:r>
              <a:rPr lang="en-GB"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hope that you find ideas in our presentation that will help you.</a:t>
            </a:r>
            <a:endParaRPr lang="en-GB" dirty="0"/>
          </a:p>
          <a:p>
            <a:pPr marL="171450" indent="-171450">
              <a:buFont typeface="Arial" panose="020B0604020202020204" pitchFamily="34" charset="0"/>
              <a:buChar char="•"/>
            </a:pPr>
            <a:r>
              <a:rPr lang="en-GB" baseline="0" dirty="0" smtClean="0"/>
              <a:t>We’ll leave </a:t>
            </a:r>
            <a:r>
              <a:rPr lang="en-GB" baseline="0" dirty="0"/>
              <a:t>time for questions at </a:t>
            </a:r>
            <a:r>
              <a:rPr lang="en-GB" baseline="0" dirty="0" smtClean="0"/>
              <a:t>the </a:t>
            </a:r>
            <a:r>
              <a:rPr lang="en-GB" baseline="0" dirty="0"/>
              <a:t>end but we’re more than happy to stay around afterwards</a:t>
            </a:r>
            <a:r>
              <a:rPr lang="en-GB" baseline="0" dirty="0" smtClean="0"/>
              <a:t>.</a:t>
            </a:r>
            <a:endParaRPr lang="en-GB" baseline="0" dirty="0"/>
          </a:p>
          <a:p>
            <a:r>
              <a:rPr lang="en-GB" b="1" dirty="0"/>
              <a:t>&lt;Next Slide </a:t>
            </a:r>
            <a:r>
              <a:rPr lang="en-GB" b="1" dirty="0" smtClean="0"/>
              <a:t>Mark&gt;</a:t>
            </a:r>
            <a:endParaRPr lang="en-GB"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a:p>
        </p:txBody>
      </p:sp>
    </p:spTree>
    <p:extLst>
      <p:ext uri="{BB962C8B-B14F-4D97-AF65-F5344CB8AC3E}">
        <p14:creationId xmlns:p14="http://schemas.microsoft.com/office/powerpoint/2010/main" val="230564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a:t>
            </a:r>
            <a:r>
              <a:rPr lang="en-GB" b="1" dirty="0" smtClean="0"/>
              <a:t>&gt;</a:t>
            </a:r>
            <a:endParaRPr lang="en-GB" b="1" dirty="0"/>
          </a:p>
          <a:p>
            <a:r>
              <a:rPr lang="en-GB" baseline="0" dirty="0"/>
              <a:t>In an effective partnership each partner: </a:t>
            </a:r>
          </a:p>
          <a:p>
            <a:pPr marL="171450" lvl="0" indent="-171450">
              <a:buFont typeface="Arial" panose="020B0604020202020204" pitchFamily="34" charset="0"/>
              <a:buChar char="•"/>
            </a:pPr>
            <a:r>
              <a:rPr lang="en-GB" baseline="0" dirty="0"/>
              <a:t>Takes ownership</a:t>
            </a:r>
          </a:p>
          <a:p>
            <a:pPr marL="171450" lvl="0" indent="-171450">
              <a:buFont typeface="Arial" panose="020B0604020202020204" pitchFamily="34" charset="0"/>
              <a:buChar char="•"/>
            </a:pPr>
            <a:r>
              <a:rPr lang="en-GB" baseline="0" dirty="0"/>
              <a:t>Contributes resources</a:t>
            </a:r>
          </a:p>
          <a:p>
            <a:pPr marL="171450" lvl="0" indent="-171450">
              <a:buFont typeface="Arial" panose="020B0604020202020204" pitchFamily="34" charset="0"/>
              <a:buChar char="•"/>
            </a:pPr>
            <a:r>
              <a:rPr lang="en-GB" baseline="0" dirty="0"/>
              <a:t>Works together positively </a:t>
            </a:r>
          </a:p>
          <a:p>
            <a:pPr marL="171450" lvl="0" indent="-171450">
              <a:buFont typeface="Arial" panose="020B0604020202020204" pitchFamily="34" charset="0"/>
              <a:buChar char="•"/>
            </a:pPr>
            <a:r>
              <a:rPr lang="en-GB" baseline="0" dirty="0"/>
              <a:t>Takes responsibility for and shares in the outcomes – both good or bad</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dirty="0" smtClean="0"/>
              <a:t>Sadly this is not</a:t>
            </a:r>
            <a:r>
              <a:rPr lang="en-GB" baseline="0" dirty="0" smtClean="0"/>
              <a:t> </a:t>
            </a:r>
            <a:r>
              <a:rPr lang="en-GB" dirty="0" smtClean="0"/>
              <a:t>the</a:t>
            </a:r>
            <a:r>
              <a:rPr lang="en-GB" baseline="0" dirty="0" smtClean="0"/>
              <a:t> </a:t>
            </a:r>
            <a:r>
              <a:rPr lang="en-GB" dirty="0" smtClean="0"/>
              <a:t>most common model for </a:t>
            </a:r>
            <a:r>
              <a:rPr lang="en-GB" baseline="0" dirty="0" smtClean="0"/>
              <a:t>delivering IT change in Higher Education.  Instead we more commonly encounter:</a:t>
            </a:r>
          </a:p>
          <a:p>
            <a:pPr marL="628650" lvl="1" indent="-171450">
              <a:buFont typeface="Arial" panose="020B0604020202020204" pitchFamily="34" charset="0"/>
              <a:buChar char="•"/>
            </a:pPr>
            <a:r>
              <a:rPr lang="en-GB" baseline="0" dirty="0" smtClean="0"/>
              <a:t>unclear objectives</a:t>
            </a:r>
          </a:p>
          <a:p>
            <a:pPr marL="628650" lvl="1" indent="-171450">
              <a:buFont typeface="Arial" panose="020B0604020202020204" pitchFamily="34" charset="0"/>
              <a:buChar char="•"/>
            </a:pPr>
            <a:r>
              <a:rPr lang="en-GB" baseline="0" dirty="0" smtClean="0"/>
              <a:t>disputed ownership</a:t>
            </a:r>
          </a:p>
          <a:p>
            <a:pPr marL="628650" lvl="1" indent="-171450">
              <a:buFont typeface="Arial" panose="020B0604020202020204" pitchFamily="34" charset="0"/>
              <a:buChar char="•"/>
            </a:pPr>
            <a:r>
              <a:rPr lang="en-GB" baseline="0" dirty="0" smtClean="0"/>
              <a:t>organisation silos</a:t>
            </a:r>
          </a:p>
          <a:p>
            <a:pPr marL="628650" lvl="1" indent="-171450">
              <a:buFont typeface="Arial" panose="020B0604020202020204" pitchFamily="34" charset="0"/>
              <a:buChar char="•"/>
            </a:pPr>
            <a:r>
              <a:rPr lang="en-GB" baseline="0" dirty="0" smtClean="0"/>
              <a:t>under-resourcing</a:t>
            </a:r>
          </a:p>
          <a:p>
            <a:pPr marL="628650" lvl="1" indent="-171450">
              <a:buFont typeface="Arial" panose="020B0604020202020204" pitchFamily="34" charset="0"/>
              <a:buChar char="•"/>
            </a:pPr>
            <a:r>
              <a:rPr lang="en-GB" baseline="0" dirty="0" smtClean="0"/>
              <a:t>a pervasive blame culture which makes it better to try to avoid all responsibility for change</a:t>
            </a:r>
          </a:p>
          <a:p>
            <a:pPr marL="0" lvl="0" indent="0">
              <a:buFont typeface="Arial" panose="020B0604020202020204" pitchFamily="34" charset="0"/>
              <a:buNone/>
            </a:pPr>
            <a:r>
              <a:rPr lang="en-GB" b="0" baseline="0" dirty="0" smtClean="0"/>
              <a:t>It’s tough!</a:t>
            </a:r>
          </a:p>
          <a:p>
            <a:pPr marL="0" lvl="0" indent="0">
              <a:buFont typeface="Arial" panose="020B0604020202020204" pitchFamily="34" charset="0"/>
              <a:buNone/>
            </a:pPr>
            <a:r>
              <a:rPr lang="en-GB" b="1" baseline="0" dirty="0" smtClean="0"/>
              <a:t>&lt;Next Slide Mark&gt; </a:t>
            </a:r>
            <a:endParaRPr lang="en-GB" b="1" baseline="0" dirty="0"/>
          </a:p>
          <a:p>
            <a:endParaRPr lang="en-GB"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427532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baseline="0" dirty="0" smtClean="0"/>
              <a:t>IT cannot deliver change on its own and must work effectively across the campus. This demands different skills of empathy and communication that take us far outside our comfort zone. </a:t>
            </a:r>
          </a:p>
          <a:p>
            <a:pPr marL="171450" indent="-171450">
              <a:buFont typeface="Arial" panose="020B0604020202020204" pitchFamily="34" charset="0"/>
              <a:buChar char="•"/>
            </a:pPr>
            <a:r>
              <a:rPr lang="en-GB" b="0" dirty="0" smtClean="0"/>
              <a:t>On</a:t>
            </a:r>
            <a:r>
              <a:rPr lang="en-GB" b="0" baseline="0" dirty="0" smtClean="0"/>
              <a:t> a major project it was said to me that IT was from Mars and our business partner, in this case our Research Office, was from Venus. We simply didn’t understand or communicate well with each other. </a:t>
            </a:r>
          </a:p>
          <a:p>
            <a:pPr marL="171450" indent="-171450">
              <a:buFont typeface="Arial" panose="020B0604020202020204" pitchFamily="34" charset="0"/>
              <a:buChar char="•"/>
            </a:pPr>
            <a:r>
              <a:rPr lang="en-GB" b="0" baseline="0" dirty="0" smtClean="0"/>
              <a:t>I was advised that we had to work harder to build this relationship if the project was to succeed.</a:t>
            </a:r>
          </a:p>
          <a:p>
            <a:pPr marL="171450" indent="-171450">
              <a:buFont typeface="Arial" panose="020B0604020202020204" pitchFamily="34" charset="0"/>
              <a:buChar char="•"/>
            </a:pPr>
            <a:r>
              <a:rPr lang="en-GB" b="0" baseline="0" dirty="0" smtClean="0"/>
              <a:t>This turned out to be very good advice!</a:t>
            </a:r>
          </a:p>
          <a:p>
            <a:pPr marL="171450" indent="-171450">
              <a:buFont typeface="Arial" panose="020B0604020202020204" pitchFamily="34" charset="0"/>
              <a:buChar char="•"/>
            </a:pPr>
            <a:r>
              <a:rPr lang="en-GB" b="0" baseline="0" dirty="0" smtClean="0"/>
              <a:t>In truth I haven’t yet read John </a:t>
            </a:r>
            <a:r>
              <a:rPr lang="en-GB" b="0" baseline="0" dirty="0" err="1" smtClean="0"/>
              <a:t>Gray’s</a:t>
            </a:r>
            <a:r>
              <a:rPr lang="en-GB" b="0" baseline="0" dirty="0" smtClean="0"/>
              <a:t> book but maybe I should!</a:t>
            </a:r>
          </a:p>
          <a:p>
            <a:r>
              <a:rPr lang="en-GB" b="1" baseline="0" dirty="0" smtClean="0"/>
              <a:t>&lt;Next Slide Mark&gt; </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220946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a:t>
            </a:r>
            <a:r>
              <a:rPr lang="en-GB" b="1" dirty="0" smtClean="0"/>
              <a:t>&gt;</a:t>
            </a:r>
          </a:p>
          <a:p>
            <a:r>
              <a:rPr lang="en-GB" b="0" dirty="0" smtClean="0"/>
              <a:t>So</a:t>
            </a:r>
            <a:r>
              <a:rPr lang="en-GB" b="0" baseline="0" dirty="0" smtClean="0"/>
              <a:t> how can we build effective partnerships?</a:t>
            </a:r>
            <a:endParaRPr lang="en-GB" b="0" dirty="0" smtClean="0"/>
          </a:p>
          <a:p>
            <a:pPr marL="171450" indent="-171450">
              <a:buFont typeface="Arial" panose="020B0604020202020204" pitchFamily="34" charset="0"/>
              <a:buChar char="•"/>
            </a:pPr>
            <a:r>
              <a:rPr lang="en-GB" b="0" dirty="0" smtClean="0"/>
              <a:t>Perhaps</a:t>
            </a:r>
            <a:r>
              <a:rPr lang="en-GB" b="0" baseline="0" dirty="0" smtClean="0"/>
              <a:t> the first thing we need to do is accept that successful partnership does </a:t>
            </a:r>
            <a:r>
              <a:rPr lang="en-GB" b="0" baseline="0" dirty="0"/>
              <a:t>not require “group think” </a:t>
            </a:r>
          </a:p>
          <a:p>
            <a:pPr marL="171450" indent="-171450">
              <a:buFont typeface="Arial" panose="020B0604020202020204" pitchFamily="34" charset="0"/>
              <a:buChar char="•"/>
            </a:pPr>
            <a:r>
              <a:rPr lang="en-GB" baseline="0" dirty="0" smtClean="0"/>
              <a:t>Our colleagues across campus probably don’t see things exactly the same way as we do </a:t>
            </a:r>
          </a:p>
          <a:p>
            <a:pPr marL="171450" indent="-171450">
              <a:buFont typeface="Arial" panose="020B0604020202020204" pitchFamily="34" charset="0"/>
              <a:buChar char="•"/>
            </a:pPr>
            <a:r>
              <a:rPr lang="en-GB" baseline="0" dirty="0" smtClean="0"/>
              <a:t>But these differences are an essential part of understanding each other and enable us to work together more effectively</a:t>
            </a:r>
            <a:endParaRPr lang="en-GB" dirty="0" smtClean="0"/>
          </a:p>
          <a:p>
            <a:pPr marL="171450" indent="-171450">
              <a:buFont typeface="Arial" panose="020B0604020202020204" pitchFamily="34" charset="0"/>
              <a:buChar char="•"/>
            </a:pPr>
            <a:r>
              <a:rPr lang="en-GB" baseline="0" dirty="0" smtClean="0"/>
              <a:t>We need to recognise that our differences are often in fact our essential professional contributions to the partnership</a:t>
            </a:r>
          </a:p>
          <a:p>
            <a:pPr marL="171450" indent="-171450">
              <a:buFont typeface="Arial" panose="020B0604020202020204" pitchFamily="34" charset="0"/>
              <a:buChar char="•"/>
            </a:pPr>
            <a:r>
              <a:rPr lang="en-GB" baseline="0" dirty="0" smtClean="0"/>
              <a:t>For IT these </a:t>
            </a:r>
            <a:r>
              <a:rPr lang="en-GB" baseline="0" smtClean="0"/>
              <a:t>professional contributions might </a:t>
            </a:r>
            <a:r>
              <a:rPr lang="en-GB" baseline="0" dirty="0" smtClean="0"/>
              <a:t>include:</a:t>
            </a:r>
          </a:p>
          <a:p>
            <a:pPr marL="628650" lvl="1" indent="-171450">
              <a:buFont typeface="Arial" panose="020B0604020202020204" pitchFamily="34" charset="0"/>
              <a:buChar char="•"/>
            </a:pPr>
            <a:r>
              <a:rPr lang="en-GB" baseline="0" dirty="0" smtClean="0"/>
              <a:t>Structured approaches in areas such as project management</a:t>
            </a:r>
          </a:p>
          <a:p>
            <a:pPr marL="628650" lvl="1" indent="-171450">
              <a:buFont typeface="Arial" panose="020B0604020202020204" pitchFamily="34" charset="0"/>
              <a:buChar char="•"/>
            </a:pPr>
            <a:r>
              <a:rPr lang="en-GB" baseline="0" dirty="0" smtClean="0"/>
              <a:t>Technology skills </a:t>
            </a:r>
          </a:p>
          <a:p>
            <a:pPr marL="628650" lvl="1" indent="-171450">
              <a:buFont typeface="Arial" panose="020B0604020202020204" pitchFamily="34" charset="0"/>
              <a:buChar char="•"/>
            </a:pPr>
            <a:r>
              <a:rPr lang="en-GB" baseline="0" dirty="0" smtClean="0"/>
              <a:t>Specialist knowledge </a:t>
            </a:r>
          </a:p>
          <a:p>
            <a:pPr marL="628650" lvl="1" indent="-171450">
              <a:buFont typeface="Arial" panose="020B0604020202020204" pitchFamily="34" charset="0"/>
              <a:buChar char="•"/>
            </a:pPr>
            <a:r>
              <a:rPr lang="en-GB" baseline="0" dirty="0" smtClean="0"/>
              <a:t>Experience of similar work done previously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Great partnerships leverage their differences so that the whole is greater than the sum of the parts. </a:t>
            </a:r>
          </a:p>
          <a:p>
            <a:r>
              <a:rPr lang="en-GB" b="1" baseline="0" dirty="0" smtClean="0"/>
              <a:t>&lt;Next Slide Mark&gt;</a:t>
            </a:r>
            <a:endParaRPr lang="en-GB" b="1"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a:p>
        </p:txBody>
      </p:sp>
    </p:spTree>
    <p:extLst>
      <p:ext uri="{BB962C8B-B14F-4D97-AF65-F5344CB8AC3E}">
        <p14:creationId xmlns:p14="http://schemas.microsoft.com/office/powerpoint/2010/main" val="108291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&lt;Mark&gt;</a:t>
            </a:r>
          </a:p>
          <a:p>
            <a:pPr marL="171450" indent="-171450">
              <a:buFont typeface="Arial" panose="020B0604020202020204" pitchFamily="34" charset="0"/>
              <a:buChar char="•"/>
              <a:defRPr/>
            </a:pPr>
            <a:r>
              <a:rPr lang="en-GB" dirty="0" smtClean="0"/>
              <a:t>If we’re looking for some</a:t>
            </a:r>
            <a:r>
              <a:rPr lang="en-GB" baseline="0" dirty="0" smtClean="0"/>
              <a:t> evidence of constructive differences in a partnership let’s consider these two – Laurel and Hardy</a:t>
            </a:r>
            <a:endParaRPr lang="en-GB" dirty="0" smtClean="0"/>
          </a:p>
          <a:p>
            <a:pPr marL="171450" indent="-171450">
              <a:buFont typeface="Arial" panose="020B0604020202020204" pitchFamily="34" charset="0"/>
              <a:buChar char="•"/>
            </a:pPr>
            <a:r>
              <a:rPr lang="en-GB" dirty="0" smtClean="0"/>
              <a:t>The </a:t>
            </a:r>
            <a:r>
              <a:rPr lang="en-GB" dirty="0"/>
              <a:t>greatest comedy double </a:t>
            </a:r>
            <a:r>
              <a:rPr lang="en-GB" dirty="0" smtClean="0"/>
              <a:t>act ever!</a:t>
            </a:r>
          </a:p>
          <a:p>
            <a:pPr marL="171450" indent="-171450">
              <a:buFont typeface="Arial" panose="020B0604020202020204" pitchFamily="34" charset="0"/>
              <a:buChar char="•"/>
            </a:pPr>
            <a:r>
              <a:rPr lang="en-GB" dirty="0" smtClean="0"/>
              <a:t>This</a:t>
            </a:r>
            <a:r>
              <a:rPr lang="en-GB" baseline="0" dirty="0" smtClean="0"/>
              <a:t> partnership didn’t just have differences – it celebrated them! </a:t>
            </a:r>
          </a:p>
          <a:p>
            <a:pPr marL="628650" lvl="1" indent="-171450">
              <a:buFont typeface="Arial" panose="020B0604020202020204" pitchFamily="34" charset="0"/>
              <a:buChar char="•"/>
            </a:pPr>
            <a:r>
              <a:rPr lang="en-GB" baseline="0" dirty="0" smtClean="0"/>
              <a:t>The contrast in physical appearance </a:t>
            </a:r>
          </a:p>
          <a:p>
            <a:pPr marL="628650" lvl="1" indent="-171450">
              <a:buFont typeface="Arial" panose="020B0604020202020204" pitchFamily="34" charset="0"/>
              <a:buChar char="•"/>
            </a:pPr>
            <a:r>
              <a:rPr lang="en-GB" baseline="0" dirty="0" smtClean="0"/>
              <a:t>The different ties</a:t>
            </a:r>
          </a:p>
          <a:p>
            <a:pPr marL="628650" lvl="1" indent="-171450">
              <a:buFont typeface="Arial" panose="020B0604020202020204" pitchFamily="34" charset="0"/>
              <a:buChar char="•"/>
            </a:pPr>
            <a:r>
              <a:rPr lang="en-GB" baseline="0" dirty="0" smtClean="0"/>
              <a:t>The hats – one too small one too large</a:t>
            </a:r>
          </a:p>
          <a:p>
            <a:pPr marL="628650" lvl="1" indent="-171450">
              <a:buFont typeface="Arial" panose="020B0604020202020204" pitchFamily="34" charset="0"/>
              <a:buChar char="•"/>
            </a:pPr>
            <a:r>
              <a:rPr lang="en-GB" baseline="0" dirty="0" smtClean="0"/>
              <a:t>The too tight and too loose jackets</a:t>
            </a:r>
          </a:p>
          <a:p>
            <a:pPr marL="171450" lvl="0" indent="-171450">
              <a:buFont typeface="Arial" panose="020B0604020202020204" pitchFamily="34" charset="0"/>
              <a:buChar char="•"/>
            </a:pPr>
            <a:r>
              <a:rPr lang="en-GB" baseline="0" dirty="0" smtClean="0"/>
              <a:t>All of these can be seen in any photograph – a compelling study of difference</a:t>
            </a:r>
          </a:p>
          <a:p>
            <a:pPr marL="171450" lvl="0" indent="-171450">
              <a:buFont typeface="Arial" panose="020B0604020202020204" pitchFamily="34" charset="0"/>
              <a:buChar char="•"/>
            </a:pPr>
            <a:r>
              <a:rPr lang="en-GB" baseline="0" dirty="0" smtClean="0"/>
              <a:t>But what they did - they did together - and didn’t they do it well!</a:t>
            </a:r>
          </a:p>
          <a:p>
            <a:pPr marL="171450" lvl="0" indent="-171450">
              <a:buFont typeface="Arial" panose="020B0604020202020204" pitchFamily="34" charset="0"/>
              <a:buChar char="•"/>
            </a:pPr>
            <a:r>
              <a:rPr lang="en-GB" baseline="0" dirty="0" smtClean="0"/>
              <a:t>An unlikely model perhaps but we hope an inspiring one for IT and our colleagues across campus</a:t>
            </a:r>
          </a:p>
          <a:p>
            <a:pPr marL="0" lvl="0" indent="0">
              <a:buFont typeface="Arial" panose="020B0604020202020204" pitchFamily="34" charset="0"/>
              <a:buNone/>
            </a:pPr>
            <a:r>
              <a:rPr lang="en-GB" b="1" baseline="0" dirty="0" smtClean="0"/>
              <a:t>&lt;Next Slide Mark&gt;</a:t>
            </a:r>
            <a:endParaRPr lang="en-GB" b="1"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a:p>
        </p:txBody>
      </p:sp>
    </p:spTree>
    <p:extLst>
      <p:ext uri="{BB962C8B-B14F-4D97-AF65-F5344CB8AC3E}">
        <p14:creationId xmlns:p14="http://schemas.microsoft.com/office/powerpoint/2010/main" val="23352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&lt;Mark&gt;</a:t>
            </a:r>
          </a:p>
          <a:p>
            <a:pPr marL="171450" indent="-171450">
              <a:buFont typeface="Arial" panose="020B0604020202020204" pitchFamily="34" charset="0"/>
              <a:buChar char="•"/>
              <a:defRPr/>
            </a:pPr>
            <a:r>
              <a:rPr lang="en-GB" dirty="0" smtClean="0"/>
              <a:t>Sadly however this</a:t>
            </a:r>
            <a:r>
              <a:rPr lang="en-GB" baseline="0" dirty="0" smtClean="0"/>
              <a:t> peak of effective partnership represented by Laurel and Hardy is </a:t>
            </a:r>
            <a:r>
              <a:rPr lang="en-GB" dirty="0" smtClean="0"/>
              <a:t>not exactly where we</a:t>
            </a:r>
            <a:r>
              <a:rPr lang="en-GB" baseline="0" dirty="0" smtClean="0"/>
              <a:t> were in 2005</a:t>
            </a:r>
          </a:p>
          <a:p>
            <a:pPr marL="171450" indent="-171450">
              <a:buFont typeface="Arial" panose="020B0604020202020204" pitchFamily="34" charset="0"/>
              <a:buChar char="•"/>
              <a:defRPr/>
            </a:pPr>
            <a:r>
              <a:rPr lang="en-GB" baseline="0" dirty="0" smtClean="0"/>
              <a:t>Craig – how was it for you </a:t>
            </a:r>
            <a:r>
              <a:rPr lang="en-GB" dirty="0" smtClean="0"/>
              <a:t>back then?</a:t>
            </a:r>
            <a:endParaRPr lang="en-GB" baseline="0" dirty="0" smtClean="0"/>
          </a:p>
          <a:p>
            <a:r>
              <a:rPr lang="en-GB" b="1" dirty="0" smtClean="0"/>
              <a:t>&lt;Next Slide Craig&gt;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a:p>
        </p:txBody>
      </p:sp>
    </p:spTree>
    <p:extLst>
      <p:ext uri="{BB962C8B-B14F-4D97-AF65-F5344CB8AC3E}">
        <p14:creationId xmlns:p14="http://schemas.microsoft.com/office/powerpoint/2010/main" val="2415548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&lt;Craig&gt;</a:t>
            </a:r>
          </a:p>
          <a:p>
            <a:pPr marL="0" indent="0">
              <a:buFont typeface="Arial" panose="020B0604020202020204" pitchFamily="34" charset="0"/>
              <a:buNone/>
            </a:pPr>
            <a:r>
              <a:rPr lang="en-GB" b="0" dirty="0"/>
              <a:t>Not</a:t>
            </a:r>
            <a:r>
              <a:rPr lang="en-GB" b="0" baseline="0" dirty="0"/>
              <a:t> great to be honest. </a:t>
            </a:r>
          </a:p>
          <a:p>
            <a:pPr marL="171450" indent="-171450">
              <a:buFont typeface="Arial" panose="020B0604020202020204" pitchFamily="34" charset="0"/>
              <a:buChar char="•"/>
            </a:pPr>
            <a:r>
              <a:rPr lang="en-GB" b="0" baseline="0" dirty="0"/>
              <a:t>Up to 2005 - IT projects were very difficult to work on</a:t>
            </a:r>
          </a:p>
          <a:p>
            <a:pPr marL="171450" indent="-171450">
              <a:buFont typeface="Arial" panose="020B0604020202020204" pitchFamily="34" charset="0"/>
              <a:buChar char="•"/>
            </a:pPr>
            <a:r>
              <a:rPr lang="en-GB" b="0" baseline="0" dirty="0"/>
              <a:t>We felt that IT largely chose the projects and set the priorities </a:t>
            </a:r>
          </a:p>
          <a:p>
            <a:pPr marL="171450" indent="-171450">
              <a:buFont typeface="Arial" panose="020B0604020202020204" pitchFamily="34" charset="0"/>
              <a:buChar char="•"/>
            </a:pPr>
            <a:r>
              <a:rPr lang="en-GB" b="0" baseline="0" dirty="0"/>
              <a:t>IT gave us some hardware, put the software on it, and largely left us to it.  To be honest, we were quite happy with that.</a:t>
            </a:r>
          </a:p>
          <a:p>
            <a:pPr marL="171450" indent="-171450">
              <a:buFont typeface="Arial" panose="020B0604020202020204" pitchFamily="34" charset="0"/>
              <a:buChar char="•"/>
            </a:pPr>
            <a:r>
              <a:rPr lang="en-GB" b="0" baseline="0" dirty="0"/>
              <a:t>We felt that IT knew little about our business and preferred to do as much as we could ourselves, so when they offered us a project manager or business analyst, we were sceptical </a:t>
            </a:r>
            <a:r>
              <a:rPr lang="en-GB" dirty="0"/>
              <a:t>and usually declined </a:t>
            </a:r>
            <a:r>
              <a:rPr lang="en-GB" b="0" baseline="0" dirty="0"/>
              <a:t>.</a:t>
            </a:r>
          </a:p>
          <a:p>
            <a:pPr marL="171450" indent="-171450">
              <a:buFont typeface="Arial" panose="020B0604020202020204" pitchFamily="34" charset="0"/>
              <a:buChar char="•"/>
            </a:pPr>
            <a:r>
              <a:rPr lang="en-GB" b="0" baseline="0" dirty="0"/>
              <a:t>Similarly, we knew what the real end users wanted - sometimes because we’d asked them, but not always!</a:t>
            </a:r>
          </a:p>
          <a:p>
            <a:pPr marL="171450" indent="-171450">
              <a:buFont typeface="Arial" panose="020B0604020202020204" pitchFamily="34" charset="0"/>
              <a:buChar char="•"/>
            </a:pPr>
            <a:r>
              <a:rPr lang="en-GB" b="0" baseline="0" dirty="0"/>
              <a:t>Partnership wasn’t something that we were actively seeking</a:t>
            </a:r>
          </a:p>
          <a:p>
            <a:pPr marL="171450" indent="-171450">
              <a:buFont typeface="Arial" panose="020B0604020202020204" pitchFamily="34" charset="0"/>
              <a:buChar char="•"/>
            </a:pPr>
            <a:r>
              <a:rPr lang="en-GB" b="0" baseline="0" dirty="0"/>
              <a:t>Together we were inefficient, ineffective and ultimately infamous</a:t>
            </a:r>
            <a:r>
              <a:rPr lang="en-GB" dirty="0"/>
              <a:t>, offering endless </a:t>
            </a:r>
            <a:r>
              <a:rPr lang="en-GB" b="0" baseline="0" dirty="0" smtClean="0"/>
              <a:t>opportunities </a:t>
            </a:r>
            <a:r>
              <a:rPr lang="en-GB" b="0" baseline="0" dirty="0"/>
              <a:t>for </a:t>
            </a:r>
            <a:r>
              <a:rPr lang="en-GB" dirty="0"/>
              <a:t>finger-pointing and </a:t>
            </a:r>
            <a:r>
              <a:rPr lang="en-GB" b="0" baseline="0" dirty="0"/>
              <a:t>blame</a:t>
            </a:r>
          </a:p>
          <a:p>
            <a:pPr marL="0" indent="0">
              <a:buFont typeface="Arial" panose="020B0604020202020204" pitchFamily="34" charset="0"/>
              <a:buNone/>
            </a:pPr>
            <a:r>
              <a:rPr lang="en-GB" b="1" baseline="0" dirty="0" smtClean="0"/>
              <a:t>&lt;Next Slide Craig&gt;</a:t>
            </a:r>
            <a:endParaRPr lang="en-GB" b="1"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a:p>
        </p:txBody>
      </p:sp>
    </p:spTree>
    <p:extLst>
      <p:ext uri="{BB962C8B-B14F-4D97-AF65-F5344CB8AC3E}">
        <p14:creationId xmlns:p14="http://schemas.microsoft.com/office/powerpoint/2010/main" val="305269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 don’t think anyone’s going to thank me for sharing this, but here are few</a:t>
            </a:r>
            <a:r>
              <a:rPr lang="en-US" baseline="0" dirty="0" smtClean="0"/>
              <a:t> examples to illustrate…</a:t>
            </a:r>
            <a:endParaRPr lang="en-US" dirty="0" smtClean="0"/>
          </a:p>
          <a:p>
            <a:pPr marL="171450" indent="-171450">
              <a:buFont typeface="Arial"/>
              <a:buChar char="•"/>
            </a:pPr>
            <a:r>
              <a:rPr lang="en-US" dirty="0" smtClean="0"/>
              <a:t>A reporting project that</a:t>
            </a:r>
            <a:r>
              <a:rPr lang="en-US" baseline="0" dirty="0" smtClean="0"/>
              <a:t> took 5 years to complete - it was poorly defined and inaccurately estimated, due to a lack of trust</a:t>
            </a:r>
          </a:p>
          <a:p>
            <a:pPr marL="171450" indent="-171450">
              <a:buFont typeface="Arial"/>
              <a:buChar char="•"/>
            </a:pPr>
            <a:r>
              <a:rPr lang="en-US" baseline="0" dirty="0" smtClean="0"/>
              <a:t>A new system was withdrawn for re-design after go-live due to complaints from students.  It didn’t do what they needed and no-one had asked them.</a:t>
            </a:r>
          </a:p>
          <a:p>
            <a:pPr marL="171450" indent="-171450">
              <a:buFont typeface="Arial"/>
              <a:buChar char="•"/>
            </a:pPr>
            <a:r>
              <a:rPr lang="en-US" dirty="0" smtClean="0"/>
              <a:t>A</a:t>
            </a:r>
            <a:r>
              <a:rPr lang="en-US" baseline="0" dirty="0" smtClean="0"/>
              <a:t> </a:t>
            </a:r>
            <a:r>
              <a:rPr lang="en-US" dirty="0" smtClean="0"/>
              <a:t>Student</a:t>
            </a:r>
            <a:r>
              <a:rPr lang="en-US" baseline="0" dirty="0" smtClean="0"/>
              <a:t> Records project entirely staffed by Student Administration staff needed to be recovered by IT after running over budget and missing several major deadlines</a:t>
            </a:r>
          </a:p>
          <a:p>
            <a:pPr marL="171450" indent="-171450">
              <a:buFont typeface="Arial"/>
              <a:buChar char="•"/>
            </a:pPr>
            <a:r>
              <a:rPr lang="en-US" baseline="0" dirty="0" smtClean="0"/>
              <a:t>A business lead turned up for a meeting to discuss the scope of a project - but he hadn’t been told what the project was about!</a:t>
            </a:r>
            <a:endParaRPr lang="en-US" dirty="0" smtClean="0"/>
          </a:p>
          <a:p>
            <a:r>
              <a:rPr lang="en-GB" b="1"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16</a:t>
            </a:fld>
            <a:endParaRPr lang="en-US"/>
          </a:p>
        </p:txBody>
      </p:sp>
    </p:spTree>
    <p:extLst>
      <p:ext uri="{BB962C8B-B14F-4D97-AF65-F5344CB8AC3E}">
        <p14:creationId xmlns:p14="http://schemas.microsoft.com/office/powerpoint/2010/main" val="363564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a:t>
            </a:r>
            <a:r>
              <a:rPr lang="en-GB" b="1" dirty="0" smtClean="0"/>
              <a:t>&gt; </a:t>
            </a:r>
          </a:p>
          <a:p>
            <a:r>
              <a:rPr lang="en-GB" b="0" dirty="0" smtClean="0"/>
              <a:t>Ouch!</a:t>
            </a:r>
            <a:r>
              <a:rPr lang="en-GB" b="0" baseline="0" dirty="0" smtClean="0"/>
              <a:t> </a:t>
            </a:r>
            <a:r>
              <a:rPr lang="en-GB" b="0" dirty="0" smtClean="0"/>
              <a:t>Thanks</a:t>
            </a:r>
            <a:r>
              <a:rPr lang="en-GB" b="0" baseline="0" dirty="0" smtClean="0"/>
              <a:t> Craig – I’m glad you got that off your chest!</a:t>
            </a:r>
          </a:p>
          <a:p>
            <a:r>
              <a:rPr lang="en-GB" b="0" baseline="0" dirty="0" smtClean="0"/>
              <a:t>To be fair to Craig though he’s right and it was scarcely any better for IT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All out projects managers were doing things</a:t>
            </a:r>
            <a:r>
              <a:rPr lang="en-GB" sz="1200" kern="1200" baseline="0" dirty="0" smtClean="0">
                <a:solidFill>
                  <a:schemeClr val="tx1"/>
                </a:solidFill>
                <a:effectLst/>
                <a:latin typeface="+mn-lt"/>
                <a:ea typeface="+mn-ea"/>
                <a:cs typeface="+mn-cs"/>
              </a:rPr>
              <a:t> differently </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IT roles and responsibilities </a:t>
            </a:r>
            <a:r>
              <a:rPr lang="en-GB" sz="1200" kern="1200" dirty="0" smtClean="0">
                <a:solidFill>
                  <a:schemeClr val="tx1"/>
                </a:solidFill>
                <a:effectLst/>
                <a:latin typeface="+mn-lt"/>
                <a:ea typeface="+mn-ea"/>
                <a:cs typeface="+mn-cs"/>
              </a:rPr>
              <a:t>were </a:t>
            </a:r>
            <a:r>
              <a:rPr lang="en-GB" sz="1200" kern="1200" dirty="0">
                <a:solidFill>
                  <a:schemeClr val="tx1"/>
                </a:solidFill>
                <a:effectLst/>
                <a:latin typeface="+mn-lt"/>
                <a:ea typeface="+mn-ea"/>
                <a:cs typeface="+mn-cs"/>
              </a:rPr>
              <a:t>not clearly </a:t>
            </a:r>
            <a:r>
              <a:rPr lang="en-GB" dirty="0" smtClean="0"/>
              <a:t>defined</a:t>
            </a:r>
          </a:p>
          <a:p>
            <a:pPr marL="171450" indent="-171450">
              <a:buFont typeface="Arial" panose="020B0604020202020204" pitchFamily="34" charset="0"/>
              <a:buChar char="•"/>
            </a:pPr>
            <a:r>
              <a:rPr lang="en-GB" dirty="0" smtClean="0"/>
              <a:t>We struggled to engage effectively with our colleagues</a:t>
            </a:r>
            <a:r>
              <a:rPr lang="en-GB" baseline="0" dirty="0" smtClean="0"/>
              <a:t> like Craig</a:t>
            </a:r>
          </a:p>
          <a:p>
            <a:pPr marL="171450" indent="-171450">
              <a:buFont typeface="Arial" panose="020B0604020202020204" pitchFamily="34" charset="0"/>
              <a:buChar char="•"/>
            </a:pPr>
            <a:r>
              <a:rPr lang="en-GB" baseline="0" dirty="0" smtClean="0"/>
              <a:t>Projects, and particularly benefits, were not well understood</a:t>
            </a:r>
            <a:endParaRPr lang="en-GB" dirty="0"/>
          </a:p>
          <a:p>
            <a:pPr marL="171450" indent="-171450">
              <a:buFont typeface="Arial" panose="020B0604020202020204" pitchFamily="34" charset="0"/>
              <a:buChar char="•"/>
            </a:pPr>
            <a:r>
              <a:rPr lang="en-GB" dirty="0" smtClean="0"/>
              <a:t>There </a:t>
            </a:r>
            <a:r>
              <a:rPr lang="en-GB" dirty="0"/>
              <a:t>were misunderstandings and </a:t>
            </a:r>
            <a:r>
              <a:rPr lang="en-GB" sz="1200" kern="1200" dirty="0" smtClean="0">
                <a:solidFill>
                  <a:schemeClr val="tx1"/>
                </a:solidFill>
                <a:effectLst/>
                <a:latin typeface="+mn-lt"/>
                <a:ea typeface="+mn-ea"/>
                <a:cs typeface="+mn-cs"/>
              </a:rPr>
              <a:t>a general</a:t>
            </a:r>
            <a:r>
              <a:rPr lang="en-GB" sz="1200" kern="1200" baseline="0" dirty="0" smtClean="0">
                <a:solidFill>
                  <a:schemeClr val="tx1"/>
                </a:solidFill>
                <a:effectLst/>
                <a:latin typeface="+mn-lt"/>
                <a:ea typeface="+mn-ea"/>
                <a:cs typeface="+mn-cs"/>
              </a:rPr>
              <a:t> </a:t>
            </a:r>
            <a:r>
              <a:rPr lang="en-GB" dirty="0" smtClean="0"/>
              <a:t>lack </a:t>
            </a:r>
            <a:r>
              <a:rPr lang="en-GB" sz="1200" kern="1200" dirty="0" smtClean="0">
                <a:solidFill>
                  <a:schemeClr val="tx1"/>
                </a:solidFill>
                <a:effectLst/>
                <a:latin typeface="+mn-lt"/>
                <a:ea typeface="+mn-ea"/>
                <a:cs typeface="+mn-cs"/>
              </a:rPr>
              <a:t>of </a:t>
            </a:r>
            <a:r>
              <a:rPr lang="en-GB" dirty="0" smtClean="0"/>
              <a:t>trust</a:t>
            </a:r>
            <a:endParaRPr lang="en-GB" dirty="0"/>
          </a:p>
          <a:p>
            <a:pPr marL="0" indent="0">
              <a:buFont typeface="Arial" panose="020B0604020202020204" pitchFamily="34" charset="0"/>
              <a:buNone/>
            </a:pPr>
            <a:endParaRPr lang="en-GB" dirty="0"/>
          </a:p>
          <a:p>
            <a:r>
              <a:rPr lang="en-GB" sz="1200" kern="1200" dirty="0">
                <a:solidFill>
                  <a:schemeClr val="tx1"/>
                </a:solidFill>
                <a:effectLst/>
                <a:latin typeface="+mn-lt"/>
                <a:ea typeface="+mn-ea"/>
                <a:cs typeface="+mn-cs"/>
              </a:rPr>
              <a:t>We needed to </a:t>
            </a:r>
            <a:r>
              <a:rPr lang="en-GB" sz="1200" kern="1200" dirty="0" smtClean="0">
                <a:solidFill>
                  <a:schemeClr val="tx1"/>
                </a:solidFill>
                <a:effectLst/>
                <a:latin typeface="+mn-lt"/>
                <a:ea typeface="+mn-ea"/>
                <a:cs typeface="+mn-cs"/>
              </a:rPr>
              <a:t>improve our delivery and find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ways to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establish more effective relationships</a:t>
            </a:r>
            <a:endParaRPr lang="en-GB" dirty="0"/>
          </a:p>
          <a:p>
            <a:r>
              <a:rPr lang="en-GB" dirty="0" smtClean="0"/>
              <a:t>Thankfully </a:t>
            </a:r>
            <a:r>
              <a:rPr lang="en-GB" dirty="0"/>
              <a:t>we had Rhian! </a:t>
            </a:r>
          </a:p>
          <a:p>
            <a:r>
              <a:rPr lang="en-GB" sz="1200" kern="1200" dirty="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&lt;Next Slide Rhian&gt;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87D51-52A1-EF40-B672-9B4EC8500781}" type="slidenum">
              <a:rPr lang="en-US" smtClean="0"/>
              <a:t>17</a:t>
            </a:fld>
            <a:endParaRPr lang="en-US"/>
          </a:p>
        </p:txBody>
      </p:sp>
    </p:spTree>
    <p:extLst>
      <p:ext uri="{BB962C8B-B14F-4D97-AF65-F5344CB8AC3E}">
        <p14:creationId xmlns:p14="http://schemas.microsoft.com/office/powerpoint/2010/main" val="352608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&lt;Rhian&gt; </a:t>
            </a:r>
            <a:endParaRPr lang="en-GB" b="1"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I realised </a:t>
            </a:r>
            <a:r>
              <a:rPr lang="en-GB" b="0" dirty="0"/>
              <a:t>that </a:t>
            </a:r>
            <a:r>
              <a:rPr lang="en-GB" b="0" dirty="0" smtClean="0"/>
              <a:t>better</a:t>
            </a:r>
            <a:r>
              <a:rPr lang="en-GB" b="0" baseline="0" dirty="0" smtClean="0"/>
              <a:t> </a:t>
            </a:r>
            <a:r>
              <a:rPr lang="en-GB" b="0" dirty="0" smtClean="0"/>
              <a:t>relationships </a:t>
            </a:r>
            <a:r>
              <a:rPr lang="en-GB" b="0" baseline="0" dirty="0" smtClean="0"/>
              <a:t>would </a:t>
            </a:r>
            <a:r>
              <a:rPr lang="en-GB" b="0" baseline="0" dirty="0"/>
              <a:t>enable us to more consistently deliver successful solutions for the University. </a:t>
            </a:r>
            <a:endParaRPr lang="en-GB" b="0" dirty="0"/>
          </a:p>
          <a:p>
            <a:pPr marL="171450" indent="-171450">
              <a:buFont typeface="Arial" panose="020B0604020202020204" pitchFamily="34" charset="0"/>
              <a:buChar char="•"/>
            </a:pPr>
            <a:r>
              <a:rPr lang="en-GB" b="0" baseline="0" dirty="0" smtClean="0"/>
              <a:t>How would we achieve this? This </a:t>
            </a:r>
            <a:r>
              <a:rPr lang="en-GB" b="0" baseline="0" dirty="0"/>
              <a:t>was the start of our journey</a:t>
            </a:r>
            <a:r>
              <a:rPr lang="en-GB" b="0" baseline="0" dirty="0" smtClean="0"/>
              <a:t>.</a:t>
            </a:r>
            <a:endParaRPr lang="en-GB" b="0" baseline="0" dirty="0"/>
          </a:p>
          <a:p>
            <a:pPr marL="171450" indent="-171450">
              <a:buFont typeface="Arial" panose="020B0604020202020204" pitchFamily="34" charset="0"/>
              <a:buChar char="•"/>
            </a:pPr>
            <a:r>
              <a:rPr lang="en-GB" b="0" baseline="0" dirty="0" smtClean="0"/>
              <a:t>Rhian highlights “Partnership Powered IT Change Card” </a:t>
            </a:r>
            <a:endParaRPr lang="en-GB" b="0" baseline="0" dirty="0"/>
          </a:p>
          <a:p>
            <a:r>
              <a:rPr lang="en-GB" b="1" baseline="0" dirty="0" smtClean="0"/>
              <a:t>&lt;Next Slide Rhian&gt;</a:t>
            </a:r>
            <a:endParaRPr lang="en-GB" b="1"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18</a:t>
            </a:fld>
            <a:endParaRPr lang="en-US"/>
          </a:p>
        </p:txBody>
      </p:sp>
    </p:spTree>
    <p:extLst>
      <p:ext uri="{BB962C8B-B14F-4D97-AF65-F5344CB8AC3E}">
        <p14:creationId xmlns:p14="http://schemas.microsoft.com/office/powerpoint/2010/main" val="197561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&lt;Rhian&gt;</a:t>
            </a:r>
          </a:p>
          <a:p>
            <a:r>
              <a:rPr lang="en-GB" dirty="0"/>
              <a:t>We started to progress under what we subsequently recognised as these three main themes:</a:t>
            </a:r>
          </a:p>
          <a:p>
            <a:endParaRPr lang="en-GB" dirty="0"/>
          </a:p>
          <a:p>
            <a:r>
              <a:rPr lang="en-GB" b="1" dirty="0"/>
              <a:t>Togetherness</a:t>
            </a:r>
            <a:r>
              <a:rPr lang="en-GB" dirty="0"/>
              <a:t> – the basic elements of working together and communication </a:t>
            </a:r>
          </a:p>
          <a:p>
            <a:r>
              <a:rPr lang="en-GB" b="1" dirty="0"/>
              <a:t>Consistency</a:t>
            </a:r>
            <a:r>
              <a:rPr lang="en-GB" dirty="0"/>
              <a:t> – </a:t>
            </a:r>
            <a:r>
              <a:rPr lang="en-GB" dirty="0" smtClean="0"/>
              <a:t>adopting</a:t>
            </a:r>
            <a:r>
              <a:rPr lang="en-GB" baseline="0" dirty="0" smtClean="0"/>
              <a:t> standard </a:t>
            </a:r>
            <a:r>
              <a:rPr lang="en-GB" dirty="0" smtClean="0"/>
              <a:t>approaches </a:t>
            </a:r>
            <a:r>
              <a:rPr lang="en-GB" dirty="0"/>
              <a:t>which were easier to understand and engage with </a:t>
            </a:r>
          </a:p>
          <a:p>
            <a:r>
              <a:rPr lang="en-GB" b="1" dirty="0"/>
              <a:t>Transparency</a:t>
            </a:r>
            <a:r>
              <a:rPr lang="en-GB" dirty="0"/>
              <a:t> – </a:t>
            </a:r>
            <a:r>
              <a:rPr lang="en-GB" dirty="0" smtClean="0"/>
              <a:t>sharing and openness </a:t>
            </a:r>
            <a:r>
              <a:rPr lang="en-GB" dirty="0"/>
              <a:t>about </a:t>
            </a:r>
            <a:r>
              <a:rPr lang="en-GB" dirty="0" smtClean="0"/>
              <a:t>projects</a:t>
            </a:r>
            <a:r>
              <a:rPr lang="en-GB" baseline="0" dirty="0" smtClean="0"/>
              <a:t> - </a:t>
            </a:r>
            <a:r>
              <a:rPr lang="en-GB" dirty="0" smtClean="0"/>
              <a:t>no </a:t>
            </a:r>
            <a:r>
              <a:rPr lang="en-GB" dirty="0"/>
              <a:t>hidden information </a:t>
            </a:r>
          </a:p>
          <a:p>
            <a:r>
              <a:rPr lang="en-GB" b="1" dirty="0" smtClean="0"/>
              <a:t/>
            </a:r>
            <a:br>
              <a:rPr lang="en-GB" b="1" dirty="0" smtClean="0"/>
            </a:br>
            <a:r>
              <a:rPr lang="en-GB" dirty="0" smtClean="0"/>
              <a:t>We’ll use these signposts for the remainder of the presentation.</a:t>
            </a:r>
          </a:p>
          <a:p>
            <a:r>
              <a:rPr lang="en-GB" b="1"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19</a:t>
            </a:fld>
            <a:endParaRPr lang="en-US"/>
          </a:p>
        </p:txBody>
      </p:sp>
    </p:spTree>
    <p:extLst>
      <p:ext uri="{BB962C8B-B14F-4D97-AF65-F5344CB8AC3E}">
        <p14:creationId xmlns:p14="http://schemas.microsoft.com/office/powerpoint/2010/main" val="270019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r>
              <a:rPr lang="en-GB" sz="1200" b="0" i="0" kern="1200" dirty="0" smtClean="0">
                <a:solidFill>
                  <a:schemeClr val="tx1"/>
                </a:solidFill>
                <a:effectLst/>
                <a:latin typeface="+mn-lt"/>
                <a:ea typeface="+mn-ea"/>
                <a:cs typeface="+mn-cs"/>
              </a:rPr>
              <a:t>Reads points from slide</a:t>
            </a:r>
            <a:endParaRPr lang="en-GB" sz="1200" b="0"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&lt;Next Slide Mark&gt; </a:t>
            </a:r>
          </a:p>
          <a:p>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a:p>
        </p:txBody>
      </p:sp>
    </p:spTree>
    <p:extLst>
      <p:ext uri="{BB962C8B-B14F-4D97-AF65-F5344CB8AC3E}">
        <p14:creationId xmlns:p14="http://schemas.microsoft.com/office/powerpoint/2010/main" val="299562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r>
              <a:rPr lang="en-GB" b="0" dirty="0" smtClean="0"/>
              <a:t>Thanks</a:t>
            </a:r>
            <a:r>
              <a:rPr lang="en-GB" b="0" baseline="0" dirty="0" smtClean="0"/>
              <a:t> Rhian. This is the first milestone in our journey.</a:t>
            </a:r>
            <a:endParaRPr lang="en-GB" b="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recognised that the lack of standardisation in our project processes</a:t>
            </a:r>
            <a:r>
              <a:rPr lang="en-GB" baseline="0" dirty="0" smtClean="0"/>
              <a:t> </a:t>
            </a:r>
            <a:r>
              <a:rPr lang="en-GB" dirty="0" smtClean="0"/>
              <a:t>was a significant</a:t>
            </a:r>
            <a:r>
              <a:rPr lang="en-GB" baseline="0" dirty="0" smtClean="0"/>
              <a:t> barrier to progress.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Thankfully however it was something that we could do something about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 number of our staff had good experience of project methodologies gained in their previous roles. Others had certification in things like PRINCE a projects management methodology developed originally in the UK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So we decided to introduce a project methodology </a:t>
            </a:r>
          </a:p>
          <a:p>
            <a:r>
              <a:rPr lang="en-GB" b="1" dirty="0" smtClean="0"/>
              <a:t>&lt;Next</a:t>
            </a:r>
            <a:r>
              <a:rPr lang="en-GB" b="1" baseline="0" dirty="0" smtClean="0"/>
              <a:t> Slide Rhian&gt;</a:t>
            </a:r>
            <a:endParaRPr lang="en-GB" b="1" dirty="0" smtClean="0"/>
          </a:p>
          <a:p>
            <a:endParaRPr lang="en-GB"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20</a:t>
            </a:fld>
            <a:endParaRPr lang="en-US"/>
          </a:p>
        </p:txBody>
      </p:sp>
    </p:spTree>
    <p:extLst>
      <p:ext uri="{BB962C8B-B14F-4D97-AF65-F5344CB8AC3E}">
        <p14:creationId xmlns:p14="http://schemas.microsoft.com/office/powerpoint/2010/main" val="89102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a:t>
            </a:r>
            <a:r>
              <a:rPr lang="en-GB" b="1" dirty="0" smtClean="0"/>
              <a:t>&gt;</a:t>
            </a:r>
          </a:p>
          <a:p>
            <a:pPr marL="171450" indent="-171450">
              <a:buFont typeface="Arial" panose="020B0604020202020204" pitchFamily="34" charset="0"/>
              <a:buChar char="•"/>
            </a:pPr>
            <a:r>
              <a:rPr lang="en-GB" dirty="0" smtClean="0"/>
              <a:t>A </a:t>
            </a:r>
            <a:r>
              <a:rPr lang="en-GB" dirty="0"/>
              <a:t>project methodology is a roadmap for your project and it helped us in a number of </a:t>
            </a:r>
            <a:r>
              <a:rPr lang="en-GB" dirty="0" smtClean="0"/>
              <a:t>ways.</a:t>
            </a:r>
          </a:p>
          <a:p>
            <a:pPr marL="171450" indent="-171450">
              <a:buFont typeface="Arial" panose="020B0604020202020204" pitchFamily="34" charset="0"/>
              <a:buChar char="•"/>
            </a:pPr>
            <a:r>
              <a:rPr lang="en-GB" dirty="0" smtClean="0"/>
              <a:t>It meant </a:t>
            </a:r>
            <a:r>
              <a:rPr lang="en-GB" dirty="0"/>
              <a:t>that we now had </a:t>
            </a:r>
            <a:r>
              <a:rPr lang="en-GB" dirty="0" smtClean="0"/>
              <a:t>a </a:t>
            </a:r>
            <a:r>
              <a:rPr lang="en-GB" dirty="0"/>
              <a:t>standard approach </a:t>
            </a:r>
            <a:r>
              <a:rPr lang="en-GB" dirty="0" smtClean="0"/>
              <a:t>to </a:t>
            </a:r>
            <a:r>
              <a:rPr lang="en-GB" dirty="0"/>
              <a:t>how we delivered our projects, so if Craig was working with 3 different project managers they would all be working in the same way.  </a:t>
            </a:r>
          </a:p>
          <a:p>
            <a:pPr marL="171450" indent="-171450">
              <a:buFont typeface="Arial" panose="020B0604020202020204" pitchFamily="34" charset="0"/>
              <a:buChar char="•"/>
            </a:pPr>
            <a:r>
              <a:rPr lang="en-GB" dirty="0" smtClean="0"/>
              <a:t>Our </a:t>
            </a:r>
            <a:r>
              <a:rPr lang="en-GB" dirty="0"/>
              <a:t>roadmap introduced standard checkpoints across the life of the </a:t>
            </a:r>
            <a:r>
              <a:rPr lang="en-GB" dirty="0" smtClean="0"/>
              <a:t>project for ourselves and our partners, </a:t>
            </a:r>
            <a:r>
              <a:rPr lang="en-GB" dirty="0"/>
              <a:t>and other standards which together </a:t>
            </a:r>
            <a:r>
              <a:rPr lang="en-GB" dirty="0" smtClean="0"/>
              <a:t>had </a:t>
            </a:r>
            <a:r>
              <a:rPr lang="en-GB" dirty="0"/>
              <a:t>a demonstrable improvement on </a:t>
            </a:r>
            <a:r>
              <a:rPr lang="en-GB" dirty="0" smtClean="0"/>
              <a:t>the </a:t>
            </a:r>
            <a:r>
              <a:rPr lang="en-GB" dirty="0"/>
              <a:t>quality of what </a:t>
            </a:r>
            <a:r>
              <a:rPr lang="en-GB" dirty="0" smtClean="0"/>
              <a:t>we </a:t>
            </a:r>
            <a:r>
              <a:rPr lang="en-GB" dirty="0"/>
              <a:t>were doing.</a:t>
            </a:r>
          </a:p>
          <a:p>
            <a:pPr marL="171450" indent="-171450">
              <a:buFont typeface="Arial" panose="020B0604020202020204" pitchFamily="34" charset="0"/>
              <a:buChar char="•"/>
            </a:pPr>
            <a:r>
              <a:rPr lang="en-GB" dirty="0" smtClean="0"/>
              <a:t>Once </a:t>
            </a:r>
            <a:r>
              <a:rPr lang="en-GB" dirty="0"/>
              <a:t>you have a roadmap for your project you can see how your project is progressing, making it much easier for our colleagues </a:t>
            </a:r>
            <a:r>
              <a:rPr lang="en-GB" dirty="0" smtClean="0"/>
              <a:t>to </a:t>
            </a:r>
            <a:r>
              <a:rPr lang="en-GB" dirty="0"/>
              <a:t>see what was </a:t>
            </a:r>
            <a:r>
              <a:rPr lang="en-GB" dirty="0" smtClean="0"/>
              <a:t>happening– </a:t>
            </a:r>
            <a:r>
              <a:rPr lang="en-GB" dirty="0"/>
              <a:t>warts and all</a:t>
            </a:r>
            <a:r>
              <a:rPr lang="en-GB" dirty="0" smtClean="0"/>
              <a:t>!</a:t>
            </a:r>
            <a:endParaRPr lang="en-GB" dirty="0"/>
          </a:p>
          <a:p>
            <a:r>
              <a:rPr lang="en-GB" b="1"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21</a:t>
            </a:fld>
            <a:endParaRPr lang="en-US"/>
          </a:p>
        </p:txBody>
      </p:sp>
    </p:spTree>
    <p:extLst>
      <p:ext uri="{BB962C8B-B14F-4D97-AF65-F5344CB8AC3E}">
        <p14:creationId xmlns:p14="http://schemas.microsoft.com/office/powerpoint/2010/main" val="223633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&lt;Rhian&gt;</a:t>
            </a:r>
          </a:p>
          <a:p>
            <a:pPr marL="171450" indent="-171450">
              <a:buFont typeface="Arial" panose="020B0604020202020204" pitchFamily="34" charset="0"/>
              <a:buChar char="•"/>
            </a:pPr>
            <a:r>
              <a:rPr lang="en-GB" dirty="0" smtClean="0"/>
              <a:t>Agreeing </a:t>
            </a:r>
            <a:r>
              <a:rPr lang="en-GB" dirty="0"/>
              <a:t>roles </a:t>
            </a:r>
            <a:r>
              <a:rPr lang="en-GB" dirty="0" smtClean="0"/>
              <a:t>and </a:t>
            </a:r>
            <a:r>
              <a:rPr lang="en-GB" dirty="0"/>
              <a:t>responsibilities</a:t>
            </a:r>
            <a:r>
              <a:rPr lang="en-GB" baseline="0" dirty="0"/>
              <a:t> </a:t>
            </a:r>
            <a:r>
              <a:rPr lang="en-GB" baseline="0" dirty="0" smtClean="0"/>
              <a:t>for us and our colleagues helped </a:t>
            </a:r>
            <a:r>
              <a:rPr lang="en-GB" baseline="0" dirty="0"/>
              <a:t>everyone </a:t>
            </a:r>
            <a:r>
              <a:rPr lang="en-GB" baseline="0" dirty="0" smtClean="0"/>
              <a:t>to understand </a:t>
            </a:r>
            <a:r>
              <a:rPr lang="en-GB" baseline="0" dirty="0"/>
              <a:t>what was expected</a:t>
            </a:r>
          </a:p>
          <a:p>
            <a:pPr marL="171450" indent="-171450">
              <a:buFont typeface="Arial" panose="020B0604020202020204" pitchFamily="34" charset="0"/>
              <a:buChar char="•"/>
            </a:pPr>
            <a:r>
              <a:rPr lang="en-GB" baseline="0" dirty="0"/>
              <a:t>This didn’t mean that they did it – but it was a start</a:t>
            </a:r>
            <a:r>
              <a:rPr lang="en-GB" baseline="0" dirty="0" smtClean="0"/>
              <a:t>!</a:t>
            </a:r>
          </a:p>
          <a:p>
            <a:pPr marL="171450" indent="-171450">
              <a:buFont typeface="Arial" panose="020B0604020202020204" pitchFamily="34" charset="0"/>
              <a:buChar char="•"/>
            </a:pPr>
            <a:r>
              <a:rPr lang="en-GB" dirty="0" smtClean="0"/>
              <a:t>It began to bring in a sense of shared responsibility</a:t>
            </a:r>
            <a:r>
              <a:rPr lang="en-GB" baseline="0" dirty="0" smtClean="0"/>
              <a:t> for project delivery</a:t>
            </a:r>
          </a:p>
          <a:p>
            <a:pPr marL="0" indent="0">
              <a:buFont typeface="Arial" panose="020B0604020202020204" pitchFamily="34" charset="0"/>
              <a:buNone/>
            </a:pPr>
            <a:r>
              <a:rPr lang="en-GB" b="1" baseline="0"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22</a:t>
            </a:fld>
            <a:endParaRPr lang="en-US"/>
          </a:p>
        </p:txBody>
      </p:sp>
    </p:spTree>
    <p:extLst>
      <p:ext uri="{BB962C8B-B14F-4D97-AF65-F5344CB8AC3E}">
        <p14:creationId xmlns:p14="http://schemas.microsoft.com/office/powerpoint/2010/main" val="4138512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&lt;Rhian&gt;</a:t>
            </a:r>
          </a:p>
          <a:p>
            <a:pPr marL="171450" indent="-171450">
              <a:buFont typeface="Arial" panose="020B0604020202020204" pitchFamily="34" charset="0"/>
              <a:buChar char="•"/>
            </a:pPr>
            <a:r>
              <a:rPr lang="en-GB" dirty="0"/>
              <a:t>We organised our projects into </a:t>
            </a:r>
            <a:r>
              <a:rPr lang="en-GB" dirty="0" smtClean="0"/>
              <a:t>programmes </a:t>
            </a:r>
            <a:r>
              <a:rPr lang="en-GB" dirty="0"/>
              <a:t>– largely organisational based </a:t>
            </a:r>
            <a:endParaRPr lang="en-GB" dirty="0" smtClean="0"/>
          </a:p>
          <a:p>
            <a:pPr marL="171450" indent="-171450">
              <a:buFont typeface="Arial" panose="020B0604020202020204" pitchFamily="34" charset="0"/>
              <a:buChar char="•"/>
            </a:pPr>
            <a:r>
              <a:rPr lang="en-GB" baseline="0" dirty="0" smtClean="0"/>
              <a:t>The example used here is for Estates and Buildings </a:t>
            </a:r>
          </a:p>
          <a:p>
            <a:pPr marL="171450" indent="-171450">
              <a:buFont typeface="Arial" panose="020B0604020202020204" pitchFamily="34" charset="0"/>
              <a:buChar char="•"/>
            </a:pPr>
            <a:r>
              <a:rPr lang="en-GB" baseline="0" dirty="0" smtClean="0"/>
              <a:t>These programme made it easier for IT and project stakeholders to view project status </a:t>
            </a:r>
            <a:endParaRPr lang="en-GB" dirty="0"/>
          </a:p>
          <a:p>
            <a:pPr marL="171450" indent="-171450">
              <a:buFont typeface="Arial" panose="020B0604020202020204" pitchFamily="34" charset="0"/>
              <a:buChar char="•"/>
            </a:pPr>
            <a:r>
              <a:rPr lang="en-GB" dirty="0" smtClean="0"/>
              <a:t>This</a:t>
            </a:r>
            <a:r>
              <a:rPr lang="en-GB" baseline="0" dirty="0" smtClean="0"/>
              <a:t> change also </a:t>
            </a:r>
            <a:r>
              <a:rPr lang="en-GB" dirty="0" smtClean="0"/>
              <a:t>encouraged project ownership at the organisational</a:t>
            </a:r>
            <a:r>
              <a:rPr lang="en-GB" baseline="0" dirty="0" smtClean="0"/>
              <a:t> </a:t>
            </a:r>
            <a:r>
              <a:rPr lang="en-GB" dirty="0" smtClean="0"/>
              <a:t>level </a:t>
            </a:r>
            <a:endParaRPr lang="en-GB" dirty="0"/>
          </a:p>
          <a:p>
            <a:pPr marL="171450" indent="-171450">
              <a:buFont typeface="Arial" panose="020B0604020202020204" pitchFamily="34" charset="0"/>
              <a:buChar char="•"/>
            </a:pPr>
            <a:r>
              <a:rPr lang="en-GB" dirty="0"/>
              <a:t>Use of </a:t>
            </a:r>
            <a:r>
              <a:rPr lang="en-GB" dirty="0" smtClean="0"/>
              <a:t>Red Amber Green (RAG) </a:t>
            </a:r>
            <a:r>
              <a:rPr lang="en-GB" dirty="0"/>
              <a:t>status </a:t>
            </a:r>
            <a:r>
              <a:rPr lang="en-GB" dirty="0" smtClean="0"/>
              <a:t>also helped </a:t>
            </a:r>
            <a:r>
              <a:rPr lang="en-GB" dirty="0"/>
              <a:t>us focus on what projects were going well and what projects needed our attention</a:t>
            </a:r>
          </a:p>
          <a:p>
            <a:pPr marL="171450" indent="-171450">
              <a:buFont typeface="Arial" panose="020B0604020202020204" pitchFamily="34" charset="0"/>
              <a:buChar char="•"/>
            </a:pPr>
            <a:r>
              <a:rPr lang="en-GB" dirty="0" smtClean="0"/>
              <a:t>Project status information was shared at least monthly with</a:t>
            </a:r>
            <a:r>
              <a:rPr lang="en-GB" baseline="0" dirty="0" smtClean="0"/>
              <a:t> </a:t>
            </a:r>
            <a:r>
              <a:rPr lang="en-GB" dirty="0" smtClean="0"/>
              <a:t>stakeholders </a:t>
            </a:r>
          </a:p>
          <a:p>
            <a:pPr marL="0" indent="0">
              <a:buFont typeface="Arial" panose="020B0604020202020204" pitchFamily="34" charset="0"/>
              <a:buNone/>
            </a:pPr>
            <a:r>
              <a:rPr lang="en-GB" b="1" dirty="0" smtClean="0"/>
              <a:t>&lt;Next</a:t>
            </a:r>
            <a:r>
              <a:rPr lang="en-GB" b="1" baseline="0" dirty="0" smtClean="0"/>
              <a:t> Slide Mark&gt;</a:t>
            </a:r>
            <a:endParaRPr lang="en-GB" b="1" dirty="0"/>
          </a:p>
          <a:p>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23</a:t>
            </a:fld>
            <a:endParaRPr lang="en-US"/>
          </a:p>
        </p:txBody>
      </p:sp>
    </p:spTree>
    <p:extLst>
      <p:ext uri="{BB962C8B-B14F-4D97-AF65-F5344CB8AC3E}">
        <p14:creationId xmlns:p14="http://schemas.microsoft.com/office/powerpoint/2010/main" val="2639596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a:t>
            </a:r>
            <a:r>
              <a:rPr lang="en-GB" b="1" dirty="0" smtClean="0"/>
              <a:t>&gt;</a:t>
            </a:r>
          </a:p>
          <a:p>
            <a:r>
              <a:rPr lang="en-GB" b="0" dirty="0" smtClean="0"/>
              <a:t>Thanks Rhian. This is our second milestone.</a:t>
            </a:r>
          </a:p>
          <a:p>
            <a:pPr marL="171450" indent="-171450">
              <a:buFont typeface="Arial" panose="020B0604020202020204" pitchFamily="34" charset="0"/>
              <a:buChar char="•"/>
            </a:pPr>
            <a:r>
              <a:rPr lang="en-GB" dirty="0" smtClean="0"/>
              <a:t>The Project Methodology</a:t>
            </a:r>
            <a:r>
              <a:rPr lang="en-GB" baseline="0" dirty="0" smtClean="0"/>
              <a:t> </a:t>
            </a:r>
            <a:r>
              <a:rPr lang="en-GB" dirty="0" smtClean="0"/>
              <a:t>introduced previously was starting to make a real difference</a:t>
            </a:r>
            <a:endParaRPr lang="en-GB" baseline="0" dirty="0" smtClean="0"/>
          </a:p>
          <a:p>
            <a:pPr marL="171450" indent="-171450">
              <a:buFont typeface="Arial" panose="020B0604020202020204" pitchFamily="34" charset="0"/>
              <a:buChar char="•"/>
            </a:pPr>
            <a:r>
              <a:rPr lang="en-GB" baseline="0" dirty="0" smtClean="0"/>
              <a:t>However we still needed to bring a greater sense of reality to our project delivery</a:t>
            </a:r>
          </a:p>
          <a:p>
            <a:pPr marL="171450" indent="-171450">
              <a:buFont typeface="Arial" panose="020B0604020202020204" pitchFamily="34" charset="0"/>
              <a:buChar char="•"/>
            </a:pPr>
            <a:r>
              <a:rPr lang="en-GB" baseline="0" dirty="0" smtClean="0"/>
              <a:t>We didn’t have unlimited resources and needed to ensure that there was a greater engagement with project prioritisation and resource management </a:t>
            </a:r>
          </a:p>
          <a:p>
            <a:pPr marL="171450" indent="-171450">
              <a:buFont typeface="Arial" panose="020B0604020202020204" pitchFamily="34" charset="0"/>
              <a:buChar char="•"/>
            </a:pPr>
            <a:r>
              <a:rPr lang="en-GB" baseline="0" dirty="0" smtClean="0"/>
              <a:t>We’d introduced Time Tracking for IT staff in 1999</a:t>
            </a:r>
          </a:p>
          <a:p>
            <a:pPr marL="171450" indent="-171450">
              <a:buFont typeface="Arial" panose="020B0604020202020204" pitchFamily="34" charset="0"/>
              <a:buChar char="•"/>
            </a:pPr>
            <a:r>
              <a:rPr lang="en-GB" baseline="0" dirty="0" smtClean="0"/>
              <a:t>Time Tracking would prove an incredibly valuable enabler for our next steps</a:t>
            </a:r>
          </a:p>
          <a:p>
            <a:pPr marL="0" indent="0">
              <a:buFont typeface="Arial" panose="020B0604020202020204" pitchFamily="34" charset="0"/>
              <a:buNone/>
            </a:pPr>
            <a:r>
              <a:rPr lang="en-GB" b="1" baseline="0"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24</a:t>
            </a:fld>
            <a:endParaRPr lang="en-US"/>
          </a:p>
        </p:txBody>
      </p:sp>
    </p:spTree>
    <p:extLst>
      <p:ext uri="{BB962C8B-B14F-4D97-AF65-F5344CB8AC3E}">
        <p14:creationId xmlns:p14="http://schemas.microsoft.com/office/powerpoint/2010/main" val="346348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&lt;Rhian&gt;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t>
            </a:r>
            <a:r>
              <a:rPr lang="en-GB" sz="1200" kern="1200" dirty="0">
                <a:solidFill>
                  <a:schemeClr val="tx1"/>
                </a:solidFill>
                <a:effectLst/>
                <a:latin typeface="+mn-lt"/>
                <a:ea typeface="+mn-ea"/>
                <a:cs typeface="+mn-cs"/>
              </a:rPr>
              <a:t>have an annual planning process where our partners submit project proposals, they are prioritised, and a red line is drawn when all the resources are allocated – if your project is below that line it will not happen.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Craig said </a:t>
            </a:r>
            <a:r>
              <a:rPr lang="en-GB" sz="1200" kern="1200" dirty="0">
                <a:solidFill>
                  <a:schemeClr val="tx1"/>
                </a:solidFill>
                <a:effectLst/>
                <a:latin typeface="+mn-lt"/>
                <a:ea typeface="+mn-ea"/>
                <a:cs typeface="+mn-cs"/>
              </a:rPr>
              <a:t>he felt IT prioritised the </a:t>
            </a:r>
            <a:r>
              <a:rPr lang="en-GB" sz="1200" kern="1200" dirty="0" smtClean="0">
                <a:solidFill>
                  <a:schemeClr val="tx1"/>
                </a:solidFill>
                <a:effectLst/>
                <a:latin typeface="+mn-lt"/>
                <a:ea typeface="+mn-ea"/>
                <a:cs typeface="+mn-cs"/>
              </a:rPr>
              <a:t>projects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Finding a way to do this together was a key element of building trust</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did it by establishing portfolios for each of </a:t>
            </a:r>
            <a:r>
              <a:rPr lang="en-GB" sz="1200" kern="1200" dirty="0" smtClean="0">
                <a:solidFill>
                  <a:schemeClr val="tx1"/>
                </a:solidFill>
                <a:effectLst/>
                <a:latin typeface="+mn-lt"/>
                <a:ea typeface="+mn-ea"/>
                <a:cs typeface="+mn-cs"/>
              </a:rPr>
              <a:t>major areas of activity</a:t>
            </a:r>
            <a:r>
              <a:rPr lang="en-GB" sz="1200" kern="1200" baseline="0" dirty="0" smtClean="0">
                <a:solidFill>
                  <a:schemeClr val="tx1"/>
                </a:solidFill>
                <a:effectLst/>
                <a:latin typeface="+mn-lt"/>
                <a:ea typeface="+mn-ea"/>
                <a:cs typeface="+mn-cs"/>
              </a:rPr>
              <a:t> i.e.</a:t>
            </a:r>
            <a:r>
              <a:rPr lang="en-GB" sz="1200" kern="1200" dirty="0" smtClean="0">
                <a:solidFill>
                  <a:schemeClr val="tx1"/>
                </a:solidFill>
                <a:effectLst/>
                <a:latin typeface="+mn-lt"/>
                <a:ea typeface="+mn-ea"/>
                <a:cs typeface="+mn-cs"/>
              </a:rPr>
              <a:t> Corporate</a:t>
            </a:r>
            <a:r>
              <a:rPr lang="en-GB" sz="1200" kern="1200" baseline="0" dirty="0" smtClean="0">
                <a:solidFill>
                  <a:schemeClr val="tx1"/>
                </a:solidFill>
                <a:effectLst/>
                <a:latin typeface="+mn-lt"/>
                <a:ea typeface="+mn-ea"/>
                <a:cs typeface="+mn-cs"/>
              </a:rPr>
              <a:t> Services, the Colleges and </a:t>
            </a:r>
            <a:r>
              <a:rPr lang="en-GB" sz="1200" kern="1200" dirty="0" smtClean="0">
                <a:solidFill>
                  <a:schemeClr val="tx1"/>
                </a:solidFill>
                <a:effectLst/>
                <a:latin typeface="+mn-lt"/>
                <a:ea typeface="+mn-ea"/>
                <a:cs typeface="+mn-cs"/>
              </a:rPr>
              <a:t>our other Support Groups.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Each </a:t>
            </a:r>
            <a:r>
              <a:rPr lang="en-GB" sz="1200" kern="1200" dirty="0">
                <a:solidFill>
                  <a:schemeClr val="tx1"/>
                </a:solidFill>
                <a:effectLst/>
                <a:latin typeface="+mn-lt"/>
                <a:ea typeface="+mn-ea"/>
                <a:cs typeface="+mn-cs"/>
              </a:rPr>
              <a:t>portfolio had a clear owner – before that we just had a large list of </a:t>
            </a:r>
            <a:r>
              <a:rPr lang="en-GB" sz="1200" kern="1200" dirty="0" smtClean="0">
                <a:solidFill>
                  <a:schemeClr val="tx1"/>
                </a:solidFill>
                <a:effectLst/>
                <a:latin typeface="+mn-lt"/>
                <a:ea typeface="+mn-ea"/>
                <a:cs typeface="+mn-cs"/>
              </a:rPr>
              <a:t>project proposals </a:t>
            </a:r>
            <a:r>
              <a:rPr lang="en-GB" sz="1200" kern="1200" dirty="0">
                <a:solidFill>
                  <a:schemeClr val="tx1"/>
                </a:solidFill>
                <a:effectLst/>
                <a:latin typeface="+mn-lt"/>
                <a:ea typeface="+mn-ea"/>
                <a:cs typeface="+mn-cs"/>
              </a:rPr>
              <a:t>and no </a:t>
            </a:r>
            <a:r>
              <a:rPr lang="en-GB" sz="1200" kern="1200" dirty="0" smtClean="0">
                <a:solidFill>
                  <a:schemeClr val="tx1"/>
                </a:solidFill>
                <a:effectLst/>
                <a:latin typeface="+mn-lt"/>
                <a:ea typeface="+mn-ea"/>
                <a:cs typeface="+mn-cs"/>
              </a:rPr>
              <a:t>overall ownership</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Portfolio Owner was a senior person in administration within the area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Working with our Portfolio Owners</a:t>
            </a:r>
            <a:r>
              <a:rPr lang="en-GB" sz="1200" kern="1200" baseline="0" dirty="0" smtClean="0">
                <a:solidFill>
                  <a:schemeClr val="tx1"/>
                </a:solidFill>
                <a:effectLst/>
                <a:latin typeface="+mn-lt"/>
                <a:ea typeface="+mn-ea"/>
                <a:cs typeface="+mn-cs"/>
              </a:rPr>
              <a:t> we were able to prioritise projects based on the needs of the portfolio, a much more successful approach!</a:t>
            </a:r>
            <a:endParaRPr lang="en-GB" sz="1200" kern="1200" dirty="0">
              <a:solidFill>
                <a:schemeClr val="tx1"/>
              </a:solidFill>
              <a:effectLst/>
              <a:latin typeface="+mn-lt"/>
              <a:ea typeface="+mn-ea"/>
              <a:cs typeface="+mn-cs"/>
            </a:endParaRPr>
          </a:p>
          <a:p>
            <a:r>
              <a:rPr lang="en-GB" b="1"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25</a:t>
            </a:fld>
            <a:endParaRPr lang="en-US"/>
          </a:p>
        </p:txBody>
      </p:sp>
    </p:spTree>
    <p:extLst>
      <p:ext uri="{BB962C8B-B14F-4D97-AF65-F5344CB8AC3E}">
        <p14:creationId xmlns:p14="http://schemas.microsoft.com/office/powerpoint/2010/main" val="288045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&lt;Rhian&gt;</a:t>
            </a:r>
          </a:p>
          <a:p>
            <a:pPr marL="171450" indent="-171450">
              <a:buFont typeface="Arial" panose="020B0604020202020204" pitchFamily="34" charset="0"/>
              <a:buChar char="•"/>
            </a:pPr>
            <a:r>
              <a:rPr lang="en-GB" dirty="0" smtClean="0"/>
              <a:t>During the planning process, we had very limited information about each proposal.  </a:t>
            </a:r>
          </a:p>
          <a:p>
            <a:pPr marL="171450" indent="-171450">
              <a:buFont typeface="Arial" panose="020B0604020202020204" pitchFamily="34" charset="0"/>
              <a:buChar char="•"/>
            </a:pPr>
            <a:r>
              <a:rPr lang="en-GB" dirty="0" smtClean="0"/>
              <a:t>It</a:t>
            </a:r>
            <a:r>
              <a:rPr lang="en-GB" baseline="0" dirty="0" smtClean="0"/>
              <a:t> made estimating how much of our effort would be required difficult, we did the best we could but often ended up with very exact sounding estimates like 158 days or 203 days.  </a:t>
            </a:r>
          </a:p>
          <a:p>
            <a:pPr marL="171450" indent="-171450">
              <a:buFont typeface="Arial" panose="020B0604020202020204" pitchFamily="34" charset="0"/>
              <a:buChar char="•"/>
            </a:pPr>
            <a:r>
              <a:rPr lang="en-GB" baseline="0" dirty="0" smtClean="0"/>
              <a:t>Such an exact figure gave our partners the impression that we really understood what was required.  </a:t>
            </a:r>
          </a:p>
          <a:p>
            <a:pPr marL="171450" indent="-171450">
              <a:buFont typeface="Arial" panose="020B0604020202020204" pitchFamily="34" charset="0"/>
              <a:buChar char="•"/>
            </a:pPr>
            <a:r>
              <a:rPr lang="en-GB" baseline="0" dirty="0" smtClean="0"/>
              <a:t>Once the project started, the estimate would quickly change as we found out more and our partners would feel frustrated and assume we had just got it wrong.  </a:t>
            </a:r>
          </a:p>
          <a:p>
            <a:pPr marL="171450" indent="-171450">
              <a:buFont typeface="Arial" panose="020B0604020202020204" pitchFamily="34" charset="0"/>
              <a:buChar char="•"/>
            </a:pPr>
            <a:r>
              <a:rPr lang="en-GB" baseline="0" dirty="0" smtClean="0"/>
              <a:t>We needed to find a way of communicating that it was not an exact science.  </a:t>
            </a:r>
          </a:p>
          <a:p>
            <a:pPr marL="0" indent="0">
              <a:buFont typeface="Arial" panose="020B0604020202020204" pitchFamily="34" charset="0"/>
              <a:buNone/>
            </a:pPr>
            <a:r>
              <a:rPr lang="en-GB" b="1" baseline="0"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26</a:t>
            </a:fld>
            <a:endParaRPr lang="en-US"/>
          </a:p>
        </p:txBody>
      </p:sp>
    </p:spTree>
    <p:extLst>
      <p:ext uri="{BB962C8B-B14F-4D97-AF65-F5344CB8AC3E}">
        <p14:creationId xmlns:p14="http://schemas.microsoft.com/office/powerpoint/2010/main" val="3129683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&lt;Rhian&gt;</a:t>
            </a:r>
          </a:p>
          <a:p>
            <a:pPr marL="171450" indent="-171450">
              <a:buFont typeface="Arial" panose="020B0604020202020204" pitchFamily="34" charset="0"/>
              <a:buChar char="•"/>
            </a:pPr>
            <a:r>
              <a:rPr lang="en-GB" baseline="0" dirty="0" smtClean="0"/>
              <a:t>We decided to create a scale – small, medium, and large.  </a:t>
            </a:r>
          </a:p>
          <a:p>
            <a:pPr marL="171450" indent="-171450">
              <a:buFont typeface="Arial" panose="020B0604020202020204" pitchFamily="34" charset="0"/>
              <a:buChar char="•"/>
            </a:pPr>
            <a:r>
              <a:rPr lang="en-GB" baseline="0" dirty="0" smtClean="0"/>
              <a:t>0-50 = Small (50 days in plan), 50-100 = Medium (100 days in plan) 100-200 = Large (200 days in plan) &gt;200 = Need a more detailed estimate  </a:t>
            </a:r>
          </a:p>
          <a:p>
            <a:pPr marL="171450" indent="-171450">
              <a:buFont typeface="Arial" panose="020B0604020202020204" pitchFamily="34" charset="0"/>
              <a:buChar char="•"/>
            </a:pPr>
            <a:r>
              <a:rPr lang="en-GB" baseline="0" dirty="0" smtClean="0"/>
              <a:t>This made it easier to understand that it was a ballpark figure and ensured a sensible number of days was included in the plan!</a:t>
            </a:r>
          </a:p>
          <a:p>
            <a:pPr marL="171450" indent="-171450">
              <a:buFont typeface="Arial" panose="020B0604020202020204" pitchFamily="34" charset="0"/>
              <a:buChar char="•"/>
            </a:pPr>
            <a:r>
              <a:rPr lang="en-GB" baseline="0" dirty="0" smtClean="0"/>
              <a:t>We could also compare the project to something we had done before, and that really helped us to agree on size  </a:t>
            </a:r>
          </a:p>
          <a:p>
            <a:pPr marL="171450" indent="-171450">
              <a:buFont typeface="Arial" panose="020B0604020202020204" pitchFamily="34" charset="0"/>
              <a:buChar char="•"/>
            </a:pPr>
            <a:r>
              <a:rPr lang="en-GB" baseline="0" dirty="0" smtClean="0"/>
              <a:t>We now ask our partners to estimate their time on the same scale.</a:t>
            </a:r>
          </a:p>
          <a:p>
            <a:pPr marL="0" indent="0">
              <a:buFont typeface="Arial" panose="020B0604020202020204" pitchFamily="34" charset="0"/>
              <a:buNone/>
            </a:pPr>
            <a:r>
              <a:rPr lang="en-GB" b="1" baseline="0"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27</a:t>
            </a:fld>
            <a:endParaRPr lang="en-US"/>
          </a:p>
        </p:txBody>
      </p:sp>
    </p:spTree>
    <p:extLst>
      <p:ext uri="{BB962C8B-B14F-4D97-AF65-F5344CB8AC3E}">
        <p14:creationId xmlns:p14="http://schemas.microsoft.com/office/powerpoint/2010/main" val="1453059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&lt;</a:t>
            </a:r>
            <a:r>
              <a:rPr lang="en-GB" b="1" dirty="0" smtClean="0"/>
              <a:t>Mark&gt;</a:t>
            </a:r>
            <a:endParaRPr lang="en-GB" b="1" dirty="0"/>
          </a:p>
          <a:p>
            <a:pPr marL="171450" indent="-171450">
              <a:buFont typeface="Arial" panose="020B0604020202020204" pitchFamily="34" charset="0"/>
              <a:buChar char="•"/>
            </a:pPr>
            <a:r>
              <a:rPr lang="en-GB" dirty="0" smtClean="0"/>
              <a:t>We decided to build</a:t>
            </a:r>
            <a:r>
              <a:rPr lang="en-GB" baseline="0" dirty="0" smtClean="0"/>
              <a:t> on the programmes introduced earlier </a:t>
            </a:r>
          </a:p>
          <a:p>
            <a:pPr marL="171450" indent="-171450">
              <a:buFont typeface="Arial" panose="020B0604020202020204" pitchFamily="34" charset="0"/>
              <a:buChar char="•"/>
            </a:pPr>
            <a:r>
              <a:rPr lang="en-GB" baseline="0" dirty="0" smtClean="0"/>
              <a:t>Each project had always had an estimate and the improved estimation techniques meant that these were now more reliable </a:t>
            </a:r>
          </a:p>
          <a:p>
            <a:pPr marL="171450" indent="-171450">
              <a:buFont typeface="Arial" panose="020B0604020202020204" pitchFamily="34" charset="0"/>
              <a:buChar char="•"/>
            </a:pPr>
            <a:r>
              <a:rPr lang="en-GB" baseline="0" dirty="0" smtClean="0"/>
              <a:t>We decided to use these estimates to create a programme level budget </a:t>
            </a:r>
          </a:p>
          <a:p>
            <a:pPr marL="171450" indent="-171450">
              <a:buFont typeface="Arial" panose="020B0604020202020204" pitchFamily="34" charset="0"/>
              <a:buChar char="•"/>
            </a:pPr>
            <a:r>
              <a:rPr lang="en-GB" baseline="0" dirty="0" smtClean="0"/>
              <a:t>For example if a programme had three projects each with a 100 day estimate then we’d allocate a 300 budget for the programme </a:t>
            </a:r>
          </a:p>
          <a:p>
            <a:pPr marL="171450" indent="-171450">
              <a:buFont typeface="Arial" panose="020B0604020202020204" pitchFamily="34" charset="0"/>
              <a:buChar char="•"/>
            </a:pPr>
            <a:r>
              <a:rPr lang="en-GB" baseline="0" dirty="0" smtClean="0"/>
              <a:t>We allocated these budget to the Programme Owners </a:t>
            </a:r>
          </a:p>
          <a:p>
            <a:pPr marL="171450" indent="-171450">
              <a:buFont typeface="Arial" panose="020B0604020202020204" pitchFamily="34" charset="0"/>
              <a:buChar char="•"/>
            </a:pPr>
            <a:r>
              <a:rPr lang="en-GB" baseline="0" dirty="0" smtClean="0"/>
              <a:t>Programme Owners could then decide where to use the available IT effort within the programme e.g. to add scope to one project and reduce IT effort in another </a:t>
            </a:r>
          </a:p>
          <a:p>
            <a:pPr marL="171450" indent="-171450">
              <a:buFont typeface="Arial" panose="020B0604020202020204" pitchFamily="34" charset="0"/>
              <a:buChar char="•"/>
            </a:pPr>
            <a:r>
              <a:rPr lang="en-GB" baseline="0" dirty="0" smtClean="0"/>
              <a:t>Programme Owners could also get together to trade IT effort between programmes </a:t>
            </a:r>
          </a:p>
          <a:p>
            <a:pPr marL="171450" indent="-171450">
              <a:buFont typeface="Arial" panose="020B0604020202020204" pitchFamily="34" charset="0"/>
              <a:buChar char="•"/>
            </a:pPr>
            <a:r>
              <a:rPr lang="en-GB" baseline="0" dirty="0" smtClean="0"/>
              <a:t>This had the benefit of highlighting costs and empowering programme owners </a:t>
            </a:r>
          </a:p>
          <a:p>
            <a:pPr marL="171450" indent="-171450">
              <a:buFont typeface="Arial" panose="020B0604020202020204" pitchFamily="34" charset="0"/>
              <a:buChar char="•"/>
            </a:pPr>
            <a:r>
              <a:rPr lang="en-GB" baseline="0" dirty="0" smtClean="0"/>
              <a:t>Where scope increases were previously the norm we started to have more informed conversations about the costs and value of change</a:t>
            </a:r>
          </a:p>
          <a:p>
            <a:pPr marL="0" indent="0">
              <a:buFont typeface="Arial" panose="020B0604020202020204" pitchFamily="34" charset="0"/>
              <a:buNone/>
            </a:pPr>
            <a:r>
              <a:rPr lang="en-GB" b="1" baseline="0" dirty="0" smtClean="0"/>
              <a:t>&lt;Next Slide Mark&gt;</a:t>
            </a:r>
            <a:endParaRPr lang="en-GB"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28</a:t>
            </a:fld>
            <a:endParaRPr lang="en-US"/>
          </a:p>
        </p:txBody>
      </p:sp>
    </p:spTree>
    <p:extLst>
      <p:ext uri="{BB962C8B-B14F-4D97-AF65-F5344CB8AC3E}">
        <p14:creationId xmlns:p14="http://schemas.microsoft.com/office/powerpoint/2010/main" val="16130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 </a:t>
            </a:r>
            <a:r>
              <a:rPr lang="en-GB" b="0" dirty="0" smtClean="0"/>
              <a:t>This</a:t>
            </a:r>
            <a:r>
              <a:rPr lang="en-GB" b="0" baseline="0" dirty="0" smtClean="0"/>
              <a:t> is our third milestone.</a:t>
            </a:r>
            <a:endParaRPr lang="en-GB" b="1" dirty="0" smtClean="0"/>
          </a:p>
          <a:p>
            <a:pPr marL="171450" indent="-171450">
              <a:buFont typeface="Arial" panose="020B0604020202020204" pitchFamily="34" charset="0"/>
              <a:buChar char="•"/>
            </a:pPr>
            <a:r>
              <a:rPr lang="en-GB" b="0" dirty="0" smtClean="0"/>
              <a:t>By now we’d made a lot of progress on project delivery </a:t>
            </a:r>
          </a:p>
          <a:p>
            <a:pPr marL="171450" indent="-171450">
              <a:buFont typeface="Arial" panose="020B0604020202020204" pitchFamily="34" charset="0"/>
              <a:buChar char="•"/>
            </a:pPr>
            <a:r>
              <a:rPr lang="en-GB" b="0" dirty="0" smtClean="0"/>
              <a:t>But</a:t>
            </a:r>
            <a:r>
              <a:rPr lang="en-GB" b="0" baseline="0" dirty="0" smtClean="0"/>
              <a:t> IT was not yet an equal player and this was affecting both our internal relationships and our project outcomes </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So </a:t>
            </a:r>
            <a:r>
              <a:rPr lang="en-GB" sz="1200" kern="1200" dirty="0" smtClean="0">
                <a:solidFill>
                  <a:schemeClr val="tx1"/>
                </a:solidFill>
                <a:effectLst/>
                <a:latin typeface="+mn-lt"/>
                <a:ea typeface="+mn-ea"/>
                <a:cs typeface="+mn-cs"/>
              </a:rPr>
              <a:t>we made a conscious decision to change our language </a:t>
            </a:r>
          </a:p>
          <a:p>
            <a:r>
              <a:rPr lang="en-GB" b="1" dirty="0" smtClean="0"/>
              <a:t>&lt;Next Slide Rhian&gt;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a:p>
        </p:txBody>
      </p:sp>
    </p:spTree>
    <p:extLst>
      <p:ext uri="{BB962C8B-B14F-4D97-AF65-F5344CB8AC3E}">
        <p14:creationId xmlns:p14="http://schemas.microsoft.com/office/powerpoint/2010/main" val="28115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t>&lt;Mark&gt; </a:t>
            </a:r>
          </a:p>
          <a:p>
            <a:pPr>
              <a:defRPr/>
            </a:pPr>
            <a:r>
              <a:rPr lang="en-GB" dirty="0" smtClean="0"/>
              <a:t>Before </a:t>
            </a:r>
            <a:r>
              <a:rPr lang="en-GB" dirty="0"/>
              <a:t>we get started a few introductions are in order. </a:t>
            </a:r>
            <a:endParaRPr lang="en-GB" b="1" dirty="0"/>
          </a:p>
          <a:p>
            <a:pPr marL="171450" indent="-171450">
              <a:buFont typeface="Arial" panose="020B0604020202020204" pitchFamily="34" charset="0"/>
              <a:buChar char="•"/>
              <a:defRPr/>
            </a:pPr>
            <a:r>
              <a:rPr lang="en-GB" baseline="0" dirty="0" smtClean="0"/>
              <a:t>I’m Head </a:t>
            </a:r>
            <a:r>
              <a:rPr lang="en-GB" baseline="0" dirty="0"/>
              <a:t>of Project Services in Information Services  </a:t>
            </a:r>
          </a:p>
          <a:p>
            <a:pPr marL="171450" indent="-171450">
              <a:buFont typeface="Arial" panose="020B0604020202020204" pitchFamily="34" charset="0"/>
              <a:buChar char="•"/>
              <a:defRPr/>
            </a:pPr>
            <a:r>
              <a:rPr lang="en-GB" dirty="0"/>
              <a:t>I’ve worked at the University for more than 20 years in various IT roles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I’m responsible </a:t>
            </a:r>
            <a:r>
              <a:rPr lang="en-GB" baseline="0" dirty="0"/>
              <a:t>for a team of &gt;20 Project Managers and Business Analysts </a:t>
            </a: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deliver IT and business change projects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Approximately </a:t>
            </a:r>
            <a:r>
              <a:rPr lang="en-GB" dirty="0" smtClean="0"/>
              <a:t>13000 </a:t>
            </a:r>
            <a:r>
              <a:rPr lang="en-GB" dirty="0"/>
              <a:t>IT days </a:t>
            </a:r>
            <a:r>
              <a:rPr lang="en-GB" dirty="0" smtClean="0"/>
              <a:t>(70 </a:t>
            </a:r>
            <a:r>
              <a:rPr lang="en-GB" dirty="0"/>
              <a:t>person </a:t>
            </a:r>
            <a:r>
              <a:rPr lang="en-GB" baseline="0" dirty="0" smtClean="0"/>
              <a:t>years) </a:t>
            </a:r>
            <a:r>
              <a:rPr lang="en-GB" dirty="0" smtClean="0"/>
              <a:t>last year</a:t>
            </a:r>
          </a:p>
          <a:p>
            <a:pPr marL="0" indent="0">
              <a:buFont typeface="Arial" panose="020B0604020202020204" pitchFamily="34" charset="0"/>
              <a:buNone/>
            </a:pPr>
            <a:r>
              <a:rPr lang="en-GB" b="1" dirty="0" smtClean="0"/>
              <a:t>&lt;</a:t>
            </a:r>
            <a:r>
              <a:rPr lang="en-GB" b="1" dirty="0"/>
              <a:t>Pause&gt;</a:t>
            </a:r>
            <a:endParaRPr lang="en-GB" dirty="0"/>
          </a:p>
          <a:p>
            <a:pPr marL="171450" indent="-171450">
              <a:buFont typeface="Arial" panose="020B0604020202020204" pitchFamily="34" charset="0"/>
              <a:buChar char="•"/>
            </a:pPr>
            <a:r>
              <a:rPr lang="en-GB" dirty="0" smtClean="0"/>
              <a:t>I’m </a:t>
            </a:r>
            <a:r>
              <a:rPr lang="en-GB" dirty="0"/>
              <a:t>delighted my colleagues Rhian Davies and Craig Henderson are with me today</a:t>
            </a:r>
          </a:p>
          <a:p>
            <a:pPr marL="171450" indent="-171450">
              <a:buFont typeface="Arial" panose="020B0604020202020204" pitchFamily="34" charset="0"/>
              <a:buChar char="•"/>
            </a:pPr>
            <a:r>
              <a:rPr lang="en-GB" dirty="0"/>
              <a:t>Rhian, my Deputy,</a:t>
            </a:r>
            <a:r>
              <a:rPr lang="en-GB" baseline="0" dirty="0"/>
              <a:t> has been the architect of much of our work on </a:t>
            </a:r>
            <a:r>
              <a:rPr lang="en-GB" baseline="0" dirty="0" smtClean="0"/>
              <a:t>partnership and at the heart of Project Services for more than 10 years</a:t>
            </a:r>
            <a:endParaRPr lang="en-GB" baseline="0" dirty="0"/>
          </a:p>
          <a:p>
            <a:pPr marL="171450" indent="-171450">
              <a:buFont typeface="Arial" panose="020B0604020202020204" pitchFamily="34" charset="0"/>
              <a:buChar char="•"/>
            </a:pPr>
            <a:r>
              <a:rPr lang="en-GB" baseline="0" dirty="0"/>
              <a:t>Craig has been a </a:t>
            </a:r>
            <a:r>
              <a:rPr lang="en-GB" baseline="0" dirty="0" smtClean="0"/>
              <a:t>colleague </a:t>
            </a:r>
            <a:r>
              <a:rPr lang="en-GB" baseline="0" dirty="0"/>
              <a:t>and friend for almost 20 years </a:t>
            </a:r>
          </a:p>
          <a:p>
            <a:pPr marL="171450" indent="-171450">
              <a:buFont typeface="Arial" panose="020B0604020202020204" pitchFamily="34" charset="0"/>
              <a:buChar char="•"/>
            </a:pPr>
            <a:r>
              <a:rPr lang="en-GB" dirty="0"/>
              <a:t>Between </a:t>
            </a:r>
            <a:r>
              <a:rPr lang="en-GB" baseline="0" dirty="0" smtClean="0"/>
              <a:t>the </a:t>
            </a:r>
            <a:r>
              <a:rPr lang="en-GB" baseline="0" dirty="0"/>
              <a:t>three of us we’ve worked over half a century at the </a:t>
            </a:r>
            <a:r>
              <a:rPr lang="en-GB" baseline="0" dirty="0" smtClean="0"/>
              <a:t>University! </a:t>
            </a:r>
            <a:endParaRPr lang="en-GB" dirty="0"/>
          </a:p>
          <a:p>
            <a:r>
              <a:rPr lang="en-GB" b="1" baseline="0" dirty="0"/>
              <a:t>&lt;</a:t>
            </a:r>
            <a:r>
              <a:rPr lang="en-GB" b="1" dirty="0"/>
              <a:t>Next Slide </a:t>
            </a:r>
            <a:r>
              <a:rPr lang="en-GB" b="1" baseline="0" dirty="0" smtClean="0"/>
              <a:t>Rhian</a:t>
            </a:r>
            <a:r>
              <a:rPr lang="en-GB" b="1" baseline="0" dirty="0"/>
              <a:t>&gt;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1496300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&lt;Rhian&gt;</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typically referred to colleagues that we worked with as our customers, but this was reinforcing our dysfunctional relationships.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As a customer you are seen as having higher status in relationships – we often hear people say the customer is always right.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colleagues were not even the customer – the actual customer was the end user who could have been staff, student, or alumni.</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What was actually happening was that we were partnering with our colleagues to deliver services for these end users, so we stopped calling them our customers and started calling them our partners.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stopped apologising and started explaining.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started talking about we and us.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might seem like small changes, but it is actually a pretty significant shift, not least in our minds and our approach.</a:t>
            </a:r>
          </a:p>
          <a:p>
            <a:pPr marL="0" indent="0">
              <a:buFont typeface="Arial" panose="020B0604020202020204" pitchFamily="34" charset="0"/>
              <a:buNone/>
            </a:pPr>
            <a:r>
              <a:rPr lang="en-GB" sz="1200" b="1" kern="1200" dirty="0" smtClean="0">
                <a:solidFill>
                  <a:schemeClr val="tx1"/>
                </a:solidFill>
                <a:effectLst/>
                <a:latin typeface="+mn-lt"/>
                <a:ea typeface="+mn-ea"/>
                <a:cs typeface="+mn-cs"/>
              </a:rPr>
              <a:t>&lt;Next Slide Mark&gt;</a:t>
            </a:r>
          </a:p>
          <a:p>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30</a:t>
            </a:fld>
            <a:endParaRPr lang="en-US"/>
          </a:p>
        </p:txBody>
      </p:sp>
    </p:spTree>
    <p:extLst>
      <p:ext uri="{BB962C8B-B14F-4D97-AF65-F5344CB8AC3E}">
        <p14:creationId xmlns:p14="http://schemas.microsoft.com/office/powerpoint/2010/main" val="3612999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r>
              <a:rPr lang="en-GB" b="1" baseline="0" dirty="0" smtClean="0"/>
              <a:t> </a:t>
            </a:r>
          </a:p>
          <a:p>
            <a:r>
              <a:rPr lang="en-GB" b="0" baseline="0" dirty="0" smtClean="0"/>
              <a:t>Thanks Rhian. This is our fourth milestone.</a:t>
            </a:r>
            <a:endParaRPr lang="en-GB" b="0" dirty="0" smtClean="0"/>
          </a:p>
          <a:p>
            <a:pPr marL="171450" indent="-171450">
              <a:buFont typeface="Arial" panose="020B0604020202020204" pitchFamily="34" charset="0"/>
              <a:buChar char="•"/>
            </a:pPr>
            <a:r>
              <a:rPr lang="en-GB" b="0" dirty="0" smtClean="0"/>
              <a:t>By now our positive</a:t>
            </a:r>
            <a:r>
              <a:rPr lang="en-GB" b="0" baseline="0" dirty="0" smtClean="0"/>
              <a:t> progress had </a:t>
            </a:r>
            <a:r>
              <a:rPr lang="en-GB" b="0" dirty="0" smtClean="0"/>
              <a:t>started</a:t>
            </a:r>
            <a:r>
              <a:rPr lang="en-GB" b="0" baseline="0" dirty="0" smtClean="0"/>
              <a:t> to increase trust in IT</a:t>
            </a:r>
          </a:p>
          <a:p>
            <a:pPr marL="171450" indent="-171450">
              <a:buFont typeface="Arial" panose="020B0604020202020204" pitchFamily="34" charset="0"/>
              <a:buChar char="•"/>
            </a:pPr>
            <a:r>
              <a:rPr lang="en-GB" b="0" dirty="0" smtClean="0"/>
              <a:t>Increasing</a:t>
            </a:r>
            <a:r>
              <a:rPr lang="en-GB" b="0" baseline="0" dirty="0" smtClean="0"/>
              <a:t> confidence in IT </a:t>
            </a:r>
            <a:r>
              <a:rPr lang="en-GB" b="0" dirty="0" smtClean="0"/>
              <a:t>led </a:t>
            </a:r>
            <a:r>
              <a:rPr lang="en-GB" b="0" dirty="0"/>
              <a:t>to </a:t>
            </a:r>
            <a:r>
              <a:rPr lang="en-GB" b="0" dirty="0" smtClean="0"/>
              <a:t>us</a:t>
            </a:r>
            <a:r>
              <a:rPr lang="en-GB" b="0" baseline="0" dirty="0" smtClean="0"/>
              <a:t> </a:t>
            </a:r>
            <a:r>
              <a:rPr lang="en-GB" b="0" dirty="0" smtClean="0"/>
              <a:t>being </a:t>
            </a:r>
            <a:r>
              <a:rPr lang="en-GB" b="0" dirty="0"/>
              <a:t>asked to lead a major </a:t>
            </a:r>
            <a:r>
              <a:rPr lang="en-GB" b="0" dirty="0" smtClean="0"/>
              <a:t>University</a:t>
            </a:r>
            <a:r>
              <a:rPr lang="en-GB" b="0" baseline="0" dirty="0" smtClean="0"/>
              <a:t> wide </a:t>
            </a:r>
            <a:r>
              <a:rPr lang="en-GB" b="0" dirty="0" smtClean="0"/>
              <a:t>procurement </a:t>
            </a:r>
            <a:r>
              <a:rPr lang="en-GB" b="0" dirty="0"/>
              <a:t>project – eProcurement </a:t>
            </a:r>
            <a:r>
              <a:rPr lang="en-GB" b="0" dirty="0" smtClean="0"/>
              <a:t>Scotland </a:t>
            </a:r>
          </a:p>
          <a:p>
            <a:pPr marL="171450" indent="-171450">
              <a:buFont typeface="Arial" panose="020B0604020202020204" pitchFamily="34" charset="0"/>
              <a:buChar char="•"/>
            </a:pPr>
            <a:r>
              <a:rPr lang="en-GB" b="0" dirty="0" smtClean="0"/>
              <a:t>We worked closely with Craig</a:t>
            </a:r>
            <a:r>
              <a:rPr lang="en-GB" b="0" baseline="0" dirty="0" smtClean="0"/>
              <a:t> on this project so he can tell us more about it.</a:t>
            </a:r>
            <a:endParaRPr lang="en-GB" dirty="0"/>
          </a:p>
          <a:p>
            <a:r>
              <a:rPr lang="en-GB" b="1" dirty="0" smtClean="0"/>
              <a:t>&lt;Next</a:t>
            </a:r>
            <a:r>
              <a:rPr lang="en-GB" b="1" baseline="0" dirty="0" smtClean="0"/>
              <a:t> Slide </a:t>
            </a:r>
            <a:r>
              <a:rPr lang="en-GB" b="1" dirty="0" smtClean="0"/>
              <a:t>Craig</a:t>
            </a:r>
            <a:r>
              <a:rPr lang="en-GB" b="1" dirty="0"/>
              <a:t>&gt;</a:t>
            </a:r>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31</a:t>
            </a:fld>
            <a:endParaRPr lang="en-US"/>
          </a:p>
        </p:txBody>
      </p:sp>
    </p:spTree>
    <p:extLst>
      <p:ext uri="{BB962C8B-B14F-4D97-AF65-F5344CB8AC3E}">
        <p14:creationId xmlns:p14="http://schemas.microsoft.com/office/powerpoint/2010/main" val="4230724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&lt;Craig&gt;</a:t>
            </a:r>
          </a:p>
          <a:p>
            <a:pPr marL="171450" indent="-171450">
              <a:buFont typeface="Arial" panose="020B0604020202020204" pitchFamily="34" charset="0"/>
              <a:buChar char="•"/>
            </a:pPr>
            <a:r>
              <a:rPr lang="en-GB" dirty="0"/>
              <a:t>In 2007 the University took the decision to implement</a:t>
            </a:r>
            <a:r>
              <a:rPr lang="en-GB" baseline="0" dirty="0"/>
              <a:t> a new eProcurement system, as part of a Scottish Government initiative to deliver a country-wide, public sector eProcurement system</a:t>
            </a:r>
            <a:r>
              <a:rPr lang="en-GB" baseline="0" dirty="0" smtClean="0"/>
              <a:t>.</a:t>
            </a:r>
            <a:endParaRPr lang="en-GB" baseline="0" dirty="0"/>
          </a:p>
          <a:p>
            <a:pPr marL="171450" indent="-171450">
              <a:buFont typeface="Arial" panose="020B0604020202020204" pitchFamily="34" charset="0"/>
              <a:buChar char="•"/>
            </a:pPr>
            <a:r>
              <a:rPr lang="en-GB" baseline="0" dirty="0"/>
              <a:t>This was a high-profile, politically sensitive project </a:t>
            </a:r>
            <a:r>
              <a:rPr lang="en-GB" dirty="0"/>
              <a:t>- </a:t>
            </a:r>
            <a:r>
              <a:rPr lang="en-GB" baseline="0" dirty="0" smtClean="0"/>
              <a:t>“</a:t>
            </a:r>
            <a:r>
              <a:rPr lang="en-GB" baseline="0" dirty="0"/>
              <a:t>Failure </a:t>
            </a:r>
            <a:r>
              <a:rPr lang="en-GB" baseline="0" dirty="0" smtClean="0"/>
              <a:t>was not </a:t>
            </a:r>
            <a:r>
              <a:rPr lang="en-GB" baseline="0" dirty="0"/>
              <a:t>an </a:t>
            </a:r>
            <a:r>
              <a:rPr lang="en-GB" baseline="0" dirty="0" smtClean="0"/>
              <a:t>option”</a:t>
            </a:r>
            <a:endParaRPr lang="en-GB" baseline="0" dirty="0"/>
          </a:p>
          <a:p>
            <a:pPr marL="171450" indent="-171450">
              <a:buFont typeface="Arial" panose="020B0604020202020204" pitchFamily="34" charset="0"/>
              <a:buChar char="•"/>
            </a:pPr>
            <a:r>
              <a:rPr lang="en-GB" baseline="0" dirty="0" smtClean="0"/>
              <a:t>An </a:t>
            </a:r>
            <a:r>
              <a:rPr lang="en-GB" baseline="0" dirty="0"/>
              <a:t>on-site team was put together including representatives from the Scottish government, the supplier, management consultants and the University.  Many different perspectives, with different drivers, but all sharing the same ultimate goal.  It was decided that a dedicated, </a:t>
            </a:r>
            <a:r>
              <a:rPr lang="en-GB" baseline="0" dirty="0" smtClean="0"/>
              <a:t>full-time </a:t>
            </a:r>
            <a:r>
              <a:rPr lang="en-GB" baseline="0" dirty="0"/>
              <a:t>project manager was essential for the success of the project, and that the newly developed project methodology should be </a:t>
            </a:r>
            <a:r>
              <a:rPr lang="en-GB" baseline="0" dirty="0" smtClean="0"/>
              <a:t>followed.</a:t>
            </a:r>
          </a:p>
          <a:p>
            <a:pPr marL="171450" indent="-171450">
              <a:buFont typeface="Arial" panose="020B0604020202020204" pitchFamily="34" charset="0"/>
              <a:buChar char="•"/>
            </a:pPr>
            <a:r>
              <a:rPr lang="en-GB" baseline="0" dirty="0" smtClean="0"/>
              <a:t>Rhian </a:t>
            </a:r>
            <a:r>
              <a:rPr lang="en-GB" baseline="0" dirty="0"/>
              <a:t>was the project manager appointed to the project, </a:t>
            </a:r>
            <a:r>
              <a:rPr lang="en-GB" baseline="0" dirty="0" smtClean="0"/>
              <a:t>and was seconded to the team full time.</a:t>
            </a:r>
          </a:p>
          <a:p>
            <a:pPr marL="171450" indent="-171450">
              <a:buFont typeface="Arial" panose="020B0604020202020204" pitchFamily="34" charset="0"/>
              <a:buChar char="•"/>
            </a:pPr>
            <a:r>
              <a:rPr lang="en-GB" baseline="0" dirty="0" smtClean="0"/>
              <a:t>The </a:t>
            </a:r>
            <a:r>
              <a:rPr lang="en-GB" baseline="0" dirty="0"/>
              <a:t>whole project team was located in one office, and remained consistent throughout the project.  This allowed us to build cohesion and </a:t>
            </a:r>
            <a:r>
              <a:rPr lang="en-GB" baseline="0" dirty="0" smtClean="0"/>
              <a:t>trust.</a:t>
            </a:r>
          </a:p>
          <a:p>
            <a:pPr marL="171450" indent="-171450">
              <a:buFont typeface="Arial" panose="020B0604020202020204" pitchFamily="34" charset="0"/>
              <a:buChar char="•"/>
            </a:pPr>
            <a:r>
              <a:rPr lang="en-GB" baseline="0" dirty="0" smtClean="0"/>
              <a:t>There </a:t>
            </a:r>
            <a:r>
              <a:rPr lang="en-GB" baseline="0" dirty="0"/>
              <a:t>were some competing priorities within the group, but the project structure - user group, project board, consistent reporting of risks and issues – helped ensure that successful delivery of the project wasn’t </a:t>
            </a:r>
            <a:r>
              <a:rPr lang="en-GB" baseline="0" dirty="0" smtClean="0"/>
              <a:t>compromised.</a:t>
            </a:r>
          </a:p>
          <a:p>
            <a:pPr marL="171450" indent="-171450">
              <a:buFont typeface="Arial" panose="020B0604020202020204" pitchFamily="34" charset="0"/>
              <a:buChar char="•"/>
            </a:pPr>
            <a:r>
              <a:rPr lang="en-GB" baseline="0" dirty="0" smtClean="0"/>
              <a:t>Together</a:t>
            </a:r>
            <a:r>
              <a:rPr lang="en-GB" baseline="0" dirty="0"/>
              <a:t>, we delivered a successful project which still continues to deliver significant benefits to the </a:t>
            </a:r>
            <a:r>
              <a:rPr lang="en-GB" baseline="0" dirty="0" smtClean="0"/>
              <a:t>University.</a:t>
            </a:r>
          </a:p>
          <a:p>
            <a:pPr marL="171450" indent="-171450">
              <a:buFont typeface="Arial" panose="020B0604020202020204" pitchFamily="34" charset="0"/>
              <a:buChar char="•"/>
            </a:pPr>
            <a:r>
              <a:rPr lang="en-GB" baseline="0" dirty="0" smtClean="0"/>
              <a:t>And </a:t>
            </a:r>
            <a:r>
              <a:rPr lang="en-GB" baseline="0" dirty="0"/>
              <a:t>just in case anyone has forgotten about my finance credentials, here are some more </a:t>
            </a:r>
            <a:r>
              <a:rPr lang="en-GB" baseline="0" dirty="0" smtClean="0"/>
              <a:t>numbers.</a:t>
            </a:r>
          </a:p>
          <a:p>
            <a:r>
              <a:rPr lang="en-GB" b="1" baseline="0" dirty="0" smtClean="0"/>
              <a:t>&lt;Next Slide Craig&gt;</a:t>
            </a:r>
            <a:endParaRPr lang="en-GB" b="1" baseline="0" dirty="0"/>
          </a:p>
          <a:p>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32</a:t>
            </a:fld>
            <a:endParaRPr lang="en-US"/>
          </a:p>
        </p:txBody>
      </p:sp>
    </p:spTree>
    <p:extLst>
      <p:ext uri="{BB962C8B-B14F-4D97-AF65-F5344CB8AC3E}">
        <p14:creationId xmlns:p14="http://schemas.microsoft.com/office/powerpoint/2010/main" val="777582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&lt;Craig&gt;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Project was delivered successfully, and the service has continued to develop and grow</a:t>
            </a:r>
            <a:endParaRPr lang="en-GB" dirty="0" smtClean="0"/>
          </a:p>
          <a:p>
            <a:pPr marL="171450" indent="-171450">
              <a:buFont typeface="Arial" panose="020B0604020202020204" pitchFamily="34" charset="0"/>
              <a:buChar char="•"/>
            </a:pPr>
            <a:r>
              <a:rPr lang="en-GB" dirty="0" smtClean="0"/>
              <a:t>Since</a:t>
            </a:r>
            <a:r>
              <a:rPr lang="en-GB" baseline="0" dirty="0" smtClean="0"/>
              <a:t> </a:t>
            </a:r>
            <a:r>
              <a:rPr lang="en-GB" dirty="0"/>
              <a:t>completion of </a:t>
            </a:r>
            <a:r>
              <a:rPr lang="en-GB" baseline="0" dirty="0"/>
              <a:t>our </a:t>
            </a:r>
            <a:r>
              <a:rPr lang="en-GB" baseline="0" dirty="0" smtClean="0"/>
              <a:t>project </a:t>
            </a:r>
            <a:r>
              <a:rPr lang="en-GB" baseline="0" dirty="0"/>
              <a:t>in </a:t>
            </a:r>
            <a:r>
              <a:rPr lang="en-GB" dirty="0" smtClean="0"/>
              <a:t>2008</a:t>
            </a:r>
            <a:r>
              <a:rPr lang="en-GB" baseline="0" dirty="0" smtClean="0"/>
              <a:t> volumes </a:t>
            </a:r>
            <a:r>
              <a:rPr lang="en-GB" baseline="0" dirty="0"/>
              <a:t>of </a:t>
            </a:r>
            <a:r>
              <a:rPr lang="en-GB" baseline="0" dirty="0" smtClean="0"/>
              <a:t>eProcurement orders have grown </a:t>
            </a:r>
            <a:r>
              <a:rPr lang="en-GB" baseline="0" dirty="0"/>
              <a:t>significantly </a:t>
            </a:r>
            <a:r>
              <a:rPr lang="en-GB" baseline="0" dirty="0" smtClean="0"/>
              <a:t>year on year</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smtClean="0"/>
              <a:t>Saving </a:t>
            </a:r>
            <a:r>
              <a:rPr lang="en-GB" baseline="0" dirty="0"/>
              <a:t>approximately $11 per order in process costs for a fully electronic purchase order, this represents an important annual efficiency benefit to the </a:t>
            </a:r>
            <a:r>
              <a:rPr lang="en-GB" baseline="0" dirty="0" smtClean="0"/>
              <a:t>University of around $700K</a:t>
            </a:r>
          </a:p>
          <a:p>
            <a:r>
              <a:rPr lang="en-GB" b="1" baseline="0"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33</a:t>
            </a:fld>
            <a:endParaRPr lang="en-US"/>
          </a:p>
        </p:txBody>
      </p:sp>
    </p:spTree>
    <p:extLst>
      <p:ext uri="{BB962C8B-B14F-4D97-AF65-F5344CB8AC3E}">
        <p14:creationId xmlns:p14="http://schemas.microsoft.com/office/powerpoint/2010/main" val="3321309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dirty="0" smtClean="0"/>
              <a:t>Thanks</a:t>
            </a:r>
            <a:r>
              <a:rPr lang="en-GB" b="0" baseline="0" dirty="0" smtClean="0"/>
              <a:t> Craig.</a:t>
            </a:r>
          </a:p>
          <a:p>
            <a:pPr marL="171450" indent="-171450">
              <a:buFont typeface="Arial" panose="020B0604020202020204" pitchFamily="34" charset="0"/>
              <a:buChar char="•"/>
            </a:pPr>
            <a:r>
              <a:rPr lang="en-GB" b="0" dirty="0" smtClean="0"/>
              <a:t>Alongside success</a:t>
            </a:r>
            <a:r>
              <a:rPr lang="en-GB" b="0" baseline="0" dirty="0" smtClean="0"/>
              <a:t>ful delivery of individual projects it was important that we were successful right across our programmes and portfolios </a:t>
            </a:r>
          </a:p>
          <a:p>
            <a:pPr marL="171450" indent="-171450">
              <a:buFont typeface="Arial" panose="020B0604020202020204" pitchFamily="34" charset="0"/>
              <a:buChar char="•"/>
            </a:pPr>
            <a:r>
              <a:rPr lang="en-GB" b="0" baseline="0" dirty="0" smtClean="0"/>
              <a:t>This chart shows the growth in project days delivered between 2005 and 2015 – a greater than 100% increase across this period!</a:t>
            </a:r>
          </a:p>
          <a:p>
            <a:pPr marL="171450" indent="-171450">
              <a:buFont typeface="Arial" panose="020B0604020202020204" pitchFamily="34" charset="0"/>
              <a:buChar char="•"/>
            </a:pPr>
            <a:r>
              <a:rPr lang="en-GB" b="0" baseline="0" dirty="0" smtClean="0"/>
              <a:t>These days are funded either by the University of directly by Project Sponsors </a:t>
            </a:r>
          </a:p>
          <a:p>
            <a:pPr marL="171450" indent="-171450">
              <a:buFont typeface="Arial" panose="020B0604020202020204" pitchFamily="34" charset="0"/>
              <a:buChar char="•"/>
            </a:pPr>
            <a:r>
              <a:rPr lang="en-GB" b="0" baseline="0" dirty="0" smtClean="0"/>
              <a:t>Increased days reflects the University growing confidence in our delivery and increased trust</a:t>
            </a:r>
          </a:p>
          <a:p>
            <a:r>
              <a:rPr lang="en-GB" b="1" dirty="0" smtClean="0"/>
              <a:t>&lt;Next</a:t>
            </a:r>
            <a:r>
              <a:rPr lang="en-GB" b="1" baseline="0" dirty="0" smtClean="0"/>
              <a: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34</a:t>
            </a:fld>
            <a:endParaRPr lang="en-US"/>
          </a:p>
        </p:txBody>
      </p:sp>
    </p:spTree>
    <p:extLst>
      <p:ext uri="{BB962C8B-B14F-4D97-AF65-F5344CB8AC3E}">
        <p14:creationId xmlns:p14="http://schemas.microsoft.com/office/powerpoint/2010/main" val="1504595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 </a:t>
            </a:r>
          </a:p>
          <a:p>
            <a:pPr marL="171450" indent="-171450">
              <a:buFont typeface="Arial" panose="020B0604020202020204" pitchFamily="34" charset="0"/>
              <a:buChar char="•"/>
            </a:pPr>
            <a:r>
              <a:rPr lang="en-GB" b="0" dirty="0" smtClean="0"/>
              <a:t>This is our final milestone and brings us up</a:t>
            </a:r>
            <a:r>
              <a:rPr lang="en-GB" b="0" baseline="0" dirty="0" smtClean="0"/>
              <a:t> to where we are today.</a:t>
            </a:r>
            <a:endParaRPr lang="en-GB" b="0" dirty="0" smtClean="0"/>
          </a:p>
          <a:p>
            <a:pPr marL="171450" indent="-171450">
              <a:buFont typeface="Arial" panose="020B0604020202020204" pitchFamily="34" charset="0"/>
              <a:buChar char="•"/>
            </a:pPr>
            <a:r>
              <a:rPr lang="en-GB" b="0" baseline="0" dirty="0" smtClean="0"/>
              <a:t>We really are starting to see the benefits </a:t>
            </a:r>
          </a:p>
          <a:p>
            <a:pPr marL="171450" indent="-171450">
              <a:buFont typeface="Arial" panose="020B0604020202020204" pitchFamily="34" charset="0"/>
              <a:buChar char="•"/>
            </a:pPr>
            <a:r>
              <a:rPr lang="en-GB" b="0" dirty="0" smtClean="0"/>
              <a:t>Partners trust us more and want us</a:t>
            </a:r>
            <a:r>
              <a:rPr lang="en-GB" b="0" baseline="0" dirty="0" smtClean="0"/>
              <a:t> to help them with other challenges  </a:t>
            </a:r>
          </a:p>
          <a:p>
            <a:pPr marL="171450" indent="-171450">
              <a:buFont typeface="Arial" panose="020B0604020202020204" pitchFamily="34" charset="0"/>
              <a:buChar char="•"/>
            </a:pPr>
            <a:r>
              <a:rPr lang="en-GB" b="0" baseline="0" dirty="0" smtClean="0"/>
              <a:t>Our increased confidence in delivery also means that we are much more likely to suggest new collaborative approaches </a:t>
            </a:r>
          </a:p>
          <a:p>
            <a:pPr marL="171450" indent="-171450">
              <a:buFont typeface="Arial" panose="020B0604020202020204" pitchFamily="34" charset="0"/>
              <a:buChar char="•"/>
            </a:pPr>
            <a:r>
              <a:rPr lang="en-GB" b="0" baseline="0" dirty="0" smtClean="0"/>
              <a:t>Let’s have a look at some of these</a:t>
            </a:r>
          </a:p>
          <a:p>
            <a:r>
              <a:rPr lang="en-GB" b="1" baseline="0" dirty="0" smtClean="0"/>
              <a:t>&lt;Next Slide Mark&gt;</a:t>
            </a:r>
            <a:endParaRPr lang="en-GB" b="1"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35</a:t>
            </a:fld>
            <a:endParaRPr lang="en-US"/>
          </a:p>
        </p:txBody>
      </p:sp>
    </p:spTree>
    <p:extLst>
      <p:ext uri="{BB962C8B-B14F-4D97-AF65-F5344CB8AC3E}">
        <p14:creationId xmlns:p14="http://schemas.microsoft.com/office/powerpoint/2010/main" val="3862173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dirty="0" smtClean="0"/>
              <a:t>We now have</a:t>
            </a:r>
            <a:r>
              <a:rPr lang="en-GB" b="0" baseline="0" dirty="0" smtClean="0"/>
              <a:t> several teams co-located with our partners in different parts of the University.</a:t>
            </a:r>
          </a:p>
          <a:p>
            <a:pPr marL="171450" indent="-171450">
              <a:buFont typeface="Arial" panose="020B0604020202020204" pitchFamily="34" charset="0"/>
              <a:buChar char="•"/>
            </a:pPr>
            <a:r>
              <a:rPr lang="en-GB" b="0" baseline="0" dirty="0" smtClean="0"/>
              <a:t>We have 10 staff working as part of our partner led Student Systems Team. This is a semi-permanent arrangement. Where once our Student Systems partner would have hired their own IT staff they now work closely with us </a:t>
            </a:r>
          </a:p>
          <a:p>
            <a:pPr marL="171450" indent="-171450">
              <a:buFont typeface="Arial" panose="020B0604020202020204" pitchFamily="34" charset="0"/>
              <a:buChar char="•"/>
            </a:pPr>
            <a:r>
              <a:rPr lang="en-GB" b="0" baseline="0" dirty="0" smtClean="0"/>
              <a:t>We also have 5 staff co-located in our Web Team delivering a new University web site based on the Drupal Web Content Management System </a:t>
            </a:r>
            <a:endParaRPr lang="en-GB" b="1" baseline="0" dirty="0" smtClean="0"/>
          </a:p>
          <a:p>
            <a:r>
              <a:rPr lang="en-GB" b="1"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36</a:t>
            </a:fld>
            <a:endParaRPr lang="en-US"/>
          </a:p>
        </p:txBody>
      </p:sp>
    </p:spTree>
    <p:extLst>
      <p:ext uri="{BB962C8B-B14F-4D97-AF65-F5344CB8AC3E}">
        <p14:creationId xmlns:p14="http://schemas.microsoft.com/office/powerpoint/2010/main" val="4224105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228600" marR="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Partners increasingly recognise the value of project</a:t>
            </a:r>
            <a:r>
              <a:rPr lang="en-GB" b="0" baseline="0" dirty="0" smtClean="0"/>
              <a:t> management and have requested that we provide staff to help them deliver their programmes of IT and non IT projects</a:t>
            </a:r>
          </a:p>
          <a:p>
            <a:pPr marL="228600" marR="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In Estates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All IT activities not just projects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Supplier/vendor management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Developing an IT strategy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In HR supporting mainly non IT projects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In ITI providing a framework to enable them to mange and deliver their own projects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We’ve led several multi-year projects in areas like Scheduling and Research Administration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For Scheduling the University wide Project Board worked together successfully for more than three years to implement an effective solution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Over the last few years we’ve also successfully adopted agile methodologies but I’ll let Craig tell you more about that.</a:t>
            </a:r>
            <a:endParaRPr lang="en-GB"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&lt;Next Slide Craig&gt;</a:t>
            </a:r>
          </a:p>
        </p:txBody>
      </p:sp>
      <p:sp>
        <p:nvSpPr>
          <p:cNvPr id="4" name="Slide Number Placeholder 3"/>
          <p:cNvSpPr>
            <a:spLocks noGrp="1"/>
          </p:cNvSpPr>
          <p:nvPr>
            <p:ph type="sldNum" sz="quarter" idx="10"/>
          </p:nvPr>
        </p:nvSpPr>
        <p:spPr/>
        <p:txBody>
          <a:bodyPr/>
          <a:lstStyle/>
          <a:p>
            <a:fld id="{F7087D51-52A1-EF40-B672-9B4EC8500781}" type="slidenum">
              <a:rPr lang="en-US" smtClean="0"/>
              <a:t>37</a:t>
            </a:fld>
            <a:endParaRPr lang="en-US"/>
          </a:p>
        </p:txBody>
      </p:sp>
    </p:spTree>
    <p:extLst>
      <p:ext uri="{BB962C8B-B14F-4D97-AF65-F5344CB8AC3E}">
        <p14:creationId xmlns:p14="http://schemas.microsoft.com/office/powerpoint/2010/main" val="1073562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&lt;Craig&gt; </a:t>
            </a:r>
          </a:p>
          <a:p>
            <a:pPr marL="228600" indent="-228600">
              <a:buFont typeface="Arial" panose="020B0604020202020204" pitchFamily="34" charset="0"/>
              <a:buChar char="•"/>
            </a:pPr>
            <a:r>
              <a:rPr lang="en-GB" dirty="0"/>
              <a:t>As the ultimate step in partnership in practice, we now undertake some projects using the agile project methodology</a:t>
            </a:r>
            <a:r>
              <a:rPr lang="en-GB" dirty="0" smtClean="0"/>
              <a:t>.</a:t>
            </a:r>
            <a:endParaRPr lang="en-GB" dirty="0"/>
          </a:p>
          <a:p>
            <a:pPr marL="228600" indent="-228600">
              <a:buFont typeface="Arial" panose="020B0604020202020204" pitchFamily="34" charset="0"/>
              <a:buChar char="•"/>
            </a:pPr>
            <a:r>
              <a:rPr lang="en-GB" dirty="0"/>
              <a:t>In 2013</a:t>
            </a:r>
            <a:r>
              <a:rPr lang="en-GB" baseline="0" dirty="0"/>
              <a:t> we undertook a project to deliver a simple, easy-to-use searchable database of all of our current contracts and suppliers.  </a:t>
            </a:r>
          </a:p>
          <a:p>
            <a:pPr marL="228600" indent="-228600">
              <a:buFont typeface="Arial" panose="020B0604020202020204" pitchFamily="34" charset="0"/>
              <a:buChar char="•"/>
            </a:pPr>
            <a:r>
              <a:rPr lang="en-GB" baseline="0" dirty="0" smtClean="0"/>
              <a:t>Perfect for agile delivery - it </a:t>
            </a:r>
            <a:r>
              <a:rPr lang="en-GB" baseline="0" dirty="0"/>
              <a:t>needed to be delivered quickly, within a very limited budget, but would have a big impact for the rest of the University</a:t>
            </a:r>
            <a:r>
              <a:rPr lang="en-GB" baseline="0" dirty="0" smtClean="0"/>
              <a:t>.</a:t>
            </a:r>
            <a:endParaRPr lang="en-GB" baseline="0" dirty="0"/>
          </a:p>
          <a:p>
            <a:pPr marL="228600" indent="-228600">
              <a:buFont typeface="Arial" panose="020B0604020202020204" pitchFamily="34" charset="0"/>
              <a:buChar char="•"/>
            </a:pPr>
            <a:r>
              <a:rPr lang="en-GB" baseline="0" dirty="0"/>
              <a:t>We worked in partnership with an HE representative body who held most of the data we needed, and we set out to seek the end-user requirements at an early stage</a:t>
            </a:r>
            <a:r>
              <a:rPr lang="en-GB" baseline="0" dirty="0" smtClean="0"/>
              <a:t>.</a:t>
            </a:r>
            <a:endParaRPr lang="en-GB" baseline="0" dirty="0"/>
          </a:p>
          <a:p>
            <a:pPr marL="228600" indent="-228600">
              <a:buFont typeface="Arial" panose="020B0604020202020204" pitchFamily="34" charset="0"/>
              <a:buChar char="•"/>
            </a:pPr>
            <a:r>
              <a:rPr lang="en-GB" baseline="0" dirty="0"/>
              <a:t>The users were keen to participate, and delighted to have been asked what they thought</a:t>
            </a:r>
            <a:r>
              <a:rPr lang="en-GB" baseline="0" dirty="0" smtClean="0"/>
              <a:t>.</a:t>
            </a:r>
            <a:endParaRPr lang="en-GB" baseline="0" dirty="0"/>
          </a:p>
          <a:p>
            <a:pPr marL="228600" indent="-228600">
              <a:buFont typeface="Arial" panose="020B0604020202020204" pitchFamily="34" charset="0"/>
              <a:buChar char="•"/>
            </a:pPr>
            <a:r>
              <a:rPr lang="en-GB" baseline="0" dirty="0"/>
              <a:t>The solution – </a:t>
            </a:r>
            <a:r>
              <a:rPr lang="en-GB" baseline="0" dirty="0" err="1"/>
              <a:t>Buy@Ed</a:t>
            </a:r>
            <a:r>
              <a:rPr lang="en-GB" baseline="0" dirty="0"/>
              <a:t> – has been well received and used, and allows us to deliver an improved service with limited resources</a:t>
            </a:r>
            <a:r>
              <a:rPr lang="en-GB" baseline="0" dirty="0" smtClean="0"/>
              <a:t>.</a:t>
            </a:r>
            <a:endParaRPr lang="en-GB" baseline="0" dirty="0"/>
          </a:p>
          <a:p>
            <a:pPr marL="228600" marR="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This project is typical of one which would have been too small, and deemed to unimportant to have been given priority under our old working practices</a:t>
            </a:r>
            <a:r>
              <a:rPr lang="en-GB" baseline="0" dirty="0" smtClean="0"/>
              <a:t>.</a:t>
            </a:r>
            <a:endParaRPr lang="en-GB" baseline="0" dirty="0"/>
          </a:p>
          <a:p>
            <a:r>
              <a:rPr lang="en-GB" b="1" baseline="0"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38</a:t>
            </a:fld>
            <a:endParaRPr lang="en-US"/>
          </a:p>
        </p:txBody>
      </p:sp>
    </p:spTree>
    <p:extLst>
      <p:ext uri="{BB962C8B-B14F-4D97-AF65-F5344CB8AC3E}">
        <p14:creationId xmlns:p14="http://schemas.microsoft.com/office/powerpoint/2010/main" val="527443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&lt;Mark&gt;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Thanks Craig.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We’re reaching the end of the presentation but not the end of our journey.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So where have we got to now? Rhian what’s your view.</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smtClean="0"/>
              <a:t>&lt;Next Slide Rhian&gt;</a:t>
            </a:r>
          </a:p>
        </p:txBody>
      </p:sp>
      <p:sp>
        <p:nvSpPr>
          <p:cNvPr id="4" name="Slide Number Placeholder 3"/>
          <p:cNvSpPr>
            <a:spLocks noGrp="1"/>
          </p:cNvSpPr>
          <p:nvPr>
            <p:ph type="sldNum" sz="quarter" idx="10"/>
          </p:nvPr>
        </p:nvSpPr>
        <p:spPr/>
        <p:txBody>
          <a:bodyPr/>
          <a:lstStyle/>
          <a:p>
            <a:fld id="{F7087D51-52A1-EF40-B672-9B4EC8500781}" type="slidenum">
              <a:rPr lang="en-US" smtClean="0"/>
              <a:t>39</a:t>
            </a:fld>
            <a:endParaRPr lang="en-US"/>
          </a:p>
        </p:txBody>
      </p:sp>
    </p:spTree>
    <p:extLst>
      <p:ext uri="{BB962C8B-B14F-4D97-AF65-F5344CB8AC3E}">
        <p14:creationId xmlns:p14="http://schemas.microsoft.com/office/powerpoint/2010/main" val="129658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&lt;Rhian&gt;</a:t>
            </a:r>
          </a:p>
          <a:p>
            <a:pPr marL="171450" indent="-171450">
              <a:buFont typeface="Arial" panose="020B0604020202020204" pitchFamily="34" charset="0"/>
              <a:buChar char="•"/>
            </a:pPr>
            <a:r>
              <a:rPr lang="en-GB" dirty="0"/>
              <a:t>I’m </a:t>
            </a:r>
            <a:r>
              <a:rPr lang="en-GB" baseline="0" dirty="0"/>
              <a:t>Deputy Head of Project Services </a:t>
            </a:r>
          </a:p>
          <a:p>
            <a:pPr marL="171450" indent="-171450">
              <a:buFont typeface="Arial" panose="020B0604020202020204" pitchFamily="34" charset="0"/>
              <a:buChar char="•"/>
            </a:pPr>
            <a:r>
              <a:rPr lang="en-GB" dirty="0"/>
              <a:t>I’m also </a:t>
            </a:r>
            <a:r>
              <a:rPr lang="en-GB" baseline="0" dirty="0"/>
              <a:t>Portfolio Manager for Corporate Services </a:t>
            </a:r>
          </a:p>
          <a:p>
            <a:pPr marL="171450" indent="-171450">
              <a:buFont typeface="Arial" panose="020B0604020202020204" pitchFamily="34" charset="0"/>
              <a:buChar char="•"/>
            </a:pPr>
            <a:r>
              <a:rPr lang="en-GB" dirty="0"/>
              <a:t>A key </a:t>
            </a:r>
            <a:r>
              <a:rPr lang="en-GB" baseline="0" dirty="0" smtClean="0"/>
              <a:t>element </a:t>
            </a:r>
            <a:r>
              <a:rPr lang="en-GB" baseline="0" dirty="0"/>
              <a:t>of my role is to maintain effective relationships which deliver benefits for the University </a:t>
            </a:r>
          </a:p>
          <a:p>
            <a:pPr marL="171450" indent="-171450">
              <a:buFont typeface="Arial" panose="020B0604020202020204" pitchFamily="34" charset="0"/>
              <a:buChar char="•"/>
            </a:pPr>
            <a:r>
              <a:rPr lang="en-GB" baseline="0" dirty="0"/>
              <a:t>As </a:t>
            </a:r>
            <a:r>
              <a:rPr lang="en-GB" dirty="0"/>
              <a:t>part of this work </a:t>
            </a:r>
            <a:r>
              <a:rPr lang="en-GB" baseline="0" dirty="0" smtClean="0"/>
              <a:t>I’ve </a:t>
            </a:r>
            <a:r>
              <a:rPr lang="en-GB" baseline="0" dirty="0"/>
              <a:t>played a leading role in developing our partnership model</a:t>
            </a:r>
          </a:p>
          <a:p>
            <a:pPr>
              <a:buFont typeface="Arial" panose="020B0604020202020204" pitchFamily="34" charset="0"/>
              <a:buNone/>
            </a:pPr>
            <a:r>
              <a:rPr lang="en-GB" b="1" dirty="0"/>
              <a:t>&lt;Pause&gt;</a:t>
            </a:r>
          </a:p>
          <a:p>
            <a:pPr marL="171450" indent="-171450">
              <a:buFont typeface="Arial" panose="020B0604020202020204" pitchFamily="34" charset="0"/>
              <a:buChar char="•"/>
            </a:pPr>
            <a:r>
              <a:rPr lang="en-GB" baseline="0" dirty="0" smtClean="0"/>
              <a:t>Craig </a:t>
            </a:r>
            <a:r>
              <a:rPr lang="en-GB" baseline="0" dirty="0"/>
              <a:t>Henderson from our Procurement (Purchasing) Team </a:t>
            </a:r>
            <a:r>
              <a:rPr lang="en-GB" dirty="0"/>
              <a:t>is one of my partners in Corporate Services</a:t>
            </a:r>
            <a:endParaRPr lang="en-GB" baseline="0" dirty="0"/>
          </a:p>
          <a:p>
            <a:pPr marL="171450" indent="-171450">
              <a:buFont typeface="Arial" panose="020B0604020202020204" pitchFamily="34" charset="0"/>
              <a:buChar char="•"/>
            </a:pPr>
            <a:r>
              <a:rPr lang="en-GB" baseline="0" dirty="0"/>
              <a:t>Craig is a genuine business person and absolutely not an IT professional – be gentle with him!</a:t>
            </a:r>
          </a:p>
          <a:p>
            <a:r>
              <a:rPr lang="en-GB" b="1" baseline="0" dirty="0"/>
              <a:t>&lt;</a:t>
            </a:r>
            <a:r>
              <a:rPr lang="en-GB" b="1" dirty="0"/>
              <a:t>Next Slide </a:t>
            </a:r>
            <a:r>
              <a:rPr lang="en-GB" b="1" baseline="0" dirty="0" smtClean="0"/>
              <a:t>Craig</a:t>
            </a:r>
            <a:r>
              <a:rPr lang="en-GB" b="1" baseline="0" dirty="0"/>
              <a:t>&gt;</a:t>
            </a:r>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1462504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&lt;Rhian&gt;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trust relationship has allowed us to completely change how we work together.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now prioritise projects together based on what the university needs.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confidence in our ability to deliver projects and we all understand and respect the processes that we have in place to do so.</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When things go wrong or become difficult, we can talk about it.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That doesn't mean it's always easy, but the big difference is that we now decide what to do together.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partners value our knowledge and experience, involving us in early discussions and seeking our support with non IT change.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support our ongoing improvement activities.  For example, last month we invited our partners to attend a seminar with us on benefits realisation.  People like Craig were keen to attend - a complete shift from 2005 when they didn't even want to talk about benefits.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It really does feel like partnership!</a:t>
            </a:r>
            <a:endParaRPr lang="en-GB" b="1" dirty="0" smtClean="0"/>
          </a:p>
          <a:p>
            <a:r>
              <a:rPr lang="en-GB" b="1" dirty="0" smtClean="0"/>
              <a:t>&lt;Next Slide Craig&gt;</a:t>
            </a:r>
            <a:endParaRPr lang="en-GB" b="0" dirty="0" smtClean="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40</a:t>
            </a:fld>
            <a:endParaRPr lang="en-US"/>
          </a:p>
        </p:txBody>
      </p:sp>
    </p:spTree>
    <p:extLst>
      <p:ext uri="{BB962C8B-B14F-4D97-AF65-F5344CB8AC3E}">
        <p14:creationId xmlns:p14="http://schemas.microsoft.com/office/powerpoint/2010/main" val="3268383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&lt;Craig&gt;</a:t>
            </a:r>
            <a:r>
              <a:rPr lang="en-GB" sz="1200" b="1"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I can only agree</a:t>
            </a:r>
            <a:r>
              <a:rPr lang="en-GB" sz="1200"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Gone </a:t>
            </a:r>
            <a:r>
              <a:rPr lang="en-GB" sz="1200" dirty="0"/>
              <a:t>is the them</a:t>
            </a:r>
            <a:r>
              <a:rPr lang="en-GB" sz="1200" baseline="0" dirty="0"/>
              <a:t> and us approach where we had established a way of anticipating failure and apportioning blame before we even started.  It’s been replaced by a trust relationship which allows honest</a:t>
            </a:r>
            <a:r>
              <a:rPr lang="en-GB" dirty="0"/>
              <a:t>, if sometimes difficult,</a:t>
            </a:r>
            <a:r>
              <a:rPr lang="en-GB" sz="1200" baseline="0" dirty="0"/>
              <a:t> conversations to be had, making problem solving much </a:t>
            </a:r>
            <a:r>
              <a:rPr lang="en-GB" sz="1200" baseline="0" dirty="0" smtClean="0"/>
              <a:t>easier.</a:t>
            </a:r>
            <a:endParaRPr lang="en-GB" sz="120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a:t>
            </a:r>
            <a:r>
              <a:rPr lang="en-GB" dirty="0"/>
              <a:t>partnership</a:t>
            </a:r>
            <a:r>
              <a:rPr lang="en-GB" baseline="0" dirty="0"/>
              <a:t> approach has helped improve the service that my business support team provide to our </a:t>
            </a:r>
            <a:r>
              <a:rPr lang="en-GB" baseline="0" dirty="0" smtClean="0"/>
              <a:t>end users.  </a:t>
            </a:r>
            <a:r>
              <a:rPr lang="en-GB" baseline="0" dirty="0"/>
              <a:t>Having been involved in partnership powered projects, and seen the successful outcomes, they naturally adopt that </a:t>
            </a:r>
            <a:r>
              <a:rPr lang="en-GB" baseline="0" dirty="0" smtClean="0"/>
              <a:t>approach.</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a:t>
            </a:r>
            <a:r>
              <a:rPr lang="en-GB" dirty="0"/>
              <a:t>work better with other </a:t>
            </a:r>
            <a:r>
              <a:rPr lang="en-GB" dirty="0" smtClean="0"/>
              <a:t>programme owners too!</a:t>
            </a:r>
            <a:r>
              <a:rPr lang="en-GB" baseline="0" dirty="0" smtClean="0"/>
              <a:t> </a:t>
            </a:r>
            <a:r>
              <a:rPr lang="en-GB" sz="1200" dirty="0" smtClean="0"/>
              <a:t>The</a:t>
            </a:r>
            <a:r>
              <a:rPr lang="en-GB" sz="1200" baseline="0" dirty="0" smtClean="0"/>
              <a:t> </a:t>
            </a:r>
            <a:r>
              <a:rPr lang="en-GB" sz="1200" dirty="0" smtClean="0"/>
              <a:t>simple change</a:t>
            </a:r>
            <a:r>
              <a:rPr lang="en-GB" sz="1200" baseline="0" dirty="0" smtClean="0"/>
              <a:t> to </a:t>
            </a:r>
            <a:r>
              <a:rPr lang="en-GB" sz="1200" baseline="0" dirty="0"/>
              <a:t>programme budgets has opened up the option </a:t>
            </a:r>
            <a:r>
              <a:rPr lang="en-GB" sz="1200" dirty="0"/>
              <a:t>to discuss redistribution of budgets based on need, thus encouraging even more communication and sharing of resources. </a:t>
            </a:r>
            <a:endParaRPr lang="en-GB" sz="120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a:t>
            </a:r>
            <a:r>
              <a:rPr lang="en-GB" baseline="0" dirty="0"/>
              <a:t>encourage the rest of the </a:t>
            </a:r>
            <a:r>
              <a:rPr lang="en-GB" baseline="0" dirty="0" smtClean="0"/>
              <a:t>Procurement </a:t>
            </a:r>
            <a:r>
              <a:rPr lang="en-GB" baseline="0" dirty="0"/>
              <a:t>department to take this active, partnership approach on procurement projects to buy goods and services.  This has led to improvements in both engagement and </a:t>
            </a:r>
            <a:r>
              <a:rPr lang="en-GB" baseline="0" dirty="0" smtClean="0"/>
              <a:t>compliance.</a:t>
            </a:r>
            <a:endParaRPr lang="en-GB"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a:t>
            </a:r>
            <a:r>
              <a:rPr lang="en-GB" dirty="0"/>
              <a:t>all </a:t>
            </a:r>
            <a:r>
              <a:rPr lang="en-GB" baseline="0" dirty="0" smtClean="0"/>
              <a:t>enjoy </a:t>
            </a:r>
            <a:r>
              <a:rPr lang="en-GB" baseline="0" dirty="0"/>
              <a:t>the inclusive nature, and are happy and proud to be part of successful projects</a:t>
            </a:r>
            <a:r>
              <a:rPr lang="en-GB" baseline="0" dirty="0" smtClean="0"/>
              <a:t>.</a:t>
            </a:r>
            <a:endParaRPr lang="en-GB" baseline="0" dirty="0"/>
          </a:p>
          <a:p>
            <a:r>
              <a:rPr lang="en-GB" b="1"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41</a:t>
            </a:fld>
            <a:endParaRPr lang="en-US"/>
          </a:p>
        </p:txBody>
      </p:sp>
    </p:spTree>
    <p:extLst>
      <p:ext uri="{BB962C8B-B14F-4D97-AF65-F5344CB8AC3E}">
        <p14:creationId xmlns:p14="http://schemas.microsoft.com/office/powerpoint/2010/main" val="88720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dirty="0" smtClean="0"/>
              <a:t>The headlines have improved too! Here</a:t>
            </a:r>
            <a:r>
              <a:rPr lang="en-GB" baseline="0" dirty="0" smtClean="0"/>
              <a:t> are some examples.</a:t>
            </a:r>
            <a:endParaRPr lang="en-GB" dirty="0" smtClean="0"/>
          </a:p>
          <a:p>
            <a:pPr marL="171450" indent="-171450">
              <a:buFont typeface="Arial" panose="020B0604020202020204" pitchFamily="34" charset="0"/>
              <a:buChar char="•"/>
            </a:pPr>
            <a:r>
              <a:rPr lang="en-GB" dirty="0" smtClean="0"/>
              <a:t>All</a:t>
            </a:r>
            <a:r>
              <a:rPr lang="en-GB" baseline="0" dirty="0" smtClean="0"/>
              <a:t> in all we’ve made real and sustained progress. </a:t>
            </a:r>
          </a:p>
          <a:p>
            <a:pPr marL="171450" indent="-171450">
              <a:buFont typeface="Arial" panose="020B0604020202020204" pitchFamily="34" charset="0"/>
              <a:buChar char="•"/>
            </a:pPr>
            <a:r>
              <a:rPr lang="en-GB" baseline="0" dirty="0" smtClean="0"/>
              <a:t>We’re far from perfect but we’ve made a difference across campus</a:t>
            </a:r>
          </a:p>
          <a:p>
            <a:pPr marL="171450" indent="-171450">
              <a:buFont typeface="Arial" panose="020B0604020202020204" pitchFamily="34" charset="0"/>
              <a:buChar char="•"/>
            </a:pPr>
            <a:r>
              <a:rPr lang="en-GB" baseline="0" dirty="0" smtClean="0"/>
              <a:t>Something that we’re really proud of</a:t>
            </a:r>
          </a:p>
          <a:p>
            <a:pPr marL="0" indent="0">
              <a:buFont typeface="Arial" panose="020B0604020202020204" pitchFamily="34" charset="0"/>
              <a:buNone/>
            </a:pPr>
            <a:r>
              <a:rPr lang="en-GB" b="1" baseline="0" dirty="0" smtClean="0"/>
              <a:t>&lt;Next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42</a:t>
            </a:fld>
            <a:endParaRPr lang="en-US"/>
          </a:p>
        </p:txBody>
      </p:sp>
    </p:spTree>
    <p:extLst>
      <p:ext uri="{BB962C8B-B14F-4D97-AF65-F5344CB8AC3E}">
        <p14:creationId xmlns:p14="http://schemas.microsoft.com/office/powerpoint/2010/main" val="3823224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&lt;Mark&gt;</a:t>
            </a:r>
          </a:p>
          <a:p>
            <a:r>
              <a:rPr lang="en-GB" b="0" dirty="0" smtClean="0"/>
              <a:t>This</a:t>
            </a:r>
            <a:r>
              <a:rPr lang="en-GB" b="0" baseline="0" dirty="0" smtClean="0"/>
              <a:t> has been a long journey. I’d like to leave you with some quick takeaways</a:t>
            </a:r>
            <a:endParaRPr lang="en-GB" b="0" dirty="0" smtClean="0"/>
          </a:p>
          <a:p>
            <a:r>
              <a:rPr lang="en-GB" b="1" dirty="0" smtClean="0"/>
              <a:t>&lt;Next Slide 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43</a:t>
            </a:fld>
            <a:endParaRPr lang="en-US"/>
          </a:p>
        </p:txBody>
      </p:sp>
    </p:spTree>
    <p:extLst>
      <p:ext uri="{BB962C8B-B14F-4D97-AF65-F5344CB8AC3E}">
        <p14:creationId xmlns:p14="http://schemas.microsoft.com/office/powerpoint/2010/main" val="567715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&lt;Mark&gt;</a:t>
            </a:r>
          </a:p>
          <a:p>
            <a:pPr marL="171450" indent="-171450">
              <a:buFont typeface="Arial" panose="020B0604020202020204" pitchFamily="34" charset="0"/>
              <a:buChar char="•"/>
            </a:pPr>
            <a:r>
              <a:rPr lang="en-GB" b="0" dirty="0" smtClean="0"/>
              <a:t>Building</a:t>
            </a:r>
            <a:r>
              <a:rPr lang="en-GB" b="0" baseline="0" dirty="0" smtClean="0"/>
              <a:t> trust will encourage partnership and improve your delivery – perhaps more than any single other process or technology change.</a:t>
            </a:r>
          </a:p>
          <a:p>
            <a:pPr marL="171450" indent="-171450">
              <a:buFont typeface="Arial" panose="020B0604020202020204" pitchFamily="34" charset="0"/>
              <a:buChar char="•"/>
            </a:pPr>
            <a:r>
              <a:rPr lang="en-GB" b="0" baseline="0" dirty="0" smtClean="0"/>
              <a:t>Focus on Togetherness, Consistency and Transparency</a:t>
            </a:r>
            <a:endParaRPr lang="en-GB" b="0" dirty="0" smtClean="0"/>
          </a:p>
          <a:p>
            <a:r>
              <a:rPr lang="en-GB" b="1" dirty="0" smtClean="0"/>
              <a:t>&lt;Mark&gt;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44</a:t>
            </a:fld>
            <a:endParaRPr lang="en-US"/>
          </a:p>
        </p:txBody>
      </p:sp>
    </p:spTree>
    <p:extLst>
      <p:ext uri="{BB962C8B-B14F-4D97-AF65-F5344CB8AC3E}">
        <p14:creationId xmlns:p14="http://schemas.microsoft.com/office/powerpoint/2010/main" val="692145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&lt;Mark&gt;</a:t>
            </a:r>
          </a:p>
          <a:p>
            <a:r>
              <a:rPr lang="en-GB" b="0" dirty="0" smtClean="0"/>
              <a:t>Here are our suggestions for improving TOGETHERNESS</a:t>
            </a:r>
            <a:r>
              <a:rPr lang="en-GB" b="0" baseline="0" dirty="0" smtClean="0"/>
              <a:t>. </a:t>
            </a:r>
            <a:endParaRPr lang="en-GB" b="0" dirty="0" smtClean="0"/>
          </a:p>
          <a:p>
            <a:r>
              <a:rPr lang="en-GB" b="1" dirty="0" smtClean="0"/>
              <a:t>&lt;Next Slide 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45</a:t>
            </a:fld>
            <a:endParaRPr lang="en-US"/>
          </a:p>
        </p:txBody>
      </p:sp>
    </p:spTree>
    <p:extLst>
      <p:ext uri="{BB962C8B-B14F-4D97-AF65-F5344CB8AC3E}">
        <p14:creationId xmlns:p14="http://schemas.microsoft.com/office/powerpoint/2010/main" val="1023221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&lt;Mark&gt;</a:t>
            </a:r>
          </a:p>
          <a:p>
            <a:pPr marL="0" marR="0" indent="0" algn="l" defTabSz="457200" rtl="0" eaLnBrk="1" fontAlgn="auto" latinLnBrk="0" hangingPunct="1">
              <a:lnSpc>
                <a:spcPct val="100000"/>
              </a:lnSpc>
              <a:spcBef>
                <a:spcPts val="0"/>
              </a:spcBef>
              <a:spcAft>
                <a:spcPts val="0"/>
              </a:spcAft>
              <a:buClrTx/>
              <a:buSzTx/>
              <a:buFontTx/>
              <a:buNone/>
              <a:tabLst/>
              <a:defRPr/>
            </a:pPr>
            <a:r>
              <a:rPr lang="en-GB" b="0" dirty="0" smtClean="0"/>
              <a:t>Here are our suggestions for improving CONSISTENCY</a:t>
            </a:r>
            <a:r>
              <a:rPr lang="en-GB" b="0" baseline="0" dirty="0" smtClean="0"/>
              <a:t>. </a:t>
            </a:r>
            <a:endParaRPr lang="en-GB" b="0" dirty="0" smtClean="0"/>
          </a:p>
          <a:p>
            <a:endParaRPr lang="en-GB" b="0" baseline="0" dirty="0" smtClean="0"/>
          </a:p>
          <a:p>
            <a:r>
              <a:rPr lang="en-GB" b="1" dirty="0" smtClean="0"/>
              <a:t>&lt;Next Slide 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46</a:t>
            </a:fld>
            <a:endParaRPr lang="en-US"/>
          </a:p>
        </p:txBody>
      </p:sp>
    </p:spTree>
    <p:extLst>
      <p:ext uri="{BB962C8B-B14F-4D97-AF65-F5344CB8AC3E}">
        <p14:creationId xmlns:p14="http://schemas.microsoft.com/office/powerpoint/2010/main" val="35098348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&lt;Mark&gt;</a:t>
            </a:r>
          </a:p>
          <a:p>
            <a:pPr marL="171450" indent="-171450">
              <a:buFont typeface="Arial" panose="020B0604020202020204" pitchFamily="34" charset="0"/>
              <a:buChar char="•"/>
            </a:pPr>
            <a:r>
              <a:rPr lang="en-GB" b="0" dirty="0" smtClean="0"/>
              <a:t>Here</a:t>
            </a:r>
            <a:r>
              <a:rPr lang="en-GB" b="0" baseline="0" dirty="0" smtClean="0"/>
              <a:t> are our suggestions for improving TRANSPARENCY</a:t>
            </a:r>
          </a:p>
          <a:p>
            <a:r>
              <a:rPr lang="en-GB" b="1" dirty="0" smtClean="0"/>
              <a:t>&lt;Next Slide 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47</a:t>
            </a:fld>
            <a:endParaRPr lang="en-US"/>
          </a:p>
        </p:txBody>
      </p:sp>
    </p:spTree>
    <p:extLst>
      <p:ext uri="{BB962C8B-B14F-4D97-AF65-F5344CB8AC3E}">
        <p14:creationId xmlns:p14="http://schemas.microsoft.com/office/powerpoint/2010/main" val="620572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dirty="0" smtClean="0"/>
              <a:t>Remember Laurel and Hardy!</a:t>
            </a:r>
            <a:r>
              <a:rPr lang="en-GB" b="0" baseline="0" dirty="0" smtClean="0"/>
              <a:t> </a:t>
            </a:r>
          </a:p>
          <a:p>
            <a:pPr marL="171450" indent="-171450">
              <a:buFont typeface="Arial" panose="020B0604020202020204" pitchFamily="34" charset="0"/>
              <a:buChar char="•"/>
            </a:pPr>
            <a:r>
              <a:rPr lang="en-GB" b="0" baseline="0" dirty="0" smtClean="0"/>
              <a:t>Differences are good and a basis for successful partnership </a:t>
            </a:r>
          </a:p>
          <a:p>
            <a:pPr marL="171450" indent="-171450">
              <a:buFont typeface="Arial" panose="020B0604020202020204" pitchFamily="34" charset="0"/>
              <a:buChar char="•"/>
            </a:pPr>
            <a:r>
              <a:rPr lang="en-GB" b="0" dirty="0" smtClean="0"/>
              <a:t>Our</a:t>
            </a:r>
            <a:r>
              <a:rPr lang="en-GB" b="0" baseline="0" dirty="0" smtClean="0"/>
              <a:t> </a:t>
            </a:r>
            <a:r>
              <a:rPr lang="en-GB" b="0" dirty="0" smtClean="0"/>
              <a:t>differences should</a:t>
            </a:r>
            <a:r>
              <a:rPr lang="en-GB" b="0" baseline="0" dirty="0" smtClean="0"/>
              <a:t> be signs of professional competence not a source of partnership problems</a:t>
            </a:r>
          </a:p>
          <a:p>
            <a:pPr marL="0" indent="0">
              <a:buFont typeface="Arial" panose="020B0604020202020204" pitchFamily="34" charset="0"/>
              <a:buNone/>
            </a:pPr>
            <a:r>
              <a:rPr lang="en-GB" b="1" baseline="0" dirty="0" smtClean="0"/>
              <a:t>&lt;Next Slide Mark&gt;</a:t>
            </a:r>
            <a:endParaRPr lang="en-GB" b="1"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48</a:t>
            </a:fld>
            <a:endParaRPr lang="en-US"/>
          </a:p>
        </p:txBody>
      </p:sp>
    </p:spTree>
    <p:extLst>
      <p:ext uri="{BB962C8B-B14F-4D97-AF65-F5344CB8AC3E}">
        <p14:creationId xmlns:p14="http://schemas.microsoft.com/office/powerpoint/2010/main" val="1233059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dirty="0" smtClean="0"/>
              <a:t>Your</a:t>
            </a:r>
            <a:r>
              <a:rPr lang="en-GB" b="0" baseline="0" dirty="0" smtClean="0"/>
              <a:t> unconscious language may be revealing more than you realise </a:t>
            </a:r>
          </a:p>
          <a:p>
            <a:pPr marL="171450" indent="-171450">
              <a:buFont typeface="Arial" panose="020B0604020202020204" pitchFamily="34" charset="0"/>
              <a:buChar char="•"/>
            </a:pPr>
            <a:r>
              <a:rPr lang="en-GB" b="0" baseline="0" dirty="0" smtClean="0"/>
              <a:t>Changing it could make all the difference!</a:t>
            </a:r>
          </a:p>
          <a:p>
            <a:pPr marL="0" indent="0">
              <a:buFont typeface="Arial" panose="020B0604020202020204" pitchFamily="34" charset="0"/>
              <a:buNone/>
            </a:pPr>
            <a:r>
              <a:rPr lang="en-GB" b="1" baseline="0" dirty="0" smtClean="0"/>
              <a:t>&lt;Next Slide Mark&gt;</a:t>
            </a:r>
            <a:endParaRPr lang="en-GB" b="1"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49</a:t>
            </a:fld>
            <a:endParaRPr lang="en-US"/>
          </a:p>
        </p:txBody>
      </p:sp>
    </p:spTree>
    <p:extLst>
      <p:ext uri="{BB962C8B-B14F-4D97-AF65-F5344CB8AC3E}">
        <p14:creationId xmlns:p14="http://schemas.microsoft.com/office/powerpoint/2010/main" val="329564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&lt;Craig&gt;</a:t>
            </a:r>
          </a:p>
          <a:p>
            <a:pPr marL="171450" indent="-171450">
              <a:buFont typeface="Arial" panose="020B0604020202020204" pitchFamily="34" charset="0"/>
              <a:buChar char="•"/>
            </a:pPr>
            <a:r>
              <a:rPr lang="en-GB" dirty="0"/>
              <a:t>I’m </a:t>
            </a:r>
            <a:r>
              <a:rPr lang="en-GB" dirty="0" smtClean="0"/>
              <a:t>Assistant </a:t>
            </a:r>
            <a:r>
              <a:rPr lang="en-GB" dirty="0"/>
              <a:t>Director of Procurement </a:t>
            </a:r>
          </a:p>
          <a:p>
            <a:pPr marL="171450" lvl="0" indent="-171450">
              <a:buFont typeface="Arial" panose="020B0604020202020204" pitchFamily="34" charset="0"/>
              <a:buChar char="•"/>
            </a:pPr>
            <a:r>
              <a:rPr lang="en-GB" dirty="0"/>
              <a:t>I’m </a:t>
            </a:r>
            <a:r>
              <a:rPr lang="en-GB" dirty="0" smtClean="0"/>
              <a:t>responsible </a:t>
            </a:r>
            <a:r>
              <a:rPr lang="en-GB" dirty="0"/>
              <a:t>for eCommerce systems</a:t>
            </a:r>
            <a:r>
              <a:rPr lang="en-GB" baseline="0" dirty="0"/>
              <a:t> including </a:t>
            </a:r>
            <a:r>
              <a:rPr lang="en-GB" baseline="0" dirty="0" err="1"/>
              <a:t>eSourcing</a:t>
            </a:r>
            <a:r>
              <a:rPr lang="en-GB" baseline="0" dirty="0"/>
              <a:t>, </a:t>
            </a:r>
            <a:r>
              <a:rPr lang="en-GB" baseline="0" dirty="0" err="1"/>
              <a:t>eTendering</a:t>
            </a:r>
            <a:r>
              <a:rPr lang="en-GB" baseline="0" dirty="0"/>
              <a:t> and </a:t>
            </a:r>
            <a:r>
              <a:rPr lang="en-GB" baseline="0" dirty="0" err="1"/>
              <a:t>eOrdering</a:t>
            </a:r>
            <a:endParaRPr lang="en-GB" baseline="0" dirty="0"/>
          </a:p>
          <a:p>
            <a:pPr marL="171450" indent="-171450">
              <a:buFont typeface="Arial" panose="020B0604020202020204" pitchFamily="34" charset="0"/>
              <a:buChar char="•"/>
            </a:pPr>
            <a:r>
              <a:rPr lang="en-GB" dirty="0" smtClean="0"/>
              <a:t>Our Procurement team has been consistently</a:t>
            </a:r>
            <a:r>
              <a:rPr lang="en-GB" baseline="0" dirty="0" smtClean="0"/>
              <a:t> recognised as one of the most effective </a:t>
            </a:r>
            <a:r>
              <a:rPr lang="en-GB" dirty="0" smtClean="0"/>
              <a:t>in </a:t>
            </a:r>
            <a:r>
              <a:rPr lang="en-GB" dirty="0"/>
              <a:t>Scotland</a:t>
            </a:r>
          </a:p>
          <a:p>
            <a:pPr marL="171450" lvl="0" indent="-171450">
              <a:buFont typeface="Arial" panose="020B0604020202020204" pitchFamily="34" charset="0"/>
              <a:buChar char="•"/>
            </a:pPr>
            <a:r>
              <a:rPr lang="en-GB" dirty="0"/>
              <a:t>I’ve worked </a:t>
            </a:r>
            <a:r>
              <a:rPr lang="en-GB" dirty="0" smtClean="0"/>
              <a:t>in </a:t>
            </a:r>
            <a:r>
              <a:rPr lang="en-GB" dirty="0"/>
              <a:t>project and service delivery at the University for more than </a:t>
            </a:r>
            <a:r>
              <a:rPr lang="en-GB" dirty="0" smtClean="0"/>
              <a:t>20 </a:t>
            </a:r>
            <a:r>
              <a:rPr lang="en-GB" dirty="0"/>
              <a:t>years</a:t>
            </a:r>
            <a:r>
              <a:rPr lang="en-GB" baseline="0" dirty="0"/>
              <a:t>, in both </a:t>
            </a:r>
            <a:r>
              <a:rPr lang="en-GB" dirty="0"/>
              <a:t>Finance </a:t>
            </a:r>
            <a:r>
              <a:rPr lang="en-GB" baseline="0" dirty="0" smtClean="0"/>
              <a:t>and </a:t>
            </a:r>
            <a:r>
              <a:rPr lang="en-GB" dirty="0" smtClean="0"/>
              <a:t>Procurement</a:t>
            </a:r>
            <a:endParaRPr lang="en-GB"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 also a Member of the Scottish Government </a:t>
            </a:r>
            <a:r>
              <a:rPr lang="en-GB" dirty="0" err="1"/>
              <a:t>eCommerce</a:t>
            </a:r>
            <a:r>
              <a:rPr lang="en-GB" dirty="0"/>
              <a:t> Strategic Forum –</a:t>
            </a:r>
            <a:r>
              <a:rPr lang="en-GB" baseline="0" dirty="0"/>
              <a:t> </a:t>
            </a:r>
            <a:r>
              <a:rPr lang="en-GB" dirty="0"/>
              <a:t>this gives me the opportunity to influence </a:t>
            </a:r>
            <a:r>
              <a:rPr lang="en-GB" baseline="0" dirty="0" smtClean="0"/>
              <a:t>strategic </a:t>
            </a:r>
            <a:r>
              <a:rPr lang="en-GB" baseline="0" dirty="0"/>
              <a:t>direction and policy </a:t>
            </a:r>
            <a:r>
              <a:rPr lang="en-GB" dirty="0"/>
              <a:t>at </a:t>
            </a:r>
            <a:r>
              <a:rPr lang="en-GB" baseline="0" dirty="0"/>
              <a:t>government level.</a:t>
            </a:r>
            <a:endParaRPr lang="en-GB" dirty="0"/>
          </a:p>
          <a:p>
            <a:pPr marL="171450" lvl="0" indent="-171450">
              <a:buFont typeface="Arial" panose="020B0604020202020204" pitchFamily="34" charset="0"/>
              <a:buChar char="•"/>
            </a:pPr>
            <a:r>
              <a:rPr lang="en-GB" dirty="0"/>
              <a:t>My background </a:t>
            </a:r>
            <a:r>
              <a:rPr lang="en-GB" dirty="0" smtClean="0"/>
              <a:t>in Finance– </a:t>
            </a:r>
            <a:r>
              <a:rPr lang="en-GB" dirty="0"/>
              <a:t>started in management accounting – definitely not an IT professional!</a:t>
            </a:r>
          </a:p>
          <a:p>
            <a:pPr>
              <a:buFont typeface="Arial" panose="020B0604020202020204" pitchFamily="34" charset="0"/>
              <a:buNone/>
            </a:pPr>
            <a:r>
              <a:rPr lang="en-GB" b="1" dirty="0"/>
              <a:t>&lt;Next Slide Craig</a:t>
            </a:r>
            <a:r>
              <a:rPr lang="en-GB" b="1" dirty="0" smtClean="0"/>
              <a:t>&gt;</a:t>
            </a:r>
            <a:r>
              <a:rPr lang="en-GB" dirty="0" smtClean="0"/>
              <a:t> </a:t>
            </a:r>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a:p>
        </p:txBody>
      </p:sp>
    </p:spTree>
    <p:extLst>
      <p:ext uri="{BB962C8B-B14F-4D97-AF65-F5344CB8AC3E}">
        <p14:creationId xmlns:p14="http://schemas.microsoft.com/office/powerpoint/2010/main" val="1983800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pPr marL="171450" indent="-171450">
              <a:buFont typeface="Arial" panose="020B0604020202020204" pitchFamily="34" charset="0"/>
              <a:buChar char="•"/>
            </a:pPr>
            <a:r>
              <a:rPr lang="en-GB" b="0" dirty="0" smtClean="0"/>
              <a:t>This</a:t>
            </a:r>
            <a:r>
              <a:rPr lang="en-GB" b="0" baseline="0" dirty="0" smtClean="0"/>
              <a:t> last one is easy!</a:t>
            </a:r>
          </a:p>
          <a:p>
            <a:pPr marL="171450" indent="-171450">
              <a:buFont typeface="Arial" panose="020B0604020202020204" pitchFamily="34" charset="0"/>
              <a:buChar char="•"/>
            </a:pPr>
            <a:r>
              <a:rPr lang="en-GB" b="0" baseline="0" dirty="0" smtClean="0"/>
              <a:t>IT in HE is challenging - but we have great people – possibly the best in the world</a:t>
            </a:r>
          </a:p>
          <a:p>
            <a:pPr marL="171450" indent="-171450">
              <a:buFont typeface="Arial" panose="020B0604020202020204" pitchFamily="34" charset="0"/>
              <a:buChar char="•"/>
            </a:pPr>
            <a:r>
              <a:rPr lang="en-GB" b="0" baseline="0" dirty="0" smtClean="0"/>
              <a:t>It will be much easier and so much more successful if we work together</a:t>
            </a:r>
          </a:p>
          <a:p>
            <a:r>
              <a:rPr lang="en-GB" b="1" baseline="0" dirty="0" smtClean="0"/>
              <a:t>&lt;Next Slide 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50</a:t>
            </a:fld>
            <a:endParaRPr lang="en-US"/>
          </a:p>
        </p:txBody>
      </p:sp>
    </p:spTree>
    <p:extLst>
      <p:ext uri="{BB962C8B-B14F-4D97-AF65-F5344CB8AC3E}">
        <p14:creationId xmlns:p14="http://schemas.microsoft.com/office/powerpoint/2010/main" val="3714379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a:p>
            <a:r>
              <a:rPr lang="en-GB" b="1" dirty="0" smtClean="0"/>
              <a:t>&lt;Next</a:t>
            </a:r>
            <a:r>
              <a:rPr lang="en-GB" b="1" baseline="0" dirty="0" smtClean="0"/>
              <a: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51</a:t>
            </a:fld>
            <a:endParaRPr lang="en-US"/>
          </a:p>
        </p:txBody>
      </p:sp>
    </p:spTree>
    <p:extLst>
      <p:ext uri="{BB962C8B-B14F-4D97-AF65-F5344CB8AC3E}">
        <p14:creationId xmlns:p14="http://schemas.microsoft.com/office/powerpoint/2010/main" val="14489104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&lt;Mark&gt;</a:t>
            </a:r>
          </a:p>
        </p:txBody>
      </p:sp>
      <p:sp>
        <p:nvSpPr>
          <p:cNvPr id="4" name="Slide Number Placeholder 3"/>
          <p:cNvSpPr>
            <a:spLocks noGrp="1"/>
          </p:cNvSpPr>
          <p:nvPr>
            <p:ph type="sldNum" sz="quarter" idx="10"/>
          </p:nvPr>
        </p:nvSpPr>
        <p:spPr/>
        <p:txBody>
          <a:bodyPr/>
          <a:lstStyle/>
          <a:p>
            <a:fld id="{F7087D51-52A1-EF40-B672-9B4EC8500781}" type="slidenum">
              <a:rPr lang="en-US" smtClean="0"/>
              <a:t>52</a:t>
            </a:fld>
            <a:endParaRPr lang="en-US"/>
          </a:p>
        </p:txBody>
      </p:sp>
    </p:spTree>
    <p:extLst>
      <p:ext uri="{BB962C8B-B14F-4D97-AF65-F5344CB8AC3E}">
        <p14:creationId xmlns:p14="http://schemas.microsoft.com/office/powerpoint/2010/main" val="325366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&lt;Craig&gt;</a:t>
            </a: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a:t>
            </a:r>
            <a:r>
              <a:rPr lang="en-GB" baseline="0" dirty="0"/>
              <a:t>University places in excess of 110,000 orders per year and spends o</a:t>
            </a:r>
            <a:r>
              <a:rPr lang="en-GB" dirty="0"/>
              <a:t>ver $300million annual</a:t>
            </a:r>
            <a:r>
              <a:rPr lang="en-GB" baseline="0" dirty="0"/>
              <a:t>ly </a:t>
            </a:r>
            <a:r>
              <a:rPr lang="en-GB" dirty="0"/>
              <a:t>on goods and services.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represents a growth of over</a:t>
            </a:r>
            <a:r>
              <a:rPr lang="en-GB" baseline="0" dirty="0"/>
              <a:t> 20% since 2011</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Typically our staffing resources </a:t>
            </a:r>
            <a:r>
              <a:rPr lang="en-GB" baseline="0" dirty="0"/>
              <a:t>have not grown in line with external </a:t>
            </a:r>
            <a:r>
              <a:rPr lang="en-GB" baseline="0" dirty="0" smtClean="0"/>
              <a:t>spending, so we need to be as efficient as possible.</a:t>
            </a:r>
            <a:endParaRPr lang="en-GB" baseline="0" dirty="0"/>
          </a:p>
          <a:p>
            <a:pPr>
              <a:buFont typeface="Arial" panose="020B0604020202020204" pitchFamily="34" charset="0"/>
              <a:buNone/>
              <a:defRPr/>
            </a:pPr>
            <a:r>
              <a:rPr lang="en-GB" b="1" baseline="0" dirty="0" smtClean="0"/>
              <a:t>&lt;</a:t>
            </a:r>
            <a:r>
              <a:rPr lang="en-GB" b="1" dirty="0"/>
              <a:t>Next Slide is </a:t>
            </a:r>
            <a:r>
              <a:rPr lang="en-GB" b="1" baseline="0" dirty="0" smtClean="0"/>
              <a:t>Mark&gt;</a:t>
            </a:r>
            <a:endParaRPr lang="en-GB" b="1" baseline="0"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a:p>
        </p:txBody>
      </p:sp>
    </p:spTree>
    <p:extLst>
      <p:ext uri="{BB962C8B-B14F-4D97-AF65-F5344CB8AC3E}">
        <p14:creationId xmlns:p14="http://schemas.microsoft.com/office/powerpoint/2010/main" val="306998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&lt;Mark&gt; </a:t>
            </a:r>
            <a:r>
              <a:rPr lang="en-GB" b="1" baseline="0" dirty="0" smtClean="0"/>
              <a:t> </a:t>
            </a:r>
            <a:r>
              <a:rPr lang="en-GB" b="0" dirty="0" smtClean="0"/>
              <a:t>Thanks</a:t>
            </a:r>
            <a:r>
              <a:rPr lang="en-GB" b="0" baseline="0" dirty="0" smtClean="0"/>
              <a:t> Craig</a:t>
            </a:r>
          </a:p>
          <a:p>
            <a:r>
              <a:rPr lang="en-GB" baseline="0" dirty="0" smtClean="0"/>
              <a:t>An overview of the University will be helpful to place our presentation in context.</a:t>
            </a:r>
          </a:p>
          <a:p>
            <a:pPr marL="171450" indent="-171450">
              <a:buFont typeface="Arial" panose="020B0604020202020204" pitchFamily="34" charset="0"/>
              <a:buChar char="•"/>
            </a:pPr>
            <a:r>
              <a:rPr lang="en-GB" b="0" dirty="0" smtClean="0"/>
              <a:t>The University is based in Edinburg</a:t>
            </a:r>
            <a:r>
              <a:rPr lang="en-GB" b="0" baseline="0" dirty="0" smtClean="0"/>
              <a:t>h in Scotland </a:t>
            </a:r>
            <a:endParaRPr lang="en-GB" b="0" dirty="0" smtClean="0"/>
          </a:p>
          <a:p>
            <a:pPr marL="171450" indent="-171450">
              <a:buFont typeface="Arial" panose="020B0604020202020204" pitchFamily="34" charset="0"/>
              <a:buChar char="•"/>
            </a:pPr>
            <a:r>
              <a:rPr lang="en-GB" b="0" dirty="0" smtClean="0"/>
              <a:t>Sixth</a:t>
            </a:r>
            <a:r>
              <a:rPr lang="en-GB" b="0" baseline="0" dirty="0" smtClean="0"/>
              <a:t> </a:t>
            </a:r>
            <a:r>
              <a:rPr lang="en-GB" b="0" dirty="0" smtClean="0"/>
              <a:t>oldest in the English speaking world – but only the fourth</a:t>
            </a:r>
            <a:r>
              <a:rPr lang="en-GB" b="0" baseline="0" dirty="0" smtClean="0"/>
              <a:t> oldest in Scotland! </a:t>
            </a:r>
          </a:p>
          <a:p>
            <a:pPr marL="171450" indent="-171450">
              <a:buFont typeface="Arial" panose="020B0604020202020204" pitchFamily="34" charset="0"/>
              <a:buChar char="•"/>
            </a:pPr>
            <a:r>
              <a:rPr lang="en-GB" b="0" baseline="0" dirty="0" smtClean="0"/>
              <a:t>This gives some idea of the historical strength of education in Scotland!</a:t>
            </a:r>
            <a:endParaRPr lang="en-GB" b="0" dirty="0" smtClean="0"/>
          </a:p>
          <a:p>
            <a:pPr marL="171450" indent="-171450">
              <a:buFont typeface="Arial" panose="020B0604020202020204" pitchFamily="34" charset="0"/>
              <a:buChar char="•"/>
            </a:pPr>
            <a:r>
              <a:rPr lang="en-GB" b="0" dirty="0" smtClean="0"/>
              <a:t>We have 35000 students mainly on campus</a:t>
            </a:r>
            <a:r>
              <a:rPr lang="en-GB" b="0" baseline="0" dirty="0" smtClean="0"/>
              <a:t> around Edinburgh </a:t>
            </a:r>
          </a:p>
          <a:p>
            <a:pPr marL="171450" indent="-171450">
              <a:buFont typeface="Arial" panose="020B0604020202020204" pitchFamily="34" charset="0"/>
              <a:buChar char="•"/>
            </a:pPr>
            <a:r>
              <a:rPr lang="en-GB" b="0" baseline="0" dirty="0" smtClean="0"/>
              <a:t>We also have a strong research focus </a:t>
            </a:r>
          </a:p>
          <a:p>
            <a:pPr marL="171450" indent="-171450">
              <a:buFont typeface="Arial" panose="020B0604020202020204" pitchFamily="34" charset="0"/>
              <a:buChar char="•"/>
            </a:pPr>
            <a:r>
              <a:rPr lang="en-GB" b="0" baseline="0" dirty="0" smtClean="0"/>
              <a:t>Consistently rated in the top 50 universities in the world – something we’re very proud of</a:t>
            </a:r>
          </a:p>
          <a:p>
            <a:pPr marL="171450" indent="-171450">
              <a:buFont typeface="Arial" panose="020B0604020202020204" pitchFamily="34" charset="0"/>
              <a:buChar char="•"/>
            </a:pPr>
            <a:r>
              <a:rPr lang="en-GB" b="0" baseline="0" dirty="0" smtClean="0"/>
              <a:t>We have many beautiful historical buildings across campus</a:t>
            </a:r>
            <a:endParaRPr lang="en-GB" b="0" baseline="0" dirty="0"/>
          </a:p>
          <a:p>
            <a:pPr marL="171450" indent="-171450">
              <a:buFont typeface="Arial" panose="020B0604020202020204" pitchFamily="34" charset="0"/>
              <a:buChar char="•"/>
            </a:pPr>
            <a:r>
              <a:rPr lang="en-GB" dirty="0" smtClean="0"/>
              <a:t>This</a:t>
            </a:r>
            <a:r>
              <a:rPr lang="en-GB" baseline="0" dirty="0" smtClean="0"/>
              <a:t> </a:t>
            </a:r>
            <a:r>
              <a:rPr lang="en-GB" baseline="0" dirty="0"/>
              <a:t>is Old College at the heart of the </a:t>
            </a:r>
            <a:r>
              <a:rPr lang="en-GB" baseline="0" dirty="0" smtClean="0"/>
              <a:t>University</a:t>
            </a:r>
            <a:endParaRPr lang="en-GB" dirty="0"/>
          </a:p>
          <a:p>
            <a:pPr>
              <a:buFont typeface="Arial" panose="020B0604020202020204" pitchFamily="34" charset="0"/>
              <a:buNone/>
            </a:pPr>
            <a:r>
              <a:rPr lang="en-GB" b="1" dirty="0"/>
              <a:t>&lt;Next </a:t>
            </a:r>
            <a:r>
              <a:rPr lang="en-GB" b="1" dirty="0" smtClean="0"/>
              <a:t>Slide Mark&gt;</a:t>
            </a: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7</a:t>
            </a:fld>
            <a:endParaRPr lang="en-GB"/>
          </a:p>
        </p:txBody>
      </p:sp>
    </p:spTree>
    <p:extLst>
      <p:ext uri="{BB962C8B-B14F-4D97-AF65-F5344CB8AC3E}">
        <p14:creationId xmlns:p14="http://schemas.microsoft.com/office/powerpoint/2010/main" val="180237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&lt;Mark&gt; </a:t>
            </a:r>
            <a:endParaRPr lang="en-GB" b="0" baseline="0" dirty="0" smtClean="0"/>
          </a:p>
          <a:p>
            <a:pPr marL="171450" indent="-171450">
              <a:buFont typeface="Arial" panose="020B0604020202020204" pitchFamily="34" charset="0"/>
              <a:buChar char="•"/>
            </a:pPr>
            <a:r>
              <a:rPr lang="en-GB" b="0" dirty="0" smtClean="0"/>
              <a:t>In the midst of all of this history and romance</a:t>
            </a:r>
            <a:r>
              <a:rPr lang="en-GB" b="0" baseline="0" dirty="0" smtClean="0"/>
              <a:t> i</a:t>
            </a:r>
            <a:r>
              <a:rPr lang="en-GB" b="0" dirty="0" smtClean="0"/>
              <a:t>t’s easy to forget</a:t>
            </a:r>
            <a:r>
              <a:rPr lang="en-GB" b="0" baseline="0" dirty="0" smtClean="0"/>
              <a:t> that Universities are large and complex businesses. </a:t>
            </a:r>
          </a:p>
          <a:p>
            <a:pPr marL="171450" indent="-171450">
              <a:buFont typeface="Arial" panose="020B0604020202020204" pitchFamily="34" charset="0"/>
              <a:buChar char="•"/>
            </a:pPr>
            <a:r>
              <a:rPr lang="en-GB" b="0" baseline="0" dirty="0" smtClean="0"/>
              <a:t>Businesses which operate in an increasingly dynamic environment and require effective management of business and IT change. The University of Edinburgh is no different.</a:t>
            </a:r>
          </a:p>
          <a:p>
            <a:pPr marL="171450" indent="-171450">
              <a:buFont typeface="Arial" panose="020B0604020202020204" pitchFamily="34" charset="0"/>
              <a:buChar char="•"/>
            </a:pPr>
            <a:r>
              <a:rPr lang="en-GB" b="0" baseline="0" dirty="0" smtClean="0"/>
              <a:t>This is the high level organisation chart for the University showing our three Colleges and three Support Groups. We’ll come back to these Colleges and Support Groups later in the context of our project portfolios.</a:t>
            </a:r>
            <a:endParaRPr lang="en-GB" b="0" dirty="0" smtClean="0"/>
          </a:p>
          <a:p>
            <a:pPr>
              <a:buFont typeface="Arial" panose="020B0604020202020204" pitchFamily="34" charset="0"/>
              <a:buNone/>
            </a:pPr>
            <a:r>
              <a:rPr lang="en-GB" b="1" dirty="0" smtClean="0"/>
              <a:t>&lt;</a:t>
            </a:r>
            <a:r>
              <a:rPr lang="en-GB" b="1" dirty="0"/>
              <a:t>Next </a:t>
            </a:r>
            <a:r>
              <a:rPr lang="en-GB" b="1" dirty="0" smtClean="0"/>
              <a:t>Slide Mark&gt;</a:t>
            </a: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8</a:t>
            </a:fld>
            <a:endParaRPr lang="en-GB"/>
          </a:p>
        </p:txBody>
      </p:sp>
    </p:spTree>
    <p:extLst>
      <p:ext uri="{BB962C8B-B14F-4D97-AF65-F5344CB8AC3E}">
        <p14:creationId xmlns:p14="http://schemas.microsoft.com/office/powerpoint/2010/main" val="203159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&lt;Mark&gt;</a:t>
            </a:r>
          </a:p>
          <a:p>
            <a:pPr marL="171450" indent="-171450">
              <a:buFont typeface="Arial" panose="020B0604020202020204" pitchFamily="34" charset="0"/>
              <a:buChar char="•"/>
            </a:pPr>
            <a:r>
              <a:rPr lang="en-GB" dirty="0" smtClean="0"/>
              <a:t>We</a:t>
            </a:r>
            <a:r>
              <a:rPr lang="en-GB" baseline="0" dirty="0" smtClean="0"/>
              <a:t> believe partnership is, by some distance, the most effective way to deliver change in Higher Education</a:t>
            </a:r>
          </a:p>
          <a:p>
            <a:pPr marL="171450" indent="-171450">
              <a:buFont typeface="Arial" panose="020B0604020202020204" pitchFamily="34" charset="0"/>
              <a:buChar char="•"/>
            </a:pPr>
            <a:r>
              <a:rPr lang="en-GB" dirty="0" smtClean="0"/>
              <a:t>The</a:t>
            </a:r>
            <a:r>
              <a:rPr lang="en-GB" baseline="0" dirty="0" smtClean="0"/>
              <a:t> typical University is a highly devolved organisation with many centres of power and influence.</a:t>
            </a:r>
          </a:p>
          <a:p>
            <a:pPr marL="171450" indent="-171450">
              <a:buFont typeface="Arial" panose="020B0604020202020204" pitchFamily="34" charset="0"/>
              <a:buChar char="•"/>
            </a:pPr>
            <a:r>
              <a:rPr lang="en-GB" baseline="0" dirty="0" smtClean="0"/>
              <a:t>IT solutions which fail to take into account the impact on people or business processes are even more likely to fail in a University environment.</a:t>
            </a:r>
          </a:p>
          <a:p>
            <a:pPr marL="171450" indent="-171450">
              <a:buFont typeface="Arial" panose="020B0604020202020204" pitchFamily="34" charset="0"/>
              <a:buChar char="•"/>
            </a:pPr>
            <a:r>
              <a:rPr lang="en-GB" baseline="0" dirty="0" smtClean="0"/>
              <a:t>Only by working in close harmony with colleagues across the campus will IT start to build the trust essential for building partnerships and improving the delivery of change.</a:t>
            </a:r>
          </a:p>
          <a:p>
            <a:pPr marL="171450" indent="-171450">
              <a:buFont typeface="Arial" panose="020B0604020202020204" pitchFamily="34" charset="0"/>
              <a:buChar char="•"/>
            </a:pPr>
            <a:r>
              <a:rPr lang="en-GB" baseline="0" dirty="0" smtClean="0"/>
              <a:t>We’ve learned this the hard way – we have the scars to prove it!  </a:t>
            </a:r>
            <a:endParaRPr lang="en-GB" dirty="0" smtClean="0"/>
          </a:p>
          <a:p>
            <a:pPr marL="171450" indent="-171450">
              <a:buFont typeface="Arial" panose="020B0604020202020204" pitchFamily="34" charset="0"/>
              <a:buChar char="•"/>
            </a:pPr>
            <a:r>
              <a:rPr lang="en-GB" dirty="0" smtClean="0"/>
              <a:t>Partnership takes </a:t>
            </a:r>
            <a:r>
              <a:rPr lang="en-GB" dirty="0"/>
              <a:t>time and </a:t>
            </a:r>
            <a:r>
              <a:rPr lang="en-GB" dirty="0" smtClean="0"/>
              <a:t>effort</a:t>
            </a:r>
            <a:r>
              <a:rPr lang="en-GB" baseline="0" dirty="0" smtClean="0"/>
              <a:t> – but we believe that your investment will be repaid many times over</a:t>
            </a:r>
            <a:endParaRPr lang="en-GB" dirty="0"/>
          </a:p>
          <a:p>
            <a:r>
              <a:rPr lang="en-GB" b="1" dirty="0" smtClean="0"/>
              <a:t>&lt;Next</a:t>
            </a:r>
            <a:r>
              <a:rPr lang="en-GB" b="1" baseline="0" dirty="0" smtClean="0"/>
              <a:t> Slide Mark&gt;</a:t>
            </a:r>
            <a:endParaRPr lang="en-GB" b="1" dirty="0"/>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a:p>
        </p:txBody>
      </p:sp>
    </p:spTree>
    <p:extLst>
      <p:ext uri="{BB962C8B-B14F-4D97-AF65-F5344CB8AC3E}">
        <p14:creationId xmlns:p14="http://schemas.microsoft.com/office/powerpoint/2010/main" val="81937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6D17DC-8A29-4BCE-A10B-E4E103928B73}" type="datetimeFigureOut">
              <a:rPr lang="en-GB" smtClean="0"/>
              <a:t>31/10/2015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1FBF4C-EF1A-479B-BF49-1CAA52A33954}" type="slidenum">
              <a:rPr lang="en-GB" smtClean="0"/>
              <a:t>‹#›</a:t>
            </a:fld>
            <a:endParaRPr lang="en-GB"/>
          </a:p>
        </p:txBody>
      </p:sp>
    </p:spTree>
    <p:extLst>
      <p:ext uri="{BB962C8B-B14F-4D97-AF65-F5344CB8AC3E}">
        <p14:creationId xmlns:p14="http://schemas.microsoft.com/office/powerpoint/2010/main" val="75358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65E604A-E7D2-4D76-A06F-82284593C733}" type="datetime1">
              <a:rPr lang="en-US" altLang="en-US"/>
              <a:pPr/>
              <a:t>10/31/2015</a:t>
            </a:fld>
            <a:endParaRPr lang="en-US" alt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2C3A348A-40C2-4A1C-BA08-4964699C2E09}" type="slidenum">
              <a:rPr lang="en-US" altLang="en-US"/>
              <a:pPr/>
              <a:t>‹#›</a:t>
            </a:fld>
            <a:endParaRPr lang="en-US" altLang="en-US"/>
          </a:p>
        </p:txBody>
      </p:sp>
    </p:spTree>
    <p:extLst>
      <p:ext uri="{BB962C8B-B14F-4D97-AF65-F5344CB8AC3E}">
        <p14:creationId xmlns:p14="http://schemas.microsoft.com/office/powerpoint/2010/main" val="24723959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 id="2147484867" r:id="rId13"/>
    <p:sldLayoutId id="2147484868"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freedictionary.com/partnershi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pn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29780"/>
            <a:ext cx="85344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Partnership-Powered IT Change</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6106180"/>
            <a:ext cx="89916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Rhian Davies • Craig Henderson • Mark Ritchie</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553" y="5029200"/>
            <a:ext cx="2532893" cy="603505"/>
          </a:xfrm>
          <a:prstGeom prst="rect">
            <a:avLst/>
          </a:prstGeom>
        </p:spPr>
      </p:pic>
    </p:spTree>
    <p:extLst>
      <p:ext uri="{BB962C8B-B14F-4D97-AF65-F5344CB8AC3E}">
        <p14:creationId xmlns:p14="http://schemas.microsoft.com/office/powerpoint/2010/main" val="2673754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What is Partnership?</a:t>
            </a:r>
          </a:p>
        </p:txBody>
      </p:sp>
      <p:sp>
        <p:nvSpPr>
          <p:cNvPr id="3" name="Content Placeholder 2"/>
          <p:cNvSpPr>
            <a:spLocks noGrp="1"/>
          </p:cNvSpPr>
          <p:nvPr>
            <p:ph idx="1"/>
          </p:nvPr>
        </p:nvSpPr>
        <p:spPr>
          <a:xfrm>
            <a:off x="685800" y="1524000"/>
            <a:ext cx="7391400" cy="4525963"/>
          </a:xfrm>
        </p:spPr>
        <p:txBody>
          <a:bodyPr/>
          <a:lstStyle/>
          <a:p>
            <a:r>
              <a:rPr lang="en-GB" sz="2400" dirty="0" smtClean="0">
                <a:solidFill>
                  <a:schemeClr val="tx1">
                    <a:lumMod val="65000"/>
                    <a:lumOff val="35000"/>
                  </a:schemeClr>
                </a:solidFill>
              </a:rPr>
              <a:t>A </a:t>
            </a:r>
            <a:r>
              <a:rPr lang="en-GB" sz="2400" dirty="0">
                <a:solidFill>
                  <a:schemeClr val="tx1">
                    <a:lumMod val="65000"/>
                    <a:lumOff val="35000"/>
                  </a:schemeClr>
                </a:solidFill>
              </a:rPr>
              <a:t>business entity in which two or more </a:t>
            </a:r>
            <a:r>
              <a:rPr lang="en-GB" sz="2400" b="1" dirty="0">
                <a:solidFill>
                  <a:schemeClr val="tx1">
                    <a:lumMod val="65000"/>
                    <a:lumOff val="35000"/>
                  </a:schemeClr>
                </a:solidFill>
              </a:rPr>
              <a:t>co-owners contribute</a:t>
            </a:r>
            <a:r>
              <a:rPr lang="en-GB" sz="2400" dirty="0">
                <a:solidFill>
                  <a:schemeClr val="tx1">
                    <a:lumMod val="65000"/>
                    <a:lumOff val="35000"/>
                  </a:schemeClr>
                </a:solidFill>
              </a:rPr>
              <a:t> resources, </a:t>
            </a:r>
            <a:r>
              <a:rPr lang="en-GB" sz="2400" b="1" dirty="0">
                <a:solidFill>
                  <a:schemeClr val="tx1">
                    <a:lumMod val="65000"/>
                    <a:lumOff val="35000"/>
                  </a:schemeClr>
                </a:solidFill>
              </a:rPr>
              <a:t>share</a:t>
            </a:r>
            <a:r>
              <a:rPr lang="en-GB" sz="2400" dirty="0">
                <a:solidFill>
                  <a:schemeClr val="tx1">
                    <a:lumMod val="65000"/>
                    <a:lumOff val="35000"/>
                  </a:schemeClr>
                </a:solidFill>
              </a:rPr>
              <a:t> in profits and losses, and are individually liable for the entity's </a:t>
            </a:r>
            <a:r>
              <a:rPr lang="en-GB" sz="2400" dirty="0" smtClean="0">
                <a:solidFill>
                  <a:schemeClr val="tx1">
                    <a:lumMod val="65000"/>
                    <a:lumOff val="35000"/>
                  </a:schemeClr>
                </a:solidFill>
              </a:rPr>
              <a:t>actions</a:t>
            </a:r>
            <a:endParaRPr lang="en-GB" sz="2400" dirty="0">
              <a:solidFill>
                <a:schemeClr val="tx1">
                  <a:lumMod val="65000"/>
                  <a:lumOff val="35000"/>
                </a:schemeClr>
              </a:solidFill>
            </a:endParaRPr>
          </a:p>
          <a:p>
            <a:endParaRPr lang="en-GB" sz="2400" dirty="0">
              <a:solidFill>
                <a:schemeClr val="tx1">
                  <a:lumMod val="65000"/>
                  <a:lumOff val="35000"/>
                </a:schemeClr>
              </a:solidFill>
            </a:endParaRPr>
          </a:p>
          <a:p>
            <a:r>
              <a:rPr lang="en-GB" sz="2400" dirty="0" smtClean="0">
                <a:solidFill>
                  <a:schemeClr val="tx1">
                    <a:lumMod val="65000"/>
                    <a:lumOff val="35000"/>
                  </a:schemeClr>
                </a:solidFill>
              </a:rPr>
              <a:t>A </a:t>
            </a:r>
            <a:r>
              <a:rPr lang="en-GB" sz="2400" dirty="0">
                <a:solidFill>
                  <a:schemeClr val="tx1">
                    <a:lumMod val="65000"/>
                    <a:lumOff val="35000"/>
                  </a:schemeClr>
                </a:solidFill>
              </a:rPr>
              <a:t>relationship between individuals or groups that is characterized by </a:t>
            </a:r>
            <a:r>
              <a:rPr lang="en-GB" sz="2400" b="1" dirty="0">
                <a:solidFill>
                  <a:schemeClr val="tx1">
                    <a:lumMod val="65000"/>
                    <a:lumOff val="35000"/>
                  </a:schemeClr>
                </a:solidFill>
              </a:rPr>
              <a:t>mutual cooperation </a:t>
            </a:r>
            <a:r>
              <a:rPr lang="en-GB" sz="2400" dirty="0">
                <a:solidFill>
                  <a:schemeClr val="tx1">
                    <a:lumMod val="65000"/>
                    <a:lumOff val="35000"/>
                  </a:schemeClr>
                </a:solidFill>
              </a:rPr>
              <a:t>and </a:t>
            </a:r>
            <a:r>
              <a:rPr lang="en-GB" sz="2400" b="1" dirty="0">
                <a:solidFill>
                  <a:schemeClr val="tx1">
                    <a:lumMod val="65000"/>
                    <a:lumOff val="35000"/>
                  </a:schemeClr>
                </a:solidFill>
              </a:rPr>
              <a:t>responsibility</a:t>
            </a:r>
            <a:r>
              <a:rPr lang="en-GB" sz="2400" dirty="0">
                <a:solidFill>
                  <a:schemeClr val="tx1">
                    <a:lumMod val="65000"/>
                    <a:lumOff val="35000"/>
                  </a:schemeClr>
                </a:solidFill>
              </a:rPr>
              <a:t>, as for the </a:t>
            </a:r>
            <a:r>
              <a:rPr lang="en-GB" sz="2400" b="1" dirty="0">
                <a:solidFill>
                  <a:schemeClr val="tx1">
                    <a:lumMod val="65000"/>
                    <a:lumOff val="35000"/>
                  </a:schemeClr>
                </a:solidFill>
              </a:rPr>
              <a:t>achievement</a:t>
            </a:r>
            <a:r>
              <a:rPr lang="en-GB" sz="2400" dirty="0">
                <a:solidFill>
                  <a:schemeClr val="tx1">
                    <a:lumMod val="65000"/>
                    <a:lumOff val="35000"/>
                  </a:schemeClr>
                </a:solidFill>
              </a:rPr>
              <a:t> of a specified </a:t>
            </a:r>
            <a:r>
              <a:rPr lang="en-GB" sz="2400" dirty="0" smtClean="0">
                <a:solidFill>
                  <a:schemeClr val="tx1">
                    <a:lumMod val="65000"/>
                    <a:lumOff val="35000"/>
                  </a:schemeClr>
                </a:solidFill>
              </a:rPr>
              <a:t>goal</a:t>
            </a:r>
          </a:p>
          <a:p>
            <a:endParaRPr lang="en-GB" sz="2400" dirty="0" smtClean="0">
              <a:solidFill>
                <a:schemeClr val="tx1">
                  <a:lumMod val="65000"/>
                  <a:lumOff val="35000"/>
                </a:schemeClr>
              </a:solidFill>
            </a:endParaRPr>
          </a:p>
          <a:p>
            <a:r>
              <a:rPr lang="en-GB" dirty="0" smtClean="0">
                <a:solidFill>
                  <a:schemeClr val="tx1">
                    <a:lumMod val="65000"/>
                    <a:lumOff val="35000"/>
                  </a:schemeClr>
                </a:solidFill>
              </a:rPr>
              <a:t>Source: The Free </a:t>
            </a:r>
            <a:r>
              <a:rPr lang="en-GB" dirty="0">
                <a:solidFill>
                  <a:schemeClr val="tx1">
                    <a:lumMod val="65000"/>
                    <a:lumOff val="35000"/>
                  </a:schemeClr>
                </a:solidFill>
              </a:rPr>
              <a:t>Dictionary </a:t>
            </a:r>
            <a:r>
              <a:rPr lang="en-GB" dirty="0">
                <a:solidFill>
                  <a:schemeClr val="tx1">
                    <a:lumMod val="65000"/>
                    <a:lumOff val="35000"/>
                  </a:schemeClr>
                </a:solidFill>
                <a:hlinkClick r:id="rId3"/>
              </a:rPr>
              <a:t>http://</a:t>
            </a:r>
            <a:r>
              <a:rPr lang="en-GB" dirty="0" smtClean="0">
                <a:solidFill>
                  <a:schemeClr val="tx1">
                    <a:lumMod val="65000"/>
                    <a:lumOff val="35000"/>
                  </a:schemeClr>
                </a:solidFill>
                <a:hlinkClick r:id="rId3"/>
              </a:rPr>
              <a:t>www.thefreedictionary.com/partnership</a:t>
            </a:r>
            <a:r>
              <a:rPr lang="en-GB" dirty="0" smtClean="0">
                <a:solidFill>
                  <a:schemeClr val="tx1">
                    <a:lumMod val="65000"/>
                    <a:lumOff val="35000"/>
                  </a:schemeClr>
                </a:solidFill>
              </a:rPr>
              <a:t> </a:t>
            </a:r>
            <a:endParaRPr lang="en-US" dirty="0">
              <a:solidFill>
                <a:schemeClr val="tx1">
                  <a:lumMod val="65000"/>
                  <a:lumOff val="35000"/>
                </a:schemeClr>
              </a:solidFill>
            </a:endParaRPr>
          </a:p>
        </p:txBody>
      </p:sp>
    </p:spTree>
    <p:extLst>
      <p:ext uri="{BB962C8B-B14F-4D97-AF65-F5344CB8AC3E}">
        <p14:creationId xmlns:p14="http://schemas.microsoft.com/office/powerpoint/2010/main" val="51197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So what’s the problem?</a:t>
            </a:r>
            <a:endParaRPr lang="en-GB" dirty="0">
              <a:solidFill>
                <a:schemeClr val="tx1">
                  <a:lumMod val="65000"/>
                  <a:lumOff val="3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2458" y="1600200"/>
            <a:ext cx="3058083" cy="4525963"/>
          </a:xfrm>
        </p:spPr>
      </p:pic>
    </p:spTree>
    <p:extLst>
      <p:ext uri="{BB962C8B-B14F-4D97-AF65-F5344CB8AC3E}">
        <p14:creationId xmlns:p14="http://schemas.microsoft.com/office/powerpoint/2010/main" val="187649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P</a:t>
            </a:r>
            <a:r>
              <a:rPr lang="en-GB" dirty="0" smtClean="0">
                <a:solidFill>
                  <a:schemeClr val="tx1">
                    <a:lumMod val="65000"/>
                    <a:lumOff val="35000"/>
                  </a:schemeClr>
                </a:solidFill>
              </a:rPr>
              <a:t>artners can have very different</a:t>
            </a:r>
            <a:endParaRPr lang="en-GB" dirty="0">
              <a:solidFill>
                <a:schemeClr val="tx1">
                  <a:lumMod val="65000"/>
                  <a:lumOff val="3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1618986"/>
              </p:ext>
            </p:extLst>
          </p:nvPr>
        </p:nvGraphicFramePr>
        <p:xfrm>
          <a:off x="685800" y="1600200"/>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54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A Great Partnership - Laurel and Hardy </a:t>
            </a:r>
            <a:endParaRPr lang="en-GB" dirty="0">
              <a:solidFill>
                <a:schemeClr val="tx1">
                  <a:lumMod val="65000"/>
                  <a:lumOff val="3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4860" y="1600200"/>
            <a:ext cx="6613279" cy="4525963"/>
          </a:xfrm>
        </p:spPr>
      </p:pic>
    </p:spTree>
    <p:extLst>
      <p:ext uri="{BB962C8B-B14F-4D97-AF65-F5344CB8AC3E}">
        <p14:creationId xmlns:p14="http://schemas.microsoft.com/office/powerpoint/2010/main" val="195727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Where we started</a:t>
            </a:r>
            <a:endParaRPr lang="en-GB" dirty="0">
              <a:solidFill>
                <a:schemeClr val="tx1">
                  <a:lumMod val="65000"/>
                  <a:lumOff val="3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5381" y="2133600"/>
            <a:ext cx="6472238" cy="3371851"/>
          </a:xfrm>
        </p:spPr>
      </p:pic>
    </p:spTree>
    <p:extLst>
      <p:ext uri="{BB962C8B-B14F-4D97-AF65-F5344CB8AC3E}">
        <p14:creationId xmlns:p14="http://schemas.microsoft.com/office/powerpoint/2010/main" val="1801309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731838"/>
          </a:xfrm>
        </p:spPr>
        <p:txBody>
          <a:bodyPr/>
          <a:lstStyle/>
          <a:p>
            <a:r>
              <a:rPr lang="en-GB" dirty="0">
                <a:solidFill>
                  <a:schemeClr val="tx1">
                    <a:lumMod val="65000"/>
                    <a:lumOff val="35000"/>
                  </a:schemeClr>
                </a:solidFill>
              </a:rPr>
              <a:t>Project Delivery in 2005 – Business </a:t>
            </a:r>
            <a:r>
              <a:rPr lang="en-GB" dirty="0" smtClean="0">
                <a:solidFill>
                  <a:schemeClr val="tx1">
                    <a:lumMod val="65000"/>
                    <a:lumOff val="35000"/>
                  </a:schemeClr>
                </a:solidFill>
              </a:rPr>
              <a:t>View</a:t>
            </a:r>
            <a:endParaRPr lang="en-GB" dirty="0">
              <a:solidFill>
                <a:schemeClr val="tx1">
                  <a:lumMod val="65000"/>
                  <a:lumOff val="35000"/>
                </a:schemeClr>
              </a:solidFill>
            </a:endParaRPr>
          </a:p>
        </p:txBody>
      </p:sp>
      <p:sp>
        <p:nvSpPr>
          <p:cNvPr id="6" name="TextBox 5"/>
          <p:cNvSpPr txBox="1"/>
          <p:nvPr/>
        </p:nvSpPr>
        <p:spPr>
          <a:xfrm>
            <a:off x="685800" y="1752600"/>
            <a:ext cx="7391400" cy="2677656"/>
          </a:xfrm>
          <a:prstGeom prst="rect">
            <a:avLst/>
          </a:prstGeom>
          <a:noFill/>
        </p:spPr>
        <p:txBody>
          <a:bodyPr wrap="square" rtlCol="0">
            <a:spAutoFit/>
          </a:bodyPr>
          <a:lstStyle/>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It was difficult to work with IT </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IT chose the projects but didn’t understand our business </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IT provided technology </a:t>
            </a: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we had </a:t>
            </a: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to do the rest</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Every project seemed to be managed differently</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It was difficult to find out about project status</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Projects often stalled, took longer and cost more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513980"/>
            <a:ext cx="2276475" cy="2009775"/>
          </a:xfrm>
          <a:prstGeom prst="rect">
            <a:avLst/>
          </a:prstGeom>
        </p:spPr>
      </p:pic>
      <p:sp>
        <p:nvSpPr>
          <p:cNvPr id="4" name="TextBox 3"/>
          <p:cNvSpPr txBox="1"/>
          <p:nvPr/>
        </p:nvSpPr>
        <p:spPr>
          <a:xfrm>
            <a:off x="1781175" y="5288034"/>
            <a:ext cx="2600325" cy="461665"/>
          </a:xfrm>
          <a:prstGeom prst="rect">
            <a:avLst/>
          </a:prstGeom>
          <a:noFill/>
        </p:spPr>
        <p:txBody>
          <a:bodyPr wrap="square" rtlCol="0">
            <a:spAutoFit/>
          </a:bodyPr>
          <a:lstStyle/>
          <a:p>
            <a:pPr defTabSz="457200">
              <a:spcBef>
                <a:spcPct val="0"/>
              </a:spcBef>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We blamed </a:t>
            </a: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IT!</a:t>
            </a:r>
            <a:endParaRPr lang="en-GB" sz="24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46112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Project Delivery Headlines </a:t>
            </a:r>
            <a:endParaRPr lang="en-GB" dirty="0">
              <a:solidFill>
                <a:schemeClr val="tx1">
                  <a:lumMod val="65000"/>
                  <a:lumOff val="35000"/>
                </a:schemeClr>
              </a:solidFill>
            </a:endParaRPr>
          </a:p>
        </p:txBody>
      </p:sp>
      <p:sp>
        <p:nvSpPr>
          <p:cNvPr id="5" name="Rounded Rectangular Callout 4"/>
          <p:cNvSpPr/>
          <p:nvPr/>
        </p:nvSpPr>
        <p:spPr>
          <a:xfrm>
            <a:off x="533400" y="18288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Reporting Tool Five Years to Complete! </a:t>
            </a:r>
            <a:endParaRPr lang="en-GB" sz="2400" dirty="0">
              <a:latin typeface="Arial" panose="020B0604020202020204" pitchFamily="34" charset="0"/>
              <a:cs typeface="Arial" panose="020B0604020202020204" pitchFamily="34" charset="0"/>
            </a:endParaRPr>
          </a:p>
        </p:txBody>
      </p:sp>
      <p:sp>
        <p:nvSpPr>
          <p:cNvPr id="6" name="Rounded Rectangular Callout 5"/>
          <p:cNvSpPr/>
          <p:nvPr/>
        </p:nvSpPr>
        <p:spPr>
          <a:xfrm>
            <a:off x="4572000" y="1824446"/>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System Withdrawn Following Complaints from Students</a:t>
            </a:r>
            <a:endParaRPr lang="en-GB" sz="2400" dirty="0">
              <a:latin typeface="Arial" panose="020B0604020202020204" pitchFamily="34" charset="0"/>
              <a:cs typeface="Arial" panose="020B0604020202020204" pitchFamily="34" charset="0"/>
            </a:endParaRPr>
          </a:p>
        </p:txBody>
      </p:sp>
      <p:sp>
        <p:nvSpPr>
          <p:cNvPr id="7" name="Rounded Rectangular Callout 6"/>
          <p:cNvSpPr/>
          <p:nvPr/>
        </p:nvSpPr>
        <p:spPr>
          <a:xfrm>
            <a:off x="533400" y="42672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Student Records Project In Trouble!</a:t>
            </a:r>
            <a:endParaRPr lang="en-GB" sz="2400" dirty="0">
              <a:latin typeface="Arial" panose="020B0604020202020204" pitchFamily="34" charset="0"/>
              <a:cs typeface="Arial" panose="020B0604020202020204" pitchFamily="34" charset="0"/>
            </a:endParaRPr>
          </a:p>
        </p:txBody>
      </p:sp>
      <p:sp>
        <p:nvSpPr>
          <p:cNvPr id="8" name="Rounded Rectangular Callout 7"/>
          <p:cNvSpPr/>
          <p:nvPr/>
        </p:nvSpPr>
        <p:spPr>
          <a:xfrm>
            <a:off x="4572000" y="42672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Fall Guy! – Business Lead Knew Nothing About Project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281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was it in 2005 for IT?</a:t>
            </a:r>
            <a:endParaRPr lang="en-GB" dirty="0">
              <a:solidFill>
                <a:schemeClr val="tx1">
                  <a:lumMod val="65000"/>
                  <a:lumOff val="35000"/>
                </a:schemeClr>
              </a:solidFill>
            </a:endParaRPr>
          </a:p>
        </p:txBody>
      </p:sp>
      <p:sp>
        <p:nvSpPr>
          <p:cNvPr id="3" name="Content Placeholder 2"/>
          <p:cNvSpPr>
            <a:spLocks noGrp="1"/>
          </p:cNvSpPr>
          <p:nvPr>
            <p:ph idx="1"/>
          </p:nvPr>
        </p:nvSpPr>
        <p:spPr>
          <a:xfrm>
            <a:off x="685800" y="1600201"/>
            <a:ext cx="7391400" cy="3226168"/>
          </a:xfrm>
        </p:spPr>
        <p:txBody>
          <a:bodyPr/>
          <a:lstStyle/>
          <a:p>
            <a:pPr marL="342900" indent="-342900">
              <a:buFont typeface="Arial" panose="020B0604020202020204" pitchFamily="34" charset="0"/>
              <a:buChar char="•"/>
            </a:pPr>
            <a:r>
              <a:rPr lang="en-GB" sz="2400" dirty="0">
                <a:solidFill>
                  <a:schemeClr val="tx1">
                    <a:lumMod val="65000"/>
                    <a:lumOff val="35000"/>
                  </a:schemeClr>
                </a:solidFill>
              </a:rPr>
              <a:t>We didn’t work well as a team</a:t>
            </a:r>
          </a:p>
          <a:p>
            <a:pPr marL="342900" indent="-342900">
              <a:buFont typeface="Arial" panose="020B0604020202020204" pitchFamily="34" charset="0"/>
              <a:buChar char="•"/>
            </a:pPr>
            <a:r>
              <a:rPr lang="en-GB" sz="2400" dirty="0">
                <a:solidFill>
                  <a:schemeClr val="tx1">
                    <a:lumMod val="65000"/>
                    <a:lumOff val="35000"/>
                  </a:schemeClr>
                </a:solidFill>
              </a:rPr>
              <a:t>Roles/responsibilities poorly understood</a:t>
            </a:r>
          </a:p>
          <a:p>
            <a:pPr marL="342900" indent="-342900">
              <a:buFont typeface="Arial" panose="020B0604020202020204" pitchFamily="34" charset="0"/>
              <a:buChar char="•"/>
            </a:pPr>
            <a:r>
              <a:rPr lang="en-GB" sz="2400" dirty="0" smtClean="0">
                <a:solidFill>
                  <a:schemeClr val="tx1">
                    <a:lumMod val="65000"/>
                    <a:lumOff val="35000"/>
                  </a:schemeClr>
                </a:solidFill>
              </a:rPr>
              <a:t>Projects not </a:t>
            </a:r>
            <a:r>
              <a:rPr lang="en-GB" sz="2400" dirty="0">
                <a:solidFill>
                  <a:schemeClr val="tx1">
                    <a:lumMod val="65000"/>
                    <a:lumOff val="35000"/>
                  </a:schemeClr>
                </a:solidFill>
              </a:rPr>
              <a:t>well </a:t>
            </a:r>
            <a:r>
              <a:rPr lang="en-GB" sz="2400" dirty="0" smtClean="0">
                <a:solidFill>
                  <a:schemeClr val="tx1">
                    <a:lumMod val="65000"/>
                    <a:lumOff val="35000"/>
                  </a:schemeClr>
                </a:solidFill>
              </a:rPr>
              <a:t>defined</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We struggled to engage effectively with non IT colleagues – misunderstanding and lack of trust</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a:solidFill>
                  <a:schemeClr val="tx1">
                    <a:lumMod val="65000"/>
                    <a:lumOff val="35000"/>
                  </a:schemeClr>
                </a:solidFill>
              </a:rPr>
              <a:t>N</a:t>
            </a:r>
            <a:r>
              <a:rPr lang="en-GB" sz="2400" dirty="0" smtClean="0">
                <a:solidFill>
                  <a:schemeClr val="tx1">
                    <a:lumMod val="65000"/>
                    <a:lumOff val="35000"/>
                  </a:schemeClr>
                </a:solidFill>
              </a:rPr>
              <a:t>ot </a:t>
            </a:r>
            <a:r>
              <a:rPr lang="en-GB" sz="2400" dirty="0">
                <a:solidFill>
                  <a:schemeClr val="tx1">
                    <a:lumMod val="65000"/>
                    <a:lumOff val="35000"/>
                  </a:schemeClr>
                </a:solidFill>
              </a:rPr>
              <a:t>consulted on decisions with IT </a:t>
            </a:r>
            <a:r>
              <a:rPr lang="en-GB" sz="2400" dirty="0" smtClean="0">
                <a:solidFill>
                  <a:schemeClr val="tx1">
                    <a:lumMod val="65000"/>
                    <a:lumOff val="35000"/>
                  </a:schemeClr>
                </a:solidFill>
              </a:rPr>
              <a:t>implications</a:t>
            </a:r>
          </a:p>
          <a:p>
            <a:pPr marL="342900" indent="-342900">
              <a:buFont typeface="Arial" panose="020B0604020202020204" pitchFamily="34" charset="0"/>
              <a:buChar char="•"/>
            </a:pPr>
            <a:r>
              <a:rPr lang="en-GB" sz="2400" dirty="0" smtClean="0">
                <a:solidFill>
                  <a:schemeClr val="tx1">
                    <a:lumMod val="65000"/>
                    <a:lumOff val="35000"/>
                  </a:schemeClr>
                </a:solidFill>
              </a:rPr>
              <a:t>Projects </a:t>
            </a:r>
            <a:r>
              <a:rPr lang="en-GB" sz="2400" dirty="0">
                <a:solidFill>
                  <a:schemeClr val="tx1">
                    <a:lumMod val="65000"/>
                    <a:lumOff val="35000"/>
                  </a:schemeClr>
                </a:solidFill>
              </a:rPr>
              <a:t>often stalled, took longer and cost </a:t>
            </a:r>
            <a:r>
              <a:rPr lang="en-GB" sz="2400" dirty="0" smtClean="0">
                <a:solidFill>
                  <a:schemeClr val="tx1">
                    <a:lumMod val="65000"/>
                    <a:lumOff val="35000"/>
                  </a:schemeClr>
                </a:solidFill>
              </a:rPr>
              <a:t>more</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648200"/>
            <a:ext cx="2276475" cy="2009775"/>
          </a:xfrm>
          <a:prstGeom prst="rect">
            <a:avLst/>
          </a:prstGeom>
        </p:spPr>
      </p:pic>
      <p:sp>
        <p:nvSpPr>
          <p:cNvPr id="5" name="TextBox 4"/>
          <p:cNvSpPr txBox="1"/>
          <p:nvPr/>
        </p:nvSpPr>
        <p:spPr>
          <a:xfrm>
            <a:off x="1371600" y="5237588"/>
            <a:ext cx="2895600" cy="830997"/>
          </a:xfrm>
          <a:prstGeom prst="rect">
            <a:avLst/>
          </a:prstGeom>
          <a:noFill/>
        </p:spPr>
        <p:txBody>
          <a:bodyPr wrap="square" rtlCol="0">
            <a:spAutoFit/>
          </a:bodyPr>
          <a:lstStyle/>
          <a:p>
            <a:pPr defTabSz="457200">
              <a:spcBef>
                <a:spcPct val="0"/>
              </a:spcBef>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We felt undervalued and </a:t>
            </a: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misunderstood!</a:t>
            </a:r>
            <a:endParaRPr lang="en-GB" sz="24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64173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Our Journey</a:t>
            </a:r>
            <a:endParaRPr lang="en-GB" dirty="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584" y="1295400"/>
            <a:ext cx="5843832" cy="5452871"/>
          </a:xfrm>
          <a:prstGeom prst="rect">
            <a:avLst/>
          </a:prstGeom>
        </p:spPr>
      </p:pic>
    </p:spTree>
    <p:extLst>
      <p:ext uri="{BB962C8B-B14F-4D97-AF65-F5344CB8AC3E}">
        <p14:creationId xmlns:p14="http://schemas.microsoft.com/office/powerpoint/2010/main" val="2490049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Starting to Tackle the Problems</a:t>
            </a:r>
            <a:endParaRPr lang="en-GB" dirty="0">
              <a:solidFill>
                <a:schemeClr val="tx1">
                  <a:lumMod val="65000"/>
                  <a:lumOff val="3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461" y="2057400"/>
            <a:ext cx="3471863" cy="9144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61" y="3344279"/>
            <a:ext cx="3471863" cy="9001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49" y="4616871"/>
            <a:ext cx="3457575" cy="914400"/>
          </a:xfrm>
          <a:prstGeom prst="rect">
            <a:avLst/>
          </a:prstGeom>
        </p:spPr>
      </p:pic>
      <p:sp>
        <p:nvSpPr>
          <p:cNvPr id="3" name="Rounded Rectangle 2"/>
          <p:cNvSpPr/>
          <p:nvPr/>
        </p:nvSpPr>
        <p:spPr>
          <a:xfrm>
            <a:off x="4383157" y="2129339"/>
            <a:ext cx="1371600" cy="332999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Build Trust </a:t>
            </a:r>
            <a:endParaRPr lang="en-GB" sz="2400" dirty="0"/>
          </a:p>
        </p:txBody>
      </p:sp>
      <p:sp>
        <p:nvSpPr>
          <p:cNvPr id="7" name="Right Arrow 6"/>
          <p:cNvSpPr/>
          <p:nvPr/>
        </p:nvSpPr>
        <p:spPr>
          <a:xfrm>
            <a:off x="5907157" y="3420479"/>
            <a:ext cx="609600" cy="8239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p:nvSpPr>
        <p:spPr>
          <a:xfrm>
            <a:off x="6669157" y="2129339"/>
            <a:ext cx="1371600" cy="3329992"/>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Improve Delivery </a:t>
            </a:r>
            <a:endParaRPr lang="en-GB" sz="2400" dirty="0"/>
          </a:p>
        </p:txBody>
      </p:sp>
    </p:spTree>
    <p:extLst>
      <p:ext uri="{BB962C8B-B14F-4D97-AF65-F5344CB8AC3E}">
        <p14:creationId xmlns:p14="http://schemas.microsoft.com/office/powerpoint/2010/main" val="296527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Partnership Powered IT – Outcomes </a:t>
            </a:r>
            <a:endParaRPr lang="en-GB" dirty="0">
              <a:solidFill>
                <a:schemeClr val="tx1">
                  <a:lumMod val="65000"/>
                  <a:lumOff val="35000"/>
                </a:schemeClr>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GB" sz="2400" dirty="0" smtClean="0">
                <a:solidFill>
                  <a:schemeClr val="tx1">
                    <a:lumMod val="65000"/>
                    <a:lumOff val="35000"/>
                  </a:schemeClr>
                </a:solidFill>
              </a:rPr>
              <a:t>Understand importance of partnership in delivering IT change</a:t>
            </a:r>
          </a:p>
          <a:p>
            <a:pPr marL="457200" indent="-457200">
              <a:buFont typeface="+mj-lt"/>
              <a:buAutoNum type="arabicPeriod"/>
            </a:pPr>
            <a:r>
              <a:rPr lang="en-GB" sz="2400" dirty="0" smtClean="0">
                <a:solidFill>
                  <a:schemeClr val="tx1">
                    <a:lumMod val="65000"/>
                    <a:lumOff val="35000"/>
                  </a:schemeClr>
                </a:solidFill>
              </a:rPr>
              <a:t>Identify key behaviours for building trust </a:t>
            </a:r>
          </a:p>
          <a:p>
            <a:pPr marL="457200" indent="-457200">
              <a:buFont typeface="+mj-lt"/>
              <a:buAutoNum type="arabicPeriod"/>
            </a:pPr>
            <a:r>
              <a:rPr lang="en-GB" sz="2400" dirty="0" smtClean="0">
                <a:solidFill>
                  <a:schemeClr val="tx1">
                    <a:lumMod val="65000"/>
                    <a:lumOff val="35000"/>
                  </a:schemeClr>
                </a:solidFill>
              </a:rPr>
              <a:t>Describe how changing your language can change your relationship</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387730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Established Project Methodology</a:t>
            </a:r>
            <a:endParaRPr lang="en-GB"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62" y="1600200"/>
            <a:ext cx="7400925" cy="4043362"/>
          </a:xfrm>
        </p:spPr>
      </p:pic>
    </p:spTree>
    <p:extLst>
      <p:ext uri="{BB962C8B-B14F-4D97-AF65-F5344CB8AC3E}">
        <p14:creationId xmlns:p14="http://schemas.microsoft.com/office/powerpoint/2010/main" val="1746965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286" y="731024"/>
            <a:ext cx="5610514" cy="731838"/>
          </a:xfrm>
        </p:spPr>
        <p:txBody>
          <a:bodyPr/>
          <a:lstStyle/>
          <a:p>
            <a:r>
              <a:rPr lang="en-GB" sz="2800" dirty="0">
                <a:solidFill>
                  <a:schemeClr val="tx1">
                    <a:lumMod val="65000"/>
                    <a:lumOff val="35000"/>
                  </a:schemeClr>
                </a:solidFill>
              </a:rPr>
              <a:t>Standard Approach for </a:t>
            </a:r>
            <a:r>
              <a:rPr lang="en-GB" sz="2800" dirty="0" smtClean="0">
                <a:solidFill>
                  <a:schemeClr val="tx1">
                    <a:lumMod val="65000"/>
                    <a:lumOff val="35000"/>
                  </a:schemeClr>
                </a:solidFill>
              </a:rPr>
              <a:t>Projects</a:t>
            </a:r>
            <a:endParaRPr lang="en-GB" dirty="0">
              <a:solidFill>
                <a:schemeClr val="tx1">
                  <a:lumMod val="65000"/>
                  <a:lumOff val="35000"/>
                </a:schemeClr>
              </a:solidFill>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31024"/>
            <a:ext cx="2314286" cy="6000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7811" y="2172258"/>
            <a:ext cx="6287377" cy="3381847"/>
          </a:xfrm>
        </p:spPr>
      </p:pic>
    </p:spTree>
    <p:extLst>
      <p:ext uri="{BB962C8B-B14F-4D97-AF65-F5344CB8AC3E}">
        <p14:creationId xmlns:p14="http://schemas.microsoft.com/office/powerpoint/2010/main" val="2522574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34" y="774053"/>
            <a:ext cx="5715000" cy="731838"/>
          </a:xfrm>
        </p:spPr>
        <p:txBody>
          <a:bodyPr/>
          <a:lstStyle/>
          <a:p>
            <a:r>
              <a:rPr lang="en-GB" sz="2800" dirty="0">
                <a:solidFill>
                  <a:schemeClr val="tx1">
                    <a:lumMod val="65000"/>
                    <a:lumOff val="35000"/>
                  </a:schemeClr>
                </a:solidFill>
              </a:rPr>
              <a:t>Agreed Roles and Responsibilities</a:t>
            </a:r>
            <a:endParaRPr lang="en-GB" dirty="0">
              <a:solidFill>
                <a:schemeClr val="tx1">
                  <a:lumMod val="65000"/>
                  <a:lumOff val="3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6" y="1846805"/>
            <a:ext cx="1428750" cy="1362075"/>
          </a:xfrm>
          <a:prstGeom prst="rect">
            <a:avLst/>
          </a:prstGeom>
        </p:spPr>
      </p:pic>
      <p:sp>
        <p:nvSpPr>
          <p:cNvPr id="9" name="TextBox 8"/>
          <p:cNvSpPr txBox="1"/>
          <p:nvPr/>
        </p:nvSpPr>
        <p:spPr>
          <a:xfrm>
            <a:off x="657616" y="3296876"/>
            <a:ext cx="1428750" cy="707886"/>
          </a:xfrm>
          <a:prstGeom prst="rect">
            <a:avLst/>
          </a:prstGeom>
          <a:noFill/>
        </p:spPr>
        <p:txBody>
          <a:bodyPr wrap="square" rtlCol="0">
            <a:spAutoFit/>
          </a:bodyPr>
          <a:lstStyle/>
          <a:p>
            <a:pPr algn="ctr" defTabSz="457200">
              <a:spcBef>
                <a:spcPct val="0"/>
              </a:spcBef>
            </a:pP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Project Sponsor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08" y="3962400"/>
            <a:ext cx="1250642" cy="1440000"/>
          </a:xfrm>
          <a:prstGeom prst="rect">
            <a:avLst/>
          </a:prstGeom>
        </p:spPr>
      </p:pic>
      <p:sp>
        <p:nvSpPr>
          <p:cNvPr id="12" name="Rectangle 11"/>
          <p:cNvSpPr/>
          <p:nvPr/>
        </p:nvSpPr>
        <p:spPr>
          <a:xfrm>
            <a:off x="2514600" y="1846805"/>
            <a:ext cx="5715000" cy="1200329"/>
          </a:xfrm>
          <a:prstGeom prst="rect">
            <a:avLst/>
          </a:prstGeom>
        </p:spPr>
        <p:txBody>
          <a:bodyPr wrap="square">
            <a:spAutoFit/>
          </a:bodyPr>
          <a:lstStyle/>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Owns the business case </a:t>
            </a:r>
            <a:endPar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endParaRPr>
          </a:p>
          <a:p>
            <a:pPr marL="342900" indent="-342900" defTabSz="457200">
              <a:spcBef>
                <a:spcPct val="0"/>
              </a:spcBef>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Accountable </a:t>
            </a: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for the success or failure of the project </a:t>
            </a:r>
          </a:p>
        </p:txBody>
      </p:sp>
      <p:sp>
        <p:nvSpPr>
          <p:cNvPr id="13" name="TextBox 12"/>
          <p:cNvSpPr txBox="1"/>
          <p:nvPr/>
        </p:nvSpPr>
        <p:spPr>
          <a:xfrm>
            <a:off x="657616" y="5458429"/>
            <a:ext cx="1428750" cy="707886"/>
          </a:xfrm>
          <a:prstGeom prst="rect">
            <a:avLst/>
          </a:prstGeom>
          <a:noFill/>
        </p:spPr>
        <p:txBody>
          <a:bodyPr wrap="square" rtlCol="0">
            <a:spAutoFit/>
          </a:bodyPr>
          <a:lstStyle/>
          <a:p>
            <a:pPr algn="ctr" defTabSz="457200">
              <a:spcBef>
                <a:spcPct val="0"/>
              </a:spcBef>
            </a:pP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Project Manager</a:t>
            </a:r>
          </a:p>
        </p:txBody>
      </p:sp>
      <p:sp>
        <p:nvSpPr>
          <p:cNvPr id="14" name="Rectangle 13"/>
          <p:cNvSpPr/>
          <p:nvPr/>
        </p:nvSpPr>
        <p:spPr>
          <a:xfrm>
            <a:off x="2514600" y="3962400"/>
            <a:ext cx="5715000" cy="1569660"/>
          </a:xfrm>
          <a:prstGeom prst="rect">
            <a:avLst/>
          </a:prstGeom>
        </p:spPr>
        <p:txBody>
          <a:bodyPr wrap="square">
            <a:spAutoFit/>
          </a:bodyPr>
          <a:lstStyle/>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Day to day responsibility for running the project</a:t>
            </a:r>
          </a:p>
          <a:p>
            <a:pPr marL="342900" indent="-342900" defTabSz="457200">
              <a:spcBef>
                <a:spcPct val="0"/>
              </a:spcBef>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mj-ea"/>
                <a:cs typeface="Arial" panose="020B0604020202020204" pitchFamily="34" charset="0"/>
              </a:rPr>
              <a:t>Responsible for ensuring that project produces the required deliverables</a:t>
            </a:r>
          </a:p>
        </p:txBody>
      </p:sp>
      <p:pic>
        <p:nvPicPr>
          <p:cNvPr id="16"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2948" y="746957"/>
            <a:ext cx="2314286" cy="609524"/>
          </a:xfrm>
        </p:spPr>
      </p:pic>
    </p:spTree>
    <p:extLst>
      <p:ext uri="{BB962C8B-B14F-4D97-AF65-F5344CB8AC3E}">
        <p14:creationId xmlns:p14="http://schemas.microsoft.com/office/powerpoint/2010/main" val="1507950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66" y="812250"/>
            <a:ext cx="4800600" cy="731838"/>
          </a:xfrm>
        </p:spPr>
        <p:txBody>
          <a:bodyPr/>
          <a:lstStyle/>
          <a:p>
            <a:r>
              <a:rPr lang="en-GB" sz="2800" dirty="0">
                <a:solidFill>
                  <a:schemeClr val="tx1">
                    <a:lumMod val="65000"/>
                    <a:lumOff val="35000"/>
                  </a:schemeClr>
                </a:solidFill>
              </a:rPr>
              <a:t>Visibility of Project Progress</a:t>
            </a:r>
            <a:endParaRPr lang="en-GB" dirty="0">
              <a:solidFill>
                <a:schemeClr val="tx1">
                  <a:lumMod val="65000"/>
                  <a:lumOff val="3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6" y="812250"/>
            <a:ext cx="2304762" cy="6095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3" y="1919384"/>
            <a:ext cx="8093570" cy="18747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33" y="3794166"/>
            <a:ext cx="8092800" cy="2705198"/>
          </a:xfrm>
          <a:prstGeom prst="rect">
            <a:avLst/>
          </a:prstGeom>
        </p:spPr>
      </p:pic>
    </p:spTree>
    <p:extLst>
      <p:ext uri="{BB962C8B-B14F-4D97-AF65-F5344CB8AC3E}">
        <p14:creationId xmlns:p14="http://schemas.microsoft.com/office/powerpoint/2010/main" val="105988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Resource Allocation </a:t>
            </a:r>
            <a:endParaRPr lang="en-GB"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905000"/>
            <a:ext cx="7215188" cy="3757614"/>
          </a:xfrm>
        </p:spPr>
      </p:pic>
    </p:spTree>
    <p:extLst>
      <p:ext uri="{BB962C8B-B14F-4D97-AF65-F5344CB8AC3E}">
        <p14:creationId xmlns:p14="http://schemas.microsoft.com/office/powerpoint/2010/main" val="1807484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458" y="742330"/>
            <a:ext cx="5410200" cy="731838"/>
          </a:xfrm>
        </p:spPr>
        <p:txBody>
          <a:bodyPr/>
          <a:lstStyle/>
          <a:p>
            <a:r>
              <a:rPr lang="en-GB" sz="2800" dirty="0">
                <a:solidFill>
                  <a:schemeClr val="tx1">
                    <a:lumMod val="65000"/>
                    <a:lumOff val="35000"/>
                  </a:schemeClr>
                </a:solidFill>
              </a:rPr>
              <a:t>Prioritised Projects </a:t>
            </a:r>
            <a:r>
              <a:rPr lang="en-GB" sz="2800" dirty="0" smtClean="0">
                <a:solidFill>
                  <a:schemeClr val="tx1">
                    <a:lumMod val="65000"/>
                    <a:lumOff val="35000"/>
                  </a:schemeClr>
                </a:solidFill>
              </a:rPr>
              <a:t>Together</a:t>
            </a:r>
            <a:endParaRPr lang="en-GB" dirty="0">
              <a:solidFill>
                <a:schemeClr val="tx1">
                  <a:lumMod val="65000"/>
                  <a:lumOff val="35000"/>
                </a:schemeClr>
              </a:solidFill>
            </a:endParaRPr>
          </a:p>
        </p:txBody>
      </p:sp>
      <p:pic>
        <p:nvPicPr>
          <p:cNvPr id="4"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172" y="721894"/>
            <a:ext cx="2314286" cy="609524"/>
          </a:xfr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72" y="1905000"/>
            <a:ext cx="7573432" cy="3565229"/>
          </a:xfrm>
          <a:prstGeom prst="rect">
            <a:avLst/>
          </a:prstGeom>
        </p:spPr>
      </p:pic>
    </p:spTree>
    <p:extLst>
      <p:ext uri="{BB962C8B-B14F-4D97-AF65-F5344CB8AC3E}">
        <p14:creationId xmlns:p14="http://schemas.microsoft.com/office/powerpoint/2010/main" val="877017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85800"/>
            <a:ext cx="5486400" cy="731838"/>
          </a:xfrm>
        </p:spPr>
        <p:txBody>
          <a:bodyPr/>
          <a:lstStyle/>
          <a:p>
            <a:r>
              <a:rPr lang="en-GB" sz="2800" dirty="0">
                <a:solidFill>
                  <a:schemeClr val="tx1">
                    <a:lumMod val="65000"/>
                    <a:lumOff val="35000"/>
                  </a:schemeClr>
                </a:solidFill>
              </a:rPr>
              <a:t>Common Estimation </a:t>
            </a:r>
            <a:r>
              <a:rPr lang="en-GB" sz="2800" dirty="0" smtClean="0">
                <a:solidFill>
                  <a:schemeClr val="tx1">
                    <a:lumMod val="65000"/>
                    <a:lumOff val="35000"/>
                  </a:schemeClr>
                </a:solidFill>
              </a:rPr>
              <a:t>Process</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2314286" cy="600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676400"/>
            <a:ext cx="3575304" cy="4767072"/>
          </a:xfrm>
          <a:prstGeom prst="rect">
            <a:avLst/>
          </a:prstGeom>
        </p:spPr>
      </p:pic>
    </p:spTree>
    <p:extLst>
      <p:ext uri="{BB962C8B-B14F-4D97-AF65-F5344CB8AC3E}">
        <p14:creationId xmlns:p14="http://schemas.microsoft.com/office/powerpoint/2010/main" val="2369953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85800"/>
            <a:ext cx="5486400" cy="731838"/>
          </a:xfrm>
        </p:spPr>
        <p:txBody>
          <a:bodyPr/>
          <a:lstStyle/>
          <a:p>
            <a:r>
              <a:rPr lang="en-GB" sz="2800" dirty="0">
                <a:solidFill>
                  <a:schemeClr val="tx1">
                    <a:lumMod val="65000"/>
                    <a:lumOff val="35000"/>
                  </a:schemeClr>
                </a:solidFill>
              </a:rPr>
              <a:t>Common Estimation </a:t>
            </a:r>
            <a:r>
              <a:rPr lang="en-GB" sz="2800" dirty="0" smtClean="0">
                <a:solidFill>
                  <a:schemeClr val="tx1">
                    <a:lumMod val="65000"/>
                    <a:lumOff val="35000"/>
                  </a:schemeClr>
                </a:solidFill>
              </a:rPr>
              <a:t>Process</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2314286" cy="60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676400"/>
            <a:ext cx="5857724" cy="3925922"/>
          </a:xfrm>
          <a:prstGeom prst="rect">
            <a:avLst/>
          </a:prstGeom>
        </p:spPr>
      </p:pic>
      <p:sp>
        <p:nvSpPr>
          <p:cNvPr id="6" name="TextBox 5"/>
          <p:cNvSpPr txBox="1"/>
          <p:nvPr/>
        </p:nvSpPr>
        <p:spPr>
          <a:xfrm>
            <a:off x="2026920" y="4952999"/>
            <a:ext cx="1066800" cy="461665"/>
          </a:xfrm>
          <a:prstGeom prst="rect">
            <a:avLst/>
          </a:prstGeom>
          <a:noFill/>
        </p:spPr>
        <p:txBody>
          <a:bodyPr wrap="square" rtlCol="0">
            <a:spAutoFit/>
          </a:bodyPr>
          <a:lstStyle/>
          <a:p>
            <a:r>
              <a:rPr lang="en-GB" sz="2400" b="1" dirty="0" smtClean="0"/>
              <a:t>SMALL</a:t>
            </a:r>
            <a:endParaRPr lang="en-GB" sz="2400" b="1" dirty="0"/>
          </a:p>
        </p:txBody>
      </p:sp>
      <p:sp>
        <p:nvSpPr>
          <p:cNvPr id="7" name="TextBox 6"/>
          <p:cNvSpPr txBox="1"/>
          <p:nvPr/>
        </p:nvSpPr>
        <p:spPr>
          <a:xfrm>
            <a:off x="3962400" y="4953000"/>
            <a:ext cx="1371600" cy="461665"/>
          </a:xfrm>
          <a:prstGeom prst="rect">
            <a:avLst/>
          </a:prstGeom>
          <a:noFill/>
        </p:spPr>
        <p:txBody>
          <a:bodyPr wrap="square" rtlCol="0">
            <a:spAutoFit/>
          </a:bodyPr>
          <a:lstStyle/>
          <a:p>
            <a:pPr algn="ctr"/>
            <a:r>
              <a:rPr lang="en-GB" sz="2400" b="1" dirty="0" smtClean="0"/>
              <a:t>MEDIUM</a:t>
            </a:r>
            <a:endParaRPr lang="en-GB" sz="2400" b="1" dirty="0"/>
          </a:p>
        </p:txBody>
      </p:sp>
      <p:sp>
        <p:nvSpPr>
          <p:cNvPr id="8" name="TextBox 7"/>
          <p:cNvSpPr txBox="1"/>
          <p:nvPr/>
        </p:nvSpPr>
        <p:spPr>
          <a:xfrm>
            <a:off x="5867400" y="4952999"/>
            <a:ext cx="1371600" cy="461665"/>
          </a:xfrm>
          <a:prstGeom prst="rect">
            <a:avLst/>
          </a:prstGeom>
          <a:noFill/>
        </p:spPr>
        <p:txBody>
          <a:bodyPr wrap="square" rtlCol="0">
            <a:spAutoFit/>
          </a:bodyPr>
          <a:lstStyle/>
          <a:p>
            <a:pPr algn="ctr"/>
            <a:r>
              <a:rPr lang="en-GB" sz="2400" b="1" dirty="0" smtClean="0"/>
              <a:t>LARGE</a:t>
            </a:r>
            <a:endParaRPr lang="en-GB" sz="2400" b="1" dirty="0"/>
          </a:p>
        </p:txBody>
      </p:sp>
    </p:spTree>
    <p:extLst>
      <p:ext uri="{BB962C8B-B14F-4D97-AF65-F5344CB8AC3E}">
        <p14:creationId xmlns:p14="http://schemas.microsoft.com/office/powerpoint/2010/main" val="3822595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50355"/>
            <a:ext cx="5791200" cy="731838"/>
          </a:xfrm>
        </p:spPr>
        <p:txBody>
          <a:bodyPr/>
          <a:lstStyle/>
          <a:p>
            <a:r>
              <a:rPr lang="en-GB" sz="2800" dirty="0">
                <a:solidFill>
                  <a:schemeClr val="tx1">
                    <a:lumMod val="65000"/>
                    <a:lumOff val="35000"/>
                  </a:schemeClr>
                </a:solidFill>
              </a:rPr>
              <a:t>Transparent  </a:t>
            </a:r>
            <a:r>
              <a:rPr lang="en-GB" sz="2800" dirty="0" smtClean="0">
                <a:solidFill>
                  <a:schemeClr val="tx1">
                    <a:lumMod val="65000"/>
                    <a:lumOff val="35000"/>
                  </a:schemeClr>
                </a:solidFill>
              </a:rPr>
              <a:t>Allocation of IT Resource</a:t>
            </a:r>
            <a:endParaRPr lang="en-GB" dirty="0">
              <a:solidFill>
                <a:schemeClr val="tx1">
                  <a:lumMod val="65000"/>
                  <a:lumOff val="3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48" y="611512"/>
            <a:ext cx="2304762" cy="609524"/>
          </a:xfrm>
          <a:prstGeom prst="rect">
            <a:avLst/>
          </a:prstGeom>
        </p:spPr>
      </p:pic>
      <p:graphicFrame>
        <p:nvGraphicFramePr>
          <p:cNvPr id="4" name="Diagram 9"/>
          <p:cNvGraphicFramePr/>
          <p:nvPr>
            <p:extLst>
              <p:ext uri="{D42A27DB-BD31-4B8C-83A1-F6EECF244321}">
                <p14:modId xmlns:p14="http://schemas.microsoft.com/office/powerpoint/2010/main" val="2440659572"/>
              </p:ext>
            </p:extLst>
          </p:nvPr>
        </p:nvGraphicFramePr>
        <p:xfrm>
          <a:off x="381000" y="1676400"/>
          <a:ext cx="77724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10"/>
          <p:cNvSpPr txBox="1"/>
          <p:nvPr/>
        </p:nvSpPr>
        <p:spPr>
          <a:xfrm>
            <a:off x="381000" y="5715000"/>
            <a:ext cx="7772400" cy="830997"/>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Programme owners better understood costs and were empowered to make decisions about their projects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633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Changed Language</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76400"/>
            <a:ext cx="7443788" cy="3843338"/>
          </a:xfrm>
        </p:spPr>
      </p:pic>
    </p:spTree>
    <p:extLst>
      <p:ext uri="{BB962C8B-B14F-4D97-AF65-F5344CB8AC3E}">
        <p14:creationId xmlns:p14="http://schemas.microsoft.com/office/powerpoint/2010/main" val="369262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Mark Ritchie</a:t>
            </a:r>
            <a:endParaRPr lang="en-US" dirty="0">
              <a:solidFill>
                <a:schemeClr val="tx1">
                  <a:lumMod val="65000"/>
                  <a:lumOff val="35000"/>
                </a:schemeClr>
              </a:solidFill>
            </a:endParaRPr>
          </a:p>
        </p:txBody>
      </p:sp>
      <p:sp>
        <p:nvSpPr>
          <p:cNvPr id="7" name="TextBox 6"/>
          <p:cNvSpPr txBox="1"/>
          <p:nvPr/>
        </p:nvSpPr>
        <p:spPr>
          <a:xfrm>
            <a:off x="4163157" y="1915589"/>
            <a:ext cx="4322885"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Team of 20+ project managers and business analysts</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IT and business change projects</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Responsible </a:t>
            </a:r>
            <a:r>
              <a:rPr lang="en-GB" sz="2400" dirty="0">
                <a:solidFill>
                  <a:schemeClr val="tx1">
                    <a:lumMod val="65000"/>
                    <a:lumOff val="35000"/>
                  </a:schemeClr>
                </a:solidFill>
                <a:latin typeface="Arial" panose="020B0604020202020204" pitchFamily="34" charset="0"/>
                <a:cs typeface="Arial" panose="020B0604020202020204" pitchFamily="34" charset="0"/>
              </a:rPr>
              <a:t>for </a:t>
            </a:r>
            <a:r>
              <a:rPr lang="en-GB" sz="2400" dirty="0" smtClean="0">
                <a:solidFill>
                  <a:schemeClr val="tx1">
                    <a:lumMod val="65000"/>
                    <a:lumOff val="35000"/>
                  </a:schemeClr>
                </a:solidFill>
                <a:latin typeface="Arial" panose="020B0604020202020204" pitchFamily="34" charset="0"/>
                <a:cs typeface="Arial" panose="020B0604020202020204" pitchFamily="34" charset="0"/>
              </a:rPr>
              <a:t>~13000 </a:t>
            </a:r>
            <a:r>
              <a:rPr lang="en-GB" sz="2400" dirty="0">
                <a:solidFill>
                  <a:schemeClr val="tx1">
                    <a:lumMod val="65000"/>
                    <a:lumOff val="35000"/>
                  </a:schemeClr>
                </a:solidFill>
                <a:latin typeface="Arial" panose="020B0604020202020204" pitchFamily="34" charset="0"/>
                <a:cs typeface="Arial" panose="020B0604020202020204" pitchFamily="34" charset="0"/>
              </a:rPr>
              <a:t>IT project days </a:t>
            </a:r>
            <a:r>
              <a:rPr lang="en-GB" sz="2400" dirty="0" smtClean="0">
                <a:solidFill>
                  <a:schemeClr val="tx1">
                    <a:lumMod val="65000"/>
                    <a:lumOff val="35000"/>
                  </a:schemeClr>
                </a:solidFill>
                <a:latin typeface="Arial" panose="020B0604020202020204" pitchFamily="34" charset="0"/>
                <a:cs typeface="Arial" panose="020B0604020202020204" pitchFamily="34" charset="0"/>
              </a:rPr>
              <a:t>last year</a:t>
            </a:r>
          </a:p>
          <a:p>
            <a:pPr marL="342900" indent="-34290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Delivering projects at the University for 20+ </a:t>
            </a:r>
            <a:r>
              <a:rPr lang="en-GB" sz="2400" dirty="0" smtClean="0">
                <a:solidFill>
                  <a:schemeClr val="tx1">
                    <a:lumMod val="65000"/>
                    <a:lumOff val="35000"/>
                  </a:schemeClr>
                </a:solidFill>
                <a:latin typeface="Arial" panose="020B0604020202020204" pitchFamily="34" charset="0"/>
                <a:cs typeface="Arial" panose="020B0604020202020204" pitchFamily="34" charset="0"/>
              </a:rPr>
              <a:t>years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3" y="6191308"/>
            <a:ext cx="2532893" cy="606553"/>
          </a:xfrm>
          <a:prstGeom prst="rect">
            <a:avLst/>
          </a:prstGeom>
        </p:spPr>
      </p:pic>
      <p:sp>
        <p:nvSpPr>
          <p:cNvPr id="6" name="TextBox 5"/>
          <p:cNvSpPr txBox="1"/>
          <p:nvPr/>
        </p:nvSpPr>
        <p:spPr>
          <a:xfrm>
            <a:off x="4572000" y="6309918"/>
            <a:ext cx="3505200" cy="369332"/>
          </a:xfrm>
          <a:prstGeom prst="rect">
            <a:avLst/>
          </a:prstGeom>
          <a:noFill/>
        </p:spPr>
        <p:txBody>
          <a:bodyPr wrap="square" rtlCol="0">
            <a:spAutoFit/>
          </a:bodyPr>
          <a:lstStyle/>
          <a:p>
            <a:pPr algn="r"/>
            <a:r>
              <a:rPr lang="en-GB"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862" r="6952"/>
          <a:stretch/>
        </p:blipFill>
        <p:spPr>
          <a:xfrm>
            <a:off x="504000" y="1915589"/>
            <a:ext cx="3420000" cy="2942082"/>
          </a:xfrm>
        </p:spPr>
      </p:pic>
      <p:sp>
        <p:nvSpPr>
          <p:cNvPr id="4" name="TextBox 3"/>
          <p:cNvSpPr txBox="1"/>
          <p:nvPr/>
        </p:nvSpPr>
        <p:spPr>
          <a:xfrm>
            <a:off x="280622" y="5092426"/>
            <a:ext cx="3953580" cy="1015663"/>
          </a:xfrm>
          <a:prstGeom prst="rect">
            <a:avLst/>
          </a:prstGeom>
          <a:noFill/>
        </p:spPr>
        <p:txBody>
          <a:bodyPr wrap="square" rtlCol="0">
            <a:spAutoFit/>
          </a:bodyPr>
          <a:lstStyle/>
          <a:p>
            <a:pPr algn="ctr" defTabSz="457200">
              <a:spcBef>
                <a:spcPct val="0"/>
              </a:spcBef>
            </a:pP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Head of Project </a:t>
            </a: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Services </a:t>
            </a: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Information </a:t>
            </a: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Services</a:t>
            </a:r>
          </a:p>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Mark.Ritchie@ed.ac.uk</a:t>
            </a:r>
            <a:endParaRPr lang="en-GB" sz="20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083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Changed </a:t>
            </a:r>
            <a:r>
              <a:rPr lang="en-GB" b="1" dirty="0" smtClean="0"/>
              <a:t>Language</a:t>
            </a:r>
            <a:endParaRPr lang="en-GB" b="1" dirty="0"/>
          </a:p>
        </p:txBody>
      </p:sp>
      <p:pic>
        <p:nvPicPr>
          <p:cNvPr id="4"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5800" y="1872557"/>
            <a:ext cx="2047106" cy="1569448"/>
          </a:xfrm>
          <a:prstGeom prst="rect">
            <a:avLst/>
          </a:prstGeom>
        </p:spPr>
      </p:pic>
      <p:pic>
        <p:nvPicPr>
          <p:cNvPr id="5" name="Picture 4"/>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1895" t="1944" r="14011" b="8257"/>
          <a:stretch/>
        </p:blipFill>
        <p:spPr>
          <a:xfrm>
            <a:off x="5590602" y="1735558"/>
            <a:ext cx="2181798" cy="1794705"/>
          </a:xfrm>
          <a:prstGeom prst="rect">
            <a:avLst/>
          </a:prstGeom>
        </p:spPr>
      </p:pic>
      <p:sp>
        <p:nvSpPr>
          <p:cNvPr id="6" name="Content Placeholder 7"/>
          <p:cNvSpPr>
            <a:spLocks noGrp="1"/>
          </p:cNvSpPr>
          <p:nvPr>
            <p:ph idx="1"/>
          </p:nvPr>
        </p:nvSpPr>
        <p:spPr>
          <a:xfrm>
            <a:off x="901584" y="3525292"/>
            <a:ext cx="1716506" cy="509696"/>
          </a:xfrm>
        </p:spPr>
        <p:txBody>
          <a:bodyPr>
            <a:normAutofit fontScale="85000" lnSpcReduction="10000"/>
          </a:bodyPr>
          <a:lstStyle/>
          <a:p>
            <a:pPr marL="0" indent="0" algn="ctr">
              <a:buNone/>
            </a:pPr>
            <a:r>
              <a:rPr lang="en-GB" sz="2800" b="1" dirty="0" smtClean="0">
                <a:solidFill>
                  <a:srgbClr val="C00000"/>
                </a:solidFill>
              </a:rPr>
              <a:t>Customer</a:t>
            </a:r>
            <a:endParaRPr lang="en-GB" sz="2800" b="1" dirty="0">
              <a:solidFill>
                <a:srgbClr val="C00000"/>
              </a:solidFill>
            </a:endParaRPr>
          </a:p>
        </p:txBody>
      </p:sp>
      <p:sp>
        <p:nvSpPr>
          <p:cNvPr id="7" name="Content Placeholder 7"/>
          <p:cNvSpPr txBox="1">
            <a:spLocks/>
          </p:cNvSpPr>
          <p:nvPr/>
        </p:nvSpPr>
        <p:spPr>
          <a:xfrm>
            <a:off x="5983149" y="3525292"/>
            <a:ext cx="1358602" cy="509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rgbClr val="00B050"/>
                </a:solidFill>
              </a:rPr>
              <a:t>Partner</a:t>
            </a:r>
            <a:endParaRPr lang="en-GB" b="1" dirty="0">
              <a:solidFill>
                <a:srgbClr val="00B050"/>
              </a:solidFill>
            </a:endParaRPr>
          </a:p>
        </p:txBody>
      </p:sp>
      <p:sp>
        <p:nvSpPr>
          <p:cNvPr id="8" name="TextBox 7"/>
          <p:cNvSpPr txBox="1"/>
          <p:nvPr/>
        </p:nvSpPr>
        <p:spPr>
          <a:xfrm>
            <a:off x="5706427" y="4468743"/>
            <a:ext cx="1912047" cy="523220"/>
          </a:xfrm>
          <a:prstGeom prst="rect">
            <a:avLst/>
          </a:prstGeom>
          <a:noFill/>
        </p:spPr>
        <p:txBody>
          <a:bodyPr wrap="square" rtlCol="0">
            <a:spAutoFit/>
          </a:bodyPr>
          <a:lstStyle/>
          <a:p>
            <a:pPr algn="ctr"/>
            <a:r>
              <a:rPr lang="en-GB" sz="2800" b="1" dirty="0" smtClean="0">
                <a:solidFill>
                  <a:srgbClr val="00B050"/>
                </a:solidFill>
              </a:rPr>
              <a:t>We and Us</a:t>
            </a:r>
            <a:endParaRPr lang="en-GB" sz="2800" b="1" dirty="0">
              <a:solidFill>
                <a:srgbClr val="00B050"/>
              </a:solidFill>
            </a:endParaRPr>
          </a:p>
        </p:txBody>
      </p:sp>
      <p:sp>
        <p:nvSpPr>
          <p:cNvPr id="9" name="TextBox 8"/>
          <p:cNvSpPr txBox="1"/>
          <p:nvPr/>
        </p:nvSpPr>
        <p:spPr>
          <a:xfrm>
            <a:off x="5958953" y="5061726"/>
            <a:ext cx="1445095" cy="523220"/>
          </a:xfrm>
          <a:prstGeom prst="rect">
            <a:avLst/>
          </a:prstGeom>
          <a:noFill/>
        </p:spPr>
        <p:txBody>
          <a:bodyPr wrap="square" rtlCol="0">
            <a:spAutoFit/>
          </a:bodyPr>
          <a:lstStyle/>
          <a:p>
            <a:pPr algn="ctr"/>
            <a:r>
              <a:rPr lang="en-GB" sz="2800" b="1" dirty="0" smtClean="0">
                <a:solidFill>
                  <a:srgbClr val="00B050"/>
                </a:solidFill>
              </a:rPr>
              <a:t>Because</a:t>
            </a:r>
            <a:endParaRPr lang="en-GB" sz="2800" b="1" dirty="0">
              <a:solidFill>
                <a:srgbClr val="00B050"/>
              </a:solidFill>
            </a:endParaRPr>
          </a:p>
        </p:txBody>
      </p:sp>
      <p:sp>
        <p:nvSpPr>
          <p:cNvPr id="10" name="TextBox 9"/>
          <p:cNvSpPr txBox="1"/>
          <p:nvPr/>
        </p:nvSpPr>
        <p:spPr>
          <a:xfrm>
            <a:off x="926887" y="4468743"/>
            <a:ext cx="1564931" cy="523220"/>
          </a:xfrm>
          <a:prstGeom prst="rect">
            <a:avLst/>
          </a:prstGeom>
          <a:noFill/>
        </p:spPr>
        <p:txBody>
          <a:bodyPr wrap="square" rtlCol="0">
            <a:spAutoFit/>
          </a:bodyPr>
          <a:lstStyle/>
          <a:p>
            <a:pPr algn="ctr"/>
            <a:r>
              <a:rPr lang="en-GB" sz="2800" b="1" dirty="0" smtClean="0">
                <a:solidFill>
                  <a:srgbClr val="C00000"/>
                </a:solidFill>
              </a:rPr>
              <a:t>I and You</a:t>
            </a:r>
            <a:endParaRPr lang="en-GB" sz="2800" b="1" dirty="0">
              <a:solidFill>
                <a:srgbClr val="00B050"/>
              </a:solidFill>
            </a:endParaRPr>
          </a:p>
        </p:txBody>
      </p:sp>
      <p:sp>
        <p:nvSpPr>
          <p:cNvPr id="11" name="TextBox 10"/>
          <p:cNvSpPr txBox="1"/>
          <p:nvPr/>
        </p:nvSpPr>
        <p:spPr>
          <a:xfrm>
            <a:off x="1168641" y="5061726"/>
            <a:ext cx="1081421" cy="523220"/>
          </a:xfrm>
          <a:prstGeom prst="rect">
            <a:avLst/>
          </a:prstGeom>
          <a:noFill/>
        </p:spPr>
        <p:txBody>
          <a:bodyPr wrap="square" rtlCol="0">
            <a:spAutoFit/>
          </a:bodyPr>
          <a:lstStyle/>
          <a:p>
            <a:pPr algn="ctr"/>
            <a:r>
              <a:rPr lang="en-GB" sz="2800" b="1" dirty="0" smtClean="0">
                <a:solidFill>
                  <a:srgbClr val="C00000"/>
                </a:solidFill>
              </a:rPr>
              <a:t>Sorry</a:t>
            </a:r>
            <a:endParaRPr lang="en-GB" sz="2800" b="1" dirty="0">
              <a:solidFill>
                <a:srgbClr val="00B05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2514600"/>
            <a:ext cx="2292289" cy="603731"/>
          </a:xfrm>
          <a:prstGeom prst="rect">
            <a:avLst/>
          </a:prstGeom>
        </p:spPr>
      </p:pic>
    </p:spTree>
    <p:extLst>
      <p:ext uri="{BB962C8B-B14F-4D97-AF65-F5344CB8AC3E}">
        <p14:creationId xmlns:p14="http://schemas.microsoft.com/office/powerpoint/2010/main" val="1955036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Dependability</a:t>
            </a:r>
            <a:endParaRPr lang="en-GB"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76400"/>
            <a:ext cx="7515225" cy="3871912"/>
          </a:xfrm>
        </p:spPr>
      </p:pic>
    </p:spTree>
    <p:extLst>
      <p:ext uri="{BB962C8B-B14F-4D97-AF65-F5344CB8AC3E}">
        <p14:creationId xmlns:p14="http://schemas.microsoft.com/office/powerpoint/2010/main" val="2543440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824630"/>
            <a:ext cx="3657600" cy="990600"/>
          </a:xfrm>
        </p:spPr>
        <p:txBody>
          <a:bodyPr/>
          <a:lstStyle/>
          <a:p>
            <a:r>
              <a:rPr lang="en-GB" sz="2800" dirty="0">
                <a:solidFill>
                  <a:schemeClr val="tx1">
                    <a:lumMod val="65000"/>
                    <a:lumOff val="35000"/>
                  </a:schemeClr>
                </a:solidFill>
              </a:rPr>
              <a:t>Shared </a:t>
            </a:r>
            <a:r>
              <a:rPr lang="en-GB" sz="2800" dirty="0" smtClean="0">
                <a:solidFill>
                  <a:schemeClr val="tx1">
                    <a:lumMod val="65000"/>
                    <a:lumOff val="35000"/>
                  </a:schemeClr>
                </a:solidFill>
              </a:rPr>
              <a:t>Success</a:t>
            </a:r>
            <a:endParaRPr lang="en-GB" dirty="0">
              <a:solidFill>
                <a:schemeClr val="tx1">
                  <a:lumMod val="65000"/>
                  <a:lumOff val="35000"/>
                </a:schemeClr>
              </a:solidFill>
            </a:endParaRPr>
          </a:p>
        </p:txBody>
      </p:sp>
      <p:sp>
        <p:nvSpPr>
          <p:cNvPr id="3" name="Content Placeholder 2"/>
          <p:cNvSpPr>
            <a:spLocks noGrp="1"/>
          </p:cNvSpPr>
          <p:nvPr>
            <p:ph idx="1"/>
          </p:nvPr>
        </p:nvSpPr>
        <p:spPr>
          <a:xfrm>
            <a:off x="723900" y="1981200"/>
            <a:ext cx="7391400" cy="3581400"/>
          </a:xfrm>
        </p:spPr>
        <p:txBody>
          <a:bodyPr/>
          <a:lstStyle/>
          <a:p>
            <a:pPr marL="342900" indent="-342900">
              <a:buFont typeface="Arial" panose="020B0604020202020204" pitchFamily="34" charset="0"/>
              <a:buChar char="•"/>
            </a:pPr>
            <a:r>
              <a:rPr lang="en-GB" sz="2400" dirty="0" smtClean="0">
                <a:solidFill>
                  <a:schemeClr val="tx1">
                    <a:lumMod val="65000"/>
                    <a:lumOff val="35000"/>
                  </a:schemeClr>
                </a:solidFill>
              </a:rPr>
              <a:t>eProcurement </a:t>
            </a:r>
            <a:r>
              <a:rPr lang="en-GB" sz="2400" dirty="0">
                <a:solidFill>
                  <a:schemeClr val="tx1">
                    <a:lumMod val="65000"/>
                    <a:lumOff val="35000"/>
                  </a:schemeClr>
                </a:solidFill>
              </a:rPr>
              <a:t>Scotland – implement a country-wide eProcurement system </a:t>
            </a:r>
            <a:r>
              <a:rPr lang="en-GB" sz="2400" dirty="0" smtClean="0">
                <a:solidFill>
                  <a:schemeClr val="tx1">
                    <a:lumMod val="65000"/>
                    <a:lumOff val="35000"/>
                  </a:schemeClr>
                </a:solidFill>
              </a:rPr>
              <a:t>at </a:t>
            </a:r>
            <a:r>
              <a:rPr lang="en-GB" sz="2400" dirty="0">
                <a:solidFill>
                  <a:schemeClr val="tx1">
                    <a:lumMod val="65000"/>
                    <a:lumOff val="35000"/>
                  </a:schemeClr>
                </a:solidFill>
              </a:rPr>
              <a:t>UoE</a:t>
            </a:r>
          </a:p>
          <a:p>
            <a:pPr marL="342900" indent="-342900">
              <a:buFont typeface="Arial" panose="020B0604020202020204" pitchFamily="34" charset="0"/>
              <a:buChar char="•"/>
            </a:pPr>
            <a:r>
              <a:rPr lang="en-GB" sz="2400" dirty="0" smtClean="0">
                <a:solidFill>
                  <a:schemeClr val="tx1">
                    <a:lumMod val="65000"/>
                    <a:lumOff val="35000"/>
                  </a:schemeClr>
                </a:solidFill>
              </a:rPr>
              <a:t>Scottish Government, UoE, consultants and supplier all part of on-site team</a:t>
            </a:r>
          </a:p>
          <a:p>
            <a:pPr marL="342900" indent="-342900">
              <a:buFont typeface="Arial" panose="020B0604020202020204" pitchFamily="34" charset="0"/>
              <a:buChar char="•"/>
            </a:pPr>
            <a:r>
              <a:rPr lang="en-GB" sz="2400" dirty="0" smtClean="0">
                <a:solidFill>
                  <a:schemeClr val="tx1">
                    <a:lumMod val="65000"/>
                    <a:lumOff val="35000"/>
                  </a:schemeClr>
                </a:solidFill>
              </a:rPr>
              <a:t>Anything other than an effective partnership would have been a disaster</a:t>
            </a:r>
          </a:p>
          <a:p>
            <a:pPr marL="342900" indent="-342900">
              <a:buFont typeface="Arial" panose="020B0604020202020204" pitchFamily="34" charset="0"/>
              <a:buChar char="•"/>
            </a:pPr>
            <a:r>
              <a:rPr lang="en-GB" sz="2400" dirty="0" smtClean="0">
                <a:solidFill>
                  <a:schemeClr val="tx1">
                    <a:lumMod val="65000"/>
                    <a:lumOff val="35000"/>
                  </a:schemeClr>
                </a:solidFill>
              </a:rPr>
              <a:t>Full time project </a:t>
            </a:r>
            <a:r>
              <a:rPr lang="en-GB" sz="2400" dirty="0">
                <a:solidFill>
                  <a:schemeClr val="tx1">
                    <a:lumMod val="65000"/>
                    <a:lumOff val="35000"/>
                  </a:schemeClr>
                </a:solidFill>
              </a:rPr>
              <a:t>manager </a:t>
            </a:r>
            <a:r>
              <a:rPr lang="en-GB" sz="2400" dirty="0" smtClean="0">
                <a:solidFill>
                  <a:schemeClr val="tx1">
                    <a:lumMod val="65000"/>
                    <a:lumOff val="35000"/>
                  </a:schemeClr>
                </a:solidFill>
              </a:rPr>
              <a:t>from IT</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Co-location in </a:t>
            </a:r>
            <a:r>
              <a:rPr lang="en-GB" sz="2400" dirty="0">
                <a:solidFill>
                  <a:schemeClr val="tx1">
                    <a:lumMod val="65000"/>
                    <a:lumOff val="35000"/>
                  </a:schemeClr>
                </a:solidFill>
              </a:rPr>
              <a:t>a single team office</a:t>
            </a:r>
          </a:p>
          <a:p>
            <a:pPr marL="342900" indent="-342900">
              <a:buFont typeface="Arial" panose="020B0604020202020204" pitchFamily="34" charset="0"/>
              <a:buChar char="•"/>
            </a:pPr>
            <a:r>
              <a:rPr lang="en-GB" sz="2400" dirty="0" smtClean="0">
                <a:solidFill>
                  <a:schemeClr val="tx1">
                    <a:lumMod val="65000"/>
                    <a:lumOff val="35000"/>
                  </a:schemeClr>
                </a:solidFill>
              </a:rPr>
              <a:t>Project </a:t>
            </a:r>
            <a:r>
              <a:rPr lang="en-GB" sz="2400" dirty="0">
                <a:solidFill>
                  <a:schemeClr val="tx1">
                    <a:lumMod val="65000"/>
                    <a:lumOff val="35000"/>
                  </a:schemeClr>
                </a:solidFill>
              </a:rPr>
              <a:t>was delivered successfully, and has continued to develop and grow</a:t>
            </a:r>
          </a:p>
          <a:p>
            <a:endParaRPr lang="en-GB" dirty="0"/>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77" y="838200"/>
            <a:ext cx="2314286" cy="609524"/>
          </a:xfrm>
          <a:prstGeom prst="rect">
            <a:avLst/>
          </a:prstGeom>
        </p:spPr>
      </p:pic>
    </p:spTree>
    <p:extLst>
      <p:ext uri="{BB962C8B-B14F-4D97-AF65-F5344CB8AC3E}">
        <p14:creationId xmlns:p14="http://schemas.microsoft.com/office/powerpoint/2010/main" val="2692333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07" y="533400"/>
            <a:ext cx="5410200" cy="731838"/>
          </a:xfrm>
        </p:spPr>
        <p:txBody>
          <a:bodyPr/>
          <a:lstStyle/>
          <a:p>
            <a:r>
              <a:rPr lang="en-GB" sz="2800" dirty="0">
                <a:solidFill>
                  <a:schemeClr val="tx1">
                    <a:lumMod val="65000"/>
                    <a:lumOff val="35000"/>
                  </a:schemeClr>
                </a:solidFill>
              </a:rPr>
              <a:t>Shared </a:t>
            </a:r>
            <a:r>
              <a:rPr lang="en-GB" sz="2800" dirty="0" smtClean="0">
                <a:solidFill>
                  <a:schemeClr val="tx1">
                    <a:lumMod val="65000"/>
                    <a:lumOff val="35000"/>
                  </a:schemeClr>
                </a:solidFill>
              </a:rPr>
              <a:t>Success</a:t>
            </a:r>
            <a:endParaRPr lang="en-GB" sz="2800"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a:off x="395292" y="1417638"/>
            <a:ext cx="7972415" cy="4778903"/>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21" y="533400"/>
            <a:ext cx="2314286" cy="609524"/>
          </a:xfrm>
          <a:prstGeom prst="rect">
            <a:avLst/>
          </a:prstGeom>
        </p:spPr>
      </p:pic>
    </p:spTree>
    <p:extLst>
      <p:ext uri="{BB962C8B-B14F-4D97-AF65-F5344CB8AC3E}">
        <p14:creationId xmlns:p14="http://schemas.microsoft.com/office/powerpoint/2010/main" val="791386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07" y="542795"/>
            <a:ext cx="5410200" cy="731838"/>
          </a:xfrm>
        </p:spPr>
        <p:txBody>
          <a:bodyPr/>
          <a:lstStyle/>
          <a:p>
            <a:r>
              <a:rPr lang="en-GB" sz="2800" dirty="0" smtClean="0">
                <a:solidFill>
                  <a:schemeClr val="tx1">
                    <a:lumMod val="65000"/>
                    <a:lumOff val="35000"/>
                  </a:schemeClr>
                </a:solidFill>
              </a:rPr>
              <a:t>Track Record of Delivery</a:t>
            </a:r>
            <a:endParaRPr lang="en-GB" sz="2800"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28" y="542795"/>
            <a:ext cx="2314286" cy="6000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880308157"/>
              </p:ext>
            </p:extLst>
          </p:nvPr>
        </p:nvGraphicFramePr>
        <p:xfrm>
          <a:off x="650527" y="1676400"/>
          <a:ext cx="771718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363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Maturing </a:t>
            </a:r>
            <a:r>
              <a:rPr lang="en-GB" dirty="0" smtClean="0">
                <a:solidFill>
                  <a:schemeClr val="tx1">
                    <a:lumMod val="65000"/>
                    <a:lumOff val="35000"/>
                  </a:schemeClr>
                </a:solidFill>
              </a:rPr>
              <a:t>Partnerships</a:t>
            </a:r>
            <a:endParaRPr lang="en-GB"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7486650" cy="3929063"/>
          </a:xfrm>
        </p:spPr>
      </p:pic>
    </p:spTree>
    <p:extLst>
      <p:ext uri="{BB962C8B-B14F-4D97-AF65-F5344CB8AC3E}">
        <p14:creationId xmlns:p14="http://schemas.microsoft.com/office/powerpoint/2010/main" val="1557102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629400" cy="731838"/>
          </a:xfrm>
        </p:spPr>
        <p:txBody>
          <a:bodyPr/>
          <a:lstStyle/>
          <a:p>
            <a:pPr algn="r"/>
            <a:r>
              <a:rPr lang="en-GB" sz="2800" dirty="0" smtClean="0">
                <a:solidFill>
                  <a:schemeClr val="tx1">
                    <a:lumMod val="65000"/>
                    <a:lumOff val="35000"/>
                  </a:schemeClr>
                </a:solidFill>
              </a:rPr>
              <a:t>Co-located Project Teams</a:t>
            </a:r>
            <a:endParaRPr lang="en-GB" sz="2800" dirty="0">
              <a:solidFill>
                <a:schemeClr val="tx1">
                  <a:lumMod val="65000"/>
                  <a:lumOff val="35000"/>
                </a:schemeClr>
              </a:solidFill>
            </a:endParaRPr>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2314286" cy="6095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78" y="2061865"/>
            <a:ext cx="7866367" cy="13003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34" y="4020006"/>
            <a:ext cx="7840931" cy="2378343"/>
          </a:xfrm>
          <a:prstGeom prst="rect">
            <a:avLst/>
          </a:prstGeom>
        </p:spPr>
      </p:pic>
      <p:sp>
        <p:nvSpPr>
          <p:cNvPr id="8" name="TextBox 7"/>
          <p:cNvSpPr txBox="1"/>
          <p:nvPr/>
        </p:nvSpPr>
        <p:spPr>
          <a:xfrm>
            <a:off x="448316" y="1600200"/>
            <a:ext cx="5038084" cy="523220"/>
          </a:xfrm>
          <a:prstGeom prst="rect">
            <a:avLst/>
          </a:prstGeom>
          <a:noFill/>
        </p:spPr>
        <p:txBody>
          <a:bodyPr wrap="square" rtlCol="0">
            <a:spAutoFit/>
          </a:bodyPr>
          <a:lstStyle/>
          <a:p>
            <a:pPr defTabSz="457200">
              <a:spcBef>
                <a:spcPct val="0"/>
              </a:spcBef>
            </a:pPr>
            <a:r>
              <a:rPr lang="en-GB" sz="2800" dirty="0" smtClean="0">
                <a:solidFill>
                  <a:schemeClr val="tx1">
                    <a:lumMod val="65000"/>
                    <a:lumOff val="35000"/>
                  </a:schemeClr>
                </a:solidFill>
                <a:latin typeface="Arial" panose="020B0604020202020204" pitchFamily="34" charset="0"/>
                <a:ea typeface="+mj-ea"/>
                <a:cs typeface="Arial" panose="020B0604020202020204" pitchFamily="34" charset="0"/>
              </a:rPr>
              <a:t>Student Systems Partnership</a:t>
            </a:r>
            <a:endParaRPr lang="en-GB" sz="28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9" name="TextBox 8"/>
          <p:cNvSpPr txBox="1"/>
          <p:nvPr/>
        </p:nvSpPr>
        <p:spPr>
          <a:xfrm>
            <a:off x="431614" y="3438568"/>
            <a:ext cx="6121585" cy="523220"/>
          </a:xfrm>
          <a:prstGeom prst="rect">
            <a:avLst/>
          </a:prstGeom>
          <a:noFill/>
        </p:spPr>
        <p:txBody>
          <a:bodyPr wrap="square" rtlCol="0">
            <a:spAutoFit/>
          </a:bodyPr>
          <a:lstStyle/>
          <a:p>
            <a:pPr defTabSz="457200">
              <a:spcBef>
                <a:spcPct val="0"/>
              </a:spcBef>
            </a:pPr>
            <a:r>
              <a:rPr lang="en-GB" sz="2800" dirty="0" smtClean="0">
                <a:solidFill>
                  <a:schemeClr val="tx1">
                    <a:lumMod val="65000"/>
                    <a:lumOff val="35000"/>
                  </a:schemeClr>
                </a:solidFill>
                <a:latin typeface="Arial" panose="020B0604020202020204" pitchFamily="34" charset="0"/>
                <a:ea typeface="+mj-ea"/>
                <a:cs typeface="Arial" panose="020B0604020202020204" pitchFamily="34" charset="0"/>
              </a:rPr>
              <a:t>University Web Site Programme</a:t>
            </a:r>
            <a:endParaRPr lang="en-GB" sz="28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39069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248400" cy="731838"/>
          </a:xfrm>
        </p:spPr>
        <p:txBody>
          <a:bodyPr/>
          <a:lstStyle/>
          <a:p>
            <a:pPr algn="r"/>
            <a:r>
              <a:rPr lang="en-GB" sz="2800" dirty="0" smtClean="0">
                <a:solidFill>
                  <a:schemeClr val="tx1">
                    <a:lumMod val="65000"/>
                    <a:lumOff val="35000"/>
                  </a:schemeClr>
                </a:solidFill>
              </a:rPr>
              <a:t>Expanded Partner Role</a:t>
            </a:r>
            <a:endParaRPr lang="en-GB" sz="2800" dirty="0">
              <a:solidFill>
                <a:schemeClr val="tx1">
                  <a:lumMod val="65000"/>
                  <a:lumOff val="35000"/>
                </a:schemeClr>
              </a:solidFill>
            </a:endParaRPr>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2314286" cy="609524"/>
          </a:xfrm>
          <a:prstGeom prst="rect">
            <a:avLst/>
          </a:prstGeom>
        </p:spPr>
      </p:pic>
      <p:sp>
        <p:nvSpPr>
          <p:cNvPr id="8" name="TextBox 7"/>
          <p:cNvSpPr txBox="1"/>
          <p:nvPr/>
        </p:nvSpPr>
        <p:spPr>
          <a:xfrm>
            <a:off x="662836" y="1560964"/>
            <a:ext cx="6728564" cy="523220"/>
          </a:xfrm>
          <a:prstGeom prst="rect">
            <a:avLst/>
          </a:prstGeom>
          <a:noFill/>
        </p:spPr>
        <p:txBody>
          <a:bodyPr wrap="square" rtlCol="0">
            <a:spAutoFit/>
          </a:bodyPr>
          <a:lstStyle/>
          <a:p>
            <a:pPr defTabSz="457200">
              <a:spcBef>
                <a:spcPct val="0"/>
              </a:spcBef>
            </a:pPr>
            <a:r>
              <a:rPr lang="en-GB" sz="2800" dirty="0" smtClean="0">
                <a:solidFill>
                  <a:schemeClr val="tx1">
                    <a:lumMod val="65000"/>
                    <a:lumOff val="35000"/>
                  </a:schemeClr>
                </a:solidFill>
                <a:latin typeface="Arial" panose="020B0604020202020204" pitchFamily="34" charset="0"/>
                <a:ea typeface="+mj-ea"/>
                <a:cs typeface="Arial" panose="020B0604020202020204" pitchFamily="34" charset="0"/>
              </a:rPr>
              <a:t>Embedded Programme Managers</a:t>
            </a:r>
            <a:endParaRPr lang="en-GB" sz="28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3962400" y="2433513"/>
            <a:ext cx="4572000" cy="1200329"/>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Estates and Buildings (also Human Resources and IT Infrastructure)</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06" y="2165955"/>
            <a:ext cx="2960783" cy="1640434"/>
          </a:xfrm>
          <a:prstGeom prst="rect">
            <a:avLst/>
          </a:prstGeom>
        </p:spPr>
      </p:pic>
      <p:sp>
        <p:nvSpPr>
          <p:cNvPr id="13" name="TextBox 12"/>
          <p:cNvSpPr txBox="1"/>
          <p:nvPr/>
        </p:nvSpPr>
        <p:spPr>
          <a:xfrm>
            <a:off x="668384" y="4070291"/>
            <a:ext cx="5038084" cy="523220"/>
          </a:xfrm>
          <a:prstGeom prst="rect">
            <a:avLst/>
          </a:prstGeom>
          <a:noFill/>
        </p:spPr>
        <p:txBody>
          <a:bodyPr wrap="square" rtlCol="0">
            <a:spAutoFit/>
          </a:bodyPr>
          <a:lstStyle/>
          <a:p>
            <a:pPr defTabSz="457200">
              <a:spcBef>
                <a:spcPct val="0"/>
              </a:spcBef>
            </a:pPr>
            <a:r>
              <a:rPr lang="en-GB" sz="2800" dirty="0" smtClean="0">
                <a:solidFill>
                  <a:schemeClr val="tx1">
                    <a:lumMod val="65000"/>
                    <a:lumOff val="35000"/>
                  </a:schemeClr>
                </a:solidFill>
                <a:latin typeface="Arial" panose="020B0604020202020204" pitchFamily="34" charset="0"/>
                <a:ea typeface="+mj-ea"/>
                <a:cs typeface="Arial" panose="020B0604020202020204" pitchFamily="34" charset="0"/>
              </a:rPr>
              <a:t>Multi Year University Projects</a:t>
            </a:r>
            <a:endParaRPr lang="en-GB" sz="2800" dirty="0">
              <a:solidFill>
                <a:schemeClr val="tx1">
                  <a:lumMod val="65000"/>
                  <a:lumOff val="35000"/>
                </a:schemeClr>
              </a:solidFill>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906" y="4644247"/>
            <a:ext cx="3036094" cy="1785938"/>
          </a:xfrm>
          <a:prstGeom prst="rect">
            <a:avLst/>
          </a:prstGeom>
        </p:spPr>
      </p:pic>
      <p:sp>
        <p:nvSpPr>
          <p:cNvPr id="14" name="TextBox 13"/>
          <p:cNvSpPr txBox="1"/>
          <p:nvPr/>
        </p:nvSpPr>
        <p:spPr>
          <a:xfrm>
            <a:off x="3962400" y="4937051"/>
            <a:ext cx="4572000" cy="1200329"/>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Research Administration (also Scheduling and University Website CMS)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816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943600" cy="731838"/>
          </a:xfrm>
        </p:spPr>
        <p:txBody>
          <a:bodyPr/>
          <a:lstStyle/>
          <a:p>
            <a:pPr algn="r"/>
            <a:r>
              <a:rPr lang="en-GB" sz="2800" dirty="0" smtClean="0">
                <a:solidFill>
                  <a:schemeClr val="tx1">
                    <a:lumMod val="65000"/>
                    <a:lumOff val="35000"/>
                  </a:schemeClr>
                </a:solidFill>
              </a:rPr>
              <a:t>Agile Project Delivery</a:t>
            </a:r>
            <a:endParaRPr lang="en-GB" sz="2800" dirty="0">
              <a:solidFill>
                <a:schemeClr val="tx1">
                  <a:lumMod val="65000"/>
                  <a:lumOff val="35000"/>
                </a:schemeClr>
              </a:solidFill>
            </a:endParaRPr>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2314286" cy="609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72" y="1752600"/>
            <a:ext cx="2477414" cy="4779264"/>
          </a:xfrm>
          <a:prstGeom prst="rect">
            <a:avLst/>
          </a:prstGeom>
        </p:spPr>
      </p:pic>
      <p:sp>
        <p:nvSpPr>
          <p:cNvPr id="8" name="TextBox 7"/>
          <p:cNvSpPr txBox="1"/>
          <p:nvPr/>
        </p:nvSpPr>
        <p:spPr>
          <a:xfrm>
            <a:off x="3000086" y="2434072"/>
            <a:ext cx="5257800"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Searchable contract and supplier </a:t>
            </a:r>
            <a:r>
              <a:rPr lang="en-GB" sz="2400" dirty="0" smtClean="0">
                <a:solidFill>
                  <a:schemeClr val="tx1">
                    <a:lumMod val="65000"/>
                    <a:lumOff val="35000"/>
                  </a:schemeClr>
                </a:solidFill>
                <a:latin typeface="Arial" panose="020B0604020202020204" pitchFamily="34" charset="0"/>
                <a:cs typeface="Arial" panose="020B0604020202020204" pitchFamily="34" charset="0"/>
              </a:rPr>
              <a:t>database “</a:t>
            </a:r>
            <a:r>
              <a:rPr lang="en-GB" sz="2400" dirty="0" err="1" smtClean="0">
                <a:solidFill>
                  <a:schemeClr val="tx1">
                    <a:lumMod val="65000"/>
                    <a:lumOff val="35000"/>
                  </a:schemeClr>
                </a:solidFill>
                <a:latin typeface="Arial" panose="020B0604020202020204" pitchFamily="34" charset="0"/>
                <a:cs typeface="Arial" panose="020B0604020202020204" pitchFamily="34" charset="0"/>
              </a:rPr>
              <a:t>Buy@Ed</a:t>
            </a:r>
            <a:r>
              <a:rPr lang="en-GB" sz="2400" dirty="0" smtClean="0">
                <a:solidFill>
                  <a:schemeClr val="tx1">
                    <a:lumMod val="65000"/>
                    <a:lumOff val="35000"/>
                  </a:schemeClr>
                </a:solidFill>
                <a:latin typeface="Arial" panose="020B0604020202020204" pitchFamily="34" charset="0"/>
                <a:cs typeface="Arial" panose="020B0604020202020204" pitchFamily="34" charset="0"/>
              </a:rPr>
              <a:t>”</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Short space of time, small budget, </a:t>
            </a:r>
            <a:r>
              <a:rPr lang="en-GB" sz="2400" dirty="0" smtClean="0">
                <a:solidFill>
                  <a:schemeClr val="tx1">
                    <a:lumMod val="65000"/>
                    <a:lumOff val="35000"/>
                  </a:schemeClr>
                </a:solidFill>
                <a:latin typeface="Arial" panose="020B0604020202020204" pitchFamily="34" charset="0"/>
                <a:cs typeface="Arial" panose="020B0604020202020204" pitchFamily="34" charset="0"/>
              </a:rPr>
              <a:t>to deliver but big </a:t>
            </a:r>
            <a:r>
              <a:rPr lang="en-GB" sz="2400" dirty="0">
                <a:solidFill>
                  <a:schemeClr val="tx1">
                    <a:lumMod val="65000"/>
                    <a:lumOff val="35000"/>
                  </a:schemeClr>
                </a:solidFill>
                <a:latin typeface="Arial" panose="020B0604020202020204" pitchFamily="34" charset="0"/>
                <a:cs typeface="Arial" panose="020B0604020202020204" pitchFamily="34" charset="0"/>
              </a:rPr>
              <a:t>impact</a:t>
            </a:r>
          </a:p>
          <a:p>
            <a:pPr marL="342900" indent="-34290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Partnership with HE sector partner</a:t>
            </a:r>
          </a:p>
          <a:p>
            <a:pPr marL="342900" indent="-34290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End user requirements sessions – they were delighted to be asked!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Successful project – partnership in action!  </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71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Where are we now?</a:t>
            </a:r>
            <a:endParaRPr lang="en-GB"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5418" y="2057400"/>
            <a:ext cx="5872163" cy="3300413"/>
          </a:xfrm>
        </p:spPr>
      </p:pic>
    </p:spTree>
    <p:extLst>
      <p:ext uri="{BB962C8B-B14F-4D97-AF65-F5344CB8AC3E}">
        <p14:creationId xmlns:p14="http://schemas.microsoft.com/office/powerpoint/2010/main" val="239167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Rhian Davies</a:t>
            </a:r>
            <a:endParaRPr lang="en-US" dirty="0">
              <a:solidFill>
                <a:schemeClr val="tx1">
                  <a:lumMod val="65000"/>
                  <a:lumOff val="35000"/>
                </a:schemeClr>
              </a:solidFill>
            </a:endParaRPr>
          </a:p>
        </p:txBody>
      </p:sp>
      <p:sp>
        <p:nvSpPr>
          <p:cNvPr id="7" name="TextBox 6"/>
          <p:cNvSpPr txBox="1"/>
          <p:nvPr/>
        </p:nvSpPr>
        <p:spPr>
          <a:xfrm>
            <a:off x="3505200" y="1555659"/>
            <a:ext cx="4306824"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Deputy Head of Project Services since 2012</a:t>
            </a: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Portfolio Manager for Corporate Services</a:t>
            </a: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Delivering </a:t>
            </a:r>
            <a:r>
              <a:rPr lang="en-GB" sz="2400" dirty="0">
                <a:solidFill>
                  <a:schemeClr val="tx1">
                    <a:lumMod val="65000"/>
                    <a:lumOff val="35000"/>
                  </a:schemeClr>
                </a:solidFill>
                <a:latin typeface="Arial" panose="020B0604020202020204" pitchFamily="34" charset="0"/>
                <a:cs typeface="Arial" panose="020B0604020202020204" pitchFamily="34" charset="0"/>
              </a:rPr>
              <a:t>projects and business change for </a:t>
            </a:r>
            <a:r>
              <a:rPr lang="en-GB" sz="2400" dirty="0" smtClean="0">
                <a:solidFill>
                  <a:schemeClr val="tx1">
                    <a:lumMod val="65000"/>
                    <a:lumOff val="35000"/>
                  </a:schemeClr>
                </a:solidFill>
                <a:latin typeface="Arial" panose="020B0604020202020204" pitchFamily="34" charset="0"/>
                <a:cs typeface="Arial" panose="020B0604020202020204" pitchFamily="34" charset="0"/>
              </a:rPr>
              <a:t>10+ </a:t>
            </a:r>
            <a:r>
              <a:rPr lang="en-GB" sz="2400" dirty="0">
                <a:solidFill>
                  <a:schemeClr val="tx1">
                    <a:lumMod val="65000"/>
                    <a:lumOff val="35000"/>
                  </a:schemeClr>
                </a:solidFill>
                <a:latin typeface="Arial" panose="020B0604020202020204" pitchFamily="34" charset="0"/>
                <a:cs typeface="Arial" panose="020B0604020202020204" pitchFamily="34" charset="0"/>
              </a:rPr>
              <a:t>years at the </a:t>
            </a:r>
            <a:r>
              <a:rPr lang="en-GB" sz="2400" dirty="0" smtClean="0">
                <a:solidFill>
                  <a:schemeClr val="tx1">
                    <a:lumMod val="65000"/>
                    <a:lumOff val="35000"/>
                  </a:schemeClr>
                </a:solidFill>
                <a:latin typeface="Arial" panose="020B0604020202020204" pitchFamily="34" charset="0"/>
                <a:cs typeface="Arial" panose="020B0604020202020204" pitchFamily="34" charset="0"/>
              </a:rPr>
              <a:t>University</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3" y="6191308"/>
            <a:ext cx="2532893" cy="606553"/>
          </a:xfrm>
          <a:prstGeom prst="rect">
            <a:avLst/>
          </a:prstGeom>
        </p:spPr>
      </p:pic>
      <p:sp>
        <p:nvSpPr>
          <p:cNvPr id="8" name="TextBox 7"/>
          <p:cNvSpPr txBox="1"/>
          <p:nvPr/>
        </p:nvSpPr>
        <p:spPr>
          <a:xfrm>
            <a:off x="4572000" y="6309918"/>
            <a:ext cx="3505200" cy="369332"/>
          </a:xfrm>
          <a:prstGeom prst="rect">
            <a:avLst/>
          </a:prstGeom>
          <a:noFill/>
        </p:spPr>
        <p:txBody>
          <a:bodyPr wrap="square" rtlCol="0">
            <a:spAutoFit/>
          </a:bodyPr>
          <a:lstStyle/>
          <a:p>
            <a:pPr algn="r"/>
            <a:r>
              <a:rPr lang="en-GB"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220903" y="4770485"/>
            <a:ext cx="3657600" cy="1015663"/>
          </a:xfrm>
          <a:prstGeom prst="rect">
            <a:avLst/>
          </a:prstGeom>
          <a:noFill/>
        </p:spPr>
        <p:txBody>
          <a:bodyPr wrap="square" rtlCol="0">
            <a:spAutoFit/>
          </a:bodyPr>
          <a:lstStyle/>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Deputy Head </a:t>
            </a: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of Project </a:t>
            </a: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Services </a:t>
            </a:r>
            <a:r>
              <a:rPr lang="en-GB" sz="2000" dirty="0">
                <a:solidFill>
                  <a:schemeClr val="tx1">
                    <a:lumMod val="65000"/>
                    <a:lumOff val="35000"/>
                  </a:schemeClr>
                </a:solidFill>
                <a:latin typeface="Arial" panose="020B0604020202020204" pitchFamily="34" charset="0"/>
                <a:ea typeface="+mj-ea"/>
                <a:cs typeface="Arial" panose="020B0604020202020204" pitchFamily="34" charset="0"/>
              </a:rPr>
              <a:t>Information </a:t>
            </a: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Services</a:t>
            </a:r>
          </a:p>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Rhian.Davies@ed.ac.uk</a:t>
            </a:r>
            <a:endParaRPr lang="en-GB" sz="2000" dirty="0">
              <a:solidFill>
                <a:schemeClr val="tx1">
                  <a:lumMod val="65000"/>
                  <a:lumOff val="35000"/>
                </a:schemeClr>
              </a:solidFill>
              <a:latin typeface="Arial" panose="020B0604020202020204" pitchFamily="34" charset="0"/>
              <a:ea typeface="+mj-ea"/>
              <a:cs typeface="Arial" panose="020B0604020202020204" pitchFamily="34"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1608553"/>
            <a:ext cx="2270606" cy="2941200"/>
          </a:xfrm>
        </p:spPr>
      </p:pic>
    </p:spTree>
    <p:extLst>
      <p:ext uri="{BB962C8B-B14F-4D97-AF65-F5344CB8AC3E}">
        <p14:creationId xmlns:p14="http://schemas.microsoft.com/office/powerpoint/2010/main" val="2752571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2015 </a:t>
            </a:r>
            <a:r>
              <a:rPr lang="en-GB" dirty="0" smtClean="0">
                <a:solidFill>
                  <a:schemeClr val="tx1">
                    <a:lumMod val="65000"/>
                    <a:lumOff val="35000"/>
                  </a:schemeClr>
                </a:solidFill>
              </a:rPr>
              <a:t>– An IT Perspective</a:t>
            </a:r>
            <a:endParaRPr lang="en-GB" dirty="0">
              <a:solidFill>
                <a:schemeClr val="tx1">
                  <a:lumMod val="65000"/>
                  <a:lumOff val="35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800" dirty="0" smtClean="0">
                <a:solidFill>
                  <a:schemeClr val="tx1">
                    <a:lumMod val="65000"/>
                    <a:lumOff val="35000"/>
                  </a:schemeClr>
                </a:solidFill>
              </a:rPr>
              <a:t>Working together to prioritise projects</a:t>
            </a:r>
          </a:p>
          <a:p>
            <a:pPr marL="457200" indent="-457200">
              <a:buFont typeface="Arial" panose="020B0604020202020204" pitchFamily="34" charset="0"/>
              <a:buChar char="•"/>
            </a:pPr>
            <a:r>
              <a:rPr lang="en-GB" sz="2800" dirty="0" smtClean="0">
                <a:solidFill>
                  <a:schemeClr val="tx1">
                    <a:lumMod val="65000"/>
                    <a:lumOff val="35000"/>
                  </a:schemeClr>
                </a:solidFill>
              </a:rPr>
              <a:t>Well </a:t>
            </a:r>
            <a:r>
              <a:rPr lang="en-GB" sz="2800" dirty="0">
                <a:solidFill>
                  <a:schemeClr val="tx1">
                    <a:lumMod val="65000"/>
                    <a:lumOff val="35000"/>
                  </a:schemeClr>
                </a:solidFill>
              </a:rPr>
              <a:t>understood methods of delivery</a:t>
            </a:r>
          </a:p>
          <a:p>
            <a:pPr marL="457200" indent="-457200">
              <a:buFont typeface="Arial" panose="020B0604020202020204" pitchFamily="34" charset="0"/>
              <a:buChar char="•"/>
            </a:pPr>
            <a:r>
              <a:rPr lang="en-GB" sz="2800" dirty="0" smtClean="0">
                <a:solidFill>
                  <a:schemeClr val="tx1">
                    <a:lumMod val="65000"/>
                    <a:lumOff val="35000"/>
                  </a:schemeClr>
                </a:solidFill>
              </a:rPr>
              <a:t>Confidence in delivery</a:t>
            </a:r>
          </a:p>
          <a:p>
            <a:pPr marL="457200" indent="-457200">
              <a:buFont typeface="Arial" panose="020B0604020202020204" pitchFamily="34" charset="0"/>
              <a:buChar char="•"/>
            </a:pPr>
            <a:r>
              <a:rPr lang="en-GB" sz="2800" dirty="0" smtClean="0">
                <a:solidFill>
                  <a:schemeClr val="tx1">
                    <a:lumMod val="65000"/>
                    <a:lumOff val="35000"/>
                  </a:schemeClr>
                </a:solidFill>
              </a:rPr>
              <a:t>Ability </a:t>
            </a:r>
            <a:r>
              <a:rPr lang="en-GB" sz="2800" dirty="0">
                <a:solidFill>
                  <a:schemeClr val="tx1">
                    <a:lumMod val="65000"/>
                    <a:lumOff val="35000"/>
                  </a:schemeClr>
                </a:solidFill>
              </a:rPr>
              <a:t>to have difficult </a:t>
            </a:r>
            <a:r>
              <a:rPr lang="en-GB" sz="2800" dirty="0" smtClean="0">
                <a:solidFill>
                  <a:schemeClr val="tx1">
                    <a:lumMod val="65000"/>
                    <a:lumOff val="35000"/>
                  </a:schemeClr>
                </a:solidFill>
              </a:rPr>
              <a:t>conversations – and move forward positively</a:t>
            </a:r>
            <a:endParaRPr lang="en-GB" sz="2800" dirty="0">
              <a:solidFill>
                <a:schemeClr val="tx1">
                  <a:lumMod val="65000"/>
                  <a:lumOff val="35000"/>
                </a:schemeClr>
              </a:solidFill>
            </a:endParaRPr>
          </a:p>
          <a:p>
            <a:pPr marL="457200" indent="-457200">
              <a:buFont typeface="Arial" panose="020B0604020202020204" pitchFamily="34" charset="0"/>
              <a:buChar char="•"/>
            </a:pPr>
            <a:r>
              <a:rPr lang="en-GB" sz="2800" dirty="0" smtClean="0">
                <a:solidFill>
                  <a:schemeClr val="tx1">
                    <a:lumMod val="65000"/>
                    <a:lumOff val="35000"/>
                  </a:schemeClr>
                </a:solidFill>
              </a:rPr>
              <a:t>Asked </a:t>
            </a:r>
            <a:r>
              <a:rPr lang="en-GB" sz="2800" dirty="0">
                <a:solidFill>
                  <a:schemeClr val="tx1">
                    <a:lumMod val="65000"/>
                    <a:lumOff val="35000"/>
                  </a:schemeClr>
                </a:solidFill>
              </a:rPr>
              <a:t>for help and advice – not just with technology!</a:t>
            </a:r>
          </a:p>
          <a:p>
            <a:pPr marL="457200" indent="-457200">
              <a:buFont typeface="Arial" panose="020B0604020202020204" pitchFamily="34" charset="0"/>
              <a:buChar char="•"/>
            </a:pPr>
            <a:r>
              <a:rPr lang="en-GB" sz="2800" dirty="0" smtClean="0">
                <a:solidFill>
                  <a:schemeClr val="tx1">
                    <a:lumMod val="65000"/>
                    <a:lumOff val="35000"/>
                  </a:schemeClr>
                </a:solidFill>
              </a:rPr>
              <a:t>Working together to improve e.g. benefits management</a:t>
            </a:r>
            <a:endParaRPr lang="en-GB" sz="2800" dirty="0">
              <a:solidFill>
                <a:schemeClr val="tx1">
                  <a:lumMod val="65000"/>
                  <a:lumOff val="35000"/>
                </a:schemeClr>
              </a:solidFill>
            </a:endParaRP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4041135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2015 </a:t>
            </a:r>
            <a:r>
              <a:rPr lang="en-GB" dirty="0" smtClean="0">
                <a:solidFill>
                  <a:schemeClr val="tx1">
                    <a:lumMod val="65000"/>
                    <a:lumOff val="35000"/>
                  </a:schemeClr>
                </a:solidFill>
              </a:rPr>
              <a:t>– A Partner Perspective</a:t>
            </a:r>
            <a:endParaRPr lang="en-GB" dirty="0">
              <a:solidFill>
                <a:schemeClr val="tx1">
                  <a:lumMod val="65000"/>
                  <a:lumOff val="35000"/>
                </a:schemeClr>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800" dirty="0">
                <a:solidFill>
                  <a:schemeClr val="tx1">
                    <a:lumMod val="65000"/>
                    <a:lumOff val="35000"/>
                  </a:schemeClr>
                </a:solidFill>
              </a:rPr>
              <a:t>It’s </a:t>
            </a:r>
            <a:r>
              <a:rPr lang="en-GB" sz="2800" dirty="0" smtClean="0">
                <a:solidFill>
                  <a:schemeClr val="tx1">
                    <a:lumMod val="65000"/>
                    <a:lumOff val="35000"/>
                  </a:schemeClr>
                </a:solidFill>
              </a:rPr>
              <a:t>no longer </a:t>
            </a:r>
            <a:r>
              <a:rPr lang="en-GB" sz="2800" dirty="0">
                <a:solidFill>
                  <a:schemeClr val="tx1">
                    <a:lumMod val="65000"/>
                    <a:lumOff val="35000"/>
                  </a:schemeClr>
                </a:solidFill>
              </a:rPr>
              <a:t>them and us</a:t>
            </a:r>
          </a:p>
          <a:p>
            <a:pPr marL="342900" indent="-342900">
              <a:buFont typeface="Arial" panose="020B0604020202020204" pitchFamily="34" charset="0"/>
              <a:buChar char="•"/>
            </a:pPr>
            <a:r>
              <a:rPr lang="en-GB" sz="2800" dirty="0">
                <a:solidFill>
                  <a:schemeClr val="tx1">
                    <a:lumMod val="65000"/>
                    <a:lumOff val="35000"/>
                  </a:schemeClr>
                </a:solidFill>
              </a:rPr>
              <a:t>Buy-in/ownership/trust - honesty</a:t>
            </a:r>
          </a:p>
          <a:p>
            <a:pPr marL="342900" indent="-342900">
              <a:buFont typeface="Arial" panose="020B0604020202020204" pitchFamily="34" charset="0"/>
              <a:buChar char="•"/>
            </a:pPr>
            <a:r>
              <a:rPr lang="en-GB" sz="2800" dirty="0">
                <a:solidFill>
                  <a:schemeClr val="tx1">
                    <a:lumMod val="65000"/>
                    <a:lumOff val="35000"/>
                  </a:schemeClr>
                </a:solidFill>
              </a:rPr>
              <a:t>I don’t buy a service, we deliver projects together</a:t>
            </a:r>
          </a:p>
          <a:p>
            <a:pPr marL="342900" indent="-342900">
              <a:buFont typeface="Arial" panose="020B0604020202020204" pitchFamily="34" charset="0"/>
              <a:buChar char="•"/>
            </a:pPr>
            <a:r>
              <a:rPr lang="en-GB" sz="2800" dirty="0">
                <a:solidFill>
                  <a:schemeClr val="tx1">
                    <a:lumMod val="65000"/>
                    <a:lumOff val="35000"/>
                  </a:schemeClr>
                </a:solidFill>
              </a:rPr>
              <a:t>End </a:t>
            </a:r>
            <a:r>
              <a:rPr lang="en-GB" sz="2800" dirty="0" smtClean="0">
                <a:solidFill>
                  <a:schemeClr val="tx1">
                    <a:lumMod val="65000"/>
                    <a:lumOff val="35000"/>
                  </a:schemeClr>
                </a:solidFill>
              </a:rPr>
              <a:t>users </a:t>
            </a:r>
            <a:r>
              <a:rPr lang="en-GB" sz="2800" dirty="0">
                <a:solidFill>
                  <a:schemeClr val="tx1">
                    <a:lumMod val="65000"/>
                    <a:lumOff val="35000"/>
                  </a:schemeClr>
                </a:solidFill>
              </a:rPr>
              <a:t>have become our partners too</a:t>
            </a:r>
          </a:p>
          <a:p>
            <a:pPr marL="342900" indent="-342900">
              <a:buFont typeface="Arial" panose="020B0604020202020204" pitchFamily="34" charset="0"/>
              <a:buChar char="•"/>
            </a:pPr>
            <a:r>
              <a:rPr lang="en-GB" sz="2800" dirty="0">
                <a:solidFill>
                  <a:schemeClr val="tx1">
                    <a:lumMod val="65000"/>
                    <a:lumOff val="35000"/>
                  </a:schemeClr>
                </a:solidFill>
              </a:rPr>
              <a:t>Our solutions and services </a:t>
            </a:r>
            <a:r>
              <a:rPr lang="en-GB" sz="2800" dirty="0" smtClean="0">
                <a:solidFill>
                  <a:schemeClr val="tx1">
                    <a:lumMod val="65000"/>
                    <a:lumOff val="35000"/>
                  </a:schemeClr>
                </a:solidFill>
              </a:rPr>
              <a:t>are </a:t>
            </a:r>
            <a:r>
              <a:rPr lang="en-GB" sz="2800" dirty="0">
                <a:solidFill>
                  <a:schemeClr val="tx1">
                    <a:lumMod val="65000"/>
                    <a:lumOff val="35000"/>
                  </a:schemeClr>
                </a:solidFill>
              </a:rPr>
              <a:t>better</a:t>
            </a:r>
          </a:p>
          <a:p>
            <a:pPr marL="342900" indent="-342900">
              <a:buFont typeface="Arial" panose="020B0604020202020204" pitchFamily="34" charset="0"/>
              <a:buChar char="•"/>
            </a:pPr>
            <a:r>
              <a:rPr lang="en-GB" sz="2800" dirty="0">
                <a:solidFill>
                  <a:schemeClr val="tx1">
                    <a:lumMod val="65000"/>
                    <a:lumOff val="35000"/>
                  </a:schemeClr>
                </a:solidFill>
              </a:rPr>
              <a:t>Empowered by change to programme budgets </a:t>
            </a:r>
          </a:p>
          <a:p>
            <a:pPr marL="342900" indent="-342900">
              <a:buFont typeface="Arial" panose="020B0604020202020204" pitchFamily="34" charset="0"/>
              <a:buChar char="•"/>
            </a:pPr>
            <a:r>
              <a:rPr lang="en-GB" sz="2800" dirty="0">
                <a:solidFill>
                  <a:schemeClr val="tx1">
                    <a:lumMod val="65000"/>
                    <a:lumOff val="35000"/>
                  </a:schemeClr>
                </a:solidFill>
              </a:rPr>
              <a:t>It’s more fun than it used to be!</a:t>
            </a:r>
          </a:p>
          <a:p>
            <a:endParaRPr lang="en-GB" dirty="0"/>
          </a:p>
        </p:txBody>
      </p:sp>
    </p:spTree>
    <p:extLst>
      <p:ext uri="{BB962C8B-B14F-4D97-AF65-F5344CB8AC3E}">
        <p14:creationId xmlns:p14="http://schemas.microsoft.com/office/powerpoint/2010/main" val="1382134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2015 - Project Delivery Headlines </a:t>
            </a:r>
            <a:endParaRPr lang="en-GB" dirty="0">
              <a:solidFill>
                <a:schemeClr val="tx1">
                  <a:lumMod val="65000"/>
                  <a:lumOff val="35000"/>
                </a:schemeClr>
              </a:solidFill>
            </a:endParaRPr>
          </a:p>
        </p:txBody>
      </p:sp>
      <p:sp>
        <p:nvSpPr>
          <p:cNvPr id="5" name="Rounded Rectangular Callout 4"/>
          <p:cNvSpPr/>
          <p:nvPr/>
        </p:nvSpPr>
        <p:spPr>
          <a:xfrm>
            <a:off x="533400" y="18288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Agile project delivers hazardous materials solution </a:t>
            </a:r>
            <a:endParaRPr lang="en-GB" sz="2400" dirty="0">
              <a:latin typeface="Arial" panose="020B0604020202020204" pitchFamily="34" charset="0"/>
              <a:cs typeface="Arial" panose="020B0604020202020204" pitchFamily="34" charset="0"/>
            </a:endParaRPr>
          </a:p>
        </p:txBody>
      </p:sp>
      <p:sp>
        <p:nvSpPr>
          <p:cNvPr id="6" name="Rounded Rectangular Callout 5"/>
          <p:cNvSpPr/>
          <p:nvPr/>
        </p:nvSpPr>
        <p:spPr>
          <a:xfrm>
            <a:off x="4572000" y="1824446"/>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Library Management System delivered on time and to budget – students like it too!</a:t>
            </a:r>
            <a:endParaRPr lang="en-GB" sz="2400" dirty="0">
              <a:latin typeface="Arial" panose="020B0604020202020204" pitchFamily="34" charset="0"/>
              <a:cs typeface="Arial" panose="020B0604020202020204" pitchFamily="34" charset="0"/>
            </a:endParaRPr>
          </a:p>
        </p:txBody>
      </p:sp>
      <p:sp>
        <p:nvSpPr>
          <p:cNvPr id="7" name="Rounded Rectangular Callout 6"/>
          <p:cNvSpPr/>
          <p:nvPr/>
        </p:nvSpPr>
        <p:spPr>
          <a:xfrm>
            <a:off x="533400" y="42672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Student Systems Partnership goes from strength to strength </a:t>
            </a:r>
            <a:endParaRPr lang="en-GB" sz="2400" dirty="0">
              <a:latin typeface="Arial" panose="020B0604020202020204" pitchFamily="34" charset="0"/>
              <a:cs typeface="Arial" panose="020B0604020202020204" pitchFamily="34" charset="0"/>
            </a:endParaRPr>
          </a:p>
        </p:txBody>
      </p:sp>
      <p:sp>
        <p:nvSpPr>
          <p:cNvPr id="8" name="Rounded Rectangular Callout 7"/>
          <p:cNvSpPr/>
          <p:nvPr/>
        </p:nvSpPr>
        <p:spPr>
          <a:xfrm>
            <a:off x="4572000" y="4267200"/>
            <a:ext cx="3657600" cy="175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University to present on Partnership at EDUCAUSE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089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971800"/>
            <a:ext cx="5257800" cy="584775"/>
          </a:xfrm>
          <a:prstGeom prst="rect">
            <a:avLst/>
          </a:prstGeom>
          <a:noFill/>
        </p:spPr>
        <p:txBody>
          <a:bodyPr wrap="square" rtlCol="0">
            <a:spAutoFit/>
          </a:bodyPr>
          <a:lstStyle/>
          <a:p>
            <a:pPr algn="ctr"/>
            <a:r>
              <a:rPr lang="en-GB" sz="3200" dirty="0" smtClean="0">
                <a:solidFill>
                  <a:schemeClr val="tx1">
                    <a:lumMod val="65000"/>
                    <a:lumOff val="35000"/>
                  </a:schemeClr>
                </a:solidFill>
                <a:latin typeface="Arial" panose="020B0604020202020204" pitchFamily="34" charset="0"/>
                <a:cs typeface="Arial" panose="020B0604020202020204" pitchFamily="34" charset="0"/>
              </a:rPr>
              <a:t>Conclusions</a:t>
            </a:r>
            <a:endParaRPr lang="en-GB"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76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Build Trust to Improve Delivery </a:t>
            </a:r>
            <a:endParaRPr lang="en-GB" dirty="0">
              <a:solidFill>
                <a:schemeClr val="tx1">
                  <a:lumMod val="65000"/>
                  <a:lumOff val="35000"/>
                </a:schemeClr>
              </a:solidFill>
            </a:endParaRPr>
          </a:p>
        </p:txBody>
      </p:sp>
      <p:sp>
        <p:nvSpPr>
          <p:cNvPr id="4" name="TextBox 3"/>
          <p:cNvSpPr txBox="1"/>
          <p:nvPr/>
        </p:nvSpPr>
        <p:spPr>
          <a:xfrm>
            <a:off x="838200" y="3446124"/>
            <a:ext cx="3048000" cy="523220"/>
          </a:xfrm>
          <a:prstGeom prst="rect">
            <a:avLst/>
          </a:prstGeom>
          <a:noFill/>
        </p:spPr>
        <p:txBody>
          <a:bodyPr wrap="square" rtlCol="0">
            <a:spAutoFit/>
          </a:bodyPr>
          <a:lstStyle/>
          <a:p>
            <a:r>
              <a:rPr lang="en-GB" sz="2800" dirty="0" smtClean="0">
                <a:solidFill>
                  <a:schemeClr val="tx1">
                    <a:lumMod val="65000"/>
                    <a:lumOff val="35000"/>
                  </a:schemeClr>
                </a:solidFill>
                <a:latin typeface="Arial" panose="020B0604020202020204" pitchFamily="34" charset="0"/>
                <a:cs typeface="Arial" panose="020B0604020202020204" pitchFamily="34" charset="0"/>
              </a:rPr>
              <a:t>Focus on </a:t>
            </a: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057" y="2621156"/>
            <a:ext cx="2314286" cy="609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007" y="3413242"/>
            <a:ext cx="2314286" cy="60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007" y="4222073"/>
            <a:ext cx="2304762" cy="609524"/>
          </a:xfrm>
          <a:prstGeom prst="rect">
            <a:avLst/>
          </a:prstGeom>
        </p:spPr>
      </p:pic>
      <p:sp>
        <p:nvSpPr>
          <p:cNvPr id="5" name="TextBox 4"/>
          <p:cNvSpPr txBox="1"/>
          <p:nvPr/>
        </p:nvSpPr>
        <p:spPr>
          <a:xfrm>
            <a:off x="5181600" y="3230680"/>
            <a:ext cx="3124200" cy="954107"/>
          </a:xfrm>
          <a:prstGeom prst="rect">
            <a:avLst/>
          </a:prstGeom>
          <a:noFill/>
        </p:spPr>
        <p:txBody>
          <a:bodyPr wrap="square" rtlCol="0">
            <a:spAutoFit/>
          </a:bodyPr>
          <a:lstStyle/>
          <a:p>
            <a:r>
              <a:rPr lang="en-GB" sz="2800" dirty="0" smtClean="0">
                <a:solidFill>
                  <a:schemeClr val="tx1">
                    <a:lumMod val="65000"/>
                    <a:lumOff val="35000"/>
                  </a:schemeClr>
                </a:solidFill>
              </a:rPr>
              <a:t>to build trust and improve delivery</a:t>
            </a:r>
            <a:endParaRPr lang="en-GB" sz="2800" dirty="0">
              <a:solidFill>
                <a:schemeClr val="tx1">
                  <a:lumMod val="65000"/>
                  <a:lumOff val="35000"/>
                </a:schemeClr>
              </a:solidFill>
            </a:endParaRPr>
          </a:p>
        </p:txBody>
      </p:sp>
    </p:spTree>
    <p:extLst>
      <p:ext uri="{BB962C8B-B14F-4D97-AF65-F5344CB8AC3E}">
        <p14:creationId xmlns:p14="http://schemas.microsoft.com/office/powerpoint/2010/main" val="336170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Build Trust - Togetherness </a:t>
            </a:r>
            <a:endParaRPr lang="en-GB" dirty="0">
              <a:solidFill>
                <a:schemeClr val="tx1">
                  <a:lumMod val="65000"/>
                  <a:lumOff val="35000"/>
                </a:schemeClr>
              </a:solidFill>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28095"/>
            <a:ext cx="2314286" cy="609524"/>
          </a:xfrm>
          <a:prstGeom prst="rect">
            <a:avLst/>
          </a:prstGeom>
        </p:spPr>
      </p:pic>
      <p:sp>
        <p:nvSpPr>
          <p:cNvPr id="3" name="TextBox 2"/>
          <p:cNvSpPr txBox="1"/>
          <p:nvPr/>
        </p:nvSpPr>
        <p:spPr>
          <a:xfrm>
            <a:off x="685800" y="2743200"/>
            <a:ext cx="762000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Agree roles and responsibilities</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Prioritise projects together</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Change language and take joint ownership for delivery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Share your successes (and your problems)</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Co-locate your project teams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Identify opportunities to expand your partner relationships</a:t>
            </a:r>
          </a:p>
        </p:txBody>
      </p:sp>
    </p:spTree>
    <p:extLst>
      <p:ext uri="{BB962C8B-B14F-4D97-AF65-F5344CB8AC3E}">
        <p14:creationId xmlns:p14="http://schemas.microsoft.com/office/powerpoint/2010/main" val="521282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Build Trust – Consistency </a:t>
            </a:r>
            <a:endParaRPr lang="en-GB" dirty="0">
              <a:solidFill>
                <a:schemeClr val="tx1">
                  <a:lumMod val="65000"/>
                  <a:lumOff val="35000"/>
                </a:schemeClr>
              </a:solidFill>
            </a:endParaRPr>
          </a:p>
        </p:txBody>
      </p:sp>
      <p:sp>
        <p:nvSpPr>
          <p:cNvPr id="3" name="TextBox 2"/>
          <p:cNvSpPr txBox="1"/>
          <p:nvPr/>
        </p:nvSpPr>
        <p:spPr>
          <a:xfrm>
            <a:off x="685800" y="2743200"/>
            <a:ext cx="7620000"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Introduce standard approach for projects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Sort out estimation and consider how to manage resources – do you need Time Tracking?</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Establish a track record for delivery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2314286" cy="600000"/>
          </a:xfrm>
          <a:prstGeom prst="rect">
            <a:avLst/>
          </a:prstGeom>
        </p:spPr>
      </p:pic>
    </p:spTree>
    <p:extLst>
      <p:ext uri="{BB962C8B-B14F-4D97-AF65-F5344CB8AC3E}">
        <p14:creationId xmlns:p14="http://schemas.microsoft.com/office/powerpoint/2010/main" val="504212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Build Trust – Transparency </a:t>
            </a:r>
            <a:endParaRPr lang="en-GB" dirty="0">
              <a:solidFill>
                <a:schemeClr val="tx1">
                  <a:lumMod val="65000"/>
                  <a:lumOff val="35000"/>
                </a:schemeClr>
              </a:solidFill>
            </a:endParaRPr>
          </a:p>
        </p:txBody>
      </p:sp>
      <p:sp>
        <p:nvSpPr>
          <p:cNvPr id="3" name="TextBox 2"/>
          <p:cNvSpPr txBox="1"/>
          <p:nvPr/>
        </p:nvSpPr>
        <p:spPr>
          <a:xfrm>
            <a:off x="685800" y="2743200"/>
            <a:ext cx="762000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Agree rules for RAG reporting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Ensure project status visible to all stakeholders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Consider developing a Projects Web Site</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Introduce transparent allocation of resources </a:t>
            </a:r>
          </a:p>
          <a:p>
            <a:pPr marL="342900" indent="-34290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Publish (and act on) lessons learned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75657"/>
            <a:ext cx="2304762" cy="609524"/>
          </a:xfrm>
          <a:prstGeom prst="rect">
            <a:avLst/>
          </a:prstGeom>
        </p:spPr>
      </p:pic>
    </p:spTree>
    <p:extLst>
      <p:ext uri="{BB962C8B-B14F-4D97-AF65-F5344CB8AC3E}">
        <p14:creationId xmlns:p14="http://schemas.microsoft.com/office/powerpoint/2010/main" val="1861604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914400" y="3261509"/>
            <a:ext cx="3048000" cy="954107"/>
          </a:xfrm>
          <a:prstGeom prst="rect">
            <a:avLst/>
          </a:prstGeom>
          <a:noFill/>
        </p:spPr>
        <p:txBody>
          <a:bodyPr wrap="square" rtlCol="0">
            <a:spAutoFit/>
          </a:bodyPr>
          <a:lstStyle/>
          <a:p>
            <a:r>
              <a:rPr lang="en-GB" sz="2800" dirty="0" smtClean="0">
                <a:solidFill>
                  <a:schemeClr val="tx1">
                    <a:lumMod val="65000"/>
                    <a:lumOff val="35000"/>
                  </a:schemeClr>
                </a:solidFill>
                <a:latin typeface="Arial" panose="020B0604020202020204" pitchFamily="34" charset="0"/>
                <a:cs typeface="Arial" panose="020B0604020202020204" pitchFamily="34" charset="0"/>
              </a:rPr>
              <a:t>Leverage your differences</a:t>
            </a: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2347913"/>
            <a:ext cx="4064000" cy="2781300"/>
          </a:xfrm>
        </p:spPr>
      </p:pic>
    </p:spTree>
    <p:extLst>
      <p:ext uri="{BB962C8B-B14F-4D97-AF65-F5344CB8AC3E}">
        <p14:creationId xmlns:p14="http://schemas.microsoft.com/office/powerpoint/2010/main" val="1484150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385663" y="2732390"/>
            <a:ext cx="2586137" cy="1815882"/>
          </a:xfrm>
          <a:prstGeom prst="rect">
            <a:avLst/>
          </a:prstGeom>
          <a:noFill/>
        </p:spPr>
        <p:txBody>
          <a:bodyPr wrap="square" rtlCol="0">
            <a:spAutoFit/>
          </a:bodyPr>
          <a:lstStyle/>
          <a:p>
            <a:r>
              <a:rPr lang="en-GB" sz="2800" dirty="0" smtClean="0">
                <a:solidFill>
                  <a:schemeClr val="tx1">
                    <a:lumMod val="65000"/>
                    <a:lumOff val="35000"/>
                  </a:schemeClr>
                </a:solidFill>
                <a:latin typeface="Arial" panose="020B0604020202020204" pitchFamily="34" charset="0"/>
                <a:cs typeface="Arial" panose="020B0604020202020204" pitchFamily="34" charset="0"/>
              </a:rPr>
              <a:t>Changing your language can make a big difference!</a:t>
            </a: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1800" y="2590800"/>
            <a:ext cx="2047106" cy="1569448"/>
          </a:xfrm>
          <a:prstGeom prst="rect">
            <a:avLst/>
          </a:prstGeom>
        </p:spPr>
      </p:pic>
      <p:sp>
        <p:nvSpPr>
          <p:cNvPr id="7" name="Content Placeholder 7"/>
          <p:cNvSpPr>
            <a:spLocks noGrp="1"/>
          </p:cNvSpPr>
          <p:nvPr>
            <p:ph idx="1"/>
          </p:nvPr>
        </p:nvSpPr>
        <p:spPr>
          <a:xfrm>
            <a:off x="3137100" y="4198611"/>
            <a:ext cx="1716506" cy="509696"/>
          </a:xfrm>
        </p:spPr>
        <p:txBody>
          <a:bodyPr>
            <a:normAutofit fontScale="85000" lnSpcReduction="10000"/>
          </a:bodyPr>
          <a:lstStyle/>
          <a:p>
            <a:pPr marL="0" indent="0" algn="ctr">
              <a:buNone/>
            </a:pPr>
            <a:r>
              <a:rPr lang="en-GB" sz="2800" b="1" dirty="0" smtClean="0">
                <a:solidFill>
                  <a:srgbClr val="C00000"/>
                </a:solidFill>
              </a:rPr>
              <a:t>Customer</a:t>
            </a:r>
            <a:endParaRPr lang="en-GB" sz="2800" b="1" dirty="0">
              <a:solidFill>
                <a:srgbClr val="C00000"/>
              </a:solidFill>
            </a:endParaRPr>
          </a:p>
        </p:txBody>
      </p:sp>
      <p:sp>
        <p:nvSpPr>
          <p:cNvPr id="5" name="Right Arrow 4"/>
          <p:cNvSpPr/>
          <p:nvPr/>
        </p:nvSpPr>
        <p:spPr>
          <a:xfrm>
            <a:off x="5410200" y="3449831"/>
            <a:ext cx="4572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3922" t="4949" r="13816" b="12223"/>
          <a:stretch/>
        </p:blipFill>
        <p:spPr>
          <a:xfrm>
            <a:off x="6075600" y="2565524"/>
            <a:ext cx="2001600" cy="1620000"/>
          </a:xfrm>
          <a:prstGeom prst="rect">
            <a:avLst/>
          </a:prstGeom>
        </p:spPr>
      </p:pic>
      <p:sp>
        <p:nvSpPr>
          <p:cNvPr id="10" name="Content Placeholder 7"/>
          <p:cNvSpPr txBox="1">
            <a:spLocks/>
          </p:cNvSpPr>
          <p:nvPr/>
        </p:nvSpPr>
        <p:spPr>
          <a:xfrm>
            <a:off x="6477000" y="4198611"/>
            <a:ext cx="1295401" cy="509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smtClean="0">
                <a:solidFill>
                  <a:srgbClr val="00B050"/>
                </a:solidFill>
                <a:latin typeface="Arial" panose="020B0604020202020204" pitchFamily="34" charset="0"/>
                <a:cs typeface="Arial" panose="020B0604020202020204" pitchFamily="34" charset="0"/>
              </a:rPr>
              <a:t>Partner</a:t>
            </a:r>
            <a:endParaRPr lang="en-GB"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19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Craig </a:t>
            </a:r>
            <a:r>
              <a:rPr lang="en-US" dirty="0" smtClean="0">
                <a:solidFill>
                  <a:schemeClr val="tx1">
                    <a:lumMod val="65000"/>
                    <a:lumOff val="35000"/>
                  </a:schemeClr>
                </a:solidFill>
              </a:rPr>
              <a:t>Henderson</a:t>
            </a:r>
            <a:endParaRPr lang="en-US" dirty="0">
              <a:solidFill>
                <a:schemeClr val="tx1">
                  <a:lumMod val="65000"/>
                  <a:lumOff val="35000"/>
                </a:schemeClr>
              </a:solidFill>
            </a:endParaRPr>
          </a:p>
        </p:txBody>
      </p:sp>
      <p:sp>
        <p:nvSpPr>
          <p:cNvPr id="7" name="TextBox 6"/>
          <p:cNvSpPr txBox="1"/>
          <p:nvPr/>
        </p:nvSpPr>
        <p:spPr>
          <a:xfrm>
            <a:off x="3886200" y="1815636"/>
            <a:ext cx="4495800"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Responsible for eCommerce and efficiency</a:t>
            </a:r>
          </a:p>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Award winning procurement </a:t>
            </a:r>
            <a:r>
              <a:rPr lang="en-GB" sz="2400" dirty="0" smtClean="0">
                <a:solidFill>
                  <a:schemeClr val="tx1">
                    <a:lumMod val="65000"/>
                    <a:lumOff val="35000"/>
                  </a:schemeClr>
                </a:solidFill>
                <a:latin typeface="Arial" panose="020B0604020202020204" pitchFamily="34" charset="0"/>
                <a:cs typeface="Arial" panose="020B0604020202020204" pitchFamily="34" charset="0"/>
              </a:rPr>
              <a:t>team</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Sponsoring and leading </a:t>
            </a:r>
            <a:r>
              <a:rPr lang="en-GB" sz="2400" dirty="0">
                <a:solidFill>
                  <a:schemeClr val="tx1">
                    <a:lumMod val="65000"/>
                    <a:lumOff val="35000"/>
                  </a:schemeClr>
                </a:solidFill>
                <a:latin typeface="Arial" panose="020B0604020202020204" pitchFamily="34" charset="0"/>
                <a:cs typeface="Arial" panose="020B0604020202020204" pitchFamily="34" charset="0"/>
              </a:rPr>
              <a:t>business change projects at University for 20+ years</a:t>
            </a:r>
          </a:p>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Member Scottish Government eCommerce Forum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3" y="6191308"/>
            <a:ext cx="2532893" cy="606553"/>
          </a:xfrm>
          <a:prstGeom prst="rect">
            <a:avLst/>
          </a:prstGeom>
        </p:spPr>
      </p:pic>
      <p:sp>
        <p:nvSpPr>
          <p:cNvPr id="6" name="TextBox 5"/>
          <p:cNvSpPr txBox="1"/>
          <p:nvPr/>
        </p:nvSpPr>
        <p:spPr>
          <a:xfrm>
            <a:off x="4893365" y="6309918"/>
            <a:ext cx="3505200" cy="369332"/>
          </a:xfrm>
          <a:prstGeom prst="rect">
            <a:avLst/>
          </a:prstGeom>
          <a:noFill/>
        </p:spPr>
        <p:txBody>
          <a:bodyPr wrap="square" rtlCol="0">
            <a:spAutoFit/>
          </a:bodyPr>
          <a:lstStyle/>
          <a:p>
            <a:pPr algn="r"/>
            <a:r>
              <a:rPr lang="en-GB"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14" b="35049"/>
          <a:stretch/>
        </p:blipFill>
        <p:spPr>
          <a:xfrm>
            <a:off x="664723" y="1815636"/>
            <a:ext cx="3011637" cy="2941200"/>
          </a:xfrm>
        </p:spPr>
      </p:pic>
      <p:sp>
        <p:nvSpPr>
          <p:cNvPr id="9" name="TextBox 8"/>
          <p:cNvSpPr txBox="1"/>
          <p:nvPr/>
        </p:nvSpPr>
        <p:spPr>
          <a:xfrm>
            <a:off x="483602" y="4774253"/>
            <a:ext cx="3373878" cy="1323439"/>
          </a:xfrm>
          <a:prstGeom prst="rect">
            <a:avLst/>
          </a:prstGeom>
          <a:noFill/>
        </p:spPr>
        <p:txBody>
          <a:bodyPr wrap="square" rtlCol="0">
            <a:spAutoFit/>
          </a:bodyPr>
          <a:lstStyle/>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Assistant Director of Procurement </a:t>
            </a:r>
          </a:p>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Corporate Services</a:t>
            </a:r>
          </a:p>
          <a:p>
            <a:pPr algn="ctr" defTabSz="457200">
              <a:spcBef>
                <a:spcPct val="0"/>
              </a:spcBef>
            </a:pPr>
            <a:r>
              <a:rPr lang="en-GB" sz="2000" dirty="0" smtClean="0">
                <a:solidFill>
                  <a:schemeClr val="tx1">
                    <a:lumMod val="65000"/>
                    <a:lumOff val="35000"/>
                  </a:schemeClr>
                </a:solidFill>
                <a:latin typeface="Arial" panose="020B0604020202020204" pitchFamily="34" charset="0"/>
                <a:ea typeface="+mj-ea"/>
                <a:cs typeface="Arial" panose="020B0604020202020204" pitchFamily="34" charset="0"/>
              </a:rPr>
              <a:t>Craig.Henderson@ed.ac.uk</a:t>
            </a:r>
            <a:endParaRPr lang="en-GB" sz="20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73173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838200" y="3261508"/>
            <a:ext cx="3048000" cy="954107"/>
          </a:xfrm>
          <a:prstGeom prst="rect">
            <a:avLst/>
          </a:prstGeom>
          <a:noFill/>
        </p:spPr>
        <p:txBody>
          <a:bodyPr wrap="square" rtlCol="0">
            <a:spAutoFit/>
          </a:bodyPr>
          <a:lstStyle/>
          <a:p>
            <a:r>
              <a:rPr lang="en-GB" sz="2800" dirty="0" smtClean="0">
                <a:solidFill>
                  <a:schemeClr val="tx1">
                    <a:lumMod val="65000"/>
                    <a:lumOff val="35000"/>
                  </a:schemeClr>
                </a:solidFill>
                <a:latin typeface="Arial" panose="020B0604020202020204" pitchFamily="34" charset="0"/>
                <a:cs typeface="Arial" panose="020B0604020202020204" pitchFamily="34" charset="0"/>
              </a:rPr>
              <a:t>Partnership will power IT change </a:t>
            </a: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5648"/>
          <a:stretch/>
        </p:blipFill>
        <p:spPr>
          <a:xfrm>
            <a:off x="3886200" y="2559842"/>
            <a:ext cx="3535192" cy="2357438"/>
          </a:xfrm>
          <a:prstGeom prst="rect">
            <a:avLst/>
          </a:prstGeom>
        </p:spPr>
      </p:pic>
      <p:sp>
        <p:nvSpPr>
          <p:cNvPr id="7" name="TextBox 6"/>
          <p:cNvSpPr txBox="1"/>
          <p:nvPr/>
        </p:nvSpPr>
        <p:spPr>
          <a:xfrm>
            <a:off x="4267200" y="5029200"/>
            <a:ext cx="2819400" cy="461665"/>
          </a:xfrm>
          <a:prstGeom prst="rect">
            <a:avLst/>
          </a:prstGeom>
          <a:noFill/>
        </p:spPr>
        <p:txBody>
          <a:bodyPr wrap="square" rtlCol="0">
            <a:spAutoFit/>
          </a:bodyPr>
          <a:lstStyle/>
          <a:p>
            <a:pPr algn="ctr"/>
            <a:r>
              <a:rPr lang="en-GB" sz="2400" dirty="0" smtClean="0">
                <a:solidFill>
                  <a:schemeClr val="tx1">
                    <a:lumMod val="65000"/>
                    <a:lumOff val="35000"/>
                  </a:schemeClr>
                </a:solidFill>
                <a:latin typeface="Arial" panose="020B0604020202020204" pitchFamily="34" charset="0"/>
                <a:cs typeface="Arial" panose="020B0604020202020204" pitchFamily="34" charset="0"/>
              </a:rPr>
              <a:t>We do it together!</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972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Any Questions?</a:t>
            </a:r>
            <a:endParaRPr lang="en-GB" dirty="0">
              <a:solidFill>
                <a:schemeClr val="tx1">
                  <a:lumMod val="65000"/>
                  <a:lumOff val="3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27810"/>
            <a:ext cx="4191000" cy="31432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3811" y="4314270"/>
            <a:ext cx="582930" cy="411480"/>
          </a:xfrm>
          <a:prstGeom prst="rect">
            <a:avLst/>
          </a:prstGeom>
        </p:spPr>
      </p:pic>
      <p:sp>
        <p:nvSpPr>
          <p:cNvPr id="8" name="TextBox 7"/>
          <p:cNvSpPr txBox="1"/>
          <p:nvPr/>
        </p:nvSpPr>
        <p:spPr>
          <a:xfrm>
            <a:off x="5496741" y="4211400"/>
            <a:ext cx="1905000" cy="461665"/>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a:t>
            </a:r>
            <a:r>
              <a:rPr lang="en-GB" sz="2400" dirty="0" err="1" smtClean="0">
                <a:solidFill>
                  <a:schemeClr val="tx1">
                    <a:lumMod val="65000"/>
                    <a:lumOff val="35000"/>
                  </a:schemeClr>
                </a:solidFill>
                <a:latin typeface="Arial" panose="020B0604020202020204" pitchFamily="34" charset="0"/>
                <a:cs typeface="Arial" panose="020B0604020202020204" pitchFamily="34" charset="0"/>
              </a:rPr>
              <a:t>uoe_pmo</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3811" y="3793696"/>
            <a:ext cx="582930" cy="411480"/>
          </a:xfrm>
          <a:prstGeom prst="rect">
            <a:avLst/>
          </a:prstGeom>
        </p:spPr>
      </p:pic>
      <p:sp>
        <p:nvSpPr>
          <p:cNvPr id="10" name="TextBox 9"/>
          <p:cNvSpPr txBox="1"/>
          <p:nvPr/>
        </p:nvSpPr>
        <p:spPr>
          <a:xfrm>
            <a:off x="5477147" y="3768603"/>
            <a:ext cx="2153194" cy="461665"/>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a:t>
            </a:r>
            <a:r>
              <a:rPr lang="en-GB" sz="2400" dirty="0" err="1" smtClean="0">
                <a:solidFill>
                  <a:schemeClr val="tx1">
                    <a:lumMod val="65000"/>
                    <a:lumOff val="35000"/>
                  </a:schemeClr>
                </a:solidFill>
                <a:latin typeface="Arial" panose="020B0604020202020204" pitchFamily="34" charset="0"/>
                <a:cs typeface="Arial" panose="020B0604020202020204" pitchFamily="34" charset="0"/>
              </a:rPr>
              <a:t>uoe_isapps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4876800" y="2743200"/>
            <a:ext cx="3402330" cy="461665"/>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www.projects.ed.ac.uk</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881154" y="3185997"/>
            <a:ext cx="2971800" cy="461665"/>
          </a:xfrm>
          <a:prstGeom prst="rect">
            <a:avLst/>
          </a:prstGeom>
          <a:noFill/>
        </p:spPr>
        <p:txBody>
          <a:bodyPr wrap="square" rtlCol="0">
            <a:spAutoFit/>
          </a:bodyPr>
          <a:lstStyle/>
          <a:p>
            <a:r>
              <a:rPr lang="en-GB" sz="2400" dirty="0" smtClean="0">
                <a:solidFill>
                  <a:schemeClr val="tx1">
                    <a:lumMod val="65000"/>
                    <a:lumOff val="35000"/>
                  </a:schemeClr>
                </a:solidFill>
                <a:latin typeface="Arial" panose="020B0604020202020204" pitchFamily="34" charset="0"/>
                <a:cs typeface="Arial" panose="020B0604020202020204" pitchFamily="34" charset="0"/>
              </a:rPr>
              <a:t>pmo@ed.ac.uk</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080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Us Improve and Grow</a:t>
            </a:r>
            <a:endParaRPr lang="en-GB" dirty="0"/>
          </a:p>
        </p:txBody>
      </p:sp>
      <p:sp>
        <p:nvSpPr>
          <p:cNvPr id="3" name="Content Placeholder 2"/>
          <p:cNvSpPr>
            <a:spLocks noGrp="1"/>
          </p:cNvSpPr>
          <p:nvPr>
            <p:ph idx="1"/>
          </p:nvPr>
        </p:nvSpPr>
        <p:spPr/>
        <p:txBody>
          <a:bodyPr/>
          <a:lstStyle/>
          <a:p>
            <a:pPr algn="ctr"/>
            <a:r>
              <a:rPr lang="en-US" sz="3200" dirty="0">
                <a:solidFill>
                  <a:schemeClr val="tx1">
                    <a:lumMod val="75000"/>
                    <a:lumOff val="25000"/>
                  </a:schemeClr>
                </a:solidFill>
              </a:rPr>
              <a:t>Thank you for participating </a:t>
            </a:r>
          </a:p>
          <a:p>
            <a:pPr algn="ctr"/>
            <a:r>
              <a:rPr lang="en-US" sz="3200" dirty="0">
                <a:solidFill>
                  <a:schemeClr val="tx1">
                    <a:lumMod val="75000"/>
                    <a:lumOff val="25000"/>
                  </a:schemeClr>
                </a:solidFill>
              </a:rPr>
              <a:t>in today’s session</a:t>
            </a:r>
            <a:r>
              <a:rPr lang="en-US" sz="3200" dirty="0" smtClean="0">
                <a:solidFill>
                  <a:schemeClr val="tx1">
                    <a:lumMod val="75000"/>
                    <a:lumOff val="25000"/>
                  </a:schemeClr>
                </a:solidFill>
              </a:rPr>
              <a:t>!</a:t>
            </a:r>
          </a:p>
          <a:p>
            <a:pPr algn="ctr"/>
            <a:endParaRPr lang="en-US" sz="3200" dirty="0">
              <a:solidFill>
                <a:schemeClr val="tx1">
                  <a:lumMod val="75000"/>
                  <a:lumOff val="25000"/>
                </a:schemeClr>
              </a:solidFill>
            </a:endParaRPr>
          </a:p>
          <a:p>
            <a:pPr algn="ctr"/>
            <a:r>
              <a:rPr lang="en-US" sz="2400" dirty="0">
                <a:solidFill>
                  <a:schemeClr val="tx1">
                    <a:lumMod val="75000"/>
                    <a:lumOff val="25000"/>
                  </a:schemeClr>
                </a:solidFill>
              </a:rPr>
              <a:t>We’re very interested in your feedback.  Please take </a:t>
            </a:r>
          </a:p>
          <a:p>
            <a:pPr algn="ctr"/>
            <a:r>
              <a:rPr lang="en-US" sz="2400" dirty="0">
                <a:solidFill>
                  <a:schemeClr val="tx1">
                    <a:lumMod val="75000"/>
                    <a:lumOff val="25000"/>
                  </a:schemeClr>
                </a:solidFill>
              </a:rPr>
              <a:t>a minute to fill out the session evaluation found </a:t>
            </a:r>
            <a:r>
              <a:rPr lang="en-US" sz="2400" dirty="0" smtClean="0">
                <a:solidFill>
                  <a:schemeClr val="tx1">
                    <a:lumMod val="75000"/>
                    <a:lumOff val="25000"/>
                  </a:schemeClr>
                </a:solidFill>
              </a:rPr>
              <a:t>within the </a:t>
            </a:r>
            <a:r>
              <a:rPr lang="en-US" sz="2400" dirty="0">
                <a:solidFill>
                  <a:schemeClr val="tx1">
                    <a:lumMod val="75000"/>
                    <a:lumOff val="25000"/>
                  </a:schemeClr>
                </a:solidFill>
              </a:rPr>
              <a:t>conference mobile app, or the online </a:t>
            </a:r>
            <a:r>
              <a:rPr lang="en-US" sz="2400" dirty="0" smtClean="0">
                <a:solidFill>
                  <a:schemeClr val="tx1">
                    <a:lumMod val="75000"/>
                    <a:lumOff val="25000"/>
                  </a:schemeClr>
                </a:solidFill>
              </a:rPr>
              <a:t>agenda</a:t>
            </a:r>
            <a:endParaRPr lang="en-GB" sz="3200" dirty="0"/>
          </a:p>
          <a:p>
            <a:pPr algn="ctr"/>
            <a:endParaRPr lang="en-US" sz="32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829959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Procurement Spend at the University</a:t>
            </a:r>
            <a:endParaRPr lang="en-GB" dirty="0">
              <a:solidFill>
                <a:schemeClr val="tx1">
                  <a:lumMod val="65000"/>
                  <a:lumOff val="35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02135"/>
            <a:ext cx="7391400" cy="4522093"/>
          </a:xfrm>
        </p:spPr>
      </p:pic>
    </p:spTree>
    <p:extLst>
      <p:ext uri="{BB962C8B-B14F-4D97-AF65-F5344CB8AC3E}">
        <p14:creationId xmlns:p14="http://schemas.microsoft.com/office/powerpoint/2010/main" val="407877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GB" dirty="0"/>
          </a:p>
        </p:txBody>
      </p:sp>
      <p:pic>
        <p:nvPicPr>
          <p:cNvPr id="8" name="Picture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2" y="1832258"/>
            <a:ext cx="4859953" cy="3555187"/>
          </a:xfrm>
        </p:spPr>
      </p:pic>
      <p:graphicFrame>
        <p:nvGraphicFramePr>
          <p:cNvPr id="4" name="Diagram 2"/>
          <p:cNvGraphicFramePr/>
          <p:nvPr>
            <p:extLst>
              <p:ext uri="{D42A27DB-BD31-4B8C-83A1-F6EECF244321}">
                <p14:modId xmlns:p14="http://schemas.microsoft.com/office/powerpoint/2010/main" val="2031271979"/>
              </p:ext>
            </p:extLst>
          </p:nvPr>
        </p:nvGraphicFramePr>
        <p:xfrm>
          <a:off x="5257800" y="1828268"/>
          <a:ext cx="3352800" cy="3559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876800" y="6309918"/>
            <a:ext cx="3505200" cy="369332"/>
          </a:xfrm>
          <a:prstGeom prst="rect">
            <a:avLst/>
          </a:prstGeom>
          <a:noFill/>
        </p:spPr>
        <p:txBody>
          <a:bodyPr wrap="square" rtlCol="0">
            <a:spAutoFit/>
          </a:bodyPr>
          <a:lstStyle/>
          <a:p>
            <a:pPr algn="r"/>
            <a:r>
              <a:rPr lang="en-GB"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699" y="513746"/>
            <a:ext cx="6720854" cy="1075946"/>
          </a:xfrm>
          <a:prstGeom prst="rect">
            <a:avLst/>
          </a:prstGeom>
        </p:spPr>
      </p:pic>
    </p:spTree>
    <p:extLst>
      <p:ext uri="{BB962C8B-B14F-4D97-AF65-F5344CB8AC3E}">
        <p14:creationId xmlns:p14="http://schemas.microsoft.com/office/powerpoint/2010/main" val="3371722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GB" dirty="0"/>
          </a:p>
        </p:txBody>
      </p:sp>
      <p:sp>
        <p:nvSpPr>
          <p:cNvPr id="9" name="TextBox 8"/>
          <p:cNvSpPr txBox="1"/>
          <p:nvPr/>
        </p:nvSpPr>
        <p:spPr>
          <a:xfrm>
            <a:off x="4876800" y="6309918"/>
            <a:ext cx="3505200" cy="369332"/>
          </a:xfrm>
          <a:prstGeom prst="rect">
            <a:avLst/>
          </a:prstGeom>
          <a:noFill/>
        </p:spPr>
        <p:txBody>
          <a:bodyPr wrap="square" rtlCol="0">
            <a:spAutoFit/>
          </a:bodyPr>
          <a:lstStyle/>
          <a:p>
            <a:pPr algn="r"/>
            <a:r>
              <a:rPr lang="en-GB"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9" y="513746"/>
            <a:ext cx="6720854" cy="1075946"/>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2323555"/>
            <a:ext cx="7391400" cy="3079253"/>
          </a:xfrm>
        </p:spPr>
      </p:pic>
    </p:spTree>
    <p:extLst>
      <p:ext uri="{BB962C8B-B14F-4D97-AF65-F5344CB8AC3E}">
        <p14:creationId xmlns:p14="http://schemas.microsoft.com/office/powerpoint/2010/main" val="188348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Our Message</a:t>
            </a:r>
            <a:endParaRPr lang="en-GB" dirty="0">
              <a:solidFill>
                <a:schemeClr val="tx1">
                  <a:lumMod val="65000"/>
                  <a:lumOff val="35000"/>
                </a:schemeClr>
              </a:solidFill>
            </a:endParaRPr>
          </a:p>
        </p:txBody>
      </p:sp>
      <p:sp>
        <p:nvSpPr>
          <p:cNvPr id="5" name="Rounded Rectangle 4"/>
          <p:cNvSpPr/>
          <p:nvPr/>
        </p:nvSpPr>
        <p:spPr>
          <a:xfrm>
            <a:off x="762000" y="1972917"/>
            <a:ext cx="2209800" cy="91440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Working</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Together</a:t>
            </a:r>
            <a:endParaRPr lang="en-GB" sz="2000" b="1" dirty="0">
              <a:latin typeface="Arial" panose="020B0604020202020204" pitchFamily="34" charset="0"/>
              <a:cs typeface="Arial" panose="020B0604020202020204" pitchFamily="34" charset="0"/>
            </a:endParaRPr>
          </a:p>
        </p:txBody>
      </p:sp>
      <p:sp>
        <p:nvSpPr>
          <p:cNvPr id="7" name="Rounded Rectangle 6"/>
          <p:cNvSpPr/>
          <p:nvPr/>
        </p:nvSpPr>
        <p:spPr>
          <a:xfrm>
            <a:off x="3124200" y="1972917"/>
            <a:ext cx="2209800" cy="91440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Building Trust </a:t>
            </a:r>
            <a:endParaRPr lang="en-GB" sz="2000" b="1" dirty="0">
              <a:latin typeface="Arial" panose="020B0604020202020204" pitchFamily="34" charset="0"/>
              <a:cs typeface="Arial" panose="020B0604020202020204" pitchFamily="34" charset="0"/>
            </a:endParaRPr>
          </a:p>
        </p:txBody>
      </p:sp>
      <p:sp>
        <p:nvSpPr>
          <p:cNvPr id="8" name="Rounded Rectangle 7"/>
          <p:cNvSpPr/>
          <p:nvPr/>
        </p:nvSpPr>
        <p:spPr>
          <a:xfrm>
            <a:off x="5486400" y="1949726"/>
            <a:ext cx="2209800" cy="91440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Transforming Relationships to Partnerships</a:t>
            </a:r>
            <a:endParaRPr lang="en-GB" sz="2000" b="1" dirty="0">
              <a:latin typeface="Arial" panose="020B0604020202020204" pitchFamily="34" charset="0"/>
              <a:cs typeface="Arial" panose="020B0604020202020204" pitchFamily="34" charset="0"/>
            </a:endParaRPr>
          </a:p>
        </p:txBody>
      </p:sp>
      <p:sp>
        <p:nvSpPr>
          <p:cNvPr id="9" name="Down Arrow 8"/>
          <p:cNvSpPr/>
          <p:nvPr/>
        </p:nvSpPr>
        <p:spPr>
          <a:xfrm>
            <a:off x="3022092" y="3200400"/>
            <a:ext cx="2414016" cy="12371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0" name="Rounded Rectangle 9"/>
          <p:cNvSpPr/>
          <p:nvPr/>
        </p:nvSpPr>
        <p:spPr>
          <a:xfrm>
            <a:off x="2171700" y="4800600"/>
            <a:ext cx="4114800" cy="9144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Improved Delivery of IT Change</a:t>
            </a:r>
            <a:endParaRPr lang="en-GB" sz="2000" b="1" dirty="0">
              <a:latin typeface="Arial" panose="020B0604020202020204" pitchFamily="34" charset="0"/>
              <a:cs typeface="Arial" panose="020B0604020202020204" pitchFamily="34" charset="0"/>
            </a:endParaRPr>
          </a:p>
        </p:txBody>
      </p:sp>
      <p:sp>
        <p:nvSpPr>
          <p:cNvPr id="4" name="TextBox 3"/>
          <p:cNvSpPr txBox="1"/>
          <p:nvPr/>
        </p:nvSpPr>
        <p:spPr>
          <a:xfrm>
            <a:off x="762000" y="6081656"/>
            <a:ext cx="7804498" cy="584775"/>
          </a:xfrm>
          <a:prstGeom prst="rect">
            <a:avLst/>
          </a:prstGeom>
          <a:noFill/>
        </p:spPr>
        <p:txBody>
          <a:bodyPr wrap="square" rtlCol="0">
            <a:spAutoFit/>
          </a:bodyPr>
          <a:lstStyle/>
          <a:p>
            <a:r>
              <a:rPr lang="en-GB" sz="3200" dirty="0" smtClean="0">
                <a:solidFill>
                  <a:schemeClr val="tx1">
                    <a:lumMod val="65000"/>
                    <a:lumOff val="35000"/>
                  </a:schemeClr>
                </a:solidFill>
              </a:rPr>
              <a:t>It takes time and effort but it’s worth it!</a:t>
            </a:r>
            <a:endParaRPr lang="en-GB" sz="3200" dirty="0">
              <a:solidFill>
                <a:schemeClr val="tx1">
                  <a:lumMod val="65000"/>
                  <a:lumOff val="35000"/>
                </a:schemeClr>
              </a:solidFill>
            </a:endParaRPr>
          </a:p>
        </p:txBody>
      </p:sp>
    </p:spTree>
    <p:extLst>
      <p:ext uri="{BB962C8B-B14F-4D97-AF65-F5344CB8AC3E}">
        <p14:creationId xmlns:p14="http://schemas.microsoft.com/office/powerpoint/2010/main" val="428885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12813</TotalTime>
  <Words>5798</Words>
  <Application>Microsoft Office PowerPoint</Application>
  <PresentationFormat>On-screen Show (4:3)</PresentationFormat>
  <Paragraphs>627</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Wingdings</vt:lpstr>
      <vt:lpstr>9_Default Theme</vt:lpstr>
      <vt:lpstr>PowerPoint Presentation</vt:lpstr>
      <vt:lpstr>Partnership Powered IT – Outcomes </vt:lpstr>
      <vt:lpstr>Mark Ritchie</vt:lpstr>
      <vt:lpstr>Rhian Davies</vt:lpstr>
      <vt:lpstr>Craig Henderson</vt:lpstr>
      <vt:lpstr>Procurement Spend at the University</vt:lpstr>
      <vt:lpstr>PowerPoint Presentation</vt:lpstr>
      <vt:lpstr>PowerPoint Presentation</vt:lpstr>
      <vt:lpstr>Our Message</vt:lpstr>
      <vt:lpstr>What is Partnership?</vt:lpstr>
      <vt:lpstr>So what’s the problem?</vt:lpstr>
      <vt:lpstr>Partners can have very different</vt:lpstr>
      <vt:lpstr>A Great Partnership - Laurel and Hardy </vt:lpstr>
      <vt:lpstr>Where we started</vt:lpstr>
      <vt:lpstr>Project Delivery in 2005 – Business View</vt:lpstr>
      <vt:lpstr>Project Delivery Headlines </vt:lpstr>
      <vt:lpstr>How was it in 2005 for IT?</vt:lpstr>
      <vt:lpstr>Our Journey</vt:lpstr>
      <vt:lpstr>Starting to Tackle the Problems</vt:lpstr>
      <vt:lpstr>Established Project Methodology</vt:lpstr>
      <vt:lpstr>Standard Approach for Projects</vt:lpstr>
      <vt:lpstr>Agreed Roles and Responsibilities</vt:lpstr>
      <vt:lpstr>Visibility of Project Progress</vt:lpstr>
      <vt:lpstr>Resource Allocation </vt:lpstr>
      <vt:lpstr>Prioritised Projects Together</vt:lpstr>
      <vt:lpstr>Common Estimation Process</vt:lpstr>
      <vt:lpstr>Common Estimation Process</vt:lpstr>
      <vt:lpstr>Transparent  Allocation of IT Resource</vt:lpstr>
      <vt:lpstr>Changed Language</vt:lpstr>
      <vt:lpstr>Changed Language</vt:lpstr>
      <vt:lpstr>Dependability</vt:lpstr>
      <vt:lpstr>Shared Success</vt:lpstr>
      <vt:lpstr>Shared Success</vt:lpstr>
      <vt:lpstr>Track Record of Delivery</vt:lpstr>
      <vt:lpstr>Maturing Partnerships</vt:lpstr>
      <vt:lpstr>Co-located Project Teams</vt:lpstr>
      <vt:lpstr>Expanded Partner Role</vt:lpstr>
      <vt:lpstr>Agile Project Delivery</vt:lpstr>
      <vt:lpstr>Where are we now?</vt:lpstr>
      <vt:lpstr>2015 – An IT Perspective</vt:lpstr>
      <vt:lpstr>2015 – A Partner Perspective</vt:lpstr>
      <vt:lpstr>2015 - Project Delivery Headlines </vt:lpstr>
      <vt:lpstr>PowerPoint Presentation</vt:lpstr>
      <vt:lpstr>Build Trust to Improve Delivery </vt:lpstr>
      <vt:lpstr>Build Trust - Togetherness </vt:lpstr>
      <vt:lpstr>Build Trust – Consistency </vt:lpstr>
      <vt:lpstr>Build Trust – Transparency </vt:lpstr>
      <vt:lpstr>PowerPoint Presentation</vt:lpstr>
      <vt:lpstr>PowerPoint Presentation</vt:lpstr>
      <vt:lpstr>PowerPoint Presentation</vt:lpstr>
      <vt:lpstr>Any Questions?</vt:lpstr>
      <vt:lpstr>Help Us Improve and Grow</vt:lpstr>
    </vt:vector>
  </TitlesOfParts>
  <Company>EDUCAUSE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Partenership Powered IT Change</dc:title>
  <dc:creator>Mark Ritchie;Rhian Davies;Craig Henderson</dc:creator>
  <cp:lastModifiedBy>RITCHIE Mark</cp:lastModifiedBy>
  <cp:revision>431</cp:revision>
  <cp:lastPrinted>2015-10-28T13:50:21Z</cp:lastPrinted>
  <dcterms:created xsi:type="dcterms:W3CDTF">2012-08-08T18:23:13Z</dcterms:created>
  <dcterms:modified xsi:type="dcterms:W3CDTF">2015-10-31T16:14:51Z</dcterms:modified>
</cp:coreProperties>
</file>