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4" r:id="rId6"/>
    <p:sldId id="266" r:id="rId7"/>
    <p:sldId id="267" r:id="rId8"/>
    <p:sldId id="265" r:id="rId9"/>
    <p:sldId id="261" r:id="rId10"/>
    <p:sldId id="262" r:id="rId11"/>
    <p:sldId id="263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B227"/>
    <a:srgbClr val="FFD100"/>
    <a:srgbClr val="493192"/>
    <a:srgbClr val="61279E"/>
    <a:srgbClr val="E09B04"/>
    <a:srgbClr val="FEE400"/>
    <a:srgbClr val="EE9411"/>
    <a:srgbClr val="EEB111"/>
    <a:srgbClr val="8F0D3B"/>
    <a:srgbClr val="362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723" autoAdjust="0"/>
    <p:restoredTop sz="94660"/>
  </p:normalViewPr>
  <p:slideViewPr>
    <p:cSldViewPr snapToGrid="0" snapToObjects="1">
      <p:cViewPr>
        <p:scale>
          <a:sx n="120" d="100"/>
          <a:sy n="120" d="100"/>
        </p:scale>
        <p:origin x="-444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A2224C"/>
              </a:solidFill>
            </c:spPr>
          </c:dPt>
          <c:dPt>
            <c:idx val="1"/>
            <c:bubble3D val="0"/>
            <c:spPr>
              <a:solidFill>
                <a:schemeClr val="tx1"/>
              </a:solidFill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Completed</c:v>
                </c:pt>
                <c:pt idx="1">
                  <c:v>Unscoped</c:v>
                </c:pt>
                <c:pt idx="2">
                  <c:v>Waiting</c:v>
                </c:pt>
                <c:pt idx="3">
                  <c:v>Active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124</c:v>
                </c:pt>
                <c:pt idx="1">
                  <c:v>7</c:v>
                </c:pt>
                <c:pt idx="2">
                  <c:v>13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rgbClr val="E8B227"/>
    </a:solidFill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rgbClr val="FFFFFF"/>
          </a:solidFill>
          <a:ln>
            <a:solidFill>
              <a:srgbClr val="8F0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bg1"/>
          </a:solidFill>
          <a:ln>
            <a:solidFill>
              <a:srgbClr val="49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rgbClr val="8F0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rgbClr val="49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8634"/>
            <a:ext cx="9144000" cy="995082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hart" Target="../charts/chart1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yola Logo 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73" y="531994"/>
            <a:ext cx="1372715" cy="15812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139" y="1213336"/>
            <a:ext cx="39707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i="0" dirty="0" smtClean="0">
                <a:solidFill>
                  <a:srgbClr val="404040"/>
                </a:solidFill>
                <a:latin typeface="Arial Narrow Bold"/>
                <a:cs typeface="Arial Narrow Bold"/>
              </a:rPr>
              <a:t>WINNING INTEGRATION STRATEGIES TO INSPIRE &amp; STIMULATE CAMPUS-WIDE ECM ADOPTION</a:t>
            </a:r>
            <a:endParaRPr lang="en-US" sz="2800" b="1" i="0" dirty="0">
              <a:solidFill>
                <a:srgbClr val="404040"/>
              </a:solidFill>
              <a:latin typeface="Arial Narrow Bold"/>
              <a:cs typeface="Arial Narrow Bol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6206" y="3082870"/>
            <a:ext cx="391068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4720" y="3191966"/>
            <a:ext cx="3170121" cy="1080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Thursday, October 29</a:t>
            </a:r>
            <a:r>
              <a:rPr lang="en-US" b="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2015</a:t>
            </a:r>
          </a:p>
          <a:p>
            <a:pPr>
              <a:lnSpc>
                <a:spcPct val="120000"/>
              </a:lnSpc>
            </a:pP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1:30 PM – 2:20 PM</a:t>
            </a:r>
          </a:p>
          <a:p>
            <a:pPr>
              <a:lnSpc>
                <a:spcPct val="120000"/>
              </a:lnSpc>
            </a:pP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Meeting Room 237-238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7879" y="1426042"/>
            <a:ext cx="1953722" cy="77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FFFF"/>
                </a:solidFill>
              </a:rPr>
              <a:t>Jim </a:t>
            </a:r>
            <a:r>
              <a:rPr lang="en-US" b="1" dirty="0" err="1" smtClean="0">
                <a:solidFill>
                  <a:srgbClr val="FFFFFF"/>
                </a:solidFill>
              </a:rPr>
              <a:t>Sibenaller</a:t>
            </a:r>
            <a:endParaRPr lang="en-US" b="1" dirty="0" smtClean="0">
              <a:solidFill>
                <a:srgbClr val="FFFFFF"/>
              </a:solidFill>
            </a:endParaRPr>
          </a:p>
          <a:p>
            <a:pPr algn="r">
              <a:lnSpc>
                <a:spcPct val="110000"/>
              </a:lnSpc>
            </a:pPr>
            <a: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  <a:t>Director, Business &amp; Enterprise Services, IT</a:t>
            </a:r>
            <a:r>
              <a:rPr lang="en-US" sz="1200" baseline="0" dirty="0" smtClean="0">
                <a:solidFill>
                  <a:srgbClr val="FFFFFF"/>
                </a:solidFill>
                <a:latin typeface="Arial Narrow"/>
                <a:cs typeface="Arial Narrow"/>
              </a:rPr>
              <a:t> Services</a:t>
            </a:r>
            <a:endParaRPr lang="en-US" sz="12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4697" y="3570043"/>
            <a:ext cx="1953722" cy="77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err="1" smtClean="0">
                <a:solidFill>
                  <a:srgbClr val="FFFFFF"/>
                </a:solidFill>
              </a:rPr>
              <a:t>Criss</a:t>
            </a:r>
            <a:r>
              <a:rPr lang="en-US" b="1" dirty="0" smtClean="0">
                <a:solidFill>
                  <a:srgbClr val="FFFFFF"/>
                </a:solidFill>
              </a:rPr>
              <a:t> Laidlaw</a:t>
            </a:r>
          </a:p>
          <a:p>
            <a:pPr algn="l">
              <a:lnSpc>
                <a:spcPct val="110000"/>
              </a:lnSpc>
            </a:pPr>
            <a:r>
              <a:rPr lang="en-US" sz="1200" dirty="0" smtClean="0">
                <a:solidFill>
                  <a:srgbClr val="FFFFFF"/>
                </a:solidFill>
                <a:latin typeface="Arial Narrow"/>
                <a:cs typeface="Arial Narrow"/>
              </a:rPr>
              <a:t>Director of Administrative Information Systems</a:t>
            </a:r>
            <a:endParaRPr lang="en-US" sz="12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0765" y="4856593"/>
            <a:ext cx="4340626" cy="155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800" b="1" dirty="0" smtClean="0">
                <a:solidFill>
                  <a:srgbClr val="404040"/>
                </a:solidFill>
                <a:latin typeface="Arial Narrow"/>
                <a:cs typeface="Arial Narrow"/>
              </a:rPr>
              <a:t>Presenters Representing:</a:t>
            </a:r>
          </a:p>
          <a:p>
            <a:pPr algn="r">
              <a:lnSpc>
                <a:spcPct val="130000"/>
              </a:lnSpc>
            </a:pPr>
            <a:r>
              <a:rPr lang="en-US" sz="2800" dirty="0" smtClean="0">
                <a:solidFill>
                  <a:srgbClr val="404040"/>
                </a:solidFill>
              </a:rPr>
              <a:t>Loyola University Chicago</a:t>
            </a:r>
          </a:p>
          <a:p>
            <a:pPr algn="r">
              <a:lnSpc>
                <a:spcPct val="130000"/>
              </a:lnSpc>
            </a:pPr>
            <a:r>
              <a:rPr lang="en-US" sz="2800" dirty="0" smtClean="0">
                <a:solidFill>
                  <a:srgbClr val="404040"/>
                </a:solidFill>
              </a:rPr>
              <a:t>&amp;</a:t>
            </a:r>
            <a:r>
              <a:rPr lang="en-US" sz="2800" baseline="0" dirty="0" smtClean="0">
                <a:solidFill>
                  <a:srgbClr val="404040"/>
                </a:solidFill>
              </a:rPr>
              <a:t> Williams College</a:t>
            </a:r>
            <a:endParaRPr lang="en-US" sz="2800" dirty="0">
              <a:solidFill>
                <a:srgbClr val="404040"/>
              </a:solidFill>
            </a:endParaRPr>
          </a:p>
        </p:txBody>
      </p:sp>
      <p:pic>
        <p:nvPicPr>
          <p:cNvPr id="10" name="Picture 9" descr="Williams_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41" y="3240898"/>
            <a:ext cx="1900174" cy="31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0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ds in b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03776" cy="60208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46703" y="2494242"/>
            <a:ext cx="9612279" cy="1754178"/>
          </a:xfrm>
          <a:prstGeom prst="rect">
            <a:avLst/>
          </a:prstGeom>
          <a:gradFill flip="none" rotWithShape="1">
            <a:gsLst>
              <a:gs pos="21000">
                <a:srgbClr val="EEB111">
                  <a:alpha val="80000"/>
                </a:srgbClr>
              </a:gs>
              <a:gs pos="100000">
                <a:srgbClr val="FEE400">
                  <a:alpha val="8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9293" y="2542407"/>
            <a:ext cx="8714555" cy="17334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What did you do to promote your project and how is your strategy affecting your 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goal of campus-wide adoption?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54" y="6221296"/>
            <a:ext cx="2519074" cy="7774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93054" y="6020874"/>
            <a:ext cx="4557152" cy="837121"/>
          </a:xfrm>
          <a:prstGeom prst="rect">
            <a:avLst/>
          </a:prstGeom>
          <a:noFill/>
          <a:ln>
            <a:solidFill>
              <a:srgbClr val="36207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37" y="6020879"/>
            <a:ext cx="4574780" cy="837121"/>
          </a:xfrm>
          <a:prstGeom prst="rect">
            <a:avLst/>
          </a:prstGeom>
          <a:noFill/>
          <a:ln>
            <a:solidFill>
              <a:srgbClr val="8F0D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illiams_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83" y="6221296"/>
            <a:ext cx="2741145" cy="45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556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766" y="-1833"/>
            <a:ext cx="10707035" cy="60227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46703" y="2494242"/>
            <a:ext cx="9612279" cy="1671954"/>
          </a:xfrm>
          <a:prstGeom prst="rect">
            <a:avLst/>
          </a:prstGeom>
          <a:gradFill flip="none" rotWithShape="1">
            <a:gsLst>
              <a:gs pos="21000">
                <a:srgbClr val="EEB111">
                  <a:alpha val="80000"/>
                </a:srgbClr>
              </a:gs>
              <a:gs pos="100000">
                <a:srgbClr val="FEE400">
                  <a:alpha val="8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9293" y="2514999"/>
            <a:ext cx="8714555" cy="15963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How do you communicate value 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 order to gain buy in from 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management and end-users?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54" y="6221296"/>
            <a:ext cx="2519074" cy="7774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93054" y="6020874"/>
            <a:ext cx="4557152" cy="837121"/>
          </a:xfrm>
          <a:prstGeom prst="rect">
            <a:avLst/>
          </a:prstGeom>
          <a:noFill/>
          <a:ln>
            <a:solidFill>
              <a:srgbClr val="36207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37" y="6020879"/>
            <a:ext cx="4574780" cy="837121"/>
          </a:xfrm>
          <a:prstGeom prst="rect">
            <a:avLst/>
          </a:prstGeom>
          <a:noFill/>
          <a:ln>
            <a:solidFill>
              <a:srgbClr val="8F0D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illiams_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83" y="6221296"/>
            <a:ext cx="2741145" cy="45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890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IGHTBULB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27"/>
            <a:ext cx="9144000" cy="6027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jim hea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97" y="3206871"/>
            <a:ext cx="1167624" cy="1200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riss hea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365" y="3206871"/>
            <a:ext cx="1200567" cy="1200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1401" y="4495470"/>
            <a:ext cx="38851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F0D3B"/>
                </a:solidFill>
              </a:rPr>
              <a:t>Jim </a:t>
            </a:r>
            <a:r>
              <a:rPr lang="en-US" sz="2000" b="1" dirty="0" err="1" smtClean="0">
                <a:solidFill>
                  <a:srgbClr val="8F0D3B"/>
                </a:solidFill>
              </a:rPr>
              <a:t>Sibenaller</a:t>
            </a:r>
            <a:endParaRPr lang="en-US" sz="2000" b="1" dirty="0" smtClean="0">
              <a:solidFill>
                <a:srgbClr val="8F0D3B"/>
              </a:solidFill>
            </a:endParaRPr>
          </a:p>
          <a:p>
            <a:r>
              <a:rPr lang="en-US" sz="1600" dirty="0" smtClean="0">
                <a:solidFill>
                  <a:srgbClr val="404040"/>
                </a:solidFill>
                <a:latin typeface="Arial Narrow"/>
                <a:cs typeface="Arial Narrow"/>
              </a:rPr>
              <a:t>Director, Business and Enterprise </a:t>
            </a:r>
          </a:p>
          <a:p>
            <a:r>
              <a:rPr lang="en-US" sz="1600" dirty="0" smtClean="0">
                <a:solidFill>
                  <a:srgbClr val="404040"/>
                </a:solidFill>
                <a:latin typeface="Arial Narrow"/>
                <a:cs typeface="Arial Narrow"/>
              </a:rPr>
              <a:t>Services, IT Services</a:t>
            </a:r>
          </a:p>
          <a:p>
            <a:endParaRPr lang="en-US" sz="1600" dirty="0">
              <a:solidFill>
                <a:srgbClr val="8F0D3B"/>
              </a:solidFill>
              <a:latin typeface="Arial Narrow"/>
              <a:cs typeface="Arial Narrow"/>
            </a:endParaRPr>
          </a:p>
          <a:p>
            <a:r>
              <a:rPr lang="en-US" sz="1600" b="1" dirty="0" err="1" smtClean="0">
                <a:solidFill>
                  <a:srgbClr val="404040"/>
                </a:solidFill>
                <a:cs typeface="Arial Narrow"/>
              </a:rPr>
              <a:t>jsibena@luc.edu</a:t>
            </a:r>
            <a:endParaRPr lang="en-US" sz="1600" b="1" dirty="0">
              <a:solidFill>
                <a:srgbClr val="404040"/>
              </a:solidFill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9262" y="4495470"/>
            <a:ext cx="3934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>
                <a:solidFill>
                  <a:srgbClr val="36207E"/>
                </a:solidFill>
              </a:rPr>
              <a:t>Criss</a:t>
            </a:r>
            <a:r>
              <a:rPr lang="en-US" sz="2000" b="1" dirty="0" smtClean="0">
                <a:solidFill>
                  <a:srgbClr val="36207E"/>
                </a:solidFill>
              </a:rPr>
              <a:t> Laidlaw</a:t>
            </a:r>
          </a:p>
          <a:p>
            <a:pPr algn="r"/>
            <a:r>
              <a:rPr lang="en-US" sz="1600" dirty="0" smtClean="0">
                <a:solidFill>
                  <a:srgbClr val="404040"/>
                </a:solidFill>
                <a:latin typeface="Arial Narrow"/>
                <a:cs typeface="Arial Narrow"/>
              </a:rPr>
              <a:t>Director of Administrative </a:t>
            </a:r>
          </a:p>
          <a:p>
            <a:pPr algn="r"/>
            <a:r>
              <a:rPr lang="en-US" sz="1600" dirty="0" smtClean="0">
                <a:solidFill>
                  <a:srgbClr val="404040"/>
                </a:solidFill>
                <a:latin typeface="Arial Narrow"/>
                <a:cs typeface="Arial Narrow"/>
              </a:rPr>
              <a:t>Information Systems</a:t>
            </a:r>
          </a:p>
          <a:p>
            <a:pPr algn="r"/>
            <a:endParaRPr lang="en-US" sz="1600" dirty="0">
              <a:solidFill>
                <a:srgbClr val="404040"/>
              </a:solidFill>
              <a:latin typeface="Arial Narrow"/>
              <a:cs typeface="Arial Narrow"/>
            </a:endParaRPr>
          </a:p>
          <a:p>
            <a:pPr algn="r"/>
            <a:r>
              <a:rPr lang="en-US" sz="1600" b="1" dirty="0" err="1" smtClean="0">
                <a:solidFill>
                  <a:srgbClr val="404040"/>
                </a:solidFill>
                <a:cs typeface="Arial Narrow"/>
              </a:rPr>
              <a:t>claidlaw@williams.edu</a:t>
            </a:r>
            <a:endParaRPr lang="en-US" sz="1600" b="1" dirty="0">
              <a:solidFill>
                <a:srgbClr val="404040"/>
              </a:solidFill>
              <a:cs typeface="Arial Narro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46703" y="447550"/>
            <a:ext cx="9612279" cy="795000"/>
          </a:xfrm>
          <a:prstGeom prst="rect">
            <a:avLst/>
          </a:prstGeom>
          <a:gradFill flip="none" rotWithShape="1">
            <a:gsLst>
              <a:gs pos="21000">
                <a:srgbClr val="EEB111">
                  <a:alpha val="87000"/>
                </a:srgbClr>
              </a:gs>
              <a:gs pos="100000">
                <a:srgbClr val="FEE400">
                  <a:alpha val="87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484094"/>
            <a:ext cx="9144000" cy="7036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404040"/>
                </a:solidFill>
              </a:rPr>
              <a:t>QUESTIONS?</a:t>
            </a:r>
            <a:endParaRPr lang="en-US" b="1" dirty="0">
              <a:solidFill>
                <a:srgbClr val="40404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454" y="6221296"/>
            <a:ext cx="2519074" cy="7774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93054" y="6020874"/>
            <a:ext cx="4557152" cy="837121"/>
          </a:xfrm>
          <a:prstGeom prst="rect">
            <a:avLst/>
          </a:prstGeom>
          <a:noFill/>
          <a:ln>
            <a:solidFill>
              <a:srgbClr val="36207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7" y="6020879"/>
            <a:ext cx="4574780" cy="837121"/>
          </a:xfrm>
          <a:prstGeom prst="rect">
            <a:avLst/>
          </a:prstGeom>
          <a:noFill/>
          <a:ln>
            <a:solidFill>
              <a:srgbClr val="8F0D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Williams_logo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83" y="6221296"/>
            <a:ext cx="2741145" cy="45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930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54" y="6221296"/>
            <a:ext cx="2519074" cy="7774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" y="1"/>
            <a:ext cx="4583917" cy="6020874"/>
          </a:xfrm>
          <a:prstGeom prst="rect">
            <a:avLst/>
          </a:prstGeom>
          <a:solidFill>
            <a:srgbClr val="8F0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83916" y="0"/>
            <a:ext cx="4557152" cy="6020879"/>
          </a:xfrm>
          <a:prstGeom prst="rect">
            <a:avLst/>
          </a:prstGeom>
          <a:solidFill>
            <a:srgbClr val="4931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jim hea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00" y="258970"/>
            <a:ext cx="1617402" cy="1663034"/>
          </a:xfrm>
          <a:prstGeom prst="rect">
            <a:avLst/>
          </a:prstGeom>
        </p:spPr>
      </p:pic>
      <p:pic>
        <p:nvPicPr>
          <p:cNvPr id="6" name="Picture 5" descr="criss hea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04" y="259042"/>
            <a:ext cx="1662962" cy="1662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38" y="2000827"/>
            <a:ext cx="45747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Jim </a:t>
            </a:r>
            <a:r>
              <a:rPr lang="en-US" sz="2000" b="1" dirty="0" err="1" smtClean="0">
                <a:solidFill>
                  <a:schemeClr val="bg1"/>
                </a:solidFill>
              </a:rPr>
              <a:t>Sibenaller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/>
                <a:cs typeface="Arial Narrow"/>
              </a:rPr>
              <a:t>Director, Business &amp; Enterprise Services,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/>
                <a:cs typeface="Arial Narrow"/>
              </a:rPr>
              <a:t>IT Services</a:t>
            </a:r>
            <a:endParaRPr lang="en-US" sz="1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3055" y="2000827"/>
            <a:ext cx="4550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Criss</a:t>
            </a:r>
            <a:r>
              <a:rPr lang="en-US" sz="2000" b="1" dirty="0" smtClean="0">
                <a:solidFill>
                  <a:schemeClr val="bg1"/>
                </a:solidFill>
              </a:rPr>
              <a:t> Laidlaw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/>
                <a:cs typeface="Arial Narrow"/>
              </a:rPr>
              <a:t>Director of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Narrow"/>
                <a:cs typeface="Arial Narrow"/>
              </a:rPr>
              <a:t>Administrative Information Systems</a:t>
            </a:r>
            <a:endParaRPr lang="en-US" sz="1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3054" y="6020874"/>
            <a:ext cx="4557152" cy="837121"/>
          </a:xfrm>
          <a:prstGeom prst="rect">
            <a:avLst/>
          </a:prstGeom>
          <a:noFill/>
          <a:ln>
            <a:solidFill>
              <a:srgbClr val="4931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37" y="6020879"/>
            <a:ext cx="4574780" cy="837121"/>
          </a:xfrm>
          <a:prstGeom prst="rect">
            <a:avLst/>
          </a:prstGeom>
          <a:noFill/>
          <a:ln>
            <a:solidFill>
              <a:srgbClr val="8F0D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" y="4872110"/>
            <a:ext cx="459305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EEB111"/>
                </a:solidFill>
                <a:latin typeface="Arial"/>
                <a:cs typeface="Arial"/>
              </a:rPr>
              <a:t>30 Years of IT Experience</a:t>
            </a:r>
          </a:p>
          <a:p>
            <a:pPr algn="ctr">
              <a:lnSpc>
                <a:spcPct val="120000"/>
              </a:lnSpc>
            </a:pPr>
            <a:r>
              <a:rPr lang="en-US" sz="900" dirty="0" smtClean="0">
                <a:solidFill>
                  <a:srgbClr val="EEB111"/>
                </a:solidFill>
                <a:latin typeface="Arial"/>
                <a:cs typeface="Arial"/>
              </a:rPr>
              <a:t>Manufacturing, Higher Ed &amp; </a:t>
            </a:r>
            <a:r>
              <a:rPr lang="en-US" sz="900" dirty="0" smtClean="0">
                <a:solidFill>
                  <a:srgbClr val="EEB111"/>
                </a:solidFill>
                <a:cs typeface="Arial"/>
              </a:rPr>
              <a:t>Finance </a:t>
            </a:r>
            <a:endParaRPr lang="en-US" sz="900" dirty="0" smtClean="0">
              <a:solidFill>
                <a:srgbClr val="EEB111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" y="3237671"/>
            <a:ext cx="4583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EEB111"/>
                </a:solidFill>
                <a:latin typeface="Arial"/>
                <a:cs typeface="Arial"/>
              </a:rPr>
              <a:t>25 Years of Project Management Experience</a:t>
            </a:r>
            <a:endParaRPr lang="en-US" sz="900" dirty="0" smtClean="0">
              <a:solidFill>
                <a:srgbClr val="EEB111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38" y="4348379"/>
            <a:ext cx="4583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EEB111"/>
                </a:solidFill>
                <a:latin typeface="Arial"/>
                <a:cs typeface="Arial"/>
              </a:rPr>
              <a:t>20 Years of Director Level Experience</a:t>
            </a:r>
            <a:endParaRPr lang="en-US" sz="900" dirty="0" smtClean="0">
              <a:solidFill>
                <a:srgbClr val="EEB111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" y="5555634"/>
            <a:ext cx="4583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 smtClean="0">
                <a:solidFill>
                  <a:srgbClr val="EEB111"/>
                </a:solidFill>
                <a:latin typeface="Arial"/>
                <a:cs typeface="Arial"/>
              </a:rPr>
              <a:t>IT Services/ Governance &amp; Administrative ERP</a:t>
            </a:r>
            <a:endParaRPr lang="en-US" sz="900" i="0" dirty="0" smtClean="0">
              <a:solidFill>
                <a:srgbClr val="EEB111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37" y="3725874"/>
            <a:ext cx="45839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EEB111"/>
                </a:solidFill>
                <a:latin typeface="Arial"/>
                <a:cs typeface="Arial"/>
              </a:rPr>
              <a:t>15 Years of ECM</a:t>
            </a:r>
            <a:r>
              <a:rPr lang="en-US" sz="1200" dirty="0">
                <a:solidFill>
                  <a:srgbClr val="EEB111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rgbClr val="EEB111"/>
                </a:solidFill>
                <a:latin typeface="Arial"/>
                <a:cs typeface="Arial"/>
              </a:rPr>
              <a:t>Experience</a:t>
            </a:r>
          </a:p>
          <a:p>
            <a:pPr algn="ctr"/>
            <a:r>
              <a:rPr lang="en-US" sz="900" dirty="0" smtClean="0">
                <a:solidFill>
                  <a:srgbClr val="EEB111"/>
                </a:solidFill>
                <a:latin typeface="Arial"/>
                <a:cs typeface="Arial"/>
              </a:rPr>
              <a:t>(Has Ownership of the ECM Program)</a:t>
            </a:r>
            <a:endParaRPr lang="en-US" sz="900" dirty="0">
              <a:solidFill>
                <a:srgbClr val="EEB111"/>
              </a:solidFill>
              <a:latin typeface="Arial"/>
              <a:cs typeface="Arial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2299631" y="2920787"/>
            <a:ext cx="0" cy="386587"/>
          </a:xfrm>
          <a:prstGeom prst="line">
            <a:avLst/>
          </a:prstGeom>
          <a:ln cap="flat">
            <a:solidFill>
              <a:schemeClr val="bg1"/>
            </a:solidFill>
            <a:prstDash val="sysDot"/>
            <a:tailEnd type="stealth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299631" y="3494126"/>
            <a:ext cx="0" cy="280340"/>
          </a:xfrm>
          <a:prstGeom prst="line">
            <a:avLst/>
          </a:prstGeom>
          <a:ln cap="flat">
            <a:solidFill>
              <a:schemeClr val="bg1"/>
            </a:solidFill>
            <a:prstDash val="sysDot"/>
            <a:tailEnd type="stealth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299631" y="4141891"/>
            <a:ext cx="0" cy="280340"/>
          </a:xfrm>
          <a:prstGeom prst="line">
            <a:avLst/>
          </a:prstGeom>
          <a:ln cap="flat">
            <a:solidFill>
              <a:schemeClr val="bg1"/>
            </a:solidFill>
            <a:prstDash val="sysDot"/>
            <a:tailEnd type="stealth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308768" y="4610042"/>
            <a:ext cx="0" cy="280340"/>
          </a:xfrm>
          <a:prstGeom prst="line">
            <a:avLst/>
          </a:prstGeom>
          <a:ln cap="flat">
            <a:solidFill>
              <a:schemeClr val="bg1"/>
            </a:solidFill>
            <a:prstDash val="sysDot"/>
            <a:tailEnd type="stealth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308768" y="5332978"/>
            <a:ext cx="0" cy="280340"/>
          </a:xfrm>
          <a:prstGeom prst="line">
            <a:avLst/>
          </a:prstGeom>
          <a:ln cap="flat">
            <a:solidFill>
              <a:schemeClr val="bg1"/>
            </a:solidFill>
            <a:prstDash val="sysDot"/>
            <a:tailEnd type="stealth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595988" y="4441083"/>
            <a:ext cx="4593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EEB111"/>
                </a:solidFill>
                <a:latin typeface="Arial"/>
                <a:cs typeface="Arial"/>
              </a:rPr>
              <a:t>Serving </a:t>
            </a:r>
            <a:r>
              <a:rPr lang="en-US" sz="1200" dirty="0" smtClean="0">
                <a:solidFill>
                  <a:srgbClr val="EEB111"/>
                </a:solidFill>
                <a:latin typeface="Arial"/>
                <a:cs typeface="Arial"/>
              </a:rPr>
              <a:t>2</a:t>
            </a:r>
            <a:r>
              <a:rPr lang="en-US" sz="1200" baseline="30000" dirty="0" smtClean="0">
                <a:solidFill>
                  <a:srgbClr val="EEB111"/>
                </a:solidFill>
                <a:latin typeface="Arial"/>
                <a:cs typeface="Arial"/>
              </a:rPr>
              <a:t>nd</a:t>
            </a:r>
            <a:r>
              <a:rPr lang="en-US" sz="1200" dirty="0" smtClean="0">
                <a:solidFill>
                  <a:srgbClr val="EEB111"/>
                </a:solidFill>
                <a:latin typeface="Arial"/>
                <a:cs typeface="Arial"/>
              </a:rPr>
              <a:t> term on </a:t>
            </a:r>
            <a:r>
              <a:rPr lang="en-US" sz="1200" dirty="0" smtClean="0">
                <a:solidFill>
                  <a:srgbClr val="EEB111"/>
                </a:solidFill>
                <a:latin typeface="Arial"/>
                <a:cs typeface="Arial"/>
              </a:rPr>
              <a:t>the HEUG Board of Directors</a:t>
            </a:r>
            <a:r>
              <a:rPr lang="en-US" sz="1200" dirty="0">
                <a:solidFill>
                  <a:srgbClr val="EEB111"/>
                </a:solidFill>
                <a:cs typeface="Arial"/>
              </a:rPr>
              <a:t>, </a:t>
            </a:r>
            <a:endParaRPr lang="en-US" sz="1200" dirty="0" smtClean="0">
              <a:solidFill>
                <a:srgbClr val="EEB111"/>
              </a:solidFill>
              <a:cs typeface="Arial"/>
            </a:endParaRPr>
          </a:p>
          <a:p>
            <a:pPr algn="ctr"/>
            <a:r>
              <a:rPr lang="en-US" sz="1200" dirty="0" smtClean="0">
                <a:solidFill>
                  <a:srgbClr val="EEB111"/>
                </a:solidFill>
                <a:cs typeface="Arial"/>
              </a:rPr>
              <a:t>Small </a:t>
            </a:r>
            <a:r>
              <a:rPr lang="en-US" sz="1200" dirty="0">
                <a:solidFill>
                  <a:srgbClr val="EEB111"/>
                </a:solidFill>
                <a:cs typeface="Arial"/>
              </a:rPr>
              <a:t>School </a:t>
            </a:r>
            <a:r>
              <a:rPr lang="en-US" sz="1200" dirty="0" smtClean="0">
                <a:solidFill>
                  <a:srgbClr val="EEB111"/>
                </a:solidFill>
                <a:cs typeface="Arial"/>
              </a:rPr>
              <a:t>Representative, </a:t>
            </a:r>
            <a:r>
              <a:rPr lang="en-US" sz="1200" dirty="0">
                <a:solidFill>
                  <a:srgbClr val="EEB111"/>
                </a:solidFill>
                <a:cs typeface="Arial"/>
              </a:rPr>
              <a:t>VP </a:t>
            </a:r>
            <a:r>
              <a:rPr lang="en-US" sz="1200" dirty="0" smtClean="0">
                <a:solidFill>
                  <a:srgbClr val="EEB111"/>
                </a:solidFill>
                <a:latin typeface="Arial"/>
                <a:cs typeface="Arial"/>
              </a:rPr>
              <a:t>Administration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95988" y="3225623"/>
            <a:ext cx="4583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EEB111"/>
                </a:solidFill>
                <a:cs typeface="Arial"/>
              </a:rPr>
              <a:t>20 years of Project Management Experience</a:t>
            </a:r>
            <a:endParaRPr lang="en-US" sz="1200" dirty="0" smtClean="0">
              <a:solidFill>
                <a:srgbClr val="EEB111"/>
              </a:solidFill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95986" y="5105689"/>
            <a:ext cx="4583917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EEB111"/>
                </a:solidFill>
                <a:latin typeface="Arial"/>
                <a:cs typeface="Arial"/>
              </a:rPr>
              <a:t>30 years of IT Experience</a:t>
            </a:r>
          </a:p>
          <a:p>
            <a:pPr algn="ctr"/>
            <a:r>
              <a:rPr lang="en-US" sz="900" i="0" dirty="0" smtClean="0">
                <a:solidFill>
                  <a:srgbClr val="EEB111"/>
                </a:solidFill>
                <a:latin typeface="Arial"/>
                <a:cs typeface="Arial"/>
              </a:rPr>
              <a:t>Publishing, Insurance, Electricity &amp; Higher Ed</a:t>
            </a:r>
          </a:p>
          <a:p>
            <a:pPr algn="ctr"/>
            <a:endParaRPr lang="en-US" sz="900" dirty="0">
              <a:solidFill>
                <a:srgbClr val="EEB111"/>
              </a:solidFill>
              <a:latin typeface="Arial"/>
              <a:cs typeface="Arial"/>
            </a:endParaRPr>
          </a:p>
          <a:p>
            <a:pPr algn="ctr"/>
            <a:r>
              <a:rPr lang="en-US" sz="1200" dirty="0">
                <a:solidFill>
                  <a:srgbClr val="EEB111"/>
                </a:solidFill>
                <a:cs typeface="Arial"/>
              </a:rPr>
              <a:t>IT Services/ Governance &amp; Administrative ERP</a:t>
            </a:r>
          </a:p>
          <a:p>
            <a:pPr algn="ctr"/>
            <a:endParaRPr lang="en-US" sz="500" i="0" dirty="0" smtClean="0">
              <a:solidFill>
                <a:srgbClr val="EEB111"/>
              </a:solidFill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05124" y="3716264"/>
            <a:ext cx="4583917" cy="4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EEB111"/>
                </a:solidFill>
                <a:latin typeface="Arial"/>
                <a:cs typeface="Arial"/>
              </a:rPr>
              <a:t>3 Years of ECM Experience</a:t>
            </a:r>
          </a:p>
          <a:p>
            <a:pPr algn="ctr">
              <a:lnSpc>
                <a:spcPct val="130000"/>
              </a:lnSpc>
            </a:pPr>
            <a:r>
              <a:rPr lang="en-US" sz="900" dirty="0" smtClean="0">
                <a:solidFill>
                  <a:srgbClr val="EEB111"/>
                </a:solidFill>
                <a:latin typeface="Arial"/>
                <a:cs typeface="Arial"/>
              </a:rPr>
              <a:t>(Led ECM </a:t>
            </a:r>
            <a:r>
              <a:rPr lang="en-US" sz="900" dirty="0" smtClean="0">
                <a:solidFill>
                  <a:srgbClr val="EEB111"/>
                </a:solidFill>
                <a:latin typeface="Arial"/>
                <a:cs typeface="Arial"/>
              </a:rPr>
              <a:t>RFP and Implementation </a:t>
            </a:r>
            <a:r>
              <a:rPr lang="en-US" sz="900" dirty="0" smtClean="0">
                <a:solidFill>
                  <a:srgbClr val="EEB111"/>
                </a:solidFill>
                <a:latin typeface="Arial"/>
                <a:cs typeface="Arial"/>
              </a:rPr>
              <a:t>Project )</a:t>
            </a:r>
            <a:endParaRPr lang="en-US" sz="900" dirty="0">
              <a:solidFill>
                <a:srgbClr val="EEB111"/>
              </a:solidFill>
              <a:latin typeface="Arial"/>
              <a:cs typeface="Arial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6895618" y="2899603"/>
            <a:ext cx="0" cy="386587"/>
          </a:xfrm>
          <a:prstGeom prst="line">
            <a:avLst/>
          </a:prstGeom>
          <a:ln cap="flat">
            <a:solidFill>
              <a:schemeClr val="bg1"/>
            </a:solidFill>
            <a:prstDash val="sysDot"/>
            <a:tailEnd type="stealth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895618" y="3472942"/>
            <a:ext cx="0" cy="280340"/>
          </a:xfrm>
          <a:prstGeom prst="line">
            <a:avLst/>
          </a:prstGeom>
          <a:ln cap="flat">
            <a:solidFill>
              <a:schemeClr val="bg1"/>
            </a:solidFill>
            <a:prstDash val="sysDot"/>
            <a:tailEnd type="stealth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904755" y="4197287"/>
            <a:ext cx="0" cy="280340"/>
          </a:xfrm>
          <a:prstGeom prst="line">
            <a:avLst/>
          </a:prstGeom>
          <a:ln cap="flat">
            <a:solidFill>
              <a:schemeClr val="bg1"/>
            </a:solidFill>
            <a:prstDash val="sysDot"/>
            <a:tailEnd type="stealth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904755" y="4920223"/>
            <a:ext cx="2930" cy="171178"/>
          </a:xfrm>
          <a:prstGeom prst="line">
            <a:avLst/>
          </a:prstGeom>
          <a:ln cap="flat">
            <a:solidFill>
              <a:schemeClr val="bg1"/>
            </a:solidFill>
            <a:prstDash val="sysDot"/>
            <a:tailEnd type="stealth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illiams_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83" y="6221296"/>
            <a:ext cx="2741145" cy="45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04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8" grpId="0"/>
      <p:bldP spid="9" grpId="0" animBg="1"/>
      <p:bldP spid="10" grpId="0" animBg="1"/>
      <p:bldP spid="16" grpId="0"/>
      <p:bldP spid="17" grpId="0"/>
      <p:bldP spid="18" grpId="0"/>
      <p:bldP spid="27" grpId="0"/>
      <p:bldP spid="19" grpId="0"/>
      <p:bldP spid="46" grpId="0"/>
      <p:bldP spid="47" grpId="0"/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UC B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46703" y="447550"/>
            <a:ext cx="9612279" cy="795000"/>
          </a:xfrm>
          <a:prstGeom prst="rect">
            <a:avLst/>
          </a:prstGeom>
          <a:gradFill flip="none" rotWithShape="1">
            <a:gsLst>
              <a:gs pos="21000">
                <a:srgbClr val="EEB111">
                  <a:alpha val="87000"/>
                </a:srgbClr>
              </a:gs>
              <a:gs pos="100000">
                <a:srgbClr val="FEE400">
                  <a:alpha val="87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84094"/>
            <a:ext cx="9144000" cy="703636"/>
          </a:xfrm>
        </p:spPr>
        <p:txBody>
          <a:bodyPr/>
          <a:lstStyle/>
          <a:p>
            <a:pPr algn="ctr"/>
            <a:r>
              <a:rPr lang="en-US" dirty="0" smtClean="0"/>
              <a:t>LOYOLA UNIVERSITY CHICAGO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1020" y="2955566"/>
            <a:ext cx="2352928" cy="1633533"/>
            <a:chOff x="71020" y="2955566"/>
            <a:chExt cx="2352928" cy="1633533"/>
          </a:xfrm>
        </p:grpSpPr>
        <p:sp>
          <p:nvSpPr>
            <p:cNvPr id="116" name="Rectangle 115"/>
            <p:cNvSpPr/>
            <p:nvPr/>
          </p:nvSpPr>
          <p:spPr>
            <a:xfrm>
              <a:off x="179368" y="2997317"/>
              <a:ext cx="2128385" cy="156518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2626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/>
              <a:endParaRPr lang="en-US" i="0">
                <a:latin typeface="Calibri"/>
                <a:cs typeface="Calibri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1020" y="3142549"/>
              <a:ext cx="235292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8800" i="0" spc="-150" dirty="0" smtClean="0">
                  <a:latin typeface="Calibri Light"/>
                  <a:cs typeface="Calibri Light"/>
                </a:rPr>
                <a:t>[  </a:t>
              </a:r>
              <a:r>
                <a:rPr lang="en-US" sz="8800" i="0" spc="-300" dirty="0" smtClean="0">
                  <a:latin typeface="Calibri Light"/>
                  <a:cs typeface="Calibri Light"/>
                </a:rPr>
                <a:t>][</a:t>
              </a:r>
              <a:r>
                <a:rPr lang="en-US" sz="8800" i="0" spc="-150" dirty="0" smtClean="0">
                  <a:latin typeface="Calibri Light"/>
                  <a:cs typeface="Calibri Light"/>
                </a:rPr>
                <a:t>  ]</a:t>
              </a:r>
              <a:endParaRPr lang="en-US" sz="8800" i="0" spc="-150" dirty="0">
                <a:latin typeface="Calibri Light"/>
                <a:cs typeface="Calibri Light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42211" y="2955566"/>
              <a:ext cx="16550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b="1" i="0" dirty="0" smtClean="0">
                  <a:solidFill>
                    <a:schemeClr val="bg1"/>
                  </a:solidFill>
                  <a:latin typeface="Calibri"/>
                  <a:cs typeface="Calibri"/>
                </a:rPr>
                <a:t>Documents</a:t>
              </a:r>
              <a:endParaRPr lang="en-US" sz="3600" b="1" i="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70210" y="3579226"/>
              <a:ext cx="9060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0" dirty="0" smtClean="0">
                  <a:solidFill>
                    <a:srgbClr val="EEB111"/>
                  </a:solidFill>
                  <a:latin typeface="Calibri"/>
                  <a:cs typeface="Calibri"/>
                </a:rPr>
                <a:t>4.6M</a:t>
              </a:r>
            </a:p>
            <a:p>
              <a:pPr algn="ctr"/>
              <a:r>
                <a:rPr lang="en-US" sz="1200" i="0" dirty="0" smtClean="0">
                  <a:solidFill>
                    <a:srgbClr val="FFFFFF"/>
                  </a:solidFill>
                  <a:latin typeface="Calibri"/>
                  <a:cs typeface="Calibri"/>
                </a:rPr>
                <a:t>Docs in </a:t>
              </a:r>
              <a:br>
                <a:rPr lang="en-US" sz="1200" i="0" dirty="0" smtClean="0">
                  <a:solidFill>
                    <a:srgbClr val="FFFFFF"/>
                  </a:solidFill>
                  <a:latin typeface="Calibri"/>
                  <a:cs typeface="Calibri"/>
                </a:rPr>
              </a:br>
              <a:r>
                <a:rPr lang="en-US" sz="1200" i="0" dirty="0" smtClean="0">
                  <a:solidFill>
                    <a:srgbClr val="FFFFFF"/>
                  </a:solidFill>
                  <a:latin typeface="Calibri"/>
                  <a:cs typeface="Calibri"/>
                </a:rPr>
                <a:t>the system</a:t>
              </a:r>
              <a:endParaRPr lang="en-US" sz="1200" i="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325030" y="3579226"/>
              <a:ext cx="9060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0" dirty="0" smtClean="0">
                  <a:solidFill>
                    <a:srgbClr val="EEB111"/>
                  </a:solidFill>
                  <a:latin typeface="Calibri"/>
                  <a:cs typeface="Calibri"/>
                </a:rPr>
                <a:t>1500</a:t>
              </a:r>
            </a:p>
            <a:p>
              <a:pPr algn="ctr"/>
              <a:r>
                <a:rPr lang="en-US" sz="1200" i="0" dirty="0" smtClean="0">
                  <a:solidFill>
                    <a:srgbClr val="FFFFFF"/>
                  </a:solidFill>
                  <a:latin typeface="Calibri"/>
                  <a:cs typeface="Calibri"/>
                </a:rPr>
                <a:t>Document</a:t>
              </a:r>
            </a:p>
            <a:p>
              <a:pPr algn="ctr"/>
              <a:r>
                <a:rPr lang="en-US" sz="1200" i="0" dirty="0" smtClean="0">
                  <a:solidFill>
                    <a:srgbClr val="FFFFFF"/>
                  </a:solidFill>
                  <a:latin typeface="Calibri"/>
                  <a:cs typeface="Calibri"/>
                </a:rPr>
                <a:t>Types</a:t>
              </a:r>
              <a:endParaRPr lang="en-US" sz="1200" i="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33568" y="4148872"/>
            <a:ext cx="1946609" cy="2438994"/>
            <a:chOff x="7133568" y="4148872"/>
            <a:chExt cx="1946609" cy="2438994"/>
          </a:xfrm>
        </p:grpSpPr>
        <p:sp>
          <p:nvSpPr>
            <p:cNvPr id="144" name="Rectangle 143"/>
            <p:cNvSpPr/>
            <p:nvPr/>
          </p:nvSpPr>
          <p:spPr>
            <a:xfrm>
              <a:off x="7133568" y="4148872"/>
              <a:ext cx="1833291" cy="2380698"/>
            </a:xfrm>
            <a:prstGeom prst="rect">
              <a:avLst/>
            </a:prstGeom>
            <a:solidFill>
              <a:srgbClr val="EEB111"/>
            </a:solidFill>
            <a:ln>
              <a:solidFill>
                <a:srgbClr val="2626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/>
              <a:endParaRPr lang="en-US" i="0">
                <a:latin typeface="Calibri"/>
                <a:cs typeface="Calibri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7156399" y="4177198"/>
              <a:ext cx="16951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i="0" dirty="0" smtClean="0">
                  <a:solidFill>
                    <a:srgbClr val="A2224C"/>
                  </a:solidFill>
                  <a:latin typeface="Calibri"/>
                  <a:cs typeface="Calibri"/>
                </a:rPr>
                <a:t>Workflow </a:t>
              </a:r>
            </a:p>
            <a:p>
              <a:pPr algn="l"/>
              <a:r>
                <a:rPr lang="en-US" sz="2000" b="1" i="0" dirty="0" smtClean="0">
                  <a:solidFill>
                    <a:srgbClr val="A2224C"/>
                  </a:solidFill>
                  <a:latin typeface="Calibri"/>
                  <a:cs typeface="Calibri"/>
                </a:rPr>
                <a:t>Enhancement</a:t>
              </a:r>
              <a:endParaRPr lang="en-US" sz="2000" b="1" i="0" dirty="0">
                <a:solidFill>
                  <a:srgbClr val="A2224C"/>
                </a:solidFill>
                <a:latin typeface="Calibri"/>
                <a:cs typeface="Calibri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178941" y="5018206"/>
              <a:ext cx="19012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b="1" i="0" dirty="0">
                  <a:latin typeface="Calibri"/>
                  <a:cs typeface="Calibri"/>
                </a:rPr>
                <a:t>Action: </a:t>
              </a:r>
            </a:p>
            <a:p>
              <a:pPr algn="l"/>
              <a:r>
                <a:rPr lang="en-US" sz="1200" i="0" dirty="0">
                  <a:latin typeface="Calibri"/>
                  <a:cs typeface="Calibri"/>
                </a:rPr>
                <a:t>Productivity reporting no longer a manual process.</a:t>
              </a:r>
            </a:p>
            <a:p>
              <a:pPr algn="l"/>
              <a:endParaRPr lang="en-US" sz="1200" i="0" dirty="0" smtClean="0">
                <a:latin typeface="Calibri"/>
                <a:cs typeface="Calibri"/>
              </a:endParaRPr>
            </a:p>
            <a:p>
              <a:pPr algn="l"/>
              <a:r>
                <a:rPr lang="en-US" sz="1200" b="1" i="0" dirty="0" smtClean="0">
                  <a:latin typeface="Calibri"/>
                  <a:cs typeface="Calibri"/>
                </a:rPr>
                <a:t>Impact</a:t>
              </a:r>
              <a:r>
                <a:rPr lang="en-US" sz="1200" b="1" i="0" dirty="0">
                  <a:latin typeface="Calibri"/>
                  <a:cs typeface="Calibri"/>
                </a:rPr>
                <a:t>: </a:t>
              </a:r>
            </a:p>
            <a:p>
              <a:pPr algn="l"/>
              <a:r>
                <a:rPr lang="en-US" sz="1200" i="0" dirty="0">
                  <a:latin typeface="Calibri"/>
                  <a:cs typeface="Calibri"/>
                </a:rPr>
                <a:t>Elimination of manual “tick” reporting.</a:t>
              </a:r>
            </a:p>
            <a:p>
              <a:pPr algn="l"/>
              <a:endParaRPr lang="en-US" sz="1200" i="0" dirty="0">
                <a:latin typeface="Calibri"/>
                <a:cs typeface="Calibri"/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7241661" y="4948547"/>
              <a:ext cx="1568407" cy="0"/>
            </a:xfrm>
            <a:prstGeom prst="line">
              <a:avLst/>
            </a:prstGeom>
            <a:ln w="635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112447" y="2680958"/>
            <a:ext cx="3018642" cy="1881543"/>
            <a:chOff x="4112447" y="2680958"/>
            <a:chExt cx="3018642" cy="1881543"/>
          </a:xfrm>
        </p:grpSpPr>
        <p:sp>
          <p:nvSpPr>
            <p:cNvPr id="135" name="Rectangle 134"/>
            <p:cNvSpPr/>
            <p:nvPr/>
          </p:nvSpPr>
          <p:spPr>
            <a:xfrm>
              <a:off x="4178723" y="2680958"/>
              <a:ext cx="2952366" cy="188154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2626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/>
              <a:endParaRPr lang="en-US" i="0">
                <a:latin typeface="Calibri"/>
                <a:cs typeface="Calibri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112447" y="2732081"/>
              <a:ext cx="29418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i="0" dirty="0" smtClean="0">
                  <a:solidFill>
                    <a:srgbClr val="EEB111"/>
                  </a:solidFill>
                  <a:latin typeface="Calibri"/>
                  <a:cs typeface="Calibri"/>
                </a:rPr>
                <a:t>Transcript Tracking w/Workflow</a:t>
              </a:r>
              <a:endParaRPr lang="en-US" sz="1600" b="1" i="0" dirty="0">
                <a:solidFill>
                  <a:srgbClr val="EEB111"/>
                </a:solidFill>
                <a:latin typeface="Calibri"/>
                <a:cs typeface="Calibri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850694" y="3052793"/>
              <a:ext cx="226600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i="0" dirty="0">
                  <a:solidFill>
                    <a:schemeClr val="bg1"/>
                  </a:solidFill>
                  <a:latin typeface="Calibri"/>
                  <a:cs typeface="Calibri"/>
                </a:rPr>
                <a:t>Workflow has reduced the amount of time required to exchange images (documents) between departments at different campuses.</a:t>
              </a:r>
            </a:p>
            <a:p>
              <a:pPr algn="r"/>
              <a:endParaRPr lang="en-US" sz="1100" i="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49" name="Right Arrow 148"/>
            <p:cNvSpPr/>
            <p:nvPr/>
          </p:nvSpPr>
          <p:spPr>
            <a:xfrm>
              <a:off x="5509562" y="4046522"/>
              <a:ext cx="1004381" cy="26135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i="0">
                <a:ln>
                  <a:solidFill>
                    <a:srgbClr val="558ED5"/>
                  </a:solidFill>
                </a:ln>
                <a:latin typeface="Calibri"/>
                <a:cs typeface="Calibri"/>
              </a:endParaRPr>
            </a:p>
          </p:txBody>
        </p:sp>
        <p:pic>
          <p:nvPicPr>
            <p:cNvPr id="165" name="Picture 164" descr="school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5356" y="3800824"/>
              <a:ext cx="415496" cy="709037"/>
            </a:xfrm>
            <a:prstGeom prst="rect">
              <a:avLst/>
            </a:prstGeom>
          </p:spPr>
        </p:pic>
        <p:pic>
          <p:nvPicPr>
            <p:cNvPr id="166" name="Picture 165" descr="school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2755" y="3794352"/>
              <a:ext cx="415496" cy="709037"/>
            </a:xfrm>
            <a:prstGeom prst="rect">
              <a:avLst/>
            </a:prstGeom>
          </p:spPr>
        </p:pic>
        <p:pic>
          <p:nvPicPr>
            <p:cNvPr id="167" name="Picture 166" descr="folder_checkmarks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6318" y="3916303"/>
              <a:ext cx="471698" cy="521790"/>
            </a:xfrm>
            <a:prstGeom prst="rect">
              <a:avLst/>
            </a:prstGeom>
          </p:spPr>
        </p:pic>
        <p:pic>
          <p:nvPicPr>
            <p:cNvPr id="168" name="Picture 167" descr="gears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5555" y="3143689"/>
              <a:ext cx="676366" cy="65066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79368" y="4562502"/>
            <a:ext cx="1848273" cy="1967067"/>
            <a:chOff x="179368" y="4562502"/>
            <a:chExt cx="1848273" cy="1967067"/>
          </a:xfrm>
        </p:grpSpPr>
        <p:sp>
          <p:nvSpPr>
            <p:cNvPr id="124" name="Rectangle 123"/>
            <p:cNvSpPr/>
            <p:nvPr/>
          </p:nvSpPr>
          <p:spPr>
            <a:xfrm>
              <a:off x="179368" y="4562502"/>
              <a:ext cx="1848273" cy="196706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2626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/>
              <a:endParaRPr lang="en-US" i="0">
                <a:latin typeface="Calibri"/>
                <a:cs typeface="Calibri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34170" y="4602735"/>
              <a:ext cx="14846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b="1" i="0" dirty="0" smtClean="0">
                  <a:solidFill>
                    <a:schemeClr val="bg1"/>
                  </a:solidFill>
                  <a:latin typeface="Calibri"/>
                  <a:cs typeface="Calibri"/>
                </a:rPr>
                <a:t>Workflow</a:t>
              </a:r>
              <a:endParaRPr lang="en-US" sz="3600" b="1" i="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272937" y="5175528"/>
              <a:ext cx="731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i="0" dirty="0" smtClean="0">
                  <a:solidFill>
                    <a:schemeClr val="bg1"/>
                  </a:solidFill>
                  <a:latin typeface="Calibri"/>
                  <a:cs typeface="Calibri"/>
                </a:rPr>
                <a:t>Tip:</a:t>
              </a:r>
              <a:endParaRPr lang="en-US" sz="3600" b="1" i="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25832" y="5636620"/>
              <a:ext cx="17656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0" dirty="0">
                  <a:solidFill>
                    <a:schemeClr val="bg1"/>
                  </a:solidFill>
                  <a:latin typeface="Calibri"/>
                  <a:cs typeface="Calibri"/>
                </a:rPr>
                <a:t>Implement basic workflow to start and add advanced features based on readiness</a:t>
              </a:r>
              <a:r>
                <a:rPr lang="en-US" sz="1200" i="0" dirty="0" smtClean="0">
                  <a:solidFill>
                    <a:schemeClr val="bg1"/>
                  </a:solidFill>
                  <a:latin typeface="Calibri"/>
                  <a:cs typeface="Calibri"/>
                </a:rPr>
                <a:t>.</a:t>
              </a:r>
              <a:endParaRPr lang="en-US" sz="1200" i="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pic>
          <p:nvPicPr>
            <p:cNvPr id="169" name="Picture 168" descr="gears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1932" y="5064400"/>
              <a:ext cx="691525" cy="650664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160380" y="1432131"/>
            <a:ext cx="3032050" cy="1248827"/>
            <a:chOff x="4160380" y="1432131"/>
            <a:chExt cx="3032050" cy="1248827"/>
          </a:xfrm>
        </p:grpSpPr>
        <p:sp>
          <p:nvSpPr>
            <p:cNvPr id="134" name="Rectangle 133"/>
            <p:cNvSpPr/>
            <p:nvPr/>
          </p:nvSpPr>
          <p:spPr>
            <a:xfrm>
              <a:off x="4178723" y="1432131"/>
              <a:ext cx="2952366" cy="124882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2626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/>
              <a:endParaRPr lang="en-US" i="0">
                <a:latin typeface="Calibri"/>
                <a:cs typeface="Calibri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170208" y="1441068"/>
              <a:ext cx="30059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i="0" dirty="0">
                  <a:solidFill>
                    <a:schemeClr val="bg1"/>
                  </a:solidFill>
                  <a:latin typeface="Calibri"/>
                  <a:cs typeface="Calibri"/>
                </a:rPr>
                <a:t>Demand Growing Across </a:t>
              </a:r>
              <a:r>
                <a:rPr lang="en-US" sz="1600" b="1" i="0" dirty="0" smtClean="0">
                  <a:solidFill>
                    <a:schemeClr val="bg1"/>
                  </a:solidFill>
                  <a:latin typeface="Calibri"/>
                  <a:cs typeface="Calibri"/>
                </a:rPr>
                <a:t>Campus</a:t>
              </a:r>
              <a:endParaRPr lang="en-US" sz="1600" b="1" i="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160380" y="1678649"/>
              <a:ext cx="30320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b="1" i="0" dirty="0" smtClean="0">
                  <a:solidFill>
                    <a:srgbClr val="EEB111"/>
                  </a:solidFill>
                  <a:latin typeface="Calibri"/>
                  <a:cs typeface="Calibri"/>
                </a:rPr>
                <a:t>1450 Users &amp; Growing</a:t>
              </a:r>
              <a:endParaRPr lang="en-US" sz="2400" b="1" i="0" dirty="0">
                <a:solidFill>
                  <a:srgbClr val="EEB111"/>
                </a:solidFill>
                <a:latin typeface="Calibri"/>
                <a:cs typeface="Calibri"/>
              </a:endParaRPr>
            </a:p>
          </p:txBody>
        </p:sp>
        <p:pic>
          <p:nvPicPr>
            <p:cNvPr id="154" name="Picture 153" descr="Man_white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243" y="2189199"/>
              <a:ext cx="163424" cy="385435"/>
            </a:xfrm>
            <a:prstGeom prst="rect">
              <a:avLst/>
            </a:prstGeom>
          </p:spPr>
        </p:pic>
        <p:pic>
          <p:nvPicPr>
            <p:cNvPr id="155" name="Picture 154" descr="Man_white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843" y="2187663"/>
              <a:ext cx="163424" cy="385435"/>
            </a:xfrm>
            <a:prstGeom prst="rect">
              <a:avLst/>
            </a:prstGeom>
          </p:spPr>
        </p:pic>
        <p:pic>
          <p:nvPicPr>
            <p:cNvPr id="156" name="Picture 155" descr="Man_white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980" y="2191364"/>
              <a:ext cx="163424" cy="385435"/>
            </a:xfrm>
            <a:prstGeom prst="rect">
              <a:avLst/>
            </a:prstGeom>
          </p:spPr>
        </p:pic>
        <p:pic>
          <p:nvPicPr>
            <p:cNvPr id="157" name="Picture 156" descr="Man_white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580" y="2189828"/>
              <a:ext cx="163424" cy="385435"/>
            </a:xfrm>
            <a:prstGeom prst="rect">
              <a:avLst/>
            </a:prstGeom>
          </p:spPr>
        </p:pic>
        <p:pic>
          <p:nvPicPr>
            <p:cNvPr id="158" name="Picture 157" descr="Man_white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061" y="2189199"/>
              <a:ext cx="163424" cy="385435"/>
            </a:xfrm>
            <a:prstGeom prst="rect">
              <a:avLst/>
            </a:prstGeom>
          </p:spPr>
        </p:pic>
        <p:pic>
          <p:nvPicPr>
            <p:cNvPr id="159" name="Picture 158" descr="Man_white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3661" y="2187663"/>
              <a:ext cx="163424" cy="385435"/>
            </a:xfrm>
            <a:prstGeom prst="rect">
              <a:avLst/>
            </a:prstGeom>
          </p:spPr>
        </p:pic>
        <p:pic>
          <p:nvPicPr>
            <p:cNvPr id="160" name="Picture 159" descr="Man_white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798" y="2191364"/>
              <a:ext cx="163424" cy="385435"/>
            </a:xfrm>
            <a:prstGeom prst="rect">
              <a:avLst/>
            </a:prstGeom>
          </p:spPr>
        </p:pic>
        <p:pic>
          <p:nvPicPr>
            <p:cNvPr id="161" name="Picture 160" descr="Man_white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398" y="2189828"/>
              <a:ext cx="163424" cy="385435"/>
            </a:xfrm>
            <a:prstGeom prst="rect">
              <a:avLst/>
            </a:prstGeom>
          </p:spPr>
        </p:pic>
        <p:pic>
          <p:nvPicPr>
            <p:cNvPr id="162" name="Picture 161" descr="Man_white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5990" y="2191364"/>
              <a:ext cx="163424" cy="385435"/>
            </a:xfrm>
            <a:prstGeom prst="rect">
              <a:avLst/>
            </a:prstGeom>
          </p:spPr>
        </p:pic>
        <p:pic>
          <p:nvPicPr>
            <p:cNvPr id="163" name="Picture 162" descr="Man_white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750" y="2187663"/>
              <a:ext cx="163424" cy="385435"/>
            </a:xfrm>
            <a:prstGeom prst="rect">
              <a:avLst/>
            </a:prstGeom>
          </p:spPr>
        </p:pic>
        <p:pic>
          <p:nvPicPr>
            <p:cNvPr id="164" name="Picture 163" descr="man_running_white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632" y="2182420"/>
              <a:ext cx="352767" cy="381694"/>
            </a:xfrm>
            <a:prstGeom prst="rect">
              <a:avLst/>
            </a:prstGeom>
          </p:spPr>
        </p:pic>
        <p:pic>
          <p:nvPicPr>
            <p:cNvPr id="170" name="Picture 169" descr="Man_white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2068" y="2187622"/>
              <a:ext cx="163424" cy="385435"/>
            </a:xfrm>
            <a:prstGeom prst="rect">
              <a:avLst/>
            </a:prstGeom>
          </p:spPr>
        </p:pic>
        <p:pic>
          <p:nvPicPr>
            <p:cNvPr id="171" name="Picture 170" descr="Man_white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668" y="2186086"/>
              <a:ext cx="163424" cy="385435"/>
            </a:xfrm>
            <a:prstGeom prst="rect">
              <a:avLst/>
            </a:prstGeom>
          </p:spPr>
        </p:pic>
        <p:pic>
          <p:nvPicPr>
            <p:cNvPr id="172" name="Picture 171" descr="Man_white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260" y="2187622"/>
              <a:ext cx="163424" cy="385435"/>
            </a:xfrm>
            <a:prstGeom prst="rect">
              <a:avLst/>
            </a:prstGeom>
          </p:spPr>
        </p:pic>
        <p:pic>
          <p:nvPicPr>
            <p:cNvPr id="173" name="Picture 172" descr="Man_white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0020" y="2183921"/>
              <a:ext cx="163424" cy="38543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79368" y="1432132"/>
            <a:ext cx="2212462" cy="1565185"/>
            <a:chOff x="179368" y="1432132"/>
            <a:chExt cx="2212462" cy="1565185"/>
          </a:xfrm>
        </p:grpSpPr>
        <p:sp>
          <p:nvSpPr>
            <p:cNvPr id="113" name="Rectangle 112"/>
            <p:cNvSpPr/>
            <p:nvPr/>
          </p:nvSpPr>
          <p:spPr>
            <a:xfrm>
              <a:off x="179368" y="1432132"/>
              <a:ext cx="2128385" cy="1565185"/>
            </a:xfrm>
            <a:prstGeom prst="rect">
              <a:avLst/>
            </a:prstGeom>
            <a:solidFill>
              <a:srgbClr val="A2224C"/>
            </a:solidFill>
            <a:ln>
              <a:solidFill>
                <a:srgbClr val="2626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/>
              <a:endParaRPr lang="en-US" i="0" dirty="0" smtClean="0">
                <a:latin typeface="Calibri"/>
                <a:cs typeface="Calibri"/>
              </a:endParaRPr>
            </a:p>
            <a:p>
              <a:pPr algn="l"/>
              <a:endParaRPr lang="en-US" i="0" dirty="0">
                <a:latin typeface="Calibri"/>
                <a:cs typeface="Calibri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50701" y="1543004"/>
              <a:ext cx="2141129" cy="1361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1" i="0" dirty="0">
                  <a:solidFill>
                    <a:srgbClr val="EEB111"/>
                  </a:solidFill>
                  <a:latin typeface="Calibri"/>
                  <a:cs typeface="Calibri"/>
                </a:rPr>
                <a:t>Fast Facts:</a:t>
              </a:r>
            </a:p>
            <a:p>
              <a:pPr algn="l">
                <a:lnSpc>
                  <a:spcPct val="120000"/>
                </a:lnSpc>
              </a:pPr>
              <a:r>
                <a:rPr lang="en-US" sz="900" i="0" dirty="0">
                  <a:solidFill>
                    <a:schemeClr val="bg1"/>
                  </a:solidFill>
                  <a:latin typeface="Calibri"/>
                  <a:cs typeface="Calibri"/>
                </a:rPr>
                <a:t>• </a:t>
              </a:r>
              <a:r>
                <a:rPr lang="en-US" sz="900" i="0" dirty="0" smtClean="0">
                  <a:solidFill>
                    <a:schemeClr val="bg1"/>
                  </a:solidFill>
                  <a:latin typeface="Calibri"/>
                  <a:cs typeface="Calibri"/>
                </a:rPr>
                <a:t>16,000 </a:t>
              </a:r>
              <a:r>
                <a:rPr lang="en-US" sz="900" i="0" dirty="0">
                  <a:solidFill>
                    <a:schemeClr val="bg1"/>
                  </a:solidFill>
                  <a:latin typeface="Calibri"/>
                  <a:cs typeface="Calibri"/>
                </a:rPr>
                <a:t>students</a:t>
              </a:r>
            </a:p>
            <a:p>
              <a:pPr algn="l">
                <a:lnSpc>
                  <a:spcPct val="120000"/>
                </a:lnSpc>
              </a:pPr>
              <a:r>
                <a:rPr lang="en-US" sz="900" i="0" dirty="0">
                  <a:solidFill>
                    <a:schemeClr val="bg1"/>
                  </a:solidFill>
                  <a:latin typeface="Calibri"/>
                  <a:cs typeface="Calibri"/>
                </a:rPr>
                <a:t>• </a:t>
              </a:r>
              <a:r>
                <a:rPr lang="en-US" sz="900" i="0" dirty="0" smtClean="0">
                  <a:solidFill>
                    <a:schemeClr val="bg1"/>
                  </a:solidFill>
                  <a:latin typeface="Calibri"/>
                  <a:cs typeface="Calibri"/>
                </a:rPr>
                <a:t>4000 </a:t>
              </a:r>
              <a:r>
                <a:rPr lang="en-US" sz="900" i="0" dirty="0">
                  <a:solidFill>
                    <a:schemeClr val="bg1"/>
                  </a:solidFill>
                  <a:latin typeface="Calibri"/>
                  <a:cs typeface="Calibri"/>
                </a:rPr>
                <a:t>faculty and staff</a:t>
              </a:r>
            </a:p>
            <a:p>
              <a:pPr algn="l">
                <a:lnSpc>
                  <a:spcPct val="120000"/>
                </a:lnSpc>
              </a:pPr>
              <a:r>
                <a:rPr lang="en-US" sz="900" i="0" dirty="0">
                  <a:solidFill>
                    <a:schemeClr val="bg1"/>
                  </a:solidFill>
                  <a:latin typeface="Calibri"/>
                  <a:cs typeface="Calibri"/>
                </a:rPr>
                <a:t>• 14-to-1 student/faculty ratio</a:t>
              </a:r>
            </a:p>
            <a:p>
              <a:pPr algn="l">
                <a:lnSpc>
                  <a:spcPct val="120000"/>
                </a:lnSpc>
              </a:pPr>
              <a:r>
                <a:rPr lang="en-US" sz="900" i="0" dirty="0">
                  <a:solidFill>
                    <a:schemeClr val="bg1"/>
                  </a:solidFill>
                  <a:latin typeface="Calibri"/>
                  <a:cs typeface="Calibri"/>
                </a:rPr>
                <a:t>• 71 undergrad majors and 71 minors</a:t>
              </a:r>
            </a:p>
            <a:p>
              <a:pPr algn="l">
                <a:lnSpc>
                  <a:spcPct val="120000"/>
                </a:lnSpc>
              </a:pPr>
              <a:r>
                <a:rPr lang="nb-NO" sz="900" i="0" dirty="0">
                  <a:solidFill>
                    <a:schemeClr val="bg1"/>
                  </a:solidFill>
                  <a:latin typeface="Calibri"/>
                  <a:cs typeface="Calibri"/>
                </a:rPr>
                <a:t>• 80 majors &amp; 80 </a:t>
              </a:r>
              <a:r>
                <a:rPr lang="nb-NO" sz="900" i="0" dirty="0" err="1">
                  <a:solidFill>
                    <a:schemeClr val="bg1"/>
                  </a:solidFill>
                  <a:latin typeface="Calibri"/>
                  <a:cs typeface="Calibri"/>
                </a:rPr>
                <a:t>minors</a:t>
              </a:r>
              <a:endParaRPr lang="nb-NO" sz="900" i="0" dirty="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 algn="l">
                <a:lnSpc>
                  <a:spcPct val="120000"/>
                </a:lnSpc>
              </a:pPr>
              <a:r>
                <a:rPr lang="nb-NO" sz="900" i="0" dirty="0">
                  <a:solidFill>
                    <a:schemeClr val="bg1"/>
                  </a:solidFill>
                  <a:latin typeface="Calibri"/>
                  <a:cs typeface="Calibri"/>
                </a:rPr>
                <a:t>• </a:t>
              </a:r>
              <a:r>
                <a:rPr lang="nb-NO" sz="900" i="0" dirty="0" smtClean="0">
                  <a:solidFill>
                    <a:schemeClr val="bg1"/>
                  </a:solidFill>
                  <a:latin typeface="Calibri"/>
                  <a:cs typeface="Calibri"/>
                </a:rPr>
                <a:t>5 Chicago &amp; 3 International </a:t>
              </a:r>
              <a:r>
                <a:rPr lang="nb-NO" sz="900" i="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Campuses</a:t>
              </a:r>
              <a:endParaRPr lang="nb-NO" sz="900" i="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pic>
          <p:nvPicPr>
            <p:cNvPr id="174" name="Picture 173" descr="grad cap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359" y="1626094"/>
              <a:ext cx="789139" cy="392991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019896" y="4532090"/>
            <a:ext cx="3237089" cy="2051290"/>
            <a:chOff x="2019896" y="4532090"/>
            <a:chExt cx="3237089" cy="2051290"/>
          </a:xfrm>
        </p:grpSpPr>
        <p:sp>
          <p:nvSpPr>
            <p:cNvPr id="128" name="Rectangle 127"/>
            <p:cNvSpPr/>
            <p:nvPr/>
          </p:nvSpPr>
          <p:spPr>
            <a:xfrm>
              <a:off x="2019896" y="4562502"/>
              <a:ext cx="3237089" cy="1967067"/>
            </a:xfrm>
            <a:prstGeom prst="rect">
              <a:avLst/>
            </a:prstGeom>
            <a:solidFill>
              <a:srgbClr val="A2224C"/>
            </a:solidFill>
            <a:ln>
              <a:solidFill>
                <a:srgbClr val="2626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/>
              <a:endParaRPr lang="en-US" i="0">
                <a:latin typeface="Calibri"/>
                <a:cs typeface="Calibri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2019951" y="4532090"/>
              <a:ext cx="30204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b="1" i="0" dirty="0">
                  <a:solidFill>
                    <a:srgbClr val="FFFFFF"/>
                  </a:solidFill>
                  <a:latin typeface="Calibri"/>
                  <a:cs typeface="Calibri"/>
                </a:rPr>
                <a:t>Savings in Enrollment</a:t>
              </a:r>
              <a:r>
                <a:rPr lang="en-US" sz="2400" b="1" i="0" dirty="0" smtClean="0">
                  <a:solidFill>
                    <a:srgbClr val="FFFFFF"/>
                  </a:solidFill>
                  <a:latin typeface="Calibri"/>
                  <a:cs typeface="Calibri"/>
                </a:rPr>
                <a:t>:</a:t>
              </a:r>
              <a:endParaRPr lang="en-US" sz="2400" i="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100289" y="4763632"/>
              <a:ext cx="16347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400" b="1" i="0" dirty="0" smtClean="0">
                  <a:solidFill>
                    <a:srgbClr val="EEB111"/>
                  </a:solidFill>
                  <a:latin typeface="Calibri"/>
                  <a:cs typeface="Calibri"/>
                </a:rPr>
                <a:t>2500+</a:t>
              </a:r>
              <a:endParaRPr lang="en-US" sz="4400" i="0" dirty="0">
                <a:solidFill>
                  <a:srgbClr val="EEB111"/>
                </a:solidFill>
                <a:latin typeface="Calibri"/>
                <a:cs typeface="Calibri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622951" y="4969322"/>
              <a:ext cx="16340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i="0" dirty="0">
                  <a:solidFill>
                    <a:schemeClr val="bg1"/>
                  </a:solidFill>
                  <a:latin typeface="Calibri"/>
                  <a:cs typeface="Calibri"/>
                </a:rPr>
                <a:t>man-hours a year in scanning and indexing</a:t>
              </a:r>
              <a:r>
                <a:rPr lang="en-US" sz="1200" i="0" dirty="0" smtClean="0">
                  <a:solidFill>
                    <a:schemeClr val="bg1"/>
                  </a:solidFill>
                  <a:latin typeface="Calibri"/>
                  <a:cs typeface="Calibri"/>
                </a:rPr>
                <a:t>.</a:t>
              </a:r>
              <a:endParaRPr lang="en-US" sz="1200" i="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198015" y="5913024"/>
              <a:ext cx="1710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i="0" dirty="0">
                  <a:solidFill>
                    <a:srgbClr val="FFFFFF"/>
                  </a:solidFill>
                  <a:latin typeface="Calibri"/>
                  <a:cs typeface="Calibri"/>
                </a:rPr>
                <a:t>Documents </a:t>
              </a:r>
              <a:r>
                <a:rPr lang="en-US" sz="1400" i="0" dirty="0" smtClean="0">
                  <a:solidFill>
                    <a:srgbClr val="FFFFFF"/>
                  </a:solidFill>
                  <a:latin typeface="Calibri"/>
                  <a:cs typeface="Calibri"/>
                </a:rPr>
                <a:t>available </a:t>
              </a:r>
              <a:endParaRPr lang="en-US" sz="1400" i="0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algn="l"/>
              <a:r>
                <a:rPr lang="en-US" sz="1400" i="0" dirty="0" smtClean="0">
                  <a:solidFill>
                    <a:srgbClr val="FFFFFF"/>
                  </a:solidFill>
                  <a:latin typeface="Calibri"/>
                  <a:cs typeface="Calibri"/>
                </a:rPr>
                <a:t>      days earlier.</a:t>
              </a:r>
              <a:endParaRPr lang="en-US" sz="1400" i="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05758" y="5998604"/>
              <a:ext cx="39265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b="1" i="0" dirty="0" smtClean="0">
                  <a:solidFill>
                    <a:srgbClr val="EEB111"/>
                  </a:solidFill>
                  <a:latin typeface="Calibri"/>
                  <a:cs typeface="Calibri"/>
                </a:rPr>
                <a:t>3</a:t>
              </a:r>
              <a:endParaRPr lang="en-US" sz="3200" b="1" i="0" dirty="0">
                <a:solidFill>
                  <a:srgbClr val="EEB111"/>
                </a:solidFill>
                <a:latin typeface="Calibri"/>
                <a:cs typeface="Calibri"/>
              </a:endParaRPr>
            </a:p>
          </p:txBody>
        </p:sp>
        <p:cxnSp>
          <p:nvCxnSpPr>
            <p:cNvPr id="148" name="Straight Connector 147"/>
            <p:cNvCxnSpPr/>
            <p:nvPr/>
          </p:nvCxnSpPr>
          <p:spPr>
            <a:xfrm>
              <a:off x="2139657" y="5913024"/>
              <a:ext cx="3020478" cy="0"/>
            </a:xfrm>
            <a:prstGeom prst="line">
              <a:avLst/>
            </a:prstGeom>
            <a:ln w="635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6" name="Picture 175" descr="Calendar.p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800" y="6019684"/>
              <a:ext cx="427714" cy="389220"/>
            </a:xfrm>
            <a:prstGeom prst="rect">
              <a:avLst/>
            </a:prstGeom>
          </p:spPr>
        </p:pic>
        <p:pic>
          <p:nvPicPr>
            <p:cNvPr id="177" name="Picture 176" descr="Calendar.p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177" y="6019684"/>
              <a:ext cx="427714" cy="389220"/>
            </a:xfrm>
            <a:prstGeom prst="rect">
              <a:avLst/>
            </a:prstGeom>
          </p:spPr>
        </p:pic>
        <p:pic>
          <p:nvPicPr>
            <p:cNvPr id="178" name="Picture 177" descr="Calendar.p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371" y="6019684"/>
              <a:ext cx="427714" cy="389220"/>
            </a:xfrm>
            <a:prstGeom prst="rect">
              <a:avLst/>
            </a:prstGeom>
          </p:spPr>
        </p:pic>
        <p:pic>
          <p:nvPicPr>
            <p:cNvPr id="179" name="Picture 178" descr="Man_white_w-clock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0575" y="5448875"/>
              <a:ext cx="128523" cy="446261"/>
            </a:xfrm>
            <a:prstGeom prst="rect">
              <a:avLst/>
            </a:prstGeom>
          </p:spPr>
        </p:pic>
        <p:pic>
          <p:nvPicPr>
            <p:cNvPr id="180" name="Picture 179" descr="Man_white_w-clock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6143" y="5449227"/>
              <a:ext cx="128523" cy="446261"/>
            </a:xfrm>
            <a:prstGeom prst="rect">
              <a:avLst/>
            </a:prstGeom>
          </p:spPr>
        </p:pic>
        <p:pic>
          <p:nvPicPr>
            <p:cNvPr id="181" name="Picture 180" descr="Man_white_w-clock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1359" y="5449227"/>
              <a:ext cx="128523" cy="446261"/>
            </a:xfrm>
            <a:prstGeom prst="rect">
              <a:avLst/>
            </a:prstGeom>
          </p:spPr>
        </p:pic>
        <p:pic>
          <p:nvPicPr>
            <p:cNvPr id="182" name="Picture 181" descr="Man_white_w-clock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6927" y="5449579"/>
              <a:ext cx="128523" cy="446261"/>
            </a:xfrm>
            <a:prstGeom prst="rect">
              <a:avLst/>
            </a:prstGeom>
          </p:spPr>
        </p:pic>
        <p:pic>
          <p:nvPicPr>
            <p:cNvPr id="183" name="Picture 182" descr="Man_white_w-clock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903" y="5449227"/>
              <a:ext cx="128523" cy="446261"/>
            </a:xfrm>
            <a:prstGeom prst="rect">
              <a:avLst/>
            </a:prstGeom>
          </p:spPr>
        </p:pic>
        <p:pic>
          <p:nvPicPr>
            <p:cNvPr id="184" name="Picture 183" descr="Man_white_w-clock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471" y="5449579"/>
              <a:ext cx="128523" cy="446261"/>
            </a:xfrm>
            <a:prstGeom prst="rect">
              <a:avLst/>
            </a:prstGeom>
          </p:spPr>
        </p:pic>
        <p:pic>
          <p:nvPicPr>
            <p:cNvPr id="185" name="Picture 184" descr="Man_white_w-clock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4687" y="5449579"/>
              <a:ext cx="128523" cy="446261"/>
            </a:xfrm>
            <a:prstGeom prst="rect">
              <a:avLst/>
            </a:prstGeom>
          </p:spPr>
        </p:pic>
        <p:pic>
          <p:nvPicPr>
            <p:cNvPr id="186" name="Picture 185" descr="Man_white_w-clock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0255" y="5449931"/>
              <a:ext cx="128523" cy="446261"/>
            </a:xfrm>
            <a:prstGeom prst="rect">
              <a:avLst/>
            </a:prstGeom>
          </p:spPr>
        </p:pic>
        <p:pic>
          <p:nvPicPr>
            <p:cNvPr id="187" name="Picture 186" descr="Man_white_w-clock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879" y="5440283"/>
              <a:ext cx="128523" cy="446261"/>
            </a:xfrm>
            <a:prstGeom prst="rect">
              <a:avLst/>
            </a:prstGeom>
          </p:spPr>
        </p:pic>
        <p:pic>
          <p:nvPicPr>
            <p:cNvPr id="188" name="Picture 187" descr="Man_white_w-clock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447" y="5440635"/>
              <a:ext cx="128523" cy="446261"/>
            </a:xfrm>
            <a:prstGeom prst="rect">
              <a:avLst/>
            </a:prstGeom>
          </p:spPr>
        </p:pic>
        <p:pic>
          <p:nvPicPr>
            <p:cNvPr id="189" name="Picture 188" descr="Man_white_w-clock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7663" y="5440635"/>
              <a:ext cx="128523" cy="446261"/>
            </a:xfrm>
            <a:prstGeom prst="rect">
              <a:avLst/>
            </a:prstGeom>
          </p:spPr>
        </p:pic>
        <p:pic>
          <p:nvPicPr>
            <p:cNvPr id="190" name="Picture 189" descr="Man_white_w-clock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231" y="5440987"/>
              <a:ext cx="128523" cy="446261"/>
            </a:xfrm>
            <a:prstGeom prst="rect">
              <a:avLst/>
            </a:prstGeom>
          </p:spPr>
        </p:pic>
        <p:pic>
          <p:nvPicPr>
            <p:cNvPr id="191" name="Picture 190" descr="Man_white_w-clock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0207" y="5440635"/>
              <a:ext cx="128523" cy="446261"/>
            </a:xfrm>
            <a:prstGeom prst="rect">
              <a:avLst/>
            </a:prstGeom>
          </p:spPr>
        </p:pic>
        <p:pic>
          <p:nvPicPr>
            <p:cNvPr id="192" name="Picture 191" descr="Man_white_w-clock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75" y="5440987"/>
              <a:ext cx="128523" cy="446261"/>
            </a:xfrm>
            <a:prstGeom prst="rect">
              <a:avLst/>
            </a:prstGeom>
          </p:spPr>
        </p:pic>
        <p:pic>
          <p:nvPicPr>
            <p:cNvPr id="193" name="Picture 192" descr="Man_white_w-clock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0991" y="5440987"/>
              <a:ext cx="128523" cy="446261"/>
            </a:xfrm>
            <a:prstGeom prst="rect">
              <a:avLst/>
            </a:prstGeom>
          </p:spPr>
        </p:pic>
        <p:pic>
          <p:nvPicPr>
            <p:cNvPr id="194" name="Picture 193" descr="Man_white_w-clock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559" y="5441339"/>
              <a:ext cx="128523" cy="446261"/>
            </a:xfrm>
            <a:prstGeom prst="rect">
              <a:avLst/>
            </a:prstGeom>
          </p:spPr>
        </p:pic>
        <p:pic>
          <p:nvPicPr>
            <p:cNvPr id="195" name="Picture 194" descr="Man_white_w-clock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496" y="5440283"/>
              <a:ext cx="128523" cy="446261"/>
            </a:xfrm>
            <a:prstGeom prst="rect">
              <a:avLst/>
            </a:prstGeom>
          </p:spPr>
        </p:pic>
        <p:pic>
          <p:nvPicPr>
            <p:cNvPr id="196" name="Picture 195" descr="Man_white_w-clock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064" y="5440635"/>
              <a:ext cx="128523" cy="446261"/>
            </a:xfrm>
            <a:prstGeom prst="rect">
              <a:avLst/>
            </a:prstGeom>
          </p:spPr>
        </p:pic>
        <p:pic>
          <p:nvPicPr>
            <p:cNvPr id="197" name="Picture 196" descr="Man_white_w-clock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280" y="5440635"/>
              <a:ext cx="128523" cy="446261"/>
            </a:xfrm>
            <a:prstGeom prst="rect">
              <a:avLst/>
            </a:prstGeom>
          </p:spPr>
        </p:pic>
        <p:pic>
          <p:nvPicPr>
            <p:cNvPr id="198" name="Picture 197" descr="Man_white_w-clock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848" y="5440987"/>
              <a:ext cx="128523" cy="446261"/>
            </a:xfrm>
            <a:prstGeom prst="rect">
              <a:avLst/>
            </a:prstGeom>
          </p:spPr>
        </p:pic>
        <p:pic>
          <p:nvPicPr>
            <p:cNvPr id="199" name="Picture 198" descr="Man_white_w-clock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0824" y="5440635"/>
              <a:ext cx="128523" cy="446261"/>
            </a:xfrm>
            <a:prstGeom prst="rect">
              <a:avLst/>
            </a:prstGeom>
          </p:spPr>
        </p:pic>
        <p:pic>
          <p:nvPicPr>
            <p:cNvPr id="200" name="Picture 199" descr="Man_white_w-clock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392" y="5440987"/>
              <a:ext cx="128523" cy="446261"/>
            </a:xfrm>
            <a:prstGeom prst="rect">
              <a:avLst/>
            </a:prstGeom>
          </p:spPr>
        </p:pic>
        <p:pic>
          <p:nvPicPr>
            <p:cNvPr id="201" name="Picture 200" descr="Man_white_w-clock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608" y="5440987"/>
              <a:ext cx="128523" cy="446261"/>
            </a:xfrm>
            <a:prstGeom prst="rect">
              <a:avLst/>
            </a:prstGeom>
          </p:spPr>
        </p:pic>
        <p:pic>
          <p:nvPicPr>
            <p:cNvPr id="202" name="Picture 201" descr="Man_white_w-clock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7176" y="5441339"/>
              <a:ext cx="128523" cy="446261"/>
            </a:xfrm>
            <a:prstGeom prst="rect">
              <a:avLst/>
            </a:prstGeom>
          </p:spPr>
        </p:pic>
        <p:pic>
          <p:nvPicPr>
            <p:cNvPr id="203" name="Picture 202" descr="Man_white_w-clock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800" y="5441691"/>
              <a:ext cx="128523" cy="44626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7066801" y="1418748"/>
            <a:ext cx="2013376" cy="2730123"/>
            <a:chOff x="7066801" y="1418748"/>
            <a:chExt cx="2013376" cy="2730123"/>
          </a:xfrm>
        </p:grpSpPr>
        <p:sp>
          <p:nvSpPr>
            <p:cNvPr id="141" name="Rectangle 140"/>
            <p:cNvSpPr/>
            <p:nvPr/>
          </p:nvSpPr>
          <p:spPr>
            <a:xfrm>
              <a:off x="7131090" y="1432131"/>
              <a:ext cx="1835769" cy="2716740"/>
            </a:xfrm>
            <a:prstGeom prst="rect">
              <a:avLst/>
            </a:prstGeom>
            <a:solidFill>
              <a:srgbClr val="A2224C"/>
            </a:solidFill>
            <a:ln>
              <a:solidFill>
                <a:srgbClr val="2626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/>
              <a:endParaRPr lang="en-US" i="0">
                <a:latin typeface="Calibri"/>
                <a:cs typeface="Calibri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066801" y="1418748"/>
              <a:ext cx="199468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0" dirty="0">
                  <a:solidFill>
                    <a:srgbClr val="EEB111"/>
                  </a:solidFill>
                  <a:latin typeface="Calibri"/>
                  <a:cs typeface="Calibri"/>
                </a:rPr>
                <a:t>Integrating ECM with your SIS &amp; LOB apps</a:t>
              </a:r>
              <a:r>
                <a:rPr lang="en-US" sz="1600" i="0" dirty="0" smtClean="0">
                  <a:solidFill>
                    <a:srgbClr val="EEB111"/>
                  </a:solidFill>
                  <a:latin typeface="Calibri"/>
                  <a:cs typeface="Calibri"/>
                </a:rPr>
                <a:t>.</a:t>
              </a:r>
              <a:endParaRPr lang="en-US" sz="1600" i="0" dirty="0">
                <a:solidFill>
                  <a:srgbClr val="EEB111"/>
                </a:solidFill>
                <a:latin typeface="Calibri"/>
                <a:cs typeface="Calibri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7602975" y="2134034"/>
              <a:ext cx="13170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i="0" dirty="0">
                  <a:solidFill>
                    <a:schemeClr val="bg1"/>
                  </a:solidFill>
                  <a:latin typeface="Calibri"/>
                  <a:cs typeface="Calibri"/>
                </a:rPr>
                <a:t>Single click document access makes info available in seconds rather than minutes</a:t>
              </a:r>
              <a:r>
                <a:rPr lang="en-US" sz="1000" i="0" dirty="0" smtClean="0">
                  <a:solidFill>
                    <a:schemeClr val="bg1"/>
                  </a:solidFill>
                  <a:latin typeface="Calibri"/>
                  <a:cs typeface="Calibri"/>
                </a:rPr>
                <a:t>.</a:t>
              </a:r>
              <a:endParaRPr lang="en-US" sz="1000" i="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pic>
          <p:nvPicPr>
            <p:cNvPr id="175" name="Picture 174" descr="Clock_black outline_whiteface.pn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178" y="2262585"/>
              <a:ext cx="521536" cy="510062"/>
            </a:xfrm>
            <a:prstGeom prst="rect">
              <a:avLst/>
            </a:prstGeom>
          </p:spPr>
        </p:pic>
        <p:sp>
          <p:nvSpPr>
            <p:cNvPr id="204" name="TextBox 203"/>
            <p:cNvSpPr txBox="1"/>
            <p:nvPr/>
          </p:nvSpPr>
          <p:spPr>
            <a:xfrm>
              <a:off x="7114251" y="2894320"/>
              <a:ext cx="9925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000" b="1" i="0" spc="-300" dirty="0" smtClean="0">
                  <a:solidFill>
                    <a:srgbClr val="EEB111"/>
                  </a:solidFill>
                  <a:latin typeface="Calibri"/>
                  <a:cs typeface="Calibri"/>
                </a:rPr>
                <a:t>76%</a:t>
              </a:r>
              <a:endParaRPr lang="en-US" sz="4000" b="1" i="0" spc="-300" dirty="0">
                <a:solidFill>
                  <a:srgbClr val="EEB111"/>
                </a:solidFill>
                <a:latin typeface="Calibri"/>
                <a:cs typeface="Calibri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7163260" y="2979861"/>
              <a:ext cx="1916917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050" i="0" dirty="0" smtClean="0">
                  <a:solidFill>
                    <a:schemeClr val="bg1"/>
                  </a:solidFill>
                  <a:latin typeface="Calibri"/>
                  <a:cs typeface="Calibri"/>
                </a:rPr>
                <a:t>                          Process </a:t>
              </a:r>
              <a:r>
                <a:rPr lang="en-US" sz="1050" i="0" dirty="0">
                  <a:solidFill>
                    <a:schemeClr val="bg1"/>
                  </a:solidFill>
                  <a:latin typeface="Calibri"/>
                  <a:cs typeface="Calibri"/>
                </a:rPr>
                <a:t/>
              </a:r>
              <a:br>
                <a:rPr lang="en-US" sz="1050" i="0" dirty="0">
                  <a:solidFill>
                    <a:schemeClr val="bg1"/>
                  </a:solidFill>
                  <a:latin typeface="Calibri"/>
                  <a:cs typeface="Calibri"/>
                </a:rPr>
              </a:br>
              <a:r>
                <a:rPr lang="en-US" sz="1050" i="0" dirty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lang="en-US" sz="1050" i="0" dirty="0" smtClean="0">
                  <a:solidFill>
                    <a:schemeClr val="bg1"/>
                  </a:solidFill>
                  <a:latin typeface="Calibri"/>
                  <a:cs typeface="Calibri"/>
                </a:rPr>
                <a:t>                         Improvement </a:t>
              </a:r>
              <a:r>
                <a:rPr lang="en-US" sz="1050" i="0" dirty="0">
                  <a:solidFill>
                    <a:schemeClr val="bg1"/>
                  </a:solidFill>
                  <a:latin typeface="Calibri"/>
                  <a:cs typeface="Calibri"/>
                </a:rPr>
                <a:t>– </a:t>
              </a:r>
              <a:endParaRPr lang="en-US" sz="1050" i="0" dirty="0" smtClean="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 algn="l"/>
              <a:r>
                <a:rPr lang="en-US" sz="1050" i="0" dirty="0" smtClean="0">
                  <a:solidFill>
                    <a:schemeClr val="bg1"/>
                  </a:solidFill>
                  <a:latin typeface="Calibri"/>
                  <a:cs typeface="Calibri"/>
                </a:rPr>
                <a:t>                          reduces </a:t>
              </a:r>
              <a:r>
                <a:rPr lang="en-US" sz="1050" i="0" dirty="0">
                  <a:solidFill>
                    <a:schemeClr val="bg1"/>
                  </a:solidFill>
                  <a:latin typeface="Calibri"/>
                  <a:cs typeface="Calibri"/>
                </a:rPr>
                <a:t>admin </a:t>
              </a:r>
              <a:endParaRPr lang="en-US" sz="1050" i="0" dirty="0" smtClean="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 algn="l"/>
              <a:r>
                <a:rPr lang="en-US" sz="1050" i="0" dirty="0" smtClean="0">
                  <a:solidFill>
                    <a:schemeClr val="bg1"/>
                  </a:solidFill>
                  <a:latin typeface="Calibri"/>
                  <a:cs typeface="Calibri"/>
                </a:rPr>
                <a:t>time </a:t>
              </a:r>
              <a:r>
                <a:rPr lang="en-US" sz="1050" i="0" dirty="0">
                  <a:solidFill>
                    <a:schemeClr val="bg1"/>
                  </a:solidFill>
                  <a:latin typeface="Calibri"/>
                  <a:cs typeface="Calibri"/>
                </a:rPr>
                <a:t>and improves the </a:t>
              </a:r>
              <a:endParaRPr lang="en-US" sz="1050" i="0" dirty="0" smtClean="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 algn="l"/>
              <a:r>
                <a:rPr lang="en-US" sz="1050" i="0" dirty="0" smtClean="0">
                  <a:solidFill>
                    <a:schemeClr val="bg1"/>
                  </a:solidFill>
                  <a:latin typeface="Calibri"/>
                  <a:cs typeface="Calibri"/>
                </a:rPr>
                <a:t>student </a:t>
              </a:r>
              <a:r>
                <a:rPr lang="en-US" sz="1050" i="0" dirty="0">
                  <a:solidFill>
                    <a:schemeClr val="bg1"/>
                  </a:solidFill>
                  <a:latin typeface="Calibri"/>
                  <a:cs typeface="Calibri"/>
                </a:rPr>
                <a:t>experience (or </a:t>
              </a:r>
              <a:r>
                <a:rPr lang="en-US" sz="1050" i="0" dirty="0" smtClean="0">
                  <a:solidFill>
                    <a:schemeClr val="bg1"/>
                  </a:solidFill>
                  <a:latin typeface="Calibri"/>
                  <a:cs typeface="Calibri"/>
                </a:rPr>
                <a:t>4.0 </a:t>
              </a:r>
            </a:p>
            <a:p>
              <a:pPr algn="l"/>
              <a:r>
                <a:rPr lang="en-US" sz="1050" i="0" dirty="0" smtClean="0">
                  <a:solidFill>
                    <a:schemeClr val="bg1"/>
                  </a:solidFill>
                  <a:latin typeface="Calibri"/>
                  <a:cs typeface="Calibri"/>
                </a:rPr>
                <a:t>FTE </a:t>
              </a:r>
              <a:r>
                <a:rPr lang="en-US" sz="1050" i="0" dirty="0">
                  <a:solidFill>
                    <a:schemeClr val="bg1"/>
                  </a:solidFill>
                  <a:latin typeface="Calibri"/>
                  <a:cs typeface="Calibri"/>
                </a:rPr>
                <a:t>saved annually)</a:t>
              </a:r>
              <a:r>
                <a:rPr lang="en-US" sz="1050" i="0" dirty="0" smtClean="0">
                  <a:solidFill>
                    <a:schemeClr val="bg1"/>
                  </a:solidFill>
                  <a:latin typeface="Calibri"/>
                  <a:cs typeface="Calibri"/>
                </a:rPr>
                <a:t>.</a:t>
              </a:r>
              <a:endParaRPr lang="en-US" sz="1050" i="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77342" y="1432131"/>
            <a:ext cx="1944803" cy="3131662"/>
            <a:chOff x="2277342" y="1432131"/>
            <a:chExt cx="1944803" cy="3131662"/>
          </a:xfrm>
        </p:grpSpPr>
        <p:sp>
          <p:nvSpPr>
            <p:cNvPr id="114" name="Rectangle 113"/>
            <p:cNvSpPr/>
            <p:nvPr/>
          </p:nvSpPr>
          <p:spPr>
            <a:xfrm>
              <a:off x="2307752" y="1432131"/>
              <a:ext cx="1870971" cy="3130371"/>
            </a:xfrm>
            <a:prstGeom prst="rect">
              <a:avLst/>
            </a:prstGeom>
            <a:solidFill>
              <a:srgbClr val="EAB327"/>
            </a:solidFill>
            <a:ln>
              <a:solidFill>
                <a:srgbClr val="2626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/>
              <a:endParaRPr lang="en-US" i="0" dirty="0">
                <a:latin typeface="Calibri"/>
                <a:cs typeface="Calibri"/>
              </a:endParaRPr>
            </a:p>
          </p:txBody>
        </p:sp>
        <p:graphicFrame>
          <p:nvGraphicFramePr>
            <p:cNvPr id="115" name="Chart 114"/>
            <p:cNvGraphicFramePr/>
            <p:nvPr>
              <p:extLst>
                <p:ext uri="{D42A27DB-BD31-4B8C-83A1-F6EECF244321}">
                  <p14:modId xmlns:p14="http://schemas.microsoft.com/office/powerpoint/2010/main" val="3534954967"/>
                </p:ext>
              </p:extLst>
            </p:nvPr>
          </p:nvGraphicFramePr>
          <p:xfrm>
            <a:off x="2319283" y="2589521"/>
            <a:ext cx="1841098" cy="1295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118" name="TextBox 117"/>
            <p:cNvSpPr txBox="1"/>
            <p:nvPr/>
          </p:nvSpPr>
          <p:spPr>
            <a:xfrm>
              <a:off x="2321925" y="1543004"/>
              <a:ext cx="1810334" cy="1446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i="0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Enterprise ECM </a:t>
              </a:r>
              <a:endParaRPr lang="en-US" sz="2400" b="1" i="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endParaRPr>
            </a:p>
            <a:p>
              <a:pPr algn="l"/>
              <a:r>
                <a:rPr lang="en-US" sz="2400" b="1" i="0" baseline="30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Deployments</a:t>
              </a:r>
              <a:endParaRPr lang="en-US" sz="2400" b="1" i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endParaRPr>
            </a:p>
            <a:p>
              <a:pPr algn="l"/>
              <a:r>
                <a:rPr lang="en-US" sz="1600" i="0" baseline="30000" dirty="0">
                  <a:latin typeface="Calibri"/>
                  <a:cs typeface="Calibri"/>
                </a:rPr>
                <a:t>Since 2008, Loyola University Chicago has deployed 124 iterations of ECM technology. </a:t>
              </a:r>
            </a:p>
            <a:p>
              <a:pPr algn="l"/>
              <a:endParaRPr lang="en-US" i="0" dirty="0">
                <a:latin typeface="Calibri"/>
                <a:cs typeface="Calibri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289379" y="3794352"/>
              <a:ext cx="193276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400" b="1" i="0" dirty="0" smtClean="0">
                  <a:solidFill>
                    <a:srgbClr val="A2224C"/>
                  </a:solidFill>
                  <a:latin typeface="Calibri"/>
                  <a:cs typeface="Calibri"/>
                </a:rPr>
                <a:t>55</a:t>
              </a:r>
              <a:r>
                <a:rPr lang="en-US" sz="1200" b="1" i="0" dirty="0" smtClean="0">
                  <a:latin typeface="Calibri"/>
                  <a:cs typeface="Calibri"/>
                </a:rPr>
                <a:t>Departments Live</a:t>
              </a:r>
              <a:endParaRPr lang="en-US" sz="1050" b="1" i="0" dirty="0">
                <a:latin typeface="Calibri"/>
                <a:cs typeface="Calibri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925230" y="3266810"/>
              <a:ext cx="6976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i="0" dirty="0" smtClean="0">
                  <a:solidFill>
                    <a:srgbClr val="FFFFFF"/>
                  </a:solidFill>
                  <a:latin typeface="Calibri"/>
                  <a:cs typeface="Calibri"/>
                </a:rPr>
                <a:t>124 Live</a:t>
              </a:r>
              <a:endParaRPr lang="en-US" sz="1200" i="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391830" y="2589520"/>
              <a:ext cx="596788" cy="315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lang="en-US" sz="1000" i="0" dirty="0" smtClean="0">
                  <a:latin typeface="Calibri"/>
                  <a:cs typeface="Calibri"/>
                </a:rPr>
                <a:t>13</a:t>
              </a:r>
            </a:p>
            <a:p>
              <a:pPr algn="r">
                <a:lnSpc>
                  <a:spcPct val="70000"/>
                </a:lnSpc>
              </a:pPr>
              <a:r>
                <a:rPr lang="en-US" sz="1000" i="0" dirty="0" smtClean="0">
                  <a:latin typeface="Calibri"/>
                  <a:cs typeface="Calibri"/>
                </a:rPr>
                <a:t>Waiting</a:t>
              </a:r>
              <a:endParaRPr lang="en-US" sz="1000" i="0" dirty="0">
                <a:latin typeface="Calibri"/>
                <a:cs typeface="Calibri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496478" y="2513320"/>
              <a:ext cx="724152" cy="343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000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7</a:t>
              </a:r>
            </a:p>
            <a:p>
              <a:pPr algn="l">
                <a:lnSpc>
                  <a:spcPct val="80000"/>
                </a:lnSpc>
              </a:pPr>
              <a:r>
                <a:rPr lang="en-US" sz="1000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Prioritized</a:t>
              </a:r>
              <a:endParaRPr lang="en-US" sz="10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cxnSp>
          <p:nvCxnSpPr>
            <p:cNvPr id="153" name="Straight Connector 152"/>
            <p:cNvCxnSpPr>
              <a:stCxn id="152" idx="1"/>
            </p:cNvCxnSpPr>
            <p:nvPr/>
          </p:nvCxnSpPr>
          <p:spPr>
            <a:xfrm flipH="1">
              <a:off x="3230030" y="2685162"/>
              <a:ext cx="266448" cy="132958"/>
            </a:xfrm>
            <a:prstGeom prst="line">
              <a:avLst/>
            </a:prstGeom>
            <a:ln w="635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2398501" y="3907059"/>
              <a:ext cx="1676581" cy="9244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2925230" y="2741536"/>
              <a:ext cx="123654" cy="152400"/>
            </a:xfrm>
            <a:prstGeom prst="line">
              <a:avLst/>
            </a:prstGeom>
            <a:ln w="635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/>
            <p:cNvSpPr txBox="1"/>
            <p:nvPr/>
          </p:nvSpPr>
          <p:spPr>
            <a:xfrm>
              <a:off x="2277342" y="2922751"/>
              <a:ext cx="506268" cy="315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lang="en-US" sz="1000" i="0" dirty="0" smtClean="0">
                  <a:latin typeface="Calibri"/>
                  <a:cs typeface="Calibri"/>
                </a:rPr>
                <a:t>6 </a:t>
              </a:r>
            </a:p>
            <a:p>
              <a:pPr algn="r">
                <a:lnSpc>
                  <a:spcPct val="70000"/>
                </a:lnSpc>
              </a:pPr>
              <a:r>
                <a:rPr lang="en-US" sz="1000" i="0" dirty="0" smtClean="0">
                  <a:latin typeface="Calibri"/>
                  <a:cs typeface="Calibri"/>
                </a:rPr>
                <a:t>Active</a:t>
              </a:r>
              <a:endParaRPr lang="en-US" sz="1000" i="0" dirty="0">
                <a:latin typeface="Calibri"/>
                <a:cs typeface="Calibri"/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 flipV="1">
              <a:off x="2734542" y="2998951"/>
              <a:ext cx="189074" cy="33767"/>
            </a:xfrm>
            <a:prstGeom prst="line">
              <a:avLst/>
            </a:prstGeom>
            <a:ln w="635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211230" y="4418320"/>
            <a:ext cx="1919860" cy="1143000"/>
            <a:chOff x="5211230" y="4418320"/>
            <a:chExt cx="1919860" cy="1143000"/>
          </a:xfrm>
        </p:grpSpPr>
        <p:sp>
          <p:nvSpPr>
            <p:cNvPr id="140" name="Rectangle 139"/>
            <p:cNvSpPr/>
            <p:nvPr/>
          </p:nvSpPr>
          <p:spPr>
            <a:xfrm>
              <a:off x="5256986" y="4562501"/>
              <a:ext cx="1874104" cy="9988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/>
              <a:endParaRPr lang="en-US" i="0" dirty="0" smtClean="0">
                <a:latin typeface="Calibri"/>
                <a:cs typeface="Calibri"/>
              </a:endParaRPr>
            </a:p>
            <a:p>
              <a:pPr algn="l"/>
              <a:endParaRPr lang="en-US" i="0" dirty="0">
                <a:latin typeface="Calibri"/>
                <a:cs typeface="Calibri"/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5211230" y="4418320"/>
              <a:ext cx="7566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400" b="1" i="0" dirty="0" smtClean="0">
                  <a:solidFill>
                    <a:srgbClr val="EEB111"/>
                  </a:solidFill>
                  <a:latin typeface="Calibri"/>
                  <a:cs typeface="Calibri"/>
                </a:rPr>
                <a:t>42</a:t>
              </a:r>
              <a:endParaRPr lang="en-US" sz="4400" i="0" dirty="0">
                <a:solidFill>
                  <a:srgbClr val="EEB111"/>
                </a:solidFill>
                <a:latin typeface="Calibri"/>
                <a:cs typeface="Calibri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5897030" y="4570720"/>
              <a:ext cx="1025241" cy="539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i="0" dirty="0" smtClean="0">
                  <a:solidFill>
                    <a:schemeClr val="bg1"/>
                  </a:solidFill>
                  <a:latin typeface="Calibri"/>
                  <a:cs typeface="Calibri"/>
                </a:rPr>
                <a:t>Scanning </a:t>
              </a:r>
            </a:p>
            <a:p>
              <a:pPr>
                <a:lnSpc>
                  <a:spcPct val="90000"/>
                </a:lnSpc>
              </a:pPr>
              <a:r>
                <a:rPr lang="en-US" sz="1600" b="1" i="0" dirty="0" smtClean="0">
                  <a:solidFill>
                    <a:schemeClr val="bg1"/>
                  </a:solidFill>
                  <a:latin typeface="Calibri"/>
                  <a:cs typeface="Calibri"/>
                </a:rPr>
                <a:t>“Sources”</a:t>
              </a:r>
              <a:endParaRPr lang="en-US" sz="1600" b="1" i="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5287430" y="5146566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0" dirty="0" smtClean="0">
                  <a:solidFill>
                    <a:srgbClr val="EEB111"/>
                  </a:solidFill>
                  <a:latin typeface="Calibri"/>
                  <a:cs typeface="Calibri"/>
                </a:rPr>
                <a:t>65 Fujitsu Scanners.</a:t>
              </a:r>
              <a:endParaRPr lang="en-US" sz="1600" i="0" dirty="0">
                <a:solidFill>
                  <a:srgbClr val="EEB111"/>
                </a:solidFill>
                <a:latin typeface="Calibri"/>
                <a:cs typeface="Calibri"/>
              </a:endParaRPr>
            </a:p>
          </p:txBody>
        </p:sp>
        <p:cxnSp>
          <p:nvCxnSpPr>
            <p:cNvPr id="214" name="Straight Connector 213"/>
            <p:cNvCxnSpPr/>
            <p:nvPr/>
          </p:nvCxnSpPr>
          <p:spPr>
            <a:xfrm>
              <a:off x="5330630" y="5154400"/>
              <a:ext cx="1725078" cy="0"/>
            </a:xfrm>
            <a:prstGeom prst="line">
              <a:avLst/>
            </a:prstGeom>
            <a:ln w="635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205976" y="5485120"/>
            <a:ext cx="2057399" cy="1203278"/>
            <a:chOff x="5205976" y="5485120"/>
            <a:chExt cx="2057399" cy="1203278"/>
          </a:xfrm>
        </p:grpSpPr>
        <p:sp>
          <p:nvSpPr>
            <p:cNvPr id="210" name="Rectangle 209"/>
            <p:cNvSpPr/>
            <p:nvPr/>
          </p:nvSpPr>
          <p:spPr>
            <a:xfrm>
              <a:off x="5254826" y="5544040"/>
              <a:ext cx="1874104" cy="9906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/>
              <a:endParaRPr lang="en-US" i="0" dirty="0" smtClean="0">
                <a:latin typeface="Calibri"/>
                <a:cs typeface="Calibri"/>
              </a:endParaRPr>
            </a:p>
            <a:p>
              <a:pPr algn="l"/>
              <a:endParaRPr lang="en-US" i="0" dirty="0">
                <a:latin typeface="Calibri"/>
                <a:cs typeface="Calibri"/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5297770" y="5485120"/>
              <a:ext cx="6754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i="0" dirty="0" smtClean="0">
                  <a:solidFill>
                    <a:srgbClr val="FFFFFF"/>
                  </a:solidFill>
                  <a:latin typeface="Calibri"/>
                  <a:cs typeface="Calibri"/>
                </a:rPr>
                <a:t>Staff</a:t>
              </a:r>
              <a:endParaRPr lang="en-US" sz="2000" b="1" i="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5205976" y="5788152"/>
              <a:ext cx="2057399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l" eaLnBrk="1" hangingPunct="1">
                <a:buFont typeface="Wingdings" charset="2"/>
                <a:buChar char="ü"/>
              </a:pPr>
              <a:r>
                <a:rPr lang="en-US" sz="1050" i="0" dirty="0">
                  <a:solidFill>
                    <a:srgbClr val="EEB111"/>
                  </a:solidFill>
                  <a:latin typeface="Calibri"/>
                  <a:cs typeface="Calibri"/>
                </a:rPr>
                <a:t>2 dedicated staff (technicians)</a:t>
              </a:r>
            </a:p>
            <a:p>
              <a:pPr marL="171450" indent="-171450" algn="l" eaLnBrk="1" hangingPunct="1">
                <a:buFont typeface="Wingdings" charset="2"/>
                <a:buChar char="ü"/>
              </a:pPr>
              <a:r>
                <a:rPr lang="en-US" sz="1050" i="0" dirty="0">
                  <a:solidFill>
                    <a:srgbClr val="EEB111"/>
                  </a:solidFill>
                  <a:latin typeface="Calibri"/>
                  <a:cs typeface="Calibri"/>
                </a:rPr>
                <a:t>Part time project managers</a:t>
              </a:r>
            </a:p>
            <a:p>
              <a:pPr marL="171450" indent="-171450" algn="l" eaLnBrk="1" hangingPunct="1">
                <a:buFont typeface="Wingdings" charset="2"/>
                <a:buChar char="ü"/>
              </a:pPr>
              <a:r>
                <a:rPr lang="en-US" sz="1050" i="0" kern="0" dirty="0">
                  <a:solidFill>
                    <a:srgbClr val="EEB111"/>
                  </a:solidFill>
                  <a:latin typeface="Calibri"/>
                  <a:cs typeface="Calibri"/>
                </a:rPr>
                <a:t>3 staff </a:t>
              </a:r>
              <a:r>
                <a:rPr lang="en-US" sz="1050" i="0" kern="0" dirty="0" smtClean="0">
                  <a:solidFill>
                    <a:srgbClr val="EEB111"/>
                  </a:solidFill>
                  <a:latin typeface="Calibri"/>
                  <a:cs typeface="Calibri"/>
                </a:rPr>
                <a:t>members with </a:t>
              </a:r>
              <a:r>
                <a:rPr lang="en-US" sz="1050" i="0" kern="0" dirty="0">
                  <a:solidFill>
                    <a:srgbClr val="EEB111"/>
                  </a:solidFill>
                  <a:latin typeface="Calibri"/>
                  <a:cs typeface="Calibri"/>
                </a:rPr>
                <a:t>AIIM certifications</a:t>
              </a:r>
            </a:p>
            <a:p>
              <a:pPr marL="171450" indent="-171450" algn="l">
                <a:buFont typeface="Wingdings" charset="2"/>
                <a:buChar char="ü"/>
              </a:pPr>
              <a:endParaRPr lang="en-US" sz="1050" dirty="0">
                <a:solidFill>
                  <a:srgbClr val="EEB111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4003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lliams_b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46703" y="447550"/>
            <a:ext cx="9612279" cy="795000"/>
          </a:xfrm>
          <a:prstGeom prst="rect">
            <a:avLst/>
          </a:prstGeom>
          <a:gradFill flip="none" rotWithShape="1">
            <a:gsLst>
              <a:gs pos="21000">
                <a:srgbClr val="EEB111">
                  <a:alpha val="87000"/>
                </a:srgbClr>
              </a:gs>
              <a:gs pos="100000">
                <a:srgbClr val="FEE400">
                  <a:alpha val="87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84094"/>
            <a:ext cx="9144000" cy="7036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36207E"/>
                </a:solidFill>
              </a:rPr>
              <a:t>WILLIAMS COLLEGE</a:t>
            </a:r>
            <a:endParaRPr lang="en-US" dirty="0">
              <a:solidFill>
                <a:srgbClr val="36207E"/>
              </a:solidFill>
            </a:endParaRPr>
          </a:p>
        </p:txBody>
      </p:sp>
      <p:grpSp>
        <p:nvGrpSpPr>
          <p:cNvPr id="174" name="Group 173"/>
          <p:cNvGrpSpPr/>
          <p:nvPr/>
        </p:nvGrpSpPr>
        <p:grpSpPr>
          <a:xfrm>
            <a:off x="671474" y="3577916"/>
            <a:ext cx="2824712" cy="1506537"/>
            <a:chOff x="72261" y="3535584"/>
            <a:chExt cx="2824712" cy="1506537"/>
          </a:xfrm>
        </p:grpSpPr>
        <p:sp>
          <p:nvSpPr>
            <p:cNvPr id="8" name="Rectangle 7"/>
            <p:cNvSpPr/>
            <p:nvPr/>
          </p:nvSpPr>
          <p:spPr>
            <a:xfrm>
              <a:off x="180609" y="3566752"/>
              <a:ext cx="2716364" cy="147536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2626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/>
              <a:endParaRPr lang="en-US" i="0">
                <a:latin typeface="Calibri"/>
                <a:cs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261" y="3595571"/>
              <a:ext cx="282471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8800" i="0" spc="-150" dirty="0" smtClean="0">
                  <a:latin typeface="Calibri Light"/>
                  <a:cs typeface="Calibri Light"/>
                </a:rPr>
                <a:t>[    </a:t>
              </a:r>
              <a:r>
                <a:rPr lang="en-US" sz="8800" i="0" spc="-300" dirty="0" smtClean="0">
                  <a:latin typeface="Calibri Light"/>
                  <a:cs typeface="Calibri Light"/>
                </a:rPr>
                <a:t>][</a:t>
              </a:r>
              <a:r>
                <a:rPr lang="en-US" sz="8800" i="0" spc="-150" dirty="0" smtClean="0">
                  <a:latin typeface="Calibri Light"/>
                  <a:cs typeface="Calibri Light"/>
                </a:rPr>
                <a:t>  ]</a:t>
              </a:r>
              <a:endParaRPr lang="en-US" sz="8800" i="0" spc="-150" dirty="0">
                <a:latin typeface="Calibri Light"/>
                <a:cs typeface="Calibri Ligh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1120" y="3535584"/>
              <a:ext cx="2684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200" b="1" i="0" dirty="0" smtClean="0">
                  <a:solidFill>
                    <a:schemeClr val="bg1"/>
                  </a:solidFill>
                  <a:latin typeface="Calibri"/>
                  <a:cs typeface="Calibri"/>
                </a:rPr>
                <a:t>Documents Managed</a:t>
              </a:r>
              <a:endParaRPr lang="en-US" sz="2200" b="1" i="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1451" y="4032248"/>
              <a:ext cx="12922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0" dirty="0" smtClean="0">
                  <a:solidFill>
                    <a:srgbClr val="FFD100"/>
                  </a:solidFill>
                  <a:latin typeface="Calibri"/>
                  <a:cs typeface="Calibri"/>
                </a:rPr>
                <a:t>776,281</a:t>
              </a:r>
            </a:p>
            <a:p>
              <a:pPr algn="ctr"/>
              <a:r>
                <a:rPr lang="en-US" sz="1200" i="0" dirty="0" smtClean="0">
                  <a:solidFill>
                    <a:srgbClr val="FFFFFF"/>
                  </a:solidFill>
                  <a:latin typeface="Calibri"/>
                  <a:cs typeface="Calibri"/>
                </a:rPr>
                <a:t>Docs in </a:t>
              </a:r>
              <a:br>
                <a:rPr lang="en-US" sz="1200" i="0" dirty="0" smtClean="0">
                  <a:solidFill>
                    <a:srgbClr val="FFFFFF"/>
                  </a:solidFill>
                  <a:latin typeface="Calibri"/>
                  <a:cs typeface="Calibri"/>
                </a:rPr>
              </a:br>
              <a:r>
                <a:rPr lang="en-US" sz="1200" i="0" dirty="0" smtClean="0">
                  <a:solidFill>
                    <a:srgbClr val="FFFFFF"/>
                  </a:solidFill>
                  <a:latin typeface="Calibri"/>
                  <a:cs typeface="Calibri"/>
                </a:rPr>
                <a:t>the system</a:t>
              </a:r>
              <a:endParaRPr lang="en-US" sz="1200" i="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92258" y="4032248"/>
              <a:ext cx="9060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0" dirty="0" smtClean="0">
                  <a:solidFill>
                    <a:srgbClr val="FFD100"/>
                  </a:solidFill>
                  <a:latin typeface="Calibri"/>
                  <a:cs typeface="Calibri"/>
                </a:rPr>
                <a:t>78</a:t>
              </a:r>
            </a:p>
            <a:p>
              <a:pPr algn="ctr"/>
              <a:r>
                <a:rPr lang="en-US" sz="1200" i="0" dirty="0" smtClean="0">
                  <a:solidFill>
                    <a:srgbClr val="FFFFFF"/>
                  </a:solidFill>
                  <a:latin typeface="Calibri"/>
                  <a:cs typeface="Calibri"/>
                </a:rPr>
                <a:t>Document</a:t>
              </a:r>
            </a:p>
            <a:p>
              <a:pPr algn="ctr"/>
              <a:r>
                <a:rPr lang="en-US" sz="1200" i="0" dirty="0" smtClean="0">
                  <a:solidFill>
                    <a:srgbClr val="FFFFFF"/>
                  </a:solidFill>
                  <a:latin typeface="Calibri"/>
                  <a:cs typeface="Calibri"/>
                </a:rPr>
                <a:t>Types</a:t>
              </a:r>
              <a:endParaRPr lang="en-US" sz="1200" i="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778581" y="1474464"/>
            <a:ext cx="2716364" cy="2147094"/>
            <a:chOff x="179368" y="1432132"/>
            <a:chExt cx="2716364" cy="2147094"/>
          </a:xfrm>
        </p:grpSpPr>
        <p:sp>
          <p:nvSpPr>
            <p:cNvPr id="5" name="Rectangle 4"/>
            <p:cNvSpPr/>
            <p:nvPr/>
          </p:nvSpPr>
          <p:spPr>
            <a:xfrm>
              <a:off x="179368" y="1432132"/>
              <a:ext cx="2716364" cy="2147094"/>
            </a:xfrm>
            <a:prstGeom prst="rect">
              <a:avLst/>
            </a:prstGeom>
            <a:solidFill>
              <a:srgbClr val="493192"/>
            </a:solidFill>
            <a:ln>
              <a:solidFill>
                <a:srgbClr val="2626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/>
              <a:endParaRPr lang="en-US" i="0" dirty="0" smtClean="0">
                <a:latin typeface="Calibri"/>
                <a:cs typeface="Calibri"/>
              </a:endParaRPr>
            </a:p>
            <a:p>
              <a:pPr algn="l"/>
              <a:endParaRPr lang="en-US" i="0" dirty="0">
                <a:latin typeface="Calibri"/>
                <a:cs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0701" y="1543004"/>
              <a:ext cx="2435669" cy="191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1" i="0" dirty="0">
                  <a:solidFill>
                    <a:srgbClr val="FFD100"/>
                  </a:solidFill>
                  <a:latin typeface="Calibri"/>
                  <a:cs typeface="Calibri"/>
                </a:rPr>
                <a:t>Fast Facts:</a:t>
              </a:r>
            </a:p>
            <a:p>
              <a:pPr>
                <a:lnSpc>
                  <a:spcPct val="120000"/>
                </a:lnSpc>
              </a:pPr>
              <a:r>
                <a:rPr lang="en-US" sz="1400" i="0" dirty="0" smtClean="0">
                  <a:solidFill>
                    <a:schemeClr val="bg1"/>
                  </a:solidFill>
                  <a:latin typeface="Calibri"/>
                  <a:cs typeface="Calibri"/>
                </a:rPr>
                <a:t>• Established in </a:t>
              </a:r>
              <a:r>
                <a:rPr lang="en-US" sz="1400" dirty="0">
                  <a:solidFill>
                    <a:schemeClr val="bg1"/>
                  </a:solidFill>
                  <a:latin typeface="Calibri"/>
                  <a:cs typeface="Calibri"/>
                </a:rPr>
                <a:t>1793 </a:t>
              </a:r>
              <a:endParaRPr lang="en-US" sz="1400" dirty="0" smtClean="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>
                <a:lnSpc>
                  <a:spcPct val="12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Calibri"/>
                  <a:cs typeface="Calibri"/>
                </a:rPr>
                <a:t>• </a:t>
              </a:r>
              <a:r>
                <a:rPr lang="en-US" sz="1400" i="0" dirty="0" smtClean="0">
                  <a:solidFill>
                    <a:schemeClr val="bg1"/>
                  </a:solidFill>
                  <a:latin typeface="Calibri"/>
                  <a:cs typeface="Calibri"/>
                </a:rPr>
                <a:t>2,045 undergraduates</a:t>
              </a:r>
              <a:endParaRPr lang="en-US" sz="1400" i="0" dirty="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 algn="l">
                <a:lnSpc>
                  <a:spcPct val="120000"/>
                </a:lnSpc>
              </a:pPr>
              <a:r>
                <a:rPr lang="en-US" sz="1400" i="0" dirty="0">
                  <a:solidFill>
                    <a:schemeClr val="bg1"/>
                  </a:solidFill>
                  <a:latin typeface="Calibri"/>
                  <a:cs typeface="Calibri"/>
                </a:rPr>
                <a:t>• </a:t>
              </a:r>
              <a:r>
                <a:rPr lang="en-US" sz="1400" i="0" dirty="0" smtClean="0">
                  <a:solidFill>
                    <a:schemeClr val="bg1"/>
                  </a:solidFill>
                  <a:latin typeface="Calibri"/>
                  <a:cs typeface="Calibri"/>
                </a:rPr>
                <a:t>346 faculty </a:t>
              </a:r>
              <a:r>
                <a:rPr lang="en-US" sz="1400" i="0" dirty="0">
                  <a:solidFill>
                    <a:schemeClr val="bg1"/>
                  </a:solidFill>
                  <a:latin typeface="Calibri"/>
                  <a:cs typeface="Calibri"/>
                </a:rPr>
                <a:t>and staff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i="0" dirty="0">
                  <a:solidFill>
                    <a:schemeClr val="bg1"/>
                  </a:solidFill>
                  <a:latin typeface="Calibri"/>
                  <a:cs typeface="Calibri"/>
                </a:rPr>
                <a:t>• </a:t>
              </a:r>
              <a:r>
                <a:rPr lang="en-US" sz="1400" i="0" dirty="0" smtClean="0">
                  <a:solidFill>
                    <a:schemeClr val="bg1"/>
                  </a:solidFill>
                  <a:latin typeface="Calibri"/>
                  <a:cs typeface="Calibri"/>
                </a:rPr>
                <a:t>7-</a:t>
              </a:r>
              <a:r>
                <a:rPr lang="en-US" sz="1400" i="0" dirty="0">
                  <a:solidFill>
                    <a:schemeClr val="bg1"/>
                  </a:solidFill>
                  <a:latin typeface="Calibri"/>
                  <a:cs typeface="Calibri"/>
                </a:rPr>
                <a:t>to-1 student/faculty ratio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i="0" dirty="0">
                  <a:solidFill>
                    <a:schemeClr val="bg1"/>
                  </a:solidFill>
                  <a:latin typeface="Calibri"/>
                  <a:cs typeface="Calibri"/>
                </a:rPr>
                <a:t>• </a:t>
              </a:r>
              <a:r>
                <a:rPr lang="en-US" sz="1400" i="0" dirty="0" smtClean="0">
                  <a:solidFill>
                    <a:schemeClr val="bg1"/>
                  </a:solidFill>
                  <a:latin typeface="Calibri"/>
                  <a:cs typeface="Calibri"/>
                </a:rPr>
                <a:t>25 departments</a:t>
              </a:r>
              <a:endParaRPr lang="en-US" sz="1400" i="0" dirty="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 algn="l">
                <a:lnSpc>
                  <a:spcPct val="120000"/>
                </a:lnSpc>
              </a:pPr>
              <a:r>
                <a:rPr lang="nb-NO" sz="1400" i="0" dirty="0">
                  <a:solidFill>
                    <a:schemeClr val="bg1"/>
                  </a:solidFill>
                  <a:latin typeface="Calibri"/>
                  <a:cs typeface="Calibri"/>
                </a:rPr>
                <a:t>• </a:t>
              </a:r>
              <a:r>
                <a:rPr lang="nb-NO" sz="1400" i="0" dirty="0" smtClean="0">
                  <a:solidFill>
                    <a:schemeClr val="bg1"/>
                  </a:solidFill>
                  <a:latin typeface="Calibri"/>
                  <a:cs typeface="Calibri"/>
                </a:rPr>
                <a:t>36 majors</a:t>
              </a:r>
            </a:p>
          </p:txBody>
        </p:sp>
        <p:pic>
          <p:nvPicPr>
            <p:cNvPr id="66" name="Picture 65" descr="grad cap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3644" y="1689592"/>
              <a:ext cx="789139" cy="392991"/>
            </a:xfrm>
            <a:prstGeom prst="rect">
              <a:avLst/>
            </a:prstGeom>
          </p:spPr>
        </p:pic>
      </p:grpSp>
      <p:grpSp>
        <p:nvGrpSpPr>
          <p:cNvPr id="177" name="Group 176"/>
          <p:cNvGrpSpPr/>
          <p:nvPr/>
        </p:nvGrpSpPr>
        <p:grpSpPr>
          <a:xfrm>
            <a:off x="3496679" y="1411079"/>
            <a:ext cx="2003724" cy="1371139"/>
            <a:chOff x="2897466" y="1368747"/>
            <a:chExt cx="2003724" cy="1371139"/>
          </a:xfrm>
        </p:grpSpPr>
        <p:sp>
          <p:nvSpPr>
            <p:cNvPr id="102" name="Rectangle 101"/>
            <p:cNvSpPr/>
            <p:nvPr/>
          </p:nvSpPr>
          <p:spPr>
            <a:xfrm>
              <a:off x="2897466" y="1427666"/>
              <a:ext cx="1874104" cy="13122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/>
              <a:endParaRPr lang="en-US" i="0" dirty="0" smtClean="0">
                <a:latin typeface="Calibri"/>
                <a:cs typeface="Calibri"/>
              </a:endParaRPr>
            </a:p>
            <a:p>
              <a:pPr algn="l"/>
              <a:endParaRPr lang="en-US" i="0" dirty="0">
                <a:latin typeface="Calibri"/>
                <a:cs typeface="Calibri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940410" y="1368747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b="1" i="0" dirty="0" smtClean="0">
                  <a:solidFill>
                    <a:srgbClr val="FFFFFF"/>
                  </a:solidFill>
                  <a:latin typeface="Calibri"/>
                  <a:cs typeface="Calibri"/>
                </a:rPr>
                <a:t>2012</a:t>
              </a:r>
              <a:endParaRPr lang="en-US" sz="2400" b="1" i="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924018" y="1739654"/>
              <a:ext cx="19771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smtClean="0">
                  <a:solidFill>
                    <a:srgbClr val="FFD100"/>
                  </a:solidFill>
                  <a:latin typeface="Calibri"/>
                  <a:cs typeface="Calibri"/>
                </a:rPr>
                <a:t>Year the ECM Project finally obtained funding (after a decade of requests). </a:t>
              </a:r>
              <a:endParaRPr lang="en-US" sz="1400" dirty="0">
                <a:solidFill>
                  <a:srgbClr val="FFD1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360001" y="1474464"/>
            <a:ext cx="2952366" cy="2758861"/>
            <a:chOff x="4178723" y="1294553"/>
            <a:chExt cx="2952366" cy="2758861"/>
          </a:xfrm>
        </p:grpSpPr>
        <p:sp>
          <p:nvSpPr>
            <p:cNvPr id="26" name="Rectangle 25"/>
            <p:cNvSpPr/>
            <p:nvPr/>
          </p:nvSpPr>
          <p:spPr>
            <a:xfrm>
              <a:off x="4178723" y="1294553"/>
              <a:ext cx="2952366" cy="2758861"/>
            </a:xfrm>
            <a:prstGeom prst="rect">
              <a:avLst/>
            </a:prstGeom>
            <a:solidFill>
              <a:srgbClr val="493192"/>
            </a:solidFill>
            <a:ln>
              <a:solidFill>
                <a:srgbClr val="2626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/>
              <a:endParaRPr lang="en-US" i="0">
                <a:solidFill>
                  <a:srgbClr val="FFD100"/>
                </a:solidFill>
                <a:latin typeface="Calibri"/>
                <a:cs typeface="Calibri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28953" y="1335238"/>
              <a:ext cx="22911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i="0" dirty="0">
                  <a:solidFill>
                    <a:schemeClr val="bg1"/>
                  </a:solidFill>
                  <a:latin typeface="Calibri"/>
                  <a:cs typeface="Calibri"/>
                </a:rPr>
                <a:t>Demand </a:t>
              </a:r>
              <a:r>
                <a:rPr lang="en-US" sz="1600" b="1" i="0" dirty="0" smtClean="0">
                  <a:solidFill>
                    <a:schemeClr val="bg1"/>
                  </a:solidFill>
                  <a:latin typeface="Calibri"/>
                  <a:cs typeface="Calibri"/>
                </a:rPr>
                <a:t>Across Campus:</a:t>
              </a:r>
              <a:endParaRPr lang="en-US" sz="1600" b="1" i="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19125" y="1615151"/>
              <a:ext cx="2676310" cy="815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300" b="1" i="0" dirty="0" smtClean="0">
                  <a:solidFill>
                    <a:srgbClr val="FFD100"/>
                  </a:solidFill>
                  <a:latin typeface="Calibri"/>
                  <a:cs typeface="Calibri"/>
                </a:rPr>
                <a:t>60 Active ECM </a:t>
              </a:r>
              <a:r>
                <a:rPr lang="en-US" sz="2300" b="1" i="0" dirty="0" smtClean="0">
                  <a:solidFill>
                    <a:srgbClr val="FFD100"/>
                  </a:solidFill>
                  <a:latin typeface="Calibri"/>
                  <a:cs typeface="Calibri"/>
                </a:rPr>
                <a:t>Users</a:t>
              </a:r>
            </a:p>
            <a:p>
              <a:pPr algn="l"/>
              <a:r>
                <a:rPr lang="en-US" sz="1200" b="1" dirty="0" smtClean="0">
                  <a:solidFill>
                    <a:srgbClr val="FFD100"/>
                  </a:solidFill>
                  <a:latin typeface="Calibri"/>
                  <a:cs typeface="Calibri"/>
                </a:rPr>
                <a:t>Up next: Bursar, Real Estate, Archives, </a:t>
              </a:r>
              <a:br>
                <a:rPr lang="en-US" sz="1200" b="1" dirty="0" smtClean="0">
                  <a:solidFill>
                    <a:srgbClr val="FFD100"/>
                  </a:solidFill>
                  <a:latin typeface="Calibri"/>
                  <a:cs typeface="Calibri"/>
                </a:rPr>
              </a:br>
              <a:r>
                <a:rPr lang="en-US" sz="1200" b="1" dirty="0" smtClean="0">
                  <a:solidFill>
                    <a:srgbClr val="FFD100"/>
                  </a:solidFill>
                  <a:latin typeface="Calibri"/>
                  <a:cs typeface="Calibri"/>
                </a:rPr>
                <a:t>Dean of Faculty, Facilities </a:t>
              </a:r>
              <a:endParaRPr lang="en-US" sz="1200" b="1" i="0" dirty="0">
                <a:solidFill>
                  <a:srgbClr val="FFD100"/>
                </a:solidFill>
                <a:latin typeface="Calibri"/>
                <a:cs typeface="Calibri"/>
              </a:endParaRPr>
            </a:p>
          </p:txBody>
        </p:sp>
        <p:pic>
          <p:nvPicPr>
            <p:cNvPr id="109" name="Picture 108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6104" y="2618417"/>
              <a:ext cx="163424" cy="385435"/>
            </a:xfrm>
            <a:prstGeom prst="rect">
              <a:avLst/>
            </a:prstGeom>
          </p:spPr>
        </p:pic>
        <p:pic>
          <p:nvPicPr>
            <p:cNvPr id="110" name="Picture 109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9422" y="2618376"/>
              <a:ext cx="163424" cy="385435"/>
            </a:xfrm>
            <a:prstGeom prst="rect">
              <a:avLst/>
            </a:prstGeom>
          </p:spPr>
        </p:pic>
        <p:pic>
          <p:nvPicPr>
            <p:cNvPr id="111" name="Picture 110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0022" y="2616840"/>
              <a:ext cx="163424" cy="385435"/>
            </a:xfrm>
            <a:prstGeom prst="rect">
              <a:avLst/>
            </a:prstGeom>
          </p:spPr>
        </p:pic>
        <p:pic>
          <p:nvPicPr>
            <p:cNvPr id="112" name="Picture 111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4614" y="2618376"/>
              <a:ext cx="163424" cy="385435"/>
            </a:xfrm>
            <a:prstGeom prst="rect">
              <a:avLst/>
            </a:prstGeom>
          </p:spPr>
        </p:pic>
        <p:pic>
          <p:nvPicPr>
            <p:cNvPr id="113" name="Picture 112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374" y="2614675"/>
              <a:ext cx="163424" cy="385435"/>
            </a:xfrm>
            <a:prstGeom prst="rect">
              <a:avLst/>
            </a:prstGeom>
          </p:spPr>
        </p:pic>
        <p:pic>
          <p:nvPicPr>
            <p:cNvPr id="114" name="Picture 113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966" y="2617709"/>
              <a:ext cx="163424" cy="385435"/>
            </a:xfrm>
            <a:prstGeom prst="rect">
              <a:avLst/>
            </a:prstGeom>
          </p:spPr>
        </p:pic>
        <p:pic>
          <p:nvPicPr>
            <p:cNvPr id="115" name="Picture 114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566" y="2616173"/>
              <a:ext cx="163424" cy="385435"/>
            </a:xfrm>
            <a:prstGeom prst="rect">
              <a:avLst/>
            </a:prstGeom>
          </p:spPr>
        </p:pic>
        <p:pic>
          <p:nvPicPr>
            <p:cNvPr id="116" name="Picture 115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7158" y="2617709"/>
              <a:ext cx="163424" cy="385435"/>
            </a:xfrm>
            <a:prstGeom prst="rect">
              <a:avLst/>
            </a:prstGeom>
          </p:spPr>
        </p:pic>
        <p:pic>
          <p:nvPicPr>
            <p:cNvPr id="117" name="Picture 116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918" y="2614008"/>
              <a:ext cx="163424" cy="385435"/>
            </a:xfrm>
            <a:prstGeom prst="rect">
              <a:avLst/>
            </a:prstGeom>
          </p:spPr>
        </p:pic>
        <p:pic>
          <p:nvPicPr>
            <p:cNvPr id="118" name="Picture 117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236" y="2613967"/>
              <a:ext cx="163424" cy="385435"/>
            </a:xfrm>
            <a:prstGeom prst="rect">
              <a:avLst/>
            </a:prstGeom>
          </p:spPr>
        </p:pic>
        <p:pic>
          <p:nvPicPr>
            <p:cNvPr id="119" name="Picture 118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836" y="2612431"/>
              <a:ext cx="163424" cy="385435"/>
            </a:xfrm>
            <a:prstGeom prst="rect">
              <a:avLst/>
            </a:prstGeom>
          </p:spPr>
        </p:pic>
        <p:pic>
          <p:nvPicPr>
            <p:cNvPr id="120" name="Picture 119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428" y="2613967"/>
              <a:ext cx="163424" cy="385435"/>
            </a:xfrm>
            <a:prstGeom prst="rect">
              <a:avLst/>
            </a:prstGeom>
          </p:spPr>
        </p:pic>
        <p:pic>
          <p:nvPicPr>
            <p:cNvPr id="121" name="Picture 120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1188" y="2610266"/>
              <a:ext cx="163424" cy="385435"/>
            </a:xfrm>
            <a:prstGeom prst="rect">
              <a:avLst/>
            </a:prstGeom>
          </p:spPr>
        </p:pic>
        <p:pic>
          <p:nvPicPr>
            <p:cNvPr id="122" name="Picture 121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4714" y="2608730"/>
              <a:ext cx="163424" cy="385435"/>
            </a:xfrm>
            <a:prstGeom prst="rect">
              <a:avLst/>
            </a:prstGeom>
          </p:spPr>
        </p:pic>
        <p:pic>
          <p:nvPicPr>
            <p:cNvPr id="123" name="Picture 122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9306" y="2610266"/>
              <a:ext cx="163424" cy="385435"/>
            </a:xfrm>
            <a:prstGeom prst="rect">
              <a:avLst/>
            </a:prstGeom>
          </p:spPr>
        </p:pic>
        <p:pic>
          <p:nvPicPr>
            <p:cNvPr id="124" name="Picture 123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1780" y="3045504"/>
              <a:ext cx="163424" cy="385435"/>
            </a:xfrm>
            <a:prstGeom prst="rect">
              <a:avLst/>
            </a:prstGeom>
          </p:spPr>
        </p:pic>
        <p:pic>
          <p:nvPicPr>
            <p:cNvPr id="125" name="Picture 124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5098" y="3045463"/>
              <a:ext cx="163424" cy="385435"/>
            </a:xfrm>
            <a:prstGeom prst="rect">
              <a:avLst/>
            </a:prstGeom>
          </p:spPr>
        </p:pic>
        <p:pic>
          <p:nvPicPr>
            <p:cNvPr id="126" name="Picture 125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5698" y="3043927"/>
              <a:ext cx="163424" cy="385435"/>
            </a:xfrm>
            <a:prstGeom prst="rect">
              <a:avLst/>
            </a:prstGeom>
          </p:spPr>
        </p:pic>
        <p:pic>
          <p:nvPicPr>
            <p:cNvPr id="127" name="Picture 126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290" y="3045463"/>
              <a:ext cx="163424" cy="385435"/>
            </a:xfrm>
            <a:prstGeom prst="rect">
              <a:avLst/>
            </a:prstGeom>
          </p:spPr>
        </p:pic>
        <p:pic>
          <p:nvPicPr>
            <p:cNvPr id="128" name="Picture 127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3050" y="3041762"/>
              <a:ext cx="163424" cy="385435"/>
            </a:xfrm>
            <a:prstGeom prst="rect">
              <a:avLst/>
            </a:prstGeom>
          </p:spPr>
        </p:pic>
        <p:pic>
          <p:nvPicPr>
            <p:cNvPr id="129" name="Picture 128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642" y="3044796"/>
              <a:ext cx="163424" cy="385435"/>
            </a:xfrm>
            <a:prstGeom prst="rect">
              <a:avLst/>
            </a:prstGeom>
          </p:spPr>
        </p:pic>
        <p:pic>
          <p:nvPicPr>
            <p:cNvPr id="130" name="Picture 129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242" y="3043260"/>
              <a:ext cx="163424" cy="385435"/>
            </a:xfrm>
            <a:prstGeom prst="rect">
              <a:avLst/>
            </a:prstGeom>
          </p:spPr>
        </p:pic>
        <p:pic>
          <p:nvPicPr>
            <p:cNvPr id="131" name="Picture 130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834" y="3044796"/>
              <a:ext cx="163424" cy="385435"/>
            </a:xfrm>
            <a:prstGeom prst="rect">
              <a:avLst/>
            </a:prstGeom>
          </p:spPr>
        </p:pic>
        <p:pic>
          <p:nvPicPr>
            <p:cNvPr id="132" name="Picture 131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594" y="3041095"/>
              <a:ext cx="163424" cy="385435"/>
            </a:xfrm>
            <a:prstGeom prst="rect">
              <a:avLst/>
            </a:prstGeom>
          </p:spPr>
        </p:pic>
        <p:pic>
          <p:nvPicPr>
            <p:cNvPr id="133" name="Picture 132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912" y="3041054"/>
              <a:ext cx="163424" cy="385435"/>
            </a:xfrm>
            <a:prstGeom prst="rect">
              <a:avLst/>
            </a:prstGeom>
          </p:spPr>
        </p:pic>
        <p:pic>
          <p:nvPicPr>
            <p:cNvPr id="134" name="Picture 133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512" y="3039518"/>
              <a:ext cx="163424" cy="385435"/>
            </a:xfrm>
            <a:prstGeom prst="rect">
              <a:avLst/>
            </a:prstGeom>
          </p:spPr>
        </p:pic>
        <p:pic>
          <p:nvPicPr>
            <p:cNvPr id="135" name="Picture 134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104" y="3041054"/>
              <a:ext cx="163424" cy="385435"/>
            </a:xfrm>
            <a:prstGeom prst="rect">
              <a:avLst/>
            </a:prstGeom>
          </p:spPr>
        </p:pic>
        <p:pic>
          <p:nvPicPr>
            <p:cNvPr id="136" name="Picture 135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6864" y="3037353"/>
              <a:ext cx="163424" cy="385435"/>
            </a:xfrm>
            <a:prstGeom prst="rect">
              <a:avLst/>
            </a:prstGeom>
          </p:spPr>
        </p:pic>
        <p:pic>
          <p:nvPicPr>
            <p:cNvPr id="137" name="Picture 136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0390" y="3035817"/>
              <a:ext cx="163424" cy="385435"/>
            </a:xfrm>
            <a:prstGeom prst="rect">
              <a:avLst/>
            </a:prstGeom>
          </p:spPr>
        </p:pic>
        <p:pic>
          <p:nvPicPr>
            <p:cNvPr id="138" name="Picture 137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4982" y="3037353"/>
              <a:ext cx="163424" cy="385435"/>
            </a:xfrm>
            <a:prstGeom prst="rect">
              <a:avLst/>
            </a:prstGeom>
            <a:noFill/>
          </p:spPr>
        </p:pic>
        <p:pic>
          <p:nvPicPr>
            <p:cNvPr id="139" name="Picture 138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8293" y="3455782"/>
              <a:ext cx="163424" cy="385435"/>
            </a:xfrm>
            <a:prstGeom prst="rect">
              <a:avLst/>
            </a:prstGeom>
          </p:spPr>
        </p:pic>
        <p:pic>
          <p:nvPicPr>
            <p:cNvPr id="140" name="Picture 139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611" y="3455741"/>
              <a:ext cx="163424" cy="385435"/>
            </a:xfrm>
            <a:prstGeom prst="rect">
              <a:avLst/>
            </a:prstGeom>
          </p:spPr>
        </p:pic>
        <p:pic>
          <p:nvPicPr>
            <p:cNvPr id="141" name="Picture 140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211" y="3454205"/>
              <a:ext cx="163424" cy="385435"/>
            </a:xfrm>
            <a:prstGeom prst="rect">
              <a:avLst/>
            </a:prstGeom>
          </p:spPr>
        </p:pic>
        <p:pic>
          <p:nvPicPr>
            <p:cNvPr id="142" name="Picture 141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6803" y="3455741"/>
              <a:ext cx="163424" cy="385435"/>
            </a:xfrm>
            <a:prstGeom prst="rect">
              <a:avLst/>
            </a:prstGeom>
          </p:spPr>
        </p:pic>
        <p:pic>
          <p:nvPicPr>
            <p:cNvPr id="143" name="Picture 142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563" y="3452040"/>
              <a:ext cx="163424" cy="385435"/>
            </a:xfrm>
            <a:prstGeom prst="rect">
              <a:avLst/>
            </a:prstGeom>
          </p:spPr>
        </p:pic>
        <p:pic>
          <p:nvPicPr>
            <p:cNvPr id="144" name="Picture 143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155" y="3455074"/>
              <a:ext cx="163424" cy="385435"/>
            </a:xfrm>
            <a:prstGeom prst="rect">
              <a:avLst/>
            </a:prstGeom>
          </p:spPr>
        </p:pic>
        <p:pic>
          <p:nvPicPr>
            <p:cNvPr id="145" name="Picture 144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4755" y="3453538"/>
              <a:ext cx="163424" cy="385435"/>
            </a:xfrm>
            <a:prstGeom prst="rect">
              <a:avLst/>
            </a:prstGeom>
          </p:spPr>
        </p:pic>
        <p:pic>
          <p:nvPicPr>
            <p:cNvPr id="146" name="Picture 145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9347" y="3455074"/>
              <a:ext cx="163424" cy="385435"/>
            </a:xfrm>
            <a:prstGeom prst="rect">
              <a:avLst/>
            </a:prstGeom>
          </p:spPr>
        </p:pic>
        <p:pic>
          <p:nvPicPr>
            <p:cNvPr id="147" name="Picture 146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2107" y="3451373"/>
              <a:ext cx="163424" cy="385435"/>
            </a:xfrm>
            <a:prstGeom prst="rect">
              <a:avLst/>
            </a:prstGeom>
          </p:spPr>
        </p:pic>
        <p:pic>
          <p:nvPicPr>
            <p:cNvPr id="148" name="Picture 147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5425" y="3451332"/>
              <a:ext cx="163424" cy="385435"/>
            </a:xfrm>
            <a:prstGeom prst="rect">
              <a:avLst/>
            </a:prstGeom>
          </p:spPr>
        </p:pic>
        <p:pic>
          <p:nvPicPr>
            <p:cNvPr id="149" name="Picture 148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25" y="3449796"/>
              <a:ext cx="163424" cy="385435"/>
            </a:xfrm>
            <a:prstGeom prst="rect">
              <a:avLst/>
            </a:prstGeom>
          </p:spPr>
        </p:pic>
        <p:pic>
          <p:nvPicPr>
            <p:cNvPr id="150" name="Picture 149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0617" y="3451332"/>
              <a:ext cx="163424" cy="385435"/>
            </a:xfrm>
            <a:prstGeom prst="rect">
              <a:avLst/>
            </a:prstGeom>
          </p:spPr>
        </p:pic>
        <p:pic>
          <p:nvPicPr>
            <p:cNvPr id="151" name="Picture 150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3377" y="3447631"/>
              <a:ext cx="163424" cy="385435"/>
            </a:xfrm>
            <a:prstGeom prst="rect">
              <a:avLst/>
            </a:prstGeom>
          </p:spPr>
        </p:pic>
        <p:pic>
          <p:nvPicPr>
            <p:cNvPr id="152" name="Picture 151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6903" y="3446095"/>
              <a:ext cx="163424" cy="385435"/>
            </a:xfrm>
            <a:prstGeom prst="rect">
              <a:avLst/>
            </a:prstGeom>
          </p:spPr>
        </p:pic>
        <p:pic>
          <p:nvPicPr>
            <p:cNvPr id="153" name="Picture 152" descr="Man_whit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1495" y="3447631"/>
              <a:ext cx="163424" cy="385435"/>
            </a:xfrm>
            <a:prstGeom prst="rect">
              <a:avLst/>
            </a:prstGeom>
          </p:spPr>
        </p:pic>
      </p:grpSp>
      <p:grpSp>
        <p:nvGrpSpPr>
          <p:cNvPr id="162" name="Group 161"/>
          <p:cNvGrpSpPr/>
          <p:nvPr/>
        </p:nvGrpSpPr>
        <p:grpSpPr>
          <a:xfrm>
            <a:off x="5360060" y="4238089"/>
            <a:ext cx="2952366" cy="2137054"/>
            <a:chOff x="4760847" y="3984097"/>
            <a:chExt cx="2952366" cy="2137054"/>
          </a:xfrm>
        </p:grpSpPr>
        <p:sp>
          <p:nvSpPr>
            <p:cNvPr id="27" name="Rectangle 26"/>
            <p:cNvSpPr/>
            <p:nvPr/>
          </p:nvSpPr>
          <p:spPr>
            <a:xfrm>
              <a:off x="4760847" y="3984097"/>
              <a:ext cx="2952366" cy="213705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2626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/>
              <a:endParaRPr lang="en-US" i="0">
                <a:latin typeface="Calibri"/>
                <a:cs typeface="Calibri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63899" y="4024637"/>
              <a:ext cx="281359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700" b="1" i="0" dirty="0" smtClean="0">
                  <a:solidFill>
                    <a:srgbClr val="FFD100"/>
                  </a:solidFill>
                  <a:latin typeface="Calibri"/>
                  <a:cs typeface="Calibri"/>
                </a:rPr>
                <a:t>Advisor Access to Transcripts</a:t>
              </a:r>
              <a:endParaRPr lang="en-US" sz="1700" b="1" i="0" dirty="0">
                <a:solidFill>
                  <a:srgbClr val="FFD100"/>
                </a:solidFill>
                <a:latin typeface="Calibri"/>
                <a:cs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53316" y="4366515"/>
              <a:ext cx="2813758" cy="1065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i="0" dirty="0" smtClean="0">
                  <a:solidFill>
                    <a:schemeClr val="bg1"/>
                  </a:solidFill>
                  <a:latin typeface="Calibri"/>
                  <a:cs typeface="Calibri"/>
                </a:rPr>
                <a:t>Transcripts are scanned, imported, and indexed. Advisors now have one-click retrieval from their PeopleSoft System.</a:t>
              </a:r>
              <a:endParaRPr lang="en-US" sz="1400" i="0" dirty="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>
                <a:lnSpc>
                  <a:spcPct val="90000"/>
                </a:lnSpc>
              </a:pPr>
              <a:endParaRPr lang="en-US" sz="1400" i="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pic>
          <p:nvPicPr>
            <p:cNvPr id="104" name="Picture 103" descr="School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395" y="5155324"/>
              <a:ext cx="950502" cy="950502"/>
            </a:xfrm>
            <a:prstGeom prst="rect">
              <a:avLst/>
            </a:prstGeom>
          </p:spPr>
        </p:pic>
        <p:sp>
          <p:nvSpPr>
            <p:cNvPr id="154" name="Right Arrow 153"/>
            <p:cNvSpPr/>
            <p:nvPr/>
          </p:nvSpPr>
          <p:spPr>
            <a:xfrm>
              <a:off x="5798359" y="5538399"/>
              <a:ext cx="156718" cy="152609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i="0">
                <a:ln>
                  <a:solidFill>
                    <a:srgbClr val="558ED5"/>
                  </a:solidFill>
                </a:ln>
                <a:latin typeface="Calibri"/>
                <a:cs typeface="Calibri"/>
              </a:endParaRPr>
            </a:p>
          </p:txBody>
        </p:sp>
        <p:pic>
          <p:nvPicPr>
            <p:cNvPr id="155" name="Picture 154" descr="school_256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6505" y="5177502"/>
              <a:ext cx="875408" cy="875408"/>
            </a:xfrm>
            <a:prstGeom prst="rect">
              <a:avLst/>
            </a:prstGeom>
          </p:spPr>
        </p:pic>
        <p:sp>
          <p:nvSpPr>
            <p:cNvPr id="158" name="Right Arrow 157"/>
            <p:cNvSpPr/>
            <p:nvPr/>
          </p:nvSpPr>
          <p:spPr>
            <a:xfrm>
              <a:off x="6907812" y="5538399"/>
              <a:ext cx="156718" cy="152609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i="0">
                <a:ln>
                  <a:solidFill>
                    <a:srgbClr val="558ED5"/>
                  </a:solidFill>
                </a:ln>
                <a:latin typeface="Calibri"/>
                <a:cs typeface="Calibri"/>
              </a:endParaRPr>
            </a:p>
          </p:txBody>
        </p:sp>
        <p:pic>
          <p:nvPicPr>
            <p:cNvPr id="159" name="Picture 158" descr="professor2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6142" y="5321453"/>
              <a:ext cx="548640" cy="548640"/>
            </a:xfrm>
            <a:prstGeom prst="rect">
              <a:avLst/>
            </a:prstGeom>
          </p:spPr>
        </p:pic>
      </p:grpSp>
      <p:grpSp>
        <p:nvGrpSpPr>
          <p:cNvPr id="176" name="Group 175"/>
          <p:cNvGrpSpPr/>
          <p:nvPr/>
        </p:nvGrpSpPr>
        <p:grpSpPr>
          <a:xfrm>
            <a:off x="2013792" y="5065575"/>
            <a:ext cx="3346209" cy="1317922"/>
            <a:chOff x="1414579" y="5023243"/>
            <a:chExt cx="3346209" cy="1317922"/>
          </a:xfrm>
        </p:grpSpPr>
        <p:sp>
          <p:nvSpPr>
            <p:cNvPr id="20" name="Rectangle 19"/>
            <p:cNvSpPr/>
            <p:nvPr/>
          </p:nvSpPr>
          <p:spPr>
            <a:xfrm>
              <a:off x="1414579" y="5042121"/>
              <a:ext cx="3346209" cy="1290366"/>
            </a:xfrm>
            <a:prstGeom prst="rect">
              <a:avLst/>
            </a:prstGeom>
            <a:solidFill>
              <a:srgbClr val="36207E"/>
            </a:solidFill>
            <a:ln>
              <a:solidFill>
                <a:srgbClr val="2626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/>
              <a:endParaRPr lang="en-US" i="0">
                <a:latin typeface="Calibri"/>
                <a:cs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20464" y="5023243"/>
              <a:ext cx="315156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200" b="1" i="0" dirty="0" smtClean="0">
                  <a:solidFill>
                    <a:srgbClr val="FFFFFF"/>
                  </a:solidFill>
                  <a:latin typeface="Calibri"/>
                  <a:cs typeface="Calibri"/>
                </a:rPr>
                <a:t>Space </a:t>
              </a:r>
              <a:r>
                <a:rPr lang="en-US" sz="2200" b="1" i="0" dirty="0">
                  <a:solidFill>
                    <a:srgbClr val="FFFFFF"/>
                  </a:solidFill>
                  <a:latin typeface="Calibri"/>
                  <a:cs typeface="Calibri"/>
                </a:rPr>
                <a:t>in </a:t>
              </a:r>
              <a:r>
                <a:rPr lang="en-US" sz="22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Alumni Services</a:t>
              </a:r>
              <a:r>
                <a:rPr lang="en-US" sz="2200" b="1" i="0" dirty="0" smtClean="0">
                  <a:solidFill>
                    <a:srgbClr val="FFFFFF"/>
                  </a:solidFill>
                  <a:latin typeface="Calibri"/>
                  <a:cs typeface="Calibri"/>
                </a:rPr>
                <a:t>:</a:t>
              </a:r>
              <a:endParaRPr lang="en-US" sz="2200" i="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24228" y="5439309"/>
              <a:ext cx="2560693" cy="799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sz="1400" i="0" dirty="0" smtClean="0">
                  <a:solidFill>
                    <a:srgbClr val="FFD100"/>
                  </a:solidFill>
                  <a:latin typeface="Calibri"/>
                  <a:cs typeface="Calibri"/>
                </a:rPr>
                <a:t>Alumni saved a significant amount of physical file space which was reclaimed for offices.</a:t>
              </a:r>
              <a:endParaRPr lang="en-US" sz="1400" i="0" dirty="0">
                <a:solidFill>
                  <a:srgbClr val="FFD100"/>
                </a:solidFill>
                <a:latin typeface="Calibri"/>
                <a:cs typeface="Calibri"/>
              </a:endParaRPr>
            </a:p>
          </p:txBody>
        </p:sp>
        <p:pic>
          <p:nvPicPr>
            <p:cNvPr id="160" name="Picture 159" descr="filing cabinet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32006" y="5360311"/>
              <a:ext cx="587103" cy="980854"/>
            </a:xfrm>
            <a:prstGeom prst="rect">
              <a:avLst/>
            </a:prstGeom>
          </p:spPr>
        </p:pic>
      </p:grpSp>
      <p:grpSp>
        <p:nvGrpSpPr>
          <p:cNvPr id="175" name="Group 174"/>
          <p:cNvGrpSpPr/>
          <p:nvPr/>
        </p:nvGrpSpPr>
        <p:grpSpPr>
          <a:xfrm>
            <a:off x="778581" y="5085038"/>
            <a:ext cx="1341095" cy="1274780"/>
            <a:chOff x="179368" y="5042706"/>
            <a:chExt cx="1341095" cy="1274780"/>
          </a:xfrm>
        </p:grpSpPr>
        <p:sp>
          <p:nvSpPr>
            <p:cNvPr id="36" name="Rectangle 35"/>
            <p:cNvSpPr/>
            <p:nvPr/>
          </p:nvSpPr>
          <p:spPr>
            <a:xfrm>
              <a:off x="179368" y="5047327"/>
              <a:ext cx="1235211" cy="1270159"/>
            </a:xfrm>
            <a:prstGeom prst="rect">
              <a:avLst/>
            </a:prstGeom>
            <a:solidFill>
              <a:srgbClr val="EEB111"/>
            </a:solidFill>
            <a:ln>
              <a:solidFill>
                <a:srgbClr val="2626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/>
              <a:endParaRPr lang="en-US" i="0">
                <a:latin typeface="Calibri"/>
                <a:cs typeface="Calibri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7953" y="5042706"/>
              <a:ext cx="11381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dirty="0" smtClean="0">
                  <a:solidFill>
                    <a:srgbClr val="493192"/>
                  </a:solidFill>
                  <a:latin typeface="Calibri"/>
                  <a:cs typeface="Calibri"/>
                </a:rPr>
                <a:t>ECM </a:t>
              </a:r>
            </a:p>
            <a:p>
              <a:pPr algn="l"/>
              <a:r>
                <a:rPr lang="en-US" sz="1400" b="1" dirty="0" smtClean="0">
                  <a:solidFill>
                    <a:srgbClr val="493192"/>
                  </a:solidFill>
                  <a:latin typeface="Calibri"/>
                  <a:cs typeface="Calibri"/>
                </a:rPr>
                <a:t>Integrations:</a:t>
              </a:r>
              <a:endParaRPr lang="en-US" sz="1400" b="1" i="0" dirty="0">
                <a:solidFill>
                  <a:srgbClr val="493192"/>
                </a:solidFill>
                <a:latin typeface="Calibri"/>
                <a:cs typeface="Calibri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7126" y="5533055"/>
              <a:ext cx="13233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i="0" dirty="0" smtClean="0">
                  <a:solidFill>
                    <a:srgbClr val="404040"/>
                  </a:solidFill>
                  <a:latin typeface="Calibri"/>
                  <a:cs typeface="Calibri"/>
                </a:rPr>
                <a:t>PeopleSoft – </a:t>
              </a:r>
            </a:p>
            <a:p>
              <a:pPr algn="l"/>
              <a:r>
                <a:rPr lang="en-US" sz="1100" i="0" dirty="0" smtClean="0">
                  <a:solidFill>
                    <a:srgbClr val="404040"/>
                  </a:solidFill>
                  <a:latin typeface="Calibri"/>
                  <a:cs typeface="Calibri"/>
                </a:rPr>
                <a:t>Campus Solutions,</a:t>
              </a:r>
            </a:p>
            <a:p>
              <a:pPr algn="l"/>
              <a:r>
                <a:rPr lang="en-US" sz="1100" i="0" dirty="0" smtClean="0">
                  <a:solidFill>
                    <a:srgbClr val="404040"/>
                  </a:solidFill>
                  <a:latin typeface="Calibri"/>
                  <a:cs typeface="Calibri"/>
                </a:rPr>
                <a:t>Financials</a:t>
              </a:r>
              <a:r>
                <a:rPr lang="en-US" sz="1100" dirty="0" smtClean="0">
                  <a:solidFill>
                    <a:srgbClr val="404040"/>
                  </a:solidFill>
                  <a:latin typeface="Calibri"/>
                  <a:cs typeface="Calibri"/>
                </a:rPr>
                <a:t>, and H</a:t>
              </a:r>
              <a:r>
                <a:rPr lang="en-US" sz="1100" i="0" dirty="0" smtClean="0">
                  <a:solidFill>
                    <a:srgbClr val="404040"/>
                  </a:solidFill>
                  <a:latin typeface="Calibri"/>
                  <a:cs typeface="Calibri"/>
                </a:rPr>
                <a:t>RMS.</a:t>
              </a:r>
              <a:endParaRPr lang="en-US" sz="1100" i="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269928" y="5552581"/>
              <a:ext cx="1076215" cy="0"/>
            </a:xfrm>
            <a:prstGeom prst="line">
              <a:avLst/>
            </a:prstGeom>
            <a:ln w="9525" cmpd="sng">
              <a:solidFill>
                <a:srgbClr val="49319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/>
        </p:nvGrpSpPr>
        <p:grpSpPr>
          <a:xfrm>
            <a:off x="3499813" y="2766514"/>
            <a:ext cx="1860188" cy="2317939"/>
            <a:chOff x="2900600" y="2724182"/>
            <a:chExt cx="1860188" cy="2317939"/>
          </a:xfrm>
        </p:grpSpPr>
        <p:sp>
          <p:nvSpPr>
            <p:cNvPr id="6" name="Rectangle 5"/>
            <p:cNvSpPr/>
            <p:nvPr/>
          </p:nvSpPr>
          <p:spPr>
            <a:xfrm>
              <a:off x="2900600" y="2724182"/>
              <a:ext cx="1860188" cy="2317939"/>
            </a:xfrm>
            <a:prstGeom prst="rect">
              <a:avLst/>
            </a:prstGeom>
            <a:solidFill>
              <a:srgbClr val="EAB327"/>
            </a:solidFill>
            <a:ln>
              <a:solidFill>
                <a:srgbClr val="2626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/>
              <a:endParaRPr lang="en-US" i="0" dirty="0">
                <a:latin typeface="Calibri"/>
                <a:cs typeface="Calibri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3006550" y="2769753"/>
              <a:ext cx="14393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i="0" dirty="0" smtClean="0">
                  <a:solidFill>
                    <a:schemeClr val="bg1"/>
                  </a:solidFill>
                  <a:latin typeface="Calibri"/>
                  <a:cs typeface="Calibri"/>
                </a:rPr>
                <a:t>1</a:t>
              </a:r>
              <a:r>
                <a:rPr lang="en-US" sz="1600" b="1" i="0" baseline="30000" dirty="0" smtClean="0">
                  <a:solidFill>
                    <a:schemeClr val="bg1"/>
                  </a:solidFill>
                  <a:latin typeface="Calibri"/>
                  <a:cs typeface="Calibri"/>
                </a:rPr>
                <a:t>st</a:t>
              </a:r>
              <a:r>
                <a:rPr lang="en-US" sz="1600" b="1" i="0" dirty="0" smtClean="0">
                  <a:solidFill>
                    <a:schemeClr val="bg1"/>
                  </a:solidFill>
                  <a:latin typeface="Calibri"/>
                  <a:cs typeface="Calibri"/>
                </a:rPr>
                <a:t> Integration</a:t>
              </a:r>
              <a:endParaRPr lang="en-US" sz="1600" b="1" i="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996722" y="2986168"/>
              <a:ext cx="13631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200" b="1" i="0" dirty="0" smtClean="0">
                  <a:solidFill>
                    <a:srgbClr val="493192"/>
                  </a:solidFill>
                  <a:latin typeface="Calibri"/>
                  <a:cs typeface="Calibri"/>
                </a:rPr>
                <a:t>Controller</a:t>
              </a:r>
              <a:endParaRPr lang="en-US" sz="2200" b="1" i="0" dirty="0">
                <a:solidFill>
                  <a:srgbClr val="493192"/>
                </a:solidFill>
                <a:latin typeface="Calibri"/>
                <a:cs typeface="Calibri"/>
              </a:endParaRPr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4098069" y="4345982"/>
              <a:ext cx="595121" cy="595121"/>
              <a:chOff x="6629400" y="4495800"/>
              <a:chExt cx="1524000" cy="1524000"/>
            </a:xfrm>
            <a:effectLst>
              <a:outerShdw blurRad="50800" dist="50800" dir="2700000" sx="104000" sy="104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6" name="Rectangle 165"/>
              <p:cNvSpPr/>
              <p:nvPr/>
            </p:nvSpPr>
            <p:spPr>
              <a:xfrm>
                <a:off x="6781800" y="4623276"/>
                <a:ext cx="12192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9400" y="4495800"/>
                <a:ext cx="1524000" cy="1524000"/>
              </a:xfrm>
              <a:prstGeom prst="rect">
                <a:avLst/>
              </a:prstGeom>
            </p:spPr>
          </p:pic>
        </p:grpSp>
        <p:cxnSp>
          <p:nvCxnSpPr>
            <p:cNvPr id="169" name="Straight Connector 168"/>
            <p:cNvCxnSpPr/>
            <p:nvPr/>
          </p:nvCxnSpPr>
          <p:spPr>
            <a:xfrm>
              <a:off x="3006550" y="3433651"/>
              <a:ext cx="1651617" cy="0"/>
            </a:xfrm>
            <a:prstGeom prst="line">
              <a:avLst/>
            </a:prstGeom>
            <a:ln w="9525" cmpd="sng">
              <a:solidFill>
                <a:srgbClr val="49319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/>
            <p:cNvSpPr txBox="1"/>
            <p:nvPr/>
          </p:nvSpPr>
          <p:spPr>
            <a:xfrm>
              <a:off x="2912058" y="3475384"/>
              <a:ext cx="1647539" cy="1379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l">
                <a:spcAft>
                  <a:spcPts val="800"/>
                </a:spcAft>
                <a:buFont typeface="Wingdings" charset="2"/>
                <a:buChar char="ü"/>
              </a:pPr>
              <a:r>
                <a:rPr lang="en-US" sz="1100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One-click retrieval of AP docs from PeopleSoft AP page.</a:t>
              </a:r>
            </a:p>
            <a:p>
              <a:pPr marL="171450" indent="-171450" algn="l">
                <a:spcAft>
                  <a:spcPts val="800"/>
                </a:spcAft>
                <a:buFont typeface="Wingdings" charset="2"/>
                <a:buChar char="ü"/>
              </a:pPr>
              <a:r>
                <a:rPr 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One-click retrieval of purchasing card </a:t>
              </a:r>
              <a:br>
                <a:rPr 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</a:br>
              <a:r>
                <a:rPr 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docs for P-Card reconciliation.</a:t>
              </a:r>
              <a:endParaRPr lang="en-US" sz="11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681474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ucation_workflow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03" y="-1312698"/>
            <a:ext cx="9472937" cy="73244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46703" y="2750050"/>
            <a:ext cx="9612279" cy="1324782"/>
          </a:xfrm>
          <a:prstGeom prst="rect">
            <a:avLst/>
          </a:prstGeom>
          <a:gradFill flip="none" rotWithShape="1">
            <a:gsLst>
              <a:gs pos="21000">
                <a:srgbClr val="EEB111">
                  <a:alpha val="80000"/>
                </a:srgbClr>
              </a:gs>
              <a:gs pos="100000">
                <a:srgbClr val="FEE400">
                  <a:alpha val="8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9293" y="2825623"/>
            <a:ext cx="8714555" cy="11578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What steps did you take to establish an ECM program on your campus?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54" y="6221296"/>
            <a:ext cx="2519074" cy="7774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93054" y="6020874"/>
            <a:ext cx="4557152" cy="837121"/>
          </a:xfrm>
          <a:prstGeom prst="rect">
            <a:avLst/>
          </a:prstGeom>
          <a:noFill/>
          <a:ln>
            <a:solidFill>
              <a:srgbClr val="36207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37" y="6020879"/>
            <a:ext cx="4574780" cy="837121"/>
          </a:xfrm>
          <a:prstGeom prst="rect">
            <a:avLst/>
          </a:prstGeom>
          <a:noFill/>
          <a:ln>
            <a:solidFill>
              <a:srgbClr val="8F0D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illiams_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83" y="6221296"/>
            <a:ext cx="2741145" cy="45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838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kflow_b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03776" cy="60208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549058"/>
            <a:ext cx="9150206" cy="1315631"/>
          </a:xfrm>
          <a:prstGeom prst="rect">
            <a:avLst/>
          </a:prstGeom>
          <a:gradFill flip="none" rotWithShape="1">
            <a:gsLst>
              <a:gs pos="21000">
                <a:srgbClr val="EEB111">
                  <a:alpha val="80000"/>
                </a:srgbClr>
              </a:gs>
              <a:gs pos="100000">
                <a:srgbClr val="FEE400">
                  <a:alpha val="8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9293" y="2652039"/>
            <a:ext cx="8714555" cy="10756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Where did you streamline operations 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and what tools did you use?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54" y="6221296"/>
            <a:ext cx="2519074" cy="7774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93054" y="6020874"/>
            <a:ext cx="4557152" cy="837121"/>
          </a:xfrm>
          <a:prstGeom prst="rect">
            <a:avLst/>
          </a:prstGeom>
          <a:noFill/>
          <a:ln>
            <a:solidFill>
              <a:srgbClr val="36207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37" y="6020879"/>
            <a:ext cx="4574780" cy="837121"/>
          </a:xfrm>
          <a:prstGeom prst="rect">
            <a:avLst/>
          </a:prstGeom>
          <a:noFill/>
          <a:ln>
            <a:solidFill>
              <a:srgbClr val="8F0D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illiams_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83" y="6221296"/>
            <a:ext cx="2741145" cy="45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182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liance b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" y="-837121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73606" y="2786606"/>
            <a:ext cx="9612279" cy="1425268"/>
          </a:xfrm>
          <a:prstGeom prst="rect">
            <a:avLst/>
          </a:prstGeom>
          <a:gradFill flip="none" rotWithShape="1">
            <a:gsLst>
              <a:gs pos="21000">
                <a:srgbClr val="EEB111">
                  <a:alpha val="80000"/>
                </a:srgbClr>
              </a:gs>
              <a:gs pos="100000">
                <a:srgbClr val="FEE400">
                  <a:alpha val="8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9293" y="2944403"/>
            <a:ext cx="8714555" cy="11212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How were you able to effectively improve compliance initiatives?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54" y="6221296"/>
            <a:ext cx="2519074" cy="7774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93054" y="6020874"/>
            <a:ext cx="4557152" cy="837121"/>
          </a:xfrm>
          <a:prstGeom prst="rect">
            <a:avLst/>
          </a:prstGeom>
          <a:noFill/>
          <a:ln>
            <a:solidFill>
              <a:srgbClr val="36207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37" y="6020879"/>
            <a:ext cx="4574780" cy="837121"/>
          </a:xfrm>
          <a:prstGeom prst="rect">
            <a:avLst/>
          </a:prstGeom>
          <a:noFill/>
          <a:ln>
            <a:solidFill>
              <a:srgbClr val="8F0D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illiams_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83" y="6221296"/>
            <a:ext cx="2741145" cy="45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426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m_puzzle_b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842" y="-9339"/>
            <a:ext cx="10720378" cy="60302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46703" y="2229299"/>
            <a:ext cx="9612279" cy="1562302"/>
          </a:xfrm>
          <a:prstGeom prst="rect">
            <a:avLst/>
          </a:prstGeom>
          <a:gradFill flip="none" rotWithShape="1">
            <a:gsLst>
              <a:gs pos="21000">
                <a:srgbClr val="EEB111">
                  <a:alpha val="80000"/>
                </a:srgbClr>
              </a:gs>
              <a:gs pos="100000">
                <a:srgbClr val="FEE400">
                  <a:alpha val="8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9293" y="2268327"/>
            <a:ext cx="8714555" cy="15232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What systems have you integrated with your 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ECM solution? What strategies did you employ? And what results have you seen?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54" y="6221296"/>
            <a:ext cx="2519074" cy="7774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93054" y="6020874"/>
            <a:ext cx="4557152" cy="837121"/>
          </a:xfrm>
          <a:prstGeom prst="rect">
            <a:avLst/>
          </a:prstGeom>
          <a:noFill/>
          <a:ln>
            <a:solidFill>
              <a:srgbClr val="36207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37" y="6020879"/>
            <a:ext cx="4574780" cy="837121"/>
          </a:xfrm>
          <a:prstGeom prst="rect">
            <a:avLst/>
          </a:prstGeom>
          <a:noFill/>
          <a:ln>
            <a:solidFill>
              <a:srgbClr val="8F0D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illiams_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83" y="6221296"/>
            <a:ext cx="2741145" cy="45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733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shutterstock_1249041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5" b="8675"/>
          <a:stretch>
            <a:fillRect/>
          </a:stretch>
        </p:blipFill>
        <p:spPr>
          <a:xfrm>
            <a:off x="-533400" y="0"/>
            <a:ext cx="10947810" cy="60208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46703" y="2320658"/>
            <a:ext cx="9612279" cy="2165308"/>
          </a:xfrm>
          <a:prstGeom prst="rect">
            <a:avLst/>
          </a:prstGeom>
          <a:gradFill flip="none" rotWithShape="1">
            <a:gsLst>
              <a:gs pos="21000">
                <a:srgbClr val="EEB111">
                  <a:alpha val="80000"/>
                </a:srgbClr>
              </a:gs>
              <a:gs pos="100000">
                <a:srgbClr val="FEE400">
                  <a:alpha val="8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341415"/>
            <a:ext cx="9141069" cy="21445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How do you keep track of 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simple metrics and measures? 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And why is it important to the 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success of your project?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54" y="6221296"/>
            <a:ext cx="2519074" cy="7774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3917" y="6020874"/>
            <a:ext cx="4557152" cy="837121"/>
          </a:xfrm>
          <a:prstGeom prst="rect">
            <a:avLst/>
          </a:prstGeom>
          <a:noFill/>
          <a:ln>
            <a:solidFill>
              <a:srgbClr val="36207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020879"/>
            <a:ext cx="4574780" cy="837121"/>
          </a:xfrm>
          <a:prstGeom prst="rect">
            <a:avLst/>
          </a:prstGeom>
          <a:noFill/>
          <a:ln>
            <a:solidFill>
              <a:srgbClr val="8F0D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illiams_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83" y="6221296"/>
            <a:ext cx="2741145" cy="45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838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theme/theme1.xml><?xml version="1.0" encoding="utf-8"?>
<a:theme xmlns:a="http://schemas.openxmlformats.org/drawingml/2006/main" name="Advantage">
  <a:themeElements>
    <a:clrScheme name="Custom 2">
      <a:dk1>
        <a:sysClr val="windowText" lastClr="000000"/>
      </a:dk1>
      <a:lt1>
        <a:sysClr val="window" lastClr="FFFFFF"/>
      </a:lt1>
      <a:dk2>
        <a:srgbClr val="631465"/>
      </a:dk2>
      <a:lt2>
        <a:srgbClr val="EEB111"/>
      </a:lt2>
      <a:accent1>
        <a:srgbClr val="A2224C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5921</TotalTime>
  <Words>669</Words>
  <Application>Microsoft Office PowerPoint</Application>
  <PresentationFormat>On-screen Show (4:3)</PresentationFormat>
  <Paragraphs>154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Advantage</vt:lpstr>
      <vt:lpstr>PowerPoint Presentation</vt:lpstr>
      <vt:lpstr>PowerPoint Presentation</vt:lpstr>
      <vt:lpstr>LOYOLA UNIVERSITY CHICAGO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Winning Integration Strategies to Inspire and Stimulate Campus-Wide ECM Adoption</dc:title>
  <dc:subject>EDUCAUSE 2015</dc:subject>
  <dc:creator>OIT;Criss Laidlaw;Jim Sibenaller</dc:creator>
  <cp:lastModifiedBy>Criss Laidlaw</cp:lastModifiedBy>
  <cp:revision>48</cp:revision>
  <dcterms:created xsi:type="dcterms:W3CDTF">2015-10-20T18:32:20Z</dcterms:created>
  <dcterms:modified xsi:type="dcterms:W3CDTF">2015-10-28T14:27:44Z</dcterms:modified>
</cp:coreProperties>
</file>