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45" r:id="rId1"/>
  </p:sldMasterIdLst>
  <p:notesMasterIdLst>
    <p:notesMasterId r:id="rId41"/>
  </p:notesMasterIdLst>
  <p:sldIdLst>
    <p:sldId id="256" r:id="rId2"/>
    <p:sldId id="259" r:id="rId3"/>
    <p:sldId id="269" r:id="rId4"/>
    <p:sldId id="270" r:id="rId5"/>
    <p:sldId id="271" r:id="rId6"/>
    <p:sldId id="272" r:id="rId7"/>
    <p:sldId id="27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284" r:id="rId24"/>
    <p:sldId id="282" r:id="rId25"/>
    <p:sldId id="278" r:id="rId26"/>
    <p:sldId id="280" r:id="rId27"/>
    <p:sldId id="281" r:id="rId28"/>
    <p:sldId id="283" r:id="rId29"/>
    <p:sldId id="301" r:id="rId30"/>
    <p:sldId id="320" r:id="rId31"/>
    <p:sldId id="321" r:id="rId32"/>
    <p:sldId id="274" r:id="rId33"/>
    <p:sldId id="275" r:id="rId34"/>
    <p:sldId id="276" r:id="rId35"/>
    <p:sldId id="277" r:id="rId36"/>
    <p:sldId id="319" r:id="rId37"/>
    <p:sldId id="302" r:id="rId38"/>
    <p:sldId id="260" r:id="rId39"/>
    <p:sldId id="26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57C5F1B-280B-444B-AA0D-9CEE6BE1BBA5}">
          <p14:sldIdLst>
            <p14:sldId id="256"/>
          </p14:sldIdLst>
        </p14:section>
        <p14:section name="Dividers" id="{4D810FCF-0ADD-0345-AFBF-9AC0BF5CA536}">
          <p14:sldIdLst>
            <p14:sldId id="259"/>
          </p14:sldIdLst>
        </p14:section>
        <p14:section name="Content" id="{6D2F19DD-4CA8-6F4E-9292-A7C41B87577C}">
          <p14:sldIdLst>
            <p14:sldId id="269"/>
            <p14:sldId id="270"/>
            <p14:sldId id="271"/>
            <p14:sldId id="272"/>
            <p14:sldId id="27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284"/>
            <p14:sldId id="282"/>
            <p14:sldId id="278"/>
            <p14:sldId id="280"/>
            <p14:sldId id="281"/>
            <p14:sldId id="283"/>
            <p14:sldId id="301"/>
            <p14:sldId id="320"/>
            <p14:sldId id="321"/>
            <p14:sldId id="274"/>
            <p14:sldId id="275"/>
            <p14:sldId id="276"/>
            <p14:sldId id="277"/>
            <p14:sldId id="319"/>
            <p14:sldId id="302"/>
            <p14:sldId id="260"/>
          </p14:sldIdLst>
        </p14:section>
        <p14:section name="Interaction" id="{F2C0CFF2-7594-C04A-9910-F1426A27AF3C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ti Czarnecki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70" autoAdjust="0"/>
    <p:restoredTop sz="94691" autoAdjust="0"/>
  </p:normalViewPr>
  <p:slideViewPr>
    <p:cSldViewPr>
      <p:cViewPr varScale="1">
        <p:scale>
          <a:sx n="114" d="100"/>
          <a:sy n="114" d="100"/>
        </p:scale>
        <p:origin x="830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E4D-C2F1-B544-9DE2-BBECDFB45BB2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87D51-52A1-EF40-B672-9B4EC8500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0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ECEE9-A9E0-4E1F-B2AD-6B7A5F2A0C5E}" type="slidenum">
              <a:rPr lang="en-IE" smtClean="0"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66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Bill &amp; Melinda Gates Foundation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A5C9E8-9674-4350-989A-CBF182CF309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77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B9D46-3AFA-4701-800D-FAE054DCA6A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67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B9D46-3AFA-4701-800D-FAE054DCA6A5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58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B9D46-3AFA-4701-800D-FAE054DCA6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69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395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6934200" cy="143069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 smtClean="0"/>
              <a:t>Section Header</a:t>
            </a:r>
            <a:endParaRPr lang="en-US" sz="30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905000"/>
            <a:ext cx="7848600" cy="3886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1</a:t>
            </a:r>
          </a:p>
          <a:p>
            <a:pPr lvl="1">
              <a:buClr>
                <a:srgbClr val="DD8423"/>
              </a:buClr>
              <a:buSzPct val="65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2</a:t>
            </a:r>
          </a:p>
          <a:p>
            <a:pPr lvl="2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3</a:t>
            </a:r>
          </a:p>
          <a:p>
            <a:pPr lvl="3">
              <a:buClr>
                <a:schemeClr val="accent3">
                  <a:lumMod val="75000"/>
                </a:schemeClr>
              </a:buClr>
              <a:buSzPct val="7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 4</a:t>
            </a:r>
          </a:p>
          <a:p>
            <a:pPr lvl="2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4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62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Evalu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838200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Evaluation Slide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3429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685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0287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20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7515" y="1"/>
            <a:ext cx="8467792" cy="1052186"/>
          </a:xfrm>
          <a:prstGeom prst="rect">
            <a:avLst/>
          </a:prstGeom>
          <a:blipFill dpi="0" rotWithShape="1">
            <a:blip r:embed="rId2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520547" y="0"/>
            <a:ext cx="623455" cy="6858000"/>
          </a:xfrm>
          <a:prstGeom prst="rect">
            <a:avLst/>
          </a:prstGeom>
          <a:solidFill>
            <a:srgbClr val="B49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14" y="126167"/>
            <a:ext cx="8020880" cy="7998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300" b="1">
                <a:solidFill>
                  <a:srgbClr val="742F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693" y="1854757"/>
            <a:ext cx="7886700" cy="43130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3513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C2E25446-DBCF-47D6-A92F-AB3D1D49F7E1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52754" cy="6858000"/>
          </a:xfrm>
          <a:prstGeom prst="rect">
            <a:avLst/>
          </a:prstGeom>
          <a:solidFill>
            <a:srgbClr val="723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2754" y="1052187"/>
            <a:ext cx="8454456" cy="0"/>
          </a:xfrm>
          <a:prstGeom prst="line">
            <a:avLst/>
          </a:prstGeom>
          <a:ln w="28575">
            <a:solidFill>
              <a:srgbClr val="742F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 userDrawn="1"/>
        </p:nvSpPr>
        <p:spPr>
          <a:xfrm rot="5400000">
            <a:off x="5656015" y="3090965"/>
            <a:ext cx="6363679" cy="4340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white"/>
                </a:solidFill>
              </a:rPr>
              <a:t>SOUL/</a:t>
            </a:r>
            <a:r>
              <a:rPr lang="en-US" sz="2400" dirty="0" err="1" smtClean="0">
                <a:solidFill>
                  <a:prstClr val="white"/>
                </a:solidFill>
              </a:rPr>
              <a:t>KnowledgePath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1"/>
          </p:nvPr>
        </p:nvSpPr>
        <p:spPr>
          <a:xfrm>
            <a:off x="327907" y="1178356"/>
            <a:ext cx="7917487" cy="5502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4051" y="5638802"/>
            <a:ext cx="649951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6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5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3276600" y="2057400"/>
            <a:ext cx="5105401" cy="266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2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 title="Section Divider"/>
          <p:cNvSpPr>
            <a:spLocks noGrp="1"/>
          </p:cNvSpPr>
          <p:nvPr>
            <p:ph type="body" idx="13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2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14 Cover Op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685800" y="1600202"/>
            <a:ext cx="7391400" cy="45259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 title="Section Header"/>
          <p:cNvSpPr>
            <a:spLocks noGrp="1"/>
          </p:cNvSpPr>
          <p:nvPr>
            <p:ph type="title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 title="Body Text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7391400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2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title="Section Header"/>
          <p:cNvSpPr>
            <a:spLocks noGrp="1"/>
          </p:cNvSpPr>
          <p:nvPr>
            <p:ph type="title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5" title="Body Text"/>
          <p:cNvSpPr>
            <a:spLocks noGrp="1"/>
          </p:cNvSpPr>
          <p:nvPr>
            <p:ph type="body" sz="quarter" idx="10"/>
          </p:nvPr>
        </p:nvSpPr>
        <p:spPr>
          <a:xfrm>
            <a:off x="685800" y="1524000"/>
            <a:ext cx="7391400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25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2286000" y="685800"/>
            <a:ext cx="6019800" cy="731838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304800" y="1752602"/>
            <a:ext cx="5943600" cy="4373563"/>
          </a:xfrm>
          <a:prstGeom prst="rect">
            <a:avLst/>
          </a:prstGeom>
        </p:spPr>
        <p:txBody>
          <a:bodyPr/>
          <a:lstStyle>
            <a:lvl1pPr marL="257175" indent="-257175" algn="l">
              <a:buClr>
                <a:srgbClr val="C00000"/>
              </a:buClr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85037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13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57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60" r:id="rId12"/>
    <p:sldLayoutId id="2147484861" r:id="rId13"/>
  </p:sldLayoutIdLst>
  <p:timing>
    <p:tnLst>
      <p:par>
        <p:cTn id="1" dur="indefinite" restart="never" nodeType="tmRoot"/>
      </p:par>
    </p:tnLst>
  </p:timing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realizeitlearning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lizeitlearning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lizeitlearning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3771900"/>
            <a:ext cx="6515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Challenges of Adaptive Content: The Perspective of two Universities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5900" y="4609237"/>
            <a:ext cx="61722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Amanda Buckley (Bay Path University) • Tom Cavanagh (University of Central Florida) </a:t>
            </a:r>
            <a:b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</a:t>
            </a:r>
            <a:r>
              <a:rPr lang="en-US" sz="10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Claffey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RealizeIT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• David Demers (SUNY Buffalo State)</a:t>
            </a:r>
          </a:p>
          <a:p>
            <a:pPr algn="ctr"/>
            <a:endParaRPr lang="en-US" sz="10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0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AdaptiveMap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||  </a:t>
            </a:r>
            <a:r>
              <a:rPr lang="en-US" sz="10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askus@realizeitlearning.com</a:t>
            </a:r>
            <a:endParaRPr lang="en-US" sz="10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131" b="5676"/>
          <a:stretch/>
        </p:blipFill>
        <p:spPr bwMode="auto">
          <a:xfrm>
            <a:off x="150380" y="600918"/>
            <a:ext cx="8917420" cy="4713219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</a:ln>
          <a:effectLst>
            <a:outerShdw blurRad="50800" dist="12700" dir="5400000" algn="t" rotWithShape="0">
              <a:prstClr val="black">
                <a:alpha val="6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89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vanagh.NET\AppData\Local\Microsoft\Windows\Temporary Internet Files\Content.Outlook\FG32JZT3\UCF_PersonalizedLearning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" y="613404"/>
            <a:ext cx="8991837" cy="4899097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</a:ln>
          <a:effectLst>
            <a:outerShdw blurRad="50800" dist="12700" dir="5400000" algn="t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6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" y="501272"/>
            <a:ext cx="9023319" cy="4987214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</a:ln>
          <a:effectLst>
            <a:outerShdw blurRad="50800" dist="12700" dir="5400000" algn="t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64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208"/>
            <a:ext cx="9067800" cy="56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4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49"/>
            <a:ext cx="9144000" cy="57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" y="189743"/>
            <a:ext cx="9121588" cy="571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9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" y="117114"/>
            <a:ext cx="9123829" cy="571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4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580"/>
            <a:ext cx="9144000" cy="57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6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99"/>
            <a:ext cx="9144000" cy="57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tx2">
                    <a:lumMod val="75000"/>
                  </a:schemeClr>
                </a:solidFill>
              </a:rPr>
              <a:t>University of Central Florida</a:t>
            </a:r>
            <a:br>
              <a:rPr lang="en-US" sz="33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300" dirty="0">
                <a:solidFill>
                  <a:schemeClr val="tx2">
                    <a:lumMod val="75000"/>
                  </a:schemeClr>
                </a:solidFill>
              </a:rPr>
              <a:t>	Faculty View</a:t>
            </a:r>
          </a:p>
        </p:txBody>
      </p:sp>
      <p:sp>
        <p:nvSpPr>
          <p:cNvPr id="4" name="TextBox 3"/>
          <p:cNvSpPr txBox="1"/>
          <p:nvPr/>
        </p:nvSpPr>
        <p:spPr>
          <a:xfrm rot="5400000">
            <a:off x="6434114" y="3083704"/>
            <a:ext cx="49681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University of Central Florida</a:t>
            </a:r>
          </a:p>
        </p:txBody>
      </p:sp>
    </p:spTree>
    <p:extLst>
      <p:ext uri="{BB962C8B-B14F-4D97-AF65-F5344CB8AC3E}">
        <p14:creationId xmlns:p14="http://schemas.microsoft.com/office/powerpoint/2010/main" val="138466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457200" y="1191080"/>
            <a:ext cx="5257800" cy="685800"/>
          </a:xfrm>
        </p:spPr>
        <p:txBody>
          <a:bodyPr/>
          <a:lstStyle/>
          <a:p>
            <a:r>
              <a:rPr lang="en-US" b="1" u="sng" dirty="0" smtClean="0"/>
              <a:t>Session Outline</a:t>
            </a:r>
            <a:endParaRPr lang="en-US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886392"/>
            <a:ext cx="4114800" cy="466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Welcome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Theory of Adaptive Learning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Adaptive Learning Examples</a:t>
            </a:r>
          </a:p>
          <a:p>
            <a:pPr marL="557213" lvl="1" indent="-214313">
              <a:spcAft>
                <a:spcPts val="45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University of Central Florida</a:t>
            </a:r>
          </a:p>
          <a:p>
            <a:pPr marL="557213" lvl="1" indent="-214313">
              <a:spcAft>
                <a:spcPts val="45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Bay Path University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Knowledge Map Activity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Adaptive Learning Results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Challenges Deploying Adaptive Learning Solutions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07835" y="2284104"/>
            <a:ext cx="2857500" cy="1080000"/>
          </a:xfrm>
          <a:prstGeom prst="rect">
            <a:avLst/>
          </a:prstGeom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IE" sz="2000" dirty="0">
                <a:solidFill>
                  <a:schemeClr val="bg1"/>
                </a:solidFill>
              </a:rPr>
              <a:t>#EDU15   #</a:t>
            </a:r>
            <a:r>
              <a:rPr lang="en-IE" sz="2000" dirty="0" err="1">
                <a:solidFill>
                  <a:schemeClr val="bg1"/>
                </a:solidFill>
              </a:rPr>
              <a:t>AdaptiveMap</a:t>
            </a:r>
            <a:endParaRPr lang="en-IE" sz="2000" dirty="0">
              <a:solidFill>
                <a:schemeClr val="bg1"/>
              </a:solidFill>
            </a:endParaRPr>
          </a:p>
          <a:p>
            <a:pPr lvl="1"/>
            <a:r>
              <a:rPr lang="en-IE" sz="2000" dirty="0">
                <a:solidFill>
                  <a:schemeClr val="bg1"/>
                </a:solidFill>
              </a:rPr>
              <a:t>@</a:t>
            </a:r>
            <a:r>
              <a:rPr lang="en-IE" sz="2000" dirty="0" err="1">
                <a:solidFill>
                  <a:schemeClr val="bg1"/>
                </a:solidFill>
              </a:rPr>
              <a:t>RealizeitLearn</a:t>
            </a:r>
            <a:endParaRPr lang="en-IE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static.theglobeandmail.ca/ddb/arts/books-and-media/article4790440.ece/ALTERNATES/w620/WEB-twitter-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800" y="2005462"/>
            <a:ext cx="1147500" cy="6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eagleaccounting.com.au/wp-content/uploads/2014/11/email-icon-transparent-background-300x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3861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000" y="4953000"/>
            <a:ext cx="342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IE" dirty="0">
                <a:solidFill>
                  <a:schemeClr val="bg1"/>
                </a:solidFill>
              </a:rPr>
              <a:t>askus@realizeitlearning.com</a:t>
            </a:r>
          </a:p>
          <a:p>
            <a:pPr lvl="1"/>
            <a:r>
              <a:rPr lang="en-IE" dirty="0">
                <a:solidFill>
                  <a:schemeClr val="bg1"/>
                </a:solidFill>
              </a:rPr>
              <a:t>Subject: #EDU15   #</a:t>
            </a:r>
            <a:r>
              <a:rPr lang="en-IE" dirty="0" err="1">
                <a:solidFill>
                  <a:schemeClr val="bg1"/>
                </a:solidFill>
              </a:rPr>
              <a:t>AdaptiveMap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2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06431"/>
            <a:ext cx="8541909" cy="4754711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</a:ln>
          <a:effectLst>
            <a:outerShdw blurRad="50800" dist="12700" dir="5400000" algn="t" rotWithShape="0">
              <a:prstClr val="black">
                <a:alpha val="6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5400000">
            <a:off x="6434114" y="3083704"/>
            <a:ext cx="49681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University of Central Florida</a:t>
            </a:r>
            <a:endParaRPr lang="en-US" sz="33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731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-1"/>
            <a:ext cx="7010400" cy="6844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6434114" y="3083704"/>
            <a:ext cx="49681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University of Central Florida</a:t>
            </a:r>
            <a:endParaRPr lang="en-US" sz="33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59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0"/>
            <a:ext cx="76966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6434114" y="3083704"/>
            <a:ext cx="49681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University of Central Florida</a:t>
            </a:r>
            <a:endParaRPr lang="en-US" sz="33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2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tx2">
                    <a:lumMod val="75000"/>
                  </a:schemeClr>
                </a:solidFill>
              </a:rPr>
              <a:t>Bay Path University</a:t>
            </a:r>
            <a:br>
              <a:rPr lang="en-US" sz="33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300" dirty="0">
                <a:solidFill>
                  <a:schemeClr val="tx2">
                    <a:lumMod val="75000"/>
                  </a:schemeClr>
                </a:solidFill>
              </a:rPr>
              <a:t>	Student &amp; Faculty 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3657600"/>
            <a:ext cx="7467600" cy="1371600"/>
          </a:xfrm>
        </p:spPr>
        <p:txBody>
          <a:bodyPr/>
          <a:lstStyle/>
          <a:p>
            <a:r>
              <a:rPr lang="en-US" sz="2100" dirty="0"/>
              <a:t>Amanda Buckley</a:t>
            </a:r>
          </a:p>
          <a:p>
            <a:pPr lvl="1"/>
            <a:r>
              <a:rPr lang="en-US" sz="1800" dirty="0"/>
              <a:t>Senior Director, Instructional Design and Online Support</a:t>
            </a:r>
          </a:p>
        </p:txBody>
      </p:sp>
      <p:sp>
        <p:nvSpPr>
          <p:cNvPr id="4" name="TextBox 3"/>
          <p:cNvSpPr txBox="1"/>
          <p:nvPr/>
        </p:nvSpPr>
        <p:spPr>
          <a:xfrm rot="5400000">
            <a:off x="7174829" y="2394993"/>
            <a:ext cx="348672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Bay Path University</a:t>
            </a:r>
          </a:p>
        </p:txBody>
      </p:sp>
    </p:spTree>
    <p:extLst>
      <p:ext uri="{BB962C8B-B14F-4D97-AF65-F5344CB8AC3E}">
        <p14:creationId xmlns:p14="http://schemas.microsoft.com/office/powerpoint/2010/main" val="4105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49" y="1295400"/>
            <a:ext cx="86375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6"/>
          <p:cNvSpPr txBox="1">
            <a:spLocks/>
          </p:cNvSpPr>
          <p:nvPr/>
        </p:nvSpPr>
        <p:spPr>
          <a:xfrm>
            <a:off x="76200" y="304800"/>
            <a:ext cx="5937647" cy="4131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Student View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7174829" y="2394993"/>
            <a:ext cx="348672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Bay Path University</a:t>
            </a:r>
          </a:p>
        </p:txBody>
      </p:sp>
    </p:spTree>
    <p:extLst>
      <p:ext uri="{BB962C8B-B14F-4D97-AF65-F5344CB8AC3E}">
        <p14:creationId xmlns:p14="http://schemas.microsoft.com/office/powerpoint/2010/main" val="121161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idx="4294967295"/>
          </p:nvPr>
        </p:nvSpPr>
        <p:spPr>
          <a:xfrm>
            <a:off x="182043" y="234311"/>
            <a:ext cx="5937647" cy="413147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Instructor View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7174829" y="2394993"/>
            <a:ext cx="348672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Bay Path University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8632" y="1356019"/>
            <a:ext cx="3426568" cy="3680838"/>
          </a:xfrm>
        </p:spPr>
        <p:txBody>
          <a:bodyPr>
            <a:normAutofit/>
          </a:bodyPr>
          <a:lstStyle/>
          <a:p>
            <a:pPr>
              <a:buClr>
                <a:schemeClr val="bg2"/>
              </a:buClr>
            </a:pPr>
            <a:r>
              <a:rPr lang="en-US" sz="2475" b="1" dirty="0">
                <a:solidFill>
                  <a:srgbClr val="005295"/>
                </a:solidFill>
              </a:rPr>
              <a:t>Student Progress</a:t>
            </a:r>
          </a:p>
          <a:p>
            <a:pPr lvl="1">
              <a:buClr>
                <a:schemeClr val="bg2"/>
              </a:buClr>
            </a:pPr>
            <a:r>
              <a:rPr lang="en-US" sz="2175" b="1" dirty="0">
                <a:solidFill>
                  <a:srgbClr val="005295"/>
                </a:solidFill>
              </a:rPr>
              <a:t>Quick Glance of Class Progress</a:t>
            </a:r>
          </a:p>
          <a:p>
            <a:pPr lvl="2">
              <a:buClr>
                <a:schemeClr val="bg2"/>
              </a:buClr>
            </a:pPr>
            <a:r>
              <a:rPr lang="en-US" sz="1875" b="1" dirty="0">
                <a:solidFill>
                  <a:srgbClr val="005295"/>
                </a:solidFill>
              </a:rPr>
              <a:t># Students Completed</a:t>
            </a:r>
          </a:p>
          <a:p>
            <a:pPr lvl="2">
              <a:buClr>
                <a:schemeClr val="bg2"/>
              </a:buClr>
            </a:pPr>
            <a:r>
              <a:rPr lang="en-US" sz="1875" b="1" dirty="0">
                <a:solidFill>
                  <a:srgbClr val="005295"/>
                </a:solidFill>
              </a:rPr>
              <a:t>% Covered</a:t>
            </a:r>
          </a:p>
          <a:p>
            <a:pPr lvl="2">
              <a:buClr>
                <a:schemeClr val="bg2"/>
              </a:buClr>
            </a:pPr>
            <a:r>
              <a:rPr lang="en-US" sz="1875" b="1" dirty="0">
                <a:solidFill>
                  <a:srgbClr val="005295"/>
                </a:solidFill>
              </a:rPr>
              <a:t>Time Spent</a:t>
            </a:r>
          </a:p>
          <a:p>
            <a:pPr lvl="2">
              <a:buClr>
                <a:schemeClr val="bg2"/>
              </a:buClr>
            </a:pPr>
            <a:r>
              <a:rPr lang="en-US" sz="1875" b="1" dirty="0">
                <a:solidFill>
                  <a:srgbClr val="005295"/>
                </a:solidFill>
              </a:rPr>
              <a:t>Estimated Time Remaining</a:t>
            </a:r>
          </a:p>
          <a:p>
            <a:pPr lvl="2">
              <a:buClr>
                <a:schemeClr val="bg2"/>
              </a:buClr>
            </a:pPr>
            <a:r>
              <a:rPr lang="en-US" sz="1875" b="1" dirty="0">
                <a:solidFill>
                  <a:srgbClr val="005295"/>
                </a:solidFill>
              </a:rPr>
              <a:t>Knowledge State*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838200"/>
            <a:ext cx="5115524" cy="4572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20222" y="2279479"/>
            <a:ext cx="1671918" cy="703613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4234396" y="3039996"/>
            <a:ext cx="1657744" cy="2370204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287486" y="2437988"/>
            <a:ext cx="903514" cy="1385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143897" y="3039996"/>
            <a:ext cx="3037703" cy="7936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209800" y="3427087"/>
            <a:ext cx="3276600" cy="8505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365914" y="3979100"/>
            <a:ext cx="3367901" cy="12591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08441" y="4424371"/>
            <a:ext cx="2068359" cy="6124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9526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6"/>
          <p:cNvSpPr>
            <a:spLocks noGrp="1"/>
          </p:cNvSpPr>
          <p:nvPr>
            <p:ph type="body" idx="4294967295"/>
          </p:nvPr>
        </p:nvSpPr>
        <p:spPr>
          <a:xfrm>
            <a:off x="152400" y="186652"/>
            <a:ext cx="5937647" cy="41314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Instructor View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7174829" y="2394993"/>
            <a:ext cx="348672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Bay Path University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16540" y="757599"/>
            <a:ext cx="4931397" cy="36808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/>
              </a:buClr>
            </a:pPr>
            <a:r>
              <a:rPr lang="en-US" sz="2475" b="1" dirty="0">
                <a:solidFill>
                  <a:srgbClr val="005295"/>
                </a:solidFill>
              </a:rPr>
              <a:t>Individual Student </a:t>
            </a:r>
            <a:r>
              <a:rPr lang="en-US" sz="2475" b="1" dirty="0" smtClean="0">
                <a:solidFill>
                  <a:srgbClr val="005295"/>
                </a:solidFill>
              </a:rPr>
              <a:t>Performance</a:t>
            </a:r>
            <a:br>
              <a:rPr lang="en-US" sz="2475" b="1" dirty="0" smtClean="0">
                <a:solidFill>
                  <a:srgbClr val="005295"/>
                </a:solidFill>
              </a:rPr>
            </a:br>
            <a:r>
              <a:rPr lang="en-US" sz="2475" b="1" dirty="0" smtClean="0">
                <a:solidFill>
                  <a:srgbClr val="005295"/>
                </a:solidFill>
              </a:rPr>
              <a:t/>
            </a:r>
            <a:br>
              <a:rPr lang="en-US" sz="2475" b="1" dirty="0" smtClean="0">
                <a:solidFill>
                  <a:srgbClr val="005295"/>
                </a:solidFill>
              </a:rPr>
            </a:br>
            <a:endParaRPr lang="en-US" sz="2475" b="1" dirty="0">
              <a:solidFill>
                <a:srgbClr val="005295"/>
              </a:solidFill>
            </a:endParaRPr>
          </a:p>
          <a:p>
            <a:pPr lvl="1">
              <a:buClr>
                <a:schemeClr val="bg2"/>
              </a:buClr>
            </a:pPr>
            <a:r>
              <a:rPr lang="en-US" sz="2175" b="1" dirty="0">
                <a:solidFill>
                  <a:srgbClr val="005295"/>
                </a:solidFill>
              </a:rPr>
              <a:t>Visual Map</a:t>
            </a:r>
          </a:p>
          <a:p>
            <a:pPr lvl="1">
              <a:buClr>
                <a:schemeClr val="bg2"/>
              </a:buClr>
            </a:pPr>
            <a:r>
              <a:rPr lang="en-US" sz="2175" b="1" dirty="0">
                <a:solidFill>
                  <a:srgbClr val="005295"/>
                </a:solidFill>
              </a:rPr>
              <a:t>Log of Attempts</a:t>
            </a:r>
            <a:r>
              <a:rPr lang="en-US" sz="2175" b="1" dirty="0" smtClean="0">
                <a:solidFill>
                  <a:srgbClr val="005295"/>
                </a:solidFill>
              </a:rPr>
              <a:t>/</a:t>
            </a:r>
            <a:br>
              <a:rPr lang="en-US" sz="2175" b="1" dirty="0" smtClean="0">
                <a:solidFill>
                  <a:srgbClr val="005295"/>
                </a:solidFill>
              </a:rPr>
            </a:br>
            <a:r>
              <a:rPr lang="en-US" sz="2175" b="1" dirty="0" smtClean="0">
                <a:solidFill>
                  <a:srgbClr val="005295"/>
                </a:solidFill>
              </a:rPr>
              <a:t>Scores</a:t>
            </a:r>
            <a:endParaRPr lang="en-US" sz="2175" b="1" dirty="0">
              <a:solidFill>
                <a:srgbClr val="005295"/>
              </a:solidFill>
            </a:endParaRPr>
          </a:p>
          <a:p>
            <a:pPr lvl="1">
              <a:buClr>
                <a:schemeClr val="bg2"/>
              </a:buClr>
            </a:pPr>
            <a:r>
              <a:rPr lang="en-US" sz="2175" b="1" dirty="0">
                <a:solidFill>
                  <a:srgbClr val="005295"/>
                </a:solidFill>
              </a:rPr>
              <a:t>Estimated </a:t>
            </a:r>
            <a:r>
              <a:rPr lang="en-US" sz="2175" b="1" dirty="0" smtClean="0">
                <a:solidFill>
                  <a:srgbClr val="005295"/>
                </a:solidFill>
              </a:rPr>
              <a:t/>
            </a:r>
            <a:br>
              <a:rPr lang="en-US" sz="2175" b="1" dirty="0" smtClean="0">
                <a:solidFill>
                  <a:srgbClr val="005295"/>
                </a:solidFill>
              </a:rPr>
            </a:br>
            <a:r>
              <a:rPr lang="en-US" sz="2175" b="1" dirty="0" smtClean="0">
                <a:solidFill>
                  <a:srgbClr val="005295"/>
                </a:solidFill>
              </a:rPr>
              <a:t>Knowledge </a:t>
            </a:r>
            <a:endParaRPr lang="en-US" sz="2175" b="1" dirty="0">
              <a:solidFill>
                <a:srgbClr val="005295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040" y="1947354"/>
            <a:ext cx="5417950" cy="31330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047938" y="2487431"/>
            <a:ext cx="3427052" cy="1900003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3057040" y="2693771"/>
            <a:ext cx="1990898" cy="1296444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3057040" y="4482057"/>
            <a:ext cx="1990898" cy="633137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306782" y="2220117"/>
            <a:ext cx="3459233" cy="5765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438400" y="2796629"/>
            <a:ext cx="810718" cy="3275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276552" y="3455038"/>
            <a:ext cx="780488" cy="1078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830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6"/>
          <p:cNvSpPr>
            <a:spLocks noGrp="1"/>
          </p:cNvSpPr>
          <p:nvPr>
            <p:ph type="body" idx="4294967295"/>
          </p:nvPr>
        </p:nvSpPr>
        <p:spPr>
          <a:xfrm>
            <a:off x="152400" y="214178"/>
            <a:ext cx="5937647" cy="41314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Instructor View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>
            <a:off x="7174829" y="2394993"/>
            <a:ext cx="348672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Bay Path University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0148" y="757599"/>
            <a:ext cx="4370258" cy="36808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/>
              </a:buClr>
            </a:pPr>
            <a:r>
              <a:rPr lang="en-US" sz="2800" b="1" dirty="0">
                <a:solidFill>
                  <a:srgbClr val="005295"/>
                </a:solidFill>
              </a:rPr>
              <a:t>Objective Analysis</a:t>
            </a:r>
          </a:p>
          <a:p>
            <a:pPr lvl="1">
              <a:buClr>
                <a:schemeClr val="bg2"/>
              </a:buClr>
            </a:pPr>
            <a:r>
              <a:rPr lang="en-US" sz="2400" b="1" dirty="0">
                <a:solidFill>
                  <a:srgbClr val="005295"/>
                </a:solidFill>
              </a:rPr>
              <a:t>Nodes with highest success</a:t>
            </a:r>
          </a:p>
          <a:p>
            <a:pPr lvl="1">
              <a:buClr>
                <a:schemeClr val="bg2"/>
              </a:buClr>
            </a:pPr>
            <a:r>
              <a:rPr lang="en-US" sz="2400" b="1" dirty="0">
                <a:solidFill>
                  <a:srgbClr val="005295"/>
                </a:solidFill>
              </a:rPr>
              <a:t>Individuals requiring assistance</a:t>
            </a:r>
          </a:p>
          <a:p>
            <a:pPr lvl="2">
              <a:buClr>
                <a:schemeClr val="bg2"/>
              </a:buClr>
            </a:pPr>
            <a:r>
              <a:rPr lang="en-US" sz="2000" b="1" dirty="0">
                <a:solidFill>
                  <a:srgbClr val="005295"/>
                </a:solidFill>
              </a:rPr>
              <a:t>Can assign practice, revision prompts</a:t>
            </a:r>
          </a:p>
          <a:p>
            <a:pPr lvl="1">
              <a:buClr>
                <a:schemeClr val="bg2"/>
              </a:buClr>
            </a:pPr>
            <a:r>
              <a:rPr lang="en-US" sz="2400" b="1" dirty="0">
                <a:solidFill>
                  <a:srgbClr val="005295"/>
                </a:solidFill>
              </a:rPr>
              <a:t>Individuals requiring additional challenge</a:t>
            </a:r>
          </a:p>
          <a:p>
            <a:pPr lvl="1">
              <a:buClr>
                <a:schemeClr val="bg2"/>
              </a:buClr>
            </a:pPr>
            <a:r>
              <a:rPr lang="en-US" sz="2400" b="1" dirty="0">
                <a:solidFill>
                  <a:srgbClr val="005295"/>
                </a:solidFill>
              </a:rPr>
              <a:t>Compiled Knowledge State by Node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749" y="0"/>
            <a:ext cx="3222251" cy="68157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35749" y="743038"/>
            <a:ext cx="2840407" cy="652080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5235749" y="1455594"/>
            <a:ext cx="2840407" cy="1059253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5217051" y="2740015"/>
            <a:ext cx="2840407" cy="1275534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5235749" y="4197762"/>
            <a:ext cx="2840407" cy="2618000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343400" y="1143000"/>
            <a:ext cx="873651" cy="4863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505200" y="1910793"/>
            <a:ext cx="1654549" cy="1040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6" idx="1"/>
          </p:cNvCxnSpPr>
          <p:nvPr/>
        </p:nvCxnSpPr>
        <p:spPr>
          <a:xfrm flipV="1">
            <a:off x="3581400" y="3407881"/>
            <a:ext cx="1578349" cy="1735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67200" y="4343400"/>
            <a:ext cx="1066800" cy="3764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56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6288"/>
            <a:ext cx="8153399" cy="628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6"/>
          <p:cNvSpPr>
            <a:spLocks noGrp="1"/>
          </p:cNvSpPr>
          <p:nvPr>
            <p:ph type="body" idx="4294967295"/>
          </p:nvPr>
        </p:nvSpPr>
        <p:spPr>
          <a:xfrm>
            <a:off x="152400" y="228600"/>
            <a:ext cx="5937647" cy="41314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Example Node Map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7174829" y="2394993"/>
            <a:ext cx="348672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Bay Path University</a:t>
            </a:r>
          </a:p>
        </p:txBody>
      </p:sp>
    </p:spTree>
    <p:extLst>
      <p:ext uri="{BB962C8B-B14F-4D97-AF65-F5344CB8AC3E}">
        <p14:creationId xmlns:p14="http://schemas.microsoft.com/office/powerpoint/2010/main" val="11876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74814"/>
            <a:ext cx="6934200" cy="1430694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Knowledge Map Activity (10 min)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7783" y="685800"/>
            <a:ext cx="7848600" cy="5661899"/>
          </a:xfrm>
        </p:spPr>
        <p:txBody>
          <a:bodyPr/>
          <a:lstStyle/>
          <a:p>
            <a:r>
              <a:rPr lang="en-US" sz="3200" dirty="0"/>
              <a:t>Your table has been provided with:</a:t>
            </a:r>
          </a:p>
          <a:p>
            <a:pPr lvl="1"/>
            <a:r>
              <a:rPr lang="en-US" sz="2800" dirty="0"/>
              <a:t>Series of discrete information ‘nodes’ </a:t>
            </a:r>
          </a:p>
          <a:p>
            <a:pPr lvl="2"/>
            <a:r>
              <a:rPr lang="en-US" sz="2000" dirty="0"/>
              <a:t>‘Digital Video’ unit from Digital Media </a:t>
            </a:r>
            <a:r>
              <a:rPr lang="en-US" sz="2000" dirty="0" smtClean="0"/>
              <a:t>course (UCF)</a:t>
            </a:r>
            <a:endParaRPr lang="en-US" sz="2000" dirty="0"/>
          </a:p>
          <a:p>
            <a:pPr lvl="1"/>
            <a:r>
              <a:rPr lang="en-US" sz="2800" dirty="0"/>
              <a:t>Bundle of strings of varying length </a:t>
            </a:r>
          </a:p>
          <a:p>
            <a:pPr lvl="1"/>
            <a:r>
              <a:rPr lang="en-US" sz="2800" dirty="0"/>
              <a:t>Packet of glue dots</a:t>
            </a:r>
          </a:p>
          <a:p>
            <a:r>
              <a:rPr lang="en-US" sz="3200" dirty="0"/>
              <a:t>Your task:</a:t>
            </a:r>
          </a:p>
          <a:p>
            <a:pPr lvl="1"/>
            <a:r>
              <a:rPr lang="en-US" sz="2800" dirty="0"/>
              <a:t>Assemble the nodes provided into a knowledge map which shows the relationship between the various nodes </a:t>
            </a:r>
          </a:p>
          <a:p>
            <a:pPr lvl="1"/>
            <a:r>
              <a:rPr lang="en-US" sz="2800" dirty="0"/>
              <a:t>When finished constructing your map, please photograph and submit/upload:</a:t>
            </a:r>
          </a:p>
          <a:p>
            <a:pPr lvl="2"/>
            <a:r>
              <a:rPr lang="en-US" sz="2000" dirty="0"/>
              <a:t>twitter hashtag: #</a:t>
            </a:r>
            <a:r>
              <a:rPr lang="en-US" sz="2000" dirty="0" err="1"/>
              <a:t>AdaptiveMap</a:t>
            </a:r>
            <a:endParaRPr lang="en-US" sz="2000" dirty="0"/>
          </a:p>
          <a:p>
            <a:pPr lvl="2"/>
            <a:r>
              <a:rPr lang="en-US" sz="2000" dirty="0"/>
              <a:t>Email: </a:t>
            </a:r>
            <a:r>
              <a:rPr lang="en-US" sz="2000" dirty="0" err="1"/>
              <a:t>askus@realizeitlearning.com</a:t>
            </a:r>
            <a:endParaRPr lang="en-US" sz="2000" dirty="0"/>
          </a:p>
          <a:p>
            <a:pPr lvl="1"/>
            <a:endParaRPr lang="en-US" sz="2800" dirty="0"/>
          </a:p>
        </p:txBody>
      </p:sp>
      <p:pic>
        <p:nvPicPr>
          <p:cNvPr id="4" name="Picture 3" descr="http://static.theglobeandmail.ca/ddb/arts/books-and-media/article4790440.ece/ALTERNATES/w620/WEB-twitter-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637969"/>
            <a:ext cx="706050" cy="3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eagleaccounting.com.au/wp-content/uploads/2014/11/email-icon-transparent-background-300x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27807"/>
            <a:ext cx="707781" cy="70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85" y="1168489"/>
            <a:ext cx="2633930" cy="203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08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766" y="450408"/>
            <a:ext cx="1943100" cy="434579"/>
          </a:xfrm>
        </p:spPr>
        <p:txBody>
          <a:bodyPr>
            <a:noAutofit/>
          </a:bodyPr>
          <a:lstStyle/>
          <a:p>
            <a:r>
              <a:rPr lang="en-US" dirty="0" smtClean="0"/>
              <a:t>Our Vision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140957"/>
            <a:ext cx="7391400" cy="4525963"/>
          </a:xfrm>
        </p:spPr>
        <p:txBody>
          <a:bodyPr>
            <a:noAutofit/>
          </a:bodyPr>
          <a:lstStyle/>
          <a:p>
            <a:pPr marL="385763" indent="-385763">
              <a:buClr>
                <a:schemeClr val="accent1"/>
              </a:buClr>
              <a:buSzPct val="70000"/>
              <a:buFont typeface="Wingdings 2"/>
              <a:buChar char=""/>
            </a:pPr>
            <a:r>
              <a:rPr lang="en-US" sz="2400" dirty="0"/>
              <a:t>Provide an </a:t>
            </a:r>
            <a:r>
              <a:rPr lang="en-US" sz="1600" dirty="0" smtClean="0"/>
              <a:t>individualized</a:t>
            </a:r>
            <a:r>
              <a:rPr lang="en-US" sz="2400" dirty="0"/>
              <a:t> learning experience</a:t>
            </a:r>
          </a:p>
          <a:p>
            <a:pPr marL="685800" lvl="2" indent="-385763"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2000" dirty="0"/>
              <a:t>Deliver learning at an appropriate time</a:t>
            </a:r>
          </a:p>
          <a:p>
            <a:pPr marL="685800" lvl="2" indent="-385763"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2000" dirty="0"/>
              <a:t>Deliver appropriate learning material</a:t>
            </a:r>
          </a:p>
          <a:p>
            <a:pPr marL="685800" lvl="2" indent="-385763"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2000" dirty="0"/>
              <a:t>Learn about the </a:t>
            </a:r>
            <a:r>
              <a:rPr lang="en-US" sz="2000" dirty="0" smtClean="0"/>
              <a:t>learner – deep, real-time measurement</a:t>
            </a:r>
            <a:endParaRPr lang="en-US" sz="2000" dirty="0"/>
          </a:p>
          <a:p>
            <a:pPr marL="685800" lvl="2" indent="-385763"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2000" dirty="0"/>
              <a:t>Manage and adapt to change: abilities, metrics, behavior etc.</a:t>
            </a:r>
          </a:p>
          <a:p>
            <a:pPr marL="685800" lvl="2" indent="-385763"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2000" dirty="0"/>
              <a:t>Identify weaknesses and try to remedy</a:t>
            </a:r>
          </a:p>
          <a:p>
            <a:pPr marL="385763" indent="-385763">
              <a:buClr>
                <a:schemeClr val="accent1"/>
              </a:buClr>
              <a:buSzPct val="70000"/>
              <a:buFont typeface="Wingdings 2"/>
              <a:buChar char=""/>
            </a:pPr>
            <a:r>
              <a:rPr lang="en-US" sz="2400" dirty="0"/>
              <a:t>Help a learner to realize their potential</a:t>
            </a:r>
          </a:p>
          <a:p>
            <a:pPr marL="385763" indent="-385763">
              <a:buClr>
                <a:schemeClr val="accent1"/>
              </a:buClr>
              <a:buSzPct val="70000"/>
              <a:buFont typeface="Wingdings 2"/>
              <a:buChar char=""/>
            </a:pPr>
            <a:r>
              <a:rPr lang="en-US" sz="2400" dirty="0"/>
              <a:t>Simulate or emulate a good teacher</a:t>
            </a:r>
          </a:p>
          <a:p>
            <a:pPr marL="385763" indent="-385763">
              <a:buClr>
                <a:schemeClr val="accent1"/>
              </a:buClr>
              <a:buSzPct val="70000"/>
              <a:buFont typeface="Wingdings 2"/>
              <a:buChar char=""/>
            </a:pPr>
            <a:r>
              <a:rPr lang="en-US" sz="2400" dirty="0"/>
              <a:t>Remain subject and content independent</a:t>
            </a:r>
          </a:p>
          <a:p>
            <a:pPr>
              <a:buClr>
                <a:schemeClr val="accent1"/>
              </a:buClr>
              <a:buSzPct val="70000"/>
            </a:pPr>
            <a:endParaRPr lang="en-US" sz="2400" dirty="0"/>
          </a:p>
          <a:p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2457449" cy="6563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5365" y="5451872"/>
            <a:ext cx="3807401" cy="4345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z="2100" u="sng" dirty="0">
                <a:hlinkClick r:id="rId4"/>
              </a:rPr>
              <a:t>www.realizeitlearning.com</a:t>
            </a:r>
            <a:endParaRPr lang="en-US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5659916" y="5530662"/>
            <a:ext cx="15430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350" dirty="0"/>
              <a:t>Booths: 643/645</a:t>
            </a:r>
          </a:p>
        </p:txBody>
      </p:sp>
    </p:spTree>
    <p:extLst>
      <p:ext uri="{BB962C8B-B14F-4D97-AF65-F5344CB8AC3E}">
        <p14:creationId xmlns:p14="http://schemas.microsoft.com/office/powerpoint/2010/main" val="138097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57300"/>
            <a:ext cx="8401050" cy="1073021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Knowledge Map Activity Sharing (10 min)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842527"/>
            <a:ext cx="7848600" cy="3872473"/>
          </a:xfrm>
        </p:spPr>
        <p:txBody>
          <a:bodyPr/>
          <a:lstStyle/>
          <a:p>
            <a:r>
              <a:rPr lang="en-US" sz="2100" dirty="0"/>
              <a:t>Group Examples</a:t>
            </a:r>
          </a:p>
          <a:p>
            <a:endParaRPr lang="en-US" sz="2100" dirty="0"/>
          </a:p>
          <a:p>
            <a:endParaRPr lang="en-US" sz="2100" dirty="0"/>
          </a:p>
          <a:p>
            <a:pPr lvl="2"/>
            <a:endParaRPr lang="en-US" sz="2100" dirty="0"/>
          </a:p>
          <a:p>
            <a:pPr lvl="2"/>
            <a:endParaRPr lang="en-US" sz="2100" dirty="0"/>
          </a:p>
          <a:p>
            <a:pPr lvl="2"/>
            <a:endParaRPr lang="en-US" sz="2100" dirty="0"/>
          </a:p>
          <a:p>
            <a:pPr lvl="2"/>
            <a:endParaRPr lang="en-US" sz="2100" dirty="0"/>
          </a:p>
          <a:p>
            <a:pPr marL="685800" lvl="2" indent="0">
              <a:buNone/>
            </a:pPr>
            <a:endParaRPr lang="en-US" sz="2100" dirty="0"/>
          </a:p>
          <a:p>
            <a:pPr lvl="1"/>
            <a:r>
              <a:rPr lang="en-US" dirty="0" smtClean="0"/>
              <a:t>twitter </a:t>
            </a:r>
            <a:r>
              <a:rPr lang="en-US" dirty="0"/>
              <a:t>hashtag: #</a:t>
            </a:r>
            <a:r>
              <a:rPr lang="en-US" dirty="0" err="1"/>
              <a:t>AdaptiveMap</a:t>
            </a:r>
            <a:endParaRPr lang="en-US" dirty="0"/>
          </a:p>
          <a:p>
            <a:pPr lvl="1"/>
            <a:r>
              <a:rPr lang="en-US" dirty="0" smtClean="0"/>
              <a:t>Email: </a:t>
            </a:r>
            <a:r>
              <a:rPr lang="en-US" dirty="0" err="1"/>
              <a:t>askus@realizeitlearning.com</a:t>
            </a:r>
            <a:endParaRPr lang="en-US" dirty="0"/>
          </a:p>
          <a:p>
            <a:pPr lvl="1"/>
            <a:endParaRPr lang="en-US" sz="1800" dirty="0"/>
          </a:p>
        </p:txBody>
      </p:sp>
      <p:pic>
        <p:nvPicPr>
          <p:cNvPr id="4" name="Picture 3" descr="http://static.theglobeandmail.ca/ddb/arts/books-and-media/article4790440.ece/ALTERNATES/w620/WEB-twitter-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973" y="4801638"/>
            <a:ext cx="706050" cy="3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eagleaccounting.com.au/wp-content/uploads/2014/11/email-icon-transparent-background-300x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292969"/>
            <a:ext cx="707781" cy="70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2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" y="0"/>
            <a:ext cx="8999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41850" y="152400"/>
            <a:ext cx="1828800" cy="548879"/>
          </a:xfrm>
        </p:spPr>
        <p:txBody>
          <a:bodyPr>
            <a:noAutofit/>
          </a:bodyPr>
          <a:lstStyle/>
          <a:p>
            <a:r>
              <a:rPr lang="en-US" dirty="0" smtClean="0"/>
              <a:t>Analytics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79789" y="1295400"/>
            <a:ext cx="1874884" cy="1549448"/>
          </a:xfrm>
          <a:prstGeom prst="rect">
            <a:avLst/>
          </a:prstGeom>
          <a:solidFill>
            <a:srgbClr val="1E4368"/>
          </a:solidFill>
          <a:ln>
            <a:noFill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>
                <a:latin typeface="Levenim MT" panose="02010502060101010101" pitchFamily="2" charset="-79"/>
                <a:cs typeface="Levenim MT" panose="02010502060101010101" pitchFamily="2" charset="-79"/>
              </a:rPr>
              <a:t>Admin Dashboard and Reporting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79789" y="2982141"/>
            <a:ext cx="1874884" cy="1549448"/>
          </a:xfrm>
          <a:prstGeom prst="rect">
            <a:avLst/>
          </a:prstGeom>
          <a:solidFill>
            <a:srgbClr val="1E4368"/>
          </a:solidFill>
          <a:ln>
            <a:noFill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>
                <a:latin typeface="Levenim MT" panose="02010502060101010101" pitchFamily="2" charset="-79"/>
                <a:cs typeface="Levenim MT" panose="02010502060101010101" pitchFamily="2" charset="-79"/>
              </a:rPr>
              <a:t>Analytical Reviews</a:t>
            </a:r>
          </a:p>
        </p:txBody>
      </p:sp>
      <p:sp>
        <p:nvSpPr>
          <p:cNvPr id="9" name="Rectangle 8"/>
          <p:cNvSpPr/>
          <p:nvPr/>
        </p:nvSpPr>
        <p:spPr>
          <a:xfrm>
            <a:off x="779789" y="4698952"/>
            <a:ext cx="1874884" cy="1549448"/>
          </a:xfrm>
          <a:prstGeom prst="rect">
            <a:avLst/>
          </a:prstGeom>
          <a:solidFill>
            <a:srgbClr val="1E4368"/>
          </a:solidFill>
          <a:ln>
            <a:noFill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>
                <a:latin typeface="Levenim MT" panose="02010502060101010101" pitchFamily="2" charset="-79"/>
                <a:cs typeface="Levenim MT" panose="02010502060101010101" pitchFamily="2" charset="-79"/>
              </a:rPr>
              <a:t>Data Extraction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823889"/>
            <a:ext cx="4310242" cy="24245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43000"/>
            <a:ext cx="4310242" cy="24245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965"/>
            <a:ext cx="2457449" cy="6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6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06153"/>
            <a:ext cx="3124200" cy="548879"/>
          </a:xfrm>
        </p:spPr>
        <p:txBody>
          <a:bodyPr/>
          <a:lstStyle/>
          <a:p>
            <a:r>
              <a:rPr lang="en-US" dirty="0"/>
              <a:t>Adaptive </a:t>
            </a:r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066800"/>
            <a:ext cx="7772400" cy="5334000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smtClean="0"/>
              <a:t>Curriculum Prerequisite Map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3200" dirty="0" smtClean="0"/>
              <a:t>Granular measure of ability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3200" dirty="0"/>
              <a:t>Knowledge </a:t>
            </a:r>
            <a:r>
              <a:rPr lang="en-US" sz="3200" dirty="0" smtClean="0"/>
              <a:t>gaps</a:t>
            </a:r>
            <a:endParaRPr lang="en-US" sz="3200" b="1" dirty="0" smtClean="0"/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3200" dirty="0" smtClean="0"/>
              <a:t>Multiple learning paths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3200" dirty="0" smtClean="0"/>
              <a:t>Adaptive assessments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smtClean="0"/>
              <a:t>Adaptive Learning Content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3200" dirty="0" smtClean="0"/>
              <a:t>Personalized content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3200" dirty="0" smtClean="0"/>
              <a:t>Tailored to meet an specific learning requirements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3200" dirty="0" smtClean="0"/>
              <a:t>Reuse content and questions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2457449" cy="6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06153"/>
            <a:ext cx="2114550" cy="548879"/>
          </a:xfrm>
        </p:spPr>
        <p:txBody>
          <a:bodyPr/>
          <a:lstStyle/>
          <a:p>
            <a:r>
              <a:rPr lang="en-IE" dirty="0" smtClean="0"/>
              <a:t>Efficacy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Colorado Technical University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IE" sz="1500" dirty="0"/>
              <a:t>Exam results:	67% → 75%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IE" sz="1500" dirty="0"/>
              <a:t>Retention:		81% → 93%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IE" sz="1500" dirty="0"/>
              <a:t>Persistence:	72% → 87%</a:t>
            </a:r>
          </a:p>
          <a:p>
            <a:pPr lvl="1" indent="0">
              <a:buNone/>
            </a:pPr>
            <a:endParaRPr lang="en-US" sz="6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University of Central Florida - Student surveys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81% - increased their engagement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87% - system helped them stay on track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83% - learned the material better as a result of Realizeit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84% - would use Realizeit again</a:t>
            </a:r>
          </a:p>
          <a:p>
            <a:pPr lvl="1" indent="0">
              <a:buNone/>
            </a:pPr>
            <a:endParaRPr lang="en-US" sz="6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Western University – </a:t>
            </a:r>
            <a:r>
              <a:rPr lang="en-IE" dirty="0" smtClean="0"/>
              <a:t>Exam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363058" y="5036875"/>
          <a:ext cx="2700774" cy="617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0258"/>
                <a:gridCol w="900258"/>
                <a:gridCol w="900258"/>
              </a:tblGrid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IE" sz="900" dirty="0" smtClean="0"/>
                        <a:t>Class Year</a:t>
                      </a:r>
                      <a:endParaRPr lang="en-IE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900" dirty="0" smtClean="0"/>
                        <a:t>Lab Exam </a:t>
                      </a:r>
                      <a:endParaRPr lang="en-IE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900" dirty="0" smtClean="0"/>
                        <a:t>Written Exam </a:t>
                      </a:r>
                      <a:endParaRPr lang="en-IE" sz="900" dirty="0"/>
                    </a:p>
                  </a:txBody>
                  <a:tcPr marL="68580" marR="68580" marT="34290" marB="34290" anchor="ctr"/>
                </a:tc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IE" sz="900" dirty="0" smtClean="0"/>
                        <a:t>Fall 2014</a:t>
                      </a:r>
                      <a:endParaRPr lang="en-IE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900" dirty="0" smtClean="0"/>
                        <a:t>87%</a:t>
                      </a:r>
                      <a:endParaRPr lang="en-IE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900" dirty="0" smtClean="0"/>
                        <a:t>88%</a:t>
                      </a:r>
                      <a:endParaRPr lang="en-IE" sz="900" dirty="0"/>
                    </a:p>
                  </a:txBody>
                  <a:tcPr marL="68580" marR="68580" marT="34290" marB="34290" anchor="ctr"/>
                </a:tc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IE" sz="900" dirty="0" smtClean="0"/>
                        <a:t>Fall</a:t>
                      </a:r>
                      <a:r>
                        <a:rPr lang="en-IE" sz="900" baseline="0" dirty="0" smtClean="0"/>
                        <a:t> 2013</a:t>
                      </a:r>
                      <a:endParaRPr lang="en-IE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900" dirty="0" smtClean="0"/>
                        <a:t>75%</a:t>
                      </a:r>
                      <a:endParaRPr lang="en-IE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900" dirty="0" smtClean="0"/>
                        <a:t>88%</a:t>
                      </a:r>
                      <a:endParaRPr lang="en-IE" sz="9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53478" y="5190595"/>
            <a:ext cx="7756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350" dirty="0"/>
              <a:t>Realizeit</a:t>
            </a: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2729140" y="5340636"/>
            <a:ext cx="757010" cy="48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1" y="152400"/>
            <a:ext cx="2457449" cy="6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2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00200" y="0"/>
            <a:ext cx="5781741" cy="5197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500" y="5255202"/>
            <a:ext cx="15430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350" dirty="0"/>
              <a:t>Booths: 643/645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57351" y="5219701"/>
            <a:ext cx="3807401" cy="4267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z="2100" u="sng" dirty="0">
                <a:hlinkClick r:id="rId3"/>
              </a:rPr>
              <a:t>www.realizeitlearning.com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389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391400" cy="731838"/>
          </a:xfrm>
        </p:spPr>
        <p:txBody>
          <a:bodyPr/>
          <a:lstStyle/>
          <a:p>
            <a:r>
              <a:rPr lang="en-US" dirty="0" smtClean="0"/>
              <a:t>Bay Path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52400" y="685800"/>
            <a:ext cx="8382000" cy="5867400"/>
          </a:xfrm>
        </p:spPr>
        <p:txBody>
          <a:bodyPr/>
          <a:lstStyle/>
          <a:p>
            <a:r>
              <a:rPr lang="en-US" sz="2800" dirty="0" smtClean="0"/>
              <a:t>Can </a:t>
            </a:r>
            <a:r>
              <a:rPr lang="en-US" sz="2800" dirty="0"/>
              <a:t>be time-consuming to build quality</a:t>
            </a:r>
          </a:p>
          <a:p>
            <a:pPr lvl="1"/>
            <a:r>
              <a:rPr lang="en-US" sz="2800" dirty="0"/>
              <a:t>Learning curve for authoring tool</a:t>
            </a:r>
          </a:p>
          <a:p>
            <a:pPr lvl="1"/>
            <a:r>
              <a:rPr lang="en-US" sz="2800" dirty="0" smtClean="0"/>
              <a:t>Scalability</a:t>
            </a:r>
            <a:endParaRPr lang="en-US" sz="2800" dirty="0"/>
          </a:p>
          <a:p>
            <a:pPr marL="342900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14313"/>
            <a:r>
              <a:rPr lang="en-US" sz="2800" dirty="0" smtClean="0"/>
              <a:t>Adaptive vs standard instructional design</a:t>
            </a:r>
          </a:p>
          <a:p>
            <a:pPr marL="600075" lvl="1" indent="-257175">
              <a:buFont typeface="Calibri" panose="020F0502020204030204" pitchFamily="34" charset="0"/>
              <a:buChar char="‒"/>
            </a:pPr>
            <a:r>
              <a:rPr lang="en-US" sz="2800" dirty="0"/>
              <a:t>SME understanding of adaptive learning</a:t>
            </a:r>
          </a:p>
          <a:p>
            <a:pPr marL="600075" lvl="1" indent="-257175">
              <a:buFont typeface="Calibri" panose="020F0502020204030204" pitchFamily="34" charset="0"/>
              <a:buChar char="‒"/>
            </a:pPr>
            <a:r>
              <a:rPr lang="en-US" sz="2800" dirty="0"/>
              <a:t>Node granularity/objectives vs weekly topics</a:t>
            </a:r>
          </a:p>
          <a:p>
            <a:pPr marL="342900" lvl="1" indent="0">
              <a:buNone/>
            </a:pPr>
            <a:endParaRPr lang="en-US" sz="2800" dirty="0"/>
          </a:p>
          <a:p>
            <a:pPr indent="-214313"/>
            <a:r>
              <a:rPr lang="en-US" sz="2800" dirty="0" smtClean="0"/>
              <a:t>Content suitability</a:t>
            </a:r>
          </a:p>
          <a:p>
            <a:pPr marL="600075" lvl="1" indent="-257175">
              <a:buFont typeface="Calibri" panose="020F0502020204030204" pitchFamily="34" charset="0"/>
              <a:buChar char="‒"/>
            </a:pPr>
            <a:r>
              <a:rPr lang="en-US" sz="2800" dirty="0"/>
              <a:t>Granular topics (STEM)</a:t>
            </a:r>
          </a:p>
          <a:p>
            <a:pPr marL="600075" lvl="1" indent="-257175">
              <a:buFont typeface="Calibri" panose="020F0502020204030204" pitchFamily="34" charset="0"/>
              <a:buChar char="‒"/>
            </a:pPr>
            <a:r>
              <a:rPr lang="en-US" sz="2800" dirty="0"/>
              <a:t>Not well-suited for opinions and/or self-reflection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 rot="5400000">
            <a:off x="7174829" y="2394993"/>
            <a:ext cx="348672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Bay Path University</a:t>
            </a:r>
          </a:p>
        </p:txBody>
      </p:sp>
    </p:spTree>
    <p:extLst>
      <p:ext uri="{BB962C8B-B14F-4D97-AF65-F5344CB8AC3E}">
        <p14:creationId xmlns:p14="http://schemas.microsoft.com/office/powerpoint/2010/main" val="27938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7870"/>
            <a:ext cx="7391400" cy="731838"/>
          </a:xfrm>
        </p:spPr>
        <p:txBody>
          <a:bodyPr/>
          <a:lstStyle/>
          <a:p>
            <a:r>
              <a:rPr lang="en-US" dirty="0" smtClean="0"/>
              <a:t>UCF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620000" cy="5715000"/>
          </a:xfrm>
        </p:spPr>
        <p:txBody>
          <a:bodyPr/>
          <a:lstStyle/>
          <a:p>
            <a:r>
              <a:rPr lang="en-US" sz="2400" dirty="0"/>
              <a:t>Course Analysis: review content for proper formatting, copyright, accessibility.</a:t>
            </a:r>
          </a:p>
          <a:p>
            <a:pPr lvl="1"/>
            <a:r>
              <a:rPr lang="en-US" sz="2400" dirty="0"/>
              <a:t>Adaptive platform exposes weak courses</a:t>
            </a:r>
          </a:p>
          <a:p>
            <a:pPr lvl="1"/>
            <a:r>
              <a:rPr lang="en-US" sz="2400" dirty="0"/>
              <a:t>Challenge to implement collaboration and interaction activities</a:t>
            </a:r>
          </a:p>
          <a:p>
            <a:r>
              <a:rPr lang="en-US" sz="2400" dirty="0"/>
              <a:t>Can be time-consuming to build quality</a:t>
            </a:r>
          </a:p>
          <a:p>
            <a:pPr lvl="1"/>
            <a:r>
              <a:rPr lang="en-US" sz="2400" dirty="0"/>
              <a:t>Learning curve for authoring tool</a:t>
            </a:r>
          </a:p>
          <a:p>
            <a:pPr lvl="1"/>
            <a:r>
              <a:rPr lang="en-US" sz="2400" dirty="0"/>
              <a:t>Faculty development is necessary (e.g. Implementing new strategies)</a:t>
            </a:r>
          </a:p>
          <a:p>
            <a:pPr lvl="1"/>
            <a:r>
              <a:rPr lang="en-US" sz="2400" dirty="0"/>
              <a:t>Team to assist faculty create content/use software</a:t>
            </a:r>
          </a:p>
          <a:p>
            <a:r>
              <a:rPr lang="en-US" sz="2400" dirty="0"/>
              <a:t>Must communicate with faculty and students to reset performance expectations</a:t>
            </a:r>
          </a:p>
          <a:p>
            <a:pPr lvl="1"/>
            <a:r>
              <a:rPr lang="en-US" sz="2400" dirty="0"/>
              <a:t>Supplement the syllabus with pertinent information related to the platform (e.g., how to use, grading).</a:t>
            </a:r>
          </a:p>
        </p:txBody>
      </p:sp>
      <p:sp>
        <p:nvSpPr>
          <p:cNvPr id="4" name="TextBox 3"/>
          <p:cNvSpPr txBox="1"/>
          <p:nvPr/>
        </p:nvSpPr>
        <p:spPr>
          <a:xfrm rot="5400000">
            <a:off x="6434114" y="3083704"/>
            <a:ext cx="49681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University of Central Florida</a:t>
            </a:r>
            <a:endParaRPr lang="en-US" sz="33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6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27975"/>
            <a:ext cx="7391400" cy="731838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61" y="-61060"/>
            <a:ext cx="5274703" cy="676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1543050"/>
            <a:ext cx="5943600" cy="6286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Us Improve and Grow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43000" y="1828800"/>
            <a:ext cx="7029450" cy="26860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participating </a:t>
            </a:r>
          </a:p>
          <a:p>
            <a:pPr marL="0" indent="0" algn="ctr">
              <a:buNone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today’s session. </a:t>
            </a:r>
          </a:p>
          <a:p>
            <a:pPr algn="ctr"/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very interested in your feedback.  Please take </a:t>
            </a:r>
          </a:p>
          <a:p>
            <a:pPr marL="0" indent="0" algn="ctr">
              <a:buNone/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minute to fill out the session evaluation found within </a:t>
            </a:r>
          </a:p>
          <a:p>
            <a:pPr marL="0" indent="0" algn="ctr">
              <a:buNone/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conference mobile app, or the online agenda. </a:t>
            </a:r>
            <a:b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23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2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898466" y="3125816"/>
            <a:ext cx="3509738" cy="1194420"/>
          </a:xfrm>
          <a:prstGeom prst="rect">
            <a:avLst/>
          </a:prstGeom>
          <a:solidFill>
            <a:srgbClr val="577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/>
              <a:t>Intelligence Engine</a:t>
            </a:r>
            <a:br>
              <a:rPr lang="en-IE" sz="1350" dirty="0"/>
            </a:br>
            <a:r>
              <a:rPr lang="en-IE" sz="1350" dirty="0"/>
              <a:t>Adapt to Learner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65950" y="2361343"/>
            <a:ext cx="1412100" cy="1067657"/>
          </a:xfrm>
          <a:prstGeom prst="rect">
            <a:avLst/>
          </a:prstGeom>
          <a:solidFill>
            <a:srgbClr val="1E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/>
              <a:t>Target Knowledge</a:t>
            </a:r>
          </a:p>
          <a:p>
            <a:pPr algn="ctr"/>
            <a:r>
              <a:rPr lang="en-IE" sz="1350" dirty="0"/>
              <a:t>(Curriculum)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65950" y="3424483"/>
            <a:ext cx="1412100" cy="1067657"/>
          </a:xfrm>
          <a:prstGeom prst="rect">
            <a:avLst/>
          </a:prstGeom>
          <a:solidFill>
            <a:srgbClr val="1E4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/>
              <a:t>Content</a:t>
            </a:r>
          </a:p>
        </p:txBody>
      </p:sp>
      <p:sp>
        <p:nvSpPr>
          <p:cNvPr id="19505" name="Rectangle 49"/>
          <p:cNvSpPr>
            <a:spLocks noChangeArrowheads="1"/>
          </p:cNvSpPr>
          <p:nvPr/>
        </p:nvSpPr>
        <p:spPr bwMode="auto">
          <a:xfrm>
            <a:off x="1143001" y="718751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 dirty="0"/>
          </a:p>
        </p:txBody>
      </p:sp>
      <p:sp>
        <p:nvSpPr>
          <p:cNvPr id="4" name="Hexagon 3"/>
          <p:cNvSpPr/>
          <p:nvPr/>
        </p:nvSpPr>
        <p:spPr>
          <a:xfrm>
            <a:off x="2898467" y="3040704"/>
            <a:ext cx="1350000" cy="1350000"/>
          </a:xfrm>
          <a:prstGeom prst="hexagon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1D4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>
                <a:solidFill>
                  <a:srgbClr val="1E4368"/>
                </a:solidFill>
              </a:rPr>
              <a:t>Determine</a:t>
            </a:r>
          </a:p>
          <a:p>
            <a:pPr algn="ctr"/>
            <a:r>
              <a:rPr lang="en-IE" sz="1200" dirty="0">
                <a:solidFill>
                  <a:srgbClr val="1E4368"/>
                </a:solidFill>
              </a:rPr>
              <a:t>Knowledge</a:t>
            </a:r>
          </a:p>
        </p:txBody>
      </p:sp>
      <p:sp>
        <p:nvSpPr>
          <p:cNvPr id="30" name="Hexagon 29"/>
          <p:cNvSpPr/>
          <p:nvPr/>
        </p:nvSpPr>
        <p:spPr>
          <a:xfrm>
            <a:off x="3976398" y="2323640"/>
            <a:ext cx="1350000" cy="1350000"/>
          </a:xfrm>
          <a:prstGeom prst="hexagon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1D4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>
                <a:solidFill>
                  <a:srgbClr val="1E4368"/>
                </a:solidFill>
              </a:rPr>
              <a:t>Learning Paths</a:t>
            </a:r>
          </a:p>
        </p:txBody>
      </p:sp>
      <p:sp>
        <p:nvSpPr>
          <p:cNvPr id="31" name="Hexagon 30"/>
          <p:cNvSpPr/>
          <p:nvPr/>
        </p:nvSpPr>
        <p:spPr>
          <a:xfrm>
            <a:off x="3976398" y="3736858"/>
            <a:ext cx="1350000" cy="1350000"/>
          </a:xfrm>
          <a:prstGeom prst="hexagon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1D4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75" dirty="0">
                <a:solidFill>
                  <a:srgbClr val="1E4368"/>
                </a:solidFill>
              </a:rPr>
              <a:t>Ability</a:t>
            </a:r>
          </a:p>
          <a:p>
            <a:pPr algn="ctr"/>
            <a:r>
              <a:rPr lang="en-IE" sz="1275" dirty="0">
                <a:solidFill>
                  <a:srgbClr val="1E4368"/>
                </a:solidFill>
              </a:rPr>
              <a:t>Metrics</a:t>
            </a:r>
          </a:p>
        </p:txBody>
      </p:sp>
      <p:sp>
        <p:nvSpPr>
          <p:cNvPr id="32" name="Hexagon 31"/>
          <p:cNvSpPr/>
          <p:nvPr/>
        </p:nvSpPr>
        <p:spPr>
          <a:xfrm>
            <a:off x="5054330" y="3025527"/>
            <a:ext cx="1350000" cy="1350000"/>
          </a:xfrm>
          <a:prstGeom prst="hexagon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1D4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>
                <a:solidFill>
                  <a:srgbClr val="1E4368"/>
                </a:solidFill>
              </a:rPr>
              <a:t>Profiling</a:t>
            </a:r>
          </a:p>
        </p:txBody>
      </p:sp>
      <p:grpSp>
        <p:nvGrpSpPr>
          <p:cNvPr id="19509" name="Group 19508"/>
          <p:cNvGrpSpPr/>
          <p:nvPr/>
        </p:nvGrpSpPr>
        <p:grpSpPr>
          <a:xfrm>
            <a:off x="1371600" y="3040703"/>
            <a:ext cx="6480908" cy="1506760"/>
            <a:chOff x="304800" y="2940912"/>
            <a:chExt cx="8641211" cy="2009014"/>
          </a:xfrm>
        </p:grpSpPr>
        <p:cxnSp>
          <p:nvCxnSpPr>
            <p:cNvPr id="19496" name="Straight Arrow Connector 19495"/>
            <p:cNvCxnSpPr>
              <a:endCxn id="46" idx="1"/>
            </p:cNvCxnSpPr>
            <p:nvPr/>
          </p:nvCxnSpPr>
          <p:spPr>
            <a:xfrm>
              <a:off x="310012" y="3820675"/>
              <a:ext cx="2030609" cy="300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304800" y="2940912"/>
              <a:ext cx="0" cy="9097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32" idx="0"/>
            </p:cNvCxnSpPr>
            <p:nvPr/>
          </p:nvCxnSpPr>
          <p:spPr>
            <a:xfrm flipH="1" flipV="1">
              <a:off x="7015107" y="3820675"/>
              <a:ext cx="1925693" cy="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8946011" y="3787962"/>
              <a:ext cx="0" cy="11619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998806" y="1676400"/>
            <a:ext cx="2999539" cy="3813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IE" sz="1500" dirty="0">
                <a:solidFill>
                  <a:srgbClr val="1E4368"/>
                </a:solidFill>
                <a:latin typeface="Tw Cen MT"/>
                <a:cs typeface="Tw Cen MT"/>
              </a:rPr>
              <a:t>Find out what you already </a:t>
            </a:r>
            <a:r>
              <a:rPr lang="en-IE" sz="1500" dirty="0" smtClean="0">
                <a:solidFill>
                  <a:srgbClr val="1E4368"/>
                </a:solidFill>
                <a:latin typeface="Tw Cen MT"/>
                <a:cs typeface="Tw Cen MT"/>
              </a:rPr>
              <a:t>know</a:t>
            </a:r>
          </a:p>
          <a:p>
            <a:pPr marL="0" lvl="2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IE" sz="1500" dirty="0">
              <a:solidFill>
                <a:srgbClr val="1E4368"/>
              </a:solidFill>
              <a:latin typeface="Tw Cen MT"/>
              <a:cs typeface="Tw Cen MT"/>
            </a:endParaRPr>
          </a:p>
          <a:p>
            <a:pPr marL="0" lvl="2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IE" sz="3300" dirty="0">
              <a:solidFill>
                <a:srgbClr val="1E4368"/>
              </a:solidFill>
              <a:latin typeface="Tw Cen MT"/>
              <a:cs typeface="Tw Cen MT"/>
            </a:endParaRPr>
          </a:p>
          <a:p>
            <a:pPr marL="0" lvl="2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IE" sz="1500" dirty="0">
                <a:solidFill>
                  <a:srgbClr val="1E4368"/>
                </a:solidFill>
                <a:latin typeface="Tw Cen MT"/>
                <a:cs typeface="Tw Cen MT"/>
              </a:rPr>
              <a:t>Work where you are most ready</a:t>
            </a:r>
          </a:p>
          <a:p>
            <a:pPr marL="0" lvl="2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IE" sz="3000" dirty="0">
              <a:solidFill>
                <a:srgbClr val="1E4368"/>
              </a:solidFill>
              <a:latin typeface="Tw Cen MT"/>
              <a:cs typeface="Tw Cen MT"/>
            </a:endParaRPr>
          </a:p>
          <a:p>
            <a:pPr marL="0" lvl="2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IE" sz="1500" dirty="0" smtClean="0">
              <a:solidFill>
                <a:srgbClr val="1E4368"/>
              </a:solidFill>
              <a:latin typeface="Tw Cen MT"/>
              <a:cs typeface="Tw Cen MT"/>
            </a:endParaRPr>
          </a:p>
          <a:p>
            <a:pPr marL="0" lvl="2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IE" sz="1500" dirty="0" smtClean="0">
                <a:solidFill>
                  <a:srgbClr val="1E4368"/>
                </a:solidFill>
                <a:latin typeface="Tw Cen MT"/>
                <a:cs typeface="Tw Cen MT"/>
              </a:rPr>
              <a:t>Understand </a:t>
            </a:r>
            <a:r>
              <a:rPr lang="en-IE" sz="1500" dirty="0">
                <a:solidFill>
                  <a:srgbClr val="1E4368"/>
                </a:solidFill>
                <a:latin typeface="Tw Cen MT"/>
                <a:cs typeface="Tw Cen MT"/>
              </a:rPr>
              <a:t>your current mastery</a:t>
            </a:r>
          </a:p>
          <a:p>
            <a:pPr marL="0" lvl="2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IE" sz="3600" dirty="0">
              <a:solidFill>
                <a:srgbClr val="1E4368"/>
              </a:solidFill>
              <a:latin typeface="Tw Cen MT"/>
              <a:cs typeface="Tw Cen MT"/>
            </a:endParaRPr>
          </a:p>
          <a:p>
            <a:pPr marL="0" lvl="2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IE" sz="1500" dirty="0" smtClean="0">
              <a:solidFill>
                <a:srgbClr val="1E4368"/>
              </a:solidFill>
              <a:latin typeface="Tw Cen MT"/>
              <a:cs typeface="Tw Cen MT"/>
            </a:endParaRPr>
          </a:p>
          <a:p>
            <a:pPr marL="0" lvl="2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IE" sz="1500" dirty="0" smtClean="0">
                <a:solidFill>
                  <a:srgbClr val="1E4368"/>
                </a:solidFill>
                <a:latin typeface="Tw Cen MT"/>
                <a:cs typeface="Tw Cen MT"/>
              </a:rPr>
              <a:t>Learn </a:t>
            </a:r>
            <a:r>
              <a:rPr lang="en-IE" sz="1500" dirty="0">
                <a:solidFill>
                  <a:srgbClr val="1E4368"/>
                </a:solidFill>
                <a:latin typeface="Tw Cen MT"/>
                <a:cs typeface="Tw Cen MT"/>
              </a:rPr>
              <a:t>using effective content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35796" y="1832152"/>
            <a:ext cx="216024" cy="0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735796" y="4118152"/>
            <a:ext cx="216024" cy="0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148587" y="3018882"/>
            <a:ext cx="216024" cy="0"/>
          </a:xfrm>
          <a:prstGeom prst="straightConnector1">
            <a:avLst/>
          </a:prstGeom>
          <a:ln w="38100">
            <a:solidFill>
              <a:schemeClr val="accent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138174" y="5337352"/>
            <a:ext cx="216024" cy="0"/>
          </a:xfrm>
          <a:prstGeom prst="straightConnector1">
            <a:avLst/>
          </a:prstGeom>
          <a:ln w="38100">
            <a:solidFill>
              <a:schemeClr val="accent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9" y="159754"/>
            <a:ext cx="2457449" cy="6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3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35434 -0.05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2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36667 0.170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-0.2658 -0.275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9" y="-137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0.34965 0.0263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3" y="131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L -0.38368 -0.064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84" y="-321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3177 0.2333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34" grpId="0" animBg="1"/>
      <p:bldP spid="34" grpId="1" animBg="1"/>
      <p:bldP spid="33" grpId="0" animBg="1"/>
      <p:bldP spid="33" grpId="1" animBg="1"/>
      <p:bldP spid="4" grpId="0" animBg="1"/>
      <p:bldP spid="4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anny.lynch\Documents\Marketing\Curriculum Map Drawing\New Version (with Competencies)\network_te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772665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2457449" cy="6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00200" y="126788"/>
            <a:ext cx="5660824" cy="512617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57351" y="5255202"/>
            <a:ext cx="3807401" cy="4345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z="2100" u="sng" dirty="0">
                <a:hlinkClick r:id="rId3"/>
              </a:rPr>
              <a:t>www.realizeitlearning.com</a:t>
            </a:r>
            <a:endParaRPr lang="en-US" sz="2100" dirty="0"/>
          </a:p>
        </p:txBody>
      </p:sp>
      <p:sp>
        <p:nvSpPr>
          <p:cNvPr id="5" name="TextBox 4"/>
          <p:cNvSpPr txBox="1"/>
          <p:nvPr/>
        </p:nvSpPr>
        <p:spPr>
          <a:xfrm>
            <a:off x="6286500" y="5255202"/>
            <a:ext cx="15430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350" dirty="0"/>
              <a:t>Booths: 643/645</a:t>
            </a:r>
          </a:p>
        </p:txBody>
      </p:sp>
    </p:spTree>
    <p:extLst>
      <p:ext uri="{BB962C8B-B14F-4D97-AF65-F5344CB8AC3E}">
        <p14:creationId xmlns:p14="http://schemas.microsoft.com/office/powerpoint/2010/main" val="96404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chemeClr val="tx2">
                    <a:lumMod val="75000"/>
                  </a:schemeClr>
                </a:solidFill>
              </a:rPr>
              <a:t>University of Central Florida</a:t>
            </a:r>
            <a:br>
              <a:rPr lang="en-US" sz="33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300" dirty="0">
                <a:solidFill>
                  <a:schemeClr val="tx2">
                    <a:lumMod val="75000"/>
                  </a:schemeClr>
                </a:solidFill>
              </a:rPr>
              <a:t>	Student 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85800" y="3600451"/>
            <a:ext cx="7391400" cy="1200149"/>
          </a:xfrm>
        </p:spPr>
        <p:txBody>
          <a:bodyPr/>
          <a:lstStyle/>
          <a:p>
            <a:r>
              <a:rPr lang="en-US" sz="2100" dirty="0"/>
              <a:t>Tom Cavanagh</a:t>
            </a:r>
          </a:p>
          <a:p>
            <a:pPr lvl="1"/>
            <a:r>
              <a:rPr lang="en-US" sz="1800" dirty="0"/>
              <a:t>Associate Vice President, Distributed Learning</a:t>
            </a:r>
          </a:p>
        </p:txBody>
      </p:sp>
      <p:sp>
        <p:nvSpPr>
          <p:cNvPr id="4" name="TextBox 3"/>
          <p:cNvSpPr txBox="1"/>
          <p:nvPr/>
        </p:nvSpPr>
        <p:spPr>
          <a:xfrm rot="5400000">
            <a:off x="6434114" y="3083704"/>
            <a:ext cx="496815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University of Central Florida</a:t>
            </a:r>
            <a:endParaRPr lang="en-US" sz="33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45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6173" t="13385" b="3524"/>
          <a:stretch/>
        </p:blipFill>
        <p:spPr bwMode="auto">
          <a:xfrm>
            <a:off x="152400" y="533400"/>
            <a:ext cx="8900982" cy="4876800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</a:ln>
          <a:effectLst>
            <a:outerShdw blurRad="50800" dist="12700" dir="5400000" algn="t" rotWithShape="0">
              <a:prstClr val="black">
                <a:alpha val="6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67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9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7027</TotalTime>
  <Words>662</Words>
  <Application>Microsoft Office PowerPoint</Application>
  <PresentationFormat>On-screen Show (4:3)</PresentationFormat>
  <Paragraphs>194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Courier New</vt:lpstr>
      <vt:lpstr>Levenim MT</vt:lpstr>
      <vt:lpstr>Tw Cen MT</vt:lpstr>
      <vt:lpstr>Wingdings</vt:lpstr>
      <vt:lpstr>Wingdings 2</vt:lpstr>
      <vt:lpstr>9_Default Theme</vt:lpstr>
      <vt:lpstr>PowerPoint Presentation</vt:lpstr>
      <vt:lpstr>PowerPoint Presentation</vt:lpstr>
      <vt:lpstr>Our Vision</vt:lpstr>
      <vt:lpstr>PowerPoint Presentation</vt:lpstr>
      <vt:lpstr>PowerPoint Presentation</vt:lpstr>
      <vt:lpstr>PowerPoint Presentation</vt:lpstr>
      <vt:lpstr>PowerPoint Presentation</vt:lpstr>
      <vt:lpstr>University of Central Florida  Student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University of Central Florida  Faculty View</vt:lpstr>
      <vt:lpstr>PowerPoint Presentation</vt:lpstr>
      <vt:lpstr>PowerPoint Presentation</vt:lpstr>
      <vt:lpstr>PowerPoint Presentation</vt:lpstr>
      <vt:lpstr>Bay Path University  Student &amp; Faculty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Knowledge Map Activity (10 min)</vt:lpstr>
      <vt:lpstr>Knowledge Map Activity Sharing (10 min)</vt:lpstr>
      <vt:lpstr>PowerPoint Presentation</vt:lpstr>
      <vt:lpstr>Analytics</vt:lpstr>
      <vt:lpstr>Adaptive Learning</vt:lpstr>
      <vt:lpstr>Efficacy</vt:lpstr>
      <vt:lpstr>PowerPoint Presentation</vt:lpstr>
      <vt:lpstr>Bay Path Lessons Learned</vt:lpstr>
      <vt:lpstr>UCF Lessons Learned</vt:lpstr>
      <vt:lpstr>Questions?</vt:lpstr>
      <vt:lpstr>PowerPoint Presentation</vt:lpstr>
    </vt:vector>
  </TitlesOfParts>
  <Company>EDUCAUSE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Burrows</dc:creator>
  <cp:lastModifiedBy>David Demers</cp:lastModifiedBy>
  <cp:revision>124</cp:revision>
  <dcterms:created xsi:type="dcterms:W3CDTF">2012-08-08T18:23:13Z</dcterms:created>
  <dcterms:modified xsi:type="dcterms:W3CDTF">2015-10-29T17:51:50Z</dcterms:modified>
</cp:coreProperties>
</file>