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845" r:id="rId1"/>
  </p:sldMasterIdLst>
  <p:notesMasterIdLst>
    <p:notesMasterId r:id="rId32"/>
  </p:notesMasterIdLst>
  <p:sldIdLst>
    <p:sldId id="257" r:id="rId2"/>
    <p:sldId id="267" r:id="rId3"/>
    <p:sldId id="268" r:id="rId4"/>
    <p:sldId id="311" r:id="rId5"/>
    <p:sldId id="312" r:id="rId6"/>
    <p:sldId id="313" r:id="rId7"/>
    <p:sldId id="314" r:id="rId8"/>
    <p:sldId id="315" r:id="rId9"/>
    <p:sldId id="297" r:id="rId10"/>
    <p:sldId id="269" r:id="rId11"/>
    <p:sldId id="272" r:id="rId12"/>
    <p:sldId id="298" r:id="rId13"/>
    <p:sldId id="273" r:id="rId14"/>
    <p:sldId id="274" r:id="rId15"/>
    <p:sldId id="275" r:id="rId16"/>
    <p:sldId id="277" r:id="rId17"/>
    <p:sldId id="278" r:id="rId18"/>
    <p:sldId id="299" r:id="rId19"/>
    <p:sldId id="279" r:id="rId20"/>
    <p:sldId id="300" r:id="rId21"/>
    <p:sldId id="301" r:id="rId22"/>
    <p:sldId id="302" r:id="rId23"/>
    <p:sldId id="303" r:id="rId24"/>
    <p:sldId id="304" r:id="rId25"/>
    <p:sldId id="305" r:id="rId26"/>
    <p:sldId id="306" r:id="rId27"/>
    <p:sldId id="307" r:id="rId28"/>
    <p:sldId id="308" r:id="rId29"/>
    <p:sldId id="288" r:id="rId30"/>
    <p:sldId id="266" r:id="rId3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vers" id="{C57C5F1B-280B-444B-AA0D-9CEE6BE1BBA5}">
          <p14:sldIdLst>
            <p14:sldId id="257"/>
          </p14:sldIdLst>
        </p14:section>
        <p14:section name="Content" id="{6D2F19DD-4CA8-6F4E-9292-A7C41B87577C}">
          <p14:sldIdLst>
            <p14:sldId id="267"/>
            <p14:sldId id="268"/>
            <p14:sldId id="311"/>
            <p14:sldId id="312"/>
            <p14:sldId id="313"/>
            <p14:sldId id="314"/>
            <p14:sldId id="315"/>
            <p14:sldId id="297"/>
            <p14:sldId id="269"/>
            <p14:sldId id="272"/>
            <p14:sldId id="298"/>
            <p14:sldId id="273"/>
            <p14:sldId id="274"/>
            <p14:sldId id="275"/>
            <p14:sldId id="277"/>
            <p14:sldId id="278"/>
            <p14:sldId id="299"/>
            <p14:sldId id="279"/>
            <p14:sldId id="300"/>
            <p14:sldId id="301"/>
            <p14:sldId id="302"/>
            <p14:sldId id="303"/>
            <p14:sldId id="304"/>
            <p14:sldId id="305"/>
            <p14:sldId id="306"/>
            <p14:sldId id="307"/>
            <p14:sldId id="308"/>
            <p14:sldId id="288"/>
            <p14:sldId id="26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Patti Czarnecki" initials="" lastIdx="0"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19" autoAdjust="0"/>
    <p:restoredTop sz="99147" autoAdjust="0"/>
  </p:normalViewPr>
  <p:slideViewPr>
    <p:cSldViewPr>
      <p:cViewPr>
        <p:scale>
          <a:sx n="100" d="100"/>
          <a:sy n="100" d="100"/>
        </p:scale>
        <p:origin x="-2440" y="-126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notesMaster" Target="notesMasters/notesMaster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printerSettings" Target="printerSettings/printerSettings1.bin"/><Relationship Id="rId34" Type="http://schemas.openxmlformats.org/officeDocument/2006/relationships/commentAuthors" Target="commentAuthors.xml"/><Relationship Id="rId35" Type="http://schemas.openxmlformats.org/officeDocument/2006/relationships/presProps" Target="presProps.xml"/><Relationship Id="rId36" Type="http://schemas.openxmlformats.org/officeDocument/2006/relationships/viewProps" Target="viewProp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theme" Target="theme/theme1.xml"/><Relationship Id="rId3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9E0E4D-C2F1-B544-9DE2-BBECDFB45BB2}" type="datetimeFigureOut">
              <a:rPr lang="en-US" smtClean="0"/>
              <a:t>10/25/15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7087D51-52A1-EF40-B672-9B4EC8500781}" type="slidenum">
              <a:rPr lang="en-US" smtClean="0"/>
              <a:t>‹#›</a:t>
            </a:fld>
            <a:endParaRPr lang="en-US"/>
          </a:p>
        </p:txBody>
      </p:sp>
    </p:spTree>
    <p:extLst>
      <p:ext uri="{BB962C8B-B14F-4D97-AF65-F5344CB8AC3E}">
        <p14:creationId xmlns:p14="http://schemas.microsoft.com/office/powerpoint/2010/main" val="32016043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a:ln/>
        </p:spPr>
      </p:sp>
      <p:sp>
        <p:nvSpPr>
          <p:cNvPr id="23554"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Rob </a:t>
            </a:r>
            <a:r>
              <a:rPr lang="en-US" dirty="0" err="1"/>
              <a:t>Caffey</a:t>
            </a:r>
            <a:r>
              <a:rPr lang="en-US" dirty="0"/>
              <a:t> is the IT Director at Kansas State University. For 13 years he has served in the university’s Office of Medicated Education, which provides innovative and reliable academic technologies solutions for Kansas State University. In 2004, Rob was awarded the C2C Outstanding Online Leadership Award for creating an innovative, technology based student centered learning oriented climate. He was also acknowledged for his promotion of diverse ideas among faculty and students to enhance a culture of technology usage. </a:t>
            </a:r>
          </a:p>
        </p:txBody>
      </p:sp>
      <p:sp>
        <p:nvSpPr>
          <p:cNvPr id="23555"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1679FE0F-BB07-B948-B8A0-224760037C86}" type="slidenum">
              <a:rPr lang="en-US" sz="1200">
                <a:cs typeface="Arial" charset="0"/>
              </a:rPr>
              <a:pPr eaLnBrk="1" hangingPunct="1"/>
              <a:t>3</a:t>
            </a:fld>
            <a:endParaRPr lang="en-US" sz="1200">
              <a:cs typeface="Arial" charset="0"/>
            </a:endParaRPr>
          </a:p>
        </p:txBody>
      </p:sp>
    </p:spTree>
    <p:extLst>
      <p:ext uri="{BB962C8B-B14F-4D97-AF65-F5344CB8AC3E}">
        <p14:creationId xmlns:p14="http://schemas.microsoft.com/office/powerpoint/2010/main" val="12568941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6451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41DB9454-3FBE-594B-895B-66BBA18C3066}" type="slidenum">
              <a:rPr lang="en-US"/>
              <a:pPr/>
              <a:t>19</a:t>
            </a:fld>
            <a:endParaRPr lang="en-US"/>
          </a:p>
        </p:txBody>
      </p:sp>
    </p:spTree>
    <p:extLst>
      <p:ext uri="{BB962C8B-B14F-4D97-AF65-F5344CB8AC3E}">
        <p14:creationId xmlns:p14="http://schemas.microsoft.com/office/powerpoint/2010/main" val="20857674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ln/>
        </p:spPr>
      </p:sp>
      <p:sp>
        <p:nvSpPr>
          <p:cNvPr id="25602"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Dave </a:t>
            </a:r>
            <a:r>
              <a:rPr lang="en-US" dirty="0" err="1"/>
              <a:t>Bujak</a:t>
            </a:r>
            <a:r>
              <a:rPr lang="en-US" dirty="0"/>
              <a:t> has been the Director of Emergency Management for Florida State University, Tallahassee FL, for more than eight years. He leads university efforts </a:t>
            </a:r>
            <a:r>
              <a:rPr lang="en-US" dirty="0" smtClean="0"/>
              <a:t>to </a:t>
            </a:r>
            <a:r>
              <a:rPr lang="en-US" dirty="0"/>
              <a:t>prepare for, prevent, respond to, recover from and mitigate against the effects of a wide variety of emergencies and disasters that could adversely affect the health, safety, </a:t>
            </a:r>
            <a:r>
              <a:rPr lang="en-US" dirty="0" smtClean="0"/>
              <a:t>and</a:t>
            </a:r>
            <a:r>
              <a:rPr lang="en-US" dirty="0"/>
              <a:t>/or general welfare of students, faculty, staff, visitors, and families. Dave manages the FSU Alert emergency notification and warning system, one of the most advanced in the nation, featuring more than 35 methods of delivery, single-button activation, and end-user delivery in 5 minutes or less.</a:t>
            </a:r>
          </a:p>
        </p:txBody>
      </p:sp>
      <p:sp>
        <p:nvSpPr>
          <p:cNvPr id="25603"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5A58611D-BFA8-7944-A84D-2037135CEA4F}" type="slidenum">
              <a:rPr lang="en-US" sz="1200">
                <a:cs typeface="Arial" charset="0"/>
              </a:rPr>
              <a:pPr eaLnBrk="1" hangingPunct="1"/>
              <a:t>20</a:t>
            </a:fld>
            <a:endParaRPr lang="en-US" sz="1200">
              <a:cs typeface="Arial" charset="0"/>
            </a:endParaRPr>
          </a:p>
        </p:txBody>
      </p:sp>
    </p:spTree>
    <p:extLst>
      <p:ext uri="{BB962C8B-B14F-4D97-AF65-F5344CB8AC3E}">
        <p14:creationId xmlns:p14="http://schemas.microsoft.com/office/powerpoint/2010/main" val="20240027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dirty="0" smtClean="0"/>
              <a:t>Problems encountered</a:t>
            </a:r>
            <a:r>
              <a:rPr lang="en-US" baseline="0" dirty="0" smtClean="0"/>
              <a:t> when implementing the system and establishing emergency communication protocols, and corresponding solutions</a:t>
            </a:r>
          </a:p>
          <a:p>
            <a:pPr marL="171450" indent="-171450">
              <a:buFont typeface="Arial"/>
              <a:buChar char="•"/>
            </a:pPr>
            <a:r>
              <a:rPr lang="en-US" baseline="0" dirty="0" smtClean="0"/>
              <a:t>Top 3 considerations when selecting an emergency mass notification system</a:t>
            </a:r>
          </a:p>
          <a:p>
            <a:pPr marL="171450" indent="-171450">
              <a:buFont typeface="Arial"/>
              <a:buChar char="•"/>
            </a:pPr>
            <a:r>
              <a:rPr lang="en-US" baseline="0" dirty="0" smtClean="0"/>
              <a:t>What proactive steps do you take to get the campus community invested in emergency communication efforts?</a:t>
            </a:r>
            <a:endParaRPr lang="en-US" dirty="0"/>
          </a:p>
        </p:txBody>
      </p:sp>
      <p:sp>
        <p:nvSpPr>
          <p:cNvPr id="4" name="Slide Number Placeholder 3"/>
          <p:cNvSpPr>
            <a:spLocks noGrp="1"/>
          </p:cNvSpPr>
          <p:nvPr>
            <p:ph type="sldNum" sz="quarter" idx="10"/>
          </p:nvPr>
        </p:nvSpPr>
        <p:spPr/>
        <p:txBody>
          <a:bodyPr/>
          <a:lstStyle/>
          <a:p>
            <a:fld id="{F7087D51-52A1-EF40-B672-9B4EC8500781}" type="slidenum">
              <a:rPr lang="en-US" smtClean="0"/>
              <a:t>29</a:t>
            </a:fld>
            <a:endParaRPr lang="en-US"/>
          </a:p>
        </p:txBody>
      </p:sp>
    </p:spTree>
    <p:extLst>
      <p:ext uri="{BB962C8B-B14F-4D97-AF65-F5344CB8AC3E}">
        <p14:creationId xmlns:p14="http://schemas.microsoft.com/office/powerpoint/2010/main" val="23364982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a:ln/>
        </p:spPr>
      </p:sp>
      <p:sp>
        <p:nvSpPr>
          <p:cNvPr id="24578"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Matthew Arthur is Director of Media Services and Incident Communications Solutions at Washington University in St. Louis. Matt has been in IT for 30 years and at WUSTL for 26 years. In his present position, he collects and interprets functional requirements from multiple organizations and develops an overall technology plan for supporting communications during incidents. Matt is a Certified Information Systems Security </a:t>
            </a:r>
            <a:r>
              <a:rPr lang="en-US" dirty="0" smtClean="0"/>
              <a:t>Professional.</a:t>
            </a:r>
            <a:endParaRPr lang="en-US" dirty="0"/>
          </a:p>
        </p:txBody>
      </p:sp>
      <p:sp>
        <p:nvSpPr>
          <p:cNvPr id="24579"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4485" eaLnBrk="0" hangingPunct="0">
              <a:defRPr sz="2300">
                <a:solidFill>
                  <a:schemeClr val="tx1"/>
                </a:solidFill>
                <a:latin typeface="Arial" charset="0"/>
                <a:ea typeface="ＭＳ Ｐゴシック" charset="0"/>
                <a:cs typeface="ＭＳ Ｐゴシック" charset="0"/>
              </a:defRPr>
            </a:lvl1pPr>
            <a:lvl2pPr marL="702756" indent="-270291" defTabSz="914485" eaLnBrk="0" hangingPunct="0">
              <a:defRPr sz="2300">
                <a:solidFill>
                  <a:schemeClr val="tx1"/>
                </a:solidFill>
                <a:latin typeface="Arial" charset="0"/>
                <a:ea typeface="ＭＳ Ｐゴシック" charset="0"/>
              </a:defRPr>
            </a:lvl2pPr>
            <a:lvl3pPr marL="1081164" indent="-216233" defTabSz="914485" eaLnBrk="0" hangingPunct="0">
              <a:defRPr sz="2300">
                <a:solidFill>
                  <a:schemeClr val="tx1"/>
                </a:solidFill>
                <a:latin typeface="Arial" charset="0"/>
                <a:ea typeface="ＭＳ Ｐゴシック" charset="0"/>
              </a:defRPr>
            </a:lvl3pPr>
            <a:lvl4pPr marL="1513629" indent="-216233" defTabSz="914485" eaLnBrk="0" hangingPunct="0">
              <a:defRPr sz="2300">
                <a:solidFill>
                  <a:schemeClr val="tx1"/>
                </a:solidFill>
                <a:latin typeface="Arial" charset="0"/>
                <a:ea typeface="ＭＳ Ｐゴシック" charset="0"/>
              </a:defRPr>
            </a:lvl4pPr>
            <a:lvl5pPr marL="1946095" indent="-216233" defTabSz="914485" eaLnBrk="0" hangingPunct="0">
              <a:defRPr sz="2300">
                <a:solidFill>
                  <a:schemeClr val="tx1"/>
                </a:solidFill>
                <a:latin typeface="Arial" charset="0"/>
                <a:ea typeface="ＭＳ Ｐゴシック" charset="0"/>
              </a:defRPr>
            </a:lvl5pPr>
            <a:lvl6pPr marL="2378560" indent="-216233" defTabSz="914485" eaLnBrk="0" fontAlgn="base" hangingPunct="0">
              <a:spcBef>
                <a:spcPct val="0"/>
              </a:spcBef>
              <a:spcAft>
                <a:spcPct val="0"/>
              </a:spcAft>
              <a:defRPr sz="2300">
                <a:solidFill>
                  <a:schemeClr val="tx1"/>
                </a:solidFill>
                <a:latin typeface="Arial" charset="0"/>
                <a:ea typeface="ＭＳ Ｐゴシック" charset="0"/>
              </a:defRPr>
            </a:lvl6pPr>
            <a:lvl7pPr marL="2811026" indent="-216233" defTabSz="914485" eaLnBrk="0" fontAlgn="base" hangingPunct="0">
              <a:spcBef>
                <a:spcPct val="0"/>
              </a:spcBef>
              <a:spcAft>
                <a:spcPct val="0"/>
              </a:spcAft>
              <a:defRPr sz="2300">
                <a:solidFill>
                  <a:schemeClr val="tx1"/>
                </a:solidFill>
                <a:latin typeface="Arial" charset="0"/>
                <a:ea typeface="ＭＳ Ｐゴシック" charset="0"/>
              </a:defRPr>
            </a:lvl7pPr>
            <a:lvl8pPr marL="3243491" indent="-216233" defTabSz="914485" eaLnBrk="0" fontAlgn="base" hangingPunct="0">
              <a:spcBef>
                <a:spcPct val="0"/>
              </a:spcBef>
              <a:spcAft>
                <a:spcPct val="0"/>
              </a:spcAft>
              <a:defRPr sz="2300">
                <a:solidFill>
                  <a:schemeClr val="tx1"/>
                </a:solidFill>
                <a:latin typeface="Arial" charset="0"/>
                <a:ea typeface="ＭＳ Ｐゴシック" charset="0"/>
              </a:defRPr>
            </a:lvl8pPr>
            <a:lvl9pPr marL="3675957" indent="-216233" defTabSz="914485" eaLnBrk="0" fontAlgn="base" hangingPunct="0">
              <a:spcBef>
                <a:spcPct val="0"/>
              </a:spcBef>
              <a:spcAft>
                <a:spcPct val="0"/>
              </a:spcAft>
              <a:defRPr sz="2300">
                <a:solidFill>
                  <a:schemeClr val="tx1"/>
                </a:solidFill>
                <a:latin typeface="Arial" charset="0"/>
                <a:ea typeface="ＭＳ Ｐゴシック" charset="0"/>
              </a:defRPr>
            </a:lvl9pPr>
          </a:lstStyle>
          <a:p>
            <a:pPr eaLnBrk="1" hangingPunct="1"/>
            <a:fld id="{60BA4F1E-0AD7-2B44-A821-5A075DE04260}" type="slidenum">
              <a:rPr lang="en-US" sz="1200">
                <a:cs typeface="Arial" charset="0"/>
              </a:rPr>
              <a:pPr eaLnBrk="1" hangingPunct="1"/>
              <a:t>10</a:t>
            </a:fld>
            <a:endParaRPr lang="en-US" sz="1200">
              <a:cs typeface="Arial" charset="0"/>
            </a:endParaRPr>
          </a:p>
        </p:txBody>
      </p:sp>
    </p:spTree>
    <p:extLst>
      <p:ext uri="{BB962C8B-B14F-4D97-AF65-F5344CB8AC3E}">
        <p14:creationId xmlns:p14="http://schemas.microsoft.com/office/powerpoint/2010/main" val="19712641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8018BED-C824-DD4A-8C81-06E674DB9787}" type="slidenum">
              <a:rPr lang="en-US"/>
              <a:pPr/>
              <a:t>11</a:t>
            </a:fld>
            <a:endParaRPr lang="en-US"/>
          </a:p>
        </p:txBody>
      </p:sp>
    </p:spTree>
    <p:extLst>
      <p:ext uri="{BB962C8B-B14F-4D97-AF65-F5344CB8AC3E}">
        <p14:creationId xmlns:p14="http://schemas.microsoft.com/office/powerpoint/2010/main" val="1806178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481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4813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8018BED-C824-DD4A-8C81-06E674DB9787}" type="slidenum">
              <a:rPr lang="en-US"/>
              <a:pPr/>
              <a:t>12</a:t>
            </a:fld>
            <a:endParaRPr lang="en-US"/>
          </a:p>
        </p:txBody>
      </p:sp>
    </p:spTree>
    <p:extLst>
      <p:ext uri="{BB962C8B-B14F-4D97-AF65-F5344CB8AC3E}">
        <p14:creationId xmlns:p14="http://schemas.microsoft.com/office/powerpoint/2010/main" val="2082693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018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9DE80D95-8757-F342-A213-026CE289AA3C}" type="slidenum">
              <a:rPr lang="en-US"/>
              <a:pPr/>
              <a:t>13</a:t>
            </a:fld>
            <a:endParaRPr lang="en-US"/>
          </a:p>
        </p:txBody>
      </p:sp>
    </p:spTree>
    <p:extLst>
      <p:ext uri="{BB962C8B-B14F-4D97-AF65-F5344CB8AC3E}">
        <p14:creationId xmlns:p14="http://schemas.microsoft.com/office/powerpoint/2010/main" val="13662614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12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A933BA6C-02AC-2E4C-BDC7-A8408C872DE9}" type="slidenum">
              <a:rPr lang="en-US"/>
              <a:pPr/>
              <a:t>14</a:t>
            </a:fld>
            <a:endParaRPr lang="en-US"/>
          </a:p>
        </p:txBody>
      </p:sp>
    </p:spTree>
    <p:extLst>
      <p:ext uri="{BB962C8B-B14F-4D97-AF65-F5344CB8AC3E}">
        <p14:creationId xmlns:p14="http://schemas.microsoft.com/office/powerpoint/2010/main" val="18617927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a:latin typeface="Calibri" charset="0"/>
            </a:endParaRP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5EA4546A-F4EB-3D4D-9877-1796CCB66206}" type="slidenum">
              <a:rPr lang="en-US"/>
              <a:pPr/>
              <a:t>15</a:t>
            </a:fld>
            <a:endParaRPr lang="en-US"/>
          </a:p>
        </p:txBody>
      </p:sp>
    </p:spTree>
    <p:extLst>
      <p:ext uri="{BB962C8B-B14F-4D97-AF65-F5344CB8AC3E}">
        <p14:creationId xmlns:p14="http://schemas.microsoft.com/office/powerpoint/2010/main" val="19835856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B643EEE9-B7CE-DD47-A863-E23D3526265D}" type="slidenum">
              <a:rPr lang="en-US"/>
              <a:pPr/>
              <a:t>16</a:t>
            </a:fld>
            <a:endParaRPr lang="en-US"/>
          </a:p>
        </p:txBody>
      </p:sp>
    </p:spTree>
    <p:extLst>
      <p:ext uri="{BB962C8B-B14F-4D97-AF65-F5344CB8AC3E}">
        <p14:creationId xmlns:p14="http://schemas.microsoft.com/office/powerpoint/2010/main" val="5510449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dirty="0">
              <a:latin typeface="Calibri" charset="0"/>
            </a:endParaRPr>
          </a:p>
        </p:txBody>
      </p:sp>
      <p:sp>
        <p:nvSpPr>
          <p:cNvPr id="634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1200">
                <a:solidFill>
                  <a:schemeClr val="tx1"/>
                </a:solidFill>
                <a:latin typeface="Calibri" charset="0"/>
                <a:ea typeface="ＭＳ Ｐゴシック" charset="0"/>
                <a:cs typeface="ＭＳ Ｐゴシック" charset="0"/>
              </a:defRPr>
            </a:lvl1pPr>
            <a:lvl2pPr marL="742950" indent="-285750">
              <a:defRPr sz="1200">
                <a:solidFill>
                  <a:schemeClr val="tx1"/>
                </a:solidFill>
                <a:latin typeface="Calibri" charset="0"/>
                <a:ea typeface="ＭＳ Ｐゴシック" charset="0"/>
              </a:defRPr>
            </a:lvl2pPr>
            <a:lvl3pPr marL="1143000" indent="-228600">
              <a:defRPr sz="1200">
                <a:solidFill>
                  <a:schemeClr val="tx1"/>
                </a:solidFill>
                <a:latin typeface="Calibri" charset="0"/>
                <a:ea typeface="ＭＳ Ｐゴシック" charset="0"/>
              </a:defRPr>
            </a:lvl3pPr>
            <a:lvl4pPr marL="1600200" indent="-228600">
              <a:defRPr sz="1200">
                <a:solidFill>
                  <a:schemeClr val="tx1"/>
                </a:solidFill>
                <a:latin typeface="Calibri" charset="0"/>
                <a:ea typeface="ＭＳ Ｐゴシック" charset="0"/>
              </a:defRPr>
            </a:lvl4pPr>
            <a:lvl5pPr marL="2057400" indent="-228600">
              <a:defRPr sz="1200">
                <a:solidFill>
                  <a:schemeClr val="tx1"/>
                </a:solidFill>
                <a:latin typeface="Calibri" charset="0"/>
                <a:ea typeface="ＭＳ Ｐゴシック" charset="0"/>
              </a:defRPr>
            </a:lvl5pPr>
            <a:lvl6pPr marL="2514600" indent="-228600" eaLnBrk="0" fontAlgn="base" hangingPunct="0">
              <a:spcBef>
                <a:spcPct val="30000"/>
              </a:spcBef>
              <a:spcAft>
                <a:spcPct val="0"/>
              </a:spcAft>
              <a:defRPr sz="1200">
                <a:solidFill>
                  <a:schemeClr val="tx1"/>
                </a:solidFill>
                <a:latin typeface="Calibri" charset="0"/>
                <a:ea typeface="ＭＳ Ｐゴシック" charset="0"/>
              </a:defRPr>
            </a:lvl6pPr>
            <a:lvl7pPr marL="2971800" indent="-228600" eaLnBrk="0" fontAlgn="base" hangingPunct="0">
              <a:spcBef>
                <a:spcPct val="30000"/>
              </a:spcBef>
              <a:spcAft>
                <a:spcPct val="0"/>
              </a:spcAft>
              <a:defRPr sz="1200">
                <a:solidFill>
                  <a:schemeClr val="tx1"/>
                </a:solidFill>
                <a:latin typeface="Calibri" charset="0"/>
                <a:ea typeface="ＭＳ Ｐゴシック" charset="0"/>
              </a:defRPr>
            </a:lvl7pPr>
            <a:lvl8pPr marL="3429000" indent="-228600" eaLnBrk="0" fontAlgn="base" hangingPunct="0">
              <a:spcBef>
                <a:spcPct val="30000"/>
              </a:spcBef>
              <a:spcAft>
                <a:spcPct val="0"/>
              </a:spcAft>
              <a:defRPr sz="1200">
                <a:solidFill>
                  <a:schemeClr val="tx1"/>
                </a:solidFill>
                <a:latin typeface="Calibri" charset="0"/>
                <a:ea typeface="ＭＳ Ｐゴシック" charset="0"/>
              </a:defRPr>
            </a:lvl8pPr>
            <a:lvl9pPr marL="3886200" indent="-228600" eaLnBrk="0" fontAlgn="base" hangingPunct="0">
              <a:spcBef>
                <a:spcPct val="30000"/>
              </a:spcBef>
              <a:spcAft>
                <a:spcPct val="0"/>
              </a:spcAft>
              <a:defRPr sz="1200">
                <a:solidFill>
                  <a:schemeClr val="tx1"/>
                </a:solidFill>
                <a:latin typeface="Calibri" charset="0"/>
                <a:ea typeface="ＭＳ Ｐゴシック" charset="0"/>
              </a:defRPr>
            </a:lvl9pPr>
          </a:lstStyle>
          <a:p>
            <a:fld id="{885A8A93-7D2A-6749-90EE-B1CA5011C390}" type="slidenum">
              <a:rPr lang="en-US"/>
              <a:pPr/>
              <a:t>17</a:t>
            </a:fld>
            <a:endParaRPr lang="en-US"/>
          </a:p>
        </p:txBody>
      </p:sp>
    </p:spTree>
    <p:extLst>
      <p:ext uri="{BB962C8B-B14F-4D97-AF65-F5344CB8AC3E}">
        <p14:creationId xmlns:p14="http://schemas.microsoft.com/office/powerpoint/2010/main" val="14622324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jp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5.jp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8.jp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9.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E14 Cover Opt 1">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3395782"/>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ivid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533400"/>
            <a:ext cx="6934200" cy="1430694"/>
          </a:xfrm>
          <a:prstGeom prst="rect">
            <a:avLst/>
          </a:prstGeom>
        </p:spPr>
        <p:txBody>
          <a:bodyPr/>
          <a:lstStyle>
            <a:lvl1pPr algn="l">
              <a:defRPr>
                <a:solidFill>
                  <a:schemeClr val="tx1">
                    <a:lumMod val="50000"/>
                    <a:lumOff val="50000"/>
                  </a:schemeClr>
                </a:solidFill>
                <a:latin typeface="Arial" panose="020B0604020202020204" pitchFamily="34" charset="0"/>
                <a:cs typeface="Arial" panose="020B0604020202020204" pitchFamily="34" charset="0"/>
              </a:defRPr>
            </a:lvl1pPr>
          </a:lstStyle>
          <a:p>
            <a:r>
              <a:rPr lang="en-US" sz="4000" dirty="0" smtClean="0"/>
              <a:t>Section Header</a:t>
            </a:r>
            <a:endParaRPr lang="en-US" sz="4000" dirty="0"/>
          </a:p>
        </p:txBody>
      </p:sp>
      <p:sp>
        <p:nvSpPr>
          <p:cNvPr id="4" name="Text Placeholder 2"/>
          <p:cNvSpPr>
            <a:spLocks noGrp="1"/>
          </p:cNvSpPr>
          <p:nvPr>
            <p:ph type="body" sz="quarter" idx="10"/>
          </p:nvPr>
        </p:nvSpPr>
        <p:spPr>
          <a:xfrm>
            <a:off x="685800" y="1905000"/>
            <a:ext cx="7848600" cy="3886200"/>
          </a:xfrm>
          <a:prstGeom prst="rect">
            <a:avLst/>
          </a:prstGeom>
        </p:spPr>
        <p:txBody>
          <a:bodyPr/>
          <a:lstStyle>
            <a:lvl1pPr>
              <a:defRPr>
                <a:solidFill>
                  <a:schemeClr val="tx1">
                    <a:lumMod val="65000"/>
                    <a:lumOff val="35000"/>
                  </a:schemeClr>
                </a:solidFill>
              </a:defRPr>
            </a:lvl1pPr>
            <a:lvl2pPr>
              <a:defRPr>
                <a:solidFill>
                  <a:schemeClr val="tx1">
                    <a:lumMod val="65000"/>
                    <a:lumOff val="35000"/>
                  </a:schemeClr>
                </a:solidFill>
              </a:defRPr>
            </a:lvl2pPr>
            <a:lvl3pPr>
              <a:defRPr>
                <a:solidFill>
                  <a:schemeClr val="tx1">
                    <a:lumMod val="65000"/>
                    <a:lumOff val="35000"/>
                  </a:schemeClr>
                </a:solidFill>
              </a:defRPr>
            </a:lvl3pPr>
            <a:lvl4pPr>
              <a:defRPr>
                <a:solidFill>
                  <a:schemeClr val="tx1">
                    <a:lumMod val="65000"/>
                    <a:lumOff val="35000"/>
                  </a:schemeClr>
                </a:solidFill>
              </a:defRPr>
            </a:lvl4pPr>
          </a:lstStyle>
          <a:p>
            <a:pPr>
              <a:buClr>
                <a:srgbClr val="C00000"/>
              </a:buClr>
              <a:buSzPct val="8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1</a:t>
            </a:r>
          </a:p>
          <a:p>
            <a:pPr lvl="1">
              <a:buClr>
                <a:srgbClr val="DD8423"/>
              </a:buClr>
              <a:buSzPct val="65000"/>
              <a:buFont typeface="Courier New" panose="02070309020205020404" pitchFamily="49" charset="0"/>
              <a:buChar char="o"/>
            </a:pPr>
            <a:r>
              <a:rPr lang="en-US" dirty="0" smtClean="0">
                <a:latin typeface="Arial" panose="020B0604020202020204" pitchFamily="34" charset="0"/>
                <a:cs typeface="Arial" panose="020B0604020202020204" pitchFamily="34" charset="0"/>
              </a:rPr>
              <a:t>Level 2</a:t>
            </a:r>
          </a:p>
          <a:p>
            <a:pPr lvl="2">
              <a:buClr>
                <a:srgbClr val="0070C0"/>
              </a:buClr>
              <a:buSzPct val="70000"/>
              <a:buFont typeface="Wingdings" panose="05000000000000000000" pitchFamily="2" charset="2"/>
              <a:buChar char="§"/>
            </a:pPr>
            <a:r>
              <a:rPr lang="en-US" dirty="0" smtClean="0">
                <a:latin typeface="Arial" panose="020B0604020202020204" pitchFamily="34" charset="0"/>
                <a:cs typeface="Arial" panose="020B0604020202020204" pitchFamily="34" charset="0"/>
              </a:rPr>
              <a:t>Level 3</a:t>
            </a:r>
          </a:p>
          <a:p>
            <a:pPr lvl="3">
              <a:buClr>
                <a:schemeClr val="accent3">
                  <a:lumMod val="75000"/>
                </a:schemeClr>
              </a:buClr>
              <a:buSzPct val="70000"/>
              <a:buFont typeface="Arial" panose="020B0604020202020204" pitchFamily="34" charset="0"/>
              <a:buChar char="•"/>
            </a:pPr>
            <a:r>
              <a:rPr lang="en-US" dirty="0" smtClean="0">
                <a:latin typeface="Arial" panose="020B0604020202020204" pitchFamily="34" charset="0"/>
                <a:cs typeface="Arial" panose="020B0604020202020204" pitchFamily="34" charset="0"/>
              </a:rPr>
              <a:t>Level 4</a:t>
            </a:r>
          </a:p>
          <a:p>
            <a:pPr lvl="2"/>
            <a:endParaRPr lang="en-US" dirty="0" smtClean="0">
              <a:latin typeface="Arial" panose="020B0604020202020204" pitchFamily="34" charset="0"/>
              <a:cs typeface="Arial" panose="020B0604020202020204" pitchFamily="34" charset="0"/>
            </a:endParaRPr>
          </a:p>
          <a:p>
            <a:pPr lvl="2"/>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454705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ntent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7621418"/>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eraction - Evalua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85800" y="685800"/>
            <a:ext cx="7467600" cy="838200"/>
          </a:xfrm>
          <a:prstGeom prst="rect">
            <a:avLst/>
          </a:prstGeom>
        </p:spPr>
        <p:txBody>
          <a:bodyPr/>
          <a:lstStyle>
            <a:lvl1pPr algn="l">
              <a:defRPr sz="3200">
                <a:solidFill>
                  <a:schemeClr val="tx1">
                    <a:lumMod val="50000"/>
                    <a:lumOff val="50000"/>
                  </a:schemeClr>
                </a:solidFill>
                <a:latin typeface="Arial"/>
              </a:defRPr>
            </a:lvl1pPr>
          </a:lstStyle>
          <a:p>
            <a:r>
              <a:rPr lang="en-US" dirty="0" smtClean="0"/>
              <a:t>Evaluation Slide</a:t>
            </a:r>
            <a:endParaRPr lang="en-US" dirty="0"/>
          </a:p>
        </p:txBody>
      </p:sp>
      <p:sp>
        <p:nvSpPr>
          <p:cNvPr id="6" name="Content Placeholder 2"/>
          <p:cNvSpPr>
            <a:spLocks noGrp="1"/>
          </p:cNvSpPr>
          <p:nvPr>
            <p:ph idx="1" hasCustomPrompt="1"/>
          </p:nvPr>
        </p:nvSpPr>
        <p:spPr>
          <a:xfrm>
            <a:off x="685800" y="1600201"/>
            <a:ext cx="7391400" cy="4343400"/>
          </a:xfrm>
          <a:prstGeom prst="rect">
            <a:avLst/>
          </a:prstGeom>
        </p:spPr>
        <p:txBody>
          <a:bodyPr/>
          <a:lstStyle>
            <a:lvl1pPr marL="0" indent="0">
              <a:buFont typeface="Wingdings" charset="2"/>
              <a:buNone/>
              <a:defRPr sz="2000">
                <a:solidFill>
                  <a:schemeClr val="tx1">
                    <a:lumMod val="50000"/>
                    <a:lumOff val="50000"/>
                  </a:schemeClr>
                </a:solidFill>
                <a:latin typeface="Arial"/>
              </a:defRPr>
            </a:lvl1pPr>
            <a:lvl2pPr marL="457200" indent="0">
              <a:buFont typeface="Wingdings" charset="2"/>
              <a:buNone/>
              <a:defRPr>
                <a:solidFill>
                  <a:schemeClr val="tx1">
                    <a:lumMod val="50000"/>
                    <a:lumOff val="50000"/>
                  </a:schemeClr>
                </a:solidFill>
                <a:latin typeface="Arial"/>
              </a:defRPr>
            </a:lvl2pPr>
            <a:lvl3pPr marL="914400" indent="0">
              <a:buFont typeface="Wingdings" charset="2"/>
              <a:buNone/>
              <a:defRPr>
                <a:solidFill>
                  <a:schemeClr val="tx1">
                    <a:lumMod val="50000"/>
                    <a:lumOff val="50000"/>
                  </a:schemeClr>
                </a:solidFill>
                <a:latin typeface="Arial"/>
              </a:defRPr>
            </a:lvl3pPr>
            <a:lvl4pPr marL="1371600" indent="0">
              <a:buFont typeface="Wingdings" charset="2"/>
              <a:buNone/>
              <a:defRPr>
                <a:solidFill>
                  <a:schemeClr val="tx1">
                    <a:lumMod val="50000"/>
                    <a:lumOff val="50000"/>
                  </a:schemeClr>
                </a:solidFill>
                <a:latin typeface="Arial"/>
              </a:defRPr>
            </a:lvl4pPr>
            <a:lvl5pPr marL="1828800" indent="0">
              <a:buFont typeface="Wingdings" charset="2"/>
              <a:buNone/>
              <a:defRPr>
                <a:solidFill>
                  <a:schemeClr val="tx1">
                    <a:lumMod val="50000"/>
                    <a:lumOff val="50000"/>
                  </a:schemeClr>
                </a:solidFill>
                <a:latin typeface="Arial"/>
              </a:defRPr>
            </a:lvl5pPr>
          </a:lstStyle>
          <a:p>
            <a:pPr lvl="0"/>
            <a:r>
              <a:rPr lang="en-US" dirty="0" smtClean="0"/>
              <a:t>Body Text</a:t>
            </a:r>
            <a:endParaRPr lang="en-US" dirty="0"/>
          </a:p>
        </p:txBody>
      </p:sp>
    </p:spTree>
    <p:extLst>
      <p:ext uri="{BB962C8B-B14F-4D97-AF65-F5344CB8AC3E}">
        <p14:creationId xmlns:p14="http://schemas.microsoft.com/office/powerpoint/2010/main" val="1590220457"/>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6" name="Footer Placeholder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7" name="Slide Number Placeholder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5D7E59EC-3AFF-FF46-BD7D-75FA500EA0B3}" type="slidenum">
              <a:rPr lang="en-US"/>
              <a:pPr>
                <a:defRPr/>
              </a:pPr>
              <a:t>‹#›</a:t>
            </a:fld>
            <a:endParaRPr lang="en-US"/>
          </a:p>
        </p:txBody>
      </p:sp>
    </p:spTree>
    <p:extLst>
      <p:ext uri="{BB962C8B-B14F-4D97-AF65-F5344CB8AC3E}">
        <p14:creationId xmlns:p14="http://schemas.microsoft.com/office/powerpoint/2010/main" val="267665011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vl1pPr>
          </a:lstStyle>
          <a:p>
            <a:fld id="{0F2722DE-3CB2-8E4A-B927-49C7ABFABD9F}" type="datetimeFigureOut">
              <a:rPr lang="en-US"/>
              <a:pPr/>
              <a:t>10/25/15</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vl1pPr>
          </a:lstStyle>
          <a:p>
            <a:fld id="{B530909B-4FE0-AD4C-BFF1-22BE4CB8AE50}" type="slidenum">
              <a:rPr lang="en-US"/>
              <a:pPr/>
              <a:t>‹#›</a:t>
            </a:fld>
            <a:endParaRPr lang="en-US"/>
          </a:p>
        </p:txBody>
      </p:sp>
    </p:spTree>
    <p:extLst>
      <p:ext uri="{BB962C8B-B14F-4D97-AF65-F5344CB8AC3E}">
        <p14:creationId xmlns:p14="http://schemas.microsoft.com/office/powerpoint/2010/main" val="335650251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a:p>
        </p:txBody>
      </p:sp>
      <p:sp>
        <p:nvSpPr>
          <p:cNvPr id="3"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xfrm>
            <a:off x="6553200" y="6245225"/>
            <a:ext cx="2133600" cy="476250"/>
          </a:xfrm>
          <a:prstGeom prst="rect">
            <a:avLst/>
          </a:prstGeom>
          <a:ln/>
        </p:spPr>
        <p:txBody>
          <a:bodyPr/>
          <a:lstStyle>
            <a:lvl1pPr>
              <a:defRPr/>
            </a:lvl1pPr>
          </a:lstStyle>
          <a:p>
            <a:pPr>
              <a:defRPr/>
            </a:pPr>
            <a:fld id="{D646660B-7ABF-594C-9520-B754907D6E59}" type="slidenum">
              <a:rPr lang="en-US"/>
              <a:pPr>
                <a:defRPr/>
              </a:pPr>
              <a:t>‹#›</a:t>
            </a:fld>
            <a:endParaRPr lang="en-US"/>
          </a:p>
        </p:txBody>
      </p:sp>
    </p:spTree>
    <p:extLst>
      <p:ext uri="{BB962C8B-B14F-4D97-AF65-F5344CB8AC3E}">
        <p14:creationId xmlns:p14="http://schemas.microsoft.com/office/powerpoint/2010/main" val="298990272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E14 Cov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17150315"/>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14 Cov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 Placeholder 1"/>
          <p:cNvSpPr>
            <a:spLocks noGrp="1"/>
          </p:cNvSpPr>
          <p:nvPr>
            <p:ph type="body" idx="13"/>
          </p:nvPr>
        </p:nvSpPr>
        <p:spPr>
          <a:xfrm>
            <a:off x="3276599" y="2057400"/>
            <a:ext cx="5105401" cy="2667000"/>
          </a:xfrm>
          <a:prstGeom prst="rect">
            <a:avLst/>
          </a:prstGeom>
        </p:spPr>
        <p:txBody>
          <a:bodyPr/>
          <a:lstStyle>
            <a:lvl1pPr marL="0" indent="0">
              <a:buNone/>
              <a:defRPr>
                <a:latin typeface="Arial" panose="020B0604020202020204" pitchFamily="34" charset="0"/>
                <a:cs typeface="Arial" panose="020B0604020202020204" pitchFamily="34" charset="0"/>
              </a:defRPr>
            </a:lvl1pPr>
          </a:lstStyle>
          <a:p>
            <a:endParaRPr lang="en-US" dirty="0">
              <a:solidFill>
                <a:schemeClr val="tx1">
                  <a:lumMod val="65000"/>
                  <a:lumOff val="35000"/>
                </a:schemeClr>
              </a:solidFill>
            </a:endParaRPr>
          </a:p>
        </p:txBody>
      </p:sp>
    </p:spTree>
    <p:extLst>
      <p:ext uri="{BB962C8B-B14F-4D97-AF65-F5344CB8AC3E}">
        <p14:creationId xmlns:p14="http://schemas.microsoft.com/office/powerpoint/2010/main" val="3740525555"/>
      </p:ext>
    </p:extLst>
  </p:cSld>
  <p:clrMapOvr>
    <a:masterClrMapping/>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14 Cov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 Placeholder 4" title="Section Divider"/>
          <p:cNvSpPr>
            <a:spLocks noGrp="1"/>
          </p:cNvSpPr>
          <p:nvPr>
            <p:ph type="body" idx="13"/>
          </p:nvPr>
        </p:nvSpPr>
        <p:spPr>
          <a:xfrm>
            <a:off x="1066801" y="2971800"/>
            <a:ext cx="7010400" cy="914400"/>
          </a:xfrm>
          <a:prstGeom prst="rect">
            <a:avLst/>
          </a:prstGeom>
        </p:spPr>
        <p:txBody>
          <a:bodyPr/>
          <a:lstStyle>
            <a:lvl1pPr marL="0" indent="0">
              <a:buNone/>
              <a:defRPr>
                <a:solidFill>
                  <a:schemeClr val="bg1"/>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607924419"/>
      </p:ext>
    </p:extLst>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14 Cover Opt 5">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5"/>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3" name="Content Placeholder 6"/>
          <p:cNvSpPr>
            <a:spLocks noGrp="1"/>
          </p:cNvSpPr>
          <p:nvPr>
            <p:ph idx="1"/>
          </p:nvPr>
        </p:nvSpPr>
        <p:spPr>
          <a:xfrm>
            <a:off x="685800" y="1600200"/>
            <a:ext cx="7391400" cy="4525963"/>
          </a:xfrm>
          <a:prstGeom prst="rect">
            <a:avLst/>
          </a:prstGeom>
        </p:spPr>
        <p:txBody>
          <a:bodyPr/>
          <a:lstStyle>
            <a:lvl1pPr marL="0" indent="0" algn="l">
              <a:buNone/>
              <a:defRPr sz="20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Tree>
    <p:extLst>
      <p:ext uri="{BB962C8B-B14F-4D97-AF65-F5344CB8AC3E}">
        <p14:creationId xmlns:p14="http://schemas.microsoft.com/office/powerpoint/2010/main" val="3771398138"/>
      </p:ext>
    </p:extLst>
  </p:cSld>
  <p:clrMapOvr>
    <a:masterClrMapping/>
  </p:clrMapOvr>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Opt 1">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6"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529023754"/>
      </p:ext>
    </p:extLst>
  </p:cSld>
  <p:clrMapOvr>
    <a:masterClrMapping/>
  </p:clrMapOvr>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Divider Opt 2">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5" title="Section Header"/>
          <p:cNvSpPr>
            <a:spLocks noGrp="1"/>
          </p:cNvSpPr>
          <p:nvPr>
            <p:ph type="title"/>
          </p:nvPr>
        </p:nvSpPr>
        <p:spPr>
          <a:xfrm>
            <a:off x="685800" y="685800"/>
            <a:ext cx="73914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7" name="Text Placeholder 5" title="Body Text"/>
          <p:cNvSpPr>
            <a:spLocks noGrp="1"/>
          </p:cNvSpPr>
          <p:nvPr>
            <p:ph type="body" sz="quarter" idx="10"/>
          </p:nvPr>
        </p:nvSpPr>
        <p:spPr>
          <a:xfrm>
            <a:off x="685800" y="1524000"/>
            <a:ext cx="7391400" cy="4800600"/>
          </a:xfrm>
          <a:prstGeom prst="rect">
            <a:avLst/>
          </a:prstGeom>
        </p:spPr>
        <p:txBody>
          <a:bodyPr/>
          <a:lstStyle>
            <a:lvl1pPr marL="0" indent="0">
              <a:buNone/>
              <a:defRPr sz="2000">
                <a:solidFill>
                  <a:schemeClr val="tx1">
                    <a:lumMod val="50000"/>
                    <a:lumOff val="50000"/>
                  </a:schemeClr>
                </a:solidFill>
                <a:latin typeface="Arial" panose="020B0604020202020204" pitchFamily="34" charset="0"/>
                <a:cs typeface="Arial" panose="020B0604020202020204" pitchFamily="34" charset="0"/>
              </a:defRPr>
            </a:lvl1pPr>
          </a:lstStyle>
          <a:p>
            <a:pPr lvl="0"/>
            <a:endParaRPr lang="en-US" dirty="0"/>
          </a:p>
        </p:txBody>
      </p:sp>
    </p:spTree>
    <p:extLst>
      <p:ext uri="{BB962C8B-B14F-4D97-AF65-F5344CB8AC3E}">
        <p14:creationId xmlns:p14="http://schemas.microsoft.com/office/powerpoint/2010/main" val="1545625971"/>
      </p:ext>
    </p:extLst>
  </p:cSld>
  <p:clrMapOvr>
    <a:masterClrMapping/>
  </p:clrMapOvr>
  <p:timing>
    <p:tnLst>
      <p:par>
        <p:cTn xmlns:p14="http://schemas.microsoft.com/office/powerpoint/2010/mai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vider Opt 3">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5"/>
          <p:cNvSpPr>
            <a:spLocks noGrp="1"/>
          </p:cNvSpPr>
          <p:nvPr>
            <p:ph type="title"/>
          </p:nvPr>
        </p:nvSpPr>
        <p:spPr>
          <a:xfrm>
            <a:off x="2286000" y="685800"/>
            <a:ext cx="6019800" cy="731838"/>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r>
              <a:rPr lang="en-US" dirty="0" smtClean="0"/>
              <a:t>Discussion Question</a:t>
            </a:r>
            <a:endParaRPr lang="en-US" dirty="0"/>
          </a:p>
        </p:txBody>
      </p:sp>
      <p:sp>
        <p:nvSpPr>
          <p:cNvPr id="4" name="Content Placeholder 6"/>
          <p:cNvSpPr>
            <a:spLocks noGrp="1"/>
          </p:cNvSpPr>
          <p:nvPr>
            <p:ph idx="1"/>
          </p:nvPr>
        </p:nvSpPr>
        <p:spPr>
          <a:xfrm>
            <a:off x="304800" y="1752600"/>
            <a:ext cx="5943600" cy="4373563"/>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pPr marL="342900" indent="-342900">
              <a:buClr>
                <a:srgbClr val="C00000"/>
              </a:buClr>
              <a:buFont typeface="Wingdings" panose="05000000000000000000" pitchFamily="2" charset="2"/>
              <a:buChar char="§"/>
            </a:pPr>
            <a:endParaRPr lang="en-US" sz="2800" dirty="0"/>
          </a:p>
        </p:txBody>
      </p:sp>
    </p:spTree>
    <p:extLst>
      <p:ext uri="{BB962C8B-B14F-4D97-AF65-F5344CB8AC3E}">
        <p14:creationId xmlns:p14="http://schemas.microsoft.com/office/powerpoint/2010/main" val="850373344"/>
      </p:ext>
    </p:extLst>
  </p:cSld>
  <p:clrMapOvr>
    <a:masterClrMapping/>
  </p:clrMapOvr>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Divider Opt 4">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1"/>
          <p:cNvSpPr>
            <a:spLocks noGrp="1"/>
          </p:cNvSpPr>
          <p:nvPr>
            <p:ph type="title"/>
          </p:nvPr>
        </p:nvSpPr>
        <p:spPr>
          <a:xfrm>
            <a:off x="685800" y="685800"/>
            <a:ext cx="7467600" cy="1524000"/>
          </a:xfrm>
          <a:prstGeom prst="rect">
            <a:avLst/>
          </a:prstGeom>
        </p:spPr>
        <p:txBody>
          <a:bodyPr/>
          <a:lstStyle>
            <a:lvl1pPr algn="l">
              <a:defRPr sz="3200">
                <a:solidFill>
                  <a:schemeClr val="tx1">
                    <a:lumMod val="50000"/>
                    <a:lumOff val="50000"/>
                  </a:schemeClr>
                </a:solidFill>
                <a:latin typeface="Arial" panose="020B0604020202020204" pitchFamily="34" charset="0"/>
                <a:cs typeface="Arial" panose="020B0604020202020204" pitchFamily="34" charset="0"/>
              </a:defRPr>
            </a:lvl1pPr>
          </a:lstStyle>
          <a:p>
            <a:endParaRPr lang="en-US" dirty="0"/>
          </a:p>
        </p:txBody>
      </p:sp>
      <p:sp>
        <p:nvSpPr>
          <p:cNvPr id="4" name="Text Placeholder 2"/>
          <p:cNvSpPr>
            <a:spLocks noGrp="1"/>
          </p:cNvSpPr>
          <p:nvPr>
            <p:ph type="body" sz="quarter" idx="10"/>
          </p:nvPr>
        </p:nvSpPr>
        <p:spPr>
          <a:xfrm>
            <a:off x="685800" y="2362200"/>
            <a:ext cx="7467600" cy="3733800"/>
          </a:xfrm>
          <a:prstGeom prst="rect">
            <a:avLst/>
          </a:prstGeom>
        </p:spPr>
        <p:txBody>
          <a:bodyPr/>
          <a:lstStyle>
            <a:lvl1pPr algn="l">
              <a:defRPr>
                <a:solidFill>
                  <a:schemeClr val="tx1"/>
                </a:solidFill>
                <a:latin typeface="Arial" panose="020B0604020202020204" pitchFamily="34" charset="0"/>
                <a:cs typeface="Arial" panose="020B0604020202020204" pitchFamily="34" charset="0"/>
              </a:defRPr>
            </a:lvl1pPr>
          </a:lstStyle>
          <a:p>
            <a:pPr>
              <a:buClr>
                <a:srgbClr val="C00000"/>
              </a:buClr>
              <a:buFont typeface="Wingdings" panose="05000000000000000000" pitchFamily="2" charset="2"/>
              <a:buChar char="§"/>
            </a:pPr>
            <a:endParaRPr lang="en-US"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3813169"/>
      </p:ext>
    </p:extLst>
  </p:cSld>
  <p:clrMapOvr>
    <a:masterClrMapping/>
  </p:clrMapOvr>
  <p:timing>
    <p:tnLst>
      <p:par>
        <p:cTn xmlns:p14="http://schemas.microsoft.com/office/powerpoint/2010/main" id="1" dur="indefinite" restart="never" nodeType="tmRoot"/>
      </p:par>
    </p:tnLst>
  </p:timing>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theme" Target="../theme/theme1.xml"/><Relationship Id="rId17"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7">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20579295"/>
      </p:ext>
    </p:extLst>
  </p:cSld>
  <p:clrMap bg1="lt1" tx1="dk1" bg2="lt2" tx2="dk2" accent1="accent1" accent2="accent2" accent3="accent3" accent4="accent4" accent5="accent5" accent6="accent6" hlink="hlink" folHlink="folHlink"/>
  <p:sldLayoutIdLst>
    <p:sldLayoutId id="2147484846" r:id="rId1"/>
    <p:sldLayoutId id="2147484847" r:id="rId2"/>
    <p:sldLayoutId id="2147484848" r:id="rId3"/>
    <p:sldLayoutId id="2147484849" r:id="rId4"/>
    <p:sldLayoutId id="2147484850" r:id="rId5"/>
    <p:sldLayoutId id="2147484851" r:id="rId6"/>
    <p:sldLayoutId id="2147484852" r:id="rId7"/>
    <p:sldLayoutId id="2147484853" r:id="rId8"/>
    <p:sldLayoutId id="2147484854" r:id="rId9"/>
    <p:sldLayoutId id="2147484855" r:id="rId10"/>
    <p:sldLayoutId id="2147484856" r:id="rId11"/>
    <p:sldLayoutId id="2147484860" r:id="rId12"/>
    <p:sldLayoutId id="2147484861" r:id="rId13"/>
    <p:sldLayoutId id="2147484862" r:id="rId14"/>
    <p:sldLayoutId id="2147484863" r:id="rId15"/>
  </p:sldLayoutIdLst>
  <p:timing>
    <p:tnLst>
      <p:par>
        <p:cTn xmlns:p14="http://schemas.microsoft.com/office/powerpoint/2010/main" id="1" dur="indefinite" restart="never" nodeType="tmRoot"/>
      </p:par>
    </p:tnLst>
  </p:timing>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5.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png"/><Relationship Id="rId1" Type="http://schemas.openxmlformats.org/officeDocument/2006/relationships/slideLayout" Target="../slideLayouts/slideLayout9.xml"/><Relationship Id="rId2" Type="http://schemas.openxmlformats.org/officeDocument/2006/relationships/notesSlide" Target="../notesSlides/notesSlide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notesSlide" Target="../notesSlides/notesSlide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4" Type="http://schemas.openxmlformats.org/officeDocument/2006/relationships/image" Target="../media/image36.png"/><Relationship Id="rId5" Type="http://schemas.openxmlformats.org/officeDocument/2006/relationships/image" Target="../media/image37.png"/><Relationship Id="rId6" Type="http://schemas.openxmlformats.org/officeDocument/2006/relationships/image" Target="../media/image38.png"/><Relationship Id="rId1" Type="http://schemas.openxmlformats.org/officeDocument/2006/relationships/slideLayout" Target="../slideLayouts/slideLayout9.xml"/><Relationship Id="rId2"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image" Target="../media/image1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1.xml"/><Relationship Id="rId3"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0.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1.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2.jpeg"/><Relationship Id="rId3" Type="http://schemas.openxmlformats.org/officeDocument/2006/relationships/image" Target="../media/image43.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4.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3.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5.jpg"/><Relationship Id="rId3" Type="http://schemas.openxmlformats.org/officeDocument/2006/relationships/image" Target="../media/image4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7.jpeg"/></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png"/><Relationship Id="rId6" Type="http://schemas.openxmlformats.org/officeDocument/2006/relationships/image" Target="../media/image14.png"/><Relationship Id="rId1" Type="http://schemas.openxmlformats.org/officeDocument/2006/relationships/slideLayout" Target="../slideLayouts/slideLayout5.xml"/><Relationship Id="rId2" Type="http://schemas.openxmlformats.org/officeDocument/2006/relationships/notesSlide" Target="../notesSlides/notesSlide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 Id="rId3" Type="http://schemas.openxmlformats.org/officeDocument/2006/relationships/image" Target="../media/image11.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5.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_rels/slide6.xml.rels><?xml version="1.0" encoding="UTF-8" standalone="yes"?>
<Relationships xmlns="http://schemas.openxmlformats.org/package/2006/relationships"><Relationship Id="rId3" Type="http://schemas.openxmlformats.org/officeDocument/2006/relationships/image" Target="../media/image28.jpeg"/><Relationship Id="rId4" Type="http://schemas.openxmlformats.org/officeDocument/2006/relationships/image" Target="../media/image29.jpeg"/><Relationship Id="rId5" Type="http://schemas.openxmlformats.org/officeDocument/2006/relationships/image" Target="../media/image15.jpeg"/><Relationship Id="rId1" Type="http://schemas.openxmlformats.org/officeDocument/2006/relationships/slideLayout" Target="../slideLayouts/slideLayout6.xml"/><Relationship Id="rId2" Type="http://schemas.openxmlformats.org/officeDocument/2006/relationships/image" Target="../media/image2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media/image30.jpeg"/><Relationship Id="rId4" Type="http://schemas.openxmlformats.org/officeDocument/2006/relationships/image" Target="../media/image31.jpeg"/><Relationship Id="rId5" Type="http://schemas.openxmlformats.org/officeDocument/2006/relationships/image" Target="../media/image32.jpg"/><Relationship Id="rId1" Type="http://schemas.openxmlformats.org/officeDocument/2006/relationships/slideLayout" Target="../slideLayouts/slideLayout6.xml"/><Relationship Id="rId2" Type="http://schemas.openxmlformats.org/officeDocument/2006/relationships/image" Target="../media/image15.jpeg"/></Relationships>
</file>

<file path=ppt/slides/_rels/slide9.xml.rels><?xml version="1.0" encoding="UTF-8" standalone="yes"?>
<Relationships xmlns="http://schemas.openxmlformats.org/package/2006/relationships"><Relationship Id="rId11" Type="http://schemas.openxmlformats.org/officeDocument/2006/relationships/image" Target="../media/image24.png"/><Relationship Id="rId12" Type="http://schemas.openxmlformats.org/officeDocument/2006/relationships/image" Target="../media/image25.png"/><Relationship Id="rId13" Type="http://schemas.openxmlformats.org/officeDocument/2006/relationships/image" Target="../media/image26.png"/><Relationship Id="rId1" Type="http://schemas.openxmlformats.org/officeDocument/2006/relationships/slideLayout" Target="../slideLayouts/slideLayout6.xml"/><Relationship Id="rId2" Type="http://schemas.openxmlformats.org/officeDocument/2006/relationships/image" Target="../media/image15.jpeg"/><Relationship Id="rId3" Type="http://schemas.openxmlformats.org/officeDocument/2006/relationships/image" Target="../media/image16.jpg"/><Relationship Id="rId4" Type="http://schemas.openxmlformats.org/officeDocument/2006/relationships/image" Target="../media/image17.png"/><Relationship Id="rId5" Type="http://schemas.openxmlformats.org/officeDocument/2006/relationships/image" Target="../media/image18.png"/><Relationship Id="rId6" Type="http://schemas.openxmlformats.org/officeDocument/2006/relationships/image" Target="../media/image19.png"/><Relationship Id="rId7" Type="http://schemas.openxmlformats.org/officeDocument/2006/relationships/image" Target="../media/image20.png"/><Relationship Id="rId8" Type="http://schemas.openxmlformats.org/officeDocument/2006/relationships/image" Target="../media/image21.png"/><Relationship Id="rId9" Type="http://schemas.openxmlformats.org/officeDocument/2006/relationships/image" Target="../media/image22.png"/><Relationship Id="rId10"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 y="4429780"/>
            <a:ext cx="8534400" cy="523220"/>
          </a:xfrm>
          <a:prstGeom prst="rect">
            <a:avLst/>
          </a:prstGeom>
          <a:noFill/>
        </p:spPr>
        <p:txBody>
          <a:bodyPr wrap="square" rtlCol="0">
            <a:spAutoFit/>
          </a:bodyPr>
          <a:lstStyle/>
          <a:p>
            <a:pPr algn="ctr"/>
            <a:r>
              <a:rPr lang="en-US" sz="2800" b="1" dirty="0" smtClean="0">
                <a:latin typeface="Arial" panose="020B0604020202020204" pitchFamily="34" charset="0"/>
                <a:cs typeface="Arial" panose="020B0604020202020204" pitchFamily="34" charset="0"/>
              </a:rPr>
              <a:t>Best Practices in Emergency Mass Notification</a:t>
            </a:r>
            <a:endParaRPr lang="en-US" sz="2800" b="1" dirty="0">
              <a:latin typeface="Arial" panose="020B0604020202020204" pitchFamily="34" charset="0"/>
              <a:cs typeface="Arial" panose="020B0604020202020204" pitchFamily="34" charset="0"/>
            </a:endParaRPr>
          </a:p>
        </p:txBody>
      </p:sp>
      <p:sp>
        <p:nvSpPr>
          <p:cNvPr id="3" name="TextBox 2"/>
          <p:cNvSpPr txBox="1"/>
          <p:nvPr/>
        </p:nvSpPr>
        <p:spPr>
          <a:xfrm>
            <a:off x="76200" y="6106180"/>
            <a:ext cx="8991600" cy="523220"/>
          </a:xfrm>
          <a:prstGeom prst="rect">
            <a:avLst/>
          </a:prstGeom>
          <a:noFill/>
        </p:spPr>
        <p:txBody>
          <a:bodyPr wrap="square" rtlCol="0">
            <a:spAutoFit/>
          </a:bodyPr>
          <a:lstStyle/>
          <a:p>
            <a:pPr algn="ctr"/>
            <a:r>
              <a:rPr lang="en-US" sz="1400" dirty="0" smtClean="0">
                <a:latin typeface="Arial" panose="020B0604020202020204" pitchFamily="34" charset="0"/>
                <a:cs typeface="Arial" panose="020B0604020202020204" pitchFamily="34" charset="0"/>
              </a:rPr>
              <a:t>Kansas State University • Washington University in St. Louis • Florida State University</a:t>
            </a:r>
            <a:br>
              <a:rPr lang="en-US" sz="1400" dirty="0" smtClean="0">
                <a:latin typeface="Arial" panose="020B0604020202020204" pitchFamily="34" charset="0"/>
                <a:cs typeface="Arial" panose="020B0604020202020204" pitchFamily="34" charset="0"/>
              </a:rPr>
            </a:br>
            <a:endParaRPr lang="en-US" sz="1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95089040"/>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eaLnBrk="1" hangingPunct="1">
              <a:buFontTx/>
              <a:buNone/>
              <a:defRPr/>
            </a:pPr>
            <a:endParaRPr lang="en-US" b="1" dirty="0" smtClean="0">
              <a:latin typeface="+mj-lt"/>
            </a:endParaRPr>
          </a:p>
          <a:p>
            <a:pPr marL="0" indent="0">
              <a:buFontTx/>
              <a:buNone/>
              <a:defRPr/>
            </a:pPr>
            <a:r>
              <a:rPr lang="en-US" sz="2600" b="1" dirty="0" smtClean="0">
                <a:solidFill>
                  <a:schemeClr val="bg1">
                    <a:lumMod val="50000"/>
                  </a:schemeClr>
                </a:solidFill>
                <a:latin typeface="+mj-lt"/>
              </a:rPr>
              <a:t>Matthew Arthur</a:t>
            </a:r>
            <a:endParaRPr lang="en-US" sz="2600" b="1" dirty="0">
              <a:solidFill>
                <a:schemeClr val="bg1">
                  <a:lumMod val="50000"/>
                </a:schemeClr>
              </a:solidFill>
              <a:latin typeface="+mj-lt"/>
            </a:endParaRPr>
          </a:p>
          <a:p>
            <a:pPr marL="0" indent="0">
              <a:buFontTx/>
              <a:buNone/>
              <a:defRPr/>
            </a:pPr>
            <a:r>
              <a:rPr lang="en-US" sz="2600" dirty="0" smtClean="0">
                <a:solidFill>
                  <a:schemeClr val="bg1">
                    <a:lumMod val="50000"/>
                  </a:schemeClr>
                </a:solidFill>
                <a:latin typeface="+mj-lt"/>
              </a:rPr>
              <a:t>Director, Media Services </a:t>
            </a:r>
            <a:r>
              <a:rPr lang="en-US" sz="2600" dirty="0">
                <a:solidFill>
                  <a:schemeClr val="bg1">
                    <a:lumMod val="50000"/>
                  </a:schemeClr>
                </a:solidFill>
                <a:latin typeface="+mj-lt"/>
              </a:rPr>
              <a:t>&amp;</a:t>
            </a:r>
            <a:r>
              <a:rPr lang="en-US" sz="2600" dirty="0" smtClean="0">
                <a:solidFill>
                  <a:schemeClr val="bg1">
                    <a:lumMod val="50000"/>
                  </a:schemeClr>
                </a:solidFill>
                <a:latin typeface="+mj-lt"/>
              </a:rPr>
              <a:t> </a:t>
            </a:r>
          </a:p>
          <a:p>
            <a:pPr marL="0" indent="0">
              <a:buFontTx/>
              <a:buNone/>
              <a:defRPr/>
            </a:pPr>
            <a:r>
              <a:rPr lang="en-US" sz="2600" dirty="0" smtClean="0">
                <a:solidFill>
                  <a:schemeClr val="bg1">
                    <a:lumMod val="50000"/>
                  </a:schemeClr>
                </a:solidFill>
                <a:latin typeface="+mj-lt"/>
              </a:rPr>
              <a:t>Incident Communications </a:t>
            </a:r>
          </a:p>
          <a:p>
            <a:pPr marL="0" indent="0">
              <a:buFontTx/>
              <a:buNone/>
              <a:defRPr/>
            </a:pPr>
            <a:r>
              <a:rPr lang="en-US" sz="2600" dirty="0" smtClean="0">
                <a:solidFill>
                  <a:schemeClr val="bg1">
                    <a:lumMod val="50000"/>
                  </a:schemeClr>
                </a:solidFill>
                <a:latin typeface="+mj-lt"/>
              </a:rPr>
              <a:t>Solutions</a:t>
            </a:r>
            <a:endParaRPr lang="en-US" sz="2600" dirty="0">
              <a:solidFill>
                <a:schemeClr val="bg1">
                  <a:lumMod val="50000"/>
                </a:schemeClr>
              </a:solidFill>
              <a:latin typeface="+mj-lt"/>
            </a:endParaRPr>
          </a:p>
        </p:txBody>
      </p:sp>
      <p:sp>
        <p:nvSpPr>
          <p:cNvPr id="4" name="Content Placeholder 3"/>
          <p:cNvSpPr>
            <a:spLocks noGrp="1"/>
          </p:cNvSpPr>
          <p:nvPr>
            <p:ph sz="half" idx="4294967295"/>
          </p:nvPr>
        </p:nvSpPr>
        <p:spPr>
          <a:xfrm>
            <a:off x="4648200" y="1600200"/>
            <a:ext cx="4038600" cy="4525963"/>
          </a:xfrm>
          <a:prstGeom prst="rect">
            <a:avLst/>
          </a:prstGeom>
        </p:spPr>
        <p:txBody>
          <a:bodyPr/>
          <a:lstStyle/>
          <a:p>
            <a:pPr marL="0" indent="0">
              <a:buFontTx/>
              <a:buNone/>
              <a:defRPr/>
            </a:pPr>
            <a:r>
              <a:rPr lang="en-US" sz="2600" dirty="0" smtClean="0">
                <a:latin typeface="+mj-lt"/>
              </a:rPr>
              <a:t>Location: St. Louis, MO</a:t>
            </a:r>
          </a:p>
          <a:p>
            <a:pPr marL="0" indent="0">
              <a:buFontTx/>
              <a:buNone/>
              <a:defRPr/>
            </a:pPr>
            <a:r>
              <a:rPr lang="en-US" sz="2600" dirty="0" smtClean="0">
                <a:latin typeface="+mj-lt"/>
              </a:rPr>
              <a:t>Campus type: urban</a:t>
            </a:r>
          </a:p>
          <a:p>
            <a:pPr marL="0" indent="0">
              <a:buFontTx/>
              <a:buNone/>
              <a:defRPr/>
            </a:pPr>
            <a:r>
              <a:rPr lang="en-US" sz="2600" dirty="0" smtClean="0">
                <a:latin typeface="+mj-lt"/>
              </a:rPr>
              <a:t>Enrollment: 14,500</a:t>
            </a:r>
          </a:p>
          <a:p>
            <a:pPr marL="0" indent="0">
              <a:buFontTx/>
              <a:buNone/>
              <a:defRPr/>
            </a:pPr>
            <a:r>
              <a:rPr lang="en-US" sz="2600" dirty="0" smtClean="0">
                <a:latin typeface="+mj-lt"/>
              </a:rPr>
              <a:t>Employees: 15,000</a:t>
            </a:r>
          </a:p>
          <a:p>
            <a:pPr marL="0" indent="0">
              <a:buFontTx/>
              <a:buNone/>
              <a:defRPr/>
            </a:pPr>
            <a:r>
              <a:rPr lang="en-US" sz="2600" dirty="0" smtClean="0">
                <a:latin typeface="+mj-lt"/>
              </a:rPr>
              <a:t>Campus size: 4,625 acres</a:t>
            </a:r>
          </a:p>
          <a:p>
            <a:pPr marL="0" indent="0">
              <a:buFontTx/>
              <a:buNone/>
              <a:defRPr/>
            </a:pPr>
            <a:r>
              <a:rPr lang="en-US" sz="2600" dirty="0" smtClean="0">
                <a:latin typeface="+mj-lt"/>
              </a:rPr>
              <a:t>Campuses: 6 across county</a:t>
            </a:r>
          </a:p>
        </p:txBody>
      </p:sp>
      <p:pic>
        <p:nvPicPr>
          <p:cNvPr id="20483" name="Picture 4" descr="WUSTL-logo_HIRES.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6764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2358801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dirty="0" smtClean="0">
                <a:latin typeface="Arial"/>
                <a:ea typeface="ＭＳ Ｐゴシック" charset="0"/>
                <a:cs typeface="Arial"/>
              </a:rPr>
              <a:t>The Challenge</a:t>
            </a:r>
            <a:endParaRPr lang="en-US" dirty="0">
              <a:latin typeface="Arial"/>
              <a:ea typeface="ＭＳ Ｐゴシック" charset="0"/>
              <a:cs typeface="Arial"/>
            </a:endParaRPr>
          </a:p>
        </p:txBody>
      </p:sp>
      <p:sp>
        <p:nvSpPr>
          <p:cNvPr id="5123" name="Content Placeholder 2"/>
          <p:cNvSpPr>
            <a:spLocks noGrp="1"/>
          </p:cNvSpPr>
          <p:nvPr>
            <p:ph type="body" sz="quarter" idx="10"/>
          </p:nvPr>
        </p:nvSpPr>
        <p:spPr>
          <a:xfrm>
            <a:off x="685800" y="1447800"/>
            <a:ext cx="7467600" cy="4648200"/>
          </a:xfrm>
        </p:spPr>
        <p:txBody>
          <a:bodyPr/>
          <a:lstStyle/>
          <a:p>
            <a:pPr eaLnBrk="1" hangingPunct="1"/>
            <a:r>
              <a:rPr lang="en-US" sz="2600" dirty="0" smtClean="0">
                <a:latin typeface="Calibri" charset="0"/>
                <a:ea typeface="ＭＳ Ｐゴシック" charset="0"/>
              </a:rPr>
              <a:t>Flash-to-Bang</a:t>
            </a:r>
          </a:p>
          <a:p>
            <a:pPr lvl="1"/>
            <a:r>
              <a:rPr lang="en-US" sz="2200" dirty="0" smtClean="0">
                <a:latin typeface="Calibri" charset="0"/>
                <a:ea typeface="ＭＳ Ｐゴシック" charset="0"/>
              </a:rPr>
              <a:t>Time from visual cue to audio acceptance</a:t>
            </a:r>
          </a:p>
          <a:p>
            <a:r>
              <a:rPr lang="en-US" sz="2600" dirty="0" smtClean="0">
                <a:latin typeface="Calibri" charset="0"/>
                <a:ea typeface="ＭＳ Ｐゴシック" charset="0"/>
              </a:rPr>
              <a:t>How to get from incident to key members of CMT together making coherent decisions moving forward, including sending alerts.</a:t>
            </a:r>
          </a:p>
        </p:txBody>
      </p:sp>
    </p:spTree>
    <p:extLst>
      <p:ext uri="{BB962C8B-B14F-4D97-AF65-F5344CB8AC3E}">
        <p14:creationId xmlns:p14="http://schemas.microsoft.com/office/powerpoint/2010/main" val="3236643878"/>
      </p:ext>
    </p:extLst>
  </p:cSld>
  <p:clrMapOvr>
    <a:masterClrMapping/>
  </p:clrMapOvr>
  <p:transition xmlns:p14="http://schemas.microsoft.com/office/powerpoint/2010/main" advTm="301"/>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533400" y="685800"/>
            <a:ext cx="7620000" cy="1524000"/>
          </a:xfrm>
        </p:spPr>
        <p:txBody>
          <a:bodyPr/>
          <a:lstStyle/>
          <a:p>
            <a:r>
              <a:rPr lang="en-US" dirty="0" smtClean="0">
                <a:latin typeface="Calibri" charset="0"/>
                <a:ea typeface="ＭＳ Ｐゴシック" charset="0"/>
              </a:rPr>
              <a:t>Communication requirements</a:t>
            </a:r>
            <a:endParaRPr lang="en-US" dirty="0">
              <a:latin typeface="Arial"/>
              <a:ea typeface="ＭＳ Ｐゴシック" charset="0"/>
              <a:cs typeface="Arial"/>
            </a:endParaRPr>
          </a:p>
        </p:txBody>
      </p:sp>
      <p:sp>
        <p:nvSpPr>
          <p:cNvPr id="5123" name="Content Placeholder 2"/>
          <p:cNvSpPr>
            <a:spLocks noGrp="1"/>
          </p:cNvSpPr>
          <p:nvPr>
            <p:ph type="body" sz="quarter" idx="10"/>
          </p:nvPr>
        </p:nvSpPr>
        <p:spPr>
          <a:xfrm>
            <a:off x="685800" y="1447800"/>
            <a:ext cx="7467600" cy="4648200"/>
          </a:xfrm>
        </p:spPr>
        <p:txBody>
          <a:bodyPr/>
          <a:lstStyle/>
          <a:p>
            <a:r>
              <a:rPr lang="en-US" sz="2600" dirty="0" smtClean="0">
                <a:latin typeface="Calibri" charset="0"/>
                <a:ea typeface="ＭＳ Ｐゴシック" charset="0"/>
              </a:rPr>
              <a:t>Save </a:t>
            </a:r>
            <a:r>
              <a:rPr lang="en-US" sz="2600" dirty="0">
                <a:latin typeface="Calibri" charset="0"/>
                <a:ea typeface="ＭＳ Ｐゴシック" charset="0"/>
              </a:rPr>
              <a:t>Lives </a:t>
            </a:r>
            <a:r>
              <a:rPr lang="en-US" sz="2600" dirty="0" smtClean="0">
                <a:latin typeface="Calibri" charset="0"/>
                <a:ea typeface="ＭＳ Ｐゴシック" charset="0"/>
              </a:rPr>
              <a:t>Now - “immediate threat to health or safety of students or staff” like tornado or violence on campus (HEOA requirement)</a:t>
            </a:r>
          </a:p>
          <a:p>
            <a:r>
              <a:rPr lang="en-US" sz="2600" dirty="0" smtClean="0">
                <a:latin typeface="Calibri" charset="0"/>
                <a:ea typeface="ＭＳ Ｐゴシック" charset="0"/>
              </a:rPr>
              <a:t>Emergency – does not involve immediate threats to safety like chemical spill or fire</a:t>
            </a:r>
          </a:p>
          <a:p>
            <a:r>
              <a:rPr lang="en-US" sz="2600" dirty="0" smtClean="0">
                <a:latin typeface="Calibri" charset="0"/>
                <a:ea typeface="ＭＳ Ｐゴシック" charset="0"/>
              </a:rPr>
              <a:t>Informational – non-emergencies that require timely information like food-borne illness or follow-on to tornado</a:t>
            </a:r>
          </a:p>
        </p:txBody>
      </p:sp>
    </p:spTree>
    <p:extLst>
      <p:ext uri="{BB962C8B-B14F-4D97-AF65-F5344CB8AC3E}">
        <p14:creationId xmlns:p14="http://schemas.microsoft.com/office/powerpoint/2010/main" val="581491836"/>
      </p:ext>
    </p:extLst>
  </p:cSld>
  <p:clrMapOvr>
    <a:masterClrMapping/>
  </p:clrMapOvr>
  <p:transition xmlns:p14="http://schemas.microsoft.com/office/powerpoint/2010/main" advTm="301"/>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pPr eaLnBrk="1" hangingPunct="1"/>
            <a:r>
              <a:rPr lang="en-US" sz="3000" dirty="0">
                <a:latin typeface="Arial"/>
                <a:ea typeface="ＭＳ Ｐゴシック" charset="0"/>
                <a:cs typeface="Arial"/>
              </a:rPr>
              <a:t>Policy &amp; Needs Assessment Comes First</a:t>
            </a:r>
          </a:p>
        </p:txBody>
      </p:sp>
      <p:sp>
        <p:nvSpPr>
          <p:cNvPr id="7171" name="Content Placeholder 2"/>
          <p:cNvSpPr>
            <a:spLocks noGrp="1"/>
          </p:cNvSpPr>
          <p:nvPr>
            <p:ph type="body" sz="quarter" idx="10"/>
          </p:nvPr>
        </p:nvSpPr>
        <p:spPr>
          <a:xfrm>
            <a:off x="685800" y="1524000"/>
            <a:ext cx="7467600" cy="4572000"/>
          </a:xfrm>
        </p:spPr>
        <p:txBody>
          <a:bodyPr/>
          <a:lstStyle/>
          <a:p>
            <a:pPr marL="0" indent="0" eaLnBrk="1" hangingPunct="1">
              <a:lnSpc>
                <a:spcPct val="90000"/>
              </a:lnSpc>
              <a:buNone/>
            </a:pPr>
            <a:r>
              <a:rPr lang="en-US" sz="3000" dirty="0">
                <a:latin typeface="Calibri" charset="0"/>
                <a:ea typeface="ＭＳ Ｐゴシック" charset="0"/>
              </a:rPr>
              <a:t>Develop the need and the </a:t>
            </a:r>
            <a:r>
              <a:rPr lang="en-US" sz="3000" dirty="0" smtClean="0">
                <a:latin typeface="Calibri" charset="0"/>
                <a:ea typeface="ＭＳ Ｐゴシック" charset="0"/>
              </a:rPr>
              <a:t>policy</a:t>
            </a:r>
          </a:p>
          <a:p>
            <a:pPr>
              <a:lnSpc>
                <a:spcPct val="90000"/>
              </a:lnSpc>
            </a:pPr>
            <a:r>
              <a:rPr lang="en-US" sz="2600" dirty="0" smtClean="0">
                <a:latin typeface="Calibri" charset="0"/>
                <a:ea typeface="ＭＳ Ｐゴシック" charset="0"/>
              </a:rPr>
              <a:t>Who </a:t>
            </a:r>
            <a:r>
              <a:rPr lang="en-US" sz="2600" dirty="0">
                <a:latin typeface="Calibri" charset="0"/>
                <a:ea typeface="ＭＳ Ｐゴシック" charset="0"/>
              </a:rPr>
              <a:t>do you need to reach and how</a:t>
            </a:r>
            <a:r>
              <a:rPr lang="en-US" sz="2600" dirty="0" smtClean="0">
                <a:latin typeface="Calibri" charset="0"/>
                <a:ea typeface="ＭＳ Ｐゴシック" charset="0"/>
              </a:rPr>
              <a:t>?</a:t>
            </a:r>
          </a:p>
          <a:p>
            <a:pPr>
              <a:lnSpc>
                <a:spcPct val="90000"/>
              </a:lnSpc>
            </a:pPr>
            <a:r>
              <a:rPr lang="en-US" sz="2600" dirty="0" smtClean="0">
                <a:latin typeface="Calibri" charset="0"/>
                <a:ea typeface="ＭＳ Ｐゴシック" charset="0"/>
              </a:rPr>
              <a:t>Who </a:t>
            </a:r>
            <a:r>
              <a:rPr lang="en-US" sz="2600" dirty="0">
                <a:latin typeface="Calibri" charset="0"/>
                <a:ea typeface="ＭＳ Ｐゴシック" charset="0"/>
              </a:rPr>
              <a:t>is authorized to issue a </a:t>
            </a:r>
            <a:r>
              <a:rPr lang="en-US" sz="2600" dirty="0" smtClean="0">
                <a:latin typeface="Calibri" charset="0"/>
                <a:ea typeface="ＭＳ Ｐゴシック" charset="0"/>
              </a:rPr>
              <a:t>message?</a:t>
            </a:r>
            <a:endParaRPr lang="en-US" sz="2600" dirty="0">
              <a:latin typeface="Calibri" charset="0"/>
              <a:ea typeface="ＭＳ Ｐゴシック" charset="0"/>
            </a:endParaRPr>
          </a:p>
          <a:p>
            <a:pPr>
              <a:lnSpc>
                <a:spcPct val="90000"/>
              </a:lnSpc>
            </a:pPr>
            <a:r>
              <a:rPr lang="en-US" sz="2600" dirty="0" smtClean="0">
                <a:latin typeface="Calibri" charset="0"/>
                <a:ea typeface="ＭＳ Ｐゴシック" charset="0"/>
              </a:rPr>
              <a:t>Who </a:t>
            </a:r>
            <a:r>
              <a:rPr lang="en-US" sz="2600" dirty="0">
                <a:latin typeface="Calibri" charset="0"/>
                <a:ea typeface="ＭＳ Ｐゴシック" charset="0"/>
              </a:rPr>
              <a:t>has the ability to set off the </a:t>
            </a:r>
            <a:r>
              <a:rPr lang="en-US" sz="2600" dirty="0" smtClean="0">
                <a:latin typeface="Calibri" charset="0"/>
                <a:ea typeface="ＭＳ Ｐゴシック" charset="0"/>
              </a:rPr>
              <a:t>system?</a:t>
            </a:r>
            <a:endParaRPr lang="en-US" sz="2600" dirty="0">
              <a:latin typeface="Calibri" charset="0"/>
              <a:ea typeface="ＭＳ Ｐゴシック" charset="0"/>
            </a:endParaRPr>
          </a:p>
          <a:p>
            <a:pPr>
              <a:lnSpc>
                <a:spcPct val="90000"/>
              </a:lnSpc>
            </a:pPr>
            <a:r>
              <a:rPr lang="en-US" sz="2600" dirty="0" smtClean="0">
                <a:latin typeface="Calibri" charset="0"/>
                <a:ea typeface="ＭＳ Ｐゴシック" charset="0"/>
              </a:rPr>
              <a:t>When </a:t>
            </a:r>
            <a:r>
              <a:rPr lang="en-US" sz="2600" dirty="0">
                <a:latin typeface="Calibri" charset="0"/>
                <a:ea typeface="ＭＳ Ｐゴシック" charset="0"/>
              </a:rPr>
              <a:t>will the system be used</a:t>
            </a:r>
            <a:r>
              <a:rPr lang="en-US" sz="2600" dirty="0" smtClean="0">
                <a:latin typeface="Calibri" charset="0"/>
                <a:ea typeface="ＭＳ Ｐゴシック" charset="0"/>
              </a:rPr>
              <a:t>?</a:t>
            </a:r>
          </a:p>
          <a:p>
            <a:pPr marL="742950" lvl="2" indent="-342900">
              <a:lnSpc>
                <a:spcPct val="90000"/>
              </a:lnSpc>
            </a:pPr>
            <a:r>
              <a:rPr lang="en-US" sz="2600" dirty="0">
                <a:latin typeface="Calibri" charset="0"/>
                <a:ea typeface="ＭＳ Ｐゴシック" charset="0"/>
              </a:rPr>
              <a:t>Weather, violence, fire, etc</a:t>
            </a:r>
            <a:r>
              <a:rPr lang="en-US" sz="2600" dirty="0" smtClean="0">
                <a:latin typeface="Calibri" charset="0"/>
                <a:ea typeface="ＭＳ Ｐゴシック" charset="0"/>
              </a:rPr>
              <a:t>.</a:t>
            </a:r>
          </a:p>
          <a:p>
            <a:pPr marL="342900" lvl="1" indent="-342900">
              <a:lnSpc>
                <a:spcPct val="90000"/>
              </a:lnSpc>
              <a:buFont typeface="Arial"/>
              <a:buChar char="•"/>
            </a:pPr>
            <a:r>
              <a:rPr lang="en-US" sz="2600" dirty="0">
                <a:latin typeface="Calibri" charset="0"/>
                <a:ea typeface="ＭＳ Ｐゴシック" charset="0"/>
              </a:rPr>
              <a:t>Who “owns” the system </a:t>
            </a:r>
            <a:r>
              <a:rPr lang="en-US" sz="2600" dirty="0" smtClean="0">
                <a:latin typeface="Calibri" charset="0"/>
                <a:ea typeface="ＭＳ Ｐゴシック" charset="0"/>
              </a:rPr>
              <a:t>(e.g., admin rights, upkeep, programming</a:t>
            </a:r>
            <a:r>
              <a:rPr lang="en-US" sz="2600" dirty="0">
                <a:latin typeface="Calibri" charset="0"/>
                <a:ea typeface="ＭＳ Ｐゴシック" charset="0"/>
              </a:rPr>
              <a:t>)</a:t>
            </a:r>
            <a:r>
              <a:rPr lang="en-US" sz="2600" dirty="0" smtClean="0">
                <a:latin typeface="Calibri" charset="0"/>
                <a:ea typeface="ＭＳ Ｐゴシック" charset="0"/>
              </a:rPr>
              <a:t>?</a:t>
            </a:r>
          </a:p>
          <a:p>
            <a:pPr marL="342900" lvl="1" indent="-342900">
              <a:lnSpc>
                <a:spcPct val="90000"/>
              </a:lnSpc>
              <a:buFont typeface="Arial"/>
              <a:buChar char="•"/>
            </a:pPr>
            <a:r>
              <a:rPr lang="en-US" sz="2600" dirty="0" smtClean="0">
                <a:latin typeface="Calibri" charset="0"/>
                <a:ea typeface="ＭＳ Ｐゴシック" charset="0"/>
              </a:rPr>
              <a:t>What </a:t>
            </a:r>
            <a:r>
              <a:rPr lang="en-US" sz="2600" dirty="0">
                <a:latin typeface="Calibri" charset="0"/>
                <a:ea typeface="ＭＳ Ｐゴシック" charset="0"/>
              </a:rPr>
              <a:t>technology(</a:t>
            </a:r>
            <a:r>
              <a:rPr lang="en-US" sz="2600" dirty="0" err="1">
                <a:latin typeface="Calibri" charset="0"/>
                <a:ea typeface="ＭＳ Ｐゴシック" charset="0"/>
              </a:rPr>
              <a:t>ies</a:t>
            </a:r>
            <a:r>
              <a:rPr lang="en-US" sz="2600" dirty="0">
                <a:latin typeface="Calibri" charset="0"/>
                <a:ea typeface="ＭＳ Ｐゴシック" charset="0"/>
              </a:rPr>
              <a:t>) do you have or want to use/integrate?</a:t>
            </a:r>
          </a:p>
        </p:txBody>
      </p:sp>
    </p:spTree>
    <p:extLst>
      <p:ext uri="{BB962C8B-B14F-4D97-AF65-F5344CB8AC3E}">
        <p14:creationId xmlns:p14="http://schemas.microsoft.com/office/powerpoint/2010/main" val="16706434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6" descr="C:\Users\MarkB\AppData\Local\Microsoft\Windows\Temporary Internet Files\Content.Outlook\SFNQXE75\NotificationPuzzlePiec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05200" y="2743200"/>
            <a:ext cx="5029200" cy="377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itle 1"/>
          <p:cNvSpPr>
            <a:spLocks noGrp="1"/>
          </p:cNvSpPr>
          <p:nvPr>
            <p:ph type="title"/>
          </p:nvPr>
        </p:nvSpPr>
        <p:spPr/>
        <p:txBody>
          <a:bodyPr/>
          <a:lstStyle/>
          <a:p>
            <a:pPr eaLnBrk="1" hangingPunct="1"/>
            <a:r>
              <a:rPr lang="en-US" dirty="0">
                <a:latin typeface="Arial"/>
                <a:ea typeface="ＭＳ Ｐゴシック" charset="0"/>
                <a:cs typeface="Arial"/>
              </a:rPr>
              <a:t>The Solution</a:t>
            </a:r>
          </a:p>
        </p:txBody>
      </p:sp>
      <p:sp>
        <p:nvSpPr>
          <p:cNvPr id="8196" name="Content Placeholder 2"/>
          <p:cNvSpPr>
            <a:spLocks noGrp="1"/>
          </p:cNvSpPr>
          <p:nvPr>
            <p:ph type="body" sz="quarter" idx="10"/>
          </p:nvPr>
        </p:nvSpPr>
        <p:spPr>
          <a:xfrm>
            <a:off x="685800" y="1524000"/>
            <a:ext cx="7467600" cy="4572000"/>
          </a:xfrm>
        </p:spPr>
        <p:txBody>
          <a:bodyPr/>
          <a:lstStyle/>
          <a:p>
            <a:pPr marL="0" indent="0" eaLnBrk="1" hangingPunct="1">
              <a:buNone/>
            </a:pPr>
            <a:r>
              <a:rPr lang="en-US" sz="2400" dirty="0">
                <a:latin typeface="Calibri" charset="0"/>
                <a:ea typeface="ＭＳ Ｐゴシック" charset="0"/>
              </a:rPr>
              <a:t>Work with our vendor partners </a:t>
            </a:r>
            <a:r>
              <a:rPr lang="en-US" sz="2400" dirty="0" smtClean="0">
                <a:latin typeface="Calibri" charset="0"/>
                <a:ea typeface="ＭＳ Ｐゴシック" charset="0"/>
              </a:rPr>
              <a:t>to integrate existing system </a:t>
            </a:r>
            <a:r>
              <a:rPr lang="en-US" sz="2400" dirty="0">
                <a:latin typeface="Calibri" charset="0"/>
                <a:ea typeface="ＭＳ Ｐゴシック" charset="0"/>
              </a:rPr>
              <a:t>into a centralized </a:t>
            </a:r>
            <a:r>
              <a:rPr lang="en-US" sz="2400" dirty="0" smtClean="0">
                <a:latin typeface="Calibri" charset="0"/>
                <a:ea typeface="ＭＳ Ｐゴシック" charset="0"/>
              </a:rPr>
              <a:t>dashboard.</a:t>
            </a:r>
            <a:r>
              <a:rPr lang="en-US" dirty="0" smtClean="0">
                <a:latin typeface="Calibri" charset="0"/>
                <a:ea typeface="ＭＳ Ｐゴシック" charset="0"/>
              </a:rPr>
              <a:t>                                </a:t>
            </a:r>
            <a:endParaRPr lang="en-US" dirty="0">
              <a:latin typeface="Calibri" charset="0"/>
              <a:ea typeface="ＭＳ Ｐゴシック" charset="0"/>
            </a:endParaRPr>
          </a:p>
          <a:p>
            <a:pPr marL="0" indent="0" eaLnBrk="1" hangingPunct="1">
              <a:buNone/>
            </a:pPr>
            <a:r>
              <a:rPr lang="en-US" b="1" dirty="0" smtClean="0">
                <a:latin typeface="Franklin Gothic Book" charset="0"/>
                <a:ea typeface="ＭＳ Ｐゴシック" charset="0"/>
              </a:rPr>
              <a:t>	</a:t>
            </a:r>
          </a:p>
          <a:p>
            <a:pPr marL="0" indent="0" eaLnBrk="1" hangingPunct="1">
              <a:buNone/>
            </a:pPr>
            <a:r>
              <a:rPr lang="en-US" b="1" dirty="0" smtClean="0">
                <a:latin typeface="Franklin Gothic Book" charset="0"/>
                <a:ea typeface="ＭＳ Ｐゴシック" charset="0"/>
              </a:rPr>
              <a:t>	Easy Button</a:t>
            </a:r>
          </a:p>
        </p:txBody>
      </p:sp>
      <p:pic>
        <p:nvPicPr>
          <p:cNvPr id="2" name="Picture 1"/>
          <p:cNvPicPr>
            <a:picLocks noChangeAspect="1"/>
          </p:cNvPicPr>
          <p:nvPr/>
        </p:nvPicPr>
        <p:blipFill>
          <a:blip r:embed="rId4"/>
          <a:stretch>
            <a:fillRect/>
          </a:stretch>
        </p:blipFill>
        <p:spPr>
          <a:xfrm>
            <a:off x="76200" y="3746500"/>
            <a:ext cx="4176889" cy="2349500"/>
          </a:xfrm>
          <a:prstGeom prst="rect">
            <a:avLst/>
          </a:prstGeom>
        </p:spPr>
      </p:pic>
    </p:spTree>
    <p:extLst>
      <p:ext uri="{BB962C8B-B14F-4D97-AF65-F5344CB8AC3E}">
        <p14:creationId xmlns:p14="http://schemas.microsoft.com/office/powerpoint/2010/main" val="2207706339"/>
      </p:ext>
    </p:extLst>
  </p:cSld>
  <p:clrMapOvr>
    <a:masterClrMapping/>
  </p:clrMapOvr>
  <p:transition xmlns:p14="http://schemas.microsoft.com/office/powerpoint/2010/main" advTm="291"/>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r>
              <a:rPr lang="en-US" dirty="0">
                <a:latin typeface="Arial"/>
                <a:ea typeface="ＭＳ Ｐゴシック" charset="0"/>
                <a:cs typeface="Arial"/>
              </a:rPr>
              <a:t>How We Did It</a:t>
            </a:r>
          </a:p>
        </p:txBody>
      </p:sp>
      <p:sp>
        <p:nvSpPr>
          <p:cNvPr id="10243" name="Content Placeholder 2"/>
          <p:cNvSpPr>
            <a:spLocks noGrp="1"/>
          </p:cNvSpPr>
          <p:nvPr>
            <p:ph type="body" sz="quarter" idx="10"/>
          </p:nvPr>
        </p:nvSpPr>
        <p:spPr>
          <a:xfrm>
            <a:off x="685800" y="1447800"/>
            <a:ext cx="7467600" cy="4648200"/>
          </a:xfrm>
        </p:spPr>
        <p:txBody>
          <a:bodyPr/>
          <a:lstStyle/>
          <a:p>
            <a:pPr marL="0" indent="0" eaLnBrk="1" hangingPunct="1">
              <a:buFont typeface="Arial" charset="0"/>
              <a:buNone/>
            </a:pPr>
            <a:r>
              <a:rPr lang="en-US" sz="2600" dirty="0">
                <a:solidFill>
                  <a:srgbClr val="000000"/>
                </a:solidFill>
                <a:latin typeface="Calibri" charset="0"/>
                <a:ea typeface="ＭＳ Ｐゴシック" charset="0"/>
              </a:rPr>
              <a:t>Project </a:t>
            </a:r>
            <a:r>
              <a:rPr lang="en-US" sz="2600" dirty="0" smtClean="0">
                <a:solidFill>
                  <a:srgbClr val="000000"/>
                </a:solidFill>
                <a:latin typeface="Calibri" charset="0"/>
                <a:ea typeface="ＭＳ Ｐゴシック" charset="0"/>
              </a:rPr>
              <a:t>Timeline</a:t>
            </a:r>
          </a:p>
          <a:p>
            <a:pPr lvl="1">
              <a:buFont typeface="Arial" charset="0"/>
              <a:buChar char="•"/>
            </a:pPr>
            <a:r>
              <a:rPr lang="en-US" sz="2400" dirty="0" smtClean="0">
                <a:solidFill>
                  <a:srgbClr val="000000"/>
                </a:solidFill>
                <a:latin typeface="Calibri" charset="0"/>
                <a:ea typeface="ＭＳ Ｐゴシック" charset="0"/>
              </a:rPr>
              <a:t>Sep</a:t>
            </a:r>
            <a:r>
              <a:rPr lang="en-US" sz="2400" dirty="0">
                <a:solidFill>
                  <a:srgbClr val="000000"/>
                </a:solidFill>
                <a:latin typeface="Calibri" charset="0"/>
                <a:ea typeface="ＭＳ Ｐゴシック" charset="0"/>
              </a:rPr>
              <a:t>-Oct 2010: RFP published/proposals </a:t>
            </a:r>
            <a:r>
              <a:rPr lang="en-US" sz="2400" dirty="0" smtClean="0">
                <a:solidFill>
                  <a:srgbClr val="000000"/>
                </a:solidFill>
                <a:latin typeface="Calibri" charset="0"/>
                <a:ea typeface="ＭＳ Ｐゴシック" charset="0"/>
              </a:rPr>
              <a:t>accepted</a:t>
            </a:r>
          </a:p>
          <a:p>
            <a:pPr lvl="1">
              <a:buFont typeface="Arial" charset="0"/>
              <a:buChar char="•"/>
            </a:pPr>
            <a:r>
              <a:rPr lang="en-US" sz="2400" dirty="0" smtClean="0">
                <a:solidFill>
                  <a:srgbClr val="000000"/>
                </a:solidFill>
                <a:latin typeface="Calibri" charset="0"/>
                <a:ea typeface="ＭＳ Ｐゴシック" charset="0"/>
              </a:rPr>
              <a:t>March </a:t>
            </a:r>
            <a:r>
              <a:rPr lang="en-US" sz="2400" dirty="0">
                <a:solidFill>
                  <a:srgbClr val="000000"/>
                </a:solidFill>
                <a:latin typeface="Calibri" charset="0"/>
                <a:ea typeface="ＭＳ Ｐゴシック" charset="0"/>
              </a:rPr>
              <a:t>2011 – Project </a:t>
            </a:r>
            <a:r>
              <a:rPr lang="en-US" sz="2400" dirty="0" smtClean="0">
                <a:solidFill>
                  <a:srgbClr val="000000"/>
                </a:solidFill>
                <a:latin typeface="Calibri" charset="0"/>
                <a:ea typeface="ＭＳ Ｐゴシック" charset="0"/>
              </a:rPr>
              <a:t>Approved, Vendor Chosen</a:t>
            </a:r>
            <a:endParaRPr lang="en-US" sz="2400" dirty="0">
              <a:solidFill>
                <a:srgbClr val="000000"/>
              </a:solidFill>
              <a:latin typeface="Calibri" charset="0"/>
              <a:ea typeface="ＭＳ Ｐゴシック" charset="0"/>
            </a:endParaRPr>
          </a:p>
          <a:p>
            <a:pPr lvl="1">
              <a:buFont typeface="Arial" charset="0"/>
              <a:buChar char="•"/>
            </a:pPr>
            <a:r>
              <a:rPr lang="en-US" sz="2400" dirty="0" smtClean="0">
                <a:solidFill>
                  <a:srgbClr val="000000"/>
                </a:solidFill>
                <a:latin typeface="Calibri" charset="0"/>
                <a:ea typeface="ＭＳ Ｐゴシック" charset="0"/>
              </a:rPr>
              <a:t>April </a:t>
            </a:r>
            <a:r>
              <a:rPr lang="en-US" sz="2400" dirty="0">
                <a:solidFill>
                  <a:srgbClr val="000000"/>
                </a:solidFill>
                <a:latin typeface="Calibri" charset="0"/>
                <a:ea typeface="ＭＳ Ｐゴシック" charset="0"/>
              </a:rPr>
              <a:t>2011 – Vendor Onsite for engineering </a:t>
            </a:r>
            <a:r>
              <a:rPr lang="en-US" sz="2400" dirty="0" smtClean="0">
                <a:solidFill>
                  <a:srgbClr val="000000"/>
                </a:solidFill>
                <a:latin typeface="Calibri" charset="0"/>
                <a:ea typeface="ＭＳ Ｐゴシック" charset="0"/>
              </a:rPr>
              <a:t>&amp; test</a:t>
            </a:r>
          </a:p>
          <a:p>
            <a:pPr lvl="1">
              <a:lnSpc>
                <a:spcPct val="90000"/>
              </a:lnSpc>
              <a:buClr>
                <a:srgbClr val="85540A"/>
              </a:buClr>
              <a:buFont typeface="Arial" charset="0"/>
              <a:buChar char="•"/>
            </a:pPr>
            <a:r>
              <a:rPr lang="en-US" sz="2400" dirty="0">
                <a:solidFill>
                  <a:srgbClr val="000000"/>
                </a:solidFill>
                <a:latin typeface="Calibri" charset="0"/>
                <a:ea typeface="ＭＳ Ｐゴシック" charset="0"/>
              </a:rPr>
              <a:t>August 2011:  Server setup &amp; beacons installed</a:t>
            </a:r>
          </a:p>
          <a:p>
            <a:pPr lvl="1">
              <a:lnSpc>
                <a:spcPct val="90000"/>
              </a:lnSpc>
              <a:buClr>
                <a:srgbClr val="85540A"/>
              </a:buClr>
              <a:buFont typeface="Arial" charset="0"/>
              <a:buChar char="•"/>
            </a:pPr>
            <a:r>
              <a:rPr lang="en-US" sz="2400" dirty="0">
                <a:solidFill>
                  <a:srgbClr val="000000"/>
                </a:solidFill>
                <a:latin typeface="Calibri" charset="0"/>
                <a:ea typeface="ＭＳ Ｐゴシック" charset="0"/>
              </a:rPr>
              <a:t>Sept 2011:  </a:t>
            </a:r>
            <a:r>
              <a:rPr lang="en-US" sz="2400" dirty="0" err="1">
                <a:solidFill>
                  <a:srgbClr val="000000"/>
                </a:solidFill>
                <a:latin typeface="Calibri" charset="0"/>
                <a:ea typeface="ＭＳ Ｐゴシック" charset="0"/>
              </a:rPr>
              <a:t>Alertus</a:t>
            </a:r>
            <a:r>
              <a:rPr lang="en-US" sz="2400" dirty="0">
                <a:solidFill>
                  <a:srgbClr val="000000"/>
                </a:solidFill>
                <a:latin typeface="Calibri" charset="0"/>
                <a:ea typeface="ＭＳ Ｐゴシック" charset="0"/>
              </a:rPr>
              <a:t> and Campus </a:t>
            </a:r>
            <a:r>
              <a:rPr lang="en-US" sz="2400" dirty="0" err="1">
                <a:solidFill>
                  <a:srgbClr val="000000"/>
                </a:solidFill>
                <a:latin typeface="Calibri" charset="0"/>
                <a:ea typeface="ＭＳ Ｐゴシック" charset="0"/>
              </a:rPr>
              <a:t>TeleVideo</a:t>
            </a:r>
            <a:r>
              <a:rPr lang="en-US" sz="2400" dirty="0">
                <a:solidFill>
                  <a:srgbClr val="000000"/>
                </a:solidFill>
                <a:latin typeface="Calibri" charset="0"/>
                <a:ea typeface="ＭＳ Ｐゴシック" charset="0"/>
              </a:rPr>
              <a:t> onsite for install and testing</a:t>
            </a:r>
          </a:p>
          <a:p>
            <a:pPr lvl="1">
              <a:lnSpc>
                <a:spcPct val="90000"/>
              </a:lnSpc>
              <a:buClr>
                <a:srgbClr val="85540A"/>
              </a:buClr>
              <a:buFont typeface="Arial" charset="0"/>
              <a:buChar char="•"/>
            </a:pPr>
            <a:r>
              <a:rPr lang="en-US" sz="2400" dirty="0">
                <a:solidFill>
                  <a:srgbClr val="000000"/>
                </a:solidFill>
                <a:latin typeface="Calibri" charset="0"/>
                <a:ea typeface="ＭＳ Ｐゴシック" charset="0"/>
              </a:rPr>
              <a:t>Oct 2011:  Administration decides not to launch mid-semester.  Launched Jan 17, </a:t>
            </a:r>
            <a:r>
              <a:rPr lang="en-US" sz="2400" dirty="0" smtClean="0">
                <a:solidFill>
                  <a:srgbClr val="000000"/>
                </a:solidFill>
                <a:latin typeface="Calibri" charset="0"/>
                <a:ea typeface="ＭＳ Ｐゴシック" charset="0"/>
              </a:rPr>
              <a:t>2012</a:t>
            </a:r>
            <a:endParaRPr lang="en-US" sz="2400" dirty="0">
              <a:solidFill>
                <a:srgbClr val="000000"/>
              </a:solidFill>
              <a:latin typeface="Calibri" charset="0"/>
              <a:ea typeface="ＭＳ Ｐゴシック" charset="0"/>
            </a:endParaRPr>
          </a:p>
        </p:txBody>
      </p:sp>
    </p:spTree>
    <p:extLst>
      <p:ext uri="{BB962C8B-B14F-4D97-AF65-F5344CB8AC3E}">
        <p14:creationId xmlns:p14="http://schemas.microsoft.com/office/powerpoint/2010/main" val="2650324567"/>
      </p:ext>
    </p:extLst>
  </p:cSld>
  <p:clrMapOvr>
    <a:masterClrMapping/>
  </p:clrMapOvr>
  <p:transition xmlns:p14="http://schemas.microsoft.com/office/powerpoint/2010/main" advTm="300"/>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pPr eaLnBrk="1" hangingPunct="1"/>
            <a:r>
              <a:rPr lang="en-US" dirty="0">
                <a:latin typeface="Arial"/>
                <a:ea typeface="ＭＳ Ｐゴシック" charset="0"/>
                <a:cs typeface="Arial"/>
              </a:rPr>
              <a:t>Activation</a:t>
            </a:r>
          </a:p>
        </p:txBody>
      </p:sp>
      <p:sp>
        <p:nvSpPr>
          <p:cNvPr id="12291" name="Content Placeholder 2"/>
          <p:cNvSpPr>
            <a:spLocks noGrp="1"/>
          </p:cNvSpPr>
          <p:nvPr>
            <p:ph type="body" sz="quarter" idx="10"/>
          </p:nvPr>
        </p:nvSpPr>
        <p:spPr>
          <a:xfrm>
            <a:off x="685800" y="1371600"/>
            <a:ext cx="7467600" cy="4724400"/>
          </a:xfrm>
        </p:spPr>
        <p:txBody>
          <a:bodyPr/>
          <a:lstStyle/>
          <a:p>
            <a:pPr marL="0" indent="0" eaLnBrk="1" hangingPunct="1">
              <a:buNone/>
            </a:pPr>
            <a:r>
              <a:rPr lang="en-US" sz="2400" dirty="0">
                <a:latin typeface="Arial"/>
                <a:ea typeface="ＭＳ Ｐゴシック" charset="0"/>
                <a:cs typeface="Arial"/>
              </a:rPr>
              <a:t>We created 3 “Levels” of user </a:t>
            </a:r>
            <a:r>
              <a:rPr lang="en-US" sz="2400" dirty="0" smtClean="0">
                <a:latin typeface="Arial"/>
                <a:ea typeface="ＭＳ Ｐゴシック" charset="0"/>
                <a:cs typeface="Arial"/>
              </a:rPr>
              <a:t>access:</a:t>
            </a:r>
          </a:p>
          <a:p>
            <a:pPr marL="0" indent="0" eaLnBrk="1" hangingPunct="1">
              <a:buNone/>
            </a:pPr>
            <a:endParaRPr lang="en-US" sz="2400" dirty="0">
              <a:latin typeface="Arial"/>
              <a:ea typeface="ＭＳ Ｐゴシック" charset="0"/>
              <a:cs typeface="Arial"/>
            </a:endParaRPr>
          </a:p>
          <a:p>
            <a:pPr eaLnBrk="1" hangingPunct="1"/>
            <a:r>
              <a:rPr lang="en-US" sz="2400" b="1" dirty="0">
                <a:latin typeface="Arial"/>
                <a:ea typeface="ＭＳ Ｐゴシック" charset="0"/>
                <a:cs typeface="Arial"/>
              </a:rPr>
              <a:t>Preset</a:t>
            </a:r>
            <a:r>
              <a:rPr lang="en-US" sz="2400" dirty="0">
                <a:latin typeface="Arial"/>
                <a:ea typeface="ＭＳ Ｐゴシック" charset="0"/>
                <a:cs typeface="Arial"/>
              </a:rPr>
              <a:t>:  Dispatchers in our Police/Public Safety Dept. can send pre-scripted messages to pre-determined devices</a:t>
            </a:r>
          </a:p>
          <a:p>
            <a:pPr eaLnBrk="1" hangingPunct="1"/>
            <a:r>
              <a:rPr lang="en-US" sz="2400" b="1" dirty="0">
                <a:latin typeface="Arial"/>
                <a:ea typeface="ＭＳ Ｐゴシック" charset="0"/>
                <a:cs typeface="Arial"/>
              </a:rPr>
              <a:t>Customized</a:t>
            </a:r>
            <a:r>
              <a:rPr lang="en-US" sz="2400" dirty="0">
                <a:latin typeface="Arial"/>
                <a:ea typeface="ＭＳ Ｐゴシック" charset="0"/>
                <a:cs typeface="Arial"/>
              </a:rPr>
              <a:t>: Police/Public Safety Managers &amp; 9 University officials can send customized messages to any and all devices</a:t>
            </a:r>
          </a:p>
          <a:p>
            <a:pPr eaLnBrk="1" hangingPunct="1"/>
            <a:r>
              <a:rPr lang="en-US" sz="2400" b="1" dirty="0">
                <a:latin typeface="Arial"/>
                <a:ea typeface="ＭＳ Ｐゴシック" charset="0"/>
                <a:cs typeface="Arial"/>
              </a:rPr>
              <a:t>Admin</a:t>
            </a:r>
            <a:r>
              <a:rPr lang="en-US" sz="2400" dirty="0">
                <a:latin typeface="Arial"/>
                <a:ea typeface="ＭＳ Ｐゴシック" charset="0"/>
                <a:cs typeface="Arial"/>
              </a:rPr>
              <a:t>:  Administer &amp; maintain the system</a:t>
            </a:r>
          </a:p>
        </p:txBody>
      </p:sp>
    </p:spTree>
    <p:extLst>
      <p:ext uri="{BB962C8B-B14F-4D97-AF65-F5344CB8AC3E}">
        <p14:creationId xmlns:p14="http://schemas.microsoft.com/office/powerpoint/2010/main" val="696739705"/>
      </p:ext>
    </p:extLst>
  </p:cSld>
  <p:clrMapOvr>
    <a:masterClrMapping/>
  </p:clrMapOvr>
  <p:transition xmlns:p14="http://schemas.microsoft.com/office/powerpoint/2010/main" advTm="321"/>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dirty="0">
                <a:latin typeface="Arial"/>
                <a:ea typeface="ＭＳ Ｐゴシック" charset="0"/>
                <a:cs typeface="Arial"/>
              </a:rPr>
              <a:t>Policy/Procedure</a:t>
            </a:r>
          </a:p>
        </p:txBody>
      </p:sp>
      <p:sp>
        <p:nvSpPr>
          <p:cNvPr id="26627" name="Content Placeholder 2"/>
          <p:cNvSpPr>
            <a:spLocks noGrp="1"/>
          </p:cNvSpPr>
          <p:nvPr>
            <p:ph type="body" sz="quarter" idx="10"/>
          </p:nvPr>
        </p:nvSpPr>
        <p:spPr>
          <a:xfrm>
            <a:off x="685800" y="1524000"/>
            <a:ext cx="7467600" cy="4572000"/>
          </a:xfrm>
        </p:spPr>
        <p:txBody>
          <a:bodyPr rtlCol="0">
            <a:normAutofit/>
          </a:bodyPr>
          <a:lstStyle/>
          <a:p>
            <a:pPr eaLnBrk="1" fontAlgn="auto" hangingPunct="1">
              <a:spcAft>
                <a:spcPts val="0"/>
              </a:spcAft>
              <a:buFont typeface="Arial"/>
              <a:buChar char="•"/>
              <a:defRPr/>
            </a:pPr>
            <a:r>
              <a:rPr lang="en-US" altLang="en-US" sz="2400" dirty="0" smtClean="0">
                <a:ea typeface="+mn-ea"/>
                <a:cs typeface="+mn-cs"/>
              </a:rPr>
              <a:t>For immediate threats to life and safety, Dispatchers have the ability to send select messages.</a:t>
            </a:r>
          </a:p>
          <a:p>
            <a:pPr eaLnBrk="1" fontAlgn="auto" hangingPunct="1">
              <a:spcAft>
                <a:spcPts val="0"/>
              </a:spcAft>
              <a:buFont typeface="Arial"/>
              <a:buChar char="•"/>
              <a:defRPr/>
            </a:pPr>
            <a:r>
              <a:rPr lang="en-US" altLang="en-US" sz="2400" dirty="0" smtClean="0">
                <a:ea typeface="+mn-ea"/>
                <a:cs typeface="+mn-cs"/>
              </a:rPr>
              <a:t>For tornado warnings for St. Louis City/County from the National Weather Service, the system automatically sends out a message.</a:t>
            </a:r>
          </a:p>
          <a:p>
            <a:pPr marL="0" indent="0" eaLnBrk="1" fontAlgn="auto" hangingPunct="1">
              <a:spcAft>
                <a:spcPts val="0"/>
              </a:spcAft>
              <a:buNone/>
              <a:defRPr/>
            </a:pPr>
            <a:endParaRPr lang="en-US" altLang="en-US" sz="2400" dirty="0" smtClean="0">
              <a:ea typeface="+mn-ea"/>
              <a:cs typeface="+mn-cs"/>
            </a:endParaRPr>
          </a:p>
          <a:p>
            <a:pPr marL="0" indent="0" eaLnBrk="1" fontAlgn="auto" hangingPunct="1">
              <a:spcAft>
                <a:spcPts val="0"/>
              </a:spcAft>
              <a:buFont typeface="Wingdings 2" pitchFamily="18" charset="2"/>
              <a:buNone/>
              <a:defRPr/>
            </a:pPr>
            <a:r>
              <a:rPr lang="en-US" altLang="en-US" sz="2400" dirty="0" smtClean="0">
                <a:cs typeface="+mn-cs"/>
              </a:rPr>
              <a:t>Limited </a:t>
            </a:r>
            <a:r>
              <a:rPr lang="en-US" altLang="en-US" sz="2400" dirty="0" smtClean="0">
                <a:ea typeface="+mn-ea"/>
                <a:cs typeface="+mn-cs"/>
              </a:rPr>
              <a:t>university administrators can authorize a message at any time.</a:t>
            </a:r>
          </a:p>
        </p:txBody>
      </p:sp>
    </p:spTree>
    <p:extLst>
      <p:ext uri="{BB962C8B-B14F-4D97-AF65-F5344CB8AC3E}">
        <p14:creationId xmlns:p14="http://schemas.microsoft.com/office/powerpoint/2010/main" val="3491925252"/>
      </p:ext>
    </p:extLst>
  </p:cSld>
  <p:clrMapOvr>
    <a:masterClrMapping/>
  </p:clrMapOvr>
  <p:transition xmlns:p14="http://schemas.microsoft.com/office/powerpoint/2010/main" advTm="430"/>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nvPr>
        </p:nvGraphicFramePr>
        <p:xfrm>
          <a:off x="27432" y="21336"/>
          <a:ext cx="9116569" cy="6836667"/>
        </p:xfrm>
        <a:graphic>
          <a:graphicData uri="http://schemas.openxmlformats.org/drawingml/2006/table">
            <a:tbl>
              <a:tblPr firstRow="1" firstCol="1" bandRow="1">
                <a:tableStyleId>{5C22544A-7EE6-4342-B048-85BDC9FD1C3A}</a:tableStyleId>
              </a:tblPr>
              <a:tblGrid>
                <a:gridCol w="2260673"/>
                <a:gridCol w="2260673"/>
                <a:gridCol w="2260673"/>
                <a:gridCol w="2334550"/>
              </a:tblGrid>
              <a:tr h="384981">
                <a:tc gridSpan="4">
                  <a:txBody>
                    <a:bodyPr/>
                    <a:lstStyle/>
                    <a:p>
                      <a:pPr marL="0" marR="0" algn="ctr">
                        <a:spcBef>
                          <a:spcPts val="0"/>
                        </a:spcBef>
                        <a:spcAft>
                          <a:spcPts val="0"/>
                        </a:spcAft>
                      </a:pPr>
                      <a:r>
                        <a:rPr lang="en-US" sz="1800" dirty="0" smtClean="0">
                          <a:effectLst/>
                        </a:rPr>
                        <a:t>Matt’s “Washington </a:t>
                      </a:r>
                      <a:r>
                        <a:rPr lang="en-US" sz="1800" dirty="0">
                          <a:effectLst/>
                        </a:rPr>
                        <a:t>University Emergency Communications </a:t>
                      </a:r>
                      <a:r>
                        <a:rPr lang="en-US" sz="1800" dirty="0" smtClean="0">
                          <a:effectLst/>
                        </a:rPr>
                        <a:t>Alerting” </a:t>
                      </a:r>
                      <a:r>
                        <a:rPr lang="en-US" sz="1800" dirty="0">
                          <a:effectLst/>
                        </a:rPr>
                        <a:t>Matrix</a:t>
                      </a:r>
                      <a:endParaRPr lang="en-US" sz="1800" dirty="0">
                        <a:effectLst/>
                        <a:latin typeface="Times New Roman"/>
                        <a:ea typeface="Calibri"/>
                      </a:endParaRPr>
                    </a:p>
                  </a:txBody>
                  <a:tcPr marL="65635" marR="65635" marT="0" marB="0" anchor="b"/>
                </a:tc>
                <a:tc hMerge="1">
                  <a:txBody>
                    <a:bodyPr/>
                    <a:lstStyle/>
                    <a:p>
                      <a:endParaRPr lang="en-US"/>
                    </a:p>
                  </a:txBody>
                  <a:tcP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Executive Authorization</a:t>
                      </a:r>
                      <a:endParaRPr lang="en-US" sz="1100" dirty="0">
                        <a:effectLst/>
                        <a:latin typeface="Times New Roman"/>
                        <a:ea typeface="Calibri"/>
                      </a:endParaRPr>
                    </a:p>
                  </a:txBody>
                  <a:tcPr marL="65635" marR="65635" marT="0" marB="0" anchor="ctr"/>
                </a:tc>
                <a:tc gridSpan="3">
                  <a:txBody>
                    <a:bodyPr/>
                    <a:lstStyle/>
                    <a:p>
                      <a:pPr marL="0" marR="0" algn="ctr">
                        <a:spcBef>
                          <a:spcPts val="0"/>
                        </a:spcBef>
                        <a:spcAft>
                          <a:spcPts val="0"/>
                        </a:spcAft>
                      </a:pPr>
                      <a:r>
                        <a:rPr lang="en-US" sz="1100">
                          <a:effectLst/>
                        </a:rPr>
                        <a:t>Chancellor's Letter/MOU</a:t>
                      </a:r>
                      <a:endParaRPr lang="en-US" sz="1100">
                        <a:effectLst/>
                        <a:latin typeface="Times New Roman"/>
                        <a:ea typeface="Calibri"/>
                      </a:endParaRPr>
                    </a:p>
                  </a:txBody>
                  <a:tcPr marL="65635" marR="65635" marT="0" marB="0" anchor="ct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Operational Responsibility</a:t>
                      </a:r>
                      <a:endParaRPr lang="en-US" sz="1100" dirty="0">
                        <a:effectLst/>
                        <a:latin typeface="Times New Roman"/>
                        <a:ea typeface="Calibri"/>
                      </a:endParaRPr>
                    </a:p>
                  </a:txBody>
                  <a:tcPr marL="65635" marR="65635" marT="0" marB="0" anchor="ctr"/>
                </a:tc>
                <a:tc gridSpan="3">
                  <a:txBody>
                    <a:bodyPr/>
                    <a:lstStyle/>
                    <a:p>
                      <a:pPr marL="0" marR="0" algn="ctr">
                        <a:spcBef>
                          <a:spcPts val="0"/>
                        </a:spcBef>
                        <a:spcAft>
                          <a:spcPts val="0"/>
                        </a:spcAft>
                      </a:pPr>
                      <a:r>
                        <a:rPr lang="en-US" sz="1100">
                          <a:effectLst/>
                        </a:rPr>
                        <a:t>Crisis Management Team</a:t>
                      </a:r>
                      <a:endParaRPr lang="en-US" sz="1100">
                        <a:effectLst/>
                        <a:latin typeface="Times New Roman"/>
                        <a:ea typeface="Calibri"/>
                      </a:endParaRPr>
                    </a:p>
                  </a:txBody>
                  <a:tcPr marL="65635" marR="65635" marT="0" marB="0" anchor="ct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Operational Authority</a:t>
                      </a:r>
                      <a:endParaRPr lang="en-US" sz="1100" dirty="0">
                        <a:effectLst/>
                        <a:latin typeface="Times New Roman"/>
                        <a:ea typeface="Calibri"/>
                      </a:endParaRPr>
                    </a:p>
                  </a:txBody>
                  <a:tcPr marL="65635" marR="65635" marT="0" marB="0" anchor="ctr"/>
                </a:tc>
                <a:tc gridSpan="3">
                  <a:txBody>
                    <a:bodyPr/>
                    <a:lstStyle/>
                    <a:p>
                      <a:pPr marL="0" marR="0" algn="ctr">
                        <a:spcBef>
                          <a:spcPts val="0"/>
                        </a:spcBef>
                        <a:spcAft>
                          <a:spcPts val="0"/>
                        </a:spcAft>
                      </a:pPr>
                      <a:r>
                        <a:rPr lang="en-US" sz="1100" dirty="0">
                          <a:effectLst/>
                        </a:rPr>
                        <a:t>Authorized </a:t>
                      </a:r>
                      <a:r>
                        <a:rPr lang="en-US" sz="1100" dirty="0" smtClean="0">
                          <a:effectLst/>
                        </a:rPr>
                        <a:t>Admins (Operations, WUPD, MSPS, PA, </a:t>
                      </a:r>
                      <a:r>
                        <a:rPr lang="en-US" sz="1100" dirty="0" err="1" smtClean="0">
                          <a:effectLst/>
                        </a:rPr>
                        <a:t>AtC</a:t>
                      </a:r>
                      <a:r>
                        <a:rPr lang="en-US" sz="1100" dirty="0" smtClean="0">
                          <a:effectLst/>
                        </a:rPr>
                        <a:t>, EHS, Emergency, etc…)</a:t>
                      </a:r>
                      <a:endParaRPr lang="en-US" sz="1100" dirty="0">
                        <a:effectLst/>
                        <a:latin typeface="Times New Roman"/>
                        <a:ea typeface="Calibri"/>
                      </a:endParaRPr>
                    </a:p>
                  </a:txBody>
                  <a:tcPr marL="65635" marR="65635" marT="0" marB="0" anchor="ctr"/>
                </a:tc>
                <a:tc hMerge="1">
                  <a:txBody>
                    <a:bodyPr/>
                    <a:lstStyle/>
                    <a:p>
                      <a:endParaRPr lang="en-US"/>
                    </a:p>
                  </a:txBody>
                  <a:tcPr/>
                </a:tc>
                <a:tc hMerge="1">
                  <a:txBody>
                    <a:bodyPr/>
                    <a:lstStyle/>
                    <a:p>
                      <a:endParaRPr lang="en-US"/>
                    </a:p>
                  </a:txBody>
                  <a:tcPr/>
                </a:tc>
              </a:tr>
              <a:tr h="384981">
                <a:tc>
                  <a:txBody>
                    <a:bodyPr/>
                    <a:lstStyle/>
                    <a:p>
                      <a:pPr marL="0" marR="0">
                        <a:spcBef>
                          <a:spcPts val="0"/>
                        </a:spcBef>
                        <a:spcAft>
                          <a:spcPts val="0"/>
                        </a:spcAft>
                      </a:pPr>
                      <a:r>
                        <a:rPr lang="en-US" sz="1100" dirty="0">
                          <a:effectLst/>
                        </a:rPr>
                        <a:t>Incident Timeline</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Incident Happens</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CMT Control</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Time until Incident 'Ends'</a:t>
                      </a:r>
                      <a:endParaRPr lang="en-US" sz="1100">
                        <a:effectLst/>
                        <a:latin typeface="Times New Roman"/>
                        <a:ea typeface="Calibri"/>
                      </a:endParaRPr>
                    </a:p>
                  </a:txBody>
                  <a:tcPr marL="65635" marR="65635" marT="0" marB="0" anchor="ctr"/>
                </a:tc>
              </a:tr>
              <a:tr h="384981">
                <a:tc>
                  <a:txBody>
                    <a:bodyPr/>
                    <a:lstStyle/>
                    <a:p>
                      <a:pPr marL="0" marR="0">
                        <a:spcBef>
                          <a:spcPts val="0"/>
                        </a:spcBef>
                        <a:spcAft>
                          <a:spcPts val="0"/>
                        </a:spcAft>
                      </a:pPr>
                      <a:r>
                        <a:rPr lang="en-US" sz="1100" dirty="0">
                          <a:effectLst/>
                        </a:rPr>
                        <a:t>Incident Type</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HEOA - 'Save Lives Now'</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Emergency</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Follow-On / Informational</a:t>
                      </a:r>
                      <a:endParaRPr lang="en-US" sz="1100">
                        <a:effectLst/>
                        <a:latin typeface="Times New Roman"/>
                        <a:ea typeface="Calibri"/>
                      </a:endParaRPr>
                    </a:p>
                  </a:txBody>
                  <a:tcPr marL="65635" marR="65635" marT="0" marB="0" anchor="ctr"/>
                </a:tc>
              </a:tr>
              <a:tr h="1539921">
                <a:tc>
                  <a:txBody>
                    <a:bodyPr/>
                    <a:lstStyle/>
                    <a:p>
                      <a:pPr marL="0" marR="0">
                        <a:spcBef>
                          <a:spcPts val="0"/>
                        </a:spcBef>
                        <a:spcAft>
                          <a:spcPts val="0"/>
                        </a:spcAft>
                      </a:pPr>
                      <a:r>
                        <a:rPr lang="en-US" sz="1100" dirty="0">
                          <a:effectLst/>
                        </a:rPr>
                        <a:t>Incident Examples</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"immediate threat to the health or safety of students or staff"</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Hazardous Materials Spill, Fire, etc…</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Campus Illness (Meningitis episode two years ago), tornado/earth quake follow-on information</a:t>
                      </a:r>
                      <a:endParaRPr lang="en-US" sz="1100">
                        <a:effectLst/>
                        <a:latin typeface="Times New Roman"/>
                        <a:ea typeface="Calibri"/>
                      </a:endParaRPr>
                    </a:p>
                  </a:txBody>
                  <a:tcPr marL="65635" marR="65635" marT="0" marB="0" anchor="ctr"/>
                </a:tc>
              </a:tr>
              <a:tr h="769961">
                <a:tc>
                  <a:txBody>
                    <a:bodyPr/>
                    <a:lstStyle/>
                    <a:p>
                      <a:pPr marL="0" marR="0">
                        <a:spcBef>
                          <a:spcPts val="0"/>
                        </a:spcBef>
                        <a:spcAft>
                          <a:spcPts val="0"/>
                        </a:spcAft>
                      </a:pPr>
                      <a:r>
                        <a:rPr lang="en-US" sz="1100" dirty="0">
                          <a:effectLst/>
                        </a:rPr>
                        <a:t>Alert Authorization</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Pre-Approved as per WUPD/MSPS Protocol </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Authorized </a:t>
                      </a:r>
                      <a:r>
                        <a:rPr lang="en-US" sz="1100" smtClean="0">
                          <a:effectLst/>
                        </a:rPr>
                        <a:t>Admins</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CMT - Public Affairs - DCM</a:t>
                      </a:r>
                      <a:endParaRPr lang="en-US" sz="1100">
                        <a:effectLst/>
                        <a:latin typeface="Times New Roman"/>
                        <a:ea typeface="Calibri"/>
                      </a:endParaRPr>
                    </a:p>
                  </a:txBody>
                  <a:tcPr marL="65635" marR="65635" marT="0" marB="0" anchor="ctr"/>
                </a:tc>
              </a:tr>
              <a:tr h="1154940">
                <a:tc>
                  <a:txBody>
                    <a:bodyPr/>
                    <a:lstStyle/>
                    <a:p>
                      <a:pPr marL="0" marR="0">
                        <a:spcBef>
                          <a:spcPts val="0"/>
                        </a:spcBef>
                        <a:spcAft>
                          <a:spcPts val="0"/>
                        </a:spcAft>
                      </a:pPr>
                      <a:r>
                        <a:rPr lang="en-US" sz="1100" dirty="0">
                          <a:effectLst/>
                        </a:rPr>
                        <a:t>Responsible to Send Alert</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WUPD/MSPS Dispatch (Alertus Level 1 Training Required)</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WUPD/MSPS Officers/Mgmt  Bagby / Arthur (Alertus L2)</a:t>
                      </a:r>
                      <a:endParaRPr lang="en-US" sz="110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a:effectLst/>
                        </a:rPr>
                        <a:t>Digital Content Management (PA) Bagby / Arthur (Alertus L2)</a:t>
                      </a:r>
                      <a:endParaRPr lang="en-US" sz="1100">
                        <a:effectLst/>
                        <a:latin typeface="Times New Roman"/>
                        <a:ea typeface="Calibri"/>
                      </a:endParaRPr>
                    </a:p>
                  </a:txBody>
                  <a:tcPr marL="65635" marR="65635" marT="0" marB="0" anchor="ctr"/>
                </a:tc>
              </a:tr>
              <a:tr h="1061959">
                <a:tc>
                  <a:txBody>
                    <a:bodyPr/>
                    <a:lstStyle/>
                    <a:p>
                      <a:pPr marL="0" marR="0">
                        <a:spcBef>
                          <a:spcPts val="0"/>
                        </a:spcBef>
                        <a:spcAft>
                          <a:spcPts val="0"/>
                        </a:spcAft>
                      </a:pPr>
                      <a:r>
                        <a:rPr lang="en-US" sz="1100" dirty="0">
                          <a:effectLst/>
                        </a:rPr>
                        <a:t>Modes of Communication</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dirty="0">
                          <a:effectLst/>
                        </a:rPr>
                        <a:t>All Available (Tornado Warning Sirens provided by STL County)</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dirty="0">
                          <a:effectLst/>
                        </a:rPr>
                        <a:t>Alert Affected Campus (All) Inform All Others (</a:t>
                      </a:r>
                      <a:r>
                        <a:rPr lang="en-US" sz="1100" dirty="0" err="1" smtClean="0">
                          <a:effectLst/>
                        </a:rPr>
                        <a:t>eMail</a:t>
                      </a:r>
                      <a:r>
                        <a:rPr lang="en-US" sz="1100" dirty="0" smtClean="0">
                          <a:effectLst/>
                        </a:rPr>
                        <a:t>/</a:t>
                      </a:r>
                      <a:r>
                        <a:rPr lang="en-US" sz="1100" dirty="0" err="1" smtClean="0">
                          <a:effectLst/>
                        </a:rPr>
                        <a:t>DTPupUp</a:t>
                      </a:r>
                      <a:r>
                        <a:rPr lang="en-US" sz="1100" dirty="0" smtClean="0">
                          <a:effectLst/>
                        </a:rPr>
                        <a:t>)</a:t>
                      </a:r>
                      <a:endParaRPr lang="en-US" sz="1100" dirty="0">
                        <a:effectLst/>
                        <a:latin typeface="Times New Roman"/>
                        <a:ea typeface="Calibri"/>
                      </a:endParaRPr>
                    </a:p>
                  </a:txBody>
                  <a:tcPr marL="65635" marR="65635" marT="0" marB="0" anchor="ctr"/>
                </a:tc>
                <a:tc>
                  <a:txBody>
                    <a:bodyPr/>
                    <a:lstStyle/>
                    <a:p>
                      <a:pPr marL="0" marR="0" algn="ctr">
                        <a:spcBef>
                          <a:spcPts val="0"/>
                        </a:spcBef>
                        <a:spcAft>
                          <a:spcPts val="0"/>
                        </a:spcAft>
                      </a:pPr>
                      <a:r>
                        <a:rPr lang="en-US" sz="1100" dirty="0">
                          <a:effectLst/>
                        </a:rPr>
                        <a:t>As required by situation</a:t>
                      </a:r>
                      <a:endParaRPr lang="en-US" sz="1100" dirty="0">
                        <a:effectLst/>
                        <a:latin typeface="Times New Roman"/>
                        <a:ea typeface="Calibri"/>
                      </a:endParaRPr>
                    </a:p>
                  </a:txBody>
                  <a:tcPr marL="65635" marR="65635" marT="0" marB="0" anchor="ctr"/>
                </a:tc>
              </a:tr>
            </a:tbl>
          </a:graphicData>
        </a:graphic>
      </p:graphicFrame>
    </p:spTree>
    <p:extLst>
      <p:ext uri="{BB962C8B-B14F-4D97-AF65-F5344CB8AC3E}">
        <p14:creationId xmlns:p14="http://schemas.microsoft.com/office/powerpoint/2010/main" val="403105118"/>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rtlCol="0">
            <a:normAutofit/>
          </a:bodyPr>
          <a:lstStyle/>
          <a:p>
            <a:pPr eaLnBrk="1" fontAlgn="auto" hangingPunct="1">
              <a:spcAft>
                <a:spcPts val="0"/>
              </a:spcAft>
              <a:defRPr/>
            </a:pPr>
            <a:r>
              <a:rPr lang="en-US" dirty="0" smtClean="0">
                <a:ea typeface="+mj-ea"/>
                <a:cs typeface="+mj-cs"/>
              </a:rPr>
              <a:t>One System to Control all our MNS Components</a:t>
            </a:r>
          </a:p>
        </p:txBody>
      </p:sp>
      <p:pic>
        <p:nvPicPr>
          <p:cNvPr id="24"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a:xfrm>
            <a:off x="636588" y="2133600"/>
            <a:ext cx="1268412" cy="990600"/>
          </a:xfrm>
          <a:prstGeom prst="rect">
            <a:avLst/>
          </a:prstGeom>
          <a:noFill/>
        </p:spPr>
      </p:pic>
      <p:pic>
        <p:nvPicPr>
          <p:cNvPr id="25" name="Picture 9" descr="Z:\blake\Desktop\AlertusFuturaTextLabel.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8900" y="4583112"/>
            <a:ext cx="1295400"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C:\Users\blake\Downloads\logo_150x150.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52700" y="3135312"/>
            <a:ext cx="1428750" cy="142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7" descr="C:\Documents and Settings\blake\Desktop\NOAA-Transparent-Logo-150x15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81050" y="4739957"/>
            <a:ext cx="1295400" cy="1295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 name="Left Brace 27"/>
          <p:cNvSpPr/>
          <p:nvPr/>
        </p:nvSpPr>
        <p:spPr>
          <a:xfrm>
            <a:off x="4000500" y="1828800"/>
            <a:ext cx="838200" cy="4419600"/>
          </a:xfrm>
          <a:prstGeom prst="leftBrace">
            <a:avLst>
              <a:gd name="adj1" fmla="val 17424"/>
              <a:gd name="adj2" fmla="val 50000"/>
            </a:avLst>
          </a:prstGeom>
          <a:ln w="38100"/>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cxnSp>
        <p:nvCxnSpPr>
          <p:cNvPr id="29" name="Straight Arrow Connector 28"/>
          <p:cNvCxnSpPr/>
          <p:nvPr/>
        </p:nvCxnSpPr>
        <p:spPr>
          <a:xfrm flipV="1">
            <a:off x="1924050" y="4202112"/>
            <a:ext cx="552450" cy="537845"/>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a:off x="2072640" y="2743200"/>
            <a:ext cx="68961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31" name="TextBox 9"/>
          <p:cNvSpPr txBox="1">
            <a:spLocks noChangeArrowheads="1"/>
          </p:cNvSpPr>
          <p:nvPr/>
        </p:nvSpPr>
        <p:spPr bwMode="auto">
          <a:xfrm>
            <a:off x="381000" y="3048000"/>
            <a:ext cx="19812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cs typeface="Calibri" pitchFamily="34" charset="0"/>
              </a:rPr>
              <a:t>Manual Activation</a:t>
            </a:r>
          </a:p>
        </p:txBody>
      </p:sp>
      <p:sp>
        <p:nvSpPr>
          <p:cNvPr id="32" name="TextBox 31"/>
          <p:cNvSpPr txBox="1">
            <a:spLocks noChangeArrowheads="1"/>
          </p:cNvSpPr>
          <p:nvPr/>
        </p:nvSpPr>
        <p:spPr bwMode="auto">
          <a:xfrm>
            <a:off x="400050" y="5959157"/>
            <a:ext cx="22098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a:latin typeface="Calibri" pitchFamily="34" charset="0"/>
                <a:cs typeface="Calibri" pitchFamily="34" charset="0"/>
              </a:rPr>
              <a:t>Automatic Activation</a:t>
            </a:r>
          </a:p>
        </p:txBody>
      </p:sp>
      <p:sp>
        <p:nvSpPr>
          <p:cNvPr id="33" name="TextBox 6"/>
          <p:cNvSpPr txBox="1">
            <a:spLocks noChangeArrowheads="1"/>
          </p:cNvSpPr>
          <p:nvPr/>
        </p:nvSpPr>
        <p:spPr bwMode="auto">
          <a:xfrm>
            <a:off x="4895850" y="1610955"/>
            <a:ext cx="3657600" cy="5355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b="1" dirty="0">
                <a:latin typeface="Calibri" pitchFamily="34" charset="0"/>
                <a:cs typeface="Calibri" pitchFamily="34" charset="0"/>
              </a:rPr>
              <a:t>PERSONAL</a:t>
            </a:r>
            <a:br>
              <a:rPr lang="en-US" b="1" dirty="0">
                <a:latin typeface="Calibri" pitchFamily="34" charset="0"/>
                <a:cs typeface="Calibri" pitchFamily="34" charset="0"/>
              </a:rPr>
            </a:br>
            <a:r>
              <a:rPr lang="en-US" dirty="0">
                <a:latin typeface="Calibri" pitchFamily="34" charset="0"/>
                <a:cs typeface="Calibri" pitchFamily="34" charset="0"/>
              </a:rPr>
              <a:t>- </a:t>
            </a:r>
            <a:r>
              <a:rPr lang="en-US" dirty="0" err="1">
                <a:latin typeface="Calibri" pitchFamily="34" charset="0"/>
                <a:cs typeface="Calibri" pitchFamily="34" charset="0"/>
              </a:rPr>
              <a:t>Everbridge</a:t>
            </a:r>
            <a:r>
              <a:rPr lang="en-US" dirty="0">
                <a:latin typeface="Calibri" pitchFamily="34" charset="0"/>
                <a:cs typeface="Calibri" pitchFamily="34" charset="0"/>
              </a:rPr>
              <a:t> for SMS, </a:t>
            </a:r>
            <a:r>
              <a:rPr lang="en-US" dirty="0" smtClean="0">
                <a:latin typeface="Calibri" pitchFamily="34" charset="0"/>
                <a:cs typeface="Calibri" pitchFamily="34" charset="0"/>
              </a:rPr>
              <a:t>Emails, Phone</a:t>
            </a:r>
            <a:endParaRPr lang="en-US" dirty="0">
              <a:latin typeface="Calibri" pitchFamily="34" charset="0"/>
              <a:cs typeface="Calibri" pitchFamily="34" charset="0"/>
            </a:endParaRPr>
          </a:p>
          <a:p>
            <a:pPr eaLnBrk="1" hangingPunct="1"/>
            <a:endParaRPr lang="en-US" sz="1200" b="1" dirty="0">
              <a:latin typeface="Calibri" pitchFamily="34" charset="0"/>
              <a:cs typeface="Calibri" pitchFamily="34" charset="0"/>
            </a:endParaRPr>
          </a:p>
          <a:p>
            <a:pPr eaLnBrk="1" hangingPunct="1"/>
            <a:r>
              <a:rPr lang="en-US" b="1" dirty="0">
                <a:latin typeface="Calibri" pitchFamily="34" charset="0"/>
                <a:cs typeface="Calibri" pitchFamily="34" charset="0"/>
              </a:rPr>
              <a:t>OUTDOOR</a:t>
            </a:r>
          </a:p>
          <a:p>
            <a:pPr eaLnBrk="1" hangingPunct="1">
              <a:buFontTx/>
              <a:buChar char="-"/>
            </a:pPr>
            <a:r>
              <a:rPr lang="en-US" dirty="0">
                <a:latin typeface="Calibri" pitchFamily="34" charset="0"/>
                <a:cs typeface="Calibri" pitchFamily="34" charset="0"/>
              </a:rPr>
              <a:t>Whelen Siren </a:t>
            </a:r>
            <a:r>
              <a:rPr lang="en-US" dirty="0" smtClean="0">
                <a:latin typeface="Calibri" pitchFamily="34" charset="0"/>
                <a:cs typeface="Calibri" pitchFamily="34" charset="0"/>
              </a:rPr>
              <a:t>System (x3)</a:t>
            </a:r>
            <a:endParaRPr lang="en-US" dirty="0">
              <a:latin typeface="Calibri" pitchFamily="34" charset="0"/>
              <a:cs typeface="Calibri" pitchFamily="34" charset="0"/>
            </a:endParaRPr>
          </a:p>
          <a:p>
            <a:pPr eaLnBrk="1" hangingPunct="1">
              <a:buFontTx/>
              <a:buChar char="-"/>
            </a:pPr>
            <a:endParaRPr lang="en-US" sz="1200" b="1" dirty="0">
              <a:latin typeface="Calibri" pitchFamily="34" charset="0"/>
              <a:cs typeface="Calibri" pitchFamily="34" charset="0"/>
            </a:endParaRPr>
          </a:p>
          <a:p>
            <a:pPr eaLnBrk="1" hangingPunct="1"/>
            <a:r>
              <a:rPr lang="en-US" b="1" dirty="0">
                <a:latin typeface="Calibri" pitchFamily="34" charset="0"/>
                <a:cs typeface="Calibri" pitchFamily="34" charset="0"/>
              </a:rPr>
              <a:t>INDOOR</a:t>
            </a:r>
          </a:p>
          <a:p>
            <a:pPr eaLnBrk="1" hangingPunct="1"/>
            <a:r>
              <a:rPr lang="en-US" dirty="0">
                <a:latin typeface="Calibri" pitchFamily="34" charset="0"/>
                <a:cs typeface="Calibri" pitchFamily="34" charset="0"/>
              </a:rPr>
              <a:t>-Alert </a:t>
            </a:r>
            <a:r>
              <a:rPr lang="en-US" dirty="0" smtClean="0">
                <a:latin typeface="Calibri" pitchFamily="34" charset="0"/>
                <a:cs typeface="Calibri" pitchFamily="34" charset="0"/>
              </a:rPr>
              <a:t>Beacons (95+)</a:t>
            </a:r>
            <a:endParaRPr lang="en-US" b="1" dirty="0">
              <a:latin typeface="Calibri" pitchFamily="34" charset="0"/>
              <a:cs typeface="Calibri" pitchFamily="34" charset="0"/>
            </a:endParaRPr>
          </a:p>
          <a:p>
            <a:pPr eaLnBrk="1" hangingPunct="1">
              <a:buFontTx/>
              <a:buChar char="-"/>
            </a:pPr>
            <a:r>
              <a:rPr lang="en-US" dirty="0">
                <a:latin typeface="Calibri" pitchFamily="34" charset="0"/>
                <a:cs typeface="Calibri" pitchFamily="34" charset="0"/>
              </a:rPr>
              <a:t>Desktop </a:t>
            </a:r>
            <a:r>
              <a:rPr lang="en-US" dirty="0" smtClean="0">
                <a:latin typeface="Calibri" pitchFamily="34" charset="0"/>
                <a:cs typeface="Calibri" pitchFamily="34" charset="0"/>
              </a:rPr>
              <a:t>Popups (&gt;8K)</a:t>
            </a:r>
            <a:endParaRPr lang="en-US" dirty="0">
              <a:latin typeface="Calibri" pitchFamily="34" charset="0"/>
              <a:cs typeface="Calibri" pitchFamily="34" charset="0"/>
            </a:endParaRPr>
          </a:p>
          <a:p>
            <a:pPr eaLnBrk="1" hangingPunct="1">
              <a:buFontTx/>
              <a:buChar char="-"/>
            </a:pPr>
            <a:r>
              <a:rPr lang="en-US" dirty="0">
                <a:latin typeface="Calibri" pitchFamily="34" charset="0"/>
                <a:cs typeface="Calibri" pitchFamily="34" charset="0"/>
              </a:rPr>
              <a:t>Cable TV </a:t>
            </a:r>
            <a:r>
              <a:rPr lang="en-US" dirty="0" smtClean="0">
                <a:latin typeface="Calibri" pitchFamily="34" charset="0"/>
                <a:cs typeface="Calibri" pitchFamily="34" charset="0"/>
              </a:rPr>
              <a:t>Override</a:t>
            </a:r>
          </a:p>
          <a:p>
            <a:pPr eaLnBrk="1" hangingPunct="1">
              <a:buFontTx/>
              <a:buChar char="-"/>
            </a:pPr>
            <a:r>
              <a:rPr lang="en-US" dirty="0">
                <a:latin typeface="Calibri" pitchFamily="34" charset="0"/>
                <a:cs typeface="Calibri" pitchFamily="34" charset="0"/>
              </a:rPr>
              <a:t>PA </a:t>
            </a:r>
            <a:r>
              <a:rPr lang="en-US" dirty="0" smtClean="0">
                <a:latin typeface="Calibri" pitchFamily="34" charset="0"/>
                <a:cs typeface="Calibri" pitchFamily="34" charset="0"/>
              </a:rPr>
              <a:t>Systems (x3 buildings)</a:t>
            </a:r>
          </a:p>
          <a:p>
            <a:pPr eaLnBrk="1" hangingPunct="1">
              <a:buFontTx/>
              <a:buChar char="-"/>
            </a:pPr>
            <a:r>
              <a:rPr lang="en-US" dirty="0" smtClean="0">
                <a:latin typeface="Calibri" pitchFamily="34" charset="0"/>
                <a:cs typeface="Calibri" pitchFamily="34" charset="0"/>
              </a:rPr>
              <a:t>Emergency Web Site RSS Feed</a:t>
            </a:r>
            <a:endParaRPr lang="en-US" dirty="0">
              <a:latin typeface="Calibri" pitchFamily="34" charset="0"/>
              <a:cs typeface="Calibri" pitchFamily="34" charset="0"/>
            </a:endParaRPr>
          </a:p>
          <a:p>
            <a:pPr eaLnBrk="1" hangingPunct="1">
              <a:buFontTx/>
              <a:buChar char="-"/>
            </a:pPr>
            <a:r>
              <a:rPr lang="en-US" dirty="0" smtClean="0">
                <a:latin typeface="Calibri" pitchFamily="34" charset="0"/>
                <a:cs typeface="Calibri" pitchFamily="34" charset="0"/>
              </a:rPr>
              <a:t>Emergency/Fire Alarms</a:t>
            </a:r>
          </a:p>
          <a:p>
            <a:pPr eaLnBrk="1" hangingPunct="1">
              <a:buFontTx/>
              <a:buChar char="-"/>
            </a:pPr>
            <a:r>
              <a:rPr lang="en-US" dirty="0" smtClean="0">
                <a:latin typeface="Calibri" pitchFamily="34" charset="0"/>
                <a:cs typeface="Calibri" pitchFamily="34" charset="0"/>
              </a:rPr>
              <a:t> WUSTL App – Spring 2015</a:t>
            </a:r>
          </a:p>
          <a:p>
            <a:pPr eaLnBrk="1" hangingPunct="1">
              <a:buFontTx/>
              <a:buChar char="-"/>
            </a:pPr>
            <a:r>
              <a:rPr lang="en-US" dirty="0">
                <a:latin typeface="Calibri" pitchFamily="34" charset="0"/>
                <a:cs typeface="Calibri" pitchFamily="34" charset="0"/>
              </a:rPr>
              <a:t> </a:t>
            </a:r>
            <a:r>
              <a:rPr lang="en-US" i="1" dirty="0" smtClean="0">
                <a:latin typeface="Calibri" pitchFamily="34" charset="0"/>
                <a:cs typeface="Calibri" pitchFamily="34" charset="0"/>
              </a:rPr>
              <a:t>Digital Signage Override - 2015</a:t>
            </a:r>
          </a:p>
          <a:p>
            <a:pPr eaLnBrk="1" hangingPunct="1"/>
            <a:r>
              <a:rPr lang="en-US" i="1" dirty="0" smtClean="0">
                <a:latin typeface="Calibri" pitchFamily="34" charset="0"/>
                <a:cs typeface="Calibri" pitchFamily="34" charset="0"/>
              </a:rPr>
              <a:t/>
            </a:r>
            <a:br>
              <a:rPr lang="en-US" i="1" dirty="0" smtClean="0">
                <a:latin typeface="Calibri" pitchFamily="34" charset="0"/>
                <a:cs typeface="Calibri" pitchFamily="34" charset="0"/>
              </a:rPr>
            </a:br>
            <a:r>
              <a:rPr lang="en-US" b="1" dirty="0" smtClean="0">
                <a:latin typeface="Calibri" pitchFamily="34" charset="0"/>
                <a:cs typeface="Calibri" pitchFamily="34" charset="0"/>
              </a:rPr>
              <a:t>Social</a:t>
            </a:r>
          </a:p>
          <a:p>
            <a:pPr eaLnBrk="1" hangingPunct="1"/>
            <a:r>
              <a:rPr lang="en-US" dirty="0" smtClean="0">
                <a:latin typeface="Calibri" pitchFamily="34" charset="0"/>
                <a:cs typeface="Calibri" pitchFamily="34" charset="0"/>
              </a:rPr>
              <a:t>Facebook / Twitter</a:t>
            </a:r>
            <a:endParaRPr lang="en-US" dirty="0">
              <a:latin typeface="Calibri" pitchFamily="34" charset="0"/>
              <a:cs typeface="Calibri" pitchFamily="34" charset="0"/>
            </a:endParaRPr>
          </a:p>
          <a:p>
            <a:pPr eaLnBrk="1" hangingPunct="1">
              <a:buFontTx/>
              <a:buChar char="-"/>
            </a:pPr>
            <a:endParaRPr lang="en-US" b="1" dirty="0">
              <a:latin typeface="Calibri" pitchFamily="34" charset="0"/>
              <a:cs typeface="Calibri" pitchFamily="34" charset="0"/>
            </a:endParaRPr>
          </a:p>
        </p:txBody>
      </p:sp>
    </p:spTree>
    <p:extLst>
      <p:ext uri="{BB962C8B-B14F-4D97-AF65-F5344CB8AC3E}">
        <p14:creationId xmlns:p14="http://schemas.microsoft.com/office/powerpoint/2010/main" val="593254817"/>
      </p:ext>
    </p:extLst>
  </p:cSld>
  <p:clrMapOvr>
    <a:masterClrMapping/>
  </p:clrMapOvr>
  <p:transition xmlns:p14="http://schemas.microsoft.com/office/powerpoint/2010/main" advTm="49000"/>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p:cNvPicPr>
            <a:picLocks noChangeAspect="1"/>
          </p:cNvPicPr>
          <p:nvPr/>
        </p:nvPicPr>
        <p:blipFill>
          <a:blip r:embed="rId2">
            <a:extLst>
              <a:ext uri="{28A0092B-C50C-407E-A947-70E740481C1C}">
                <a14:useLocalDpi xmlns:a14="http://schemas.microsoft.com/office/drawing/2010/main" val="0"/>
              </a:ext>
            </a:extLst>
          </a:blip>
          <a:srcRect l="-117" t="18" r="76" b="34238"/>
          <a:stretch>
            <a:fillRect/>
          </a:stretch>
        </p:blipFill>
        <p:spPr bwMode="auto">
          <a:xfrm>
            <a:off x="4495800" y="4621212"/>
            <a:ext cx="282257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p:txBody>
          <a:bodyPr/>
          <a:lstStyle/>
          <a:p>
            <a:r>
              <a:rPr lang="en-US" dirty="0">
                <a:latin typeface="Arial" charset="0"/>
              </a:rPr>
              <a:t>Webinar Panelists</a:t>
            </a:r>
          </a:p>
        </p:txBody>
      </p:sp>
      <p:sp>
        <p:nvSpPr>
          <p:cNvPr id="3" name="Content Placeholder 2"/>
          <p:cNvSpPr>
            <a:spLocks noGrp="1"/>
          </p:cNvSpPr>
          <p:nvPr>
            <p:ph idx="1"/>
          </p:nvPr>
        </p:nvSpPr>
        <p:spPr>
          <a:xfrm>
            <a:off x="4419600" y="1570037"/>
            <a:ext cx="7391400" cy="4525963"/>
          </a:xfrm>
        </p:spPr>
        <p:txBody>
          <a:bodyPr/>
          <a:lstStyle/>
          <a:p>
            <a:pPr marL="0" indent="0" eaLnBrk="1" hangingPunct="1">
              <a:buFontTx/>
              <a:buNone/>
              <a:defRPr/>
            </a:pPr>
            <a:r>
              <a:rPr lang="en-US" sz="2400" b="1" dirty="0" smtClean="0">
                <a:latin typeface="+mj-lt"/>
              </a:rPr>
              <a:t>Matthew Arthur</a:t>
            </a:r>
          </a:p>
          <a:p>
            <a:pPr marL="0" indent="0" eaLnBrk="1" hangingPunct="1">
              <a:buFontTx/>
              <a:buNone/>
              <a:defRPr/>
            </a:pPr>
            <a:r>
              <a:rPr lang="en-US" sz="2400" dirty="0" smtClean="0">
                <a:latin typeface="+mj-lt"/>
              </a:rPr>
              <a:t>Director, Media Services &amp; </a:t>
            </a:r>
          </a:p>
          <a:p>
            <a:pPr marL="0" indent="0" eaLnBrk="1" hangingPunct="1">
              <a:buFontTx/>
              <a:buNone/>
              <a:defRPr/>
            </a:pPr>
            <a:r>
              <a:rPr lang="en-US" sz="2400" dirty="0" smtClean="0">
                <a:latin typeface="+mj-lt"/>
              </a:rPr>
              <a:t>Incident Communications </a:t>
            </a:r>
          </a:p>
          <a:p>
            <a:pPr marL="0" indent="0" eaLnBrk="1" hangingPunct="1">
              <a:buFontTx/>
              <a:buNone/>
              <a:defRPr/>
            </a:pPr>
            <a:r>
              <a:rPr lang="en-US" sz="2400" dirty="0" smtClean="0">
                <a:latin typeface="+mj-lt"/>
              </a:rPr>
              <a:t>Solutions</a:t>
            </a:r>
            <a:endParaRPr lang="en-US" sz="2400" dirty="0">
              <a:latin typeface="+mj-lt"/>
            </a:endParaRPr>
          </a:p>
          <a:p>
            <a:pPr marL="0" indent="0" eaLnBrk="1" hangingPunct="1">
              <a:buFontTx/>
              <a:buNone/>
              <a:defRPr/>
            </a:pPr>
            <a:endParaRPr lang="en-US" sz="2400" dirty="0">
              <a:latin typeface="+mj-lt"/>
            </a:endParaRPr>
          </a:p>
          <a:p>
            <a:pPr eaLnBrk="1" hangingPunct="1">
              <a:defRPr/>
            </a:pPr>
            <a:endParaRPr lang="en-US" sz="2400" dirty="0">
              <a:latin typeface="+mj-lt"/>
            </a:endParaRPr>
          </a:p>
          <a:p>
            <a:pPr eaLnBrk="1" hangingPunct="1">
              <a:defRPr/>
            </a:pPr>
            <a:endParaRPr lang="en-US" sz="2400" b="1" dirty="0" smtClean="0">
              <a:latin typeface="+mj-lt"/>
            </a:endParaRPr>
          </a:p>
          <a:p>
            <a:pPr marL="0" indent="0">
              <a:buFontTx/>
              <a:buNone/>
              <a:defRPr/>
            </a:pPr>
            <a:r>
              <a:rPr lang="en-US" sz="2400" b="1" dirty="0" smtClean="0">
                <a:latin typeface="+mj-lt"/>
              </a:rPr>
              <a:t>Rob </a:t>
            </a:r>
            <a:r>
              <a:rPr lang="en-US" sz="2400" b="1" dirty="0" err="1" smtClean="0">
                <a:latin typeface="+mj-lt"/>
              </a:rPr>
              <a:t>Caffey</a:t>
            </a:r>
            <a:endParaRPr lang="en-US" sz="2400" b="1" dirty="0" smtClean="0">
              <a:latin typeface="+mj-lt"/>
            </a:endParaRPr>
          </a:p>
          <a:p>
            <a:pPr marL="0" indent="0">
              <a:buFontTx/>
              <a:buNone/>
              <a:defRPr/>
            </a:pPr>
            <a:r>
              <a:rPr lang="en-US" sz="2400" dirty="0" smtClean="0">
                <a:latin typeface="+mj-lt"/>
              </a:rPr>
              <a:t>IT Director</a:t>
            </a:r>
            <a:endParaRPr lang="en-US" sz="2400" dirty="0">
              <a:latin typeface="+mj-lt"/>
            </a:endParaRPr>
          </a:p>
          <a:p>
            <a:pPr marL="0" indent="0">
              <a:buFontTx/>
              <a:buNone/>
              <a:defRPr/>
            </a:pPr>
            <a:endParaRPr lang="en-US" dirty="0"/>
          </a:p>
        </p:txBody>
      </p:sp>
      <p:pic>
        <p:nvPicPr>
          <p:cNvPr id="18437" name="Picture 4" descr="glossy_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14400" y="2971800"/>
            <a:ext cx="317923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419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WUSTL-logo_HIRES.pn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495800" y="34290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838200" y="1600200"/>
            <a:ext cx="3581400" cy="2895600"/>
          </a:xfrm>
          <a:prstGeom prst="rect">
            <a:avLst/>
          </a:prstGeom>
        </p:spPr>
        <p:txBody>
          <a:bodyPr/>
          <a:lstStyle>
            <a:lvl1pPr marL="0" indent="0" algn="l" defTabSz="457200" rtl="0" eaLnBrk="1" latinLnBrk="0" hangingPunct="1">
              <a:spcBef>
                <a:spcPct val="20000"/>
              </a:spcBef>
              <a:buFont typeface="Arial"/>
              <a:buNone/>
              <a:defRPr sz="20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US" sz="2400" b="1" dirty="0" smtClean="0">
                <a:latin typeface="+mj-lt"/>
              </a:rPr>
              <a:t>Erik Stafford </a:t>
            </a:r>
            <a:r>
              <a:rPr lang="en-US" sz="2400" dirty="0" smtClean="0">
                <a:latin typeface="+mj-lt"/>
              </a:rPr>
              <a:t>(moderator)</a:t>
            </a:r>
            <a:endParaRPr lang="en-US" sz="2400" b="1" dirty="0" smtClean="0">
              <a:latin typeface="+mj-lt"/>
            </a:endParaRPr>
          </a:p>
          <a:p>
            <a:pPr>
              <a:buFontTx/>
              <a:buNone/>
              <a:defRPr/>
            </a:pPr>
            <a:r>
              <a:rPr lang="en-US" sz="2400" dirty="0" smtClean="0">
                <a:latin typeface="+mj-lt"/>
              </a:rPr>
              <a:t>Director of Higher Education Sales</a:t>
            </a:r>
          </a:p>
          <a:p>
            <a:pPr>
              <a:buFontTx/>
              <a:buNone/>
              <a:defRPr/>
            </a:pPr>
            <a:endParaRPr lang="en-US" sz="2400" dirty="0" smtClean="0">
              <a:latin typeface="+mj-lt"/>
            </a:endParaRPr>
          </a:p>
          <a:p>
            <a:pPr>
              <a:defRPr/>
            </a:pPr>
            <a:endParaRPr lang="en-US" sz="2400" dirty="0" smtClean="0">
              <a:latin typeface="+mj-lt"/>
            </a:endParaRPr>
          </a:p>
          <a:p>
            <a:pPr>
              <a:defRPr/>
            </a:pPr>
            <a:endParaRPr lang="en-US" sz="2400" b="1" dirty="0" smtClean="0">
              <a:latin typeface="+mj-lt"/>
            </a:endParaRPr>
          </a:p>
          <a:p>
            <a:pPr>
              <a:buFontTx/>
              <a:buNone/>
              <a:defRPr/>
            </a:pPr>
            <a:r>
              <a:rPr lang="en-US" sz="2400" b="1" dirty="0" smtClean="0">
                <a:latin typeface="+mj-lt"/>
              </a:rPr>
              <a:t>Dave </a:t>
            </a:r>
            <a:r>
              <a:rPr lang="en-US" sz="2400" b="1" dirty="0" err="1" smtClean="0">
                <a:latin typeface="+mj-lt"/>
              </a:rPr>
              <a:t>Bujak</a:t>
            </a:r>
            <a:endParaRPr lang="en-US" sz="2400" b="1" dirty="0" smtClean="0">
              <a:latin typeface="+mj-lt"/>
            </a:endParaRPr>
          </a:p>
          <a:p>
            <a:pPr>
              <a:buFontTx/>
              <a:buNone/>
              <a:defRPr/>
            </a:pPr>
            <a:r>
              <a:rPr lang="en-US" sz="2400" dirty="0" smtClean="0">
                <a:latin typeface="+mj-lt"/>
              </a:rPr>
              <a:t>Director of </a:t>
            </a:r>
          </a:p>
          <a:p>
            <a:pPr>
              <a:buFontTx/>
              <a:buNone/>
              <a:defRPr/>
            </a:pPr>
            <a:r>
              <a:rPr lang="en-US" sz="2400" dirty="0" smtClean="0">
                <a:latin typeface="+mj-lt"/>
              </a:rPr>
              <a:t>Emergency </a:t>
            </a:r>
          </a:p>
          <a:p>
            <a:pPr>
              <a:buFontTx/>
              <a:buNone/>
              <a:defRPr/>
            </a:pPr>
            <a:r>
              <a:rPr lang="en-US" sz="2400" dirty="0" smtClean="0">
                <a:latin typeface="+mj-lt"/>
              </a:rPr>
              <a:t>Management</a:t>
            </a:r>
          </a:p>
          <a:p>
            <a:pPr>
              <a:buFontTx/>
              <a:buNone/>
              <a:defRPr/>
            </a:pPr>
            <a:endParaRPr lang="en-US" dirty="0"/>
          </a:p>
        </p:txBody>
      </p:sp>
    </p:spTree>
    <p:extLst>
      <p:ext uri="{BB962C8B-B14F-4D97-AF65-F5344CB8AC3E}">
        <p14:creationId xmlns:p14="http://schemas.microsoft.com/office/powerpoint/2010/main" val="3527551737"/>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body" sz="quarter" idx="10"/>
          </p:nvPr>
        </p:nvSpPr>
        <p:spPr/>
        <p:txBody>
          <a:bodyPr/>
          <a:lstStyle/>
          <a:p>
            <a:pPr marL="0" indent="0" eaLnBrk="1" hangingPunct="1">
              <a:buFontTx/>
              <a:buNone/>
              <a:defRPr/>
            </a:pPr>
            <a:endParaRPr lang="en-US" b="1" dirty="0" smtClean="0">
              <a:latin typeface="+mj-lt"/>
            </a:endParaRPr>
          </a:p>
          <a:p>
            <a:pPr marL="0" indent="0" eaLnBrk="1" hangingPunct="1">
              <a:buFontTx/>
              <a:buNone/>
              <a:defRPr/>
            </a:pPr>
            <a:endParaRPr lang="en-US" b="1" dirty="0">
              <a:latin typeface="+mj-lt"/>
            </a:endParaRPr>
          </a:p>
          <a:p>
            <a:pPr marL="0" indent="0" eaLnBrk="1" hangingPunct="1">
              <a:buFontTx/>
              <a:buNone/>
              <a:defRPr/>
            </a:pPr>
            <a:endParaRPr lang="en-US" b="1" dirty="0" smtClean="0">
              <a:latin typeface="+mj-lt"/>
            </a:endParaRPr>
          </a:p>
          <a:p>
            <a:pPr marL="0" indent="0" eaLnBrk="1" hangingPunct="1">
              <a:buFontTx/>
              <a:buNone/>
              <a:defRPr/>
            </a:pPr>
            <a:endParaRPr lang="en-US" b="1" dirty="0" smtClean="0">
              <a:latin typeface="+mj-lt"/>
            </a:endParaRPr>
          </a:p>
          <a:p>
            <a:pPr marL="0" indent="0">
              <a:buFontTx/>
              <a:buNone/>
              <a:defRPr/>
            </a:pPr>
            <a:endParaRPr lang="en-US" sz="2600" b="1" dirty="0" smtClean="0">
              <a:latin typeface="+mj-lt"/>
            </a:endParaRPr>
          </a:p>
          <a:p>
            <a:pPr marL="0" indent="0">
              <a:buFontTx/>
              <a:buNone/>
              <a:defRPr/>
            </a:pPr>
            <a:r>
              <a:rPr lang="en-US" sz="2600" b="1" dirty="0" smtClean="0">
                <a:latin typeface="+mj-lt"/>
              </a:rPr>
              <a:t>Dave </a:t>
            </a:r>
            <a:r>
              <a:rPr lang="en-US" sz="2600" b="1" dirty="0" err="1">
                <a:latin typeface="+mj-lt"/>
              </a:rPr>
              <a:t>Bujak</a:t>
            </a:r>
            <a:endParaRPr lang="en-US" sz="2600" b="1" dirty="0">
              <a:latin typeface="+mj-lt"/>
            </a:endParaRPr>
          </a:p>
          <a:p>
            <a:pPr marL="0" indent="0">
              <a:buFontTx/>
              <a:buNone/>
              <a:defRPr/>
            </a:pPr>
            <a:r>
              <a:rPr lang="en-US" sz="2600" dirty="0">
                <a:latin typeface="+mj-lt"/>
              </a:rPr>
              <a:t>Director of Emergency </a:t>
            </a:r>
            <a:endParaRPr lang="en-US" sz="2600" dirty="0" smtClean="0">
              <a:latin typeface="+mj-lt"/>
            </a:endParaRPr>
          </a:p>
          <a:p>
            <a:pPr marL="0" indent="0">
              <a:buFontTx/>
              <a:buNone/>
              <a:defRPr/>
            </a:pPr>
            <a:r>
              <a:rPr lang="en-US" sz="2600" dirty="0" smtClean="0">
                <a:latin typeface="+mj-lt"/>
              </a:rPr>
              <a:t>Management</a:t>
            </a:r>
            <a:endParaRPr lang="en-US" sz="2600" dirty="0">
              <a:latin typeface="+mj-lt"/>
            </a:endParaRPr>
          </a:p>
        </p:txBody>
      </p:sp>
      <p:sp>
        <p:nvSpPr>
          <p:cNvPr id="4" name="Content Placeholder 3"/>
          <p:cNvSpPr>
            <a:spLocks noGrp="1"/>
          </p:cNvSpPr>
          <p:nvPr>
            <p:ph sz="half" idx="4294967295"/>
          </p:nvPr>
        </p:nvSpPr>
        <p:spPr>
          <a:xfrm>
            <a:off x="4572000" y="1722437"/>
            <a:ext cx="4038600" cy="4525963"/>
          </a:xfrm>
          <a:prstGeom prst="rect">
            <a:avLst/>
          </a:prstGeom>
        </p:spPr>
        <p:txBody>
          <a:bodyPr/>
          <a:lstStyle/>
          <a:p>
            <a:pPr marL="0" indent="0">
              <a:buFontTx/>
              <a:buNone/>
              <a:defRPr/>
            </a:pPr>
            <a:r>
              <a:rPr lang="en-US" sz="2600" dirty="0" smtClean="0">
                <a:latin typeface="+mj-lt"/>
              </a:rPr>
              <a:t>Location: </a:t>
            </a:r>
            <a:r>
              <a:rPr lang="en-US" sz="2600" dirty="0">
                <a:latin typeface="+mj-lt"/>
              </a:rPr>
              <a:t>T</a:t>
            </a:r>
            <a:r>
              <a:rPr lang="en-US" sz="2600" dirty="0" smtClean="0">
                <a:latin typeface="+mj-lt"/>
              </a:rPr>
              <a:t>allahassee, FL</a:t>
            </a:r>
          </a:p>
          <a:p>
            <a:pPr marL="0" indent="0">
              <a:buFontTx/>
              <a:buNone/>
              <a:defRPr/>
            </a:pPr>
            <a:r>
              <a:rPr lang="en-US" sz="2600" dirty="0" smtClean="0">
                <a:latin typeface="+mj-lt"/>
              </a:rPr>
              <a:t>Campus type: urban</a:t>
            </a:r>
          </a:p>
          <a:p>
            <a:pPr marL="0" indent="0">
              <a:buFontTx/>
              <a:buNone/>
              <a:defRPr/>
            </a:pPr>
            <a:r>
              <a:rPr lang="en-US" sz="2600" dirty="0" smtClean="0">
                <a:latin typeface="+mj-lt"/>
              </a:rPr>
              <a:t>Enrollment: 41,773</a:t>
            </a:r>
          </a:p>
          <a:p>
            <a:pPr marL="0" indent="0">
              <a:buFontTx/>
              <a:buNone/>
              <a:defRPr/>
            </a:pPr>
            <a:r>
              <a:rPr lang="en-US" sz="2600" dirty="0" smtClean="0">
                <a:latin typeface="+mj-lt"/>
              </a:rPr>
              <a:t>Employees: 11,797</a:t>
            </a:r>
          </a:p>
          <a:p>
            <a:pPr marL="0" indent="0">
              <a:buFontTx/>
              <a:buNone/>
              <a:defRPr/>
            </a:pPr>
            <a:r>
              <a:rPr lang="en-US" sz="2600" dirty="0" smtClean="0">
                <a:latin typeface="+mj-lt"/>
              </a:rPr>
              <a:t>Campus size: 750 acres</a:t>
            </a:r>
          </a:p>
        </p:txBody>
      </p:sp>
      <p:pic>
        <p:nvPicPr>
          <p:cNvPr id="21507"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 y="1600200"/>
            <a:ext cx="17526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693275501"/>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FSU Background</a:t>
            </a:r>
            <a:endParaRPr lang="en-US" sz="3000" dirty="0"/>
          </a:p>
        </p:txBody>
      </p:sp>
      <p:sp>
        <p:nvSpPr>
          <p:cNvPr id="3" name="Text Placeholder 2"/>
          <p:cNvSpPr>
            <a:spLocks noGrp="1"/>
          </p:cNvSpPr>
          <p:nvPr>
            <p:ph type="body" sz="quarter" idx="10"/>
          </p:nvPr>
        </p:nvSpPr>
        <p:spPr/>
        <p:txBody>
          <a:bodyPr/>
          <a:lstStyle/>
          <a:p>
            <a:pPr marL="342900" indent="-342900">
              <a:buFont typeface="Arial"/>
              <a:buChar char="•"/>
            </a:pPr>
            <a:r>
              <a:rPr lang="en-US" dirty="0"/>
              <a:t>FSU Campus Safety &amp; Security includes: Police (fully-sworn), E.M., Transportation &amp; Parking, </a:t>
            </a:r>
            <a:r>
              <a:rPr lang="en-US" dirty="0" smtClean="0"/>
              <a:t>Systems</a:t>
            </a:r>
            <a:br>
              <a:rPr lang="en-US" dirty="0" smtClean="0"/>
            </a:br>
            <a:endParaRPr lang="en-US" dirty="0"/>
          </a:p>
          <a:p>
            <a:pPr marL="342900" indent="-342900">
              <a:buFont typeface="Arial"/>
              <a:buChar char="•"/>
            </a:pPr>
            <a:r>
              <a:rPr lang="en-US" dirty="0" smtClean="0"/>
              <a:t>Predecessor to FSU ALERT established after 9/11.</a:t>
            </a:r>
            <a:br>
              <a:rPr lang="en-US" dirty="0" smtClean="0"/>
            </a:br>
            <a:endParaRPr lang="en-US" dirty="0" smtClean="0"/>
          </a:p>
          <a:p>
            <a:pPr marL="342900" indent="-342900">
              <a:buFont typeface="Arial"/>
              <a:buChar char="•"/>
            </a:pPr>
            <a:r>
              <a:rPr lang="en-US" dirty="0" smtClean="0"/>
              <a:t>FSU Emergency Management established December 2006.</a:t>
            </a:r>
            <a:br>
              <a:rPr lang="en-US" dirty="0" smtClean="0"/>
            </a:br>
            <a:endParaRPr lang="en-US" dirty="0" smtClean="0"/>
          </a:p>
          <a:p>
            <a:pPr marL="342900" indent="-342900">
              <a:buFont typeface="Arial"/>
              <a:buChar char="•"/>
            </a:pPr>
            <a:r>
              <a:rPr lang="en-US" dirty="0" smtClean="0"/>
              <a:t>FSU ALERT Emergency Notification &amp; Warning System modernized and formalized just before Virginia Tech, 2007.</a:t>
            </a:r>
            <a:br>
              <a:rPr lang="en-US" dirty="0" smtClean="0"/>
            </a:br>
            <a:endParaRPr lang="en-US" dirty="0" smtClean="0"/>
          </a:p>
          <a:p>
            <a:pPr marL="342900" indent="-342900">
              <a:buFont typeface="Arial"/>
              <a:buChar char="•"/>
            </a:pPr>
            <a:r>
              <a:rPr lang="en-US" dirty="0" smtClean="0"/>
              <a:t>University conducts semiannual tests, review and needs assessment of FSU ALERT system. Annual gap analysis.</a:t>
            </a:r>
          </a:p>
          <a:p>
            <a:pPr marL="342900" indent="-342900">
              <a:buFont typeface="Arial"/>
              <a:buChar char="•"/>
            </a:pPr>
            <a:endParaRPr lang="en-US" dirty="0" smtClean="0"/>
          </a:p>
          <a:p>
            <a:pPr marL="342900" indent="-342900">
              <a:buFont typeface="Arial"/>
              <a:buChar char="•"/>
            </a:pPr>
            <a:r>
              <a:rPr lang="en-US" dirty="0" smtClean="0"/>
              <a:t>Needs assessment &amp; gap analysis drives funding priorities.</a:t>
            </a:r>
          </a:p>
        </p:txBody>
      </p:sp>
    </p:spTree>
    <p:extLst>
      <p:ext uri="{BB962C8B-B14F-4D97-AF65-F5344CB8AC3E}">
        <p14:creationId xmlns:p14="http://schemas.microsoft.com/office/powerpoint/2010/main" val="307035618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r>
              <a:rPr lang="en-US" dirty="0" smtClean="0"/>
              <a:t>Florida State University uses a number of notification methods to communicate with the campus community in the event of an emergency:</a:t>
            </a:r>
          </a:p>
          <a:p>
            <a:endParaRPr lang="en-US" dirty="0" smtClean="0"/>
          </a:p>
          <a:p>
            <a:pPr marL="342900" indent="-342900">
              <a:buFont typeface="Arial"/>
              <a:buChar char="•"/>
            </a:pPr>
            <a:r>
              <a:rPr lang="en-US" sz="1600" dirty="0" smtClean="0"/>
              <a:t>Alerts page</a:t>
            </a:r>
          </a:p>
          <a:p>
            <a:pPr marL="342900" indent="-342900">
              <a:buFont typeface="Arial"/>
              <a:buChar char="•"/>
            </a:pPr>
            <a:r>
              <a:rPr lang="en-US" sz="1600" dirty="0" smtClean="0"/>
              <a:t>FSU website home </a:t>
            </a:r>
          </a:p>
          <a:p>
            <a:r>
              <a:rPr lang="en-US" sz="1600" dirty="0"/>
              <a:t> </a:t>
            </a:r>
            <a:r>
              <a:rPr lang="en-US" sz="1600" dirty="0" smtClean="0"/>
              <a:t>     page</a:t>
            </a:r>
          </a:p>
          <a:p>
            <a:pPr marL="342900" indent="-342900">
              <a:buFont typeface="Arial"/>
              <a:buChar char="•"/>
            </a:pPr>
            <a:r>
              <a:rPr lang="en-US" sz="1600" dirty="0" smtClean="0"/>
              <a:t>Outdoor sirens</a:t>
            </a:r>
          </a:p>
          <a:p>
            <a:pPr marL="342900" indent="-342900">
              <a:buFont typeface="Arial"/>
              <a:buChar char="•"/>
            </a:pPr>
            <a:r>
              <a:rPr lang="en-US" sz="1600" dirty="0" smtClean="0"/>
              <a:t>Indoor sirens</a:t>
            </a:r>
          </a:p>
          <a:p>
            <a:pPr marL="342900" indent="-342900">
              <a:buFont typeface="Arial"/>
              <a:buChar char="•"/>
            </a:pPr>
            <a:r>
              <a:rPr lang="en-US" sz="1600" dirty="0" smtClean="0"/>
              <a:t>SMS text messages</a:t>
            </a:r>
          </a:p>
          <a:p>
            <a:pPr marL="342900" indent="-342900">
              <a:buFont typeface="Arial"/>
              <a:buChar char="•"/>
            </a:pPr>
            <a:r>
              <a:rPr lang="en-US" sz="1600" dirty="0" smtClean="0"/>
              <a:t>Email</a:t>
            </a:r>
          </a:p>
          <a:p>
            <a:pPr marL="342900" indent="-342900">
              <a:buFont typeface="Arial"/>
              <a:buChar char="•"/>
            </a:pPr>
            <a:r>
              <a:rPr lang="en-US" sz="1600" dirty="0" smtClean="0"/>
              <a:t>Blue light phones</a:t>
            </a:r>
          </a:p>
          <a:p>
            <a:pPr marL="342900" indent="-342900">
              <a:buFont typeface="Arial"/>
              <a:buChar char="•"/>
            </a:pPr>
            <a:r>
              <a:rPr lang="en-US" sz="1600" dirty="0" smtClean="0"/>
              <a:t>FSU ALERTS hotline</a:t>
            </a:r>
          </a:p>
          <a:p>
            <a:pPr marL="342900" indent="-342900">
              <a:buFont typeface="Arial"/>
              <a:buChar char="•"/>
            </a:pPr>
            <a:r>
              <a:rPr lang="en-US" sz="1600" dirty="0" smtClean="0"/>
              <a:t>Voice phone calls</a:t>
            </a:r>
          </a:p>
          <a:p>
            <a:pPr marL="342900" indent="-342900">
              <a:buFont typeface="Arial"/>
              <a:buChar char="•"/>
            </a:pPr>
            <a:r>
              <a:rPr lang="en-US" sz="1600" dirty="0" smtClean="0"/>
              <a:t>Desktop alerts</a:t>
            </a:r>
          </a:p>
          <a:p>
            <a:pPr marL="342900" indent="-342900">
              <a:buFont typeface="Arial"/>
              <a:buChar char="•"/>
            </a:pPr>
            <a:r>
              <a:rPr lang="en-US" sz="1600" dirty="0" smtClean="0"/>
              <a:t>Alert Beacons</a:t>
            </a:r>
          </a:p>
          <a:p>
            <a:pPr marL="342900" indent="-342900">
              <a:buFont typeface="Arial"/>
              <a:buChar char="•"/>
            </a:pPr>
            <a:endParaRPr lang="en-US" dirty="0"/>
          </a:p>
        </p:txBody>
      </p:sp>
      <p:pic>
        <p:nvPicPr>
          <p:cNvPr id="4" name="Picture 3" descr="FSU ALERT Wordmark.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90800" y="304800"/>
            <a:ext cx="3581400" cy="931485"/>
          </a:xfrm>
          <a:prstGeom prst="rect">
            <a:avLst/>
          </a:prstGeom>
        </p:spPr>
      </p:pic>
      <p:sp>
        <p:nvSpPr>
          <p:cNvPr id="5" name="TextBox 4"/>
          <p:cNvSpPr txBox="1"/>
          <p:nvPr/>
        </p:nvSpPr>
        <p:spPr>
          <a:xfrm>
            <a:off x="3048000" y="2795349"/>
            <a:ext cx="3048000" cy="4062651"/>
          </a:xfrm>
          <a:prstGeom prst="rect">
            <a:avLst/>
          </a:prstGeom>
          <a:noFill/>
        </p:spPr>
        <p:txBody>
          <a:bodyPr wrap="square" rtlCol="0">
            <a:spAutoFit/>
          </a:bodyPr>
          <a:lstStyle/>
          <a:p>
            <a:pPr marL="285750" indent="-285750">
              <a:buFont typeface="Arial"/>
              <a:buChar char="•"/>
            </a:pPr>
            <a:r>
              <a:rPr lang="en-US" sz="1600" dirty="0" smtClean="0">
                <a:solidFill>
                  <a:schemeClr val="bg1">
                    <a:lumMod val="50000"/>
                  </a:schemeClr>
                </a:solidFill>
                <a:latin typeface="Arial"/>
                <a:cs typeface="Arial"/>
              </a:rPr>
              <a:t>my FSU mobile app</a:t>
            </a:r>
          </a:p>
          <a:p>
            <a:pPr marL="285750" indent="-285750">
              <a:buFont typeface="Arial"/>
              <a:buChar char="•"/>
            </a:pPr>
            <a:r>
              <a:rPr lang="en-US" sz="1600" dirty="0" smtClean="0">
                <a:solidFill>
                  <a:schemeClr val="bg1">
                    <a:lumMod val="50000"/>
                  </a:schemeClr>
                </a:solidFill>
                <a:latin typeface="Arial"/>
                <a:cs typeface="Arial"/>
              </a:rPr>
              <a:t>Facebook</a:t>
            </a:r>
          </a:p>
          <a:p>
            <a:pPr marL="285750" indent="-285750">
              <a:buFont typeface="Arial"/>
              <a:buChar char="•"/>
            </a:pPr>
            <a:r>
              <a:rPr lang="en-US" sz="1600" dirty="0" smtClean="0">
                <a:solidFill>
                  <a:schemeClr val="bg1">
                    <a:lumMod val="50000"/>
                  </a:schemeClr>
                </a:solidFill>
                <a:latin typeface="Arial"/>
                <a:cs typeface="Arial"/>
              </a:rPr>
              <a:t>Twitter</a:t>
            </a:r>
          </a:p>
          <a:p>
            <a:pPr marL="285750" indent="-285750">
              <a:buFont typeface="Arial"/>
              <a:buChar char="•"/>
            </a:pPr>
            <a:r>
              <a:rPr lang="en-US" sz="1600" dirty="0" err="1" smtClean="0">
                <a:solidFill>
                  <a:schemeClr val="bg1">
                    <a:lumMod val="50000"/>
                  </a:schemeClr>
                </a:solidFill>
                <a:latin typeface="Arial"/>
                <a:cs typeface="Arial"/>
              </a:rPr>
              <a:t>Tumblr</a:t>
            </a:r>
            <a:endParaRPr lang="en-US" sz="1600" dirty="0" smtClean="0">
              <a:solidFill>
                <a:schemeClr val="bg1">
                  <a:lumMod val="50000"/>
                </a:schemeClr>
              </a:solidFill>
              <a:latin typeface="Arial"/>
              <a:cs typeface="Arial"/>
            </a:endParaRPr>
          </a:p>
          <a:p>
            <a:pPr marL="285750" indent="-285750">
              <a:buFont typeface="Arial"/>
              <a:buChar char="•"/>
            </a:pPr>
            <a:r>
              <a:rPr lang="en-US" sz="1600" dirty="0" err="1" smtClean="0">
                <a:solidFill>
                  <a:schemeClr val="bg1">
                    <a:lumMod val="50000"/>
                  </a:schemeClr>
                </a:solidFill>
                <a:latin typeface="Arial"/>
                <a:cs typeface="Arial"/>
              </a:rPr>
              <a:t>Reddit</a:t>
            </a:r>
            <a:endParaRPr lang="en-US" sz="1600" dirty="0" smtClean="0">
              <a:solidFill>
                <a:schemeClr val="bg1">
                  <a:lumMod val="50000"/>
                </a:schemeClr>
              </a:solidFill>
              <a:latin typeface="Arial"/>
              <a:cs typeface="Arial"/>
            </a:endParaRPr>
          </a:p>
          <a:p>
            <a:pPr marL="285750" indent="-285750">
              <a:buFont typeface="Arial"/>
              <a:buChar char="•"/>
            </a:pPr>
            <a:r>
              <a:rPr lang="en-US" sz="1600" dirty="0" smtClean="0">
                <a:solidFill>
                  <a:schemeClr val="bg1">
                    <a:lumMod val="50000"/>
                  </a:schemeClr>
                </a:solidFill>
                <a:latin typeface="Arial"/>
                <a:cs typeface="Arial"/>
              </a:rPr>
              <a:t>LinkedIn</a:t>
            </a:r>
          </a:p>
          <a:p>
            <a:pPr marL="285750" indent="-285750">
              <a:buFont typeface="Arial"/>
              <a:buChar char="•"/>
            </a:pPr>
            <a:r>
              <a:rPr lang="en-US" sz="1600" dirty="0" smtClean="0">
                <a:solidFill>
                  <a:schemeClr val="bg1">
                    <a:lumMod val="50000"/>
                  </a:schemeClr>
                </a:solidFill>
                <a:latin typeface="Arial"/>
                <a:cs typeface="Arial"/>
              </a:rPr>
              <a:t>RSS feeds</a:t>
            </a:r>
          </a:p>
          <a:p>
            <a:pPr marL="285750" indent="-285750">
              <a:buFont typeface="Arial"/>
              <a:buChar char="•"/>
            </a:pPr>
            <a:r>
              <a:rPr lang="en-US" sz="1600" dirty="0" smtClean="0">
                <a:solidFill>
                  <a:schemeClr val="bg1">
                    <a:lumMod val="50000"/>
                  </a:schemeClr>
                </a:solidFill>
                <a:latin typeface="Arial"/>
                <a:cs typeface="Arial"/>
              </a:rPr>
              <a:t>Digital displays</a:t>
            </a:r>
          </a:p>
          <a:p>
            <a:pPr marL="285750" indent="-285750">
              <a:buFont typeface="Arial"/>
              <a:buChar char="•"/>
            </a:pPr>
            <a:r>
              <a:rPr lang="en-US" sz="1600" dirty="0" smtClean="0">
                <a:solidFill>
                  <a:schemeClr val="bg1">
                    <a:lumMod val="50000"/>
                  </a:schemeClr>
                </a:solidFill>
                <a:latin typeface="Arial"/>
                <a:cs typeface="Arial"/>
              </a:rPr>
              <a:t>Network login portals</a:t>
            </a:r>
          </a:p>
          <a:p>
            <a:pPr marL="285750" indent="-285750">
              <a:buFont typeface="Arial"/>
              <a:buChar char="•"/>
            </a:pPr>
            <a:r>
              <a:rPr lang="en-US" sz="1600" dirty="0" smtClean="0">
                <a:solidFill>
                  <a:schemeClr val="bg1">
                    <a:lumMod val="50000"/>
                  </a:schemeClr>
                </a:solidFill>
                <a:latin typeface="Arial"/>
                <a:cs typeface="Arial"/>
              </a:rPr>
              <a:t>Family connection list serve</a:t>
            </a:r>
          </a:p>
          <a:p>
            <a:pPr marL="285750" indent="-285750">
              <a:buFont typeface="Arial"/>
              <a:buChar char="•"/>
            </a:pPr>
            <a:r>
              <a:rPr lang="en-US" sz="1600" dirty="0" smtClean="0">
                <a:solidFill>
                  <a:schemeClr val="bg1">
                    <a:lumMod val="50000"/>
                  </a:schemeClr>
                </a:solidFill>
                <a:latin typeface="Arial"/>
                <a:cs typeface="Arial"/>
              </a:rPr>
              <a:t>Two-way radios</a:t>
            </a:r>
          </a:p>
          <a:p>
            <a:pPr marL="285750" indent="-285750">
              <a:buFont typeface="Arial"/>
              <a:buChar char="•"/>
            </a:pPr>
            <a:r>
              <a:rPr lang="en-US" sz="1600" dirty="0" smtClean="0">
                <a:solidFill>
                  <a:schemeClr val="bg1">
                    <a:lumMod val="50000"/>
                  </a:schemeClr>
                </a:solidFill>
                <a:latin typeface="Arial"/>
                <a:cs typeface="Arial"/>
              </a:rPr>
              <a:t>Vehicle public address speakers</a:t>
            </a:r>
          </a:p>
          <a:p>
            <a:pPr marL="285750" indent="-285750">
              <a:buFont typeface="Arial"/>
              <a:buChar char="•"/>
            </a:pPr>
            <a:r>
              <a:rPr lang="en-US" sz="1600" dirty="0" smtClean="0">
                <a:solidFill>
                  <a:schemeClr val="bg1">
                    <a:lumMod val="50000"/>
                  </a:schemeClr>
                </a:solidFill>
                <a:latin typeface="Arial"/>
                <a:cs typeface="Arial"/>
              </a:rPr>
              <a:t>Electronic card-swipe door access</a:t>
            </a:r>
            <a:endParaRPr lang="en-US" sz="1600" dirty="0">
              <a:solidFill>
                <a:schemeClr val="bg1">
                  <a:lumMod val="50000"/>
                </a:schemeClr>
              </a:solidFill>
              <a:latin typeface="Arial"/>
              <a:cs typeface="Arial"/>
            </a:endParaRPr>
          </a:p>
          <a:p>
            <a:pPr marL="285750" indent="-285750">
              <a:buFont typeface="Arial"/>
              <a:buChar char="•"/>
            </a:pPr>
            <a:endParaRPr lang="en-US" dirty="0"/>
          </a:p>
        </p:txBody>
      </p:sp>
      <p:sp>
        <p:nvSpPr>
          <p:cNvPr id="6" name="TextBox 5"/>
          <p:cNvSpPr txBox="1"/>
          <p:nvPr/>
        </p:nvSpPr>
        <p:spPr>
          <a:xfrm>
            <a:off x="6019800" y="2819400"/>
            <a:ext cx="2590800" cy="3293209"/>
          </a:xfrm>
          <a:prstGeom prst="rect">
            <a:avLst/>
          </a:prstGeom>
          <a:noFill/>
        </p:spPr>
        <p:txBody>
          <a:bodyPr wrap="square" rtlCol="0">
            <a:spAutoFit/>
          </a:bodyPr>
          <a:lstStyle/>
          <a:p>
            <a:pPr marL="285750" indent="-285750">
              <a:buFont typeface="Arial"/>
              <a:buChar char="•"/>
            </a:pPr>
            <a:r>
              <a:rPr lang="en-US" sz="1600" dirty="0" smtClean="0">
                <a:solidFill>
                  <a:srgbClr val="7F7F7F"/>
                </a:solidFill>
                <a:latin typeface="Arial"/>
                <a:cs typeface="Arial"/>
              </a:rPr>
              <a:t>NOAA weather radios</a:t>
            </a:r>
          </a:p>
          <a:p>
            <a:pPr marL="285750" indent="-285750">
              <a:buFont typeface="Arial"/>
              <a:buChar char="•"/>
            </a:pPr>
            <a:r>
              <a:rPr lang="en-US" sz="1600" dirty="0" smtClean="0">
                <a:solidFill>
                  <a:srgbClr val="7F7F7F"/>
                </a:solidFill>
                <a:latin typeface="Arial"/>
                <a:cs typeface="Arial"/>
              </a:rPr>
              <a:t>Television media</a:t>
            </a:r>
          </a:p>
          <a:p>
            <a:pPr marL="285750" indent="-285750">
              <a:buFont typeface="Arial"/>
              <a:buChar char="•"/>
            </a:pPr>
            <a:r>
              <a:rPr lang="en-US" sz="1600" dirty="0" smtClean="0">
                <a:solidFill>
                  <a:srgbClr val="7F7F7F"/>
                </a:solidFill>
                <a:latin typeface="Arial"/>
                <a:cs typeface="Arial"/>
              </a:rPr>
              <a:t>Radio media</a:t>
            </a:r>
          </a:p>
          <a:p>
            <a:pPr marL="285750" indent="-285750">
              <a:buFont typeface="Arial"/>
              <a:buChar char="•"/>
            </a:pPr>
            <a:r>
              <a:rPr lang="en-US" sz="1600" dirty="0" smtClean="0">
                <a:solidFill>
                  <a:srgbClr val="7F7F7F"/>
                </a:solidFill>
                <a:latin typeface="Arial"/>
                <a:cs typeface="Arial"/>
              </a:rPr>
              <a:t>Newspaper media</a:t>
            </a:r>
          </a:p>
          <a:p>
            <a:pPr marL="285750" indent="-285750">
              <a:buFont typeface="Arial"/>
              <a:buChar char="•"/>
            </a:pPr>
            <a:r>
              <a:rPr lang="en-US" sz="1600" dirty="0" smtClean="0">
                <a:solidFill>
                  <a:srgbClr val="7F7F7F"/>
                </a:solidFill>
                <a:latin typeface="Arial"/>
                <a:cs typeface="Arial"/>
              </a:rPr>
              <a:t>Online media</a:t>
            </a:r>
          </a:p>
          <a:p>
            <a:pPr marL="285750" indent="-285750">
              <a:buFont typeface="Arial"/>
              <a:buChar char="•"/>
            </a:pPr>
            <a:r>
              <a:rPr lang="en-US" sz="1600" dirty="0" smtClean="0">
                <a:solidFill>
                  <a:srgbClr val="7F7F7F"/>
                </a:solidFill>
                <a:latin typeface="Arial"/>
                <a:cs typeface="Arial"/>
              </a:rPr>
              <a:t>Traffic message boards</a:t>
            </a:r>
          </a:p>
          <a:p>
            <a:pPr marL="285750" indent="-285750">
              <a:buFont typeface="Arial"/>
              <a:buChar char="•"/>
            </a:pPr>
            <a:r>
              <a:rPr lang="en-US" sz="1600" dirty="0" smtClean="0">
                <a:solidFill>
                  <a:srgbClr val="7F7F7F"/>
                </a:solidFill>
                <a:latin typeface="Arial"/>
                <a:cs typeface="Arial"/>
              </a:rPr>
              <a:t>Seminole cablevision</a:t>
            </a:r>
          </a:p>
          <a:p>
            <a:pPr marL="285750" indent="-285750">
              <a:buFont typeface="Arial"/>
              <a:buChar char="•"/>
            </a:pPr>
            <a:r>
              <a:rPr lang="en-US" sz="1600" dirty="0" err="1" smtClean="0">
                <a:solidFill>
                  <a:srgbClr val="7F7F7F"/>
                </a:solidFill>
                <a:latin typeface="Arial"/>
                <a:cs typeface="Arial"/>
              </a:rPr>
              <a:t>Tumblr</a:t>
            </a:r>
            <a:endParaRPr lang="en-US" sz="1600" dirty="0" smtClean="0">
              <a:solidFill>
                <a:srgbClr val="7F7F7F"/>
              </a:solidFill>
              <a:latin typeface="Arial"/>
              <a:cs typeface="Arial"/>
            </a:endParaRPr>
          </a:p>
          <a:p>
            <a:pPr marL="285750" indent="-285750">
              <a:buFont typeface="Arial"/>
              <a:buChar char="•"/>
            </a:pPr>
            <a:r>
              <a:rPr lang="en-US" sz="1600" dirty="0" smtClean="0">
                <a:solidFill>
                  <a:srgbClr val="7F7F7F"/>
                </a:solidFill>
                <a:latin typeface="Arial"/>
                <a:cs typeface="Arial"/>
              </a:rPr>
              <a:t>YouTube</a:t>
            </a:r>
          </a:p>
          <a:p>
            <a:pPr marL="285750" indent="-285750">
              <a:buFont typeface="Arial"/>
              <a:buChar char="•"/>
            </a:pPr>
            <a:r>
              <a:rPr lang="en-US" sz="1600" dirty="0" err="1" smtClean="0">
                <a:solidFill>
                  <a:srgbClr val="7F7F7F"/>
                </a:solidFill>
                <a:latin typeface="Arial"/>
                <a:cs typeface="Arial"/>
              </a:rPr>
              <a:t>Pinterest</a:t>
            </a:r>
            <a:endParaRPr lang="en-US" sz="1600" dirty="0" smtClean="0">
              <a:solidFill>
                <a:srgbClr val="7F7F7F"/>
              </a:solidFill>
              <a:latin typeface="Arial"/>
              <a:cs typeface="Arial"/>
            </a:endParaRPr>
          </a:p>
          <a:p>
            <a:pPr marL="285750" indent="-285750">
              <a:buFont typeface="Arial"/>
              <a:buChar char="•"/>
            </a:pPr>
            <a:r>
              <a:rPr lang="en-US" sz="1600" dirty="0" smtClean="0">
                <a:solidFill>
                  <a:srgbClr val="7F7F7F"/>
                </a:solidFill>
                <a:latin typeface="Arial"/>
                <a:cs typeface="Arial"/>
              </a:rPr>
              <a:t>FSU emergency people locator</a:t>
            </a:r>
          </a:p>
          <a:p>
            <a:pPr marL="285750" indent="-285750">
              <a:buFont typeface="Arial"/>
              <a:buChar char="•"/>
            </a:pPr>
            <a:r>
              <a:rPr lang="en-US" sz="1600" dirty="0" smtClean="0">
                <a:solidFill>
                  <a:srgbClr val="7F7F7F"/>
                </a:solidFill>
                <a:latin typeface="Arial"/>
                <a:cs typeface="Arial"/>
              </a:rPr>
              <a:t>Word of mouth</a:t>
            </a:r>
            <a:endParaRPr lang="en-US" sz="1600" dirty="0">
              <a:solidFill>
                <a:srgbClr val="7F7F7F"/>
              </a:solidFill>
              <a:latin typeface="Arial"/>
              <a:cs typeface="Arial"/>
            </a:endParaRPr>
          </a:p>
        </p:txBody>
      </p:sp>
    </p:spTree>
    <p:extLst>
      <p:ext uri="{BB962C8B-B14F-4D97-AF65-F5344CB8AC3E}">
        <p14:creationId xmlns:p14="http://schemas.microsoft.com/office/powerpoint/2010/main" val="3177637480"/>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Gap Analysis</a:t>
            </a:r>
            <a:endParaRPr lang="en-US" dirty="0"/>
          </a:p>
        </p:txBody>
      </p:sp>
      <p:sp>
        <p:nvSpPr>
          <p:cNvPr id="6" name="Text Placeholder 5"/>
          <p:cNvSpPr>
            <a:spLocks noGrp="1"/>
          </p:cNvSpPr>
          <p:nvPr>
            <p:ph type="body" sz="quarter" idx="10"/>
          </p:nvPr>
        </p:nvSpPr>
        <p:spPr>
          <a:xfrm>
            <a:off x="381000" y="5029200"/>
            <a:ext cx="8106954" cy="1676400"/>
          </a:xfrm>
        </p:spPr>
        <p:txBody>
          <a:bodyPr/>
          <a:lstStyle/>
          <a:p>
            <a:r>
              <a:rPr lang="en-US" u="sng" dirty="0" smtClean="0"/>
              <a:t>Gap Identified:</a:t>
            </a:r>
            <a:r>
              <a:rPr lang="en-US" dirty="0" smtClean="0"/>
              <a:t>  Less than 25% of buildings on campus have “voice capable” fire alarm systems for “Indoor Sirens.”  </a:t>
            </a:r>
            <a:br>
              <a:rPr lang="en-US" dirty="0" smtClean="0"/>
            </a:br>
            <a:r>
              <a:rPr lang="en-US" dirty="0" smtClean="0"/>
              <a:t/>
            </a:r>
            <a:br>
              <a:rPr lang="en-US" dirty="0" smtClean="0"/>
            </a:br>
            <a:r>
              <a:rPr lang="en-US" dirty="0" smtClean="0"/>
              <a:t>Others are legacy horn / bell systems that are cost-prohibitive to replace.</a:t>
            </a:r>
          </a:p>
          <a:p>
            <a:endParaRPr lang="en-US" u="sng" dirty="0" smtClean="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0067" y="1338942"/>
            <a:ext cx="8277887" cy="3690258"/>
          </a:xfrm>
          <a:prstGeom prst="rect">
            <a:avLst/>
          </a:prstGeom>
        </p:spPr>
      </p:pic>
    </p:spTree>
    <p:extLst>
      <p:ext uri="{BB962C8B-B14F-4D97-AF65-F5344CB8AC3E}">
        <p14:creationId xmlns:p14="http://schemas.microsoft.com/office/powerpoint/2010/main" val="2596935791"/>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Solution</a:t>
            </a:r>
            <a:endParaRPr lang="en-US" dirty="0"/>
          </a:p>
        </p:txBody>
      </p:sp>
      <p:sp>
        <p:nvSpPr>
          <p:cNvPr id="3" name="Text Placeholder 2"/>
          <p:cNvSpPr>
            <a:spLocks noGrp="1"/>
          </p:cNvSpPr>
          <p:nvPr>
            <p:ph type="body" sz="quarter" idx="10"/>
          </p:nvPr>
        </p:nvSpPr>
        <p:spPr>
          <a:xfrm>
            <a:off x="685800" y="1524000"/>
            <a:ext cx="3733800" cy="4800600"/>
          </a:xfrm>
        </p:spPr>
        <p:txBody>
          <a:bodyPr/>
          <a:lstStyle/>
          <a:p>
            <a:pPr marL="342900" indent="-342900">
              <a:lnSpc>
                <a:spcPct val="200000"/>
              </a:lnSpc>
              <a:buFont typeface="Arial"/>
              <a:buChar char="•"/>
            </a:pPr>
            <a:r>
              <a:rPr lang="en-US" dirty="0" smtClean="0">
                <a:sym typeface="Wingdings"/>
              </a:rPr>
              <a:t>Alertus filled the gap.</a:t>
            </a:r>
          </a:p>
          <a:p>
            <a:pPr marL="342900" indent="-342900">
              <a:buFont typeface="Arial"/>
              <a:buChar char="•"/>
            </a:pPr>
            <a:r>
              <a:rPr lang="en-US" dirty="0" smtClean="0">
                <a:sym typeface="Wingdings"/>
              </a:rPr>
              <a:t>Identified Alertus Desktop Notifications as a viable alternative for visual notifications in classrooms. </a:t>
            </a:r>
          </a:p>
          <a:p>
            <a:pPr marL="342900" indent="-342900">
              <a:buFont typeface="Arial"/>
              <a:buChar char="•"/>
            </a:pPr>
            <a:r>
              <a:rPr lang="en-US" dirty="0" smtClean="0">
                <a:sym typeface="Wingdings"/>
              </a:rPr>
              <a:t>Identified Alertus beacons as a viable alternative for audible notifications in high-concentration areas. </a:t>
            </a:r>
          </a:p>
          <a:p>
            <a:pPr marL="342900" indent="-342900">
              <a:buFont typeface="Arial"/>
              <a:buChar char="•"/>
            </a:pPr>
            <a:r>
              <a:rPr lang="en-US" dirty="0" smtClean="0">
                <a:sym typeface="Wingdings"/>
              </a:rPr>
              <a:t>Clearly identified need.</a:t>
            </a:r>
          </a:p>
          <a:p>
            <a:pPr marL="342900" indent="-342900">
              <a:buFont typeface="Arial"/>
              <a:buChar char="•"/>
            </a:pPr>
            <a:r>
              <a:rPr lang="en-US" dirty="0" smtClean="0">
                <a:sym typeface="Wingdings"/>
              </a:rPr>
              <a:t>Funding priority.</a:t>
            </a:r>
          </a:p>
          <a:p>
            <a:pPr marL="342900" indent="-342900">
              <a:buFont typeface="Arial"/>
              <a:buChar char="•"/>
            </a:pPr>
            <a:r>
              <a:rPr lang="en-US" dirty="0" smtClean="0">
                <a:sym typeface="Wingdings"/>
              </a:rPr>
              <a:t>Grant funding secured.</a:t>
            </a:r>
          </a:p>
        </p:txBody>
      </p:sp>
      <p:pic>
        <p:nvPicPr>
          <p:cNvPr id="4" name="Picture 1" descr="alert beacon devic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02569" y="1524000"/>
            <a:ext cx="2898775" cy="21912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6" descr="AlertusDesktop59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6369" y="3810000"/>
            <a:ext cx="3074631"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8771279"/>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MNS Integration with IT Network</a:t>
            </a:r>
            <a:endParaRPr lang="en-US" dirty="0"/>
          </a:p>
        </p:txBody>
      </p:sp>
      <p:sp>
        <p:nvSpPr>
          <p:cNvPr id="3" name="Text Placeholder 2"/>
          <p:cNvSpPr>
            <a:spLocks noGrp="1"/>
          </p:cNvSpPr>
          <p:nvPr>
            <p:ph type="body" sz="quarter" idx="10"/>
          </p:nvPr>
        </p:nvSpPr>
        <p:spPr>
          <a:xfrm>
            <a:off x="685800" y="1524000"/>
            <a:ext cx="3657600" cy="4800600"/>
          </a:xfrm>
        </p:spPr>
        <p:txBody>
          <a:bodyPr/>
          <a:lstStyle/>
          <a:p>
            <a:pPr marL="342900" indent="-342900">
              <a:buFont typeface="Arial"/>
              <a:buChar char="•"/>
            </a:pPr>
            <a:r>
              <a:rPr lang="en-US" dirty="0" smtClean="0"/>
              <a:t>Challenge to integrate MNS into FSU’s decentralized IT structure</a:t>
            </a:r>
          </a:p>
          <a:p>
            <a:pPr marL="342900" indent="-342900">
              <a:buFont typeface="Arial"/>
              <a:buChar char="•"/>
            </a:pPr>
            <a:r>
              <a:rPr lang="en-US" dirty="0" err="1" smtClean="0"/>
              <a:t>Alertus</a:t>
            </a:r>
            <a:r>
              <a:rPr lang="en-US" dirty="0" smtClean="0"/>
              <a:t> Desktop Notification had to be installed as part of each college’s individual infrastructure</a:t>
            </a:r>
          </a:p>
          <a:p>
            <a:pPr marL="342900" indent="-342900">
              <a:buFont typeface="Arial"/>
              <a:buChar char="•"/>
            </a:pPr>
            <a:r>
              <a:rPr lang="en-US" dirty="0" smtClean="0"/>
              <a:t>University current has the desktop notification client set up on 1,800 machines</a:t>
            </a:r>
          </a:p>
          <a:p>
            <a:pPr marL="342900" indent="-342900">
              <a:buFont typeface="Arial"/>
              <a:buChar char="•"/>
            </a:pPr>
            <a:r>
              <a:rPr lang="en-US" dirty="0" smtClean="0"/>
              <a:t>Desktop notification is available to any university-owned or managed computer</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24511" y="1524000"/>
            <a:ext cx="3452689" cy="4572000"/>
          </a:xfrm>
          <a:prstGeom prst="rect">
            <a:avLst/>
          </a:prstGeom>
        </p:spPr>
      </p:pic>
    </p:spTree>
    <p:extLst>
      <p:ext uri="{BB962C8B-B14F-4D97-AF65-F5344CB8AC3E}">
        <p14:creationId xmlns:p14="http://schemas.microsoft.com/office/powerpoint/2010/main" val="341833166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MNS Integration with IT Network</a:t>
            </a:r>
            <a:endParaRPr lang="en-US" dirty="0"/>
          </a:p>
        </p:txBody>
      </p:sp>
      <p:sp>
        <p:nvSpPr>
          <p:cNvPr id="3" name="Text Placeholder 2"/>
          <p:cNvSpPr>
            <a:spLocks noGrp="1"/>
          </p:cNvSpPr>
          <p:nvPr>
            <p:ph type="body" sz="quarter" idx="10"/>
          </p:nvPr>
        </p:nvSpPr>
        <p:spPr>
          <a:xfrm>
            <a:off x="685800" y="1524000"/>
            <a:ext cx="3657600" cy="4800600"/>
          </a:xfrm>
        </p:spPr>
        <p:txBody>
          <a:bodyPr/>
          <a:lstStyle/>
          <a:p>
            <a:pPr marL="342900" indent="-342900">
              <a:buFont typeface="Arial"/>
              <a:buChar char="•"/>
            </a:pPr>
            <a:r>
              <a:rPr lang="en-US" dirty="0" smtClean="0"/>
              <a:t>Challenge to integrate MNS into FSU’s decentralized IT structure</a:t>
            </a:r>
          </a:p>
          <a:p>
            <a:pPr marL="342900" indent="-342900">
              <a:buFont typeface="Arial"/>
              <a:buChar char="•"/>
            </a:pPr>
            <a:r>
              <a:rPr lang="en-US" dirty="0" err="1" smtClean="0"/>
              <a:t>Alertus</a:t>
            </a:r>
            <a:r>
              <a:rPr lang="en-US" dirty="0" smtClean="0"/>
              <a:t> Desktop Notification had to be installed as part of each college’s individual infrastructure</a:t>
            </a:r>
          </a:p>
          <a:p>
            <a:pPr marL="342900" indent="-342900">
              <a:buFont typeface="Arial"/>
              <a:buChar char="•"/>
            </a:pPr>
            <a:r>
              <a:rPr lang="en-US" dirty="0" smtClean="0"/>
              <a:t>University current has the desktop notification client set up on 1,800 machines</a:t>
            </a:r>
          </a:p>
          <a:p>
            <a:pPr marL="342900" indent="-342900">
              <a:buFont typeface="Arial"/>
              <a:buChar char="•"/>
            </a:pPr>
            <a:r>
              <a:rPr lang="en-US" dirty="0" smtClean="0"/>
              <a:t>Desktop notification is available to any university-owned or managed computer</a:t>
            </a:r>
            <a:endParaRPr lang="en-US" dirty="0"/>
          </a:p>
        </p:txBody>
      </p:sp>
      <p:pic>
        <p:nvPicPr>
          <p:cNvPr id="4" name="Picture 6" descr="AlertusDesktop59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00600" y="2514600"/>
            <a:ext cx="3074631" cy="2511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1447800" y="1752600"/>
            <a:ext cx="5791200" cy="3539430"/>
          </a:xfrm>
          <a:prstGeom prst="rect">
            <a:avLst/>
          </a:prstGeom>
          <a:solidFill>
            <a:schemeClr val="accent6">
              <a:lumMod val="60000"/>
              <a:lumOff val="40000"/>
            </a:schemeClr>
          </a:solidFill>
          <a:ln w="57150">
            <a:solidFill>
              <a:schemeClr val="tx1"/>
            </a:solidFill>
          </a:ln>
        </p:spPr>
        <p:txBody>
          <a:bodyPr wrap="square" rtlCol="0">
            <a:spAutoFit/>
          </a:bodyPr>
          <a:lstStyle/>
          <a:p>
            <a:pPr algn="ctr"/>
            <a:r>
              <a:rPr lang="en-US" sz="4400" b="1" dirty="0" smtClean="0">
                <a:solidFill>
                  <a:srgbClr val="FF0000"/>
                </a:solidFill>
              </a:rPr>
              <a:t>BREAKING NEWS!</a:t>
            </a:r>
          </a:p>
          <a:p>
            <a:r>
              <a:rPr lang="en-US" b="1" dirty="0" smtClean="0"/>
              <a:t/>
            </a:r>
            <a:br>
              <a:rPr lang="en-US" b="1" dirty="0" smtClean="0"/>
            </a:br>
            <a:r>
              <a:rPr lang="en-US" b="1" dirty="0" smtClean="0"/>
              <a:t>Effective November  1, 2015</a:t>
            </a:r>
          </a:p>
          <a:p>
            <a:endParaRPr lang="en-US" b="1" dirty="0"/>
          </a:p>
          <a:p>
            <a:r>
              <a:rPr lang="en-US" b="1" dirty="0" smtClean="0"/>
              <a:t>Alertus Desktop Client added to enterprise software image.</a:t>
            </a:r>
          </a:p>
          <a:p>
            <a:endParaRPr lang="en-US" b="1" dirty="0"/>
          </a:p>
          <a:p>
            <a:r>
              <a:rPr lang="en-US" b="1" dirty="0" smtClean="0"/>
              <a:t>8,000 new clients coming online within weeks!</a:t>
            </a:r>
          </a:p>
          <a:p>
            <a:endParaRPr lang="en-US" dirty="0" smtClean="0"/>
          </a:p>
          <a:p>
            <a:r>
              <a:rPr lang="en-US" b="1" dirty="0" smtClean="0"/>
              <a:t>Pushing 10,000 desktop clients</a:t>
            </a:r>
          </a:p>
          <a:p>
            <a:endParaRPr lang="en-US" dirty="0"/>
          </a:p>
        </p:txBody>
      </p:sp>
    </p:spTree>
    <p:extLst>
      <p:ext uri="{BB962C8B-B14F-4D97-AF65-F5344CB8AC3E}">
        <p14:creationId xmlns:p14="http://schemas.microsoft.com/office/powerpoint/2010/main" val="726806061"/>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FSU’s “EZ Button” Integration</a:t>
            </a:r>
            <a:endParaRPr lang="en-US" dirty="0"/>
          </a:p>
        </p:txBody>
      </p:sp>
      <p:sp>
        <p:nvSpPr>
          <p:cNvPr id="3" name="Text Placeholder 2"/>
          <p:cNvSpPr>
            <a:spLocks noGrp="1"/>
          </p:cNvSpPr>
          <p:nvPr>
            <p:ph type="body" sz="quarter" idx="10"/>
          </p:nvPr>
        </p:nvSpPr>
        <p:spPr>
          <a:xfrm>
            <a:off x="685800" y="1524000"/>
            <a:ext cx="3657600" cy="4800600"/>
          </a:xfrm>
        </p:spPr>
        <p:txBody>
          <a:bodyPr/>
          <a:lstStyle/>
          <a:p>
            <a:pPr marL="342900" indent="-342900">
              <a:lnSpc>
                <a:spcPct val="200000"/>
              </a:lnSpc>
              <a:buFont typeface="Arial"/>
              <a:buChar char="•"/>
            </a:pPr>
            <a:r>
              <a:rPr lang="en-US" dirty="0" smtClean="0"/>
              <a:t>One button does it all…</a:t>
            </a:r>
          </a:p>
          <a:p>
            <a:pPr marL="342900" indent="-342900">
              <a:lnSpc>
                <a:spcPct val="200000"/>
              </a:lnSpc>
              <a:buFont typeface="Arial"/>
              <a:buChar char="•"/>
            </a:pPr>
            <a:r>
              <a:rPr lang="en-US" dirty="0" smtClean="0"/>
              <a:t>8 pre-recorded messages</a:t>
            </a:r>
          </a:p>
          <a:p>
            <a:pPr marL="342900" indent="-342900">
              <a:lnSpc>
                <a:spcPct val="200000"/>
              </a:lnSpc>
              <a:buFont typeface="Arial"/>
              <a:buChar char="•"/>
            </a:pPr>
            <a:r>
              <a:rPr lang="en-US" dirty="0" smtClean="0"/>
              <a:t>Split-second activation</a:t>
            </a:r>
          </a:p>
          <a:p>
            <a:pPr marL="342900" indent="-342900">
              <a:lnSpc>
                <a:spcPct val="200000"/>
              </a:lnSpc>
              <a:buFont typeface="Arial"/>
              <a:buChar char="•"/>
            </a:pPr>
            <a:r>
              <a:rPr lang="en-US" dirty="0" smtClean="0"/>
              <a:t>Total delivery within 3-5 min</a:t>
            </a:r>
          </a:p>
          <a:p>
            <a:pPr marL="342900" indent="-342900">
              <a:lnSpc>
                <a:spcPct val="200000"/>
              </a:lnSpc>
              <a:buFont typeface="Arial"/>
              <a:buChar char="•"/>
            </a:pPr>
            <a:r>
              <a:rPr lang="en-US" dirty="0" smtClean="0"/>
              <a:t>Alertus fully integrated with Siemens technology.</a:t>
            </a:r>
            <a:endParaRPr lang="en-US" dirty="0"/>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70992" y="4115679"/>
            <a:ext cx="2149596" cy="1871031"/>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524000"/>
            <a:ext cx="2493185" cy="2507088"/>
          </a:xfrm>
          <a:prstGeom prst="rect">
            <a:avLst/>
          </a:prstGeom>
        </p:spPr>
      </p:pic>
    </p:spTree>
    <p:extLst>
      <p:ext uri="{BB962C8B-B14F-4D97-AF65-F5344CB8AC3E}">
        <p14:creationId xmlns:p14="http://schemas.microsoft.com/office/powerpoint/2010/main" val="640789669"/>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000" dirty="0" smtClean="0"/>
              <a:t>November 20, 2014 – Strozier Library Shooting</a:t>
            </a:r>
            <a:endParaRPr lang="en-US" sz="3000" dirty="0"/>
          </a:p>
        </p:txBody>
      </p:sp>
      <p:sp>
        <p:nvSpPr>
          <p:cNvPr id="3" name="Text Placeholder 2"/>
          <p:cNvSpPr>
            <a:spLocks noGrp="1"/>
          </p:cNvSpPr>
          <p:nvPr>
            <p:ph type="body" sz="quarter" idx="10"/>
          </p:nvPr>
        </p:nvSpPr>
        <p:spPr>
          <a:xfrm>
            <a:off x="685800" y="1828800"/>
            <a:ext cx="7391400" cy="4495800"/>
          </a:xfrm>
        </p:spPr>
        <p:txBody>
          <a:bodyPr/>
          <a:lstStyle/>
          <a:p>
            <a:pPr marL="342900" indent="-342900">
              <a:buFont typeface="Arial"/>
              <a:buChar char="•"/>
            </a:pPr>
            <a:r>
              <a:rPr lang="en-US" dirty="0" smtClean="0"/>
              <a:t>10 minutes from first gunshot to full alert – “Dangerous Situation”</a:t>
            </a:r>
          </a:p>
          <a:p>
            <a:pPr marL="342900" indent="-342900">
              <a:buFont typeface="Arial"/>
              <a:buChar char="•"/>
            </a:pPr>
            <a:r>
              <a:rPr lang="en-US" dirty="0" smtClean="0"/>
              <a:t>Hundreds of Alertus desktop clients throughout Library. </a:t>
            </a:r>
            <a:endParaRPr lang="en-US" dirty="0"/>
          </a:p>
        </p:txBody>
      </p:sp>
      <p:pic>
        <p:nvPicPr>
          <p:cNvPr id="4" name="Picture 3" descr="o-FLORIDA-STATE-SHOOTING-facebook.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371600" y="3276600"/>
            <a:ext cx="5892800" cy="2946400"/>
          </a:xfrm>
          <a:prstGeom prst="rect">
            <a:avLst/>
          </a:prstGeom>
        </p:spPr>
      </p:pic>
    </p:spTree>
    <p:extLst>
      <p:ext uri="{BB962C8B-B14F-4D97-AF65-F5344CB8AC3E}">
        <p14:creationId xmlns:p14="http://schemas.microsoft.com/office/powerpoint/2010/main" val="339378268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p:cNvPicPr>
            <a:picLocks noChangeAspect="1"/>
          </p:cNvPicPr>
          <p:nvPr/>
        </p:nvPicPr>
        <p:blipFill>
          <a:blip r:embed="rId3">
            <a:extLst>
              <a:ext uri="{28A0092B-C50C-407E-A947-70E740481C1C}">
                <a14:useLocalDpi xmlns:a14="http://schemas.microsoft.com/office/drawing/2010/main" val="0"/>
              </a:ext>
            </a:extLst>
          </a:blip>
          <a:srcRect l="-117" t="18" r="76" b="34238"/>
          <a:stretch>
            <a:fillRect/>
          </a:stretch>
        </p:blipFill>
        <p:spPr bwMode="auto">
          <a:xfrm>
            <a:off x="4495800" y="4621212"/>
            <a:ext cx="2822575" cy="185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4" name="Title 1"/>
          <p:cNvSpPr>
            <a:spLocks noGrp="1"/>
          </p:cNvSpPr>
          <p:nvPr>
            <p:ph type="title"/>
          </p:nvPr>
        </p:nvSpPr>
        <p:spPr/>
        <p:txBody>
          <a:bodyPr/>
          <a:lstStyle/>
          <a:p>
            <a:r>
              <a:rPr lang="en-US" dirty="0" smtClean="0">
                <a:latin typeface="Arial" charset="0"/>
              </a:rPr>
              <a:t>Questions</a:t>
            </a:r>
            <a:endParaRPr lang="en-US" dirty="0">
              <a:latin typeface="Arial" charset="0"/>
            </a:endParaRPr>
          </a:p>
        </p:txBody>
      </p:sp>
      <p:sp>
        <p:nvSpPr>
          <p:cNvPr id="3" name="Content Placeholder 2"/>
          <p:cNvSpPr>
            <a:spLocks noGrp="1"/>
          </p:cNvSpPr>
          <p:nvPr>
            <p:ph idx="1"/>
          </p:nvPr>
        </p:nvSpPr>
        <p:spPr>
          <a:xfrm>
            <a:off x="4419600" y="1570037"/>
            <a:ext cx="7391400" cy="4525963"/>
          </a:xfrm>
        </p:spPr>
        <p:txBody>
          <a:bodyPr/>
          <a:lstStyle/>
          <a:p>
            <a:pPr marL="0" indent="0" eaLnBrk="1" hangingPunct="1">
              <a:buFontTx/>
              <a:buNone/>
              <a:defRPr/>
            </a:pPr>
            <a:r>
              <a:rPr lang="en-US" sz="2400" b="1" dirty="0" smtClean="0">
                <a:latin typeface="+mj-lt"/>
              </a:rPr>
              <a:t>Matthew Arthur</a:t>
            </a:r>
          </a:p>
          <a:p>
            <a:pPr marL="0" indent="0" eaLnBrk="1" hangingPunct="1">
              <a:buFontTx/>
              <a:buNone/>
              <a:defRPr/>
            </a:pPr>
            <a:r>
              <a:rPr lang="en-US" sz="2400" dirty="0" smtClean="0">
                <a:latin typeface="+mj-lt"/>
              </a:rPr>
              <a:t>Director, Media Services &amp; </a:t>
            </a:r>
          </a:p>
          <a:p>
            <a:pPr marL="0" indent="0" eaLnBrk="1" hangingPunct="1">
              <a:buFontTx/>
              <a:buNone/>
              <a:defRPr/>
            </a:pPr>
            <a:r>
              <a:rPr lang="en-US" sz="2400" dirty="0" smtClean="0">
                <a:latin typeface="+mj-lt"/>
              </a:rPr>
              <a:t>Incident Communications </a:t>
            </a:r>
          </a:p>
          <a:p>
            <a:pPr marL="0" indent="0" eaLnBrk="1" hangingPunct="1">
              <a:buFontTx/>
              <a:buNone/>
              <a:defRPr/>
            </a:pPr>
            <a:r>
              <a:rPr lang="en-US" sz="2400" dirty="0" smtClean="0">
                <a:latin typeface="+mj-lt"/>
              </a:rPr>
              <a:t>Solutions</a:t>
            </a:r>
            <a:endParaRPr lang="en-US" sz="2400" dirty="0">
              <a:latin typeface="+mj-lt"/>
            </a:endParaRPr>
          </a:p>
          <a:p>
            <a:pPr marL="0" indent="0" eaLnBrk="1" hangingPunct="1">
              <a:buFontTx/>
              <a:buNone/>
              <a:defRPr/>
            </a:pPr>
            <a:endParaRPr lang="en-US" sz="2400" dirty="0">
              <a:latin typeface="+mj-lt"/>
            </a:endParaRPr>
          </a:p>
          <a:p>
            <a:pPr eaLnBrk="1" hangingPunct="1">
              <a:defRPr/>
            </a:pPr>
            <a:endParaRPr lang="en-US" sz="2400" dirty="0">
              <a:latin typeface="+mj-lt"/>
            </a:endParaRPr>
          </a:p>
          <a:p>
            <a:pPr eaLnBrk="1" hangingPunct="1">
              <a:defRPr/>
            </a:pPr>
            <a:endParaRPr lang="en-US" sz="2400" b="1" dirty="0" smtClean="0">
              <a:latin typeface="+mj-lt"/>
            </a:endParaRPr>
          </a:p>
          <a:p>
            <a:pPr marL="0" indent="0">
              <a:buFontTx/>
              <a:buNone/>
              <a:defRPr/>
            </a:pPr>
            <a:r>
              <a:rPr lang="en-US" sz="2400" b="1" dirty="0" smtClean="0">
                <a:latin typeface="+mj-lt"/>
              </a:rPr>
              <a:t>Rob </a:t>
            </a:r>
            <a:r>
              <a:rPr lang="en-US" sz="2400" b="1" dirty="0" err="1" smtClean="0">
                <a:latin typeface="+mj-lt"/>
              </a:rPr>
              <a:t>Caffey</a:t>
            </a:r>
            <a:endParaRPr lang="en-US" sz="2400" b="1" dirty="0" smtClean="0">
              <a:latin typeface="+mj-lt"/>
            </a:endParaRPr>
          </a:p>
          <a:p>
            <a:pPr marL="0" indent="0">
              <a:buFontTx/>
              <a:buNone/>
              <a:defRPr/>
            </a:pPr>
            <a:r>
              <a:rPr lang="en-US" sz="2400" dirty="0" smtClean="0">
                <a:latin typeface="+mj-lt"/>
              </a:rPr>
              <a:t>IT Director</a:t>
            </a:r>
            <a:endParaRPr lang="en-US" sz="2400" dirty="0">
              <a:latin typeface="+mj-lt"/>
            </a:endParaRPr>
          </a:p>
          <a:p>
            <a:pPr marL="0" indent="0">
              <a:buFontTx/>
              <a:buNone/>
              <a:defRPr/>
            </a:pPr>
            <a:endParaRPr lang="en-US" dirty="0"/>
          </a:p>
        </p:txBody>
      </p:sp>
      <p:pic>
        <p:nvPicPr>
          <p:cNvPr id="18437" name="Picture 4" descr="glossy_logo.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914400" y="2971800"/>
            <a:ext cx="3179234"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8" name="Picture 9"/>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590800" y="4419600"/>
            <a:ext cx="1524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39" name="Picture 8" descr="WUSTL-logo_HIRES.pn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495800" y="3429000"/>
            <a:ext cx="29718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Content Placeholder 2"/>
          <p:cNvSpPr txBox="1">
            <a:spLocks/>
          </p:cNvSpPr>
          <p:nvPr/>
        </p:nvSpPr>
        <p:spPr>
          <a:xfrm>
            <a:off x="838200" y="1600200"/>
            <a:ext cx="3581400" cy="2895600"/>
          </a:xfrm>
          <a:prstGeom prst="rect">
            <a:avLst/>
          </a:prstGeom>
        </p:spPr>
        <p:txBody>
          <a:bodyPr/>
          <a:lstStyle>
            <a:lvl1pPr marL="0" indent="0" algn="l" defTabSz="457200" rtl="0" eaLnBrk="1" latinLnBrk="0" hangingPunct="1">
              <a:spcBef>
                <a:spcPct val="20000"/>
              </a:spcBef>
              <a:buFont typeface="Arial"/>
              <a:buNone/>
              <a:defRPr sz="2000" kern="1200">
                <a:solidFill>
                  <a:schemeClr val="tx1">
                    <a:lumMod val="50000"/>
                    <a:lumOff val="50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Tx/>
              <a:buNone/>
              <a:defRPr/>
            </a:pPr>
            <a:r>
              <a:rPr lang="en-US" sz="2400" b="1" dirty="0" smtClean="0">
                <a:latin typeface="+mj-lt"/>
              </a:rPr>
              <a:t>Erik Stafford </a:t>
            </a:r>
            <a:r>
              <a:rPr lang="en-US" sz="2400" dirty="0" smtClean="0">
                <a:latin typeface="+mj-lt"/>
              </a:rPr>
              <a:t>(moderator)</a:t>
            </a:r>
            <a:endParaRPr lang="en-US" sz="2400" b="1" dirty="0" smtClean="0">
              <a:latin typeface="+mj-lt"/>
            </a:endParaRPr>
          </a:p>
          <a:p>
            <a:pPr>
              <a:buFontTx/>
              <a:buNone/>
              <a:defRPr/>
            </a:pPr>
            <a:r>
              <a:rPr lang="en-US" sz="2400" dirty="0" smtClean="0">
                <a:latin typeface="+mj-lt"/>
              </a:rPr>
              <a:t>Director of Higher Education Sales</a:t>
            </a:r>
          </a:p>
          <a:p>
            <a:pPr>
              <a:buFontTx/>
              <a:buNone/>
              <a:defRPr/>
            </a:pPr>
            <a:endParaRPr lang="en-US" sz="2400" dirty="0" smtClean="0">
              <a:latin typeface="+mj-lt"/>
            </a:endParaRPr>
          </a:p>
          <a:p>
            <a:pPr>
              <a:defRPr/>
            </a:pPr>
            <a:endParaRPr lang="en-US" sz="2400" dirty="0" smtClean="0">
              <a:latin typeface="+mj-lt"/>
            </a:endParaRPr>
          </a:p>
          <a:p>
            <a:pPr>
              <a:defRPr/>
            </a:pPr>
            <a:endParaRPr lang="en-US" sz="2400" b="1" dirty="0" smtClean="0">
              <a:latin typeface="+mj-lt"/>
            </a:endParaRPr>
          </a:p>
          <a:p>
            <a:pPr>
              <a:buFontTx/>
              <a:buNone/>
              <a:defRPr/>
            </a:pPr>
            <a:r>
              <a:rPr lang="en-US" sz="2400" b="1" dirty="0" smtClean="0">
                <a:latin typeface="+mj-lt"/>
              </a:rPr>
              <a:t>Dave </a:t>
            </a:r>
            <a:r>
              <a:rPr lang="en-US" sz="2400" b="1" dirty="0" err="1" smtClean="0">
                <a:latin typeface="+mj-lt"/>
              </a:rPr>
              <a:t>Bujak</a:t>
            </a:r>
            <a:endParaRPr lang="en-US" sz="2400" b="1" dirty="0" smtClean="0">
              <a:latin typeface="+mj-lt"/>
            </a:endParaRPr>
          </a:p>
          <a:p>
            <a:pPr>
              <a:buFontTx/>
              <a:buNone/>
              <a:defRPr/>
            </a:pPr>
            <a:r>
              <a:rPr lang="en-US" sz="2400" dirty="0" smtClean="0">
                <a:latin typeface="+mj-lt"/>
              </a:rPr>
              <a:t>Director of </a:t>
            </a:r>
          </a:p>
          <a:p>
            <a:pPr>
              <a:buFontTx/>
              <a:buNone/>
              <a:defRPr/>
            </a:pPr>
            <a:r>
              <a:rPr lang="en-US" sz="2400" dirty="0" smtClean="0">
                <a:latin typeface="+mj-lt"/>
              </a:rPr>
              <a:t>Emergency </a:t>
            </a:r>
          </a:p>
          <a:p>
            <a:pPr>
              <a:buFontTx/>
              <a:buNone/>
              <a:defRPr/>
            </a:pPr>
            <a:r>
              <a:rPr lang="en-US" sz="2400" dirty="0" smtClean="0">
                <a:latin typeface="+mj-lt"/>
              </a:rPr>
              <a:t>Management</a:t>
            </a:r>
          </a:p>
          <a:p>
            <a:pPr>
              <a:buFontTx/>
              <a:buNone/>
              <a:defRPr/>
            </a:pPr>
            <a:endParaRPr lang="en-US" dirty="0"/>
          </a:p>
        </p:txBody>
      </p:sp>
    </p:spTree>
    <p:extLst>
      <p:ext uri="{BB962C8B-B14F-4D97-AF65-F5344CB8AC3E}">
        <p14:creationId xmlns:p14="http://schemas.microsoft.com/office/powerpoint/2010/main" val="1410290148"/>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4"/>
          <p:cNvPicPr>
            <a:picLocks noChangeAspect="1"/>
          </p:cNvPicPr>
          <p:nvPr/>
        </p:nvPicPr>
        <p:blipFill>
          <a:blip r:embed="rId3">
            <a:extLst>
              <a:ext uri="{28A0092B-C50C-407E-A947-70E740481C1C}">
                <a14:useLocalDpi xmlns:a14="http://schemas.microsoft.com/office/drawing/2010/main" val="0"/>
              </a:ext>
            </a:extLst>
          </a:blip>
          <a:srcRect l="-117" t="35767" r="76" b="-1511"/>
          <a:stretch>
            <a:fillRect/>
          </a:stretch>
        </p:blipFill>
        <p:spPr bwMode="auto">
          <a:xfrm>
            <a:off x="685800" y="1600200"/>
            <a:ext cx="3505200" cy="23051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type="body" sz="quarter" idx="10"/>
          </p:nvPr>
        </p:nvSpPr>
        <p:spPr/>
        <p:txBody>
          <a:bodyPr/>
          <a:lstStyle/>
          <a:p>
            <a:pPr marL="0" indent="0" eaLnBrk="1" hangingPunct="1">
              <a:buFontTx/>
              <a:buNone/>
              <a:defRPr/>
            </a:pPr>
            <a:endParaRPr lang="en-US" b="1" dirty="0" smtClean="0">
              <a:latin typeface="+mj-lt"/>
            </a:endParaRPr>
          </a:p>
          <a:p>
            <a:pPr marL="0" indent="0" eaLnBrk="1" hangingPunct="1">
              <a:buFontTx/>
              <a:buNone/>
              <a:defRPr/>
            </a:pPr>
            <a:endParaRPr lang="en-US" b="1" dirty="0">
              <a:latin typeface="+mj-lt"/>
            </a:endParaRPr>
          </a:p>
          <a:p>
            <a:pPr marL="0" indent="0" eaLnBrk="1" hangingPunct="1">
              <a:buFontTx/>
              <a:buNone/>
              <a:defRPr/>
            </a:pPr>
            <a:endParaRPr lang="en-US" b="1" dirty="0" smtClean="0">
              <a:latin typeface="+mj-lt"/>
            </a:endParaRPr>
          </a:p>
          <a:p>
            <a:pPr marL="0" indent="0" eaLnBrk="1" hangingPunct="1">
              <a:buFontTx/>
              <a:buNone/>
              <a:defRPr/>
            </a:pPr>
            <a:r>
              <a:rPr lang="en-US" sz="2600" b="1" dirty="0" smtClean="0">
                <a:latin typeface="+mj-lt"/>
              </a:rPr>
              <a:t>Rob </a:t>
            </a:r>
            <a:r>
              <a:rPr lang="en-US" sz="2600" b="1" dirty="0" err="1" smtClean="0">
                <a:latin typeface="+mj-lt"/>
              </a:rPr>
              <a:t>Caffey</a:t>
            </a:r>
            <a:endParaRPr lang="en-US" sz="2600" b="1" dirty="0" smtClean="0">
              <a:latin typeface="+mj-lt"/>
            </a:endParaRPr>
          </a:p>
          <a:p>
            <a:pPr marL="0" indent="0" eaLnBrk="1" hangingPunct="1">
              <a:buFontTx/>
              <a:buNone/>
              <a:defRPr/>
            </a:pPr>
            <a:r>
              <a:rPr lang="en-US" sz="2600" dirty="0" smtClean="0">
                <a:latin typeface="+mj-lt"/>
              </a:rPr>
              <a:t>IT Director</a:t>
            </a:r>
            <a:endParaRPr lang="en-US" sz="2600" dirty="0">
              <a:latin typeface="+mj-lt"/>
            </a:endParaRPr>
          </a:p>
        </p:txBody>
      </p:sp>
      <p:sp>
        <p:nvSpPr>
          <p:cNvPr id="4" name="Content Placeholder 3"/>
          <p:cNvSpPr>
            <a:spLocks noGrp="1"/>
          </p:cNvSpPr>
          <p:nvPr>
            <p:ph sz="half" idx="4294967295"/>
          </p:nvPr>
        </p:nvSpPr>
        <p:spPr>
          <a:xfrm>
            <a:off x="4648200" y="1600200"/>
            <a:ext cx="4038600" cy="4525963"/>
          </a:xfrm>
          <a:prstGeom prst="rect">
            <a:avLst/>
          </a:prstGeom>
        </p:spPr>
        <p:txBody>
          <a:bodyPr/>
          <a:lstStyle/>
          <a:p>
            <a:pPr marL="0" indent="0">
              <a:buFontTx/>
              <a:buNone/>
              <a:defRPr/>
            </a:pPr>
            <a:r>
              <a:rPr lang="en-US" sz="2600" dirty="0" smtClean="0">
                <a:latin typeface="+mj-lt"/>
              </a:rPr>
              <a:t>Location: Manhattan, KS </a:t>
            </a:r>
          </a:p>
          <a:p>
            <a:pPr marL="0" indent="0">
              <a:buFontTx/>
              <a:buNone/>
              <a:defRPr/>
            </a:pPr>
            <a:r>
              <a:rPr lang="en-US" sz="2600" dirty="0" smtClean="0">
                <a:latin typeface="+mj-lt"/>
              </a:rPr>
              <a:t>Campus type: urban</a:t>
            </a:r>
          </a:p>
          <a:p>
            <a:pPr marL="0" indent="0">
              <a:buFontTx/>
              <a:buNone/>
              <a:defRPr/>
            </a:pPr>
            <a:r>
              <a:rPr lang="en-US" sz="2600" dirty="0" smtClean="0">
                <a:latin typeface="+mj-lt"/>
              </a:rPr>
              <a:t>Enrollment: 24,766</a:t>
            </a:r>
          </a:p>
          <a:p>
            <a:pPr marL="0" indent="0">
              <a:buFontTx/>
              <a:buNone/>
              <a:defRPr/>
            </a:pPr>
            <a:r>
              <a:rPr lang="en-US" sz="2600" dirty="0" smtClean="0">
                <a:latin typeface="+mj-lt"/>
              </a:rPr>
              <a:t>Employees: 5,181</a:t>
            </a:r>
          </a:p>
          <a:p>
            <a:pPr marL="0" indent="0">
              <a:buFontTx/>
              <a:buNone/>
              <a:defRPr/>
            </a:pPr>
            <a:r>
              <a:rPr lang="en-US" sz="2600" dirty="0" smtClean="0">
                <a:latin typeface="+mj-lt"/>
              </a:rPr>
              <a:t>Campus size: 668 acres</a:t>
            </a:r>
          </a:p>
        </p:txBody>
      </p:sp>
    </p:spTree>
    <p:extLst>
      <p:ext uri="{BB962C8B-B14F-4D97-AF65-F5344CB8AC3E}">
        <p14:creationId xmlns:p14="http://schemas.microsoft.com/office/powerpoint/2010/main" val="847236499"/>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04800" y="1981200"/>
            <a:ext cx="7467600" cy="838200"/>
          </a:xfrm>
          <a:prstGeom prst="rect">
            <a:avLst/>
          </a:prstGeom>
        </p:spPr>
        <p:txBody>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z="3800" dirty="0" smtClean="0">
                <a:solidFill>
                  <a:schemeClr val="tx1">
                    <a:lumMod val="50000"/>
                    <a:lumOff val="50000"/>
                  </a:schemeClr>
                </a:solidFill>
                <a:latin typeface="Arial" panose="020B0604020202020204" pitchFamily="34" charset="0"/>
                <a:cs typeface="Arial" panose="020B0604020202020204" pitchFamily="34" charset="0"/>
              </a:rPr>
              <a:t>Help Us Improve and Grow</a:t>
            </a:r>
            <a:endParaRPr lang="en-US" sz="38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a:xfrm>
            <a:off x="-76200" y="2438400"/>
            <a:ext cx="6858000" cy="3581400"/>
          </a:xfrm>
          <a:prstGeom prst="rect">
            <a:avLst/>
          </a:prstGeom>
        </p:spPr>
        <p:txBody>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Thank you for participating </a:t>
            </a:r>
          </a:p>
          <a:p>
            <a:pPr marL="0" indent="0" algn="ctr">
              <a:buNone/>
            </a:pPr>
            <a:r>
              <a:rPr lang="en-US" sz="2800" dirty="0" smtClean="0">
                <a:solidFill>
                  <a:schemeClr val="tx1">
                    <a:lumMod val="75000"/>
                    <a:lumOff val="25000"/>
                  </a:schemeClr>
                </a:solidFill>
                <a:latin typeface="Arial" panose="020B0604020202020204" pitchFamily="34" charset="0"/>
                <a:cs typeface="Arial" panose="020B0604020202020204" pitchFamily="34" charset="0"/>
              </a:rPr>
              <a:t>in today’s session. </a:t>
            </a:r>
          </a:p>
          <a:p>
            <a:pPr algn="ctr"/>
            <a:endParaRPr lang="en-US" sz="2000" dirty="0" smtClean="0">
              <a:solidFill>
                <a:schemeClr val="tx1">
                  <a:lumMod val="75000"/>
                  <a:lumOff val="25000"/>
                </a:schemeClr>
              </a:solidFill>
              <a:latin typeface="Arial" panose="020B0604020202020204" pitchFamily="34" charset="0"/>
              <a:cs typeface="Arial" panose="020B0604020202020204" pitchFamily="34" charset="0"/>
            </a:endParaRP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We’re very interested in your feedback.  Please take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a minute to fill out the session evaluation found within </a:t>
            </a:r>
          </a:p>
          <a:p>
            <a:pPr marL="0" indent="0" algn="ctr">
              <a:buNone/>
            </a:pPr>
            <a:r>
              <a:rPr lang="en-US" sz="2000" dirty="0" smtClean="0">
                <a:solidFill>
                  <a:schemeClr val="tx1">
                    <a:lumMod val="75000"/>
                    <a:lumOff val="25000"/>
                  </a:schemeClr>
                </a:solidFill>
                <a:latin typeface="Arial" panose="020B0604020202020204" pitchFamily="34" charset="0"/>
                <a:cs typeface="Arial" panose="020B0604020202020204" pitchFamily="34" charset="0"/>
              </a:rPr>
              <a:t>the conference mobile app, or the online agenda. </a:t>
            </a:r>
            <a:br>
              <a:rPr lang="en-US" sz="2000" dirty="0" smtClean="0">
                <a:solidFill>
                  <a:schemeClr val="tx1">
                    <a:lumMod val="75000"/>
                    <a:lumOff val="25000"/>
                  </a:schemeClr>
                </a:solidFill>
                <a:latin typeface="Arial" panose="020B0604020202020204" pitchFamily="34" charset="0"/>
                <a:cs typeface="Arial" panose="020B0604020202020204" pitchFamily="34" charset="0"/>
              </a:rPr>
            </a:br>
            <a:endParaRPr lang="en-US" sz="20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4154730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2794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p:txBody>
          <a:bodyPr>
            <a:normAutofit lnSpcReduction="10000"/>
          </a:bodyPr>
          <a:lstStyle/>
          <a:p>
            <a:pPr marL="342900" indent="-342900">
              <a:buFont typeface="Arial"/>
              <a:buChar char="•"/>
            </a:pPr>
            <a:r>
              <a:rPr lang="en-US" sz="2200" dirty="0" smtClean="0">
                <a:solidFill>
                  <a:srgbClr val="000000"/>
                </a:solidFill>
              </a:rPr>
              <a:t>Multiple modes/single point of access</a:t>
            </a:r>
          </a:p>
          <a:p>
            <a:pPr marL="1085850" lvl="1" indent="-342900">
              <a:buFont typeface="Arial"/>
              <a:buChar char="•"/>
            </a:pPr>
            <a:r>
              <a:rPr lang="en-US" sz="2200" dirty="0">
                <a:solidFill>
                  <a:srgbClr val="000000"/>
                </a:solidFill>
                <a:latin typeface="Arial"/>
                <a:cs typeface="Arial"/>
              </a:rPr>
              <a:t>SMS</a:t>
            </a:r>
          </a:p>
          <a:p>
            <a:pPr marL="1085850" lvl="1" indent="-342900">
              <a:buFont typeface="Arial"/>
              <a:buChar char="•"/>
            </a:pPr>
            <a:r>
              <a:rPr lang="en-US" sz="2200" dirty="0">
                <a:solidFill>
                  <a:srgbClr val="000000"/>
                </a:solidFill>
                <a:latin typeface="Arial"/>
                <a:cs typeface="Arial"/>
              </a:rPr>
              <a:t>Voice</a:t>
            </a:r>
          </a:p>
          <a:p>
            <a:pPr marL="1085850" lvl="1" indent="-342900">
              <a:buFont typeface="Arial"/>
              <a:buChar char="•"/>
            </a:pPr>
            <a:r>
              <a:rPr lang="en-US" sz="2200" dirty="0">
                <a:solidFill>
                  <a:srgbClr val="000000"/>
                </a:solidFill>
                <a:latin typeface="Arial"/>
                <a:cs typeface="Arial"/>
              </a:rPr>
              <a:t>RSS/homepage </a:t>
            </a:r>
            <a:r>
              <a:rPr lang="en-US" sz="2200" dirty="0" smtClean="0">
                <a:solidFill>
                  <a:srgbClr val="000000"/>
                </a:solidFill>
                <a:latin typeface="Arial"/>
                <a:cs typeface="Arial"/>
              </a:rPr>
              <a:t>override</a:t>
            </a:r>
          </a:p>
          <a:p>
            <a:pPr marL="1085850" lvl="1" indent="-342900">
              <a:buFont typeface="Arial"/>
              <a:buChar char="•"/>
            </a:pPr>
            <a:r>
              <a:rPr lang="en-US" sz="2200" dirty="0" smtClean="0">
                <a:solidFill>
                  <a:srgbClr val="000000"/>
                </a:solidFill>
                <a:latin typeface="Arial"/>
                <a:cs typeface="Arial"/>
              </a:rPr>
              <a:t>Social Media</a:t>
            </a:r>
            <a:endParaRPr lang="en-US" sz="2200" dirty="0">
              <a:solidFill>
                <a:srgbClr val="000000"/>
              </a:solidFill>
              <a:latin typeface="Arial"/>
              <a:cs typeface="Arial"/>
            </a:endParaRPr>
          </a:p>
          <a:p>
            <a:pPr marL="1085850" lvl="1" indent="-342900">
              <a:buFont typeface="Arial"/>
              <a:buChar char="•"/>
            </a:pPr>
            <a:r>
              <a:rPr lang="en-US" sz="2200" dirty="0" smtClean="0">
                <a:solidFill>
                  <a:srgbClr val="000000"/>
                </a:solidFill>
                <a:latin typeface="Arial"/>
                <a:cs typeface="Arial"/>
              </a:rPr>
              <a:t>Alertus </a:t>
            </a:r>
            <a:r>
              <a:rPr lang="en-US" sz="2200" dirty="0">
                <a:solidFill>
                  <a:srgbClr val="000000"/>
                </a:solidFill>
                <a:latin typeface="Arial"/>
                <a:cs typeface="Arial"/>
              </a:rPr>
              <a:t>Beacons</a:t>
            </a:r>
          </a:p>
          <a:p>
            <a:pPr marL="1085850" lvl="1" indent="-342900">
              <a:buFont typeface="Arial"/>
              <a:buChar char="•"/>
            </a:pPr>
            <a:r>
              <a:rPr lang="en-US" sz="2200" dirty="0">
                <a:solidFill>
                  <a:srgbClr val="000000"/>
                </a:solidFill>
                <a:latin typeface="Arial"/>
                <a:cs typeface="Arial"/>
              </a:rPr>
              <a:t>Digital S</a:t>
            </a:r>
            <a:r>
              <a:rPr lang="en-US" sz="2200" dirty="0" smtClean="0">
                <a:solidFill>
                  <a:srgbClr val="000000"/>
                </a:solidFill>
                <a:latin typeface="Arial"/>
                <a:cs typeface="Arial"/>
              </a:rPr>
              <a:t>igns</a:t>
            </a:r>
            <a:endParaRPr lang="en-US" sz="2200" dirty="0">
              <a:solidFill>
                <a:srgbClr val="000000"/>
              </a:solidFill>
              <a:latin typeface="Arial"/>
              <a:cs typeface="Arial"/>
            </a:endParaRPr>
          </a:p>
          <a:p>
            <a:pPr marL="1085850" lvl="1" indent="-342900">
              <a:buFont typeface="Arial"/>
              <a:buChar char="•"/>
            </a:pPr>
            <a:r>
              <a:rPr lang="en-US" sz="2200" dirty="0">
                <a:solidFill>
                  <a:srgbClr val="000000"/>
                </a:solidFill>
                <a:latin typeface="Arial"/>
                <a:cs typeface="Arial"/>
              </a:rPr>
              <a:t>Mobile A</a:t>
            </a:r>
            <a:r>
              <a:rPr lang="en-US" sz="2200" dirty="0" smtClean="0">
                <a:solidFill>
                  <a:srgbClr val="000000"/>
                </a:solidFill>
                <a:latin typeface="Arial"/>
                <a:cs typeface="Arial"/>
              </a:rPr>
              <a:t>pp</a:t>
            </a:r>
            <a:endParaRPr lang="en-US" sz="2200" dirty="0" smtClean="0">
              <a:solidFill>
                <a:srgbClr val="000000"/>
              </a:solidFill>
            </a:endParaRPr>
          </a:p>
          <a:p>
            <a:pPr marL="342900" indent="-342900">
              <a:buFont typeface="Arial"/>
              <a:buChar char="•"/>
            </a:pPr>
            <a:r>
              <a:rPr lang="en-US" sz="2200" dirty="0" smtClean="0">
                <a:solidFill>
                  <a:srgbClr val="000000"/>
                </a:solidFill>
              </a:rPr>
              <a:t>Semiannual tests (spring and fall terms)</a:t>
            </a:r>
          </a:p>
          <a:p>
            <a:pPr marL="342900" indent="-342900">
              <a:buFont typeface="Arial"/>
              <a:buChar char="•"/>
            </a:pPr>
            <a:r>
              <a:rPr lang="en-US" sz="2200" dirty="0" smtClean="0">
                <a:solidFill>
                  <a:srgbClr val="000000"/>
                </a:solidFill>
              </a:rPr>
              <a:t>Mandatory email enrollment</a:t>
            </a:r>
          </a:p>
          <a:p>
            <a:pPr marL="342900" indent="-342900">
              <a:buFont typeface="Arial"/>
              <a:buChar char="•"/>
            </a:pPr>
            <a:r>
              <a:rPr lang="en-US" sz="2200" dirty="0" smtClean="0">
                <a:solidFill>
                  <a:srgbClr val="000000"/>
                </a:solidFill>
              </a:rPr>
              <a:t>Voice and SMS optional</a:t>
            </a:r>
          </a:p>
          <a:p>
            <a:pPr marL="342900" indent="-342900">
              <a:buFont typeface="Arial"/>
              <a:buChar char="•"/>
            </a:pPr>
            <a:r>
              <a:rPr lang="en-US" sz="2200" dirty="0" smtClean="0">
                <a:solidFill>
                  <a:srgbClr val="000000"/>
                </a:solidFill>
              </a:rPr>
              <a:t>Users can add up to 3 lines</a:t>
            </a:r>
          </a:p>
        </p:txBody>
      </p:sp>
      <p:sp>
        <p:nvSpPr>
          <p:cNvPr id="5" name="Title 1"/>
          <p:cNvSpPr>
            <a:spLocks noGrp="1"/>
          </p:cNvSpPr>
          <p:nvPr>
            <p:ph type="title"/>
          </p:nvPr>
        </p:nvSpPr>
        <p:spPr>
          <a:xfrm>
            <a:off x="685800" y="685800"/>
            <a:ext cx="7391400" cy="731838"/>
          </a:xfrm>
        </p:spPr>
        <p:txBody>
          <a:bodyPr/>
          <a:lstStyle/>
          <a:p>
            <a:r>
              <a:rPr lang="en-US" dirty="0" smtClean="0">
                <a:latin typeface="Arial" charset="0"/>
              </a:rPr>
              <a:t>K-State Alerts</a:t>
            </a:r>
            <a:endParaRPr lang="en-US" dirty="0">
              <a:latin typeface="Arial" charset="0"/>
            </a:endParaRPr>
          </a:p>
        </p:txBody>
      </p:sp>
    </p:spTree>
    <p:extLst>
      <p:ext uri="{BB962C8B-B14F-4D97-AF65-F5344CB8AC3E}">
        <p14:creationId xmlns:p14="http://schemas.microsoft.com/office/powerpoint/2010/main" val="34413366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nodeType="afterEffect">
                                  <p:stCondLst>
                                    <p:cond delay="0"/>
                                  </p:stCondLst>
                                  <p:childTnLst>
                                    <p:set>
                                      <p:cBhvr>
                                        <p:cTn id="9" dur="1" fill="hold">
                                          <p:stCondLst>
                                            <p:cond delay="509"/>
                                          </p:stCondLst>
                                        </p:cTn>
                                        <p:tgtEl>
                                          <p:spTgt spid="3">
                                            <p:txEl>
                                              <p:pRg st="1" end="1"/>
                                            </p:txEl>
                                          </p:spTgt>
                                        </p:tgtEl>
                                        <p:attrNameLst>
                                          <p:attrName>style.visibility</p:attrName>
                                        </p:attrNameLst>
                                      </p:cBhvr>
                                      <p:to>
                                        <p:strVal val="visible"/>
                                      </p:to>
                                    </p:set>
                                  </p:childTnLst>
                                </p:cTn>
                              </p:par>
                            </p:childTnLst>
                          </p:cTn>
                        </p:par>
                        <p:par>
                          <p:cTn id="10" fill="hold">
                            <p:stCondLst>
                              <p:cond delay="510"/>
                            </p:stCondLst>
                            <p:childTnLst>
                              <p:par>
                                <p:cTn id="11" presetID="1" presetClass="entr" presetSubtype="0" fill="hold" nodeType="afterEffect">
                                  <p:stCondLst>
                                    <p:cond delay="0"/>
                                  </p:stCondLst>
                                  <p:childTnLst>
                                    <p:set>
                                      <p:cBhvr>
                                        <p:cTn id="12" dur="1" fill="hold">
                                          <p:stCondLst>
                                            <p:cond delay="499"/>
                                          </p:stCondLst>
                                        </p:cTn>
                                        <p:tgtEl>
                                          <p:spTgt spid="3">
                                            <p:txEl>
                                              <p:pRg st="2" end="2"/>
                                            </p:txEl>
                                          </p:spTgt>
                                        </p:tgtEl>
                                        <p:attrNameLst>
                                          <p:attrName>style.visibility</p:attrName>
                                        </p:attrNameLst>
                                      </p:cBhvr>
                                      <p:to>
                                        <p:strVal val="visible"/>
                                      </p:to>
                                    </p:set>
                                  </p:childTnLst>
                                </p:cTn>
                              </p:par>
                            </p:childTnLst>
                          </p:cTn>
                        </p:par>
                        <p:par>
                          <p:cTn id="13" fill="hold">
                            <p:stCondLst>
                              <p:cond delay="1010"/>
                            </p:stCondLst>
                            <p:childTnLst>
                              <p:par>
                                <p:cTn id="14" presetID="1" presetClass="entr" presetSubtype="0" fill="hold" nodeType="afterEffect">
                                  <p:stCondLst>
                                    <p:cond delay="0"/>
                                  </p:stCondLst>
                                  <p:childTnLst>
                                    <p:set>
                                      <p:cBhvr>
                                        <p:cTn id="15" dur="1" fill="hold">
                                          <p:stCondLst>
                                            <p:cond delay="509"/>
                                          </p:stCondLst>
                                        </p:cTn>
                                        <p:tgtEl>
                                          <p:spTgt spid="3">
                                            <p:txEl>
                                              <p:pRg st="3" end="3"/>
                                            </p:txEl>
                                          </p:spTgt>
                                        </p:tgtEl>
                                        <p:attrNameLst>
                                          <p:attrName>style.visibility</p:attrName>
                                        </p:attrNameLst>
                                      </p:cBhvr>
                                      <p:to>
                                        <p:strVal val="visible"/>
                                      </p:to>
                                    </p:set>
                                  </p:childTnLst>
                                </p:cTn>
                              </p:par>
                            </p:childTnLst>
                          </p:cTn>
                        </p:par>
                        <p:par>
                          <p:cTn id="16" fill="hold">
                            <p:stCondLst>
                              <p:cond delay="1520"/>
                            </p:stCondLst>
                            <p:childTnLst>
                              <p:par>
                                <p:cTn id="17" presetID="1" presetClass="entr" presetSubtype="0" fill="hold" nodeType="afterEffect">
                                  <p:stCondLst>
                                    <p:cond delay="0"/>
                                  </p:stCondLst>
                                  <p:childTnLst>
                                    <p:set>
                                      <p:cBhvr>
                                        <p:cTn id="18" dur="1" fill="hold">
                                          <p:stCondLst>
                                            <p:cond delay="499"/>
                                          </p:stCondLst>
                                        </p:cTn>
                                        <p:tgtEl>
                                          <p:spTgt spid="3">
                                            <p:txEl>
                                              <p:pRg st="4" end="4"/>
                                            </p:txEl>
                                          </p:spTgt>
                                        </p:tgtEl>
                                        <p:attrNameLst>
                                          <p:attrName>style.visibility</p:attrName>
                                        </p:attrNameLst>
                                      </p:cBhvr>
                                      <p:to>
                                        <p:strVal val="visible"/>
                                      </p:to>
                                    </p:set>
                                  </p:childTnLst>
                                </p:cTn>
                              </p:par>
                            </p:childTnLst>
                          </p:cTn>
                        </p:par>
                        <p:par>
                          <p:cTn id="19" fill="hold">
                            <p:stCondLst>
                              <p:cond delay="2020"/>
                            </p:stCondLst>
                            <p:childTnLst>
                              <p:par>
                                <p:cTn id="20" presetID="1" presetClass="entr" presetSubtype="0" fill="hold" nodeType="afterEffect">
                                  <p:stCondLst>
                                    <p:cond delay="0"/>
                                  </p:stCondLst>
                                  <p:childTnLst>
                                    <p:set>
                                      <p:cBhvr>
                                        <p:cTn id="21" dur="1" fill="hold">
                                          <p:stCondLst>
                                            <p:cond delay="499"/>
                                          </p:stCondLst>
                                        </p:cTn>
                                        <p:tgtEl>
                                          <p:spTgt spid="3">
                                            <p:txEl>
                                              <p:pRg st="5" end="5"/>
                                            </p:txEl>
                                          </p:spTgt>
                                        </p:tgtEl>
                                        <p:attrNameLst>
                                          <p:attrName>style.visibility</p:attrName>
                                        </p:attrNameLst>
                                      </p:cBhvr>
                                      <p:to>
                                        <p:strVal val="visible"/>
                                      </p:to>
                                    </p:set>
                                  </p:childTnLst>
                                </p:cTn>
                              </p:par>
                            </p:childTnLst>
                          </p:cTn>
                        </p:par>
                        <p:par>
                          <p:cTn id="22" fill="hold">
                            <p:stCondLst>
                              <p:cond delay="2520"/>
                            </p:stCondLst>
                            <p:childTnLst>
                              <p:par>
                                <p:cTn id="23" presetID="1" presetClass="entr" presetSubtype="0" fill="hold" nodeType="afterEffect">
                                  <p:stCondLst>
                                    <p:cond delay="0"/>
                                  </p:stCondLst>
                                  <p:childTnLst>
                                    <p:set>
                                      <p:cBhvr>
                                        <p:cTn id="24" dur="1" fill="hold">
                                          <p:stCondLst>
                                            <p:cond delay="499"/>
                                          </p:stCondLst>
                                        </p:cTn>
                                        <p:tgtEl>
                                          <p:spTgt spid="3">
                                            <p:txEl>
                                              <p:pRg st="6" end="6"/>
                                            </p:txEl>
                                          </p:spTgt>
                                        </p:tgtEl>
                                        <p:attrNameLst>
                                          <p:attrName>style.visibility</p:attrName>
                                        </p:attrNameLst>
                                      </p:cBhvr>
                                      <p:to>
                                        <p:strVal val="visible"/>
                                      </p:to>
                                    </p:set>
                                  </p:childTnLst>
                                </p:cTn>
                              </p:par>
                            </p:childTnLst>
                          </p:cTn>
                        </p:par>
                        <p:par>
                          <p:cTn id="25" fill="hold">
                            <p:stCondLst>
                              <p:cond delay="3020"/>
                            </p:stCondLst>
                            <p:childTnLst>
                              <p:par>
                                <p:cTn id="26" presetID="1" presetClass="entr" presetSubtype="0" fill="hold" nodeType="afterEffect">
                                  <p:stCondLst>
                                    <p:cond delay="0"/>
                                  </p:stCondLst>
                                  <p:childTnLst>
                                    <p:set>
                                      <p:cBhvr>
                                        <p:cTn id="27" dur="1" fill="hold">
                                          <p:stCondLst>
                                            <p:cond delay="499"/>
                                          </p:stCondLst>
                                        </p:cTn>
                                        <p:tgtEl>
                                          <p:spTgt spid="3">
                                            <p:txEl>
                                              <p:pRg st="7" end="7"/>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nodeType="clickEffect">
                                  <p:stCondLst>
                                    <p:cond delay="0"/>
                                  </p:stCondLst>
                                  <p:childTnLst>
                                    <p:set>
                                      <p:cBhvr>
                                        <p:cTn id="3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nodeType="clickEffect">
                                  <p:stCondLst>
                                    <p:cond delay="0"/>
                                  </p:stCondLst>
                                  <p:childTnLst>
                                    <p:set>
                                      <p:cBhvr>
                                        <p:cTn id="35"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nodeType="clickEffect">
                                  <p:stCondLst>
                                    <p:cond delay="0"/>
                                  </p:stCondLst>
                                  <p:childTnLst>
                                    <p:set>
                                      <p:cBhvr>
                                        <p:cTn id="43"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1387" y="1524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911-police-dispatcher-1077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2514600" cy="1694840"/>
          </a:xfrm>
          <a:prstGeom prst="rect">
            <a:avLst/>
          </a:prstGeom>
        </p:spPr>
      </p:pic>
      <p:pic>
        <p:nvPicPr>
          <p:cNvPr id="11" name="Picture 10"/>
          <p:cNvPicPr>
            <a:picLocks noChangeAspect="1"/>
          </p:cNvPicPr>
          <p:nvPr/>
        </p:nvPicPr>
        <p:blipFill>
          <a:blip r:embed="rId4"/>
          <a:stretch>
            <a:fillRect/>
          </a:stretch>
        </p:blipFill>
        <p:spPr>
          <a:xfrm>
            <a:off x="76200" y="2971800"/>
            <a:ext cx="914400" cy="914400"/>
          </a:xfrm>
          <a:prstGeom prst="rect">
            <a:avLst/>
          </a:prstGeom>
        </p:spPr>
      </p:pic>
      <p:pic>
        <p:nvPicPr>
          <p:cNvPr id="13" name="Picture 12"/>
          <p:cNvPicPr>
            <a:picLocks noChangeAspect="1"/>
          </p:cNvPicPr>
          <p:nvPr/>
        </p:nvPicPr>
        <p:blipFill>
          <a:blip r:embed="rId5"/>
          <a:stretch>
            <a:fillRect/>
          </a:stretch>
        </p:blipFill>
        <p:spPr>
          <a:xfrm>
            <a:off x="152400" y="4114800"/>
            <a:ext cx="838200" cy="838200"/>
          </a:xfrm>
          <a:prstGeom prst="rect">
            <a:avLst/>
          </a:prstGeom>
        </p:spPr>
      </p:pic>
      <p:pic>
        <p:nvPicPr>
          <p:cNvPr id="14" name="Picture 13"/>
          <p:cNvPicPr>
            <a:picLocks noChangeAspect="1"/>
          </p:cNvPicPr>
          <p:nvPr/>
        </p:nvPicPr>
        <p:blipFill>
          <a:blip r:embed="rId6"/>
          <a:stretch>
            <a:fillRect/>
          </a:stretch>
        </p:blipFill>
        <p:spPr>
          <a:xfrm>
            <a:off x="1066800" y="3429000"/>
            <a:ext cx="762000" cy="762000"/>
          </a:xfrm>
          <a:prstGeom prst="rect">
            <a:avLst/>
          </a:prstGeom>
        </p:spPr>
      </p:pic>
      <p:pic>
        <p:nvPicPr>
          <p:cNvPr id="15" name="Picture 14"/>
          <p:cNvPicPr>
            <a:picLocks noChangeAspect="1"/>
          </p:cNvPicPr>
          <p:nvPr/>
        </p:nvPicPr>
        <p:blipFill>
          <a:blip r:embed="rId7"/>
          <a:stretch>
            <a:fillRect/>
          </a:stretch>
        </p:blipFill>
        <p:spPr>
          <a:xfrm>
            <a:off x="762000" y="4724400"/>
            <a:ext cx="1295400" cy="641484"/>
          </a:xfrm>
          <a:prstGeom prst="rect">
            <a:avLst/>
          </a:prstGeom>
          <a:solidFill>
            <a:schemeClr val="tx1"/>
          </a:solidFill>
        </p:spPr>
      </p:pic>
      <p:sp>
        <p:nvSpPr>
          <p:cNvPr id="17" name="Notched Right Arrow 16"/>
          <p:cNvSpPr/>
          <p:nvPr/>
        </p:nvSpPr>
        <p:spPr>
          <a:xfrm rot="6656774">
            <a:off x="1035498" y="2418745"/>
            <a:ext cx="762000" cy="45720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dirty="0"/>
          </a:p>
        </p:txBody>
      </p:sp>
      <p:grpSp>
        <p:nvGrpSpPr>
          <p:cNvPr id="38" name="Group 37"/>
          <p:cNvGrpSpPr/>
          <p:nvPr/>
        </p:nvGrpSpPr>
        <p:grpSpPr>
          <a:xfrm>
            <a:off x="4368799" y="1752600"/>
            <a:ext cx="4165103" cy="2991555"/>
            <a:chOff x="4368799" y="1752600"/>
            <a:chExt cx="4165103" cy="2991555"/>
          </a:xfrm>
        </p:grpSpPr>
        <p:pic>
          <p:nvPicPr>
            <p:cNvPr id="18" name="Picture 17" descr="AdvisoriesHomep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2438400"/>
              <a:ext cx="3657102" cy="2305755"/>
            </a:xfrm>
            <a:prstGeom prst="rect">
              <a:avLst/>
            </a:prstGeom>
          </p:spPr>
        </p:pic>
        <p:cxnSp>
          <p:nvCxnSpPr>
            <p:cNvPr id="25" name="Elbow Connector 24"/>
            <p:cNvCxnSpPr>
              <a:stCxn id="6" idx="3"/>
              <a:endCxn id="18" idx="1"/>
            </p:cNvCxnSpPr>
            <p:nvPr/>
          </p:nvCxnSpPr>
          <p:spPr>
            <a:xfrm>
              <a:off x="4368799" y="2784210"/>
              <a:ext cx="508001" cy="80706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4419600" y="1752600"/>
              <a:ext cx="1295399" cy="646331"/>
            </a:xfrm>
            <a:prstGeom prst="rect">
              <a:avLst/>
            </a:prstGeom>
            <a:noFill/>
          </p:spPr>
          <p:txBody>
            <a:bodyPr wrap="square" rtlCol="0">
              <a:spAutoFit/>
            </a:bodyPr>
            <a:lstStyle/>
            <a:p>
              <a:pPr algn="ctr"/>
              <a:r>
                <a:rPr lang="en-US" dirty="0" smtClean="0"/>
                <a:t>Homepage Advisory</a:t>
              </a:r>
              <a:endParaRPr lang="en-US" dirty="0"/>
            </a:p>
          </p:txBody>
        </p:sp>
      </p:grpSp>
      <p:grpSp>
        <p:nvGrpSpPr>
          <p:cNvPr id="43" name="Group 42"/>
          <p:cNvGrpSpPr/>
          <p:nvPr/>
        </p:nvGrpSpPr>
        <p:grpSpPr>
          <a:xfrm>
            <a:off x="2057400" y="1219200"/>
            <a:ext cx="2311399" cy="3130019"/>
            <a:chOff x="2057400" y="1219200"/>
            <a:chExt cx="2311399" cy="3130019"/>
          </a:xfrm>
        </p:grpSpPr>
        <p:pic>
          <p:nvPicPr>
            <p:cNvPr id="6" name="Picture 5" descr="RaveAdvisori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7400" y="1219200"/>
              <a:ext cx="2311399" cy="3130019"/>
            </a:xfrm>
            <a:prstGeom prst="rect">
              <a:avLst/>
            </a:prstGeom>
            <a:ln>
              <a:solidFill>
                <a:schemeClr val="tx1"/>
              </a:solidFill>
            </a:ln>
          </p:spPr>
        </p:pic>
        <p:pic>
          <p:nvPicPr>
            <p:cNvPr id="42" name="Picture 41"/>
            <p:cNvPicPr>
              <a:picLocks noChangeAspect="1"/>
            </p:cNvPicPr>
            <p:nvPr/>
          </p:nvPicPr>
          <p:blipFill>
            <a:blip r:embed="rId10"/>
            <a:stretch>
              <a:fillRect/>
            </a:stretch>
          </p:blipFill>
          <p:spPr>
            <a:xfrm>
              <a:off x="3124200" y="1295400"/>
              <a:ext cx="1066800" cy="341376"/>
            </a:xfrm>
            <a:prstGeom prst="rect">
              <a:avLst/>
            </a:prstGeom>
          </p:spPr>
        </p:pic>
      </p:grpSp>
      <p:grpSp>
        <p:nvGrpSpPr>
          <p:cNvPr id="49" name="Group 48"/>
          <p:cNvGrpSpPr/>
          <p:nvPr/>
        </p:nvGrpSpPr>
        <p:grpSpPr>
          <a:xfrm>
            <a:off x="2590800" y="4349218"/>
            <a:ext cx="4833485" cy="2412506"/>
            <a:chOff x="2590800" y="4349218"/>
            <a:chExt cx="4833485" cy="2412506"/>
          </a:xfrm>
        </p:grpSpPr>
        <p:cxnSp>
          <p:nvCxnSpPr>
            <p:cNvPr id="31" name="Elbow Connector 30"/>
            <p:cNvCxnSpPr>
              <a:stCxn id="6" idx="2"/>
              <a:endCxn id="44" idx="0"/>
            </p:cNvCxnSpPr>
            <p:nvPr/>
          </p:nvCxnSpPr>
          <p:spPr>
            <a:xfrm rot="16200000" flipH="1">
              <a:off x="3275031" y="4287287"/>
              <a:ext cx="603781" cy="727643"/>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2590800" y="4953000"/>
              <a:ext cx="4833485" cy="1808724"/>
              <a:chOff x="3396115" y="4953000"/>
              <a:chExt cx="4833485" cy="1808724"/>
            </a:xfrm>
          </p:grpSpPr>
          <p:pic>
            <p:nvPicPr>
              <p:cNvPr id="19" name="Picture 18"/>
              <p:cNvPicPr>
                <a:picLocks noChangeAspect="1"/>
              </p:cNvPicPr>
              <p:nvPr/>
            </p:nvPicPr>
            <p:blipFill>
              <a:blip r:embed="rId11"/>
              <a:stretch>
                <a:fillRect/>
              </a:stretch>
            </p:blipFill>
            <p:spPr>
              <a:xfrm>
                <a:off x="4038600" y="5554388"/>
                <a:ext cx="1600200" cy="1207336"/>
              </a:xfrm>
              <a:prstGeom prst="rect">
                <a:avLst/>
              </a:prstGeom>
            </p:spPr>
          </p:pic>
          <p:pic>
            <p:nvPicPr>
              <p:cNvPr id="20" name="Picture 19"/>
              <p:cNvPicPr>
                <a:picLocks noChangeAspect="1"/>
              </p:cNvPicPr>
              <p:nvPr/>
            </p:nvPicPr>
            <p:blipFill>
              <a:blip r:embed="rId12"/>
              <a:stretch>
                <a:fillRect/>
              </a:stretch>
            </p:blipFill>
            <p:spPr>
              <a:xfrm>
                <a:off x="6146800" y="5105400"/>
                <a:ext cx="2082800" cy="1562100"/>
              </a:xfrm>
              <a:prstGeom prst="rect">
                <a:avLst/>
              </a:prstGeom>
            </p:spPr>
          </p:pic>
          <p:pic>
            <p:nvPicPr>
              <p:cNvPr id="44" name="Picture 43"/>
              <p:cNvPicPr>
                <a:picLocks noChangeAspect="1"/>
              </p:cNvPicPr>
              <p:nvPr/>
            </p:nvPicPr>
            <p:blipFill>
              <a:blip r:embed="rId13"/>
              <a:stretch>
                <a:fillRect/>
              </a:stretch>
            </p:blipFill>
            <p:spPr>
              <a:xfrm>
                <a:off x="3396115" y="4953000"/>
                <a:ext cx="2699885" cy="561246"/>
              </a:xfrm>
              <a:prstGeom prst="rect">
                <a:avLst/>
              </a:prstGeom>
            </p:spPr>
          </p:pic>
        </p:grpSp>
      </p:grpSp>
    </p:spTree>
    <p:extLst>
      <p:ext uri="{BB962C8B-B14F-4D97-AF65-F5344CB8AC3E}">
        <p14:creationId xmlns:p14="http://schemas.microsoft.com/office/powerpoint/2010/main" val="14919936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endParaRPr lang="en-US" dirty="0"/>
          </a:p>
        </p:txBody>
      </p:sp>
      <p:pic>
        <p:nvPicPr>
          <p:cNvPr id="4" name="Picture 3" descr="Empty Map.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22300" y="304800"/>
            <a:ext cx="7876058" cy="6242325"/>
          </a:xfrm>
          <a:prstGeom prst="rect">
            <a:avLst/>
          </a:prstGeom>
        </p:spPr>
      </p:pic>
      <p:pic>
        <p:nvPicPr>
          <p:cNvPr id="6" name="Picture 5" descr="Installed.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2300" y="304800"/>
            <a:ext cx="7876058" cy="6242325"/>
          </a:xfrm>
          <a:prstGeom prst="rect">
            <a:avLst/>
          </a:prstGeom>
        </p:spPr>
      </p:pic>
      <p:pic>
        <p:nvPicPr>
          <p:cNvPr id="7" name="Picture 6" descr="Need to Install.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300" y="304800"/>
            <a:ext cx="7876058" cy="6242325"/>
          </a:xfrm>
          <a:prstGeom prst="rect">
            <a:avLst/>
          </a:prstGeom>
        </p:spPr>
      </p:pic>
      <p:pic>
        <p:nvPicPr>
          <p:cNvPr id="9" name="Picture 1" descr="K-State Alerts lo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1600200" y="2807536"/>
            <a:ext cx="1219200" cy="1029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146696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1387" y="2286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 Placeholder 2"/>
          <p:cNvSpPr>
            <a:spLocks noGrp="1"/>
          </p:cNvSpPr>
          <p:nvPr>
            <p:ph type="body" sz="quarter" idx="10"/>
          </p:nvPr>
        </p:nvSpPr>
        <p:spPr>
          <a:xfrm>
            <a:off x="685800" y="1524000"/>
            <a:ext cx="7391400" cy="4800600"/>
          </a:xfrm>
        </p:spPr>
        <p:txBody>
          <a:bodyPr>
            <a:normAutofit lnSpcReduction="10000"/>
          </a:bodyPr>
          <a:lstStyle/>
          <a:p>
            <a:r>
              <a:rPr lang="en-US" sz="2600" dirty="0" smtClean="0">
                <a:solidFill>
                  <a:schemeClr val="tx1"/>
                </a:solidFill>
                <a:latin typeface="Calibri"/>
                <a:cs typeface="Calibri"/>
              </a:rPr>
              <a:t>Registered </a:t>
            </a:r>
            <a:r>
              <a:rPr lang="en-US" sz="2600" dirty="0" smtClean="0">
                <a:solidFill>
                  <a:schemeClr val="tx1"/>
                </a:solidFill>
                <a:latin typeface="Calibri"/>
                <a:cs typeface="Calibri"/>
              </a:rPr>
              <a:t>Users:     46,948</a:t>
            </a:r>
          </a:p>
          <a:p>
            <a:r>
              <a:rPr lang="en-US" sz="2600" dirty="0" smtClean="0">
                <a:solidFill>
                  <a:schemeClr val="tx1"/>
                </a:solidFill>
                <a:latin typeface="Calibri"/>
                <a:cs typeface="Calibri"/>
              </a:rPr>
              <a:t>Registered Phones:  14,614</a:t>
            </a:r>
          </a:p>
          <a:p>
            <a:r>
              <a:rPr lang="en-US" sz="2600" dirty="0" smtClean="0">
                <a:solidFill>
                  <a:schemeClr val="tx1"/>
                </a:solidFill>
                <a:latin typeface="Calibri"/>
                <a:cs typeface="Calibri"/>
              </a:rPr>
              <a:t>People with at least 1 mobile device: 28.3%</a:t>
            </a:r>
          </a:p>
          <a:p>
            <a:pPr marL="342900" indent="-342900">
              <a:buFont typeface="Arial"/>
              <a:buChar char="•"/>
            </a:pPr>
            <a:endParaRPr lang="en-US" sz="2400" dirty="0" smtClean="0">
              <a:latin typeface="Calibri"/>
              <a:cs typeface="Calibri"/>
            </a:endParaRPr>
          </a:p>
          <a:p>
            <a:r>
              <a:rPr lang="en-US" sz="2800" dirty="0" smtClean="0">
                <a:solidFill>
                  <a:srgbClr val="000000"/>
                </a:solidFill>
                <a:latin typeface="Calibri"/>
                <a:cs typeface="Calibri"/>
              </a:rPr>
              <a:t>Issues:</a:t>
            </a:r>
          </a:p>
          <a:p>
            <a:pPr marL="1085850" lvl="1" indent="-342900">
              <a:buFont typeface="Arial"/>
              <a:buChar char="•"/>
            </a:pPr>
            <a:r>
              <a:rPr lang="en-US" dirty="0" smtClean="0">
                <a:latin typeface="Calibri"/>
                <a:cs typeface="Calibri"/>
              </a:rPr>
              <a:t>Alerts for Severe </a:t>
            </a:r>
            <a:r>
              <a:rPr lang="en-US" dirty="0">
                <a:latin typeface="Calibri"/>
                <a:cs typeface="Calibri"/>
              </a:rPr>
              <a:t>w</a:t>
            </a:r>
            <a:r>
              <a:rPr lang="en-US" dirty="0" smtClean="0">
                <a:latin typeface="Calibri"/>
                <a:cs typeface="Calibri"/>
              </a:rPr>
              <a:t>eather?</a:t>
            </a:r>
          </a:p>
          <a:p>
            <a:pPr marL="1085850" lvl="1" indent="-342900">
              <a:buFont typeface="Arial"/>
              <a:buChar char="•"/>
            </a:pPr>
            <a:r>
              <a:rPr lang="en-US" dirty="0" smtClean="0">
                <a:latin typeface="Calibri"/>
                <a:cs typeface="Calibri"/>
              </a:rPr>
              <a:t>Alerts for Winter weather?</a:t>
            </a:r>
          </a:p>
          <a:p>
            <a:pPr marL="1085850" lvl="1" indent="-342900">
              <a:buFont typeface="Arial"/>
              <a:buChar char="•"/>
            </a:pPr>
            <a:r>
              <a:rPr lang="en-US" dirty="0" smtClean="0">
                <a:latin typeface="Calibri"/>
                <a:cs typeface="Calibri"/>
              </a:rPr>
              <a:t>Opt-in/opt-out?</a:t>
            </a:r>
          </a:p>
          <a:p>
            <a:pPr marL="1085850" lvl="1" indent="-342900">
              <a:buFont typeface="Arial"/>
              <a:buChar char="•"/>
            </a:pPr>
            <a:r>
              <a:rPr lang="en-US" dirty="0" smtClean="0">
                <a:latin typeface="Calibri"/>
                <a:cs typeface="Calibri"/>
              </a:rPr>
              <a:t>Mobile App Integration?</a:t>
            </a:r>
          </a:p>
          <a:p>
            <a:pPr marL="1085850" lvl="1" indent="-342900">
              <a:buFont typeface="Arial"/>
              <a:buChar char="•"/>
            </a:pPr>
            <a:r>
              <a:rPr lang="en-US" dirty="0" smtClean="0">
                <a:latin typeface="Calibri"/>
                <a:cs typeface="Calibri"/>
              </a:rPr>
              <a:t>Better UI for groups and modes? </a:t>
            </a:r>
          </a:p>
        </p:txBody>
      </p:sp>
    </p:spTree>
    <p:extLst>
      <p:ext uri="{BB962C8B-B14F-4D97-AF65-F5344CB8AC3E}">
        <p14:creationId xmlns:p14="http://schemas.microsoft.com/office/powerpoint/2010/main" val="78002687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par>
                                <p:cTn id="23" presetID="9" presetClass="entr" presetSubtype="0"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Effect transition="in" filter="dissolve">
                                      <p:cBhvr>
                                        <p:cTn id="25" dur="500"/>
                                        <p:tgtEl>
                                          <p:spTgt spid="3">
                                            <p:txEl>
                                              <p:pRg st="5" end="5"/>
                                            </p:txEl>
                                          </p:spTgt>
                                        </p:tgtEl>
                                      </p:cBhvr>
                                    </p:animEffect>
                                  </p:childTnLst>
                                </p:cTn>
                              </p:par>
                              <p:par>
                                <p:cTn id="26" presetID="9" presetClass="entr" presetSubtype="0" fill="hold" nodeType="with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dissolve">
                                      <p:cBhvr>
                                        <p:cTn id="28" dur="500"/>
                                        <p:tgtEl>
                                          <p:spTgt spid="3">
                                            <p:txEl>
                                              <p:pRg st="6" end="6"/>
                                            </p:txEl>
                                          </p:spTgt>
                                        </p:tgtEl>
                                      </p:cBhvr>
                                    </p:animEffect>
                                  </p:childTnLst>
                                </p:cTn>
                              </p:par>
                              <p:par>
                                <p:cTn id="29" presetID="9" presetClass="entr" presetSubtype="0" fill="hold" nodeType="with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Effect transition="in" filter="dissolve">
                                      <p:cBhvr>
                                        <p:cTn id="31" dur="500"/>
                                        <p:tgtEl>
                                          <p:spTgt spid="3">
                                            <p:txEl>
                                              <p:pRg st="7" end="7"/>
                                            </p:txEl>
                                          </p:spTgt>
                                        </p:tgtEl>
                                      </p:cBhvr>
                                    </p:animEffect>
                                  </p:childTnLst>
                                </p:cTn>
                              </p:par>
                              <p:par>
                                <p:cTn id="32" presetID="9" presetClass="entr" presetSubtype="0" fill="hold" nodeType="with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animEffect transition="in" filter="dissolve">
                                      <p:cBhvr>
                                        <p:cTn id="34" dur="500"/>
                                        <p:tgtEl>
                                          <p:spTgt spid="3">
                                            <p:txEl>
                                              <p:pRg st="8" end="8"/>
                                            </p:txEl>
                                          </p:spTgt>
                                        </p:tgtEl>
                                      </p:cBhvr>
                                    </p:animEffect>
                                  </p:childTnLst>
                                </p:cTn>
                              </p:par>
                              <p:par>
                                <p:cTn id="35" presetID="9" presetClass="entr" presetSubtype="0"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Effect transition="in" filter="dissolve">
                                      <p:cBhvr>
                                        <p:cTn id="37"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936625"/>
            <a:ext cx="3663950" cy="309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Freeform 7"/>
          <p:cNvSpPr/>
          <p:nvPr/>
        </p:nvSpPr>
        <p:spPr bwMode="auto">
          <a:xfrm>
            <a:off x="76199" y="838200"/>
            <a:ext cx="2743201" cy="1439862"/>
          </a:xfrm>
          <a:custGeom>
            <a:avLst/>
            <a:gdLst>
              <a:gd name="connsiteX0" fmla="*/ 0 w 2422425"/>
              <a:gd name="connsiteY0" fmla="*/ 0 h 1481434"/>
              <a:gd name="connsiteX1" fmla="*/ 2422425 w 2422425"/>
              <a:gd name="connsiteY1" fmla="*/ 0 h 1481434"/>
              <a:gd name="connsiteX2" fmla="*/ 2422425 w 2422425"/>
              <a:gd name="connsiteY2" fmla="*/ 1481434 h 1481434"/>
              <a:gd name="connsiteX3" fmla="*/ 0 w 2422425"/>
              <a:gd name="connsiteY3" fmla="*/ 1481434 h 1481434"/>
              <a:gd name="connsiteX4" fmla="*/ 0 w 2422425"/>
              <a:gd name="connsiteY4" fmla="*/ 0 h 148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425" h="1481434">
                <a:moveTo>
                  <a:pt x="0" y="0"/>
                </a:moveTo>
                <a:lnTo>
                  <a:pt x="2422425" y="0"/>
                </a:lnTo>
                <a:lnTo>
                  <a:pt x="2422425" y="1481434"/>
                </a:lnTo>
                <a:lnTo>
                  <a:pt x="0" y="14814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ctr" defTabSz="1244600">
              <a:lnSpc>
                <a:spcPct val="90000"/>
              </a:lnSpc>
              <a:spcAft>
                <a:spcPct val="35000"/>
              </a:spcAft>
              <a:defRPr/>
            </a:pPr>
            <a:r>
              <a:rPr lang="en-US" sz="2400" dirty="0">
                <a:latin typeface="Arial"/>
                <a:cs typeface="Arial"/>
              </a:rPr>
              <a:t>Public Safety/Police Department</a:t>
            </a:r>
          </a:p>
        </p:txBody>
      </p:sp>
      <p:pic>
        <p:nvPicPr>
          <p:cNvPr id="9" name="Picture 4" descr="Don-Stubbings.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700" y="2125924"/>
            <a:ext cx="1295808" cy="1948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7"/>
          <p:cNvSpPr txBox="1">
            <a:spLocks noChangeArrowheads="1"/>
          </p:cNvSpPr>
          <p:nvPr/>
        </p:nvSpPr>
        <p:spPr bwMode="auto">
          <a:xfrm>
            <a:off x="457200" y="4074438"/>
            <a:ext cx="2100842" cy="5848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Major Don Stubbings </a:t>
            </a:r>
          </a:p>
          <a:p>
            <a:pPr eaLnBrk="1" hangingPunct="1"/>
            <a:r>
              <a:rPr lang="en-US" sz="1600" dirty="0"/>
              <a:t>KSU Police </a:t>
            </a:r>
          </a:p>
        </p:txBody>
      </p:sp>
      <p:pic>
        <p:nvPicPr>
          <p:cNvPr id="14" name="Picture 2" descr="morris09.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667500" y="2125663"/>
            <a:ext cx="1333500" cy="190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 name="TextBox 3"/>
          <p:cNvSpPr txBox="1">
            <a:spLocks noChangeArrowheads="1"/>
          </p:cNvSpPr>
          <p:nvPr/>
        </p:nvSpPr>
        <p:spPr bwMode="auto">
          <a:xfrm>
            <a:off x="6768487" y="4055487"/>
            <a:ext cx="1138553" cy="58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Jeff Morris</a:t>
            </a:r>
          </a:p>
          <a:p>
            <a:pPr eaLnBrk="1" hangingPunct="1"/>
            <a:r>
              <a:rPr lang="en-US" sz="1600" dirty="0"/>
              <a:t>VP DCM </a:t>
            </a:r>
          </a:p>
        </p:txBody>
      </p:sp>
      <p:sp>
        <p:nvSpPr>
          <p:cNvPr id="16" name="Freeform 15"/>
          <p:cNvSpPr/>
          <p:nvPr/>
        </p:nvSpPr>
        <p:spPr bwMode="auto">
          <a:xfrm>
            <a:off x="6116637" y="838200"/>
            <a:ext cx="2417763" cy="1439863"/>
          </a:xfrm>
          <a:custGeom>
            <a:avLst/>
            <a:gdLst>
              <a:gd name="connsiteX0" fmla="*/ 0 w 2422425"/>
              <a:gd name="connsiteY0" fmla="*/ 0 h 1481434"/>
              <a:gd name="connsiteX1" fmla="*/ 2422425 w 2422425"/>
              <a:gd name="connsiteY1" fmla="*/ 0 h 1481434"/>
              <a:gd name="connsiteX2" fmla="*/ 2422425 w 2422425"/>
              <a:gd name="connsiteY2" fmla="*/ 1481434 h 1481434"/>
              <a:gd name="connsiteX3" fmla="*/ 0 w 2422425"/>
              <a:gd name="connsiteY3" fmla="*/ 1481434 h 1481434"/>
              <a:gd name="connsiteX4" fmla="*/ 0 w 2422425"/>
              <a:gd name="connsiteY4" fmla="*/ 0 h 148143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425" h="1481434">
                <a:moveTo>
                  <a:pt x="0" y="0"/>
                </a:moveTo>
                <a:lnTo>
                  <a:pt x="2422425" y="0"/>
                </a:lnTo>
                <a:lnTo>
                  <a:pt x="2422425" y="1481434"/>
                </a:lnTo>
                <a:lnTo>
                  <a:pt x="0" y="1481434"/>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ctr" defTabSz="1244600">
              <a:lnSpc>
                <a:spcPct val="90000"/>
              </a:lnSpc>
              <a:spcAft>
                <a:spcPct val="35000"/>
              </a:spcAft>
              <a:defRPr/>
            </a:pPr>
            <a:r>
              <a:rPr lang="en-US" sz="2400" dirty="0" smtClean="0">
                <a:latin typeface="Arial"/>
                <a:cs typeface="Arial"/>
              </a:rPr>
              <a:t>Communications &amp; Marketing</a:t>
            </a:r>
            <a:endParaRPr lang="en-US" sz="2400" dirty="0">
              <a:latin typeface="Arial"/>
              <a:cs typeface="Arial"/>
            </a:endParaRPr>
          </a:p>
        </p:txBody>
      </p:sp>
      <p:sp>
        <p:nvSpPr>
          <p:cNvPr id="17" name="Freeform 16"/>
          <p:cNvSpPr/>
          <p:nvPr/>
        </p:nvSpPr>
        <p:spPr>
          <a:xfrm>
            <a:off x="1524000" y="4487863"/>
            <a:ext cx="5791200" cy="762000"/>
          </a:xfrm>
          <a:custGeom>
            <a:avLst/>
            <a:gdLst>
              <a:gd name="connsiteX0" fmla="*/ 0 w 2422425"/>
              <a:gd name="connsiteY0" fmla="*/ 0 h 2422425"/>
              <a:gd name="connsiteX1" fmla="*/ 2422425 w 2422425"/>
              <a:gd name="connsiteY1" fmla="*/ 0 h 2422425"/>
              <a:gd name="connsiteX2" fmla="*/ 2422425 w 2422425"/>
              <a:gd name="connsiteY2" fmla="*/ 2422425 h 2422425"/>
              <a:gd name="connsiteX3" fmla="*/ 0 w 2422425"/>
              <a:gd name="connsiteY3" fmla="*/ 2422425 h 2422425"/>
              <a:gd name="connsiteX4" fmla="*/ 0 w 2422425"/>
              <a:gd name="connsiteY4" fmla="*/ 0 h 24224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22425" h="2422425">
                <a:moveTo>
                  <a:pt x="0" y="0"/>
                </a:moveTo>
                <a:lnTo>
                  <a:pt x="2422425" y="0"/>
                </a:lnTo>
                <a:lnTo>
                  <a:pt x="2422425" y="2422425"/>
                </a:lnTo>
                <a:lnTo>
                  <a:pt x="0" y="2422425"/>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lIns="35560" tIns="35560" rIns="35560" bIns="35560" spcCol="1270" anchor="ctr"/>
          <a:lstStyle/>
          <a:p>
            <a:pPr algn="ctr" defTabSz="1244600">
              <a:lnSpc>
                <a:spcPct val="90000"/>
              </a:lnSpc>
              <a:spcAft>
                <a:spcPct val="35000"/>
              </a:spcAft>
              <a:defRPr/>
            </a:pPr>
            <a:r>
              <a:rPr lang="en-US" sz="2400" dirty="0">
                <a:latin typeface="Arial"/>
                <a:cs typeface="Arial"/>
              </a:rPr>
              <a:t>Information Technology Services</a:t>
            </a:r>
          </a:p>
        </p:txBody>
      </p:sp>
      <p:sp>
        <p:nvSpPr>
          <p:cNvPr id="19" name="TextBox 6"/>
          <p:cNvSpPr txBox="1">
            <a:spLocks noChangeArrowheads="1"/>
          </p:cNvSpPr>
          <p:nvPr/>
        </p:nvSpPr>
        <p:spPr bwMode="auto">
          <a:xfrm>
            <a:off x="4993799" y="6134100"/>
            <a:ext cx="127952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600" dirty="0"/>
              <a:t>Rob Caffey</a:t>
            </a:r>
          </a:p>
          <a:p>
            <a:pPr eaLnBrk="1" hangingPunct="1"/>
            <a:r>
              <a:rPr lang="en-US" sz="1600" dirty="0"/>
              <a:t>Director </a:t>
            </a:r>
            <a:r>
              <a:rPr lang="en-US" sz="1600" dirty="0" smtClean="0"/>
              <a:t>ITS </a:t>
            </a:r>
            <a:endParaRPr lang="en-US" sz="1600" dirty="0"/>
          </a:p>
        </p:txBody>
      </p:sp>
      <p:pic>
        <p:nvPicPr>
          <p:cNvPr id="2" name="Picture 1" descr="Rob_Caffey_2015_rs.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22400" y="5105400"/>
            <a:ext cx="1906800" cy="1574800"/>
          </a:xfrm>
          <a:prstGeom prst="rect">
            <a:avLst/>
          </a:prstGeom>
        </p:spPr>
      </p:pic>
    </p:spTree>
    <p:extLst>
      <p:ext uri="{BB962C8B-B14F-4D97-AF65-F5344CB8AC3E}">
        <p14:creationId xmlns:p14="http://schemas.microsoft.com/office/powerpoint/2010/main" val="174289247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53" presetClass="entr" presetSubtype="16"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p:cTn id="12" dur="500" fill="hold"/>
                                        <p:tgtEl>
                                          <p:spTgt spid="14"/>
                                        </p:tgtEl>
                                        <p:attrNameLst>
                                          <p:attrName>ppt_w</p:attrName>
                                        </p:attrNameLst>
                                      </p:cBhvr>
                                      <p:tavLst>
                                        <p:tav tm="0">
                                          <p:val>
                                            <p:fltVal val="0"/>
                                          </p:val>
                                        </p:tav>
                                        <p:tav tm="100000">
                                          <p:val>
                                            <p:strVal val="#ppt_w"/>
                                          </p:val>
                                        </p:tav>
                                      </p:tavLst>
                                    </p:anim>
                                    <p:anim calcmode="lin" valueType="num">
                                      <p:cBhvr>
                                        <p:cTn id="13" dur="500" fill="hold"/>
                                        <p:tgtEl>
                                          <p:spTgt spid="14"/>
                                        </p:tgtEl>
                                        <p:attrNameLst>
                                          <p:attrName>ppt_h</p:attrName>
                                        </p:attrNameLst>
                                      </p:cBhvr>
                                      <p:tavLst>
                                        <p:tav tm="0">
                                          <p:val>
                                            <p:fltVal val="0"/>
                                          </p:val>
                                        </p:tav>
                                        <p:tav tm="100000">
                                          <p:val>
                                            <p:strVal val="#ppt_h"/>
                                          </p:val>
                                        </p:tav>
                                      </p:tavLst>
                                    </p:anim>
                                    <p:animEffect transition="in" filter="fade">
                                      <p:cBhvr>
                                        <p:cTn id="14" dur="500"/>
                                        <p:tgtEl>
                                          <p:spTgt spid="14"/>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0"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childTnLst>
                                </p:cTn>
                              </p:par>
                              <p:par>
                                <p:cTn id="27" presetID="53" presetClass="entr" presetSubtype="16" fill="hold" nodeType="withEffect">
                                  <p:stCondLst>
                                    <p:cond delay="0"/>
                                  </p:stCondLst>
                                  <p:childTnLst>
                                    <p:set>
                                      <p:cBhvr>
                                        <p:cTn id="28" dur="1" fill="hold">
                                          <p:stCondLst>
                                            <p:cond delay="0"/>
                                          </p:stCondLst>
                                        </p:cTn>
                                        <p:tgtEl>
                                          <p:spTgt spid="9"/>
                                        </p:tgtEl>
                                        <p:attrNameLst>
                                          <p:attrName>style.visibility</p:attrName>
                                        </p:attrNameLst>
                                      </p:cBhvr>
                                      <p:to>
                                        <p:strVal val="visible"/>
                                      </p:to>
                                    </p:set>
                                    <p:anim calcmode="lin" valueType="num">
                                      <p:cBhvr>
                                        <p:cTn id="29" dur="500" fill="hold"/>
                                        <p:tgtEl>
                                          <p:spTgt spid="9"/>
                                        </p:tgtEl>
                                        <p:attrNameLst>
                                          <p:attrName>ppt_w</p:attrName>
                                        </p:attrNameLst>
                                      </p:cBhvr>
                                      <p:tavLst>
                                        <p:tav tm="0">
                                          <p:val>
                                            <p:fltVal val="0"/>
                                          </p:val>
                                        </p:tav>
                                        <p:tav tm="100000">
                                          <p:val>
                                            <p:strVal val="#ppt_w"/>
                                          </p:val>
                                        </p:tav>
                                      </p:tavLst>
                                    </p:anim>
                                    <p:anim calcmode="lin" valueType="num">
                                      <p:cBhvr>
                                        <p:cTn id="30" dur="500" fill="hold"/>
                                        <p:tgtEl>
                                          <p:spTgt spid="9"/>
                                        </p:tgtEl>
                                        <p:attrNameLst>
                                          <p:attrName>ppt_h</p:attrName>
                                        </p:attrNameLst>
                                      </p:cBhvr>
                                      <p:tavLst>
                                        <p:tav tm="0">
                                          <p:val>
                                            <p:fltVal val="0"/>
                                          </p:val>
                                        </p:tav>
                                        <p:tav tm="100000">
                                          <p:val>
                                            <p:strVal val="#ppt_h"/>
                                          </p:val>
                                        </p:tav>
                                      </p:tavLst>
                                    </p:anim>
                                    <p:animEffect transition="in" filter="fade">
                                      <p:cBhvr>
                                        <p:cTn id="31" dur="500"/>
                                        <p:tgtEl>
                                          <p:spTgt spid="9"/>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par>
                    <p:cTn id="37" fill="hold">
                      <p:stCondLst>
                        <p:cond delay="indefinite"/>
                      </p:stCondLst>
                      <p:childTnLst>
                        <p:par>
                          <p:cTn id="38" fill="hold">
                            <p:stCondLst>
                              <p:cond delay="0"/>
                            </p:stCondLst>
                            <p:childTnLst>
                              <p:par>
                                <p:cTn id="39" presetID="53" presetClass="entr" presetSubtype="16" fill="hold" grpId="0" nodeType="click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par>
                                <p:cTn id="44" presetID="53" presetClass="entr" presetSubtype="16"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p:cTn id="51" dur="500" fill="hold"/>
                                        <p:tgtEl>
                                          <p:spTgt spid="19"/>
                                        </p:tgtEl>
                                        <p:attrNameLst>
                                          <p:attrName>ppt_w</p:attrName>
                                        </p:attrNameLst>
                                      </p:cBhvr>
                                      <p:tavLst>
                                        <p:tav tm="0">
                                          <p:val>
                                            <p:fltVal val="0"/>
                                          </p:val>
                                        </p:tav>
                                        <p:tav tm="100000">
                                          <p:val>
                                            <p:strVal val="#ppt_w"/>
                                          </p:val>
                                        </p:tav>
                                      </p:tavLst>
                                    </p:anim>
                                    <p:anim calcmode="lin" valueType="num">
                                      <p:cBhvr>
                                        <p:cTn id="52" dur="500" fill="hold"/>
                                        <p:tgtEl>
                                          <p:spTgt spid="19"/>
                                        </p:tgtEl>
                                        <p:attrNameLst>
                                          <p:attrName>ppt_h</p:attrName>
                                        </p:attrNameLst>
                                      </p:cBhvr>
                                      <p:tavLst>
                                        <p:tav tm="0">
                                          <p:val>
                                            <p:fltVal val="0"/>
                                          </p:val>
                                        </p:tav>
                                        <p:tav tm="100000">
                                          <p:val>
                                            <p:strVal val="#ppt_h"/>
                                          </p:val>
                                        </p:tav>
                                      </p:tavLst>
                                    </p:anim>
                                    <p:animEffect transition="in" filter="fade">
                                      <p:cBhvr>
                                        <p:cTn id="53"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15" grpId="0"/>
      <p:bldP spid="16" grpId="0"/>
      <p:bldP spid="17" grpId="0"/>
      <p:bldP spid="1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1" descr="K-State Alerts log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21387" y="152400"/>
            <a:ext cx="2436813" cy="205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911-police-dispatcher-10773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1000" y="381000"/>
            <a:ext cx="2514600" cy="1694840"/>
          </a:xfrm>
          <a:prstGeom prst="rect">
            <a:avLst/>
          </a:prstGeom>
        </p:spPr>
      </p:pic>
      <p:pic>
        <p:nvPicPr>
          <p:cNvPr id="11" name="Picture 10"/>
          <p:cNvPicPr>
            <a:picLocks noChangeAspect="1"/>
          </p:cNvPicPr>
          <p:nvPr/>
        </p:nvPicPr>
        <p:blipFill>
          <a:blip r:embed="rId4"/>
          <a:stretch>
            <a:fillRect/>
          </a:stretch>
        </p:blipFill>
        <p:spPr>
          <a:xfrm>
            <a:off x="76200" y="2971800"/>
            <a:ext cx="914400" cy="914400"/>
          </a:xfrm>
          <a:prstGeom prst="rect">
            <a:avLst/>
          </a:prstGeom>
        </p:spPr>
      </p:pic>
      <p:pic>
        <p:nvPicPr>
          <p:cNvPr id="13" name="Picture 12"/>
          <p:cNvPicPr>
            <a:picLocks noChangeAspect="1"/>
          </p:cNvPicPr>
          <p:nvPr/>
        </p:nvPicPr>
        <p:blipFill>
          <a:blip r:embed="rId5"/>
          <a:stretch>
            <a:fillRect/>
          </a:stretch>
        </p:blipFill>
        <p:spPr>
          <a:xfrm>
            <a:off x="152400" y="4114800"/>
            <a:ext cx="838200" cy="838200"/>
          </a:xfrm>
          <a:prstGeom prst="rect">
            <a:avLst/>
          </a:prstGeom>
        </p:spPr>
      </p:pic>
      <p:pic>
        <p:nvPicPr>
          <p:cNvPr id="14" name="Picture 13"/>
          <p:cNvPicPr>
            <a:picLocks noChangeAspect="1"/>
          </p:cNvPicPr>
          <p:nvPr/>
        </p:nvPicPr>
        <p:blipFill>
          <a:blip r:embed="rId6"/>
          <a:stretch>
            <a:fillRect/>
          </a:stretch>
        </p:blipFill>
        <p:spPr>
          <a:xfrm>
            <a:off x="1066800" y="3429000"/>
            <a:ext cx="762000" cy="762000"/>
          </a:xfrm>
          <a:prstGeom prst="rect">
            <a:avLst/>
          </a:prstGeom>
        </p:spPr>
      </p:pic>
      <p:pic>
        <p:nvPicPr>
          <p:cNvPr id="15" name="Picture 14"/>
          <p:cNvPicPr>
            <a:picLocks noChangeAspect="1"/>
          </p:cNvPicPr>
          <p:nvPr/>
        </p:nvPicPr>
        <p:blipFill>
          <a:blip r:embed="rId7"/>
          <a:stretch>
            <a:fillRect/>
          </a:stretch>
        </p:blipFill>
        <p:spPr>
          <a:xfrm>
            <a:off x="762000" y="4724400"/>
            <a:ext cx="1295400" cy="641484"/>
          </a:xfrm>
          <a:prstGeom prst="rect">
            <a:avLst/>
          </a:prstGeom>
          <a:solidFill>
            <a:schemeClr val="tx1"/>
          </a:solidFill>
        </p:spPr>
      </p:pic>
      <p:sp>
        <p:nvSpPr>
          <p:cNvPr id="17" name="Notched Right Arrow 16"/>
          <p:cNvSpPr/>
          <p:nvPr/>
        </p:nvSpPr>
        <p:spPr>
          <a:xfrm rot="6656774">
            <a:off x="1035498" y="2418745"/>
            <a:ext cx="762000" cy="457200"/>
          </a:xfrm>
          <a:prstGeom prst="notched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grpSp>
        <p:nvGrpSpPr>
          <p:cNvPr id="38" name="Group 37"/>
          <p:cNvGrpSpPr/>
          <p:nvPr/>
        </p:nvGrpSpPr>
        <p:grpSpPr>
          <a:xfrm>
            <a:off x="4368799" y="1752600"/>
            <a:ext cx="4165103" cy="2991555"/>
            <a:chOff x="4368799" y="1752600"/>
            <a:chExt cx="4165103" cy="2991555"/>
          </a:xfrm>
        </p:grpSpPr>
        <p:pic>
          <p:nvPicPr>
            <p:cNvPr id="18" name="Picture 17" descr="AdvisoriesHomepage.png"/>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876800" y="2438400"/>
              <a:ext cx="3657102" cy="2305755"/>
            </a:xfrm>
            <a:prstGeom prst="rect">
              <a:avLst/>
            </a:prstGeom>
          </p:spPr>
        </p:pic>
        <p:cxnSp>
          <p:nvCxnSpPr>
            <p:cNvPr id="25" name="Elbow Connector 24"/>
            <p:cNvCxnSpPr>
              <a:stCxn id="6" idx="3"/>
              <a:endCxn id="18" idx="1"/>
            </p:cNvCxnSpPr>
            <p:nvPr/>
          </p:nvCxnSpPr>
          <p:spPr>
            <a:xfrm>
              <a:off x="4368799" y="2784210"/>
              <a:ext cx="508001" cy="807068"/>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sp>
          <p:nvSpPr>
            <p:cNvPr id="28" name="TextBox 27"/>
            <p:cNvSpPr txBox="1"/>
            <p:nvPr/>
          </p:nvSpPr>
          <p:spPr>
            <a:xfrm>
              <a:off x="4419600" y="1752600"/>
              <a:ext cx="1295399" cy="646331"/>
            </a:xfrm>
            <a:prstGeom prst="rect">
              <a:avLst/>
            </a:prstGeom>
            <a:noFill/>
          </p:spPr>
          <p:txBody>
            <a:bodyPr wrap="square" rtlCol="0">
              <a:spAutoFit/>
            </a:bodyPr>
            <a:lstStyle/>
            <a:p>
              <a:pPr algn="ctr"/>
              <a:r>
                <a:rPr lang="en-US" dirty="0" smtClean="0"/>
                <a:t>Homepage Advisory</a:t>
              </a:r>
              <a:endParaRPr lang="en-US" dirty="0"/>
            </a:p>
          </p:txBody>
        </p:sp>
      </p:grpSp>
      <p:grpSp>
        <p:nvGrpSpPr>
          <p:cNvPr id="43" name="Group 42"/>
          <p:cNvGrpSpPr/>
          <p:nvPr/>
        </p:nvGrpSpPr>
        <p:grpSpPr>
          <a:xfrm>
            <a:off x="2057400" y="1219200"/>
            <a:ext cx="2311399" cy="3130019"/>
            <a:chOff x="2057400" y="1219200"/>
            <a:chExt cx="2311399" cy="3130019"/>
          </a:xfrm>
        </p:grpSpPr>
        <p:pic>
          <p:nvPicPr>
            <p:cNvPr id="6" name="Picture 5" descr="RaveAdvisories.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057400" y="1219200"/>
              <a:ext cx="2311399" cy="3130019"/>
            </a:xfrm>
            <a:prstGeom prst="rect">
              <a:avLst/>
            </a:prstGeom>
            <a:ln>
              <a:solidFill>
                <a:schemeClr val="tx1"/>
              </a:solidFill>
            </a:ln>
          </p:spPr>
        </p:pic>
        <p:pic>
          <p:nvPicPr>
            <p:cNvPr id="42" name="Picture 41"/>
            <p:cNvPicPr>
              <a:picLocks noChangeAspect="1"/>
            </p:cNvPicPr>
            <p:nvPr/>
          </p:nvPicPr>
          <p:blipFill>
            <a:blip r:embed="rId10"/>
            <a:stretch>
              <a:fillRect/>
            </a:stretch>
          </p:blipFill>
          <p:spPr>
            <a:xfrm>
              <a:off x="3124200" y="1295400"/>
              <a:ext cx="1066800" cy="341376"/>
            </a:xfrm>
            <a:prstGeom prst="rect">
              <a:avLst/>
            </a:prstGeom>
          </p:spPr>
        </p:pic>
      </p:grpSp>
      <p:grpSp>
        <p:nvGrpSpPr>
          <p:cNvPr id="49" name="Group 48"/>
          <p:cNvGrpSpPr/>
          <p:nvPr/>
        </p:nvGrpSpPr>
        <p:grpSpPr>
          <a:xfrm>
            <a:off x="2590800" y="4349218"/>
            <a:ext cx="4833485" cy="2412506"/>
            <a:chOff x="2590800" y="4349218"/>
            <a:chExt cx="4833485" cy="2412506"/>
          </a:xfrm>
        </p:grpSpPr>
        <p:cxnSp>
          <p:nvCxnSpPr>
            <p:cNvPr id="31" name="Elbow Connector 30"/>
            <p:cNvCxnSpPr>
              <a:stCxn id="6" idx="2"/>
              <a:endCxn id="44" idx="0"/>
            </p:cNvCxnSpPr>
            <p:nvPr/>
          </p:nvCxnSpPr>
          <p:spPr>
            <a:xfrm rot="16200000" flipH="1">
              <a:off x="3275031" y="4287287"/>
              <a:ext cx="603781" cy="727643"/>
            </a:xfrm>
            <a:prstGeom prst="bentConnector3">
              <a:avLst>
                <a:gd name="adj1" fmla="val 50000"/>
              </a:avLst>
            </a:prstGeom>
            <a:ln>
              <a:tailEnd type="arrow"/>
            </a:ln>
          </p:spPr>
          <p:style>
            <a:lnRef idx="3">
              <a:schemeClr val="dk1"/>
            </a:lnRef>
            <a:fillRef idx="0">
              <a:schemeClr val="dk1"/>
            </a:fillRef>
            <a:effectRef idx="2">
              <a:schemeClr val="dk1"/>
            </a:effectRef>
            <a:fontRef idx="minor">
              <a:schemeClr val="tx1"/>
            </a:fontRef>
          </p:style>
        </p:cxnSp>
        <p:grpSp>
          <p:nvGrpSpPr>
            <p:cNvPr id="48" name="Group 47"/>
            <p:cNvGrpSpPr/>
            <p:nvPr/>
          </p:nvGrpSpPr>
          <p:grpSpPr>
            <a:xfrm>
              <a:off x="2590800" y="4953000"/>
              <a:ext cx="4833485" cy="1808724"/>
              <a:chOff x="3396115" y="4953000"/>
              <a:chExt cx="4833485" cy="1808724"/>
            </a:xfrm>
          </p:grpSpPr>
          <p:pic>
            <p:nvPicPr>
              <p:cNvPr id="19" name="Picture 18"/>
              <p:cNvPicPr>
                <a:picLocks noChangeAspect="1"/>
              </p:cNvPicPr>
              <p:nvPr/>
            </p:nvPicPr>
            <p:blipFill>
              <a:blip r:embed="rId11"/>
              <a:stretch>
                <a:fillRect/>
              </a:stretch>
            </p:blipFill>
            <p:spPr>
              <a:xfrm>
                <a:off x="4038600" y="5554388"/>
                <a:ext cx="1600200" cy="1207336"/>
              </a:xfrm>
              <a:prstGeom prst="rect">
                <a:avLst/>
              </a:prstGeom>
            </p:spPr>
          </p:pic>
          <p:pic>
            <p:nvPicPr>
              <p:cNvPr id="20" name="Picture 19"/>
              <p:cNvPicPr>
                <a:picLocks noChangeAspect="1"/>
              </p:cNvPicPr>
              <p:nvPr/>
            </p:nvPicPr>
            <p:blipFill>
              <a:blip r:embed="rId12"/>
              <a:stretch>
                <a:fillRect/>
              </a:stretch>
            </p:blipFill>
            <p:spPr>
              <a:xfrm>
                <a:off x="6146800" y="5105400"/>
                <a:ext cx="2082800" cy="1562100"/>
              </a:xfrm>
              <a:prstGeom prst="rect">
                <a:avLst/>
              </a:prstGeom>
            </p:spPr>
          </p:pic>
          <p:pic>
            <p:nvPicPr>
              <p:cNvPr id="44" name="Picture 43"/>
              <p:cNvPicPr>
                <a:picLocks noChangeAspect="1"/>
              </p:cNvPicPr>
              <p:nvPr/>
            </p:nvPicPr>
            <p:blipFill>
              <a:blip r:embed="rId13"/>
              <a:stretch>
                <a:fillRect/>
              </a:stretch>
            </p:blipFill>
            <p:spPr>
              <a:xfrm>
                <a:off x="3396115" y="4953000"/>
                <a:ext cx="2699885" cy="561246"/>
              </a:xfrm>
              <a:prstGeom prst="rect">
                <a:avLst/>
              </a:prstGeom>
            </p:spPr>
          </p:pic>
        </p:grpSp>
      </p:grpSp>
    </p:spTree>
    <p:extLst>
      <p:ext uri="{BB962C8B-B14F-4D97-AF65-F5344CB8AC3E}">
        <p14:creationId xmlns:p14="http://schemas.microsoft.com/office/powerpoint/2010/main" val="326054777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p:cTn id="7" dur="500" fill="hold"/>
                                        <p:tgtEl>
                                          <p:spTgt spid="43"/>
                                        </p:tgtEl>
                                        <p:attrNameLst>
                                          <p:attrName>ppt_w</p:attrName>
                                        </p:attrNameLst>
                                      </p:cBhvr>
                                      <p:tavLst>
                                        <p:tav tm="0">
                                          <p:val>
                                            <p:fltVal val="0"/>
                                          </p:val>
                                        </p:tav>
                                        <p:tav tm="100000">
                                          <p:val>
                                            <p:strVal val="#ppt_w"/>
                                          </p:val>
                                        </p:tav>
                                      </p:tavLst>
                                    </p:anim>
                                    <p:anim calcmode="lin" valueType="num">
                                      <p:cBhvr>
                                        <p:cTn id="8" dur="500" fill="hold"/>
                                        <p:tgtEl>
                                          <p:spTgt spid="43"/>
                                        </p:tgtEl>
                                        <p:attrNameLst>
                                          <p:attrName>ppt_h</p:attrName>
                                        </p:attrNameLst>
                                      </p:cBhvr>
                                      <p:tavLst>
                                        <p:tav tm="0">
                                          <p:val>
                                            <p:fltVal val="0"/>
                                          </p:val>
                                        </p:tav>
                                        <p:tav tm="100000">
                                          <p:val>
                                            <p:strVal val="#ppt_h"/>
                                          </p:val>
                                        </p:tav>
                                      </p:tavLst>
                                    </p:anim>
                                    <p:animEffect transition="in" filter="fade">
                                      <p:cBhvr>
                                        <p:cTn id="9" dur="500"/>
                                        <p:tgtEl>
                                          <p:spTgt spid="43"/>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dissolve">
                                      <p:cBhvr>
                                        <p:cTn id="14" dur="500"/>
                                        <p:tgtEl>
                                          <p:spTgt spid="17"/>
                                        </p:tgtEl>
                                      </p:cBhvr>
                                    </p:animEffect>
                                  </p:childTnLst>
                                </p:cTn>
                              </p:par>
                            </p:childTnLst>
                          </p:cTn>
                        </p:par>
                        <p:par>
                          <p:cTn id="15" fill="hold">
                            <p:stCondLst>
                              <p:cond delay="500"/>
                            </p:stCondLst>
                            <p:childTnLst>
                              <p:par>
                                <p:cTn id="16" presetID="23" presetClass="entr" presetSubtype="16" fill="hold"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500" fill="hold"/>
                                        <p:tgtEl>
                                          <p:spTgt spid="11"/>
                                        </p:tgtEl>
                                        <p:attrNameLst>
                                          <p:attrName>ppt_w</p:attrName>
                                        </p:attrNameLst>
                                      </p:cBhvr>
                                      <p:tavLst>
                                        <p:tav tm="0">
                                          <p:val>
                                            <p:fltVal val="0"/>
                                          </p:val>
                                        </p:tav>
                                        <p:tav tm="100000">
                                          <p:val>
                                            <p:strVal val="#ppt_w"/>
                                          </p:val>
                                        </p:tav>
                                      </p:tavLst>
                                    </p:anim>
                                    <p:anim calcmode="lin" valueType="num">
                                      <p:cBhvr>
                                        <p:cTn id="19" dur="500" fill="hold"/>
                                        <p:tgtEl>
                                          <p:spTgt spid="11"/>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23" presetClass="entr" presetSubtype="16"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childTnLst>
                                </p:cTn>
                              </p:par>
                            </p:childTnLst>
                          </p:cTn>
                        </p:par>
                        <p:par>
                          <p:cTn id="30" fill="hold">
                            <p:stCondLst>
                              <p:cond delay="2000"/>
                            </p:stCondLst>
                            <p:childTnLst>
                              <p:par>
                                <p:cTn id="31" presetID="23" presetClass="entr" presetSubtype="16" fill="hold" nodeType="after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nodeType="click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500" fill="hold"/>
                                        <p:tgtEl>
                                          <p:spTgt spid="38"/>
                                        </p:tgtEl>
                                        <p:attrNameLst>
                                          <p:attrName>ppt_w</p:attrName>
                                        </p:attrNameLst>
                                      </p:cBhvr>
                                      <p:tavLst>
                                        <p:tav tm="0">
                                          <p:val>
                                            <p:fltVal val="0"/>
                                          </p:val>
                                        </p:tav>
                                        <p:tav tm="100000">
                                          <p:val>
                                            <p:strVal val="#ppt_w"/>
                                          </p:val>
                                        </p:tav>
                                      </p:tavLst>
                                    </p:anim>
                                    <p:anim calcmode="lin" valueType="num">
                                      <p:cBhvr>
                                        <p:cTn id="40" dur="500" fill="hold"/>
                                        <p:tgtEl>
                                          <p:spTgt spid="38"/>
                                        </p:tgtEl>
                                        <p:attrNameLst>
                                          <p:attrName>ppt_h</p:attrName>
                                        </p:attrNameLst>
                                      </p:cBhvr>
                                      <p:tavLst>
                                        <p:tav tm="0">
                                          <p:val>
                                            <p:fltVal val="0"/>
                                          </p:val>
                                        </p:tav>
                                        <p:tav tm="100000">
                                          <p:val>
                                            <p:strVal val="#ppt_h"/>
                                          </p:val>
                                        </p:tav>
                                      </p:tavLst>
                                    </p:anim>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nodeType="clickEffect">
                                  <p:stCondLst>
                                    <p:cond delay="0"/>
                                  </p:stCondLst>
                                  <p:childTnLst>
                                    <p:set>
                                      <p:cBhvr>
                                        <p:cTn id="45" dur="1" fill="hold">
                                          <p:stCondLst>
                                            <p:cond delay="0"/>
                                          </p:stCondLst>
                                        </p:cTn>
                                        <p:tgtEl>
                                          <p:spTgt spid="49"/>
                                        </p:tgtEl>
                                        <p:attrNameLst>
                                          <p:attrName>style.visibility</p:attrName>
                                        </p:attrNameLst>
                                      </p:cBhvr>
                                      <p:to>
                                        <p:strVal val="visible"/>
                                      </p:to>
                                    </p:set>
                                    <p:anim calcmode="lin" valueType="num">
                                      <p:cBhvr>
                                        <p:cTn id="46" dur="500" fill="hold"/>
                                        <p:tgtEl>
                                          <p:spTgt spid="49"/>
                                        </p:tgtEl>
                                        <p:attrNameLst>
                                          <p:attrName>ppt_w</p:attrName>
                                        </p:attrNameLst>
                                      </p:cBhvr>
                                      <p:tavLst>
                                        <p:tav tm="0">
                                          <p:val>
                                            <p:fltVal val="0"/>
                                          </p:val>
                                        </p:tav>
                                        <p:tav tm="100000">
                                          <p:val>
                                            <p:strVal val="#ppt_w"/>
                                          </p:val>
                                        </p:tav>
                                      </p:tavLst>
                                    </p:anim>
                                    <p:anim calcmode="lin" valueType="num">
                                      <p:cBhvr>
                                        <p:cTn id="47" dur="500" fill="hold"/>
                                        <p:tgtEl>
                                          <p:spTgt spid="49"/>
                                        </p:tgtEl>
                                        <p:attrNameLst>
                                          <p:attrName>ppt_h</p:attrName>
                                        </p:attrNameLst>
                                      </p:cBhvr>
                                      <p:tavLst>
                                        <p:tav tm="0">
                                          <p:val>
                                            <p:fltVal val="0"/>
                                          </p:val>
                                        </p:tav>
                                        <p:tav tm="100000">
                                          <p:val>
                                            <p:strVal val="#ppt_h"/>
                                          </p:val>
                                        </p:tav>
                                      </p:tavLst>
                                    </p:anim>
                                    <p:animEffect transition="in" filter="fade">
                                      <p:cBhvr>
                                        <p:cTn id="48"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theme/theme1.xml><?xml version="1.0" encoding="utf-8"?>
<a:theme xmlns:a="http://schemas.openxmlformats.org/drawingml/2006/main" name="9_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10880</TotalTime>
  <Words>1638</Words>
  <Application>Microsoft Macintosh PowerPoint</Application>
  <PresentationFormat>On-screen Show (4:3)</PresentationFormat>
  <Paragraphs>308</Paragraphs>
  <Slides>30</Slides>
  <Notes>12</Notes>
  <HiddenSlides>0</HiddenSlides>
  <MMClips>0</MMClips>
  <ScaleCrop>false</ScaleCrop>
  <HeadingPairs>
    <vt:vector size="4" baseType="variant">
      <vt:variant>
        <vt:lpstr>Theme</vt:lpstr>
      </vt:variant>
      <vt:variant>
        <vt:i4>1</vt:i4>
      </vt:variant>
      <vt:variant>
        <vt:lpstr>Slide Titles</vt:lpstr>
      </vt:variant>
      <vt:variant>
        <vt:i4>30</vt:i4>
      </vt:variant>
    </vt:vector>
  </HeadingPairs>
  <TitlesOfParts>
    <vt:vector size="31" baseType="lpstr">
      <vt:lpstr>9_Default Theme</vt:lpstr>
      <vt:lpstr>PowerPoint Presentation</vt:lpstr>
      <vt:lpstr>Webinar Panelists</vt:lpstr>
      <vt:lpstr>PowerPoint Presentation</vt:lpstr>
      <vt:lpstr>K-State Alerts</vt:lpstr>
      <vt:lpstr>PowerPoint Presentation</vt:lpstr>
      <vt:lpstr>PowerPoint Presentation</vt:lpstr>
      <vt:lpstr>PowerPoint Presentation</vt:lpstr>
      <vt:lpstr>PowerPoint Presentation</vt:lpstr>
      <vt:lpstr>PowerPoint Presentation</vt:lpstr>
      <vt:lpstr>PowerPoint Presentation</vt:lpstr>
      <vt:lpstr>The Challenge</vt:lpstr>
      <vt:lpstr>Communication requirements</vt:lpstr>
      <vt:lpstr>Policy &amp; Needs Assessment Comes First</vt:lpstr>
      <vt:lpstr>The Solution</vt:lpstr>
      <vt:lpstr>How We Did It</vt:lpstr>
      <vt:lpstr>Activation</vt:lpstr>
      <vt:lpstr>Policy/Procedure</vt:lpstr>
      <vt:lpstr>PowerPoint Presentation</vt:lpstr>
      <vt:lpstr>One System to Control all our MNS Components</vt:lpstr>
      <vt:lpstr>PowerPoint Presentation</vt:lpstr>
      <vt:lpstr>FSU Background</vt:lpstr>
      <vt:lpstr>PowerPoint Presentation</vt:lpstr>
      <vt:lpstr>Gap Analysis</vt:lpstr>
      <vt:lpstr>The Solution</vt:lpstr>
      <vt:lpstr>MNS Integration with IT Network</vt:lpstr>
      <vt:lpstr>MNS Integration with IT Network</vt:lpstr>
      <vt:lpstr>FSU’s “EZ Button” Integration</vt:lpstr>
      <vt:lpstr>November 20, 2014 – Strozier Library Shooting</vt:lpstr>
      <vt:lpstr>Questions</vt:lpstr>
      <vt:lpstr>PowerPoint Presentation</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Rob Caffey</cp:lastModifiedBy>
  <cp:revision>147</cp:revision>
  <dcterms:created xsi:type="dcterms:W3CDTF">2012-08-08T18:23:13Z</dcterms:created>
  <dcterms:modified xsi:type="dcterms:W3CDTF">2015-10-26T19:01:48Z</dcterms:modified>
</cp:coreProperties>
</file>