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sldIdLst>
    <p:sldId id="326" r:id="rId3"/>
    <p:sldId id="341" r:id="rId4"/>
    <p:sldId id="396" r:id="rId5"/>
    <p:sldId id="354" r:id="rId6"/>
    <p:sldId id="360" r:id="rId7"/>
    <p:sldId id="358" r:id="rId8"/>
    <p:sldId id="342" r:id="rId9"/>
    <p:sldId id="344" r:id="rId10"/>
    <p:sldId id="350" r:id="rId11"/>
    <p:sldId id="355" r:id="rId12"/>
    <p:sldId id="356" r:id="rId13"/>
    <p:sldId id="348" r:id="rId14"/>
    <p:sldId id="305" r:id="rId15"/>
    <p:sldId id="289" r:id="rId16"/>
    <p:sldId id="351" r:id="rId17"/>
    <p:sldId id="361" r:id="rId18"/>
    <p:sldId id="363" r:id="rId19"/>
    <p:sldId id="362" r:id="rId20"/>
    <p:sldId id="364" r:id="rId21"/>
    <p:sldId id="368" r:id="rId22"/>
    <p:sldId id="366" r:id="rId23"/>
    <p:sldId id="367" r:id="rId24"/>
    <p:sldId id="393" r:id="rId25"/>
    <p:sldId id="394" r:id="rId26"/>
    <p:sldId id="392" r:id="rId27"/>
    <p:sldId id="378" r:id="rId28"/>
    <p:sldId id="380" r:id="rId29"/>
    <p:sldId id="383" r:id="rId30"/>
    <p:sldId id="381" r:id="rId31"/>
    <p:sldId id="382" r:id="rId32"/>
    <p:sldId id="384" r:id="rId33"/>
    <p:sldId id="388" r:id="rId34"/>
    <p:sldId id="389" r:id="rId35"/>
    <p:sldId id="387" r:id="rId36"/>
    <p:sldId id="390" r:id="rId37"/>
    <p:sldId id="391" r:id="rId38"/>
    <p:sldId id="331" r:id="rId39"/>
    <p:sldId id="334" r:id="rId40"/>
    <p:sldId id="353" r:id="rId41"/>
    <p:sldId id="359" r:id="rId42"/>
    <p:sldId id="337" r:id="rId43"/>
    <p:sldId id="338" r:id="rId44"/>
    <p:sldId id="39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eep mj" initials="" lastIdx="2" clrIdx="0"/>
  <p:cmAuthor id="2" name="Nicole M Maziarz" initials="NMM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 autoAdjust="0"/>
    <p:restoredTop sz="74456" autoAdjust="0"/>
  </p:normalViewPr>
  <p:slideViewPr>
    <p:cSldViewPr snapToGrid="0">
      <p:cViewPr varScale="1">
        <p:scale>
          <a:sx n="65" d="100"/>
          <a:sy n="65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shehata\Desktop\S3%20Accuracy%20Summary\UWS%20-%20GlobalSumma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shehata\Desktop\S3%20Accuracy%20Summary\Greenville%20-%20Global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CA" dirty="0" smtClean="0"/>
              <a:t>Average Prediction Error over </a:t>
            </a:r>
            <a:r>
              <a:rPr lang="en-CA" dirty="0"/>
              <a:t>the weeks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[1]DataMSE!$Z$1:$AT$1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numCache>
            </c:numRef>
          </c:xVal>
          <c:yVal>
            <c:numRef>
              <c:f>[1]DataMSE!$Z$50:$AT$50</c:f>
              <c:numCache>
                <c:formatCode>General</c:formatCode>
                <c:ptCount val="21"/>
                <c:pt idx="0">
                  <c:v>0.17685684330534199</c:v>
                </c:pt>
                <c:pt idx="1">
                  <c:v>0.17329105233112099</c:v>
                </c:pt>
                <c:pt idx="2">
                  <c:v>0.176434192699265</c:v>
                </c:pt>
                <c:pt idx="3">
                  <c:v>0.166882976583241</c:v>
                </c:pt>
                <c:pt idx="4">
                  <c:v>0.14086564581057101</c:v>
                </c:pt>
                <c:pt idx="5">
                  <c:v>0.13964130349887499</c:v>
                </c:pt>
                <c:pt idx="6">
                  <c:v>0.140950315591718</c:v>
                </c:pt>
                <c:pt idx="7">
                  <c:v>0.135931145517772</c:v>
                </c:pt>
                <c:pt idx="8">
                  <c:v>0.123982250078573</c:v>
                </c:pt>
                <c:pt idx="9">
                  <c:v>0.121360205115361</c:v>
                </c:pt>
                <c:pt idx="10">
                  <c:v>0.11904615863919001</c:v>
                </c:pt>
                <c:pt idx="11">
                  <c:v>0.11500115771490101</c:v>
                </c:pt>
                <c:pt idx="12">
                  <c:v>0.10932177815206599</c:v>
                </c:pt>
                <c:pt idx="13">
                  <c:v>0.10093638718891899</c:v>
                </c:pt>
                <c:pt idx="14">
                  <c:v>8.8723055788296701E-2</c:v>
                </c:pt>
                <c:pt idx="15">
                  <c:v>7.6949167930735002E-2</c:v>
                </c:pt>
                <c:pt idx="16">
                  <c:v>6.2495678416349502E-2</c:v>
                </c:pt>
                <c:pt idx="17">
                  <c:v>5.0318693082603998E-2</c:v>
                </c:pt>
                <c:pt idx="18">
                  <c:v>2.3482178485216498E-2</c:v>
                </c:pt>
                <c:pt idx="19">
                  <c:v>2.2881402769041E-2</c:v>
                </c:pt>
                <c:pt idx="20">
                  <c:v>1.9947573351204499E-2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8285856"/>
        <c:axId val="538282328"/>
      </c:scatterChart>
      <c:valAx>
        <c:axId val="53828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38282328"/>
        <c:crosses val="autoZero"/>
        <c:crossBetween val="midCat"/>
      </c:valAx>
      <c:valAx>
        <c:axId val="538282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38285856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CA" dirty="0"/>
              <a:t>Average of </a:t>
            </a:r>
            <a:r>
              <a:rPr lang="en-CA" dirty="0" smtClean="0"/>
              <a:t>Prediction Error over </a:t>
            </a:r>
            <a:r>
              <a:rPr lang="en-CA" dirty="0"/>
              <a:t>the weeks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[20]C_AVERAGE_DATA_36!$Z$1:$AP$1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numCache>
            </c:numRef>
          </c:xVal>
          <c:yVal>
            <c:numRef>
              <c:f>[20]C_AVERAGE_DATA_36!$Z$41:$AP$41</c:f>
              <c:numCache>
                <c:formatCode>General</c:formatCode>
                <c:ptCount val="17"/>
                <c:pt idx="0">
                  <c:v>0.19713783057845199</c:v>
                </c:pt>
                <c:pt idx="1">
                  <c:v>0.19363173823708599</c:v>
                </c:pt>
                <c:pt idx="2">
                  <c:v>0.19045388502967001</c:v>
                </c:pt>
                <c:pt idx="3">
                  <c:v>0.180664791682624</c:v>
                </c:pt>
                <c:pt idx="4">
                  <c:v>0.179707728824236</c:v>
                </c:pt>
                <c:pt idx="5">
                  <c:v>0.18091935063721101</c:v>
                </c:pt>
                <c:pt idx="6">
                  <c:v>0.17255246975979899</c:v>
                </c:pt>
                <c:pt idx="7">
                  <c:v>0.183250974639212</c:v>
                </c:pt>
                <c:pt idx="8">
                  <c:v>0.17864254969629501</c:v>
                </c:pt>
                <c:pt idx="9">
                  <c:v>0.17580020607621999</c:v>
                </c:pt>
                <c:pt idx="10">
                  <c:v>0.160857152366813</c:v>
                </c:pt>
                <c:pt idx="11">
                  <c:v>0.15557769695565199</c:v>
                </c:pt>
                <c:pt idx="12">
                  <c:v>0.15077457367539701</c:v>
                </c:pt>
                <c:pt idx="13">
                  <c:v>0.15062964513289301</c:v>
                </c:pt>
                <c:pt idx="14">
                  <c:v>0.139672289605804</c:v>
                </c:pt>
                <c:pt idx="15">
                  <c:v>0.11193826026701099</c:v>
                </c:pt>
                <c:pt idx="16">
                  <c:v>0.10554615756689301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8287032"/>
        <c:axId val="538290560"/>
      </c:scatterChart>
      <c:valAx>
        <c:axId val="538287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38290560"/>
        <c:crosses val="autoZero"/>
        <c:crossBetween val="midCat"/>
      </c:valAx>
      <c:valAx>
        <c:axId val="538290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38287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955FA-B241-4B79-A013-A9D919E4F9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08AC5-9FE7-4AC0-ACD5-82247C9B5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3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myself…this session will primarily focused on a new ECAR/ELI Report</a:t>
            </a:r>
            <a:r>
              <a:rPr lang="en-US" baseline="0" dirty="0" smtClean="0"/>
              <a:t> on the emerging field of Predictive Learning Analytics so before I introduce my colleagues I would like to take a moment to recognize the larger Working Group who helped write the report…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6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-US" dirty="0" smtClean="0"/>
              <a:t>So, what do we really mean by the term “Predictive Learning Analytics”?...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endParaRPr lang="en-US" dirty="0" smtClean="0"/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-US" dirty="0" smtClean="0"/>
              <a:t>Use of sophisticated</a:t>
            </a:r>
            <a:r>
              <a:rPr lang="en-US" baseline="0" dirty="0" smtClean="0"/>
              <a:t> statistical analysis and “big data” to create mathematical models which can predict future learning outcomes and factors related to “student success”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endParaRPr lang="en-US" baseline="0" dirty="0" smtClean="0"/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endParaRPr lang="en-US" dirty="0"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15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talk about our intervention strategies in</a:t>
            </a:r>
            <a:r>
              <a:rPr lang="en-US" baseline="0" dirty="0" smtClean="0"/>
              <a:t> a little more detail a bit later on in the presentation…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281B-0946-C245-AF81-6D816C0F4E5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4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6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50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endParaRPr lang="en-US" dirty="0"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452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4650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210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7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8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myself…this session will primarily focused on a new ECAR/ELI Report</a:t>
            </a:r>
            <a:r>
              <a:rPr lang="en-US" baseline="0" dirty="0" smtClean="0"/>
              <a:t> on the emerging field of Predictive Learning Analytics so before I introduce my colleagues I would like to take a moment to recognize the larger Working Group who helped write the report…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7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86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I can summarize</a:t>
            </a:r>
            <a:r>
              <a:rPr lang="en-US" baseline="0" dirty="0" smtClean="0"/>
              <a:t> the strategic importance of the emerging field of PLA with one number…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debate the specifics of how this number is derived but few would argue that it is a “good” number…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number has implications well beyond higher education…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5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as one example of the</a:t>
            </a:r>
            <a:r>
              <a:rPr lang="en-US" baseline="0" dirty="0" smtClean="0"/>
              <a:t> larger challenges that low graduation rates are having…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And, as we all know, the issue has caught the attention of mainstream media and major governmental groups….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6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And, as we all know, the issue has caught the attention of mainstream media and major governmental groups….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42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a very fundamental level</a:t>
            </a:r>
            <a:r>
              <a:rPr lang="en-US" baseline="0" dirty="0" smtClean="0"/>
              <a:t> the ability to predict the future, at some reasonable level of accuracy, provides us with the opportunity to “intervene“ as means to change that future outcome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08AC5-9FE7-4AC0-ACD5-82247C9B5D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0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776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99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038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4368799" y="2057400"/>
            <a:ext cx="6807201" cy="266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9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 title="Section Divider"/>
          <p:cNvSpPr>
            <a:spLocks noGrp="1"/>
          </p:cNvSpPr>
          <p:nvPr>
            <p:ph type="body" idx="13"/>
          </p:nvPr>
        </p:nvSpPr>
        <p:spPr>
          <a:xfrm>
            <a:off x="1422401" y="2971800"/>
            <a:ext cx="93472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4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914400" y="685800"/>
            <a:ext cx="98552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914400" y="1600201"/>
            <a:ext cx="9855200" cy="4525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2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 title="Section Header"/>
          <p:cNvSpPr>
            <a:spLocks noGrp="1"/>
          </p:cNvSpPr>
          <p:nvPr>
            <p:ph type="title"/>
          </p:nvPr>
        </p:nvSpPr>
        <p:spPr>
          <a:xfrm>
            <a:off x="914400" y="685800"/>
            <a:ext cx="98552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914400" y="1524000"/>
            <a:ext cx="98552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title="Section Header"/>
          <p:cNvSpPr>
            <a:spLocks noGrp="1"/>
          </p:cNvSpPr>
          <p:nvPr>
            <p:ph type="title"/>
          </p:nvPr>
        </p:nvSpPr>
        <p:spPr>
          <a:xfrm>
            <a:off x="914400" y="685800"/>
            <a:ext cx="98552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914400" y="1524000"/>
            <a:ext cx="98552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3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81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3048000" y="685800"/>
            <a:ext cx="8026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406400" y="1752601"/>
            <a:ext cx="7924800" cy="4373563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rgbClr val="C00000"/>
              </a:buClr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098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99568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4400" y="2362200"/>
            <a:ext cx="9956800" cy="37338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92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9245600" cy="143069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 smtClean="0"/>
              <a:t>Section Header</a:t>
            </a:r>
            <a:endParaRPr lang="en-US" sz="40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4400" y="1905000"/>
            <a:ext cx="10464800" cy="3886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1</a:t>
            </a:r>
          </a:p>
          <a:p>
            <a:pPr lvl="1">
              <a:buClr>
                <a:srgbClr val="DD8423"/>
              </a:buClr>
              <a:buSzPct val="65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 lvl="2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3</a:t>
            </a:r>
          </a:p>
          <a:p>
            <a:pPr lvl="3">
              <a:buClr>
                <a:schemeClr val="accent3">
                  <a:lumMod val="7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</a:p>
          <a:p>
            <a:pPr lvl="2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9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79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99568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0201"/>
            <a:ext cx="98552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4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8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3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2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CE8986-581D-4A18-8223-82EAAB07D45B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27D21D4-B70D-469E-BA70-AF38BFF3BD23}" type="datetimeFigureOut">
              <a:rPr lang="en-US" smtClean="0"/>
              <a:pPr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CE8986-581D-4A18-8223-82EAAB07D4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13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55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epress.lib.uts.edu.au/journals/index.php/JLA/article/view/3249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hady.Shehata@D2L.com" TargetMode="External"/><Relationship Id="rId5" Type="http://schemas.openxmlformats.org/officeDocument/2006/relationships/hyperlink" Target="mailto:John.Whitmer@blackboard.com" TargetMode="External"/><Relationship Id="rId4" Type="http://schemas.openxmlformats.org/officeDocument/2006/relationships/hyperlink" Target="mailto:Josh.Baron@marist.edu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330" y="1750800"/>
            <a:ext cx="10201933" cy="2540506"/>
          </a:xfrm>
        </p:spPr>
        <p:txBody>
          <a:bodyPr anchor="b">
            <a:noAutofit/>
          </a:bodyPr>
          <a:lstStyle/>
          <a:p>
            <a:pPr algn="ctr"/>
            <a:r>
              <a:rPr lang="en-US" sz="6600" b="1" i="1" dirty="0"/>
              <a:t>Predictive Learning Analytics: Fueling Actionable </a:t>
            </a:r>
            <a:r>
              <a:rPr lang="en-US" sz="6600" b="1" i="1" dirty="0" smtClean="0"/>
              <a:t>Intelligence</a:t>
            </a:r>
            <a:endParaRPr lang="en-US" sz="66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825921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/>
              <a:t>2015 EDUCAUSE Conference</a:t>
            </a:r>
          </a:p>
          <a:p>
            <a:r>
              <a:rPr lang="en-US" dirty="0" smtClean="0"/>
              <a:t>Thursday, </a:t>
            </a:r>
            <a:r>
              <a:rPr lang="en-US" dirty="0"/>
              <a:t>October </a:t>
            </a:r>
            <a:r>
              <a:rPr lang="en-US" dirty="0" smtClean="0"/>
              <a:t>29, </a:t>
            </a:r>
            <a:r>
              <a:rPr lang="en-US" dirty="0"/>
              <a:t>2015</a:t>
            </a:r>
          </a:p>
        </p:txBody>
      </p:sp>
      <p:pic>
        <p:nvPicPr>
          <p:cNvPr id="2052" name="Picture 4" descr="https://orangegoss.com/wp-content/uploads/2014/08/BigData-117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9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186" y="4555545"/>
            <a:ext cx="3400425" cy="628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767" y="5314291"/>
            <a:ext cx="28098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How can Predictive Learning Analytics help?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reckcreate.org/wp-content/uploads/2015/04/BTT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10" y="2021883"/>
            <a:ext cx="7426779" cy="4179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0857" y="359229"/>
            <a:ext cx="10602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“Marty, you are going to fail </a:t>
            </a:r>
            <a:r>
              <a:rPr lang="en-US" sz="3200" b="1" i="1" dirty="0" smtClean="0"/>
              <a:t>Introduction to Physics </a:t>
            </a:r>
            <a:r>
              <a:rPr lang="en-US" sz="3200" b="1" dirty="0" smtClean="0"/>
              <a:t>during your sophomore year, make sure you see a tutor after the first week of class and you’ll ace the final exam!”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453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ym typeface="Questrial"/>
              </a:rPr>
              <a:t>What is Predictive Learning Analytics?</a:t>
            </a:r>
            <a:endParaRPr lang="en-US" b="1" dirty="0">
              <a:sym typeface="Quest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413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 smtClean="0">
                <a:sym typeface="Questrial"/>
              </a:rPr>
              <a:t>Predictive Learning Analytics</a:t>
            </a:r>
            <a:r>
              <a:rPr lang="en-US" sz="2800" dirty="0" smtClean="0">
                <a:sym typeface="Questrial"/>
              </a:rPr>
              <a:t>: </a:t>
            </a:r>
            <a:r>
              <a:rPr lang="en-US" sz="2800" i="1" dirty="0" smtClean="0">
                <a:sym typeface="Questrial"/>
              </a:rPr>
              <a:t>The </a:t>
            </a:r>
            <a:r>
              <a:rPr lang="en-US" sz="2800" b="1" i="1" dirty="0" smtClean="0">
                <a:sym typeface="Questrial"/>
              </a:rPr>
              <a:t>statistical analysis </a:t>
            </a:r>
            <a:r>
              <a:rPr lang="en-US" sz="2800" i="1" dirty="0" smtClean="0">
                <a:sym typeface="Questrial"/>
              </a:rPr>
              <a:t>of historical and current data derived from </a:t>
            </a:r>
            <a:r>
              <a:rPr lang="en-US" sz="2800" i="1" dirty="0" smtClean="0"/>
              <a:t>t</a:t>
            </a:r>
            <a:r>
              <a:rPr lang="en-US" sz="2800" i="1" dirty="0" smtClean="0">
                <a:sym typeface="Questrial"/>
              </a:rPr>
              <a:t>he learning process to </a:t>
            </a:r>
            <a:r>
              <a:rPr lang="en-US" sz="2800" b="1" i="1" dirty="0" smtClean="0">
                <a:sym typeface="Questrial"/>
              </a:rPr>
              <a:t>create models that allow for predictions</a:t>
            </a:r>
            <a:r>
              <a:rPr lang="en-US" sz="2800" i="1" dirty="0" smtClean="0">
                <a:sym typeface="Questrial"/>
              </a:rPr>
              <a:t> that improve learning outcomes.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A subset of </a:t>
            </a:r>
            <a:r>
              <a:rPr lang="en-US" sz="2600" dirty="0" smtClean="0"/>
              <a:t>larger “learning </a:t>
            </a:r>
            <a:r>
              <a:rPr lang="en-US" sz="2600" dirty="0"/>
              <a:t>analytics” </a:t>
            </a:r>
            <a:r>
              <a:rPr lang="en-US" sz="2600" dirty="0" smtClean="0"/>
              <a:t>field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Uses sophisticated mathematical models rather than user-defined rules</a:t>
            </a:r>
            <a:endParaRPr lang="en-US" sz="2200" dirty="0"/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EXAMPLE: Academic Early Alert Systems that use predictive models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721309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402772" y="130629"/>
            <a:ext cx="11332027" cy="63651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980000"/>
                </a:solidFill>
                <a:ea typeface="Questrial"/>
                <a:cs typeface="Questrial"/>
              </a:rPr>
              <a:t>Open Academic Analytics Initiative (OAAI)</a:t>
            </a:r>
            <a:endParaRPr lang="en-US" b="1" dirty="0">
              <a:solidFill>
                <a:srgbClr val="980000"/>
              </a:solidFill>
              <a:ea typeface="Questrial"/>
              <a:cs typeface="Quest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75" y="932172"/>
            <a:ext cx="8425543" cy="5396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3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62967" y="2407821"/>
            <a:ext cx="8153400" cy="1676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Jayaprakash</a:t>
            </a:r>
            <a:r>
              <a:rPr lang="en-US" sz="2000" b="1" dirty="0"/>
              <a:t>, S. M., Moody, E. W., </a:t>
            </a:r>
            <a:r>
              <a:rPr lang="en-US" sz="2000" b="1" dirty="0" err="1"/>
              <a:t>Lauría</a:t>
            </a:r>
            <a:r>
              <a:rPr lang="en-US" sz="2000" b="1" dirty="0"/>
              <a:t>, E. J., Regan, J. R., &amp; Baron, J. D. (2014). </a:t>
            </a:r>
            <a:r>
              <a:rPr lang="en-US" sz="2000" u="sng" dirty="0">
                <a:hlinkClick r:id="rId2"/>
              </a:rPr>
              <a:t>Early Alert of Academically At-Risk Students: An Open Source Analytics Initiative</a:t>
            </a:r>
            <a:r>
              <a:rPr lang="en-US" sz="2000" dirty="0"/>
              <a:t>. </a:t>
            </a:r>
            <a:r>
              <a:rPr lang="en-US" sz="2000" b="1" dirty="0"/>
              <a:t>Journal of Learning Analytics, 1(1), 6-47. 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07112" y="-98323"/>
            <a:ext cx="10058400" cy="2506144"/>
          </a:xfrm>
        </p:spPr>
        <p:txBody>
          <a:bodyPr>
            <a:normAutofit/>
          </a:bodyPr>
          <a:lstStyle/>
          <a:p>
            <a:pPr algn="l"/>
            <a:r>
              <a:rPr lang="en-US" sz="7200" dirty="0" smtClean="0"/>
              <a:t>More Research Findings…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4829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758952"/>
            <a:ext cx="10341863" cy="3566160"/>
          </a:xfrm>
        </p:spPr>
        <p:txBody>
          <a:bodyPr/>
          <a:lstStyle/>
          <a:p>
            <a:pPr algn="ctr"/>
            <a:r>
              <a:rPr lang="en-US" dirty="0" smtClean="0"/>
              <a:t>Want the latest updates?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08610" y="4446476"/>
            <a:ext cx="10430533" cy="1350819"/>
          </a:xfrm>
        </p:spPr>
        <p:txBody>
          <a:bodyPr/>
          <a:lstStyle/>
          <a:p>
            <a:pPr algn="ctr"/>
            <a:endParaRPr lang="en-US" b="1" dirty="0" smtClean="0"/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8471"/>
            <a:ext cx="3014194" cy="3014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07508" y="807627"/>
            <a:ext cx="554583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Join the mailing </a:t>
            </a:r>
            <a:r>
              <a:rPr lang="en-US" sz="2800" b="1" dirty="0" smtClean="0"/>
              <a:t>list!</a:t>
            </a:r>
            <a:br>
              <a:rPr lang="en-US" sz="2800" b="1" dirty="0" smtClean="0"/>
            </a:br>
            <a:r>
              <a:rPr lang="en-US" sz="2800" dirty="0" smtClean="0"/>
              <a:t>analytics@apereo.org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i="1" dirty="0"/>
              <a:t>(subscribe by sending a message to analytics+subscribe@apereo.org</a:t>
            </a:r>
            <a:r>
              <a:rPr lang="en-US" sz="2800" i="1" dirty="0" smtClean="0"/>
              <a:t>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913138" y="4373787"/>
            <a:ext cx="862147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Apereo Learning Analytics </a:t>
            </a:r>
            <a:r>
              <a:rPr lang="en-US" sz="3600" b="1" dirty="0" smtClean="0"/>
              <a:t>Initiative</a:t>
            </a:r>
          </a:p>
          <a:p>
            <a:pPr algn="ctr"/>
            <a:r>
              <a:rPr lang="en-US" sz="2400" b="1" dirty="0" smtClean="0"/>
              <a:t>Wiki: </a:t>
            </a:r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smtClean="0"/>
              <a:t>confluence.sakaiproject.org/x/rIB_BQ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GitHub: </a:t>
            </a:r>
            <a:r>
              <a:rPr lang="en-US" sz="2400" dirty="0" smtClean="0"/>
              <a:t>https</a:t>
            </a:r>
            <a:r>
              <a:rPr lang="en-US" sz="2400" dirty="0"/>
              <a:t>://github.com/Apereo-Learning-Analytics-Initiative</a:t>
            </a:r>
          </a:p>
          <a:p>
            <a:pPr algn="ctr"/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400" dirty="0" smtClean="0"/>
              <a:t>Josh Baron: </a:t>
            </a:r>
            <a:r>
              <a:rPr lang="en-US" sz="2400" b="1" dirty="0" smtClean="0"/>
              <a:t>Josh.Baron@marist.edu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83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Sources, Relevance &amp; Diversity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973665"/>
            <a:ext cx="10058400" cy="451556"/>
          </a:xfrm>
        </p:spPr>
        <p:txBody>
          <a:bodyPr>
            <a:noAutofit/>
          </a:bodyPr>
          <a:lstStyle/>
          <a:p>
            <a:r>
              <a:rPr lang="en-US" sz="4000" dirty="0" smtClean="0"/>
              <a:t>LMS: Academic Technology’s First Killer App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343" r="118"/>
          <a:stretch/>
        </p:blipFill>
        <p:spPr>
          <a:xfrm>
            <a:off x="1693332" y="1803401"/>
            <a:ext cx="2441224" cy="49364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42" y="2281765"/>
            <a:ext cx="2854257" cy="2995790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>
          <a:xfrm>
            <a:off x="4374445" y="3344333"/>
            <a:ext cx="1312333" cy="12700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47445" y="536239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aseline="30000" dirty="0" smtClean="0"/>
              <a:t>From: </a:t>
            </a:r>
            <a:endParaRPr lang="en-US" baseline="30000" dirty="0"/>
          </a:p>
          <a:p>
            <a:r>
              <a:rPr lang="en-US" baseline="30000" dirty="0"/>
              <a:t>Eden </a:t>
            </a:r>
            <a:r>
              <a:rPr lang="en-US" baseline="30000" dirty="0" err="1"/>
              <a:t>Dahlstrom</a:t>
            </a:r>
            <a:r>
              <a:rPr lang="en-US" baseline="30000" dirty="0"/>
              <a:t>, D. Christopher Brooks, and Jacqueline </a:t>
            </a:r>
            <a:r>
              <a:rPr lang="en-US" baseline="30000" dirty="0" err="1"/>
              <a:t>Bichsel</a:t>
            </a:r>
            <a:r>
              <a:rPr lang="en-US" baseline="30000" dirty="0"/>
              <a:t>.</a:t>
            </a:r>
          </a:p>
          <a:p>
            <a:r>
              <a:rPr lang="en-US" baseline="30000" dirty="0"/>
              <a:t>The Current Ecosystem of Learning Management Systems in Higher Education: Student, Faculty, and IT Perspectives. Research report. Louisville, CO: ECAR, September 2014. </a:t>
            </a:r>
            <a:r>
              <a:rPr lang="en-US" baseline="30000" dirty="0" smtClean="0"/>
              <a:t/>
            </a:r>
            <a:br>
              <a:rPr lang="en-US" baseline="30000" dirty="0" smtClean="0"/>
            </a:br>
            <a:r>
              <a:rPr lang="en-US" baseline="30000" dirty="0" smtClean="0"/>
              <a:t>Available </a:t>
            </a:r>
            <a:r>
              <a:rPr lang="en-US" baseline="30000" dirty="0"/>
              <a:t>from http://</a:t>
            </a:r>
            <a:r>
              <a:rPr lang="en-US" baseline="30000" dirty="0" err="1"/>
              <a:t>www.educause.edu</a:t>
            </a:r>
            <a:r>
              <a:rPr lang="en-US" baseline="30000" dirty="0"/>
              <a:t>/</a:t>
            </a:r>
            <a:r>
              <a:rPr lang="en-US" baseline="30000" dirty="0" err="1"/>
              <a:t>ecar</a:t>
            </a:r>
            <a:r>
              <a:rPr lang="en-US" baseline="30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6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02" y="536222"/>
            <a:ext cx="10058400" cy="1187026"/>
          </a:xfrm>
        </p:spPr>
        <p:txBody>
          <a:bodyPr>
            <a:noAutofit/>
          </a:bodyPr>
          <a:lstStyle/>
          <a:p>
            <a:r>
              <a:rPr lang="en-US" sz="4000" dirty="0" smtClean="0"/>
              <a:t>What data from conventional data sources (e.g. SIS) are systematic, significant predictors of course success?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947" y="4529663"/>
            <a:ext cx="10058400" cy="1861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spc="-50" dirty="0">
                <a:latin typeface="+mj-lt"/>
                <a:ea typeface="+mj-ea"/>
                <a:cs typeface="+mj-cs"/>
              </a:rPr>
              <a:t>Trick question:  NONE.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335" y="2554111"/>
            <a:ext cx="100894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 smtClean="0"/>
              <a:t>High School GPA? Race/Ethnicity? First in Family to Attend College?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25846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01937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Academic Technology Data is a  Systematic Predictor of Course Success*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20" y="1846790"/>
            <a:ext cx="5448457" cy="37694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" r="-159"/>
          <a:stretch/>
        </p:blipFill>
        <p:spPr bwMode="auto">
          <a:xfrm>
            <a:off x="649111" y="1845734"/>
            <a:ext cx="5178778" cy="40233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6" name="Picture 5" descr="SDSU_3ColorRev-wh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78" y="5362222"/>
            <a:ext cx="1214239" cy="846667"/>
          </a:xfrm>
          <a:prstGeom prst="rect">
            <a:avLst/>
          </a:prstGeom>
          <a:solidFill>
            <a:srgbClr val="B7002B"/>
          </a:solidFill>
        </p:spPr>
      </p:pic>
      <p:sp>
        <p:nvSpPr>
          <p:cNvPr id="8" name="TextBox 7"/>
          <p:cNvSpPr txBox="1"/>
          <p:nvPr/>
        </p:nvSpPr>
        <p:spPr>
          <a:xfrm>
            <a:off x="0" y="6364111"/>
            <a:ext cx="1172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*Assuming, of course, that technology is integrated into the course in a deep and meaningful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6"/>
          <a:stretch/>
        </p:blipFill>
        <p:spPr>
          <a:xfrm>
            <a:off x="1945558" y="2370361"/>
            <a:ext cx="1124711" cy="1396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688671" y="3974498"/>
            <a:ext cx="2639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Shady </a:t>
            </a:r>
            <a:r>
              <a:rPr lang="en-US" sz="1400" b="1" dirty="0" err="1"/>
              <a:t>Shehata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/>
              <a:t>Principal Data </a:t>
            </a:r>
            <a:r>
              <a:rPr lang="en-US" sz="1400" dirty="0" smtClean="0"/>
              <a:t>Scientist</a:t>
            </a:r>
          </a:p>
          <a:p>
            <a:pPr algn="ctr"/>
            <a:r>
              <a:rPr lang="en-US" sz="1400" dirty="0" smtClean="0"/>
              <a:t>Business Intelligence Manager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851972" y="3969342"/>
            <a:ext cx="27415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John </a:t>
            </a:r>
            <a:r>
              <a:rPr lang="en-US" sz="1400" b="1" dirty="0" err="1" smtClean="0"/>
              <a:t>Whitmer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 smtClean="0"/>
              <a:t>Director for Analytics and Research</a:t>
            </a:r>
          </a:p>
          <a:p>
            <a:pPr algn="ctr"/>
            <a:r>
              <a:rPr lang="en-US" sz="1400" dirty="0" smtClean="0"/>
              <a:t>Blackboard Inc.</a:t>
            </a:r>
            <a:endParaRPr lang="en-US" sz="1400" dirty="0"/>
          </a:p>
        </p:txBody>
      </p:sp>
      <p:pic>
        <p:nvPicPr>
          <p:cNvPr id="18" name="Picture 6" descr="http://www.marist.edu/publicaffairs/imc/graphics/For_Web/Nameplate/LowResLogo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74" y="5010687"/>
            <a:ext cx="2226173" cy="4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5530" y="3969342"/>
            <a:ext cx="2481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Josh Baron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Assistant Vice President</a:t>
            </a:r>
            <a:endParaRPr lang="en-US" sz="1400" dirty="0"/>
          </a:p>
          <a:p>
            <a:pPr algn="ctr"/>
            <a:r>
              <a:rPr lang="en-US" sz="1400" dirty="0"/>
              <a:t>Information </a:t>
            </a:r>
            <a:r>
              <a:rPr lang="en-US" sz="1400" dirty="0" smtClean="0"/>
              <a:t>Technology </a:t>
            </a:r>
            <a:br>
              <a:rPr lang="en-US" sz="1400" dirty="0" smtClean="0"/>
            </a:br>
            <a:r>
              <a:rPr lang="en-US" sz="1400" dirty="0" smtClean="0"/>
              <a:t>for Digital Education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Predictive Learning Analytics: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Fueling </a:t>
            </a:r>
            <a:r>
              <a:rPr lang="en-US" b="1" i="1" dirty="0"/>
              <a:t>Actionable Intelligence</a:t>
            </a:r>
            <a:endParaRPr lang="en-US" dirty="0"/>
          </a:p>
        </p:txBody>
      </p:sp>
      <p:pic>
        <p:nvPicPr>
          <p:cNvPr id="2050" name="Picture 2" descr="John Whitm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9793"/>
          <a:stretch/>
        </p:blipFill>
        <p:spPr bwMode="auto">
          <a:xfrm>
            <a:off x="5628364" y="2414433"/>
            <a:ext cx="1292069" cy="1352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ackboard Inc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86" y="4708006"/>
            <a:ext cx="2828092" cy="9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hady Sheh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28" y="2334292"/>
            <a:ext cx="916283" cy="1468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2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40" y="4862272"/>
            <a:ext cx="2428105" cy="6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45493"/>
            <a:ext cx="10058400" cy="1450757"/>
          </a:xfrm>
        </p:spPr>
        <p:txBody>
          <a:bodyPr/>
          <a:lstStyle/>
          <a:p>
            <a:r>
              <a:rPr lang="en-US" dirty="0" smtClean="0"/>
              <a:t>Embedding Predictive Analytics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45" r="-632"/>
          <a:stretch/>
        </p:blipFill>
        <p:spPr>
          <a:xfrm>
            <a:off x="296333" y="1789290"/>
            <a:ext cx="5446890" cy="4023360"/>
          </a:xfrm>
        </p:spPr>
      </p:pic>
      <p:sp>
        <p:nvSpPr>
          <p:cNvPr id="5" name="TextBox 4"/>
          <p:cNvSpPr txBox="1"/>
          <p:nvPr/>
        </p:nvSpPr>
        <p:spPr>
          <a:xfrm>
            <a:off x="451555" y="5827889"/>
            <a:ext cx="5150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Blackboard Learn </a:t>
            </a:r>
            <a:r>
              <a:rPr lang="en-US" sz="1400" dirty="0" err="1" smtClean="0"/>
              <a:t>SaaS</a:t>
            </a:r>
            <a:r>
              <a:rPr lang="en-US" sz="1400" dirty="0" smtClean="0"/>
              <a:t> – Ultra Course View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987263" y="1735669"/>
            <a:ext cx="5329123" cy="4371622"/>
            <a:chOff x="5154707" y="1185334"/>
            <a:chExt cx="5329123" cy="4371622"/>
          </a:xfrm>
        </p:grpSpPr>
        <p:pic>
          <p:nvPicPr>
            <p:cNvPr id="8" name="Content Placeholder 3" descr="moodlerooms_report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4707" y="1185334"/>
              <a:ext cx="5329123" cy="43716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02959" y="1728554"/>
              <a:ext cx="3363381" cy="20983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R5_social_structure_CTC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5637" y="1596397"/>
              <a:ext cx="2976813" cy="247994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686778" y="5898444"/>
            <a:ext cx="5446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Discussion Forum “Critical Thinking” – Moodlerooms </a:t>
            </a:r>
            <a:br>
              <a:rPr lang="en-US" sz="1400" dirty="0" smtClean="0"/>
            </a:br>
            <a:r>
              <a:rPr lang="en-US" sz="1400" dirty="0" smtClean="0"/>
              <a:t>X-Ray Learning Analytics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67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59604"/>
            <a:ext cx="10058400" cy="1450757"/>
          </a:xfrm>
        </p:spPr>
        <p:txBody>
          <a:bodyPr/>
          <a:lstStyle/>
          <a:p>
            <a:r>
              <a:rPr lang="en-US" dirty="0" smtClean="0"/>
              <a:t>Strategic Importance other Data Points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643" b="-1643"/>
          <a:stretch>
            <a:fillRect/>
          </a:stretch>
        </p:blipFill>
        <p:spPr>
          <a:xfrm>
            <a:off x="6575778" y="3012667"/>
            <a:ext cx="5130236" cy="2052094"/>
          </a:xfrm>
        </p:spPr>
      </p:pic>
      <p:grpSp>
        <p:nvGrpSpPr>
          <p:cNvPr id="8" name="Group 7"/>
          <p:cNvGrpSpPr/>
          <p:nvPr/>
        </p:nvGrpSpPr>
        <p:grpSpPr>
          <a:xfrm>
            <a:off x="127001" y="1723763"/>
            <a:ext cx="5462410" cy="4586347"/>
            <a:chOff x="127001" y="1723763"/>
            <a:chExt cx="5462410" cy="45863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333" y="2820310"/>
              <a:ext cx="4341989" cy="31698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50333" y="5940778"/>
              <a:ext cx="3508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Source: Pew Research Center, 2014  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1" y="1723763"/>
              <a:ext cx="5462410" cy="110410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222" y="2146374"/>
            <a:ext cx="5263443" cy="8310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8111" y="4967111"/>
            <a:ext cx="269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Calstate.edu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Learning Data comes in Many Flavors and 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46111"/>
            <a:ext cx="10058400" cy="2610556"/>
          </a:xfrm>
          <a:solidFill>
            <a:schemeClr val="accent1">
              <a:lumMod val="20000"/>
              <a:lumOff val="80000"/>
            </a:schemeClr>
          </a:solidFill>
        </p:spPr>
        <p:txBody>
          <a:bodyPr numCol="2">
            <a:normAutofit fontScale="92500" lnSpcReduction="20000"/>
          </a:bodyPr>
          <a:lstStyle/>
          <a:p>
            <a:r>
              <a:rPr lang="en-US" sz="2200" b="1" dirty="0" smtClean="0"/>
              <a:t>Activity (Behavioral) Data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Digital Content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Personal Response Systems (Clickers)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Streaming Video Servers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Web Conferencing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200" b="1" dirty="0" smtClean="0"/>
              <a:t>Static Data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Survey Data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Student Aptitude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Extra-Curricular Activities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Demographic Factors &amp; Prior Educational Experience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0111" y="4854222"/>
            <a:ext cx="10089445" cy="104644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Where (and when) does the data fit into your initiative?</a:t>
            </a:r>
            <a:br>
              <a:rPr lang="en-US" sz="2200" b="1" dirty="0" smtClean="0"/>
            </a:br>
            <a:endParaRPr lang="en-US" sz="2200" b="1" dirty="0" smtClean="0"/>
          </a:p>
          <a:p>
            <a:pPr algn="ctr"/>
            <a:r>
              <a:rPr lang="en-US" dirty="0" smtClean="0"/>
              <a:t>Outcome? In-Course Predictor? Day 0 Predictor? Targeting Feature?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5225" y="1819275"/>
            <a:ext cx="7920038" cy="4414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Factors affecting growth </a:t>
            </a:r>
            <a:r>
              <a:rPr lang="en-US" smtClean="0"/>
              <a:t>of predictive </a:t>
            </a:r>
            <a:r>
              <a:rPr lang="en-US" dirty="0" smtClean="0"/>
              <a:t>learning analytics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26664" y="1819275"/>
            <a:ext cx="137160" cy="1371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6664" y="6096953"/>
            <a:ext cx="137160" cy="1371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5225" y="3958114"/>
            <a:ext cx="137160" cy="1371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18103" y="3958114"/>
            <a:ext cx="137160" cy="1371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8" idx="3"/>
            <a:endCxn id="9" idx="1"/>
          </p:cNvCxnSpPr>
          <p:nvPr/>
        </p:nvCxnSpPr>
        <p:spPr>
          <a:xfrm>
            <a:off x="2572385" y="4026694"/>
            <a:ext cx="7645718" cy="0"/>
          </a:xfrm>
          <a:prstGeom prst="straightConnector1">
            <a:avLst/>
          </a:prstGeom>
          <a:ln w="28575" cap="rnd" cmpd="sng">
            <a:solidFill>
              <a:schemeClr val="accent2"/>
            </a:solidFill>
            <a:miter lim="800000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  <a:endCxn id="7" idx="0"/>
          </p:cNvCxnSpPr>
          <p:nvPr/>
        </p:nvCxnSpPr>
        <p:spPr>
          <a:xfrm>
            <a:off x="6395244" y="1956435"/>
            <a:ext cx="0" cy="4140518"/>
          </a:xfrm>
          <a:prstGeom prst="straightConnector1">
            <a:avLst/>
          </a:prstGeom>
          <a:ln w="28575" cap="rnd" cmpd="sng">
            <a:solidFill>
              <a:schemeClr val="accent2"/>
            </a:solidFill>
            <a:miter lim="800000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463824" y="1956435"/>
            <a:ext cx="1828800" cy="3657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Enabler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824" y="5731193"/>
            <a:ext cx="1828800" cy="3657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Constraint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89303" y="3592354"/>
            <a:ext cx="1828800" cy="3657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US" b="1" dirty="0">
                <a:solidFill>
                  <a:schemeClr val="accent2"/>
                </a:solidFill>
                <a:latin typeface="+mj-lt"/>
              </a:rPr>
              <a:t>Widespread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72385" y="3592354"/>
            <a:ext cx="1828800" cy="3657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Rare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19475" y="2087878"/>
            <a:ext cx="1035954" cy="36576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/>
              <a:t>New education models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295650" y="2545078"/>
            <a:ext cx="840010" cy="3657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Resources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($$$, talent)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011713" y="3409474"/>
            <a:ext cx="1407887" cy="3657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Data governance (privacy, security, ownership)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591050" y="2362198"/>
            <a:ext cx="968825" cy="36576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Clear goals and linked actions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057567" y="2362198"/>
            <a:ext cx="1162508" cy="36576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Data valued in academic decisions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525509" y="2822734"/>
            <a:ext cx="1407887" cy="36576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Tools/systems for data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co-mingling and analysis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89303" y="2822734"/>
            <a:ext cx="1154747" cy="3657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Academic technology adoption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0076" y="4832509"/>
            <a:ext cx="1407887" cy="36576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Low data quality (fidelity with meaningful learning)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743951" y="5467827"/>
            <a:ext cx="1062354" cy="36576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Difficulty of data preparation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200650" y="4552474"/>
            <a:ext cx="1063168" cy="3657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Not invented here syndrome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238626" y="2453638"/>
            <a:ext cx="4150677" cy="2098836"/>
            <a:chOff x="2714625" y="2453638"/>
            <a:chExt cx="4150677" cy="2098836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2809875" y="2453638"/>
              <a:ext cx="1000125" cy="2098836"/>
            </a:xfrm>
            <a:prstGeom prst="straightConnector1">
              <a:avLst/>
            </a:prstGeom>
            <a:ln w="12700" cap="rnd" cmpd="sng">
              <a:solidFill>
                <a:schemeClr val="tx1"/>
              </a:solidFill>
              <a:miter lim="800000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2714625" y="2453638"/>
              <a:ext cx="95250" cy="955836"/>
            </a:xfrm>
            <a:prstGeom prst="straightConnector1">
              <a:avLst/>
            </a:prstGeom>
            <a:ln w="12700" cap="rnd" cmpd="sng">
              <a:solidFill>
                <a:schemeClr val="tx1"/>
              </a:solidFill>
              <a:miter lim="800000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809875" y="2453638"/>
              <a:ext cx="2723692" cy="91440"/>
            </a:xfrm>
            <a:prstGeom prst="straightConnector1">
              <a:avLst/>
            </a:prstGeom>
            <a:ln w="12700" cap="rnd" cmpd="sng">
              <a:solidFill>
                <a:schemeClr val="tx1"/>
              </a:solidFill>
              <a:miter lim="800000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31" idx="1"/>
            </p:cNvCxnSpPr>
            <p:nvPr/>
          </p:nvCxnSpPr>
          <p:spPr>
            <a:xfrm>
              <a:off x="2809875" y="2453638"/>
              <a:ext cx="4055427" cy="551976"/>
            </a:xfrm>
            <a:prstGeom prst="straightConnector1">
              <a:avLst/>
            </a:prstGeom>
            <a:ln w="12700" cap="rnd" cmpd="sng">
              <a:solidFill>
                <a:schemeClr val="tx1"/>
              </a:solidFill>
              <a:miter lim="800000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28" idx="1"/>
            </p:cNvCxnSpPr>
            <p:nvPr/>
          </p:nvCxnSpPr>
          <p:spPr>
            <a:xfrm>
              <a:off x="2809875" y="2453638"/>
              <a:ext cx="257174" cy="91440"/>
            </a:xfrm>
            <a:prstGeom prst="straightConnector1">
              <a:avLst/>
            </a:prstGeom>
            <a:ln w="12700" cap="rnd" cmpd="sng">
              <a:solidFill>
                <a:schemeClr val="tx1"/>
              </a:solidFill>
              <a:miter lim="800000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88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Predictive Analytics, </a:t>
            </a:r>
            <a:br>
              <a:rPr lang="en-US" dirty="0" smtClean="0"/>
            </a:br>
            <a:r>
              <a:rPr lang="en-US" sz="7000" dirty="0" smtClean="0"/>
              <a:t>How it works? </a:t>
            </a:r>
            <a:br>
              <a:rPr lang="en-US" sz="7000" dirty="0" smtClean="0"/>
            </a:br>
            <a:r>
              <a:rPr lang="en-US" sz="7000" dirty="0" smtClean="0"/>
              <a:t>What is the data </a:t>
            </a:r>
            <a:r>
              <a:rPr lang="en-US" sz="7000" dirty="0"/>
              <a:t>i</a:t>
            </a:r>
            <a:r>
              <a:rPr lang="en-US" sz="7000" dirty="0" smtClean="0"/>
              <a:t>mpact?</a:t>
            </a:r>
            <a:endParaRPr lang="en-US" sz="7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Predictive Learning Analytics: Fueling Actionable </a:t>
            </a:r>
            <a:r>
              <a:rPr lang="en-US" b="1" i="1" dirty="0" smtClean="0"/>
              <a:t>Intelligence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Predictive Analytics Systems Work?</a:t>
            </a:r>
            <a:endParaRPr lang="en-CA" dirty="0"/>
          </a:p>
        </p:txBody>
      </p:sp>
      <p:pic>
        <p:nvPicPr>
          <p:cNvPr id="4" name="Picture 2" descr="http://myweb.stedwards.edu/aarella3/fortu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94" y="1857375"/>
            <a:ext cx="533195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04800" y="5219700"/>
            <a:ext cx="11744325" cy="1076325"/>
            <a:chOff x="304800" y="5219700"/>
            <a:chExt cx="11744325" cy="1076325"/>
          </a:xfrm>
        </p:grpSpPr>
        <p:sp>
          <p:nvSpPr>
            <p:cNvPr id="21" name="Flowchart: Process 20"/>
            <p:cNvSpPr/>
            <p:nvPr/>
          </p:nvSpPr>
          <p:spPr>
            <a:xfrm>
              <a:off x="10715625" y="5219700"/>
              <a:ext cx="1333500" cy="1076325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/>
                <a:t>Trend</a:t>
              </a:r>
            </a:p>
            <a:p>
              <a:pPr algn="ctr"/>
              <a:r>
                <a:rPr lang="en-CA" dirty="0"/>
                <a:t>or</a:t>
              </a:r>
            </a:p>
            <a:p>
              <a:pPr algn="ctr"/>
              <a:r>
                <a:rPr lang="en-CA" dirty="0"/>
                <a:t>Pattern </a:t>
              </a:r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304800" y="5219700"/>
              <a:ext cx="10410825" cy="1076325"/>
            </a:xfrm>
            <a:prstGeom prst="flowChart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it really works?</a:t>
            </a:r>
            <a:endParaRPr lang="en-CA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1485900" y="1914525"/>
            <a:ext cx="1447800" cy="138112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Historical Data</a:t>
            </a:r>
            <a:endParaRPr lang="en-CA" dirty="0"/>
          </a:p>
        </p:txBody>
      </p:sp>
      <p:grpSp>
        <p:nvGrpSpPr>
          <p:cNvPr id="29" name="Group 28"/>
          <p:cNvGrpSpPr/>
          <p:nvPr/>
        </p:nvGrpSpPr>
        <p:grpSpPr>
          <a:xfrm>
            <a:off x="7762875" y="1857375"/>
            <a:ext cx="2714625" cy="1466850"/>
            <a:chOff x="7762875" y="1857375"/>
            <a:chExt cx="2714625" cy="1466850"/>
          </a:xfrm>
        </p:grpSpPr>
        <p:sp>
          <p:nvSpPr>
            <p:cNvPr id="6" name="Oval 5"/>
            <p:cNvSpPr/>
            <p:nvPr/>
          </p:nvSpPr>
          <p:spPr>
            <a:xfrm>
              <a:off x="8743950" y="1857375"/>
              <a:ext cx="1733550" cy="14668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/>
                <a:t>Predictive Model</a:t>
              </a:r>
              <a:endParaRPr lang="en-CA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762875" y="2276475"/>
              <a:ext cx="895351" cy="638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6255" y="5257799"/>
            <a:ext cx="9999345" cy="10096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>I</a:t>
            </a:r>
            <a:r>
              <a:rPr lang="en-CA" dirty="0" smtClean="0"/>
              <a:t>t was found that in the last 10 course offerings of Math 101, students who viewed the course content in the first month more than 100 times, his/her final grade is over 90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18" name="Flowchart: Process 17"/>
          <p:cNvSpPr/>
          <p:nvPr/>
        </p:nvSpPr>
        <p:spPr>
          <a:xfrm>
            <a:off x="314325" y="3495675"/>
            <a:ext cx="10410825" cy="1685925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b="1" dirty="0" smtClean="0"/>
              <a:t>To </a:t>
            </a:r>
            <a:r>
              <a:rPr lang="en-CA" b="1" dirty="0"/>
              <a:t>Simplify</a:t>
            </a:r>
          </a:p>
          <a:p>
            <a:r>
              <a:rPr lang="en-CA" dirty="0"/>
              <a:t>W</a:t>
            </a:r>
            <a:r>
              <a:rPr lang="en-CA" dirty="0" smtClean="0"/>
              <a:t>e </a:t>
            </a:r>
            <a:r>
              <a:rPr lang="en-CA" dirty="0"/>
              <a:t>want to predict student </a:t>
            </a:r>
            <a:r>
              <a:rPr lang="en-CA" b="1" dirty="0"/>
              <a:t>final grade</a:t>
            </a:r>
            <a:r>
              <a:rPr lang="en-CA" dirty="0"/>
              <a:t> </a:t>
            </a:r>
            <a:r>
              <a:rPr lang="en-CA" dirty="0" smtClean="0"/>
              <a:t>and all data we have is </a:t>
            </a:r>
            <a:r>
              <a:rPr lang="en-CA" b="1" dirty="0" smtClean="0"/>
              <a:t>course content view </a:t>
            </a:r>
            <a:r>
              <a:rPr lang="en-CA" dirty="0" smtClean="0"/>
              <a:t>in the LMS Web application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Input</a:t>
            </a:r>
            <a:r>
              <a:rPr lang="en-CA" dirty="0"/>
              <a:t>: # of </a:t>
            </a:r>
            <a:r>
              <a:rPr lang="en-CA" dirty="0" smtClean="0"/>
              <a:t>course content views to LMS</a:t>
            </a:r>
            <a:endParaRPr lang="en-CA" dirty="0"/>
          </a:p>
          <a:p>
            <a:r>
              <a:rPr lang="en-CA" dirty="0"/>
              <a:t>Output: Final Grade </a:t>
            </a:r>
          </a:p>
        </p:txBody>
      </p:sp>
      <p:sp>
        <p:nvSpPr>
          <p:cNvPr id="24" name="Bent-Up Arrow 23"/>
          <p:cNvSpPr/>
          <p:nvPr/>
        </p:nvSpPr>
        <p:spPr>
          <a:xfrm rot="16200000">
            <a:off x="9820278" y="3028951"/>
            <a:ext cx="2676524" cy="1171573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rnd" cmpd="sng"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8" name="Group 27"/>
          <p:cNvGrpSpPr/>
          <p:nvPr/>
        </p:nvGrpSpPr>
        <p:grpSpPr>
          <a:xfrm>
            <a:off x="3048000" y="1952625"/>
            <a:ext cx="4610100" cy="1295400"/>
            <a:chOff x="3048000" y="1952625"/>
            <a:chExt cx="4610100" cy="1295400"/>
          </a:xfrm>
        </p:grpSpPr>
        <p:sp>
          <p:nvSpPr>
            <p:cNvPr id="5" name="Rounded Rectangle 4"/>
            <p:cNvSpPr/>
            <p:nvPr/>
          </p:nvSpPr>
          <p:spPr>
            <a:xfrm>
              <a:off x="4019550" y="1952625"/>
              <a:ext cx="3638550" cy="1295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600" dirty="0" smtClean="0"/>
                <a:t>Predictive Analytics</a:t>
              </a:r>
              <a:endParaRPr lang="en-CA" sz="2600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3048000" y="2286000"/>
              <a:ext cx="895351" cy="638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90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it really works</a:t>
            </a:r>
            <a:r>
              <a:rPr lang="en-CA" dirty="0" smtClean="0"/>
              <a:t>? </a:t>
            </a:r>
            <a:r>
              <a:rPr lang="en-CA" baseline="-25000" dirty="0" smtClean="0"/>
              <a:t>(cont.)</a:t>
            </a:r>
            <a:endParaRPr lang="en-CA" baseline="-25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486151" y="3409641"/>
            <a:ext cx="2847974" cy="1466850"/>
            <a:chOff x="3486151" y="3409641"/>
            <a:chExt cx="2847974" cy="1466850"/>
          </a:xfrm>
        </p:grpSpPr>
        <p:sp>
          <p:nvSpPr>
            <p:cNvPr id="9" name="Oval 8"/>
            <p:cNvSpPr/>
            <p:nvPr/>
          </p:nvSpPr>
          <p:spPr>
            <a:xfrm>
              <a:off x="4600575" y="3409641"/>
              <a:ext cx="1733550" cy="14668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/>
                <a:t>Predictive Model</a:t>
              </a:r>
              <a:endParaRPr lang="en-CA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486151" y="3823979"/>
              <a:ext cx="1019174" cy="638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62100" y="3433454"/>
            <a:ext cx="2190750" cy="2060793"/>
            <a:chOff x="1562100" y="3433454"/>
            <a:chExt cx="2190750" cy="2060793"/>
          </a:xfrm>
        </p:grpSpPr>
        <p:sp>
          <p:nvSpPr>
            <p:cNvPr id="7" name="Flowchart: Magnetic Disk 6"/>
            <p:cNvSpPr/>
            <p:nvPr/>
          </p:nvSpPr>
          <p:spPr>
            <a:xfrm>
              <a:off x="1933575" y="3433454"/>
              <a:ext cx="1447800" cy="1381125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/>
                <a:t>New</a:t>
              </a:r>
            </a:p>
            <a:p>
              <a:pPr algn="ctr"/>
              <a:r>
                <a:rPr lang="en-CA" dirty="0" smtClean="0"/>
                <a:t>Data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62100" y="4847916"/>
              <a:ext cx="2190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Current Offering of Math 101</a:t>
              </a:r>
              <a:endParaRPr lang="en-CA" dirty="0"/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982026" y="2000249"/>
            <a:ext cx="9999345" cy="10096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/>
              <a:t>After the first month, predictive model can provide predictions of the final grades based on the # of content views of the students in the current course offering of Math 101</a:t>
            </a:r>
          </a:p>
          <a:p>
            <a:endParaRPr lang="en-CA" dirty="0" smtClean="0"/>
          </a:p>
          <a:p>
            <a:endParaRPr lang="en-CA" dirty="0"/>
          </a:p>
        </p:txBody>
      </p:sp>
      <p:grpSp>
        <p:nvGrpSpPr>
          <p:cNvPr id="22" name="Group 21"/>
          <p:cNvGrpSpPr/>
          <p:nvPr/>
        </p:nvGrpSpPr>
        <p:grpSpPr>
          <a:xfrm>
            <a:off x="6438901" y="3352796"/>
            <a:ext cx="3641724" cy="1978444"/>
            <a:chOff x="6438901" y="3352796"/>
            <a:chExt cx="3641724" cy="1978444"/>
          </a:xfrm>
        </p:grpSpPr>
        <p:grpSp>
          <p:nvGrpSpPr>
            <p:cNvPr id="16" name="Group 15"/>
            <p:cNvGrpSpPr/>
            <p:nvPr/>
          </p:nvGrpSpPr>
          <p:grpSpPr>
            <a:xfrm>
              <a:off x="7620000" y="3352796"/>
              <a:ext cx="2460625" cy="1978444"/>
              <a:chOff x="7381875" y="1805292"/>
              <a:chExt cx="2460625" cy="1978444"/>
            </a:xfrm>
          </p:grpSpPr>
          <p:pic>
            <p:nvPicPr>
              <p:cNvPr id="4098" name="Picture 2" descr="http://www.saedsayad.com/images/PredictingFutur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1875" y="1805292"/>
                <a:ext cx="2460625" cy="1609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505700" y="3414404"/>
                <a:ext cx="2190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 smtClean="0"/>
                  <a:t>Predictions</a:t>
                </a:r>
                <a:endParaRPr lang="en-CA" dirty="0"/>
              </a:p>
            </p:txBody>
          </p:sp>
        </p:grpSp>
        <p:sp>
          <p:nvSpPr>
            <p:cNvPr id="21" name="Right Arrow 20"/>
            <p:cNvSpPr/>
            <p:nvPr/>
          </p:nvSpPr>
          <p:spPr>
            <a:xfrm>
              <a:off x="6438901" y="3823979"/>
              <a:ext cx="1019174" cy="638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0150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Examples of what can go wrong?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171575" y="1790701"/>
            <a:ext cx="1003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 smtClean="0"/>
          </a:p>
          <a:p>
            <a:r>
              <a:rPr lang="en-CA" sz="2000" b="1" dirty="0" smtClean="0"/>
              <a:t>What if </a:t>
            </a:r>
            <a:r>
              <a:rPr lang="en-CA" sz="2000" b="1" dirty="0"/>
              <a:t>students are viewing the content from Mobile Application</a:t>
            </a:r>
            <a:r>
              <a:rPr lang="en-CA" sz="2000" b="1" dirty="0" smtClean="0"/>
              <a:t>?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62050" y="2371726"/>
            <a:ext cx="1003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 smtClean="0"/>
          </a:p>
          <a:p>
            <a:r>
              <a:rPr lang="en-CA" sz="2000" dirty="0" smtClean="0"/>
              <a:t>Data is not complete. </a:t>
            </a:r>
            <a:endParaRPr lang="en-CA" sz="2000" dirty="0"/>
          </a:p>
          <a:p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1171575" y="3724276"/>
            <a:ext cx="100393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 smtClean="0"/>
          </a:p>
          <a:p>
            <a:r>
              <a:rPr lang="en-CA" sz="2000" b="1" dirty="0" smtClean="0"/>
              <a:t>What if one of the historical course has hundreds of course topics where other courses have tens of course topics?</a:t>
            </a:r>
          </a:p>
          <a:p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162050" y="4600576"/>
            <a:ext cx="1003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 smtClean="0"/>
          </a:p>
          <a:p>
            <a:r>
              <a:rPr lang="en-CA" sz="2000" dirty="0" smtClean="0"/>
              <a:t>Data is not accurate. </a:t>
            </a:r>
            <a:endParaRPr lang="en-CA" sz="20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89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does that mean?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CA" sz="3000" b="1" dirty="0" smtClean="0"/>
          </a:p>
          <a:p>
            <a:pPr algn="ctr"/>
            <a:r>
              <a:rPr lang="en-CA" sz="3000" b="1" dirty="0" smtClean="0"/>
              <a:t>Predictive Analytics Systems are Data Driven Systems</a:t>
            </a:r>
          </a:p>
          <a:p>
            <a:pPr algn="ctr"/>
            <a:endParaRPr lang="en-CA" sz="3000" b="1" dirty="0"/>
          </a:p>
          <a:p>
            <a:pPr algn="ctr"/>
            <a:r>
              <a:rPr lang="en-US" sz="3000" dirty="0" smtClean="0"/>
              <a:t>Garbage </a:t>
            </a:r>
            <a:r>
              <a:rPr lang="en-US" sz="3000" dirty="0"/>
              <a:t>in, </a:t>
            </a:r>
            <a:r>
              <a:rPr lang="en-US" sz="3000" dirty="0" smtClean="0"/>
              <a:t>Garbage </a:t>
            </a:r>
            <a:r>
              <a:rPr lang="en-US" sz="3000" dirty="0"/>
              <a:t>out</a:t>
            </a:r>
          </a:p>
          <a:p>
            <a:pPr algn="ctr"/>
            <a:endParaRPr lang="en-CA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174909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55" y="270233"/>
            <a:ext cx="87534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Data Quality?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sz="2800" dirty="0"/>
              <a:t>“</a:t>
            </a:r>
            <a:r>
              <a:rPr lang="en-US" altLang="en-US" sz="2800" i="1" dirty="0"/>
              <a:t>Poor data quality is costly. It lowers customer satisfaction, adds expense, and makes it more difficult to run a business and pursue tactical improvements such as data warehouses and re-engineering</a:t>
            </a:r>
            <a:r>
              <a:rPr lang="en-US" altLang="en-US" sz="2800" dirty="0"/>
              <a:t>.”</a:t>
            </a:r>
          </a:p>
          <a:p>
            <a:pPr algn="ctr"/>
            <a:endParaRPr lang="en-US" altLang="en-US" sz="2800" dirty="0"/>
          </a:p>
          <a:p>
            <a:pPr algn="ctr">
              <a:buFontTx/>
              <a:buNone/>
            </a:pPr>
            <a:r>
              <a:rPr lang="en-US" altLang="en-US" sz="2800" dirty="0"/>
              <a:t>- Thomas C. Redman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438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Data Quality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4217670" cy="4488391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Accuracy</a:t>
            </a:r>
          </a:p>
          <a:p>
            <a:pPr lvl="1"/>
            <a:r>
              <a:rPr lang="en-US" altLang="en-US" sz="2400" dirty="0"/>
              <a:t>The data was recorded correctly.</a:t>
            </a:r>
          </a:p>
          <a:p>
            <a:r>
              <a:rPr lang="en-US" altLang="en-US" sz="2800" dirty="0"/>
              <a:t>Completeness</a:t>
            </a:r>
          </a:p>
          <a:p>
            <a:pPr lvl="1"/>
            <a:r>
              <a:rPr lang="en-US" altLang="en-US" sz="2400" dirty="0"/>
              <a:t>All </a:t>
            </a:r>
            <a:r>
              <a:rPr lang="en-US" altLang="en-US" sz="2800" dirty="0"/>
              <a:t>relevant</a:t>
            </a:r>
            <a:r>
              <a:rPr lang="en-US" altLang="en-US" sz="2400" dirty="0"/>
              <a:t> data was recorded.</a:t>
            </a:r>
          </a:p>
          <a:p>
            <a:r>
              <a:rPr lang="en-US" altLang="en-US" sz="2800" dirty="0"/>
              <a:t>Uniqueness</a:t>
            </a:r>
          </a:p>
          <a:p>
            <a:pPr lvl="1"/>
            <a:r>
              <a:rPr lang="en-US" altLang="en-US" sz="2400" dirty="0"/>
              <a:t>Entities are recorded once.</a:t>
            </a:r>
          </a:p>
          <a:p>
            <a:r>
              <a:rPr lang="en-US" altLang="en-US" sz="2800" dirty="0"/>
              <a:t>Timeliness</a:t>
            </a:r>
          </a:p>
          <a:p>
            <a:pPr lvl="1"/>
            <a:r>
              <a:rPr lang="en-US" altLang="en-US" sz="2400" dirty="0"/>
              <a:t>The data is kept up to </a:t>
            </a:r>
            <a:r>
              <a:rPr lang="en-US" altLang="en-US" sz="2400" dirty="0" smtClean="0"/>
              <a:t>date and information is available on time</a:t>
            </a:r>
            <a:endParaRPr lang="en-US" altLang="en-US" sz="2400" dirty="0"/>
          </a:p>
          <a:p>
            <a:r>
              <a:rPr lang="en-US" altLang="en-US" sz="2800" dirty="0" smtClean="0"/>
              <a:t>Consistency</a:t>
            </a:r>
            <a:endParaRPr lang="en-US" altLang="en-US" sz="2800" dirty="0"/>
          </a:p>
          <a:p>
            <a:pPr lvl="1"/>
            <a:r>
              <a:rPr lang="en-US" altLang="en-US" sz="2400" dirty="0"/>
              <a:t>The data agrees with itself.</a:t>
            </a:r>
          </a:p>
          <a:p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26580" y="1845734"/>
            <a:ext cx="4217670" cy="447886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en-US" dirty="0"/>
              <a:t>Validity</a:t>
            </a:r>
          </a:p>
          <a:p>
            <a:pPr lvl="1"/>
            <a:r>
              <a:rPr lang="en-US" altLang="en-US" dirty="0"/>
              <a:t>They measure what they are intended to measure. </a:t>
            </a:r>
          </a:p>
          <a:p>
            <a:r>
              <a:rPr lang="en-US" altLang="en-US" dirty="0"/>
              <a:t>Reliability</a:t>
            </a:r>
          </a:p>
          <a:p>
            <a:pPr lvl="1"/>
            <a:r>
              <a:rPr lang="en-US" altLang="en-US" dirty="0"/>
              <a:t>The data are measured and collected consistently; definitions and methodologies are the same over time.</a:t>
            </a:r>
          </a:p>
          <a:p>
            <a:r>
              <a:rPr lang="en-US" altLang="en-US" dirty="0"/>
              <a:t>Integrity</a:t>
            </a:r>
          </a:p>
          <a:p>
            <a:pPr lvl="1"/>
            <a:r>
              <a:rPr lang="en-US" altLang="en-US" dirty="0"/>
              <a:t>The data are protected from </a:t>
            </a:r>
            <a:r>
              <a:rPr lang="en-US" altLang="en-US" dirty="0" smtClean="0"/>
              <a:t>manipulation for any reason.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670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Brightspace</a:t>
            </a:r>
            <a:r>
              <a:rPr lang="en-CA" dirty="0" smtClean="0"/>
              <a:t> Student Success System  </a:t>
            </a:r>
            <a:br>
              <a:rPr lang="en-CA" dirty="0" smtClean="0"/>
            </a:br>
            <a:r>
              <a:rPr lang="en-CA" sz="4000" dirty="0" smtClean="0"/>
              <a:t>Best Poster Award (LAK 2015)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6" y="1793203"/>
            <a:ext cx="5852059" cy="447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793204"/>
            <a:ext cx="4895850" cy="447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4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Brightspace</a:t>
            </a:r>
            <a:r>
              <a:rPr lang="en-CA" dirty="0" smtClean="0"/>
              <a:t> </a:t>
            </a:r>
            <a:r>
              <a:rPr lang="en-CA" dirty="0"/>
              <a:t>Student Success System  </a:t>
            </a:r>
            <a:br>
              <a:rPr lang="en-CA" dirty="0"/>
            </a:br>
            <a:r>
              <a:rPr lang="en-CA" sz="4000" dirty="0"/>
              <a:t>Best Poster Award (LAK 2015</a:t>
            </a:r>
            <a:r>
              <a:rPr lang="en-CA" sz="4000" dirty="0" smtClean="0"/>
              <a:t>) </a:t>
            </a:r>
            <a:r>
              <a:rPr lang="en-CA" sz="4000" baseline="-25000" dirty="0" smtClean="0"/>
              <a:t>(cont.)</a:t>
            </a:r>
            <a:endParaRPr lang="en-CA" baseline="-25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075" y="1895474"/>
            <a:ext cx="11634969" cy="4267201"/>
            <a:chOff x="76200" y="2819400"/>
            <a:chExt cx="18135600" cy="6641177"/>
          </a:xfrm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819400"/>
              <a:ext cx="10820400" cy="664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644" y="2895599"/>
              <a:ext cx="7272156" cy="656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1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Brightspace</a:t>
            </a:r>
            <a:r>
              <a:rPr lang="en-CA" dirty="0" smtClean="0"/>
              <a:t> </a:t>
            </a:r>
            <a:r>
              <a:rPr lang="en-CA" dirty="0"/>
              <a:t>Student Success System  </a:t>
            </a:r>
            <a:br>
              <a:rPr lang="en-CA" dirty="0"/>
            </a:br>
            <a:r>
              <a:rPr lang="en-CA" sz="4000" dirty="0"/>
              <a:t>Best Poster Award (LAK 2015) </a:t>
            </a:r>
            <a:r>
              <a:rPr lang="en-CA" sz="4000" baseline="-25000" dirty="0"/>
              <a:t>(cont.)</a:t>
            </a:r>
            <a:endParaRPr lang="en-CA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047749" y="1837196"/>
            <a:ext cx="4467225" cy="801228"/>
          </a:xfrm>
        </p:spPr>
        <p:txBody>
          <a:bodyPr>
            <a:normAutofit fontScale="32500" lnSpcReduction="20000"/>
          </a:bodyPr>
          <a:lstStyle/>
          <a:p>
            <a:r>
              <a:rPr lang="en-CA" sz="6400" dirty="0" smtClean="0"/>
              <a:t>Higher ED Institution (5768 students)</a:t>
            </a:r>
            <a:br>
              <a:rPr lang="en-CA" sz="6400" dirty="0" smtClean="0"/>
            </a:br>
            <a:r>
              <a:rPr lang="en-CA" sz="6400" dirty="0"/>
              <a:t/>
            </a:r>
            <a:br>
              <a:rPr lang="en-CA" sz="6400" dirty="0"/>
            </a:br>
            <a:r>
              <a:rPr lang="en-CA" sz="6400" dirty="0" smtClean="0"/>
              <a:t>Prediction Error over 45 courses = 0.12</a:t>
            </a:r>
          </a:p>
          <a:p>
            <a:endParaRPr lang="en-CA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81066"/>
              </p:ext>
            </p:extLst>
          </p:nvPr>
        </p:nvGraphicFramePr>
        <p:xfrm>
          <a:off x="228600" y="2638424"/>
          <a:ext cx="6172200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491562"/>
              </p:ext>
            </p:extLst>
          </p:nvPr>
        </p:nvGraphicFramePr>
        <p:xfrm>
          <a:off x="6734175" y="2638424"/>
          <a:ext cx="5314950" cy="366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1"/>
          <p:cNvSpPr txBox="1">
            <a:spLocks/>
          </p:cNvSpPr>
          <p:nvPr/>
        </p:nvSpPr>
        <p:spPr>
          <a:xfrm>
            <a:off x="7048499" y="1837196"/>
            <a:ext cx="4467225" cy="801228"/>
          </a:xfrm>
          <a:prstGeom prst="rect">
            <a:avLst/>
          </a:prstGeom>
        </p:spPr>
        <p:txBody>
          <a:bodyPr vert="horz" lIns="0" tIns="45720" rIns="0" bIns="45720" rtlCol="0">
            <a:normAutofit fontScale="3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6400" dirty="0"/>
              <a:t>College Institution (1270 students)</a:t>
            </a:r>
          </a:p>
          <a:p>
            <a:r>
              <a:rPr lang="en-CA" sz="6400" dirty="0" smtClean="0"/>
              <a:t>Prediction Error </a:t>
            </a:r>
            <a:r>
              <a:rPr lang="en-CA" sz="6400" dirty="0"/>
              <a:t>over 36 courses = 0.14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38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Data Strategy</a:t>
            </a:r>
            <a:endParaRPr lang="en-CA" dirty="0"/>
          </a:p>
        </p:txBody>
      </p:sp>
      <p:grpSp>
        <p:nvGrpSpPr>
          <p:cNvPr id="3" name="Group 2"/>
          <p:cNvGrpSpPr/>
          <p:nvPr/>
        </p:nvGrpSpPr>
        <p:grpSpPr>
          <a:xfrm>
            <a:off x="1733550" y="1771289"/>
            <a:ext cx="10401300" cy="4556288"/>
            <a:chOff x="1733550" y="1771289"/>
            <a:chExt cx="10401300" cy="4556288"/>
          </a:xfrm>
        </p:grpSpPr>
        <p:pic>
          <p:nvPicPr>
            <p:cNvPr id="5124" name="Picture 4" descr="http://www.ypointanalytics.com/wp-content/uploads/2011/07/Service_offering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50" y="1771289"/>
              <a:ext cx="8105305" cy="4524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820276" y="6019800"/>
              <a:ext cx="23145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i="1" dirty="0" smtClean="0"/>
                <a:t>Reference: </a:t>
              </a:r>
              <a:r>
                <a:rPr lang="en-CA" sz="1400" i="1" dirty="0" err="1" smtClean="0"/>
                <a:t>ypoint</a:t>
              </a:r>
              <a:r>
                <a:rPr lang="en-CA" sz="1400" i="1" dirty="0" smtClean="0"/>
                <a:t> analytics</a:t>
              </a:r>
              <a:endParaRPr lang="en-CA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0220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Data Strategy </a:t>
            </a:r>
            <a:r>
              <a:rPr lang="en-CA" baseline="-25000" dirty="0" smtClean="0"/>
              <a:t>(cont.)</a:t>
            </a:r>
            <a:endParaRPr lang="en-CA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3228974" y="1785937"/>
            <a:ext cx="8905876" cy="4541640"/>
            <a:chOff x="3228974" y="1785937"/>
            <a:chExt cx="8905876" cy="4541640"/>
          </a:xfrm>
        </p:grpSpPr>
        <p:pic>
          <p:nvPicPr>
            <p:cNvPr id="4" name="Picture 2" descr="http://www.datablueprint.com/wp-content/uploads/2014/02/Enterprise-Data-Strategy-Choice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4" y="1785937"/>
              <a:ext cx="5794375" cy="450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820276" y="6019800"/>
              <a:ext cx="23145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i="1" dirty="0" smtClean="0"/>
                <a:t>Reference: </a:t>
              </a:r>
              <a:r>
                <a:rPr lang="en-CA" sz="1400" i="1" dirty="0" err="1" smtClean="0"/>
                <a:t>datablueprint</a:t>
              </a:r>
              <a:endParaRPr lang="en-CA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1763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79" y="758952"/>
            <a:ext cx="10561321" cy="3566160"/>
          </a:xfrm>
        </p:spPr>
        <p:txBody>
          <a:bodyPr/>
          <a:lstStyle/>
          <a:p>
            <a:r>
              <a:rPr lang="en-US" dirty="0" smtClean="0"/>
              <a:t>Strategic Implementation Considerations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Predictive Learning Analytics: Fueling Actionable Intelligence</a:t>
            </a:r>
            <a:endParaRPr lang="en-US" dirty="0"/>
          </a:p>
        </p:txBody>
      </p:sp>
      <p:pic>
        <p:nvPicPr>
          <p:cNvPr id="3074" name="Picture 2" descr="http://www.alfa.org/assnfe/images/magArticles/leaderlesson_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4" y="157898"/>
            <a:ext cx="3176851" cy="203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ym typeface="Questrial"/>
              </a:rPr>
              <a:t>Strategic Implementation Considerations</a:t>
            </a:r>
            <a:endParaRPr lang="en-US" b="1" dirty="0">
              <a:sym typeface="Questrial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1333094" y="1990397"/>
            <a:ext cx="4591977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#1</a:t>
            </a:r>
          </a:p>
          <a:p>
            <a:pPr algn="ctr">
              <a:buSzPct val="25000"/>
            </a:pPr>
            <a:r>
              <a:rPr lang="en-US" sz="32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Institutional Stages of Analytics Usage</a:t>
            </a:r>
            <a:endParaRPr lang="en-US" sz="32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1775726" y="4267201"/>
            <a:ext cx="3706711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#3</a:t>
            </a:r>
          </a:p>
          <a:p>
            <a:pPr algn="ctr">
              <a:buSzPct val="25000"/>
            </a:pPr>
            <a:r>
              <a:rPr lang="en-US" sz="32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Gaining Access to Learning Data</a:t>
            </a:r>
            <a:endParaRPr lang="en-US" sz="32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6276948" y="4260747"/>
            <a:ext cx="5212079" cy="15971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#4</a:t>
            </a:r>
          </a:p>
          <a:p>
            <a:pPr algn="ctr">
              <a:buSzPct val="25000"/>
            </a:pPr>
            <a:r>
              <a:rPr lang="en-US" sz="32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Ethics &amp; </a:t>
            </a:r>
            <a:br>
              <a:rPr lang="en-US" sz="32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32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Privacy</a:t>
            </a:r>
            <a:endParaRPr lang="en-US" sz="32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6787489" y="1906861"/>
            <a:ext cx="4190999" cy="22169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#2</a:t>
            </a:r>
          </a:p>
          <a:p>
            <a:pPr algn="ctr">
              <a:buSzPct val="25000"/>
            </a:pPr>
            <a:r>
              <a:rPr lang="en-US" sz="32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Organizational Leadership, Culture &amp; Skills</a:t>
            </a:r>
            <a:endParaRPr lang="en-US" sz="32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583623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ym typeface="Questrial"/>
              </a:rPr>
              <a:t>Institutional Stages of Analytics Usage</a:t>
            </a:r>
            <a:endParaRPr lang="en-US" b="1" dirty="0">
              <a:sym typeface="Questrial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1828800" y="5291649"/>
            <a:ext cx="8096250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Basic Analytics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Report </a:t>
            </a: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on </a:t>
            </a:r>
            <a:r>
              <a:rPr lang="en-US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past trends and data observations</a:t>
            </a:r>
            <a:endParaRPr lang="en-US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4189183" y="3643493"/>
            <a:ext cx="5735867" cy="11387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Automated Analytics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Automatically perform analytics and provide results directly to end-users</a:t>
            </a:r>
            <a:endParaRPr lang="en-US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5715000" y="1757588"/>
            <a:ext cx="4743450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Predictive Analytics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Use </a:t>
            </a:r>
            <a:r>
              <a:rPr lang="en-US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large amount of historical data to create predictive models</a:t>
            </a:r>
          </a:p>
        </p:txBody>
      </p:sp>
      <p:sp>
        <p:nvSpPr>
          <p:cNvPr id="250" name="Shape 250"/>
          <p:cNvSpPr/>
          <p:nvPr/>
        </p:nvSpPr>
        <p:spPr>
          <a:xfrm rot="-2484839">
            <a:off x="1784117" y="4061902"/>
            <a:ext cx="2275873" cy="63069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3"/>
          </a:solidFill>
          <a:ln w="11425" cap="flat" cmpd="sng">
            <a:solidFill>
              <a:srgbClr val="667E7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1" name="Shape 251"/>
          <p:cNvSpPr/>
          <p:nvPr/>
        </p:nvSpPr>
        <p:spPr>
          <a:xfrm rot="-2484839">
            <a:off x="3648420" y="2447824"/>
            <a:ext cx="2275873" cy="63069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3"/>
          </a:solidFill>
          <a:ln w="11425" cap="flat" cmpd="sng">
            <a:solidFill>
              <a:srgbClr val="667E7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554172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86" y="49245"/>
            <a:ext cx="8904514" cy="1689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7" y="1895124"/>
            <a:ext cx="6423932" cy="4304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807" y="2207458"/>
            <a:ext cx="5625193" cy="166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4046" y="3870216"/>
            <a:ext cx="517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Special thanks to </a:t>
            </a:r>
            <a:r>
              <a:rPr lang="en-US" b="1" dirty="0" smtClean="0"/>
              <a:t>Karen Wetzel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helping to facilitate the group’s work!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990" y="4682526"/>
            <a:ext cx="3400425" cy="628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571" y="5441272"/>
            <a:ext cx="28098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Organizational Leadership, Culture &amp; Skills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47248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</a:pPr>
            <a:r>
              <a:rPr lang="en-US" sz="2800" dirty="0" smtClean="0"/>
              <a:t>Having a senior organizational champion can be critical </a:t>
            </a:r>
          </a:p>
          <a:p>
            <a:pPr lvl="1">
              <a:lnSpc>
                <a:spcPts val="3400"/>
              </a:lnSpc>
            </a:pPr>
            <a:r>
              <a:rPr lang="en-US" sz="2600" dirty="0" smtClean="0"/>
              <a:t>Breaking down data silos and support policy change</a:t>
            </a:r>
          </a:p>
          <a:p>
            <a:pPr lvl="1">
              <a:lnSpc>
                <a:spcPts val="3400"/>
              </a:lnSpc>
            </a:pPr>
            <a:r>
              <a:rPr lang="en-US" sz="2600" dirty="0" smtClean="0"/>
              <a:t>Addressing resource requirements</a:t>
            </a:r>
          </a:p>
          <a:p>
            <a:pPr lvl="1">
              <a:lnSpc>
                <a:spcPts val="3400"/>
              </a:lnSpc>
            </a:pPr>
            <a:r>
              <a:rPr lang="en-US" sz="2600" dirty="0" smtClean="0"/>
              <a:t>Develop a data-driven decision making culture</a:t>
            </a:r>
          </a:p>
          <a:p>
            <a:pPr>
              <a:lnSpc>
                <a:spcPts val="3400"/>
              </a:lnSpc>
            </a:pPr>
            <a:r>
              <a:rPr lang="en-US" sz="2800" dirty="0" smtClean="0"/>
              <a:t>Having division, faculty and student champions is also important</a:t>
            </a:r>
          </a:p>
          <a:p>
            <a:pPr lvl="1">
              <a:lnSpc>
                <a:spcPts val="3400"/>
              </a:lnSpc>
            </a:pPr>
            <a:r>
              <a:rPr lang="en-US" sz="2600" dirty="0" smtClean="0"/>
              <a:t>Coordination on data extraction, transformation and loading (ETL)</a:t>
            </a:r>
          </a:p>
          <a:p>
            <a:pPr lvl="1">
              <a:lnSpc>
                <a:spcPts val="3400"/>
              </a:lnSpc>
            </a:pPr>
            <a:r>
              <a:rPr lang="en-US" sz="2600" dirty="0" smtClean="0"/>
              <a:t>Assist with communication across entire community</a:t>
            </a:r>
          </a:p>
          <a:p>
            <a:pPr>
              <a:lnSpc>
                <a:spcPts val="3400"/>
              </a:lnSpc>
            </a:pPr>
            <a:r>
              <a:rPr lang="en-US" sz="2800" dirty="0" smtClean="0"/>
              <a:t>Investing in new skill sets is an imperative – see report for specifics</a:t>
            </a:r>
          </a:p>
          <a:p>
            <a:pPr>
              <a:lnSpc>
                <a:spcPts val="34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439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ym typeface="Questrial"/>
              </a:rPr>
              <a:t>Graining Access to Learning Data</a:t>
            </a:r>
            <a:endParaRPr lang="en-US" b="1" dirty="0">
              <a:sym typeface="Questrial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480638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sym typeface="Questrial"/>
              </a:rPr>
              <a:t>Learning Data</a:t>
            </a:r>
            <a:r>
              <a:rPr lang="en-US" sz="2800" dirty="0" smtClean="0">
                <a:sym typeface="Questrial"/>
              </a:rPr>
              <a:t>: Data produced by learners as they engage in the learning process.</a:t>
            </a:r>
          </a:p>
          <a:p>
            <a:pPr lvl="1"/>
            <a:r>
              <a:rPr lang="en-US" sz="2400" dirty="0" smtClean="0">
                <a:sym typeface="Questrial"/>
              </a:rPr>
              <a:t>Examples: course grades, GPA, library data, LMS event log data, test scores</a:t>
            </a:r>
            <a:endParaRPr lang="en-US" sz="2400" dirty="0">
              <a:sym typeface="Questrial"/>
            </a:endParaRPr>
          </a:p>
          <a:p>
            <a:r>
              <a:rPr lang="en-US" sz="3000" dirty="0" smtClean="0">
                <a:sym typeface="Questrial"/>
              </a:rPr>
              <a:t>Learning data is the “fuel” on which LA runs</a:t>
            </a:r>
          </a:p>
          <a:p>
            <a:r>
              <a:rPr lang="en-US" sz="2800" dirty="0" smtClean="0">
                <a:sym typeface="Questrial"/>
              </a:rPr>
              <a:t>Access can be an implementation barrier</a:t>
            </a:r>
          </a:p>
          <a:p>
            <a:pPr lvl="1"/>
            <a:r>
              <a:rPr lang="en-US" sz="2400" dirty="0" smtClean="0">
                <a:sym typeface="Questrial"/>
              </a:rPr>
              <a:t>Data may have not been intended for LA use originally</a:t>
            </a:r>
          </a:p>
          <a:p>
            <a:pPr lvl="1"/>
            <a:r>
              <a:rPr lang="en-US" sz="2400" dirty="0" smtClean="0">
                <a:sym typeface="Questrial"/>
              </a:rPr>
              <a:t>Challenges extracting data from cloud-based SaaS</a:t>
            </a:r>
          </a:p>
          <a:p>
            <a:pPr lvl="1"/>
            <a:r>
              <a:rPr lang="en-US" sz="2400" dirty="0" smtClean="0">
                <a:sym typeface="Questrial"/>
              </a:rPr>
              <a:t>Data in local systems can be “hidden” or encrypted</a:t>
            </a:r>
          </a:p>
          <a:p>
            <a:r>
              <a:rPr lang="en-US" sz="2800" dirty="0" smtClean="0">
                <a:sym typeface="Questrial"/>
              </a:rPr>
              <a:t>Extracting </a:t>
            </a:r>
            <a:r>
              <a:rPr lang="en-US" sz="2800" dirty="0" smtClean="0">
                <a:sym typeface="Questrial"/>
              </a:rPr>
              <a:t>sample data sets is often a good start</a:t>
            </a:r>
          </a:p>
          <a:p>
            <a:pPr lvl="1"/>
            <a:endParaRPr lang="en-US" dirty="0" smtClean="0">
              <a:sym typeface="Questrial"/>
            </a:endParaRPr>
          </a:p>
          <a:p>
            <a:endParaRPr lang="en-US" dirty="0" smtClean="0">
              <a:sym typeface="Questrial"/>
            </a:endParaRPr>
          </a:p>
          <a:p>
            <a:endParaRPr lang="en-US" dirty="0"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057479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ym typeface="Questrial"/>
              </a:rPr>
              <a:t>Ethics and Privacy</a:t>
            </a:r>
            <a:endParaRPr lang="en-US" b="1" dirty="0">
              <a:sym typeface="Quest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4026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ym typeface="Questrial"/>
              </a:rPr>
              <a:t>Ethics</a:t>
            </a:r>
            <a:r>
              <a:rPr lang="en-US" sz="2800" dirty="0" smtClean="0">
                <a:sym typeface="Questrial"/>
              </a:rPr>
              <a:t>: Using LA for “good” and not “evil”</a:t>
            </a:r>
          </a:p>
          <a:p>
            <a:r>
              <a:rPr lang="en-US" sz="2800" b="1" dirty="0" smtClean="0">
                <a:sym typeface="Questrial"/>
              </a:rPr>
              <a:t>Privacy</a:t>
            </a:r>
            <a:r>
              <a:rPr lang="en-US" sz="2800" dirty="0" smtClean="0">
                <a:sym typeface="Questrial"/>
              </a:rPr>
              <a:t>: Balancing the need to protect confidential records while maximizing the benefits of LA.</a:t>
            </a:r>
          </a:p>
          <a:p>
            <a:r>
              <a:rPr lang="en-US" sz="2800" dirty="0" smtClean="0">
                <a:sym typeface="Questrial"/>
              </a:rPr>
              <a:t>Often requires new policies and procedures</a:t>
            </a:r>
          </a:p>
          <a:p>
            <a:r>
              <a:rPr lang="en-US" sz="2800" dirty="0" smtClean="0">
                <a:sym typeface="Questrial"/>
              </a:rPr>
              <a:t>Learning Analytics “task force” to address ethics and privacy issues</a:t>
            </a:r>
          </a:p>
          <a:p>
            <a:r>
              <a:rPr lang="en-US" sz="2800" dirty="0" err="1" smtClean="0"/>
              <a:t>Jisc</a:t>
            </a:r>
            <a:r>
              <a:rPr lang="en-US" sz="2800" dirty="0" smtClean="0"/>
              <a:t> Code of </a:t>
            </a:r>
            <a:r>
              <a:rPr lang="en-US" sz="2800" dirty="0"/>
              <a:t>Practice - </a:t>
            </a:r>
            <a:r>
              <a:rPr lang="en-US" sz="1800" dirty="0"/>
              <a:t>https://www.jisc.ac.uk/guides/code-of-practice-for-learning-analytics</a:t>
            </a:r>
            <a:endParaRPr lang="en-US" sz="2800" dirty="0" smtClean="0"/>
          </a:p>
          <a:p>
            <a:r>
              <a:rPr lang="en-US" sz="2800" dirty="0" smtClean="0"/>
              <a:t>SURF </a:t>
            </a:r>
            <a:r>
              <a:rPr lang="en-US" sz="2800" dirty="0"/>
              <a:t>Learning Analytics SIG </a:t>
            </a:r>
            <a:r>
              <a:rPr lang="en-US" sz="2400" dirty="0"/>
              <a:t>-</a:t>
            </a:r>
            <a:r>
              <a:rPr lang="en-US" sz="1600" dirty="0"/>
              <a:t> https://www.surfspace.nl/sig/18-learning-analytics/93-ethics/</a:t>
            </a:r>
          </a:p>
        </p:txBody>
      </p:sp>
    </p:spTree>
    <p:extLst>
      <p:ext uri="{BB962C8B-B14F-4D97-AF65-F5344CB8AC3E}">
        <p14:creationId xmlns:p14="http://schemas.microsoft.com/office/powerpoint/2010/main" val="31085715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08610" y="4446476"/>
            <a:ext cx="10430533" cy="1350819"/>
          </a:xfrm>
        </p:spPr>
        <p:txBody>
          <a:bodyPr/>
          <a:lstStyle/>
          <a:p>
            <a:pPr algn="ctr"/>
            <a:endParaRPr lang="en-US" b="1" dirty="0" smtClean="0"/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2" y="1158722"/>
            <a:ext cx="3014194" cy="3014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3138" y="4373787"/>
            <a:ext cx="862147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Josh </a:t>
            </a:r>
            <a:r>
              <a:rPr lang="en-US" sz="2400" b="1" dirty="0" smtClean="0"/>
              <a:t>Baron</a:t>
            </a:r>
            <a:r>
              <a:rPr lang="en-US" sz="2400" dirty="0" smtClean="0"/>
              <a:t>: </a:t>
            </a:r>
            <a:r>
              <a:rPr lang="en-US" sz="2400" b="1" dirty="0" smtClean="0">
                <a:hlinkClick r:id="rId4"/>
              </a:rPr>
              <a:t>Josh.Baron@marist.edu</a:t>
            </a:r>
            <a:endParaRPr lang="en-US" sz="2400" b="1" dirty="0" smtClean="0"/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John </a:t>
            </a:r>
            <a:r>
              <a:rPr lang="en-US" sz="2400" b="1" dirty="0" err="1" smtClean="0"/>
              <a:t>Whitmer</a:t>
            </a:r>
            <a:r>
              <a:rPr lang="en-US" sz="2400" b="1" dirty="0"/>
              <a:t>: </a:t>
            </a:r>
            <a:r>
              <a:rPr lang="en-US" sz="2400" b="1" dirty="0" smtClean="0">
                <a:hlinkClick r:id="rId5"/>
              </a:rPr>
              <a:t>John.Whitmer@blackboard.com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Shady </a:t>
            </a:r>
            <a:r>
              <a:rPr lang="en-US" sz="2400" b="1" dirty="0" err="1" smtClean="0"/>
              <a:t>Shehata</a:t>
            </a:r>
            <a:r>
              <a:rPr lang="en-US" sz="2400" b="1" dirty="0" smtClean="0"/>
              <a:t>: </a:t>
            </a:r>
            <a:r>
              <a:rPr lang="en-US" sz="2400" b="1" dirty="0" smtClean="0">
                <a:hlinkClick r:id="rId6"/>
              </a:rPr>
              <a:t>Shady.Shehata@D2L.com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97280" y="2005780"/>
            <a:ext cx="10058400" cy="2319331"/>
          </a:xfrm>
        </p:spPr>
        <p:txBody>
          <a:bodyPr anchor="ctr"/>
          <a:lstStyle/>
          <a:p>
            <a:pPr algn="ctr"/>
            <a:r>
              <a:rPr lang="en-US" b="1" dirty="0" smtClean="0"/>
              <a:t>Let’s Talk!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78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6"/>
          <a:stretch/>
        </p:blipFill>
        <p:spPr>
          <a:xfrm>
            <a:off x="1945558" y="2370361"/>
            <a:ext cx="1124711" cy="1396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415680" y="3974498"/>
            <a:ext cx="23966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Shady </a:t>
            </a:r>
            <a:r>
              <a:rPr lang="en-US" sz="1400" b="1" dirty="0" err="1"/>
              <a:t>Shehata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dirty="0"/>
              <a:t>Principal Data Scientist</a:t>
            </a:r>
          </a:p>
          <a:p>
            <a:pPr algn="ctr"/>
            <a:r>
              <a:rPr lang="en-US" sz="1400" dirty="0"/>
              <a:t>Business Intelligence Manager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51972" y="3969342"/>
            <a:ext cx="27415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John </a:t>
            </a:r>
            <a:r>
              <a:rPr lang="en-US" sz="1400" b="1" dirty="0" err="1" smtClean="0"/>
              <a:t>Whitmer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 smtClean="0"/>
              <a:t>Director for Analytics and Research</a:t>
            </a:r>
          </a:p>
          <a:p>
            <a:pPr algn="ctr"/>
            <a:r>
              <a:rPr lang="en-US" sz="1400" dirty="0" smtClean="0"/>
              <a:t>Blackboard Inc.</a:t>
            </a:r>
            <a:endParaRPr lang="en-US" sz="1400" dirty="0"/>
          </a:p>
        </p:txBody>
      </p:sp>
      <p:pic>
        <p:nvPicPr>
          <p:cNvPr id="18" name="Picture 6" descr="http://www.marist.edu/publicaffairs/imc/graphics/For_Web/Nameplate/LowResLogo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74" y="5010687"/>
            <a:ext cx="2226173" cy="4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5530" y="3969342"/>
            <a:ext cx="2481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Josh Baron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Assistant Vice President</a:t>
            </a:r>
            <a:endParaRPr lang="en-US" sz="1400" dirty="0"/>
          </a:p>
          <a:p>
            <a:pPr algn="ctr"/>
            <a:r>
              <a:rPr lang="en-US" sz="1400" dirty="0"/>
              <a:t>Information </a:t>
            </a:r>
            <a:r>
              <a:rPr lang="en-US" sz="1400" dirty="0" smtClean="0"/>
              <a:t>Technology </a:t>
            </a:r>
            <a:br>
              <a:rPr lang="en-US" sz="1400" dirty="0" smtClean="0"/>
            </a:br>
            <a:r>
              <a:rPr lang="en-US" sz="1400" dirty="0" smtClean="0"/>
              <a:t>for Digital Education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Predictive Learning Analytics: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Fueling </a:t>
            </a:r>
            <a:r>
              <a:rPr lang="en-US" b="1" i="1" dirty="0"/>
              <a:t>Actionable Intelligence</a:t>
            </a:r>
            <a:endParaRPr lang="en-US" dirty="0"/>
          </a:p>
        </p:txBody>
      </p:sp>
      <p:pic>
        <p:nvPicPr>
          <p:cNvPr id="2050" name="Picture 2" descr="John Whitm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9793"/>
          <a:stretch/>
        </p:blipFill>
        <p:spPr bwMode="auto">
          <a:xfrm>
            <a:off x="5628364" y="2414433"/>
            <a:ext cx="1292069" cy="1352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ackboard Inc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86" y="4708006"/>
            <a:ext cx="2828092" cy="9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hady Sheh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39" y="2370361"/>
            <a:ext cx="916283" cy="1468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2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868" y="4936480"/>
            <a:ext cx="2428105" cy="6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Introduction </a:t>
            </a:r>
            <a:r>
              <a:rPr lang="en-US" sz="3200" dirty="0"/>
              <a:t>and Context (5 </a:t>
            </a:r>
            <a:r>
              <a:rPr lang="en-US" sz="3200" dirty="0" smtClean="0"/>
              <a:t>minutes </a:t>
            </a:r>
            <a:r>
              <a:rPr lang="en-US" sz="3200" dirty="0"/>
              <a:t>- Josh) </a:t>
            </a:r>
            <a:r>
              <a:rPr lang="en-US" sz="3200" dirty="0" smtClean="0"/>
              <a:t> 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Data Sources, Relevance &amp; Diversity (10 minutes - John</a:t>
            </a:r>
            <a:r>
              <a:rPr lang="en-US" sz="3200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Life </a:t>
            </a:r>
            <a:r>
              <a:rPr lang="en-US" sz="3200" dirty="0"/>
              <a:t>Cycle &amp; Cleaning Data </a:t>
            </a:r>
            <a:r>
              <a:rPr lang="en-US" sz="3200" dirty="0" smtClean="0"/>
              <a:t>(10 minutes - Shady</a:t>
            </a:r>
            <a:r>
              <a:rPr lang="en-US" sz="3200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Strategic </a:t>
            </a:r>
            <a:r>
              <a:rPr lang="en-US" sz="3200" dirty="0"/>
              <a:t>Implementation Considerations (10 </a:t>
            </a:r>
            <a:r>
              <a:rPr lang="en-US" sz="3200" dirty="0" smtClean="0"/>
              <a:t>minutes </a:t>
            </a:r>
            <a:r>
              <a:rPr lang="en-US" sz="3200" dirty="0"/>
              <a:t>- Josh)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Q </a:t>
            </a:r>
            <a:r>
              <a:rPr lang="en-US" sz="3200" dirty="0"/>
              <a:t>&amp; A (All 15 mins) </a:t>
            </a:r>
          </a:p>
        </p:txBody>
      </p:sp>
    </p:spTree>
    <p:extLst>
      <p:ext uri="{BB962C8B-B14F-4D97-AF65-F5344CB8AC3E}">
        <p14:creationId xmlns:p14="http://schemas.microsoft.com/office/powerpoint/2010/main" val="2441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2037" y="1426028"/>
            <a:ext cx="7866062" cy="272757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16600" b="1" dirty="0" smtClean="0">
                <a:solidFill>
                  <a:srgbClr val="B7002B"/>
                </a:solidFill>
              </a:rPr>
              <a:t>39%</a:t>
            </a:r>
            <a:endParaRPr lang="en-US" sz="16600" b="1" dirty="0">
              <a:solidFill>
                <a:srgbClr val="B7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46304" y="6004624"/>
            <a:ext cx="8529610" cy="315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Reference: Integrated Postsecondary Education Data System (IPEDS) - https://nces.ed.gov/programs/digest/d14/tables/dt14_326.10.asp</a:t>
            </a:r>
          </a:p>
        </p:txBody>
      </p:sp>
    </p:spTree>
    <p:extLst>
      <p:ext uri="{BB962C8B-B14F-4D97-AF65-F5344CB8AC3E}">
        <p14:creationId xmlns:p14="http://schemas.microsoft.com/office/powerpoint/2010/main" val="22507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72" y="271630"/>
            <a:ext cx="8551316" cy="5862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7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546621" y="1201892"/>
            <a:ext cx="6406952" cy="2882529"/>
            <a:chOff x="5546621" y="1201892"/>
            <a:chExt cx="6406952" cy="28825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" r="32720"/>
            <a:stretch/>
          </p:blipFill>
          <p:spPr>
            <a:xfrm>
              <a:off x="5677253" y="1201892"/>
              <a:ext cx="6254552" cy="8858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r="31081"/>
            <a:stretch/>
          </p:blipFill>
          <p:spPr>
            <a:xfrm>
              <a:off x="5546621" y="2036546"/>
              <a:ext cx="6406952" cy="204787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43" y="339461"/>
            <a:ext cx="7019244" cy="32633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7648" y="4095307"/>
            <a:ext cx="10201275" cy="1912405"/>
            <a:chOff x="995362" y="2178582"/>
            <a:chExt cx="10201275" cy="1912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11504"/>
            <a:stretch/>
          </p:blipFill>
          <p:spPr>
            <a:xfrm>
              <a:off x="1121229" y="2178582"/>
              <a:ext cx="4003901" cy="6953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362" y="2767012"/>
              <a:ext cx="10201275" cy="132397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3352" y="339461"/>
            <a:ext cx="8697277" cy="60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5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9086</TotalTime>
  <Words>1567</Words>
  <Application>Microsoft Office PowerPoint</Application>
  <PresentationFormat>Widescreen</PresentationFormat>
  <Paragraphs>240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Questrial</vt:lpstr>
      <vt:lpstr>Wingdings</vt:lpstr>
      <vt:lpstr>Retrospect</vt:lpstr>
      <vt:lpstr>9_Default Theme</vt:lpstr>
      <vt:lpstr>Predictive Learning Analytics: Fueling Actionable Intelligence</vt:lpstr>
      <vt:lpstr>Predictive Learning Analytics:  Fueling Actionable Intelligence</vt:lpstr>
      <vt:lpstr>PowerPoint Presentation</vt:lpstr>
      <vt:lpstr>PowerPoint Presentation</vt:lpstr>
      <vt:lpstr>Predictive Learning Analytics:  Fueling Actionable Intelligence</vt:lpstr>
      <vt:lpstr>Presentation Overview</vt:lpstr>
      <vt:lpstr>39%</vt:lpstr>
      <vt:lpstr>PowerPoint Presentation</vt:lpstr>
      <vt:lpstr>PowerPoint Presentation</vt:lpstr>
      <vt:lpstr>How can Predictive Learning Analytics help?</vt:lpstr>
      <vt:lpstr>PowerPoint Presentation</vt:lpstr>
      <vt:lpstr>What is Predictive Learning Analytics?</vt:lpstr>
      <vt:lpstr>Open Academic Analytics Initiative (OAAI)</vt:lpstr>
      <vt:lpstr>More Research Findings…</vt:lpstr>
      <vt:lpstr>Want the latest updates?</vt:lpstr>
      <vt:lpstr>Data Sources, Relevance &amp; Diversity</vt:lpstr>
      <vt:lpstr>LMS: Academic Technology’s First Killer App</vt:lpstr>
      <vt:lpstr>What data from conventional data sources (e.g. SIS) are systematic, significant predictors of course success? </vt:lpstr>
      <vt:lpstr>Academic Technology Data is a  Systematic Predictor of Course Success*</vt:lpstr>
      <vt:lpstr>Embedding Predictive Analytics</vt:lpstr>
      <vt:lpstr>Strategic Importance other Data Points</vt:lpstr>
      <vt:lpstr>Conclusion: Learning Data comes in Many Flavors and Relevance</vt:lpstr>
      <vt:lpstr>Factors affecting growth of predictive learning analytics</vt:lpstr>
      <vt:lpstr>Predictive Analytics,  How it works?  What is the data impact?</vt:lpstr>
      <vt:lpstr>How Predictive Analytics Systems Work?</vt:lpstr>
      <vt:lpstr>How it really works?</vt:lpstr>
      <vt:lpstr>How it really works? (cont.)</vt:lpstr>
      <vt:lpstr>Examples of what can go wrong?</vt:lpstr>
      <vt:lpstr>What does that mean?</vt:lpstr>
      <vt:lpstr>Why Data Quality?</vt:lpstr>
      <vt:lpstr>Data Quality</vt:lpstr>
      <vt:lpstr>Brightspace Student Success System   Best Poster Award (LAK 2015)</vt:lpstr>
      <vt:lpstr>Brightspace Student Success System   Best Poster Award (LAK 2015) (cont.)</vt:lpstr>
      <vt:lpstr>Brightspace Student Success System   Best Poster Award (LAK 2015) (cont.)</vt:lpstr>
      <vt:lpstr>Data Strategy</vt:lpstr>
      <vt:lpstr>Data Strategy (cont.)</vt:lpstr>
      <vt:lpstr>Strategic Implementation Considerations</vt:lpstr>
      <vt:lpstr>Strategic Implementation Considerations</vt:lpstr>
      <vt:lpstr>Institutional Stages of Analytics Usage</vt:lpstr>
      <vt:lpstr>Organizational Leadership, Culture &amp; Skills</vt:lpstr>
      <vt:lpstr>Graining Access to Learning Data</vt:lpstr>
      <vt:lpstr>Ethics and Privacy</vt:lpstr>
      <vt:lpstr>Let’s Talk!</vt:lpstr>
    </vt:vector>
  </TitlesOfParts>
  <Company>Marist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Learning  Analytics (OLA)</dc:title>
  <dc:creator>Joshua D Baron</dc:creator>
  <cp:lastModifiedBy>Joshua D Baron</cp:lastModifiedBy>
  <cp:revision>231</cp:revision>
  <dcterms:created xsi:type="dcterms:W3CDTF">2015-03-07T21:30:57Z</dcterms:created>
  <dcterms:modified xsi:type="dcterms:W3CDTF">2015-10-30T11:11:05Z</dcterms:modified>
</cp:coreProperties>
</file>