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2"/>
  </p:notesMasterIdLst>
  <p:handoutMasterIdLst>
    <p:handoutMasterId r:id="rId43"/>
  </p:handoutMasterIdLst>
  <p:sldIdLst>
    <p:sldId id="257" r:id="rId3"/>
    <p:sldId id="443" r:id="rId4"/>
    <p:sldId id="445" r:id="rId5"/>
    <p:sldId id="440" r:id="rId6"/>
    <p:sldId id="436" r:id="rId7"/>
    <p:sldId id="336" r:id="rId8"/>
    <p:sldId id="441" r:id="rId9"/>
    <p:sldId id="361" r:id="rId10"/>
    <p:sldId id="389" r:id="rId11"/>
    <p:sldId id="360" r:id="rId12"/>
    <p:sldId id="340" r:id="rId13"/>
    <p:sldId id="354" r:id="rId14"/>
    <p:sldId id="356" r:id="rId15"/>
    <p:sldId id="357" r:id="rId16"/>
    <p:sldId id="395" r:id="rId17"/>
    <p:sldId id="358" r:id="rId18"/>
    <p:sldId id="359" r:id="rId19"/>
    <p:sldId id="390" r:id="rId20"/>
    <p:sldId id="368" r:id="rId21"/>
    <p:sldId id="369" r:id="rId22"/>
    <p:sldId id="370" r:id="rId23"/>
    <p:sldId id="417" r:id="rId24"/>
    <p:sldId id="418" r:id="rId25"/>
    <p:sldId id="421" r:id="rId26"/>
    <p:sldId id="422" r:id="rId27"/>
    <p:sldId id="426" r:id="rId28"/>
    <p:sldId id="425" r:id="rId29"/>
    <p:sldId id="424" r:id="rId30"/>
    <p:sldId id="342" r:id="rId31"/>
    <p:sldId id="408" r:id="rId32"/>
    <p:sldId id="399" r:id="rId33"/>
    <p:sldId id="405" r:id="rId34"/>
    <p:sldId id="400" r:id="rId35"/>
    <p:sldId id="401" r:id="rId36"/>
    <p:sldId id="404" r:id="rId37"/>
    <p:sldId id="403" r:id="rId38"/>
    <p:sldId id="391" r:id="rId39"/>
    <p:sldId id="428" r:id="rId40"/>
    <p:sldId id="333" r:id="rId41"/>
  </p:sldIdLst>
  <p:sldSz cx="12192000" cy="6858000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C"/>
    <a:srgbClr val="FFCC00"/>
    <a:srgbClr val="33CC33"/>
    <a:srgbClr val="009900"/>
    <a:srgbClr val="0000C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2" d="100"/>
          <a:sy n="82" d="100"/>
        </p:scale>
        <p:origin x="240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F2F (n=647,390)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Summer 12</c:v>
                </c:pt>
                <c:pt idx="1">
                  <c:v>Fall 12</c:v>
                </c:pt>
                <c:pt idx="2">
                  <c:v>Spring 13</c:v>
                </c:pt>
                <c:pt idx="3">
                  <c:v>Summer 13</c:v>
                </c:pt>
                <c:pt idx="4">
                  <c:v>Fall 13</c:v>
                </c:pt>
                <c:pt idx="5">
                  <c:v>Spring 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87</c:v>
                </c:pt>
                <c:pt idx="2">
                  <c:v>88</c:v>
                </c:pt>
                <c:pt idx="3">
                  <c:v>91</c:v>
                </c:pt>
                <c:pt idx="4">
                  <c:v>87</c:v>
                </c:pt>
                <c:pt idx="5">
                  <c:v>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Blended (n=73,629)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Summer 12</c:v>
                </c:pt>
                <c:pt idx="1">
                  <c:v>Fall 12</c:v>
                </c:pt>
                <c:pt idx="2">
                  <c:v>Spring 13</c:v>
                </c:pt>
                <c:pt idx="3">
                  <c:v>Summer 13</c:v>
                </c:pt>
                <c:pt idx="4">
                  <c:v>Fall 13</c:v>
                </c:pt>
                <c:pt idx="5">
                  <c:v>Spring 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94</c:v>
                </c:pt>
                <c:pt idx="1">
                  <c:v>90</c:v>
                </c:pt>
                <c:pt idx="2">
                  <c:v>92</c:v>
                </c:pt>
                <c:pt idx="3">
                  <c:v>94</c:v>
                </c:pt>
                <c:pt idx="4">
                  <c:v>91</c:v>
                </c:pt>
                <c:pt idx="5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Fully Online (n=189,208)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Summer 12</c:v>
                </c:pt>
                <c:pt idx="1">
                  <c:v>Fall 12</c:v>
                </c:pt>
                <c:pt idx="2">
                  <c:v>Spring 13</c:v>
                </c:pt>
                <c:pt idx="3">
                  <c:v>Summer 13</c:v>
                </c:pt>
                <c:pt idx="4">
                  <c:v>Fall 13</c:v>
                </c:pt>
                <c:pt idx="5">
                  <c:v>Spring 14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89</c:v>
                </c:pt>
                <c:pt idx="1">
                  <c:v>87</c:v>
                </c:pt>
                <c:pt idx="2">
                  <c:v>90</c:v>
                </c:pt>
                <c:pt idx="3">
                  <c:v>90</c:v>
                </c:pt>
                <c:pt idx="4">
                  <c:v>89</c:v>
                </c:pt>
                <c:pt idx="5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08946944"/>
        <c:axId val="108948480"/>
      </c:barChart>
      <c:catAx>
        <c:axId val="1089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8948480"/>
        <c:crosses val="autoZero"/>
        <c:auto val="1"/>
        <c:lblAlgn val="ctr"/>
        <c:lblOffset val="100"/>
        <c:noMultiLvlLbl val="0"/>
      </c:catAx>
      <c:valAx>
        <c:axId val="10894848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89469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2441709349438E-2"/>
          <c:y val="4.5934343434343473E-2"/>
          <c:w val="0.90600654893866439"/>
          <c:h val="0.764275298920968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2"/>
            <c:bubble3D val="0"/>
          </c:dPt>
          <c:dLbls>
            <c:delete val="1"/>
          </c:dLbls>
          <c:trendline>
            <c:spPr>
              <a:ln w="44450" cap="rnd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Sheet1!$A$2:$A$21</c:f>
              <c:strCache>
                <c:ptCount val="20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103</c:v>
                </c:pt>
                <c:pt idx="1">
                  <c:v>104</c:v>
                </c:pt>
                <c:pt idx="2">
                  <c:v>62</c:v>
                </c:pt>
                <c:pt idx="3">
                  <c:v>70</c:v>
                </c:pt>
                <c:pt idx="4">
                  <c:v>96</c:v>
                </c:pt>
                <c:pt idx="5">
                  <c:v>67</c:v>
                </c:pt>
                <c:pt idx="6">
                  <c:v>62</c:v>
                </c:pt>
                <c:pt idx="7">
                  <c:v>55</c:v>
                </c:pt>
                <c:pt idx="8">
                  <c:v>51</c:v>
                </c:pt>
                <c:pt idx="9">
                  <c:v>33</c:v>
                </c:pt>
                <c:pt idx="10">
                  <c:v>39</c:v>
                </c:pt>
                <c:pt idx="11">
                  <c:v>65</c:v>
                </c:pt>
                <c:pt idx="12">
                  <c:v>53</c:v>
                </c:pt>
                <c:pt idx="13">
                  <c:v>47</c:v>
                </c:pt>
                <c:pt idx="14">
                  <c:v>55</c:v>
                </c:pt>
                <c:pt idx="15">
                  <c:v>48</c:v>
                </c:pt>
                <c:pt idx="16">
                  <c:v>52</c:v>
                </c:pt>
                <c:pt idx="17">
                  <c:v>47</c:v>
                </c:pt>
                <c:pt idx="18">
                  <c:v>34</c:v>
                </c:pt>
                <c:pt idx="19">
                  <c:v>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1547136"/>
        <c:axId val="111548672"/>
      </c:lineChart>
      <c:catAx>
        <c:axId val="1115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1548672"/>
        <c:crosses val="autoZero"/>
        <c:auto val="1"/>
        <c:lblAlgn val="ctr"/>
        <c:lblOffset val="100"/>
        <c:noMultiLvlLbl val="0"/>
      </c:catAx>
      <c:valAx>
        <c:axId val="11154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5471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Community college</c:v>
                </c:pt>
                <c:pt idx="1">
                  <c:v>Vocational  school</c:v>
                </c:pt>
                <c:pt idx="2">
                  <c:v>College/ university</c:v>
                </c:pt>
                <c:pt idx="3">
                  <c:v>Graduate school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83</c:v>
                </c:pt>
                <c:pt idx="2">
                  <c:v>77</c:v>
                </c:pt>
                <c:pt idx="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79808"/>
        <c:axId val="124302080"/>
      </c:barChart>
      <c:catAx>
        <c:axId val="12427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302080"/>
        <c:crosses val="autoZero"/>
        <c:auto val="1"/>
        <c:lblAlgn val="ctr"/>
        <c:lblOffset val="100"/>
        <c:noMultiLvlLbl val="0"/>
      </c:catAx>
      <c:valAx>
        <c:axId val="12430208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27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9637976287447"/>
          <c:y val="4.2114018835880812E-2"/>
          <c:w val="0.86419902253597614"/>
          <c:h val="0.85020225412999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2-yr-old program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0"/>
              <c:layout>
                <c:manualLayout>
                  <c:x val="-2.2279600296467951E-2"/>
                  <c:y val="6.3784978800726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36</c:v>
                </c:pt>
                <c:pt idx="4">
                  <c:v>58</c:v>
                </c:pt>
                <c:pt idx="5">
                  <c:v>67</c:v>
                </c:pt>
                <c:pt idx="6">
                  <c:v>70</c:v>
                </c:pt>
                <c:pt idx="7">
                  <c:v>70</c:v>
                </c:pt>
                <c:pt idx="8">
                  <c:v>68</c:v>
                </c:pt>
                <c:pt idx="9">
                  <c:v>72</c:v>
                </c:pt>
                <c:pt idx="10">
                  <c:v>87</c:v>
                </c:pt>
                <c:pt idx="11">
                  <c:v>76</c:v>
                </c:pt>
                <c:pt idx="12">
                  <c:v>82</c:v>
                </c:pt>
                <c:pt idx="13">
                  <c:v>88</c:v>
                </c:pt>
                <c:pt idx="14">
                  <c:v>87</c:v>
                </c:pt>
                <c:pt idx="15">
                  <c:v>86</c:v>
                </c:pt>
                <c:pt idx="16">
                  <c:v>76</c:v>
                </c:pt>
                <c:pt idx="17">
                  <c:v>73</c:v>
                </c:pt>
                <c:pt idx="18">
                  <c:v>74</c:v>
                </c:pt>
                <c:pt idx="19">
                  <c:v>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Scholarship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2.435158008250262E-2"/>
                  <c:y val="6.3777104784978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72</c:v>
                </c:pt>
                <c:pt idx="3">
                  <c:v>64</c:v>
                </c:pt>
                <c:pt idx="4">
                  <c:v>42</c:v>
                </c:pt>
                <c:pt idx="5">
                  <c:v>33</c:v>
                </c:pt>
                <c:pt idx="6">
                  <c:v>30</c:v>
                </c:pt>
                <c:pt idx="7">
                  <c:v>30</c:v>
                </c:pt>
                <c:pt idx="8">
                  <c:v>32</c:v>
                </c:pt>
                <c:pt idx="9">
                  <c:v>28</c:v>
                </c:pt>
                <c:pt idx="10">
                  <c:v>13</c:v>
                </c:pt>
                <c:pt idx="11">
                  <c:v>24</c:v>
                </c:pt>
                <c:pt idx="12">
                  <c:v>18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24</c:v>
                </c:pt>
                <c:pt idx="17">
                  <c:v>27</c:v>
                </c:pt>
                <c:pt idx="18">
                  <c:v>26</c:v>
                </c:pt>
                <c:pt idx="19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43968"/>
        <c:axId val="124645760"/>
      </c:lineChart>
      <c:catAx>
        <c:axId val="12464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645760"/>
        <c:crosses val="autoZero"/>
        <c:auto val="1"/>
        <c:lblAlgn val="ctr"/>
        <c:lblOffset val="100"/>
        <c:noMultiLvlLbl val="0"/>
      </c:catAx>
      <c:valAx>
        <c:axId val="12464576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64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0.06945</cdr:x>
      <cdr:y>0.04516</cdr:y>
    </cdr:from>
    <cdr:to>
      <cdr:x>0.06945</cdr:x>
      <cdr:y>0.81818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97986" y="227111"/>
          <a:ext cx="0" cy="38876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0.75986</cdr:x>
      <cdr:y>0.28266</cdr:y>
    </cdr:from>
    <cdr:to>
      <cdr:x>0.95122</cdr:x>
      <cdr:y>0.39839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12744" y="1400033"/>
          <a:ext cx="2320119" cy="573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FF00"/>
              </a:solidFill>
            </a:rPr>
            <a:t>2-yr-old program</a:t>
          </a:r>
          <a:endParaRPr lang="en-US" sz="24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0.81183</cdr:x>
      <cdr:y>0.74604</cdr:y>
    </cdr:from>
    <cdr:to>
      <cdr:x>0.95122</cdr:x>
      <cdr:y>0.86177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842815" y="3695130"/>
          <a:ext cx="1690048" cy="573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FF00"/>
              </a:solidFill>
            </a:rPr>
            <a:t>Scholarship</a:t>
          </a:r>
          <a:endParaRPr lang="en-US" sz="2400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r>
              <a:rPr lang="en-US" dirty="0" smtClean="0"/>
              <a:t>20 Years EDUCAUSE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328EE5B6-A643-4E02-863E-72DBEC2DEA6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236932FE-A100-4CFF-BEF9-003C6EC2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6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r>
              <a:rPr lang="en-US" dirty="0" smtClean="0"/>
              <a:t>EDUCAUSE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409E91D4-DA0E-45E5-9BEF-D53BFDD0F55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5E921DB1-E1FC-4F85-A6CC-FAE437EC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E3F2-1D91-4ABB-A666-F35170F28D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4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63A82-49CB-4D6E-8010-0DA64BBC7B3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Ambivalence with new RITE assistants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Peabody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C27A1-0501-4716-8C2E-6B404EF48D5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Peabody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C27A1-0501-4716-8C2E-6B404EF48D5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5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348D-46CA-4C9B-A9B3-29AECB559BF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5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ABAB2-3402-4563-BFC7-578BAED8B30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33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Peabody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C27A1-0501-4716-8C2E-6B404EF48D5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5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5770F-3098-4410-A9A2-C1FDA807948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DB1-E1FC-4F85-A6CC-FAE437EC0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DB1-E1FC-4F85-A6CC-FAE437EC00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DB1-E1FC-4F85-A6CC-FAE437EC00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709BC-4148-40D9-817B-9B17664C92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Analytics 6.11.12 REVISED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5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Analytics 6.11.12 REVISED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709BC-4148-40D9-817B-9B17664C92F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97276-0BE3-46F3-99CE-A374818DF80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Analytics 6.11.12 REVISED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3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97276-0BE3-46F3-99CE-A374818DF80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Analytics 6.11.12 REVISED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97276-0BE3-46F3-99CE-A374818DF80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Analytics 6.11.12 REVISED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3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1070186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5080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CB09-1FBF-41E7-BC25-6EAD21EEE49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12787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3A6C-0988-45F3-BFBB-75D923B4F11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6544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66700"/>
            <a:ext cx="27940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66700"/>
            <a:ext cx="81788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540B-FB18-4F63-BDCA-E1573CA96A1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5262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3632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80067" y="1676400"/>
            <a:ext cx="10303933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26C25-FF3F-4A94-A374-E2A90F718C0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8202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0" y="3429000"/>
            <a:ext cx="1070186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28387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8388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quarter" idx="10"/>
          </p:nvPr>
        </p:nvSpPr>
        <p:spPr>
          <a:xfrm>
            <a:off x="5080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E25F-07D1-4E01-B310-A88764056B7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5280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9CE8-2D61-484A-A280-3A73F6DFA82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50874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A93E-8B48-4B64-9B52-06A2D12850F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75880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0067" y="1676400"/>
            <a:ext cx="50503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634" y="1676400"/>
            <a:ext cx="50503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28154-2D41-4E35-A4CA-72A616E8CAA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8229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7494-5EDC-4CFC-B653-B9D24F692126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19432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5880-DCD7-462C-AD9C-7A718B24EF6D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31163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34B9-0F34-43C8-8614-4CAC24D1EE68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73049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449D-5A8F-4798-8C72-08AAF3DE244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84213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30CB-9089-4F83-BA28-6153E1AE6076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21383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FF3A-A05E-412C-8BCA-59A30607B986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1873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FBBE-3326-433C-96DD-1A962E198D6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50308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66700"/>
            <a:ext cx="27940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66700"/>
            <a:ext cx="81788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D1AC-5EEE-4440-B5E2-86571EC695B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52162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3632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80067" y="1676400"/>
            <a:ext cx="10303933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1AB5-EE1A-4FF1-B733-3FFFF3A6227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86105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D6DB-CFFF-46C5-8DE3-FA88F9BFBF2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338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0067" y="1676400"/>
            <a:ext cx="50503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634" y="1676400"/>
            <a:ext cx="50503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BE49-7D12-4F41-974A-E21CFAD5863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9942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400A-926D-424D-A464-05AC25E0388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4719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2A1C-6DF2-45E3-90C8-3C52ACC0323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9677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F402-7884-4002-9C25-137964ECA53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8246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AC5E-ED67-4FAB-81DA-21E89A92152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63390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E110-882F-4970-A6F1-46A52CBBA22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44529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371600"/>
            <a:ext cx="1070186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66700"/>
            <a:ext cx="10363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0067" y="1676400"/>
            <a:ext cx="103039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8753B5-9AF6-43A6-B654-69460E1E3C40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151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1070186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66700"/>
            <a:ext cx="1036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0067" y="1676400"/>
            <a:ext cx="103039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7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4DBB15-FC30-4106-A63C-321A304CA978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6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altLang="en-US" sz="4800" dirty="0" smtClean="0"/>
              <a:t>20 Years: What the Data Show </a:t>
            </a:r>
            <a:br>
              <a:rPr lang="en-US" altLang="en-US" sz="4800" dirty="0" smtClean="0"/>
            </a:br>
            <a:r>
              <a:rPr lang="en-US" altLang="en-US" sz="4800" dirty="0" smtClean="0"/>
              <a:t>and What They Don’t</a:t>
            </a:r>
            <a:endParaRPr lang="en-US" alt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631461" y="3921370"/>
            <a:ext cx="9179170" cy="21101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/>
              <a:t>Chuck Dziuban &amp; Patsy Moskal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Center </a:t>
            </a:r>
            <a:r>
              <a:rPr lang="en-US" dirty="0"/>
              <a:t>for Distributed </a:t>
            </a:r>
            <a:r>
              <a:rPr lang="en-US" dirty="0" smtClean="0"/>
              <a:t>Learning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Research Initiative for Teaching Effectiveness (RITE)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University of Central Florida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01320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74" y="292825"/>
            <a:ext cx="10363200" cy="1104900"/>
          </a:xfrm>
        </p:spPr>
        <p:txBody>
          <a:bodyPr/>
          <a:lstStyle/>
          <a:p>
            <a:r>
              <a:rPr lang="en-US" dirty="0" smtClean="0"/>
              <a:t>Question that was never asked and should have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8" y="2548467"/>
            <a:ext cx="8568266" cy="1879600"/>
          </a:xfrm>
        </p:spPr>
        <p:txBody>
          <a:bodyPr/>
          <a:lstStyle/>
          <a:p>
            <a:r>
              <a:rPr lang="en-US" sz="4400" dirty="0" smtClean="0"/>
              <a:t>Is there selection bias in your data?</a:t>
            </a:r>
          </a:p>
          <a:p>
            <a:pPr lvl="1"/>
            <a:r>
              <a:rPr lang="en-US" sz="4000" dirty="0" smtClean="0"/>
              <a:t>Answer: </a:t>
            </a:r>
            <a:r>
              <a:rPr lang="en-US" sz="4000" b="1" dirty="0" smtClean="0">
                <a:solidFill>
                  <a:srgbClr val="FFC000"/>
                </a:solidFill>
              </a:rPr>
              <a:t>Yes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462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Significance may not be significant</a:t>
            </a:r>
            <a:endParaRPr lang="en-US" sz="5400" dirty="0"/>
          </a:p>
        </p:txBody>
      </p:sp>
      <p:pic>
        <p:nvPicPr>
          <p:cNvPr id="7170" name="Picture 2" descr="http://leadershipcafedotorg.files.wordpress.com/2012/11/success-or-signific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72" y="3692769"/>
            <a:ext cx="4113613" cy="30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420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 question for all ages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2913550"/>
            <a:ext cx="5470769" cy="21508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large does my sample have to be?”</a:t>
            </a:r>
          </a:p>
        </p:txBody>
      </p:sp>
      <p:pic>
        <p:nvPicPr>
          <p:cNvPr id="136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7" y="1951446"/>
            <a:ext cx="5380891" cy="40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8696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(classical) hypothesis </a:t>
            </a:r>
            <a:r>
              <a:rPr lang="en-US" dirty="0"/>
              <a:t>t</a:t>
            </a:r>
            <a:r>
              <a:rPr lang="en-US" dirty="0" smtClean="0"/>
              <a:t>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 smtClean="0"/>
              <a:t>a function of 3 things: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752452"/>
            <a:ext cx="5639098" cy="1015752"/>
          </a:xfrm>
          <a:prstGeom prst="rect">
            <a:avLst/>
          </a:prstGeom>
          <a:noFill/>
        </p:spPr>
        <p:txBody>
          <a:bodyPr lIns="85903" tIns="43027" rIns="85903" bIns="43027">
            <a:spAutoFit/>
          </a:bodyPr>
          <a:lstStyle/>
          <a:p>
            <a:pPr marL="484359" indent="-484359" defTabSz="861271">
              <a:buFontTx/>
              <a:buAutoNum type="arabicParenR"/>
              <a:defRPr/>
            </a:pPr>
            <a:r>
              <a:rPr lang="en-US" sz="3200" dirty="0">
                <a:solidFill>
                  <a:srgbClr val="FFFF00"/>
                </a:solidFill>
                <a:sym typeface="Gill Sans" charset="0"/>
              </a:rPr>
              <a:t>Significance Level </a:t>
            </a:r>
            <a:endParaRPr lang="en-US" sz="2800" dirty="0">
              <a:solidFill>
                <a:srgbClr val="FFFF00"/>
              </a:solidFill>
              <a:sym typeface="Gill Sans" charset="0"/>
            </a:endParaRPr>
          </a:p>
          <a:p>
            <a:pPr defTabSz="861271">
              <a:defRPr/>
            </a:pPr>
            <a:r>
              <a:rPr lang="en-US" sz="2800" dirty="0">
                <a:solidFill>
                  <a:srgbClr val="FFFF00"/>
                </a:solidFill>
                <a:sym typeface="Gill Sans" charset="0"/>
              </a:rPr>
              <a:t>	</a:t>
            </a:r>
            <a:r>
              <a:rPr lang="en-US" sz="2800" dirty="0">
                <a:solidFill>
                  <a:srgbClr val="FFC000"/>
                </a:solidFill>
                <a:sym typeface="Gill Sans" charset="0"/>
              </a:rPr>
              <a:t>.05? .01? …or </a:t>
            </a:r>
            <a:r>
              <a:rPr lang="en-US" sz="2800" i="1" dirty="0">
                <a:solidFill>
                  <a:srgbClr val="FFC000"/>
                </a:solidFill>
                <a:sym typeface="Gill Sans" charset="0"/>
              </a:rPr>
              <a:t>something else</a:t>
            </a:r>
            <a:r>
              <a:rPr lang="en-US" sz="2800" dirty="0">
                <a:solidFill>
                  <a:srgbClr val="FFC000"/>
                </a:solidFill>
                <a:sym typeface="Gill Sans" charset="0"/>
              </a:rPr>
              <a:t>?</a:t>
            </a:r>
            <a:endParaRPr lang="en-US" sz="3200" dirty="0">
              <a:solidFill>
                <a:srgbClr val="FFC000"/>
              </a:solidFill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971355"/>
            <a:ext cx="7543354" cy="1355080"/>
          </a:xfrm>
          <a:prstGeom prst="rect">
            <a:avLst/>
          </a:prstGeom>
          <a:noFill/>
        </p:spPr>
        <p:txBody>
          <a:bodyPr lIns="85903" tIns="43027" rIns="85903" bIns="43027">
            <a:spAutoFit/>
          </a:bodyPr>
          <a:lstStyle/>
          <a:p>
            <a:pPr defTabSz="861271">
              <a:defRPr/>
            </a:pPr>
            <a:r>
              <a:rPr lang="en-US" sz="3200" dirty="0">
                <a:solidFill>
                  <a:srgbClr val="FFFF00"/>
                </a:solidFill>
                <a:sym typeface="Gill Sans" charset="0"/>
              </a:rPr>
              <a:t>2) Sample Size</a:t>
            </a:r>
          </a:p>
          <a:p>
            <a:pPr defTabSz="861271">
              <a:defRPr/>
            </a:pPr>
            <a:r>
              <a:rPr lang="en-US" sz="3200" dirty="0">
                <a:solidFill>
                  <a:srgbClr val="FFFF00"/>
                </a:solidFill>
                <a:sym typeface="Gill Sans" charset="0"/>
              </a:rPr>
              <a:t> 	</a:t>
            </a:r>
            <a:r>
              <a:rPr lang="en-US" dirty="0">
                <a:solidFill>
                  <a:srgbClr val="FFFF00"/>
                </a:solidFill>
                <a:sym typeface="Gill Sans" charset="0"/>
              </a:rPr>
              <a:t>Tiny? </a:t>
            </a:r>
            <a:r>
              <a:rPr lang="en-US" sz="2200" dirty="0">
                <a:solidFill>
                  <a:srgbClr val="FFFF00"/>
                </a:solidFill>
                <a:sym typeface="Gill Sans" charset="0"/>
              </a:rPr>
              <a:t>Small? </a:t>
            </a:r>
            <a:r>
              <a:rPr lang="en-US" sz="3000" dirty="0">
                <a:solidFill>
                  <a:srgbClr val="FFFF00"/>
                </a:solidFill>
                <a:sym typeface="Gill Sans" charset="0"/>
              </a:rPr>
              <a:t>Medium? </a:t>
            </a:r>
            <a:r>
              <a:rPr lang="en-US" sz="4000" dirty="0">
                <a:solidFill>
                  <a:srgbClr val="FFFF00"/>
                </a:solidFill>
                <a:sym typeface="Gill Sans" charset="0"/>
              </a:rPr>
              <a:t>Large? </a:t>
            </a:r>
            <a:r>
              <a:rPr lang="en-US" sz="5000" dirty="0">
                <a:solidFill>
                  <a:srgbClr val="FFFF00"/>
                </a:solidFill>
                <a:sym typeface="Gill Sans" charset="0"/>
              </a:rPr>
              <a:t>Huge?</a:t>
            </a:r>
            <a:endParaRPr lang="en-US" sz="3200" dirty="0">
              <a:solidFill>
                <a:srgbClr val="FFFF00"/>
              </a:solidFill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564217"/>
            <a:ext cx="7162726" cy="2369715"/>
          </a:xfrm>
          <a:prstGeom prst="rect">
            <a:avLst/>
          </a:prstGeom>
          <a:noFill/>
        </p:spPr>
        <p:txBody>
          <a:bodyPr lIns="85903" tIns="43027" rIns="85903" bIns="43027">
            <a:spAutoFit/>
          </a:bodyPr>
          <a:lstStyle/>
          <a:p>
            <a:pPr defTabSz="861271">
              <a:defRPr/>
            </a:pPr>
            <a:r>
              <a:rPr lang="en-US" sz="3200" dirty="0">
                <a:solidFill>
                  <a:srgbClr val="FFFF00"/>
                </a:solidFill>
                <a:sym typeface="Gill Sans" charset="0"/>
              </a:rPr>
              <a:t>3) Some Effect Size</a:t>
            </a:r>
            <a:endParaRPr lang="en-US" sz="2800" dirty="0">
              <a:solidFill>
                <a:srgbClr val="FFFF00"/>
              </a:solidFill>
              <a:sym typeface="Gill Sans" charset="0"/>
            </a:endParaRPr>
          </a:p>
          <a:p>
            <a:pPr defTabSz="861271">
              <a:defRPr/>
            </a:pPr>
            <a:r>
              <a:rPr lang="en-US" sz="2800" dirty="0">
                <a:solidFill>
                  <a:srgbClr val="FFFF00"/>
                </a:solidFill>
                <a:sym typeface="Gill Sans" charset="0"/>
              </a:rPr>
              <a:t>	A difference that means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something to me</a:t>
            </a:r>
          </a:p>
          <a:p>
            <a:pPr defTabSz="861271">
              <a:defRPr/>
            </a:pPr>
            <a:r>
              <a:rPr lang="en-US" sz="2800" dirty="0">
                <a:solidFill>
                  <a:srgbClr val="FFFF00"/>
                </a:solidFill>
                <a:sym typeface="Gill Sans" charset="0"/>
              </a:rPr>
              <a:t>		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∆</a:t>
            </a:r>
            <a:r>
              <a:rPr lang="en-US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1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–Doesn’t matter</a:t>
            </a:r>
            <a:r>
              <a:rPr lang="en-US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 </a:t>
            </a:r>
          </a:p>
          <a:p>
            <a:pPr defTabSz="861271">
              <a:defRPr/>
            </a:pPr>
            <a:r>
              <a:rPr lang="en-US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		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∆</a:t>
            </a:r>
            <a:r>
              <a:rPr lang="en-US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2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l Sans" charset="0"/>
              </a:rPr>
              <a:t>–Really important to me</a:t>
            </a:r>
            <a:endParaRPr lang="en-US" sz="2800" b="1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Gill Sans" charset="0"/>
            </a:endParaRPr>
          </a:p>
          <a:p>
            <a:pPr defTabSz="861271">
              <a:defRPr/>
            </a:pPr>
            <a:endParaRPr lang="en-US" sz="3200" dirty="0">
              <a:solidFill>
                <a:srgbClr val="FFFF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267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How much is enough?</a:t>
            </a:r>
          </a:p>
        </p:txBody>
      </p:sp>
      <p:grpSp>
        <p:nvGrpSpPr>
          <p:cNvPr id="139267" name="Group 43"/>
          <p:cNvGrpSpPr>
            <a:grpSpLocks/>
          </p:cNvGrpSpPr>
          <p:nvPr/>
        </p:nvGrpSpPr>
        <p:grpSpPr bwMode="auto">
          <a:xfrm>
            <a:off x="2057549" y="1877680"/>
            <a:ext cx="2971354" cy="3353098"/>
            <a:chOff x="1143000" y="2057400"/>
            <a:chExt cx="2971800" cy="3657600"/>
          </a:xfrm>
        </p:grpSpPr>
        <p:grpSp>
          <p:nvGrpSpPr>
            <p:cNvPr id="139284" name="Group 36"/>
            <p:cNvGrpSpPr>
              <a:grpSpLocks/>
            </p:cNvGrpSpPr>
            <p:nvPr/>
          </p:nvGrpSpPr>
          <p:grpSpPr bwMode="auto">
            <a:xfrm>
              <a:off x="1143000" y="2057400"/>
              <a:ext cx="2971800" cy="3543300"/>
              <a:chOff x="2491740" y="2286000"/>
              <a:chExt cx="2689860" cy="3543300"/>
            </a:xfrm>
          </p:grpSpPr>
          <p:sp>
            <p:nvSpPr>
              <p:cNvPr id="34" name="Freeform 33"/>
              <p:cNvSpPr/>
              <p:nvPr/>
            </p:nvSpPr>
            <p:spPr bwMode="auto">
              <a:xfrm>
                <a:off x="2491740" y="2286000"/>
                <a:ext cx="1424757" cy="3543148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 flipH="1">
                <a:off x="3886183" y="2286000"/>
                <a:ext cx="1295417" cy="3543148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</p:grpSp>
        <p:cxnSp>
          <p:nvCxnSpPr>
            <p:cNvPr id="139285" name="Straight Connector 40"/>
            <p:cNvCxnSpPr>
              <a:cxnSpLocks noChangeShapeType="1"/>
              <a:stCxn id="34" idx="6"/>
            </p:cNvCxnSpPr>
            <p:nvPr/>
          </p:nvCxnSpPr>
          <p:spPr bwMode="auto">
            <a:xfrm>
              <a:off x="2717296" y="2057400"/>
              <a:ext cx="0" cy="365760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9268" name="Group 44"/>
          <p:cNvGrpSpPr>
            <a:grpSpLocks/>
          </p:cNvGrpSpPr>
          <p:nvPr/>
        </p:nvGrpSpPr>
        <p:grpSpPr bwMode="auto">
          <a:xfrm>
            <a:off x="2819921" y="1902238"/>
            <a:ext cx="2971354" cy="3351981"/>
            <a:chOff x="1524000" y="2057400"/>
            <a:chExt cx="2971800" cy="3657600"/>
          </a:xfrm>
        </p:grpSpPr>
        <p:grpSp>
          <p:nvGrpSpPr>
            <p:cNvPr id="139280" name="Group 47"/>
            <p:cNvGrpSpPr>
              <a:grpSpLocks/>
            </p:cNvGrpSpPr>
            <p:nvPr/>
          </p:nvGrpSpPr>
          <p:grpSpPr bwMode="auto">
            <a:xfrm>
              <a:off x="1524000" y="2057400"/>
              <a:ext cx="2971800" cy="3543300"/>
              <a:chOff x="2491740" y="2286000"/>
              <a:chExt cx="2689860" cy="3543300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2491740" y="2286000"/>
                <a:ext cx="1424757" cy="3543110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 flipH="1">
                <a:off x="3886183" y="2286000"/>
                <a:ext cx="1295417" cy="3543110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</p:grpSp>
        <p:cxnSp>
          <p:nvCxnSpPr>
            <p:cNvPr id="139281" name="Straight Connector 48"/>
            <p:cNvCxnSpPr>
              <a:cxnSpLocks noChangeShapeType="1"/>
              <a:stCxn id="50" idx="6"/>
            </p:cNvCxnSpPr>
            <p:nvPr/>
          </p:nvCxnSpPr>
          <p:spPr bwMode="auto">
            <a:xfrm>
              <a:off x="3098296" y="2057400"/>
              <a:ext cx="0" cy="365760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9271" name="Straight Arrow Connector 51"/>
          <p:cNvCxnSpPr>
            <a:cxnSpLocks noChangeShapeType="1"/>
          </p:cNvCxnSpPr>
          <p:nvPr/>
        </p:nvCxnSpPr>
        <p:spPr bwMode="auto">
          <a:xfrm>
            <a:off x="3597920" y="5366956"/>
            <a:ext cx="888504" cy="3348"/>
          </a:xfrm>
          <a:prstGeom prst="straightConnector1">
            <a:avLst/>
          </a:prstGeom>
          <a:noFill/>
          <a:ln w="31750" algn="ctr">
            <a:solidFill>
              <a:srgbClr val="FFC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488532" y="5800077"/>
            <a:ext cx="2449281" cy="948677"/>
          </a:xfrm>
          <a:prstGeom prst="rect">
            <a:avLst/>
          </a:prstGeom>
          <a:noFill/>
        </p:spPr>
        <p:txBody>
          <a:bodyPr wrap="square" lIns="85912" tIns="43031" rIns="85912" bIns="43031">
            <a:spAutoFit/>
          </a:bodyPr>
          <a:lstStyle/>
          <a:p>
            <a:pPr algn="ctr" defTabSz="861359">
              <a:defRPr/>
            </a:pPr>
            <a:r>
              <a:rPr lang="en-US" sz="2800" b="1" dirty="0">
                <a:solidFill>
                  <a:srgbClr val="FFFF00"/>
                </a:solidFill>
                <a:sym typeface="Gill Sans" charset="0"/>
              </a:rPr>
              <a:t>I don’t care about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0628" y="5387048"/>
            <a:ext cx="677540" cy="825566"/>
          </a:xfrm>
          <a:prstGeom prst="rect">
            <a:avLst/>
          </a:prstGeom>
          <a:noFill/>
        </p:spPr>
        <p:txBody>
          <a:bodyPr lIns="85912" tIns="43031" rIns="85912" bIns="43031">
            <a:spAutoFit/>
          </a:bodyPr>
          <a:lstStyle/>
          <a:p>
            <a:pPr defTabSz="861359">
              <a:defRPr/>
            </a:pPr>
            <a:r>
              <a:rPr lang="en-US" sz="2800" b="1" dirty="0">
                <a:solidFill>
                  <a:srgbClr val="FFC000"/>
                </a:solidFill>
                <a:sym typeface="Gill Sans" charset="0"/>
              </a:rPr>
              <a:t>∆</a:t>
            </a:r>
            <a:r>
              <a:rPr lang="en-US" sz="2800" b="1" baseline="-25000" dirty="0">
                <a:solidFill>
                  <a:srgbClr val="FFC000"/>
                </a:solidFill>
                <a:sym typeface="Gill Sans" charset="0"/>
              </a:rPr>
              <a:t>1</a:t>
            </a:r>
          </a:p>
          <a:p>
            <a:pPr defTabSz="861359">
              <a:defRPr/>
            </a:pPr>
            <a:endParaRPr lang="en-US" sz="2000" b="1" dirty="0">
              <a:solidFill>
                <a:srgbClr val="FFFF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312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How much is enough?</a:t>
            </a:r>
          </a:p>
        </p:txBody>
      </p:sp>
      <p:grpSp>
        <p:nvGrpSpPr>
          <p:cNvPr id="139267" name="Group 43"/>
          <p:cNvGrpSpPr>
            <a:grpSpLocks/>
          </p:cNvGrpSpPr>
          <p:nvPr/>
        </p:nvGrpSpPr>
        <p:grpSpPr bwMode="auto">
          <a:xfrm>
            <a:off x="2057549" y="1854530"/>
            <a:ext cx="2971354" cy="3353098"/>
            <a:chOff x="1143000" y="2057400"/>
            <a:chExt cx="2971800" cy="3657600"/>
          </a:xfrm>
        </p:grpSpPr>
        <p:grpSp>
          <p:nvGrpSpPr>
            <p:cNvPr id="139284" name="Group 36"/>
            <p:cNvGrpSpPr>
              <a:grpSpLocks/>
            </p:cNvGrpSpPr>
            <p:nvPr/>
          </p:nvGrpSpPr>
          <p:grpSpPr bwMode="auto">
            <a:xfrm>
              <a:off x="1143000" y="2057400"/>
              <a:ext cx="2971800" cy="3543300"/>
              <a:chOff x="2491740" y="2286000"/>
              <a:chExt cx="2689860" cy="3543300"/>
            </a:xfrm>
          </p:grpSpPr>
          <p:sp>
            <p:nvSpPr>
              <p:cNvPr id="34" name="Freeform 33"/>
              <p:cNvSpPr/>
              <p:nvPr/>
            </p:nvSpPr>
            <p:spPr bwMode="auto">
              <a:xfrm>
                <a:off x="2491740" y="2286000"/>
                <a:ext cx="1424757" cy="3543148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 flipH="1">
                <a:off x="3886183" y="2286000"/>
                <a:ext cx="1295417" cy="3543148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</p:grpSp>
        <p:cxnSp>
          <p:nvCxnSpPr>
            <p:cNvPr id="139285" name="Straight Connector 40"/>
            <p:cNvCxnSpPr>
              <a:cxnSpLocks noChangeShapeType="1"/>
              <a:stCxn id="34" idx="6"/>
            </p:cNvCxnSpPr>
            <p:nvPr/>
          </p:nvCxnSpPr>
          <p:spPr bwMode="auto">
            <a:xfrm>
              <a:off x="2717296" y="2057400"/>
              <a:ext cx="0" cy="365760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9269" name="Group 58"/>
          <p:cNvGrpSpPr>
            <a:grpSpLocks/>
          </p:cNvGrpSpPr>
          <p:nvPr/>
        </p:nvGrpSpPr>
        <p:grpSpPr bwMode="auto">
          <a:xfrm>
            <a:off x="7010208" y="1854530"/>
            <a:ext cx="2972469" cy="3353098"/>
            <a:chOff x="1524000" y="2057400"/>
            <a:chExt cx="2971800" cy="3657600"/>
          </a:xfrm>
        </p:grpSpPr>
        <p:grpSp>
          <p:nvGrpSpPr>
            <p:cNvPr id="139276" name="Group 59"/>
            <p:cNvGrpSpPr>
              <a:grpSpLocks/>
            </p:cNvGrpSpPr>
            <p:nvPr/>
          </p:nvGrpSpPr>
          <p:grpSpPr bwMode="auto">
            <a:xfrm>
              <a:off x="1524000" y="2057400"/>
              <a:ext cx="2971800" cy="3543300"/>
              <a:chOff x="2491740" y="2286000"/>
              <a:chExt cx="2689860" cy="3543300"/>
            </a:xfrm>
          </p:grpSpPr>
          <p:sp>
            <p:nvSpPr>
              <p:cNvPr id="62" name="Freeform 61"/>
              <p:cNvSpPr/>
              <p:nvPr/>
            </p:nvSpPr>
            <p:spPr bwMode="auto">
              <a:xfrm>
                <a:off x="2491740" y="2286000"/>
                <a:ext cx="1425232" cy="3543148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 flipH="1">
                <a:off x="3886669" y="2286000"/>
                <a:ext cx="1294931" cy="3543148"/>
              </a:xfrm>
              <a:custGeom>
                <a:avLst/>
                <a:gdLst>
                  <a:gd name="connsiteX0" fmla="*/ 0 w 754380"/>
                  <a:gd name="connsiteY0" fmla="*/ 982980 h 989176"/>
                  <a:gd name="connsiteX1" fmla="*/ 99060 w 754380"/>
                  <a:gd name="connsiteY1" fmla="*/ 975360 h 989176"/>
                  <a:gd name="connsiteX2" fmla="*/ 236220 w 754380"/>
                  <a:gd name="connsiteY2" fmla="*/ 861060 h 989176"/>
                  <a:gd name="connsiteX3" fmla="*/ 411480 w 754380"/>
                  <a:gd name="connsiteY3" fmla="*/ 472440 h 989176"/>
                  <a:gd name="connsiteX4" fmla="*/ 518160 w 754380"/>
                  <a:gd name="connsiteY4" fmla="*/ 220980 h 989176"/>
                  <a:gd name="connsiteX5" fmla="*/ 609600 w 754380"/>
                  <a:gd name="connsiteY5" fmla="*/ 38100 h 989176"/>
                  <a:gd name="connsiteX6" fmla="*/ 754380 w 754380"/>
                  <a:gd name="connsiteY6" fmla="*/ 0 h 9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989176">
                    <a:moveTo>
                      <a:pt x="0" y="982980"/>
                    </a:moveTo>
                    <a:cubicBezTo>
                      <a:pt x="29845" y="989330"/>
                      <a:pt x="59690" y="995680"/>
                      <a:pt x="99060" y="975360"/>
                    </a:cubicBezTo>
                    <a:cubicBezTo>
                      <a:pt x="138430" y="955040"/>
                      <a:pt x="184150" y="944880"/>
                      <a:pt x="236220" y="861060"/>
                    </a:cubicBezTo>
                    <a:cubicBezTo>
                      <a:pt x="288290" y="777240"/>
                      <a:pt x="364490" y="579120"/>
                      <a:pt x="411480" y="472440"/>
                    </a:cubicBezTo>
                    <a:cubicBezTo>
                      <a:pt x="458470" y="365760"/>
                      <a:pt x="485140" y="293370"/>
                      <a:pt x="518160" y="220980"/>
                    </a:cubicBezTo>
                    <a:cubicBezTo>
                      <a:pt x="551180" y="148590"/>
                      <a:pt x="570230" y="74930"/>
                      <a:pt x="609600" y="38100"/>
                    </a:cubicBezTo>
                    <a:cubicBezTo>
                      <a:pt x="648970" y="1270"/>
                      <a:pt x="701675" y="635"/>
                      <a:pt x="754380" y="0"/>
                    </a:cubicBez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defTabSz="86135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00"/>
                  </a:solidFill>
                  <a:sym typeface="Gill Sans" charset="0"/>
                </a:endParaRPr>
              </a:p>
            </p:txBody>
          </p:sp>
        </p:grpSp>
        <p:cxnSp>
          <p:nvCxnSpPr>
            <p:cNvPr id="139277" name="Straight Connector 60"/>
            <p:cNvCxnSpPr>
              <a:cxnSpLocks noChangeShapeType="1"/>
              <a:stCxn id="62" idx="6"/>
            </p:cNvCxnSpPr>
            <p:nvPr/>
          </p:nvCxnSpPr>
          <p:spPr bwMode="auto">
            <a:xfrm>
              <a:off x="3098296" y="2057400"/>
              <a:ext cx="0" cy="365760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9270" name="Straight Arrow Connector 67"/>
          <p:cNvCxnSpPr>
            <a:cxnSpLocks noChangeShapeType="1"/>
          </p:cNvCxnSpPr>
          <p:nvPr/>
        </p:nvCxnSpPr>
        <p:spPr bwMode="auto">
          <a:xfrm>
            <a:off x="3596804" y="5341574"/>
            <a:ext cx="5028530" cy="334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8382000" y="5388486"/>
            <a:ext cx="634678" cy="517790"/>
          </a:xfrm>
          <a:prstGeom prst="rect">
            <a:avLst/>
          </a:prstGeom>
          <a:noFill/>
        </p:spPr>
        <p:txBody>
          <a:bodyPr wrap="square" lIns="85912" tIns="43031" rIns="85912" bIns="43031">
            <a:spAutoFit/>
          </a:bodyPr>
          <a:lstStyle/>
          <a:p>
            <a:pPr defTabSz="861359">
              <a:defRPr/>
            </a:pPr>
            <a:r>
              <a:rPr lang="en-US" sz="2800" b="1" dirty="0">
                <a:solidFill>
                  <a:srgbClr val="FFC000"/>
                </a:solidFill>
                <a:sym typeface="Gill Sans" charset="0"/>
              </a:rPr>
              <a:t>∆</a:t>
            </a:r>
            <a:r>
              <a:rPr lang="en-US" sz="2800" b="1" baseline="-25000" dirty="0">
                <a:solidFill>
                  <a:srgbClr val="FFC000"/>
                </a:solidFill>
                <a:sym typeface="Gill Sans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580" y="5776927"/>
            <a:ext cx="1788109" cy="948677"/>
          </a:xfrm>
          <a:prstGeom prst="rect">
            <a:avLst/>
          </a:prstGeom>
          <a:noFill/>
        </p:spPr>
        <p:txBody>
          <a:bodyPr wrap="square" lIns="85912" tIns="43031" rIns="85912" bIns="43031">
            <a:spAutoFit/>
          </a:bodyPr>
          <a:lstStyle/>
          <a:p>
            <a:pPr algn="ctr" defTabSz="861359">
              <a:defRPr/>
            </a:pPr>
            <a:r>
              <a:rPr lang="en-US" sz="2800" dirty="0">
                <a:solidFill>
                  <a:srgbClr val="FFFF00"/>
                </a:solidFill>
                <a:sym typeface="Gill Sans" charset="0"/>
              </a:rPr>
              <a:t>I care about this</a:t>
            </a:r>
          </a:p>
        </p:txBody>
      </p:sp>
    </p:spTree>
    <p:extLst>
      <p:ext uri="{BB962C8B-B14F-4D97-AF65-F5344CB8AC3E}">
        <p14:creationId xmlns:p14="http://schemas.microsoft.com/office/powerpoint/2010/main" val="36884135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339559" y="437856"/>
            <a:ext cx="10911915" cy="816179"/>
          </a:xfrm>
        </p:spPr>
        <p:txBody>
          <a:bodyPr/>
          <a:lstStyle/>
          <a:p>
            <a:r>
              <a:rPr lang="en-US" sz="4800" dirty="0"/>
              <a:t>Statistical </a:t>
            </a:r>
            <a:r>
              <a:rPr lang="en-US" sz="4800" dirty="0" smtClean="0"/>
              <a:t>significance </a:t>
            </a:r>
            <a:r>
              <a:rPr lang="en-US" sz="4800" dirty="0"/>
              <a:t>t</a:t>
            </a:r>
            <a:r>
              <a:rPr lang="en-US" sz="4800" dirty="0" smtClean="0"/>
              <a:t>esting </a:t>
            </a:r>
            <a:r>
              <a:rPr lang="en-US" sz="4800" dirty="0"/>
              <a:t>(SD = 15)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457606"/>
              </p:ext>
            </p:extLst>
          </p:nvPr>
        </p:nvGraphicFramePr>
        <p:xfrm>
          <a:off x="2246737" y="1619753"/>
          <a:ext cx="2865686" cy="5033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686"/>
              </a:tblGrid>
              <a:tr h="4610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Sample</a:t>
                      </a:r>
                      <a:r>
                        <a:rPr lang="en-US" sz="2400" b="1" baseline="0" dirty="0" smtClean="0"/>
                        <a:t> Size</a:t>
                      </a:r>
                    </a:p>
                  </a:txBody>
                  <a:tcPr marL="91446" marR="91446" marT="45721" marB="45721">
                    <a:noFill/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2750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2500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2250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1750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500</a:t>
                      </a:r>
                      <a:endParaRPr lang="en-US" sz="2400" dirty="0"/>
                    </a:p>
                  </a:txBody>
                  <a:tcPr marL="91446" marR="91446" marT="45721" marB="45721"/>
                </a:tc>
              </a:tr>
            </a:tbl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543705"/>
              </p:ext>
            </p:extLst>
          </p:nvPr>
        </p:nvGraphicFramePr>
        <p:xfrm>
          <a:off x="5112423" y="1619753"/>
          <a:ext cx="4211389" cy="5029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389"/>
              </a:tblGrid>
              <a:tr h="422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x</a:t>
                      </a:r>
                      <a:r>
                        <a:rPr lang="en-US" sz="2400" b="1" baseline="-25000" dirty="0" smtClean="0"/>
                        <a:t>1</a:t>
                      </a:r>
                      <a:r>
                        <a:rPr lang="en-US" sz="2400" b="1" dirty="0" smtClean="0"/>
                        <a:t>=100  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x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=101  ES=.06</a:t>
                      </a: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.01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.02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.03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.04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.05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.07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.10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.14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.20</a:t>
                      </a:r>
                      <a:endParaRPr lang="en-US" sz="2400" dirty="0"/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.29</a:t>
                      </a:r>
                      <a:endParaRPr lang="en-US" sz="2400" dirty="0"/>
                    </a:p>
                  </a:txBody>
                  <a:tcPr marL="91446" marR="91446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Left Brace 1"/>
          <p:cNvSpPr/>
          <p:nvPr/>
        </p:nvSpPr>
        <p:spPr bwMode="auto">
          <a:xfrm rot="10800000">
            <a:off x="9317061" y="2266950"/>
            <a:ext cx="767927" cy="1962150"/>
          </a:xfrm>
          <a:prstGeom prst="leftBrace">
            <a:avLst>
              <a:gd name="adj1" fmla="val 8333"/>
              <a:gd name="adj2" fmla="val 4945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0800000">
            <a:off x="9353881" y="4537668"/>
            <a:ext cx="767927" cy="1962150"/>
          </a:xfrm>
          <a:prstGeom prst="leftBrace">
            <a:avLst>
              <a:gd name="adj1" fmla="val 8333"/>
              <a:gd name="adj2" fmla="val 4945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9155" y="301719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Significant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68211" y="51032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</a:t>
            </a:r>
          </a:p>
          <a:p>
            <a:pPr algn="ctr"/>
            <a:r>
              <a:rPr lang="en-US" sz="2400" dirty="0" smtClean="0"/>
              <a:t>Significant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474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So the strategy is…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372" y="1828375"/>
            <a:ext cx="8584828" cy="641036"/>
          </a:xfrm>
          <a:prstGeom prst="rect">
            <a:avLst/>
          </a:prstGeom>
          <a:noFill/>
        </p:spPr>
        <p:txBody>
          <a:bodyPr wrap="square" lIns="86059" tIns="43098" rIns="86059" bIns="43098">
            <a:spAutoFit/>
          </a:bodyPr>
          <a:lstStyle/>
          <a:p>
            <a:pPr defTabSz="862725">
              <a:defRPr/>
            </a:pPr>
            <a:r>
              <a:rPr lang="en-US" sz="3600" dirty="0">
                <a:solidFill>
                  <a:srgbClr val="FFFF00"/>
                </a:solidFill>
                <a:sym typeface="Gill Sans" charset="0"/>
              </a:rPr>
              <a:t>1) Pick ∆</a:t>
            </a:r>
            <a:r>
              <a:rPr lang="en-US" sz="3600" baseline="-25000" dirty="0">
                <a:solidFill>
                  <a:srgbClr val="FFFF00"/>
                </a:solidFill>
                <a:sym typeface="Gill Sans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sym typeface="Gill Sans" charset="0"/>
              </a:rPr>
              <a:t> first </a:t>
            </a:r>
            <a:r>
              <a:rPr lang="en-US" sz="3600" dirty="0">
                <a:solidFill>
                  <a:srgbClr val="FFFF00"/>
                </a:solidFill>
                <a:sym typeface="Wingdings" pitchFamily="2" charset="2"/>
              </a:rPr>
              <a:t> This is </a:t>
            </a:r>
            <a:r>
              <a:rPr lang="en-US" sz="3600" b="1" dirty="0">
                <a:solidFill>
                  <a:srgbClr val="FFC000"/>
                </a:solidFill>
                <a:sym typeface="Wingdings" pitchFamily="2" charset="2"/>
              </a:rPr>
              <a:t>important</a:t>
            </a:r>
            <a:r>
              <a:rPr lang="en-US" sz="3600" dirty="0">
                <a:solidFill>
                  <a:srgbClr val="FFFF00"/>
                </a:solidFill>
                <a:sym typeface="Wingdings" pitchFamily="2" charset="2"/>
              </a:rPr>
              <a:t> to me</a:t>
            </a:r>
            <a:endParaRPr lang="en-US" sz="3600" baseline="-25000" dirty="0">
              <a:solidFill>
                <a:srgbClr val="FFFF00"/>
              </a:solidFill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372" y="3057156"/>
            <a:ext cx="8223431" cy="1195033"/>
          </a:xfrm>
          <a:prstGeom prst="rect">
            <a:avLst/>
          </a:prstGeom>
          <a:noFill/>
        </p:spPr>
        <p:txBody>
          <a:bodyPr wrap="square" lIns="86059" tIns="43098" rIns="86059" bIns="43098">
            <a:spAutoFit/>
          </a:bodyPr>
          <a:lstStyle/>
          <a:p>
            <a:pPr defTabSz="862725">
              <a:defRPr/>
            </a:pPr>
            <a:r>
              <a:rPr lang="en-US" sz="3600" dirty="0">
                <a:solidFill>
                  <a:srgbClr val="FFFF00"/>
                </a:solidFill>
                <a:sym typeface="Gill Sans" charset="0"/>
              </a:rPr>
              <a:t>2) Then pick a significance level </a:t>
            </a:r>
          </a:p>
          <a:p>
            <a:pPr defTabSz="862725">
              <a:defRPr/>
            </a:pPr>
            <a:r>
              <a:rPr lang="en-US" sz="3600" dirty="0">
                <a:solidFill>
                  <a:srgbClr val="FFFF00"/>
                </a:solidFill>
                <a:sym typeface="Gill Sans" charset="0"/>
              </a:rPr>
              <a:t>	</a:t>
            </a:r>
            <a:r>
              <a:rPr lang="en-US" sz="3200" b="1" dirty="0">
                <a:solidFill>
                  <a:srgbClr val="FFC000"/>
                </a:solidFill>
                <a:sym typeface="Gill Sans" charset="0"/>
              </a:rPr>
              <a:t>.05, .01, or </a:t>
            </a:r>
            <a:r>
              <a:rPr lang="en-US" sz="3200" b="1" i="1" dirty="0">
                <a:solidFill>
                  <a:srgbClr val="FFC000"/>
                </a:solidFill>
                <a:sym typeface="Gill Sans" charset="0"/>
              </a:rPr>
              <a:t>something else</a:t>
            </a:r>
            <a:endParaRPr lang="en-US" sz="3600" b="1" i="1" dirty="0">
              <a:solidFill>
                <a:srgbClr val="FFC000"/>
              </a:solidFill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372" y="4637411"/>
            <a:ext cx="7590656" cy="1195033"/>
          </a:xfrm>
          <a:prstGeom prst="rect">
            <a:avLst/>
          </a:prstGeom>
          <a:noFill/>
        </p:spPr>
        <p:txBody>
          <a:bodyPr wrap="square" lIns="86059" tIns="43098" rIns="86059" bIns="43098">
            <a:spAutoFit/>
          </a:bodyPr>
          <a:lstStyle/>
          <a:p>
            <a:pPr defTabSz="862725">
              <a:defRPr/>
            </a:pPr>
            <a:r>
              <a:rPr lang="en-US" sz="3600" dirty="0">
                <a:solidFill>
                  <a:srgbClr val="FFFF00"/>
                </a:solidFill>
                <a:sym typeface="Gill Sans" charset="0"/>
              </a:rPr>
              <a:t>3) Pick a sample size that will catch </a:t>
            </a:r>
            <a:endParaRPr lang="en-US" sz="3600" dirty="0" smtClean="0">
              <a:solidFill>
                <a:srgbClr val="FFFF00"/>
              </a:solidFill>
              <a:sym typeface="Gill Sans" charset="0"/>
            </a:endParaRPr>
          </a:p>
          <a:p>
            <a:pPr defTabSz="862725">
              <a:defRPr/>
            </a:pPr>
            <a:r>
              <a:rPr lang="en-US" sz="3600" dirty="0">
                <a:solidFill>
                  <a:srgbClr val="FFFF00"/>
                </a:solidFill>
                <a:sym typeface="Gill Sans" charset="0"/>
              </a:rPr>
              <a:t>	</a:t>
            </a:r>
            <a:r>
              <a:rPr lang="en-US" sz="3600" b="1" dirty="0">
                <a:solidFill>
                  <a:srgbClr val="FFC000"/>
                </a:solidFill>
                <a:sym typeface="Gill Sans" charset="0"/>
              </a:rPr>
              <a:t>∆</a:t>
            </a:r>
            <a:r>
              <a:rPr lang="en-US" sz="3600" b="1" baseline="-25000" dirty="0">
                <a:solidFill>
                  <a:srgbClr val="FFC000"/>
                </a:solidFill>
                <a:sym typeface="Gill Sans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sym typeface="Gill Sans" charset="0"/>
              </a:rPr>
              <a:t> but not ∆</a:t>
            </a:r>
            <a:r>
              <a:rPr lang="en-US" sz="3600" b="1" baseline="-25000" dirty="0">
                <a:solidFill>
                  <a:srgbClr val="FFC000"/>
                </a:solidFill>
                <a:sym typeface="Gill Sans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78138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When treatment is not treatment</a:t>
            </a:r>
            <a:endParaRPr lang="en-US" sz="5400" dirty="0"/>
          </a:p>
        </p:txBody>
      </p:sp>
      <p:pic>
        <p:nvPicPr>
          <p:cNvPr id="5122" name="Picture 2" descr="http://www.thewellproject.org/sites/default/files/styles/640x360/public/field/image/640x360xConsidering-HIV-Treatment.jpg,qitok=pmEkBJNj.pagespeed.ic.sMI_J33V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3628166"/>
            <a:ext cx="5584825" cy="31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905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CC">
                <a:lumMod val="98000"/>
                <a:lumOff val="2000"/>
                <a:alpha val="96000"/>
              </a:srgbClr>
            </a:gs>
            <a:gs pos="5000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je781922.NET\Desktop\secretshopper2x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11" y="1085295"/>
            <a:ext cx="1403090" cy="1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781922.NET\Desktop\man-clip-art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71" y="2127380"/>
            <a:ext cx="1171357" cy="19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781922.NET\Desktop\istockphoto_7361842-female-librar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07" y="4355159"/>
            <a:ext cx="1545227" cy="16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781922.NET\Desktop\Journalists-Clip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29" y="1143000"/>
            <a:ext cx="16263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781922.NET\Desktop\What-Your-Faculty-Need-to-Know1-300x2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29" y="3456491"/>
            <a:ext cx="1920338" cy="16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271" y="-253171"/>
            <a:ext cx="9258300" cy="11049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Blended learning as a boundary object</a:t>
            </a:r>
          </a:p>
        </p:txBody>
      </p:sp>
      <p:sp>
        <p:nvSpPr>
          <p:cNvPr id="4" name="Oval 3"/>
          <p:cNvSpPr/>
          <p:nvPr/>
        </p:nvSpPr>
        <p:spPr>
          <a:xfrm>
            <a:off x="5085029" y="2288233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0163" y="2780303"/>
            <a:ext cx="169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Blended Learning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261240" y="1880885"/>
            <a:ext cx="252414" cy="407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61430" y="1904997"/>
            <a:ext cx="209551" cy="402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28166" y="3198974"/>
            <a:ext cx="335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05325" y="3189920"/>
            <a:ext cx="351104" cy="3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22460" y="4421833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92148" y="4097983"/>
            <a:ext cx="338137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9566" y="4050358"/>
            <a:ext cx="4572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70629" y="1371601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Evaluators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2609" y="1371601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Journalists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2209" y="4343401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3209" y="2924176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Faculty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261" y="4796136"/>
            <a:ext cx="132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Deans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1971" y="4343401"/>
            <a:ext cx="184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Librarians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3829" y="2928310"/>
            <a:ext cx="161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Provosts</a:t>
            </a:r>
          </a:p>
        </p:txBody>
      </p:sp>
      <p:pic>
        <p:nvPicPr>
          <p:cNvPr id="2058" name="Picture 10" descr="C:\Users\je781922.NET\Desktop\canstock99567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91" y="5257800"/>
            <a:ext cx="12779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882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667933"/>
            <a:ext cx="8593667" cy="53001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Orlando, FL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Over 63,000 students; 2nd largest university in U.S.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Carnegie classification: RU/VH Research University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216 degree programs; 11 colleges; 11 campuses</a:t>
            </a:r>
            <a:br>
              <a:rPr lang="en-US" sz="2600" dirty="0" smtClean="0"/>
            </a:b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Academic Year 2014-15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38% of total university student credit hours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78% of all students took at least one online course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80% of all undergraduates (47,116)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61% of all graduate students (6,469)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17" y="1542547"/>
            <a:ext cx="3853550" cy="2537513"/>
          </a:xfrm>
          <a:prstGeom prst="rect">
            <a:avLst/>
          </a:prstGeom>
          <a:noFill/>
          <a:ln w="50800" cap="sq">
            <a:noFill/>
            <a:miter lim="800000"/>
          </a:ln>
          <a:effectLst>
            <a:outerShdw blurRad="50800" dist="12700" dir="5400000" algn="t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7" y="3630304"/>
            <a:ext cx="2947885" cy="64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 way we blend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931" y="1570556"/>
            <a:ext cx="3960280" cy="543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Online tutorials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2107317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chemeClr val="tx2">
                    <a:lumMod val="75000"/>
                  </a:schemeClr>
                </a:solidFill>
              </a:rPr>
              <a:t>E-mails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77746" y="2918926"/>
            <a:ext cx="2634126" cy="107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sz="3600" kern="0" dirty="0">
                <a:solidFill>
                  <a:srgbClr val="FFFF00"/>
                </a:solidFill>
              </a:rPr>
              <a:t>WEB MODULES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15918" y="5180062"/>
            <a:ext cx="34234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sz="3600" kern="0" dirty="0" err="1">
                <a:solidFill>
                  <a:srgbClr val="FFFF00"/>
                </a:solidFill>
              </a:rPr>
              <a:t>CoMpUtEr</a:t>
            </a:r>
            <a:r>
              <a:rPr lang="en-US" sz="3600" kern="0" dirty="0">
                <a:solidFill>
                  <a:srgbClr val="FFFF00"/>
                </a:solidFill>
              </a:rPr>
              <a:t> </a:t>
            </a:r>
            <a:r>
              <a:rPr lang="en-US" sz="3600" kern="0" dirty="0" err="1">
                <a:solidFill>
                  <a:srgbClr val="FFFF00"/>
                </a:solidFill>
              </a:rPr>
              <a:t>LaBs</a:t>
            </a:r>
            <a:endParaRPr lang="en-US" sz="3600" kern="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76264" y="6131972"/>
            <a:ext cx="6668166" cy="70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sz="4000" kern="0" spc="300" dirty="0"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Optional websites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15071" y="2717267"/>
            <a:ext cx="2371326" cy="10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sz="4400" kern="0" dirty="0">
                <a:solidFill>
                  <a:srgbClr val="00B050"/>
                </a:solidFill>
              </a:rPr>
              <a:t>Tele-web software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3529" y="2288015"/>
            <a:ext cx="3048000" cy="99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sz="28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Computer cluster room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31211" y="4453311"/>
            <a:ext cx="3140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rgbClr val="FFFF00"/>
                </a:solidFill>
                <a:latin typeface="Arial Narrow" panose="020B0606020202030204" pitchFamily="34" charset="0"/>
              </a:rPr>
              <a:t>Internet tutorials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4240" y="5586307"/>
            <a:ext cx="1959006" cy="109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Electronic field trips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658872" y="3717730"/>
            <a:ext cx="3124200" cy="10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0066"/>
              </a:buClr>
              <a:buNone/>
            </a:pPr>
            <a:r>
              <a:rPr lang="en-US" kern="0" dirty="0">
                <a:solidFill>
                  <a:schemeClr val="tx2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Supplemental web activities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4684" y="1558499"/>
            <a:ext cx="2639506" cy="10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0066"/>
              </a:buClr>
              <a:buNone/>
            </a:pPr>
            <a:r>
              <a:rPr lang="en-US" b="1" i="1" kern="0" spc="-15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Tech equipped classrooms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94899" y="4279498"/>
            <a:ext cx="2895600" cy="10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FF0066"/>
              </a:buClr>
              <a:buNone/>
            </a:pPr>
            <a:r>
              <a:rPr lang="en-US" kern="0" dirty="0">
                <a:solidFill>
                  <a:srgbClr val="92D050"/>
                </a:solidFill>
                <a:latin typeface="Calibri" panose="020F0502020204030204" pitchFamily="34" charset="0"/>
              </a:rPr>
              <a:t>Evidence-based practice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271286" y="2783150"/>
            <a:ext cx="23525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u="sng" kern="0" dirty="0">
                <a:solidFill>
                  <a:srgbClr val="FFFF00"/>
                </a:solidFill>
                <a:latin typeface="Georgia" panose="02040502050405020303" pitchFamily="18" charset="0"/>
              </a:rPr>
              <a:t>Discussion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450794" y="5348337"/>
            <a:ext cx="1864277" cy="9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0066"/>
              </a:buClr>
              <a:buNone/>
            </a:pPr>
            <a:r>
              <a:rPr lang="en-US" sz="2400" b="1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Virtual experiments</a:t>
            </a:r>
          </a:p>
        </p:txBody>
      </p:sp>
    </p:spTree>
    <p:extLst>
      <p:ext uri="{BB962C8B-B14F-4D97-AF65-F5344CB8AC3E}">
        <p14:creationId xmlns:p14="http://schemas.microsoft.com/office/powerpoint/2010/main" val="167335612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we measure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09126" y="5692610"/>
            <a:ext cx="2549525" cy="10225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MuLtIpLe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09551" y="5792281"/>
            <a:ext cx="1371600" cy="96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Class ranks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8287" y="2629718"/>
            <a:ext cx="2677928" cy="63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rgbClr val="66FF33"/>
                </a:solidFill>
              </a:rPr>
              <a:t>student ratings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26979" y="1532249"/>
            <a:ext cx="2048119" cy="5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spc="300" dirty="0">
                <a:solidFill>
                  <a:schemeClr val="accent3">
                    <a:lumMod val="90000"/>
                  </a:schemeClr>
                </a:solidFill>
              </a:rPr>
              <a:t>Class work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88666" y="3996417"/>
            <a:ext cx="2089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0066"/>
              </a:buClr>
              <a:buNone/>
            </a:pPr>
            <a:r>
              <a:rPr lang="en-US" i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Placement tests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47329" y="5651915"/>
            <a:ext cx="4559300" cy="11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rgbClr val="FF00FF"/>
                </a:solidFill>
                <a:latin typeface="Cooper Black" panose="0208090404030B020404" pitchFamily="18" charset="0"/>
              </a:rPr>
              <a:t>Motivation questionnaires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56463" y="5166541"/>
            <a:ext cx="3489325" cy="5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spc="-150" dirty="0">
                <a:solidFill>
                  <a:srgbClr val="FF6600"/>
                </a:solidFill>
              </a:rPr>
              <a:t>Achievement tests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82654" y="2774795"/>
            <a:ext cx="3390900" cy="10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rgbClr val="00B050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Cooperativeness scales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1429" y="4671715"/>
            <a:ext cx="1947850" cy="16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sz="3600" kern="0" dirty="0">
                <a:solidFill>
                  <a:schemeClr val="tx2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Mathematics anxiety scales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5251" y="1376626"/>
            <a:ext cx="3005957" cy="9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0066"/>
              </a:buClr>
              <a:buNone/>
            </a:pPr>
            <a:r>
              <a:rPr lang="en-US" kern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Self-confidence scales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4871" y="4103441"/>
            <a:ext cx="2466513" cy="14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b="1" kern="0" dirty="0">
                <a:solidFill>
                  <a:srgbClr val="FF5050"/>
                </a:solidFill>
              </a:rPr>
              <a:t>Self-report surveys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553450" y="1452826"/>
            <a:ext cx="3390900" cy="9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FF0066"/>
              </a:buClr>
              <a:buNone/>
            </a:pPr>
            <a:r>
              <a:rPr lang="en-US" kern="0" dirty="0">
                <a:solidFill>
                  <a:srgbClr val="FFFF00"/>
                </a:solidFill>
              </a:rPr>
              <a:t>APPREHENSION TESTS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75098" y="1880138"/>
            <a:ext cx="3079750" cy="5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Reading power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9050" y="3418952"/>
            <a:ext cx="3079750" cy="5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u="sng" kern="0" dirty="0">
                <a:solidFill>
                  <a:srgbClr val="FFFF00"/>
                </a:solidFill>
              </a:rPr>
              <a:t>Conceptual tests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230771" y="3028419"/>
            <a:ext cx="2169049" cy="17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FF0066"/>
              </a:buClr>
              <a:buNone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d" panose="02030509050101010101" pitchFamily="49" charset="-79"/>
                <a:cs typeface="Rod" panose="02030509050101010101" pitchFamily="49" charset="-79"/>
              </a:rPr>
              <a:t>Electric circuit tests</a:t>
            </a:r>
          </a:p>
        </p:txBody>
      </p:sp>
    </p:spTree>
    <p:extLst>
      <p:ext uri="{BB962C8B-B14F-4D97-AF65-F5344CB8AC3E}">
        <p14:creationId xmlns:p14="http://schemas.microsoft.com/office/powerpoint/2010/main" val="13423402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08000" y="762000"/>
            <a:ext cx="10363200" cy="2667000"/>
          </a:xfrm>
        </p:spPr>
        <p:txBody>
          <a:bodyPr/>
          <a:lstStyle/>
          <a:p>
            <a:pPr algn="ctr"/>
            <a:r>
              <a:rPr lang="en-US" sz="6000" dirty="0" smtClean="0"/>
              <a:t>Can you predict success </a:t>
            </a:r>
            <a:br>
              <a:rPr lang="en-US" sz="6000" dirty="0" smtClean="0"/>
            </a:br>
            <a:r>
              <a:rPr lang="en-US" sz="6000" dirty="0"/>
              <a:t>a</a:t>
            </a:r>
            <a:r>
              <a:rPr lang="en-US" sz="6000" dirty="0" smtClean="0"/>
              <a:t>nd</a:t>
            </a:r>
            <a:br>
              <a:rPr lang="en-US" sz="6000" dirty="0" smtClean="0"/>
            </a:br>
            <a:r>
              <a:rPr lang="en-US" sz="6000" dirty="0"/>
              <a:t>b</a:t>
            </a:r>
            <a:r>
              <a:rPr lang="en-US" sz="6000" dirty="0" smtClean="0"/>
              <a:t>andwidth </a:t>
            </a:r>
            <a:r>
              <a:rPr lang="en-US" sz="6000" dirty="0"/>
              <a:t>a</a:t>
            </a:r>
            <a:r>
              <a:rPr lang="en-US" sz="6000" dirty="0" smtClean="0"/>
              <a:t>nalytics?</a:t>
            </a:r>
            <a:endParaRPr lang="en-US" sz="6000" dirty="0"/>
          </a:p>
        </p:txBody>
      </p:sp>
      <p:pic>
        <p:nvPicPr>
          <p:cNvPr id="1034" name="Picture 10" descr="http://www.torrentsecurity.com/news/wp-content/uploads/2012/06/5209389-bandwidth-as-a-technology-background-illustration-550x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09" y="3546617"/>
            <a:ext cx="4738564" cy="31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367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Add </a:t>
            </a:r>
            <a:r>
              <a:rPr lang="en-US" sz="4000" dirty="0" smtClean="0"/>
              <a:t>one </a:t>
            </a:r>
            <a:r>
              <a:rPr lang="en-US" sz="4000" dirty="0"/>
              <a:t>l</a:t>
            </a:r>
            <a:r>
              <a:rPr lang="en-US" sz="4000" dirty="0" smtClean="0"/>
              <a:t>ogistic </a:t>
            </a:r>
            <a:r>
              <a:rPr lang="en-US" sz="4000" dirty="0"/>
              <a:t>r</a:t>
            </a:r>
            <a:r>
              <a:rPr lang="en-US" sz="4000" dirty="0" smtClean="0"/>
              <a:t>egression </a:t>
            </a:r>
            <a:r>
              <a:rPr lang="en-US" sz="4000" dirty="0"/>
              <a:t>a</a:t>
            </a:r>
            <a:r>
              <a:rPr lang="en-US" sz="4000" dirty="0" smtClean="0"/>
              <a:t>nalysis </a:t>
            </a:r>
            <a:r>
              <a:rPr lang="en-US" sz="4000" dirty="0"/>
              <a:t>for </a:t>
            </a:r>
            <a:r>
              <a:rPr lang="en-US" sz="4000" dirty="0"/>
              <a:t>p</a:t>
            </a:r>
            <a:r>
              <a:rPr lang="en-US" sz="4000" dirty="0" smtClean="0"/>
              <a:t>redicting </a:t>
            </a:r>
            <a:r>
              <a:rPr lang="en-US" sz="4000" dirty="0"/>
              <a:t>n</a:t>
            </a:r>
            <a:r>
              <a:rPr lang="en-US" sz="4000" dirty="0" smtClean="0"/>
              <a:t>on-success </a:t>
            </a:r>
            <a:r>
              <a:rPr lang="en-US" sz="4000" dirty="0"/>
              <a:t>DFW (n=258,212)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086100" y="1371600"/>
          <a:ext cx="6051256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4603545"/>
                <a:gridCol w="1447711"/>
              </a:tblGrid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en-US" sz="2800" baseline="300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Modality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Course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L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evel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Class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Size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Gender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Ethnicity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Age</a:t>
                      </a: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SAT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College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High </a:t>
                      </a: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School GPA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.074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Cumulative </a:t>
                      </a: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GPA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612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47" y="3477493"/>
            <a:ext cx="1898960" cy="9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17156" y="4267201"/>
            <a:ext cx="1612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D* 1</a:t>
            </a: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8" y="4763026"/>
            <a:ext cx="1898960" cy="9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27" y="3340413"/>
            <a:ext cx="18954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7" y="2064655"/>
            <a:ext cx="1898960" cy="9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22" y="4761974"/>
            <a:ext cx="1898960" cy="9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5769" y="223174"/>
            <a:ext cx="107655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>
                <a:solidFill>
                  <a:srgbClr val="CCFFFF"/>
                </a:solidFill>
              </a:rPr>
              <a:t>Classification and </a:t>
            </a:r>
            <a:r>
              <a:rPr lang="en-US" sz="4000" dirty="0" smtClean="0">
                <a:solidFill>
                  <a:srgbClr val="CCFFFF"/>
                </a:solidFill>
              </a:rPr>
              <a:t>regression </a:t>
            </a:r>
            <a:r>
              <a:rPr lang="en-US" sz="4000" dirty="0">
                <a:solidFill>
                  <a:srgbClr val="CCFFFF"/>
                </a:solidFill>
              </a:rPr>
              <a:t>t</a:t>
            </a:r>
            <a:r>
              <a:rPr lang="en-US" sz="4000" dirty="0" smtClean="0">
                <a:solidFill>
                  <a:srgbClr val="CCFFFF"/>
                </a:solidFill>
              </a:rPr>
              <a:t>ree </a:t>
            </a:r>
            <a:r>
              <a:rPr lang="en-US" sz="4000" dirty="0">
                <a:solidFill>
                  <a:srgbClr val="CCFFFF"/>
                </a:solidFill>
              </a:rPr>
              <a:t>for </a:t>
            </a:r>
            <a:r>
              <a:rPr lang="en-US" sz="4000" dirty="0" smtClean="0">
                <a:solidFill>
                  <a:srgbClr val="CCFFFF"/>
                </a:solidFill>
              </a:rPr>
              <a:t>predicting </a:t>
            </a:r>
          </a:p>
          <a:p>
            <a:r>
              <a:rPr lang="en-US" sz="4000" dirty="0" smtClean="0">
                <a:solidFill>
                  <a:srgbClr val="CCFFFF"/>
                </a:solidFill>
              </a:rPr>
              <a:t>n</a:t>
            </a:r>
            <a:r>
              <a:rPr lang="en-US" sz="4000" dirty="0" smtClean="0">
                <a:solidFill>
                  <a:srgbClr val="CCFFFF"/>
                </a:solidFill>
              </a:rPr>
              <a:t>on success </a:t>
            </a:r>
            <a:r>
              <a:rPr lang="en-US" sz="4000" dirty="0">
                <a:solidFill>
                  <a:srgbClr val="CCFFFF"/>
                </a:solidFill>
              </a:rPr>
              <a:t>in </a:t>
            </a:r>
            <a:r>
              <a:rPr lang="en-US" sz="4000" dirty="0">
                <a:solidFill>
                  <a:srgbClr val="CCFFFF"/>
                </a:solidFill>
              </a:rPr>
              <a:t>o</a:t>
            </a:r>
            <a:r>
              <a:rPr lang="en-US" sz="4000" dirty="0" smtClean="0">
                <a:solidFill>
                  <a:srgbClr val="CCFFFF"/>
                </a:solidFill>
              </a:rPr>
              <a:t>nline courses</a:t>
            </a:r>
            <a:endParaRPr lang="en-US" sz="4000" dirty="0">
              <a:solidFill>
                <a:srgbClr val="CC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598" y="1481922"/>
            <a:ext cx="562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Overall Non Success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5460" y="2964871"/>
            <a:ext cx="322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D* 3-10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032" y="4267201"/>
            <a:ext cx="163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D*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2915" y="2045830"/>
            <a:ext cx="2472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13.3%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n = 70948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2129" y="3300706"/>
            <a:ext cx="1636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34.3%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n = 39646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9284" y="3473862"/>
            <a:ext cx="171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7.5%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n = 31302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6925" y="4761946"/>
            <a:ext cx="171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24.4%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n = 14070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8687" y="4760894"/>
            <a:ext cx="171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44%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n = 25576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34071" y="2291790"/>
            <a:ext cx="1385228" cy="673081"/>
            <a:chOff x="3020218" y="2279650"/>
            <a:chExt cx="1246982" cy="335286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020218" y="2291770"/>
              <a:ext cx="124698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020218" y="2279650"/>
              <a:ext cx="0" cy="3352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5220756" y="3794681"/>
            <a:ext cx="1163634" cy="527210"/>
            <a:chOff x="5600700" y="3584790"/>
            <a:chExt cx="723900" cy="348342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5600700" y="3584790"/>
              <a:ext cx="7239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324600" y="3603616"/>
              <a:ext cx="0" cy="3295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445769" y="6103573"/>
            <a:ext cx="192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cs typeface="Times New Roman" pitchFamily="18" charset="0"/>
              </a:rPr>
              <a:t>Deciles</a:t>
            </a:r>
            <a:endParaRPr 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49118" y="3706551"/>
            <a:ext cx="1162309" cy="531122"/>
            <a:chOff x="3657600" y="3669616"/>
            <a:chExt cx="990600" cy="329516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26" name="Straight Connector 25"/>
            <p:cNvCxnSpPr/>
            <p:nvPr/>
          </p:nvCxnSpPr>
          <p:spPr bwMode="auto">
            <a:xfrm>
              <a:off x="3657600" y="3669616"/>
              <a:ext cx="990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648200" y="3669616"/>
              <a:ext cx="0" cy="3295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7496187" y="2383278"/>
            <a:ext cx="2057996" cy="653228"/>
            <a:chOff x="3020218" y="2279650"/>
            <a:chExt cx="1246982" cy="335286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3020218" y="2291770"/>
              <a:ext cx="124698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020218" y="2279650"/>
              <a:ext cx="0" cy="3352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7835267" y="6103573"/>
            <a:ext cx="444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Prediction Accuracy  94%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8476" y="2861441"/>
            <a:ext cx="300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D* 1-2</a:t>
            </a:r>
          </a:p>
        </p:txBody>
      </p:sp>
    </p:spTree>
    <p:extLst>
      <p:ext uri="{BB962C8B-B14F-4D97-AF65-F5344CB8AC3E}">
        <p14:creationId xmlns:p14="http://schemas.microsoft.com/office/powerpoint/2010/main" val="2796770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2038" y="1735735"/>
            <a:ext cx="75247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Can you take action on GPA?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Answer: Yes and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Why does GPA predict?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266700"/>
            <a:ext cx="10679953" cy="11049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Scarcity and the </a:t>
            </a:r>
            <a:r>
              <a:rPr lang="en-US" sz="4800" dirty="0" smtClean="0"/>
              <a:t>cognitive </a:t>
            </a:r>
            <a:r>
              <a:rPr lang="en-US" sz="4800" dirty="0"/>
              <a:t>b</a:t>
            </a:r>
            <a:r>
              <a:rPr lang="en-US" sz="4800" dirty="0" smtClean="0"/>
              <a:t>andwidth </a:t>
            </a:r>
            <a:r>
              <a:rPr lang="en-US" sz="4800" dirty="0"/>
              <a:t>t</a:t>
            </a:r>
            <a:r>
              <a:rPr lang="en-US" sz="4800" dirty="0" smtClean="0"/>
              <a:t>ax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9514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800" dirty="0"/>
              <a:t>Could it be </a:t>
            </a:r>
            <a:r>
              <a:rPr lang="en-US" sz="4800" dirty="0" smtClean="0"/>
              <a:t>scarcity?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94" y="1470690"/>
            <a:ext cx="3529013" cy="5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85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694528" cy="11049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Scarcity and the </a:t>
            </a:r>
            <a:r>
              <a:rPr lang="en-US" sz="4800" dirty="0" smtClean="0"/>
              <a:t>cognitive </a:t>
            </a:r>
            <a:r>
              <a:rPr lang="en-US" sz="4800" dirty="0"/>
              <a:t>b</a:t>
            </a:r>
            <a:r>
              <a:rPr lang="en-US" sz="4800" dirty="0" smtClean="0"/>
              <a:t>andwidth </a:t>
            </a:r>
            <a:r>
              <a:rPr lang="en-US" sz="4800" dirty="0"/>
              <a:t>t</a:t>
            </a:r>
            <a:r>
              <a:rPr lang="en-US" sz="4800" dirty="0" smtClean="0"/>
              <a:t>ax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54550" y="3522983"/>
            <a:ext cx="382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Cognitive Band Width</a:t>
            </a:r>
            <a:endParaRPr 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1506" y="6368145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Scarcity Factors</a:t>
            </a:r>
            <a:endParaRPr 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858868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283471" y="5416354"/>
            <a:ext cx="10224280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1283471" y="1900535"/>
            <a:ext cx="0" cy="3505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17031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32247" y="5618193"/>
            <a:ext cx="115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Tuition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620" y="561819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Housing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3077" y="5618193"/>
            <a:ext cx="119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Books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181" y="5618193"/>
            <a:ext cx="208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Transportation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3217" y="5618193"/>
            <a:ext cx="128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Child Care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72873" y="5618193"/>
            <a:ext cx="100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Work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70952" y="5618193"/>
            <a:ext cx="87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Add. Cost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2487" y="5618193"/>
            <a:ext cx="98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Safety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3955269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421917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026817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8456080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9717063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0729565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Freeform 25"/>
          <p:cNvSpPr/>
          <p:nvPr/>
        </p:nvSpPr>
        <p:spPr bwMode="auto">
          <a:xfrm flipH="1">
            <a:off x="1355666" y="2060751"/>
            <a:ext cx="9387839" cy="3052955"/>
          </a:xfrm>
          <a:custGeom>
            <a:avLst/>
            <a:gdLst>
              <a:gd name="connsiteX0" fmla="*/ 0 w 6191036"/>
              <a:gd name="connsiteY0" fmla="*/ 0 h 2570114"/>
              <a:gd name="connsiteX1" fmla="*/ 173811 w 6191036"/>
              <a:gd name="connsiteY1" fmla="*/ 491206 h 2570114"/>
              <a:gd name="connsiteX2" fmla="*/ 680132 w 6191036"/>
              <a:gd name="connsiteY2" fmla="*/ 1292251 h 2570114"/>
              <a:gd name="connsiteX3" fmla="*/ 1647431 w 6191036"/>
              <a:gd name="connsiteY3" fmla="*/ 2002611 h 2570114"/>
              <a:gd name="connsiteX4" fmla="*/ 3687828 w 6191036"/>
              <a:gd name="connsiteY4" fmla="*/ 2365349 h 2570114"/>
              <a:gd name="connsiteX5" fmla="*/ 6022948 w 6191036"/>
              <a:gd name="connsiteY5" fmla="*/ 2561831 h 2570114"/>
              <a:gd name="connsiteX6" fmla="*/ 6022948 w 6191036"/>
              <a:gd name="connsiteY6" fmla="*/ 2561831 h 2570114"/>
              <a:gd name="connsiteX7" fmla="*/ 6181646 w 6191036"/>
              <a:gd name="connsiteY7" fmla="*/ 2569388 h 2570114"/>
              <a:gd name="connsiteX8" fmla="*/ 6158975 w 6191036"/>
              <a:gd name="connsiteY8" fmla="*/ 2569388 h 25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036" h="2570114">
                <a:moveTo>
                  <a:pt x="0" y="0"/>
                </a:moveTo>
                <a:cubicBezTo>
                  <a:pt x="30228" y="137915"/>
                  <a:pt x="60456" y="275831"/>
                  <a:pt x="173811" y="491206"/>
                </a:cubicBezTo>
                <a:cubicBezTo>
                  <a:pt x="287166" y="706581"/>
                  <a:pt x="434529" y="1040350"/>
                  <a:pt x="680132" y="1292251"/>
                </a:cubicBezTo>
                <a:cubicBezTo>
                  <a:pt x="925735" y="1544152"/>
                  <a:pt x="1146148" y="1823761"/>
                  <a:pt x="1647431" y="2002611"/>
                </a:cubicBezTo>
                <a:cubicBezTo>
                  <a:pt x="2148714" y="2181461"/>
                  <a:pt x="2958575" y="2272146"/>
                  <a:pt x="3687828" y="2365349"/>
                </a:cubicBezTo>
                <a:cubicBezTo>
                  <a:pt x="4417081" y="2458552"/>
                  <a:pt x="6022948" y="2561831"/>
                  <a:pt x="6022948" y="2561831"/>
                </a:cubicBezTo>
                <a:lnTo>
                  <a:pt x="6022948" y="2561831"/>
                </a:lnTo>
                <a:lnTo>
                  <a:pt x="6181646" y="2569388"/>
                </a:lnTo>
                <a:cubicBezTo>
                  <a:pt x="6204317" y="2570647"/>
                  <a:pt x="6181646" y="2570017"/>
                  <a:pt x="6158975" y="2569388"/>
                </a:cubicBezTo>
              </a:path>
            </a:pathLst>
          </a:cu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456080" y="2910705"/>
            <a:ext cx="979623" cy="8293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03120" y="2363194"/>
            <a:ext cx="271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Scarcity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274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694528" cy="11049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Scarcity and the </a:t>
            </a:r>
            <a:r>
              <a:rPr lang="en-US" sz="4800" dirty="0" smtClean="0"/>
              <a:t>cognitive </a:t>
            </a:r>
            <a:r>
              <a:rPr lang="en-US" sz="4800" dirty="0"/>
              <a:t>b</a:t>
            </a:r>
            <a:r>
              <a:rPr lang="en-US" sz="4800" dirty="0" smtClean="0"/>
              <a:t>andwidth </a:t>
            </a:r>
            <a:r>
              <a:rPr lang="en-US" sz="4800" dirty="0"/>
              <a:t>t</a:t>
            </a:r>
            <a:r>
              <a:rPr lang="en-US" sz="4800" dirty="0" smtClean="0"/>
              <a:t>ax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54550" y="3522983"/>
            <a:ext cx="382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Cognitive Band Width</a:t>
            </a:r>
            <a:endParaRPr 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1506" y="6368145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Scarcity Factors</a:t>
            </a:r>
            <a:endParaRPr lang="en-US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858868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283471" y="5416354"/>
            <a:ext cx="10224280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1283471" y="1900535"/>
            <a:ext cx="0" cy="3505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17031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32247" y="5618193"/>
            <a:ext cx="115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Tuition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3955269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421917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026817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8456080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9717063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0729565" y="5347757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26620" y="561819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Housing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3077" y="5618193"/>
            <a:ext cx="119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Books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75181" y="5618193"/>
            <a:ext cx="208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Transportation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3217" y="5618193"/>
            <a:ext cx="128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Child Care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72873" y="5618193"/>
            <a:ext cx="100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Work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70952" y="5618193"/>
            <a:ext cx="87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 smtClean="0">
                <a:solidFill>
                  <a:srgbClr val="FFFF00"/>
                </a:solidFill>
                <a:cs typeface="Times New Roman" pitchFamily="18" charset="0"/>
              </a:rPr>
              <a:t>Add.Cost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22487" y="5618193"/>
            <a:ext cx="98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Safety</a:t>
            </a:r>
            <a:endParaRPr lang="en-US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683954" y="2228848"/>
            <a:ext cx="9890720" cy="2901605"/>
          </a:xfrm>
          <a:custGeom>
            <a:avLst/>
            <a:gdLst>
              <a:gd name="connsiteX0" fmla="*/ 0 w 6191036"/>
              <a:gd name="connsiteY0" fmla="*/ 0 h 2570114"/>
              <a:gd name="connsiteX1" fmla="*/ 173811 w 6191036"/>
              <a:gd name="connsiteY1" fmla="*/ 491206 h 2570114"/>
              <a:gd name="connsiteX2" fmla="*/ 680132 w 6191036"/>
              <a:gd name="connsiteY2" fmla="*/ 1292251 h 2570114"/>
              <a:gd name="connsiteX3" fmla="*/ 1647431 w 6191036"/>
              <a:gd name="connsiteY3" fmla="*/ 2002611 h 2570114"/>
              <a:gd name="connsiteX4" fmla="*/ 3687828 w 6191036"/>
              <a:gd name="connsiteY4" fmla="*/ 2365349 h 2570114"/>
              <a:gd name="connsiteX5" fmla="*/ 6022948 w 6191036"/>
              <a:gd name="connsiteY5" fmla="*/ 2561831 h 2570114"/>
              <a:gd name="connsiteX6" fmla="*/ 6022948 w 6191036"/>
              <a:gd name="connsiteY6" fmla="*/ 2561831 h 2570114"/>
              <a:gd name="connsiteX7" fmla="*/ 6181646 w 6191036"/>
              <a:gd name="connsiteY7" fmla="*/ 2569388 h 2570114"/>
              <a:gd name="connsiteX8" fmla="*/ 6158975 w 6191036"/>
              <a:gd name="connsiteY8" fmla="*/ 2569388 h 25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036" h="2570114">
                <a:moveTo>
                  <a:pt x="0" y="0"/>
                </a:moveTo>
                <a:cubicBezTo>
                  <a:pt x="30228" y="137915"/>
                  <a:pt x="60456" y="275831"/>
                  <a:pt x="173811" y="491206"/>
                </a:cubicBezTo>
                <a:cubicBezTo>
                  <a:pt x="287166" y="706581"/>
                  <a:pt x="434529" y="1040350"/>
                  <a:pt x="680132" y="1292251"/>
                </a:cubicBezTo>
                <a:cubicBezTo>
                  <a:pt x="925735" y="1544152"/>
                  <a:pt x="1146148" y="1823761"/>
                  <a:pt x="1647431" y="2002611"/>
                </a:cubicBezTo>
                <a:cubicBezTo>
                  <a:pt x="2148714" y="2181461"/>
                  <a:pt x="2958575" y="2272146"/>
                  <a:pt x="3687828" y="2365349"/>
                </a:cubicBezTo>
                <a:cubicBezTo>
                  <a:pt x="4417081" y="2458552"/>
                  <a:pt x="6022948" y="2561831"/>
                  <a:pt x="6022948" y="2561831"/>
                </a:cubicBezTo>
                <a:lnTo>
                  <a:pt x="6022948" y="2561831"/>
                </a:lnTo>
                <a:lnTo>
                  <a:pt x="6181646" y="2569388"/>
                </a:lnTo>
                <a:cubicBezTo>
                  <a:pt x="6204317" y="2570647"/>
                  <a:pt x="6181646" y="2570017"/>
                  <a:pt x="6158975" y="2569388"/>
                </a:cubicBezTo>
              </a:path>
            </a:pathLst>
          </a:cu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52223" y="2410984"/>
            <a:ext cx="340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Cognitive Bandwidth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3214212" y="3035123"/>
            <a:ext cx="1066636" cy="864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8791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57052" y="2457500"/>
            <a:ext cx="1034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0" dirty="0" smtClean="0">
                <a:solidFill>
                  <a:srgbClr val="CCFFFF"/>
                </a:solidFill>
              </a:rPr>
              <a:t>Is there an answer to scarcity?</a:t>
            </a:r>
            <a:endParaRPr lang="en-US" sz="5400" kern="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695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Plan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929174" y="1984265"/>
            <a:ext cx="5520851" cy="4759355"/>
          </a:xfrm>
          <a:prstGeom prst="triangle">
            <a:avLst/>
          </a:prstGeom>
          <a:noFill/>
          <a:ln w="603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041" y="1337934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Students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30534" y="5879625"/>
            <a:ext cx="16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Faculty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602001" y="5876632"/>
            <a:ext cx="288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Institution</a:t>
            </a:r>
            <a:endParaRPr lang="en-US" sz="3600" dirty="0"/>
          </a:p>
        </p:txBody>
      </p:sp>
      <p:pic>
        <p:nvPicPr>
          <p:cNvPr id="4098" name="Picture 2" descr="http://1.bp.blogspot.com/-KmdSlX_6s3o/Tf3Jo2FGxkI/AAAAAAAAAEM/L1mzePmDIBo/s1600/CLIPART_OF_15186_SM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6" y="3614057"/>
            <a:ext cx="3243943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omr.in/images/faculty-head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5"/>
          <a:stretch/>
        </p:blipFill>
        <p:spPr bwMode="auto">
          <a:xfrm>
            <a:off x="328797" y="1509036"/>
            <a:ext cx="3502973" cy="28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lobe-views.com/dcim/dreams/institution/institution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12" y="1509036"/>
            <a:ext cx="3197216" cy="30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222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171574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524" y="266700"/>
            <a:ext cx="7432675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Harris Rosen</a:t>
            </a:r>
            <a:endParaRPr lang="en-US" sz="54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Picture 106" descr="http://static01.nyt.com/images/2015/05/24/us/00tangelo-web01/00tangelo-web01-master67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6" y="1400175"/>
            <a:ext cx="8043863" cy="536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9206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5591175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www.tangeloparkprogram.com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42875"/>
            <a:ext cx="112871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090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" y="257560"/>
            <a:ext cx="1171574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76" y="170963"/>
            <a:ext cx="7489825" cy="1104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Components</a:t>
            </a:r>
            <a:endParaRPr lang="en-US" sz="48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518" y="2479629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850" y="3084494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3792" y="6133912"/>
            <a:ext cx="210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Scholarships</a:t>
            </a:r>
          </a:p>
        </p:txBody>
      </p:sp>
      <p:pic>
        <p:nvPicPr>
          <p:cNvPr id="2050" name="Picture 2" descr="C:\Users\ch689717.TECHRANGERS.NET.010\AppData\Local\Microsoft\Windows\Temporary Internet Files\Content.IE5\32FKEB3F\MC900197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06" y="4352644"/>
            <a:ext cx="2498542" cy="18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689717.TECHRANGERS.NET.010\AppData\Local\Microsoft\Windows\Temporary Internet Files\Content.IE5\D6W0Q1FM\MC9000892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34" y="1857836"/>
            <a:ext cx="181508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3" name="Group 2092"/>
          <p:cNvGrpSpPr/>
          <p:nvPr/>
        </p:nvGrpSpPr>
        <p:grpSpPr>
          <a:xfrm>
            <a:off x="8426774" y="1905000"/>
            <a:ext cx="1803077" cy="1434998"/>
            <a:chOff x="2398090" y="3244155"/>
            <a:chExt cx="1652588" cy="1501700"/>
          </a:xfrm>
        </p:grpSpPr>
        <p:grpSp>
          <p:nvGrpSpPr>
            <p:cNvPr id="6" name="Group 12"/>
            <p:cNvGrpSpPr>
              <a:grpSpLocks noChangeAspect="1"/>
            </p:cNvGrpSpPr>
            <p:nvPr/>
          </p:nvGrpSpPr>
          <p:grpSpPr bwMode="auto">
            <a:xfrm>
              <a:off x="2398090" y="3244155"/>
              <a:ext cx="1652588" cy="1501700"/>
              <a:chOff x="1440" y="1920"/>
              <a:chExt cx="1150" cy="1045"/>
            </a:xfrm>
          </p:grpSpPr>
          <p:sp>
            <p:nvSpPr>
              <p:cNvPr id="7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1920"/>
                <a:ext cx="1150" cy="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1440" y="2358"/>
                <a:ext cx="1107" cy="606"/>
              </a:xfrm>
              <a:custGeom>
                <a:avLst/>
                <a:gdLst>
                  <a:gd name="T0" fmla="*/ 2212 w 2215"/>
                  <a:gd name="T1" fmla="*/ 1213 h 1213"/>
                  <a:gd name="T2" fmla="*/ 2215 w 2215"/>
                  <a:gd name="T3" fmla="*/ 0 h 1213"/>
                  <a:gd name="T4" fmla="*/ 1492 w 2215"/>
                  <a:gd name="T5" fmla="*/ 182 h 1213"/>
                  <a:gd name="T6" fmla="*/ 1378 w 2215"/>
                  <a:gd name="T7" fmla="*/ 130 h 1213"/>
                  <a:gd name="T8" fmla="*/ 1308 w 2215"/>
                  <a:gd name="T9" fmla="*/ 229 h 1213"/>
                  <a:gd name="T10" fmla="*/ 0 w 2215"/>
                  <a:gd name="T11" fmla="*/ 559 h 1213"/>
                  <a:gd name="T12" fmla="*/ 1 w 2215"/>
                  <a:gd name="T13" fmla="*/ 1213 h 1213"/>
                  <a:gd name="T14" fmla="*/ 2212 w 2215"/>
                  <a:gd name="T15" fmla="*/ 1213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5" h="1213">
                    <a:moveTo>
                      <a:pt x="2212" y="1213"/>
                    </a:moveTo>
                    <a:lnTo>
                      <a:pt x="2215" y="0"/>
                    </a:lnTo>
                    <a:lnTo>
                      <a:pt x="1492" y="182"/>
                    </a:lnTo>
                    <a:lnTo>
                      <a:pt x="1378" y="130"/>
                    </a:lnTo>
                    <a:lnTo>
                      <a:pt x="1308" y="229"/>
                    </a:lnTo>
                    <a:lnTo>
                      <a:pt x="0" y="559"/>
                    </a:lnTo>
                    <a:lnTo>
                      <a:pt x="1" y="1213"/>
                    </a:lnTo>
                    <a:lnTo>
                      <a:pt x="2212" y="121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1767" y="2540"/>
                <a:ext cx="116" cy="211"/>
              </a:xfrm>
              <a:custGeom>
                <a:avLst/>
                <a:gdLst>
                  <a:gd name="T0" fmla="*/ 106 w 231"/>
                  <a:gd name="T1" fmla="*/ 119 h 424"/>
                  <a:gd name="T2" fmla="*/ 94 w 231"/>
                  <a:gd name="T3" fmla="*/ 96 h 424"/>
                  <a:gd name="T4" fmla="*/ 84 w 231"/>
                  <a:gd name="T5" fmla="*/ 60 h 424"/>
                  <a:gd name="T6" fmla="*/ 78 w 231"/>
                  <a:gd name="T7" fmla="*/ 28 h 424"/>
                  <a:gd name="T8" fmla="*/ 76 w 231"/>
                  <a:gd name="T9" fmla="*/ 13 h 424"/>
                  <a:gd name="T10" fmla="*/ 4 w 231"/>
                  <a:gd name="T11" fmla="*/ 0 h 424"/>
                  <a:gd name="T12" fmla="*/ 3 w 231"/>
                  <a:gd name="T13" fmla="*/ 6 h 424"/>
                  <a:gd name="T14" fmla="*/ 1 w 231"/>
                  <a:gd name="T15" fmla="*/ 23 h 424"/>
                  <a:gd name="T16" fmla="*/ 0 w 231"/>
                  <a:gd name="T17" fmla="*/ 46 h 424"/>
                  <a:gd name="T18" fmla="*/ 0 w 231"/>
                  <a:gd name="T19" fmla="*/ 75 h 424"/>
                  <a:gd name="T20" fmla="*/ 2 w 231"/>
                  <a:gd name="T21" fmla="*/ 106 h 424"/>
                  <a:gd name="T22" fmla="*/ 9 w 231"/>
                  <a:gd name="T23" fmla="*/ 137 h 424"/>
                  <a:gd name="T24" fmla="*/ 20 w 231"/>
                  <a:gd name="T25" fmla="*/ 165 h 424"/>
                  <a:gd name="T26" fmla="*/ 40 w 231"/>
                  <a:gd name="T27" fmla="*/ 185 h 424"/>
                  <a:gd name="T28" fmla="*/ 53 w 231"/>
                  <a:gd name="T29" fmla="*/ 193 h 424"/>
                  <a:gd name="T30" fmla="*/ 67 w 231"/>
                  <a:gd name="T31" fmla="*/ 200 h 424"/>
                  <a:gd name="T32" fmla="*/ 84 w 231"/>
                  <a:gd name="T33" fmla="*/ 207 h 424"/>
                  <a:gd name="T34" fmla="*/ 101 w 231"/>
                  <a:gd name="T35" fmla="*/ 212 h 424"/>
                  <a:gd name="T36" fmla="*/ 117 w 231"/>
                  <a:gd name="T37" fmla="*/ 217 h 424"/>
                  <a:gd name="T38" fmla="*/ 132 w 231"/>
                  <a:gd name="T39" fmla="*/ 220 h 424"/>
                  <a:gd name="T40" fmla="*/ 145 w 231"/>
                  <a:gd name="T41" fmla="*/ 222 h 424"/>
                  <a:gd name="T42" fmla="*/ 154 w 231"/>
                  <a:gd name="T43" fmla="*/ 225 h 424"/>
                  <a:gd name="T44" fmla="*/ 111 w 231"/>
                  <a:gd name="T45" fmla="*/ 411 h 424"/>
                  <a:gd name="T46" fmla="*/ 168 w 231"/>
                  <a:gd name="T47" fmla="*/ 424 h 424"/>
                  <a:gd name="T48" fmla="*/ 231 w 231"/>
                  <a:gd name="T49" fmla="*/ 152 h 424"/>
                  <a:gd name="T50" fmla="*/ 227 w 231"/>
                  <a:gd name="T51" fmla="*/ 151 h 424"/>
                  <a:gd name="T52" fmla="*/ 214 w 231"/>
                  <a:gd name="T53" fmla="*/ 149 h 424"/>
                  <a:gd name="T54" fmla="*/ 197 w 231"/>
                  <a:gd name="T55" fmla="*/ 146 h 424"/>
                  <a:gd name="T56" fmla="*/ 176 w 231"/>
                  <a:gd name="T57" fmla="*/ 142 h 424"/>
                  <a:gd name="T58" fmla="*/ 154 w 231"/>
                  <a:gd name="T59" fmla="*/ 136 h 424"/>
                  <a:gd name="T60" fmla="*/ 133 w 231"/>
                  <a:gd name="T61" fmla="*/ 130 h 424"/>
                  <a:gd name="T62" fmla="*/ 116 w 231"/>
                  <a:gd name="T63" fmla="*/ 124 h 424"/>
                  <a:gd name="T64" fmla="*/ 106 w 231"/>
                  <a:gd name="T65" fmla="*/ 11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1" h="424">
                    <a:moveTo>
                      <a:pt x="106" y="119"/>
                    </a:moveTo>
                    <a:lnTo>
                      <a:pt x="94" y="96"/>
                    </a:lnTo>
                    <a:lnTo>
                      <a:pt x="84" y="60"/>
                    </a:lnTo>
                    <a:lnTo>
                      <a:pt x="78" y="28"/>
                    </a:lnTo>
                    <a:lnTo>
                      <a:pt x="76" y="13"/>
                    </a:lnTo>
                    <a:lnTo>
                      <a:pt x="4" y="0"/>
                    </a:lnTo>
                    <a:lnTo>
                      <a:pt x="3" y="6"/>
                    </a:lnTo>
                    <a:lnTo>
                      <a:pt x="1" y="23"/>
                    </a:lnTo>
                    <a:lnTo>
                      <a:pt x="0" y="46"/>
                    </a:lnTo>
                    <a:lnTo>
                      <a:pt x="0" y="75"/>
                    </a:lnTo>
                    <a:lnTo>
                      <a:pt x="2" y="106"/>
                    </a:lnTo>
                    <a:lnTo>
                      <a:pt x="9" y="137"/>
                    </a:lnTo>
                    <a:lnTo>
                      <a:pt x="20" y="165"/>
                    </a:lnTo>
                    <a:lnTo>
                      <a:pt x="40" y="185"/>
                    </a:lnTo>
                    <a:lnTo>
                      <a:pt x="53" y="193"/>
                    </a:lnTo>
                    <a:lnTo>
                      <a:pt x="67" y="200"/>
                    </a:lnTo>
                    <a:lnTo>
                      <a:pt x="84" y="207"/>
                    </a:lnTo>
                    <a:lnTo>
                      <a:pt x="101" y="212"/>
                    </a:lnTo>
                    <a:lnTo>
                      <a:pt x="117" y="217"/>
                    </a:lnTo>
                    <a:lnTo>
                      <a:pt x="132" y="220"/>
                    </a:lnTo>
                    <a:lnTo>
                      <a:pt x="145" y="222"/>
                    </a:lnTo>
                    <a:lnTo>
                      <a:pt x="154" y="225"/>
                    </a:lnTo>
                    <a:lnTo>
                      <a:pt x="111" y="411"/>
                    </a:lnTo>
                    <a:lnTo>
                      <a:pt x="168" y="424"/>
                    </a:lnTo>
                    <a:lnTo>
                      <a:pt x="231" y="152"/>
                    </a:lnTo>
                    <a:lnTo>
                      <a:pt x="227" y="151"/>
                    </a:lnTo>
                    <a:lnTo>
                      <a:pt x="214" y="149"/>
                    </a:lnTo>
                    <a:lnTo>
                      <a:pt x="197" y="146"/>
                    </a:lnTo>
                    <a:lnTo>
                      <a:pt x="176" y="142"/>
                    </a:lnTo>
                    <a:lnTo>
                      <a:pt x="154" y="136"/>
                    </a:lnTo>
                    <a:lnTo>
                      <a:pt x="133" y="130"/>
                    </a:lnTo>
                    <a:lnTo>
                      <a:pt x="116" y="124"/>
                    </a:lnTo>
                    <a:lnTo>
                      <a:pt x="106" y="11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2093" y="2606"/>
                <a:ext cx="37" cy="15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2481" y="2658"/>
                <a:ext cx="28" cy="244"/>
              </a:xfrm>
              <a:custGeom>
                <a:avLst/>
                <a:gdLst>
                  <a:gd name="T0" fmla="*/ 57 w 57"/>
                  <a:gd name="T1" fmla="*/ 487 h 487"/>
                  <a:gd name="T2" fmla="*/ 54 w 57"/>
                  <a:gd name="T3" fmla="*/ 0 h 487"/>
                  <a:gd name="T4" fmla="*/ 0 w 57"/>
                  <a:gd name="T5" fmla="*/ 0 h 487"/>
                  <a:gd name="T6" fmla="*/ 2 w 57"/>
                  <a:gd name="T7" fmla="*/ 487 h 487"/>
                  <a:gd name="T8" fmla="*/ 57 w 57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7">
                    <a:moveTo>
                      <a:pt x="57" y="487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2" y="487"/>
                    </a:lnTo>
                    <a:lnTo>
                      <a:pt x="57" y="48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1450" y="2230"/>
                <a:ext cx="313" cy="596"/>
              </a:xfrm>
              <a:custGeom>
                <a:avLst/>
                <a:gdLst>
                  <a:gd name="T0" fmla="*/ 66 w 625"/>
                  <a:gd name="T1" fmla="*/ 53 h 1191"/>
                  <a:gd name="T2" fmla="*/ 61 w 625"/>
                  <a:gd name="T3" fmla="*/ 68 h 1191"/>
                  <a:gd name="T4" fmla="*/ 51 w 625"/>
                  <a:gd name="T5" fmla="*/ 91 h 1191"/>
                  <a:gd name="T6" fmla="*/ 40 w 625"/>
                  <a:gd name="T7" fmla="*/ 121 h 1191"/>
                  <a:gd name="T8" fmla="*/ 28 w 625"/>
                  <a:gd name="T9" fmla="*/ 154 h 1191"/>
                  <a:gd name="T10" fmla="*/ 17 w 625"/>
                  <a:gd name="T11" fmla="*/ 190 h 1191"/>
                  <a:gd name="T12" fmla="*/ 8 w 625"/>
                  <a:gd name="T13" fmla="*/ 223 h 1191"/>
                  <a:gd name="T14" fmla="*/ 1 w 625"/>
                  <a:gd name="T15" fmla="*/ 253 h 1191"/>
                  <a:gd name="T16" fmla="*/ 0 w 625"/>
                  <a:gd name="T17" fmla="*/ 277 h 1191"/>
                  <a:gd name="T18" fmla="*/ 2 w 625"/>
                  <a:gd name="T19" fmla="*/ 303 h 1191"/>
                  <a:gd name="T20" fmla="*/ 7 w 625"/>
                  <a:gd name="T21" fmla="*/ 337 h 1191"/>
                  <a:gd name="T22" fmla="*/ 13 w 625"/>
                  <a:gd name="T23" fmla="*/ 376 h 1191"/>
                  <a:gd name="T24" fmla="*/ 21 w 625"/>
                  <a:gd name="T25" fmla="*/ 417 h 1191"/>
                  <a:gd name="T26" fmla="*/ 28 w 625"/>
                  <a:gd name="T27" fmla="*/ 455 h 1191"/>
                  <a:gd name="T28" fmla="*/ 35 w 625"/>
                  <a:gd name="T29" fmla="*/ 487 h 1191"/>
                  <a:gd name="T30" fmla="*/ 40 w 625"/>
                  <a:gd name="T31" fmla="*/ 509 h 1191"/>
                  <a:gd name="T32" fmla="*/ 41 w 625"/>
                  <a:gd name="T33" fmla="*/ 517 h 1191"/>
                  <a:gd name="T34" fmla="*/ 8 w 625"/>
                  <a:gd name="T35" fmla="*/ 864 h 1191"/>
                  <a:gd name="T36" fmla="*/ 35 w 625"/>
                  <a:gd name="T37" fmla="*/ 881 h 1191"/>
                  <a:gd name="T38" fmla="*/ 13 w 625"/>
                  <a:gd name="T39" fmla="*/ 1191 h 1191"/>
                  <a:gd name="T40" fmla="*/ 480 w 625"/>
                  <a:gd name="T41" fmla="*/ 1034 h 1191"/>
                  <a:gd name="T42" fmla="*/ 470 w 625"/>
                  <a:gd name="T43" fmla="*/ 878 h 1191"/>
                  <a:gd name="T44" fmla="*/ 492 w 625"/>
                  <a:gd name="T45" fmla="*/ 861 h 1191"/>
                  <a:gd name="T46" fmla="*/ 484 w 625"/>
                  <a:gd name="T47" fmla="*/ 664 h 1191"/>
                  <a:gd name="T48" fmla="*/ 625 w 625"/>
                  <a:gd name="T49" fmla="*/ 489 h 1191"/>
                  <a:gd name="T50" fmla="*/ 526 w 625"/>
                  <a:gd name="T51" fmla="*/ 321 h 1191"/>
                  <a:gd name="T52" fmla="*/ 440 w 625"/>
                  <a:gd name="T53" fmla="*/ 400 h 1191"/>
                  <a:gd name="T54" fmla="*/ 437 w 625"/>
                  <a:gd name="T55" fmla="*/ 392 h 1191"/>
                  <a:gd name="T56" fmla="*/ 431 w 625"/>
                  <a:gd name="T57" fmla="*/ 370 h 1191"/>
                  <a:gd name="T58" fmla="*/ 421 w 625"/>
                  <a:gd name="T59" fmla="*/ 341 h 1191"/>
                  <a:gd name="T60" fmla="*/ 411 w 625"/>
                  <a:gd name="T61" fmla="*/ 305 h 1191"/>
                  <a:gd name="T62" fmla="*/ 399 w 625"/>
                  <a:gd name="T63" fmla="*/ 269 h 1191"/>
                  <a:gd name="T64" fmla="*/ 390 w 625"/>
                  <a:gd name="T65" fmla="*/ 236 h 1191"/>
                  <a:gd name="T66" fmla="*/ 382 w 625"/>
                  <a:gd name="T67" fmla="*/ 210 h 1191"/>
                  <a:gd name="T68" fmla="*/ 378 w 625"/>
                  <a:gd name="T69" fmla="*/ 197 h 1191"/>
                  <a:gd name="T70" fmla="*/ 373 w 625"/>
                  <a:gd name="T71" fmla="*/ 189 h 1191"/>
                  <a:gd name="T72" fmla="*/ 365 w 625"/>
                  <a:gd name="T73" fmla="*/ 176 h 1191"/>
                  <a:gd name="T74" fmla="*/ 354 w 625"/>
                  <a:gd name="T75" fmla="*/ 161 h 1191"/>
                  <a:gd name="T76" fmla="*/ 344 w 625"/>
                  <a:gd name="T77" fmla="*/ 146 h 1191"/>
                  <a:gd name="T78" fmla="*/ 333 w 625"/>
                  <a:gd name="T79" fmla="*/ 132 h 1191"/>
                  <a:gd name="T80" fmla="*/ 323 w 625"/>
                  <a:gd name="T81" fmla="*/ 119 h 1191"/>
                  <a:gd name="T82" fmla="*/ 316 w 625"/>
                  <a:gd name="T83" fmla="*/ 111 h 1191"/>
                  <a:gd name="T84" fmla="*/ 314 w 625"/>
                  <a:gd name="T85" fmla="*/ 108 h 1191"/>
                  <a:gd name="T86" fmla="*/ 313 w 625"/>
                  <a:gd name="T87" fmla="*/ 101 h 1191"/>
                  <a:gd name="T88" fmla="*/ 308 w 625"/>
                  <a:gd name="T89" fmla="*/ 84 h 1191"/>
                  <a:gd name="T90" fmla="*/ 300 w 625"/>
                  <a:gd name="T91" fmla="*/ 65 h 1191"/>
                  <a:gd name="T92" fmla="*/ 291 w 625"/>
                  <a:gd name="T93" fmla="*/ 53 h 1191"/>
                  <a:gd name="T94" fmla="*/ 284 w 625"/>
                  <a:gd name="T95" fmla="*/ 47 h 1191"/>
                  <a:gd name="T96" fmla="*/ 273 w 625"/>
                  <a:gd name="T97" fmla="*/ 40 h 1191"/>
                  <a:gd name="T98" fmla="*/ 261 w 625"/>
                  <a:gd name="T99" fmla="*/ 31 h 1191"/>
                  <a:gd name="T100" fmla="*/ 247 w 625"/>
                  <a:gd name="T101" fmla="*/ 22 h 1191"/>
                  <a:gd name="T102" fmla="*/ 235 w 625"/>
                  <a:gd name="T103" fmla="*/ 13 h 1191"/>
                  <a:gd name="T104" fmla="*/ 224 w 625"/>
                  <a:gd name="T105" fmla="*/ 7 h 1191"/>
                  <a:gd name="T106" fmla="*/ 216 w 625"/>
                  <a:gd name="T107" fmla="*/ 2 h 1191"/>
                  <a:gd name="T108" fmla="*/ 214 w 625"/>
                  <a:gd name="T109" fmla="*/ 0 h 1191"/>
                  <a:gd name="T110" fmla="*/ 66 w 625"/>
                  <a:gd name="T111" fmla="*/ 53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5" h="1191">
                    <a:moveTo>
                      <a:pt x="66" y="53"/>
                    </a:moveTo>
                    <a:lnTo>
                      <a:pt x="61" y="68"/>
                    </a:lnTo>
                    <a:lnTo>
                      <a:pt x="51" y="91"/>
                    </a:lnTo>
                    <a:lnTo>
                      <a:pt x="40" y="121"/>
                    </a:lnTo>
                    <a:lnTo>
                      <a:pt x="28" y="154"/>
                    </a:lnTo>
                    <a:lnTo>
                      <a:pt x="17" y="190"/>
                    </a:lnTo>
                    <a:lnTo>
                      <a:pt x="8" y="223"/>
                    </a:lnTo>
                    <a:lnTo>
                      <a:pt x="1" y="253"/>
                    </a:lnTo>
                    <a:lnTo>
                      <a:pt x="0" y="277"/>
                    </a:lnTo>
                    <a:lnTo>
                      <a:pt x="2" y="303"/>
                    </a:lnTo>
                    <a:lnTo>
                      <a:pt x="7" y="337"/>
                    </a:lnTo>
                    <a:lnTo>
                      <a:pt x="13" y="376"/>
                    </a:lnTo>
                    <a:lnTo>
                      <a:pt x="21" y="417"/>
                    </a:lnTo>
                    <a:lnTo>
                      <a:pt x="28" y="455"/>
                    </a:lnTo>
                    <a:lnTo>
                      <a:pt x="35" y="487"/>
                    </a:lnTo>
                    <a:lnTo>
                      <a:pt x="40" y="509"/>
                    </a:lnTo>
                    <a:lnTo>
                      <a:pt x="41" y="517"/>
                    </a:lnTo>
                    <a:lnTo>
                      <a:pt x="8" y="864"/>
                    </a:lnTo>
                    <a:lnTo>
                      <a:pt x="35" y="881"/>
                    </a:lnTo>
                    <a:lnTo>
                      <a:pt x="13" y="1191"/>
                    </a:lnTo>
                    <a:lnTo>
                      <a:pt x="480" y="1034"/>
                    </a:lnTo>
                    <a:lnTo>
                      <a:pt x="470" y="878"/>
                    </a:lnTo>
                    <a:lnTo>
                      <a:pt x="492" y="861"/>
                    </a:lnTo>
                    <a:lnTo>
                      <a:pt x="484" y="664"/>
                    </a:lnTo>
                    <a:lnTo>
                      <a:pt x="625" y="489"/>
                    </a:lnTo>
                    <a:lnTo>
                      <a:pt x="526" y="321"/>
                    </a:lnTo>
                    <a:lnTo>
                      <a:pt x="440" y="400"/>
                    </a:lnTo>
                    <a:lnTo>
                      <a:pt x="437" y="392"/>
                    </a:lnTo>
                    <a:lnTo>
                      <a:pt x="431" y="370"/>
                    </a:lnTo>
                    <a:lnTo>
                      <a:pt x="421" y="341"/>
                    </a:lnTo>
                    <a:lnTo>
                      <a:pt x="411" y="305"/>
                    </a:lnTo>
                    <a:lnTo>
                      <a:pt x="399" y="269"/>
                    </a:lnTo>
                    <a:lnTo>
                      <a:pt x="390" y="236"/>
                    </a:lnTo>
                    <a:lnTo>
                      <a:pt x="382" y="210"/>
                    </a:lnTo>
                    <a:lnTo>
                      <a:pt x="378" y="197"/>
                    </a:lnTo>
                    <a:lnTo>
                      <a:pt x="373" y="189"/>
                    </a:lnTo>
                    <a:lnTo>
                      <a:pt x="365" y="176"/>
                    </a:lnTo>
                    <a:lnTo>
                      <a:pt x="354" y="161"/>
                    </a:lnTo>
                    <a:lnTo>
                      <a:pt x="344" y="146"/>
                    </a:lnTo>
                    <a:lnTo>
                      <a:pt x="333" y="132"/>
                    </a:lnTo>
                    <a:lnTo>
                      <a:pt x="323" y="119"/>
                    </a:lnTo>
                    <a:lnTo>
                      <a:pt x="316" y="111"/>
                    </a:lnTo>
                    <a:lnTo>
                      <a:pt x="314" y="108"/>
                    </a:lnTo>
                    <a:lnTo>
                      <a:pt x="313" y="101"/>
                    </a:lnTo>
                    <a:lnTo>
                      <a:pt x="308" y="84"/>
                    </a:lnTo>
                    <a:lnTo>
                      <a:pt x="300" y="65"/>
                    </a:lnTo>
                    <a:lnTo>
                      <a:pt x="291" y="53"/>
                    </a:lnTo>
                    <a:lnTo>
                      <a:pt x="284" y="47"/>
                    </a:lnTo>
                    <a:lnTo>
                      <a:pt x="273" y="40"/>
                    </a:lnTo>
                    <a:lnTo>
                      <a:pt x="261" y="31"/>
                    </a:lnTo>
                    <a:lnTo>
                      <a:pt x="247" y="22"/>
                    </a:lnTo>
                    <a:lnTo>
                      <a:pt x="235" y="13"/>
                    </a:lnTo>
                    <a:lnTo>
                      <a:pt x="224" y="7"/>
                    </a:lnTo>
                    <a:lnTo>
                      <a:pt x="216" y="2"/>
                    </a:lnTo>
                    <a:lnTo>
                      <a:pt x="214" y="0"/>
                    </a:lnTo>
                    <a:lnTo>
                      <a:pt x="66" y="53"/>
                    </a:lnTo>
                    <a:close/>
                  </a:path>
                </a:pathLst>
              </a:custGeom>
              <a:solidFill>
                <a:srgbClr val="FFB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1440" y="2706"/>
                <a:ext cx="991" cy="258"/>
              </a:xfrm>
              <a:custGeom>
                <a:avLst/>
                <a:gdLst>
                  <a:gd name="T0" fmla="*/ 1916 w 1982"/>
                  <a:gd name="T1" fmla="*/ 515 h 515"/>
                  <a:gd name="T2" fmla="*/ 1917 w 1982"/>
                  <a:gd name="T3" fmla="*/ 311 h 515"/>
                  <a:gd name="T4" fmla="*/ 1982 w 1982"/>
                  <a:gd name="T5" fmla="*/ 271 h 515"/>
                  <a:gd name="T6" fmla="*/ 1982 w 1982"/>
                  <a:gd name="T7" fmla="*/ 137 h 515"/>
                  <a:gd name="T8" fmla="*/ 546 w 1982"/>
                  <a:gd name="T9" fmla="*/ 0 h 515"/>
                  <a:gd name="T10" fmla="*/ 0 w 1982"/>
                  <a:gd name="T11" fmla="*/ 204 h 515"/>
                  <a:gd name="T12" fmla="*/ 0 w 1982"/>
                  <a:gd name="T13" fmla="*/ 515 h 515"/>
                  <a:gd name="T14" fmla="*/ 1916 w 1982"/>
                  <a:gd name="T1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2" h="515">
                    <a:moveTo>
                      <a:pt x="1916" y="515"/>
                    </a:moveTo>
                    <a:lnTo>
                      <a:pt x="1917" y="311"/>
                    </a:lnTo>
                    <a:lnTo>
                      <a:pt x="1982" y="271"/>
                    </a:lnTo>
                    <a:lnTo>
                      <a:pt x="1982" y="137"/>
                    </a:lnTo>
                    <a:lnTo>
                      <a:pt x="546" y="0"/>
                    </a:lnTo>
                    <a:lnTo>
                      <a:pt x="0" y="204"/>
                    </a:lnTo>
                    <a:lnTo>
                      <a:pt x="0" y="515"/>
                    </a:lnTo>
                    <a:lnTo>
                      <a:pt x="1916" y="515"/>
                    </a:lnTo>
                    <a:close/>
                  </a:path>
                </a:pathLst>
              </a:custGeom>
              <a:solidFill>
                <a:srgbClr val="D38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1849" y="2789"/>
                <a:ext cx="252" cy="159"/>
              </a:xfrm>
              <a:custGeom>
                <a:avLst/>
                <a:gdLst>
                  <a:gd name="T0" fmla="*/ 175 w 504"/>
                  <a:gd name="T1" fmla="*/ 25 h 318"/>
                  <a:gd name="T2" fmla="*/ 246 w 504"/>
                  <a:gd name="T3" fmla="*/ 38 h 318"/>
                  <a:gd name="T4" fmla="*/ 266 w 504"/>
                  <a:gd name="T5" fmla="*/ 0 h 318"/>
                  <a:gd name="T6" fmla="*/ 504 w 504"/>
                  <a:gd name="T7" fmla="*/ 64 h 318"/>
                  <a:gd name="T8" fmla="*/ 417 w 504"/>
                  <a:gd name="T9" fmla="*/ 318 h 318"/>
                  <a:gd name="T10" fmla="*/ 255 w 504"/>
                  <a:gd name="T11" fmla="*/ 263 h 318"/>
                  <a:gd name="T12" fmla="*/ 226 w 504"/>
                  <a:gd name="T13" fmla="*/ 316 h 318"/>
                  <a:gd name="T14" fmla="*/ 151 w 504"/>
                  <a:gd name="T15" fmla="*/ 265 h 318"/>
                  <a:gd name="T16" fmla="*/ 29 w 504"/>
                  <a:gd name="T17" fmla="*/ 242 h 318"/>
                  <a:gd name="T18" fmla="*/ 0 w 504"/>
                  <a:gd name="T19" fmla="*/ 234 h 318"/>
                  <a:gd name="T20" fmla="*/ 175 w 504"/>
                  <a:gd name="T21" fmla="*/ 25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18">
                    <a:moveTo>
                      <a:pt x="175" y="25"/>
                    </a:moveTo>
                    <a:lnTo>
                      <a:pt x="246" y="38"/>
                    </a:lnTo>
                    <a:lnTo>
                      <a:pt x="266" y="0"/>
                    </a:lnTo>
                    <a:lnTo>
                      <a:pt x="504" y="64"/>
                    </a:lnTo>
                    <a:lnTo>
                      <a:pt x="417" y="318"/>
                    </a:lnTo>
                    <a:lnTo>
                      <a:pt x="255" y="263"/>
                    </a:lnTo>
                    <a:lnTo>
                      <a:pt x="226" y="316"/>
                    </a:lnTo>
                    <a:lnTo>
                      <a:pt x="151" y="265"/>
                    </a:lnTo>
                    <a:lnTo>
                      <a:pt x="29" y="242"/>
                    </a:lnTo>
                    <a:lnTo>
                      <a:pt x="0" y="234"/>
                    </a:lnTo>
                    <a:lnTo>
                      <a:pt x="175" y="25"/>
                    </a:lnTo>
                    <a:close/>
                  </a:path>
                </a:pathLst>
              </a:custGeom>
              <a:solidFill>
                <a:srgbClr val="E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641" y="2744"/>
                <a:ext cx="304" cy="209"/>
              </a:xfrm>
              <a:custGeom>
                <a:avLst/>
                <a:gdLst>
                  <a:gd name="T0" fmla="*/ 299 w 607"/>
                  <a:gd name="T1" fmla="*/ 0 h 417"/>
                  <a:gd name="T2" fmla="*/ 11 w 607"/>
                  <a:gd name="T3" fmla="*/ 203 h 417"/>
                  <a:gd name="T4" fmla="*/ 8 w 607"/>
                  <a:gd name="T5" fmla="*/ 211 h 417"/>
                  <a:gd name="T6" fmla="*/ 4 w 607"/>
                  <a:gd name="T7" fmla="*/ 229 h 417"/>
                  <a:gd name="T8" fmla="*/ 0 w 607"/>
                  <a:gd name="T9" fmla="*/ 251 h 417"/>
                  <a:gd name="T10" fmla="*/ 2 w 607"/>
                  <a:gd name="T11" fmla="*/ 266 h 417"/>
                  <a:gd name="T12" fmla="*/ 6 w 607"/>
                  <a:gd name="T13" fmla="*/ 271 h 417"/>
                  <a:gd name="T14" fmla="*/ 12 w 607"/>
                  <a:gd name="T15" fmla="*/ 276 h 417"/>
                  <a:gd name="T16" fmla="*/ 19 w 607"/>
                  <a:gd name="T17" fmla="*/ 281 h 417"/>
                  <a:gd name="T18" fmla="*/ 24 w 607"/>
                  <a:gd name="T19" fmla="*/ 287 h 417"/>
                  <a:gd name="T20" fmla="*/ 30 w 607"/>
                  <a:gd name="T21" fmla="*/ 291 h 417"/>
                  <a:gd name="T22" fmla="*/ 36 w 607"/>
                  <a:gd name="T23" fmla="*/ 295 h 417"/>
                  <a:gd name="T24" fmla="*/ 39 w 607"/>
                  <a:gd name="T25" fmla="*/ 297 h 417"/>
                  <a:gd name="T26" fmla="*/ 40 w 607"/>
                  <a:gd name="T27" fmla="*/ 298 h 417"/>
                  <a:gd name="T28" fmla="*/ 347 w 607"/>
                  <a:gd name="T29" fmla="*/ 417 h 417"/>
                  <a:gd name="T30" fmla="*/ 599 w 607"/>
                  <a:gd name="T31" fmla="*/ 169 h 417"/>
                  <a:gd name="T32" fmla="*/ 607 w 607"/>
                  <a:gd name="T33" fmla="*/ 82 h 417"/>
                  <a:gd name="T34" fmla="*/ 299 w 607"/>
                  <a:gd name="T35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7" h="417">
                    <a:moveTo>
                      <a:pt x="299" y="0"/>
                    </a:moveTo>
                    <a:lnTo>
                      <a:pt x="11" y="203"/>
                    </a:lnTo>
                    <a:lnTo>
                      <a:pt x="8" y="211"/>
                    </a:lnTo>
                    <a:lnTo>
                      <a:pt x="4" y="229"/>
                    </a:lnTo>
                    <a:lnTo>
                      <a:pt x="0" y="251"/>
                    </a:lnTo>
                    <a:lnTo>
                      <a:pt x="2" y="266"/>
                    </a:lnTo>
                    <a:lnTo>
                      <a:pt x="6" y="271"/>
                    </a:lnTo>
                    <a:lnTo>
                      <a:pt x="12" y="276"/>
                    </a:lnTo>
                    <a:lnTo>
                      <a:pt x="19" y="281"/>
                    </a:lnTo>
                    <a:lnTo>
                      <a:pt x="24" y="287"/>
                    </a:lnTo>
                    <a:lnTo>
                      <a:pt x="30" y="291"/>
                    </a:lnTo>
                    <a:lnTo>
                      <a:pt x="36" y="295"/>
                    </a:lnTo>
                    <a:lnTo>
                      <a:pt x="39" y="297"/>
                    </a:lnTo>
                    <a:lnTo>
                      <a:pt x="40" y="298"/>
                    </a:lnTo>
                    <a:lnTo>
                      <a:pt x="347" y="417"/>
                    </a:lnTo>
                    <a:lnTo>
                      <a:pt x="599" y="169"/>
                    </a:lnTo>
                    <a:lnTo>
                      <a:pt x="607" y="82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DD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422" y="2564"/>
                <a:ext cx="103" cy="109"/>
              </a:xfrm>
              <a:custGeom>
                <a:avLst/>
                <a:gdLst>
                  <a:gd name="T0" fmla="*/ 0 w 206"/>
                  <a:gd name="T1" fmla="*/ 217 h 217"/>
                  <a:gd name="T2" fmla="*/ 5 w 206"/>
                  <a:gd name="T3" fmla="*/ 217 h 217"/>
                  <a:gd name="T4" fmla="*/ 23 w 206"/>
                  <a:gd name="T5" fmla="*/ 216 h 217"/>
                  <a:gd name="T6" fmla="*/ 47 w 206"/>
                  <a:gd name="T7" fmla="*/ 214 h 217"/>
                  <a:gd name="T8" fmla="*/ 76 w 206"/>
                  <a:gd name="T9" fmla="*/ 211 h 217"/>
                  <a:gd name="T10" fmla="*/ 104 w 206"/>
                  <a:gd name="T11" fmla="*/ 209 h 217"/>
                  <a:gd name="T12" fmla="*/ 132 w 206"/>
                  <a:gd name="T13" fmla="*/ 206 h 217"/>
                  <a:gd name="T14" fmla="*/ 154 w 206"/>
                  <a:gd name="T15" fmla="*/ 203 h 217"/>
                  <a:gd name="T16" fmla="*/ 167 w 206"/>
                  <a:gd name="T17" fmla="*/ 200 h 217"/>
                  <a:gd name="T18" fmla="*/ 174 w 206"/>
                  <a:gd name="T19" fmla="*/ 196 h 217"/>
                  <a:gd name="T20" fmla="*/ 180 w 206"/>
                  <a:gd name="T21" fmla="*/ 192 h 217"/>
                  <a:gd name="T22" fmla="*/ 186 w 206"/>
                  <a:gd name="T23" fmla="*/ 186 h 217"/>
                  <a:gd name="T24" fmla="*/ 191 w 206"/>
                  <a:gd name="T25" fmla="*/ 180 h 217"/>
                  <a:gd name="T26" fmla="*/ 194 w 206"/>
                  <a:gd name="T27" fmla="*/ 173 h 217"/>
                  <a:gd name="T28" fmla="*/ 198 w 206"/>
                  <a:gd name="T29" fmla="*/ 168 h 217"/>
                  <a:gd name="T30" fmla="*/ 201 w 206"/>
                  <a:gd name="T31" fmla="*/ 161 h 217"/>
                  <a:gd name="T32" fmla="*/ 205 w 206"/>
                  <a:gd name="T33" fmla="*/ 154 h 217"/>
                  <a:gd name="T34" fmla="*/ 206 w 206"/>
                  <a:gd name="T35" fmla="*/ 123 h 217"/>
                  <a:gd name="T36" fmla="*/ 199 w 206"/>
                  <a:gd name="T37" fmla="*/ 71 h 217"/>
                  <a:gd name="T38" fmla="*/ 191 w 206"/>
                  <a:gd name="T39" fmla="*/ 21 h 217"/>
                  <a:gd name="T40" fmla="*/ 187 w 206"/>
                  <a:gd name="T41" fmla="*/ 0 h 217"/>
                  <a:gd name="T42" fmla="*/ 42 w 206"/>
                  <a:gd name="T43" fmla="*/ 58 h 217"/>
                  <a:gd name="T44" fmla="*/ 0 w 206"/>
                  <a:gd name="T4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" h="217">
                    <a:moveTo>
                      <a:pt x="0" y="217"/>
                    </a:moveTo>
                    <a:lnTo>
                      <a:pt x="5" y="217"/>
                    </a:lnTo>
                    <a:lnTo>
                      <a:pt x="23" y="216"/>
                    </a:lnTo>
                    <a:lnTo>
                      <a:pt x="47" y="214"/>
                    </a:lnTo>
                    <a:lnTo>
                      <a:pt x="76" y="211"/>
                    </a:lnTo>
                    <a:lnTo>
                      <a:pt x="104" y="209"/>
                    </a:lnTo>
                    <a:lnTo>
                      <a:pt x="132" y="206"/>
                    </a:lnTo>
                    <a:lnTo>
                      <a:pt x="154" y="203"/>
                    </a:lnTo>
                    <a:lnTo>
                      <a:pt x="167" y="200"/>
                    </a:lnTo>
                    <a:lnTo>
                      <a:pt x="174" y="196"/>
                    </a:lnTo>
                    <a:lnTo>
                      <a:pt x="180" y="192"/>
                    </a:lnTo>
                    <a:lnTo>
                      <a:pt x="186" y="186"/>
                    </a:lnTo>
                    <a:lnTo>
                      <a:pt x="191" y="180"/>
                    </a:lnTo>
                    <a:lnTo>
                      <a:pt x="194" y="173"/>
                    </a:lnTo>
                    <a:lnTo>
                      <a:pt x="198" y="168"/>
                    </a:lnTo>
                    <a:lnTo>
                      <a:pt x="201" y="161"/>
                    </a:lnTo>
                    <a:lnTo>
                      <a:pt x="205" y="154"/>
                    </a:lnTo>
                    <a:lnTo>
                      <a:pt x="206" y="123"/>
                    </a:lnTo>
                    <a:lnTo>
                      <a:pt x="199" y="71"/>
                    </a:lnTo>
                    <a:lnTo>
                      <a:pt x="191" y="21"/>
                    </a:lnTo>
                    <a:lnTo>
                      <a:pt x="187" y="0"/>
                    </a:lnTo>
                    <a:lnTo>
                      <a:pt x="42" y="5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184" y="2469"/>
                <a:ext cx="349" cy="303"/>
              </a:xfrm>
              <a:custGeom>
                <a:avLst/>
                <a:gdLst>
                  <a:gd name="T0" fmla="*/ 53 w 698"/>
                  <a:gd name="T1" fmla="*/ 174 h 607"/>
                  <a:gd name="T2" fmla="*/ 50 w 698"/>
                  <a:gd name="T3" fmla="*/ 179 h 607"/>
                  <a:gd name="T4" fmla="*/ 45 w 698"/>
                  <a:gd name="T5" fmla="*/ 193 h 607"/>
                  <a:gd name="T6" fmla="*/ 35 w 698"/>
                  <a:gd name="T7" fmla="*/ 211 h 607"/>
                  <a:gd name="T8" fmla="*/ 26 w 698"/>
                  <a:gd name="T9" fmla="*/ 233 h 607"/>
                  <a:gd name="T10" fmla="*/ 17 w 698"/>
                  <a:gd name="T11" fmla="*/ 256 h 607"/>
                  <a:gd name="T12" fmla="*/ 8 w 698"/>
                  <a:gd name="T13" fmla="*/ 277 h 607"/>
                  <a:gd name="T14" fmla="*/ 2 w 698"/>
                  <a:gd name="T15" fmla="*/ 293 h 607"/>
                  <a:gd name="T16" fmla="*/ 0 w 698"/>
                  <a:gd name="T17" fmla="*/ 302 h 607"/>
                  <a:gd name="T18" fmla="*/ 1 w 698"/>
                  <a:gd name="T19" fmla="*/ 319 h 607"/>
                  <a:gd name="T20" fmla="*/ 7 w 698"/>
                  <a:gd name="T21" fmla="*/ 347 h 607"/>
                  <a:gd name="T22" fmla="*/ 15 w 698"/>
                  <a:gd name="T23" fmla="*/ 376 h 607"/>
                  <a:gd name="T24" fmla="*/ 25 w 698"/>
                  <a:gd name="T25" fmla="*/ 397 h 607"/>
                  <a:gd name="T26" fmla="*/ 35 w 698"/>
                  <a:gd name="T27" fmla="*/ 415 h 607"/>
                  <a:gd name="T28" fmla="*/ 41 w 698"/>
                  <a:gd name="T29" fmla="*/ 439 h 607"/>
                  <a:gd name="T30" fmla="*/ 45 w 698"/>
                  <a:gd name="T31" fmla="*/ 463 h 607"/>
                  <a:gd name="T32" fmla="*/ 47 w 698"/>
                  <a:gd name="T33" fmla="*/ 485 h 607"/>
                  <a:gd name="T34" fmla="*/ 50 w 698"/>
                  <a:gd name="T35" fmla="*/ 504 h 607"/>
                  <a:gd name="T36" fmla="*/ 56 w 698"/>
                  <a:gd name="T37" fmla="*/ 521 h 607"/>
                  <a:gd name="T38" fmla="*/ 62 w 698"/>
                  <a:gd name="T39" fmla="*/ 536 h 607"/>
                  <a:gd name="T40" fmla="*/ 69 w 698"/>
                  <a:gd name="T41" fmla="*/ 549 h 607"/>
                  <a:gd name="T42" fmla="*/ 76 w 698"/>
                  <a:gd name="T43" fmla="*/ 559 h 607"/>
                  <a:gd name="T44" fmla="*/ 81 w 698"/>
                  <a:gd name="T45" fmla="*/ 566 h 607"/>
                  <a:gd name="T46" fmla="*/ 85 w 698"/>
                  <a:gd name="T47" fmla="*/ 572 h 607"/>
                  <a:gd name="T48" fmla="*/ 86 w 698"/>
                  <a:gd name="T49" fmla="*/ 573 h 607"/>
                  <a:gd name="T50" fmla="*/ 452 w 698"/>
                  <a:gd name="T51" fmla="*/ 607 h 607"/>
                  <a:gd name="T52" fmla="*/ 497 w 698"/>
                  <a:gd name="T53" fmla="*/ 391 h 607"/>
                  <a:gd name="T54" fmla="*/ 497 w 698"/>
                  <a:gd name="T55" fmla="*/ 390 h 607"/>
                  <a:gd name="T56" fmla="*/ 499 w 698"/>
                  <a:gd name="T57" fmla="*/ 385 h 607"/>
                  <a:gd name="T58" fmla="*/ 500 w 698"/>
                  <a:gd name="T59" fmla="*/ 379 h 607"/>
                  <a:gd name="T60" fmla="*/ 504 w 698"/>
                  <a:gd name="T61" fmla="*/ 371 h 607"/>
                  <a:gd name="T62" fmla="*/ 510 w 698"/>
                  <a:gd name="T63" fmla="*/ 363 h 607"/>
                  <a:gd name="T64" fmla="*/ 519 w 698"/>
                  <a:gd name="T65" fmla="*/ 354 h 607"/>
                  <a:gd name="T66" fmla="*/ 532 w 698"/>
                  <a:gd name="T67" fmla="*/ 346 h 607"/>
                  <a:gd name="T68" fmla="*/ 549 w 698"/>
                  <a:gd name="T69" fmla="*/ 338 h 607"/>
                  <a:gd name="T70" fmla="*/ 568 w 698"/>
                  <a:gd name="T71" fmla="*/ 330 h 607"/>
                  <a:gd name="T72" fmla="*/ 585 w 698"/>
                  <a:gd name="T73" fmla="*/ 321 h 607"/>
                  <a:gd name="T74" fmla="*/ 600 w 698"/>
                  <a:gd name="T75" fmla="*/ 310 h 607"/>
                  <a:gd name="T76" fmla="*/ 613 w 698"/>
                  <a:gd name="T77" fmla="*/ 300 h 607"/>
                  <a:gd name="T78" fmla="*/ 625 w 698"/>
                  <a:gd name="T79" fmla="*/ 288 h 607"/>
                  <a:gd name="T80" fmla="*/ 637 w 698"/>
                  <a:gd name="T81" fmla="*/ 277 h 607"/>
                  <a:gd name="T82" fmla="*/ 648 w 698"/>
                  <a:gd name="T83" fmla="*/ 264 h 607"/>
                  <a:gd name="T84" fmla="*/ 659 w 698"/>
                  <a:gd name="T85" fmla="*/ 251 h 607"/>
                  <a:gd name="T86" fmla="*/ 668 w 698"/>
                  <a:gd name="T87" fmla="*/ 239 h 607"/>
                  <a:gd name="T88" fmla="*/ 677 w 698"/>
                  <a:gd name="T89" fmla="*/ 225 h 607"/>
                  <a:gd name="T90" fmla="*/ 684 w 698"/>
                  <a:gd name="T91" fmla="*/ 210 h 607"/>
                  <a:gd name="T92" fmla="*/ 689 w 698"/>
                  <a:gd name="T93" fmla="*/ 195 h 607"/>
                  <a:gd name="T94" fmla="*/ 693 w 698"/>
                  <a:gd name="T95" fmla="*/ 181 h 607"/>
                  <a:gd name="T96" fmla="*/ 696 w 698"/>
                  <a:gd name="T97" fmla="*/ 167 h 607"/>
                  <a:gd name="T98" fmla="*/ 698 w 698"/>
                  <a:gd name="T99" fmla="*/ 154 h 607"/>
                  <a:gd name="T100" fmla="*/ 698 w 698"/>
                  <a:gd name="T101" fmla="*/ 142 h 607"/>
                  <a:gd name="T102" fmla="*/ 696 w 698"/>
                  <a:gd name="T103" fmla="*/ 127 h 607"/>
                  <a:gd name="T104" fmla="*/ 690 w 698"/>
                  <a:gd name="T105" fmla="*/ 107 h 607"/>
                  <a:gd name="T106" fmla="*/ 683 w 698"/>
                  <a:gd name="T107" fmla="*/ 84 h 607"/>
                  <a:gd name="T108" fmla="*/ 675 w 698"/>
                  <a:gd name="T109" fmla="*/ 60 h 607"/>
                  <a:gd name="T110" fmla="*/ 667 w 698"/>
                  <a:gd name="T111" fmla="*/ 37 h 607"/>
                  <a:gd name="T112" fmla="*/ 660 w 698"/>
                  <a:gd name="T113" fmla="*/ 19 h 607"/>
                  <a:gd name="T114" fmla="*/ 655 w 698"/>
                  <a:gd name="T115" fmla="*/ 5 h 607"/>
                  <a:gd name="T116" fmla="*/ 653 w 698"/>
                  <a:gd name="T117" fmla="*/ 0 h 607"/>
                  <a:gd name="T118" fmla="*/ 53 w 698"/>
                  <a:gd name="T119" fmla="*/ 17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8" h="607">
                    <a:moveTo>
                      <a:pt x="53" y="174"/>
                    </a:moveTo>
                    <a:lnTo>
                      <a:pt x="50" y="179"/>
                    </a:lnTo>
                    <a:lnTo>
                      <a:pt x="45" y="193"/>
                    </a:lnTo>
                    <a:lnTo>
                      <a:pt x="35" y="211"/>
                    </a:lnTo>
                    <a:lnTo>
                      <a:pt x="26" y="233"/>
                    </a:lnTo>
                    <a:lnTo>
                      <a:pt x="17" y="256"/>
                    </a:lnTo>
                    <a:lnTo>
                      <a:pt x="8" y="277"/>
                    </a:lnTo>
                    <a:lnTo>
                      <a:pt x="2" y="293"/>
                    </a:lnTo>
                    <a:lnTo>
                      <a:pt x="0" y="302"/>
                    </a:lnTo>
                    <a:lnTo>
                      <a:pt x="1" y="319"/>
                    </a:lnTo>
                    <a:lnTo>
                      <a:pt x="7" y="347"/>
                    </a:lnTo>
                    <a:lnTo>
                      <a:pt x="15" y="376"/>
                    </a:lnTo>
                    <a:lnTo>
                      <a:pt x="25" y="397"/>
                    </a:lnTo>
                    <a:lnTo>
                      <a:pt x="35" y="415"/>
                    </a:lnTo>
                    <a:lnTo>
                      <a:pt x="41" y="439"/>
                    </a:lnTo>
                    <a:lnTo>
                      <a:pt x="45" y="463"/>
                    </a:lnTo>
                    <a:lnTo>
                      <a:pt x="47" y="485"/>
                    </a:lnTo>
                    <a:lnTo>
                      <a:pt x="50" y="504"/>
                    </a:lnTo>
                    <a:lnTo>
                      <a:pt x="56" y="521"/>
                    </a:lnTo>
                    <a:lnTo>
                      <a:pt x="62" y="536"/>
                    </a:lnTo>
                    <a:lnTo>
                      <a:pt x="69" y="549"/>
                    </a:lnTo>
                    <a:lnTo>
                      <a:pt x="76" y="559"/>
                    </a:lnTo>
                    <a:lnTo>
                      <a:pt x="81" y="566"/>
                    </a:lnTo>
                    <a:lnTo>
                      <a:pt x="85" y="572"/>
                    </a:lnTo>
                    <a:lnTo>
                      <a:pt x="86" y="573"/>
                    </a:lnTo>
                    <a:lnTo>
                      <a:pt x="452" y="607"/>
                    </a:lnTo>
                    <a:lnTo>
                      <a:pt x="497" y="391"/>
                    </a:lnTo>
                    <a:lnTo>
                      <a:pt x="497" y="390"/>
                    </a:lnTo>
                    <a:lnTo>
                      <a:pt x="499" y="385"/>
                    </a:lnTo>
                    <a:lnTo>
                      <a:pt x="500" y="379"/>
                    </a:lnTo>
                    <a:lnTo>
                      <a:pt x="504" y="371"/>
                    </a:lnTo>
                    <a:lnTo>
                      <a:pt x="510" y="363"/>
                    </a:lnTo>
                    <a:lnTo>
                      <a:pt x="519" y="354"/>
                    </a:lnTo>
                    <a:lnTo>
                      <a:pt x="532" y="346"/>
                    </a:lnTo>
                    <a:lnTo>
                      <a:pt x="549" y="338"/>
                    </a:lnTo>
                    <a:lnTo>
                      <a:pt x="568" y="330"/>
                    </a:lnTo>
                    <a:lnTo>
                      <a:pt x="585" y="321"/>
                    </a:lnTo>
                    <a:lnTo>
                      <a:pt x="600" y="310"/>
                    </a:lnTo>
                    <a:lnTo>
                      <a:pt x="613" y="300"/>
                    </a:lnTo>
                    <a:lnTo>
                      <a:pt x="625" y="288"/>
                    </a:lnTo>
                    <a:lnTo>
                      <a:pt x="637" y="277"/>
                    </a:lnTo>
                    <a:lnTo>
                      <a:pt x="648" y="264"/>
                    </a:lnTo>
                    <a:lnTo>
                      <a:pt x="659" y="251"/>
                    </a:lnTo>
                    <a:lnTo>
                      <a:pt x="668" y="239"/>
                    </a:lnTo>
                    <a:lnTo>
                      <a:pt x="677" y="225"/>
                    </a:lnTo>
                    <a:lnTo>
                      <a:pt x="684" y="210"/>
                    </a:lnTo>
                    <a:lnTo>
                      <a:pt x="689" y="195"/>
                    </a:lnTo>
                    <a:lnTo>
                      <a:pt x="693" y="181"/>
                    </a:lnTo>
                    <a:lnTo>
                      <a:pt x="696" y="167"/>
                    </a:lnTo>
                    <a:lnTo>
                      <a:pt x="698" y="154"/>
                    </a:lnTo>
                    <a:lnTo>
                      <a:pt x="698" y="142"/>
                    </a:lnTo>
                    <a:lnTo>
                      <a:pt x="696" y="127"/>
                    </a:lnTo>
                    <a:lnTo>
                      <a:pt x="690" y="107"/>
                    </a:lnTo>
                    <a:lnTo>
                      <a:pt x="683" y="84"/>
                    </a:lnTo>
                    <a:lnTo>
                      <a:pt x="675" y="60"/>
                    </a:lnTo>
                    <a:lnTo>
                      <a:pt x="667" y="37"/>
                    </a:lnTo>
                    <a:lnTo>
                      <a:pt x="660" y="19"/>
                    </a:lnTo>
                    <a:lnTo>
                      <a:pt x="655" y="5"/>
                    </a:lnTo>
                    <a:lnTo>
                      <a:pt x="653" y="0"/>
                    </a:lnTo>
                    <a:lnTo>
                      <a:pt x="53" y="174"/>
                    </a:lnTo>
                    <a:close/>
                  </a:path>
                </a:pathLst>
              </a:custGeom>
              <a:solidFill>
                <a:srgbClr val="667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2168" y="2420"/>
                <a:ext cx="340" cy="141"/>
              </a:xfrm>
              <a:custGeom>
                <a:avLst/>
                <a:gdLst>
                  <a:gd name="T0" fmla="*/ 111 w 678"/>
                  <a:gd name="T1" fmla="*/ 38 h 282"/>
                  <a:gd name="T2" fmla="*/ 101 w 678"/>
                  <a:gd name="T3" fmla="*/ 47 h 282"/>
                  <a:gd name="T4" fmla="*/ 85 w 678"/>
                  <a:gd name="T5" fmla="*/ 61 h 282"/>
                  <a:gd name="T6" fmla="*/ 66 w 678"/>
                  <a:gd name="T7" fmla="*/ 78 h 282"/>
                  <a:gd name="T8" fmla="*/ 48 w 678"/>
                  <a:gd name="T9" fmla="*/ 96 h 282"/>
                  <a:gd name="T10" fmla="*/ 29 w 678"/>
                  <a:gd name="T11" fmla="*/ 116 h 282"/>
                  <a:gd name="T12" fmla="*/ 14 w 678"/>
                  <a:gd name="T13" fmla="*/ 133 h 282"/>
                  <a:gd name="T14" fmla="*/ 3 w 678"/>
                  <a:gd name="T15" fmla="*/ 148 h 282"/>
                  <a:gd name="T16" fmla="*/ 0 w 678"/>
                  <a:gd name="T17" fmla="*/ 159 h 282"/>
                  <a:gd name="T18" fmla="*/ 2 w 678"/>
                  <a:gd name="T19" fmla="*/ 180 h 282"/>
                  <a:gd name="T20" fmla="*/ 9 w 678"/>
                  <a:gd name="T21" fmla="*/ 208 h 282"/>
                  <a:gd name="T22" fmla="*/ 18 w 678"/>
                  <a:gd name="T23" fmla="*/ 233 h 282"/>
                  <a:gd name="T24" fmla="*/ 28 w 678"/>
                  <a:gd name="T25" fmla="*/ 251 h 282"/>
                  <a:gd name="T26" fmla="*/ 35 w 678"/>
                  <a:gd name="T27" fmla="*/ 255 h 282"/>
                  <a:gd name="T28" fmla="*/ 44 w 678"/>
                  <a:gd name="T29" fmla="*/ 261 h 282"/>
                  <a:gd name="T30" fmla="*/ 55 w 678"/>
                  <a:gd name="T31" fmla="*/ 266 h 282"/>
                  <a:gd name="T32" fmla="*/ 66 w 678"/>
                  <a:gd name="T33" fmla="*/ 270 h 282"/>
                  <a:gd name="T34" fmla="*/ 78 w 678"/>
                  <a:gd name="T35" fmla="*/ 274 h 282"/>
                  <a:gd name="T36" fmla="*/ 86 w 678"/>
                  <a:gd name="T37" fmla="*/ 277 h 282"/>
                  <a:gd name="T38" fmla="*/ 93 w 678"/>
                  <a:gd name="T39" fmla="*/ 278 h 282"/>
                  <a:gd name="T40" fmla="*/ 95 w 678"/>
                  <a:gd name="T41" fmla="*/ 279 h 282"/>
                  <a:gd name="T42" fmla="*/ 100 w 678"/>
                  <a:gd name="T43" fmla="*/ 279 h 282"/>
                  <a:gd name="T44" fmla="*/ 115 w 678"/>
                  <a:gd name="T45" fmla="*/ 279 h 282"/>
                  <a:gd name="T46" fmla="*/ 138 w 678"/>
                  <a:gd name="T47" fmla="*/ 279 h 282"/>
                  <a:gd name="T48" fmla="*/ 167 w 678"/>
                  <a:gd name="T49" fmla="*/ 281 h 282"/>
                  <a:gd name="T50" fmla="*/ 202 w 678"/>
                  <a:gd name="T51" fmla="*/ 281 h 282"/>
                  <a:gd name="T52" fmla="*/ 241 w 678"/>
                  <a:gd name="T53" fmla="*/ 281 h 282"/>
                  <a:gd name="T54" fmla="*/ 284 w 678"/>
                  <a:gd name="T55" fmla="*/ 281 h 282"/>
                  <a:gd name="T56" fmla="*/ 328 w 678"/>
                  <a:gd name="T57" fmla="*/ 281 h 282"/>
                  <a:gd name="T58" fmla="*/ 373 w 678"/>
                  <a:gd name="T59" fmla="*/ 282 h 282"/>
                  <a:gd name="T60" fmla="*/ 415 w 678"/>
                  <a:gd name="T61" fmla="*/ 282 h 282"/>
                  <a:gd name="T62" fmla="*/ 457 w 678"/>
                  <a:gd name="T63" fmla="*/ 282 h 282"/>
                  <a:gd name="T64" fmla="*/ 495 w 678"/>
                  <a:gd name="T65" fmla="*/ 282 h 282"/>
                  <a:gd name="T66" fmla="*/ 528 w 678"/>
                  <a:gd name="T67" fmla="*/ 281 h 282"/>
                  <a:gd name="T68" fmla="*/ 555 w 678"/>
                  <a:gd name="T69" fmla="*/ 281 h 282"/>
                  <a:gd name="T70" fmla="*/ 575 w 678"/>
                  <a:gd name="T71" fmla="*/ 281 h 282"/>
                  <a:gd name="T72" fmla="*/ 586 w 678"/>
                  <a:gd name="T73" fmla="*/ 279 h 282"/>
                  <a:gd name="T74" fmla="*/ 598 w 678"/>
                  <a:gd name="T75" fmla="*/ 277 h 282"/>
                  <a:gd name="T76" fmla="*/ 608 w 678"/>
                  <a:gd name="T77" fmla="*/ 275 h 282"/>
                  <a:gd name="T78" fmla="*/ 616 w 678"/>
                  <a:gd name="T79" fmla="*/ 271 h 282"/>
                  <a:gd name="T80" fmla="*/ 624 w 678"/>
                  <a:gd name="T81" fmla="*/ 268 h 282"/>
                  <a:gd name="T82" fmla="*/ 631 w 678"/>
                  <a:gd name="T83" fmla="*/ 263 h 282"/>
                  <a:gd name="T84" fmla="*/ 637 w 678"/>
                  <a:gd name="T85" fmla="*/ 258 h 282"/>
                  <a:gd name="T86" fmla="*/ 644 w 678"/>
                  <a:gd name="T87" fmla="*/ 252 h 282"/>
                  <a:gd name="T88" fmla="*/ 649 w 678"/>
                  <a:gd name="T89" fmla="*/ 246 h 282"/>
                  <a:gd name="T90" fmla="*/ 661 w 678"/>
                  <a:gd name="T91" fmla="*/ 209 h 282"/>
                  <a:gd name="T92" fmla="*/ 670 w 678"/>
                  <a:gd name="T93" fmla="*/ 142 h 282"/>
                  <a:gd name="T94" fmla="*/ 676 w 678"/>
                  <a:gd name="T95" fmla="*/ 79 h 282"/>
                  <a:gd name="T96" fmla="*/ 678 w 678"/>
                  <a:gd name="T97" fmla="*/ 50 h 282"/>
                  <a:gd name="T98" fmla="*/ 291 w 678"/>
                  <a:gd name="T99" fmla="*/ 0 h 282"/>
                  <a:gd name="T100" fmla="*/ 111 w 678"/>
                  <a:gd name="T101" fmla="*/ 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8" h="282">
                    <a:moveTo>
                      <a:pt x="111" y="38"/>
                    </a:moveTo>
                    <a:lnTo>
                      <a:pt x="101" y="47"/>
                    </a:lnTo>
                    <a:lnTo>
                      <a:pt x="85" y="61"/>
                    </a:lnTo>
                    <a:lnTo>
                      <a:pt x="66" y="78"/>
                    </a:lnTo>
                    <a:lnTo>
                      <a:pt x="48" y="96"/>
                    </a:lnTo>
                    <a:lnTo>
                      <a:pt x="29" y="116"/>
                    </a:lnTo>
                    <a:lnTo>
                      <a:pt x="14" y="133"/>
                    </a:lnTo>
                    <a:lnTo>
                      <a:pt x="3" y="148"/>
                    </a:lnTo>
                    <a:lnTo>
                      <a:pt x="0" y="159"/>
                    </a:lnTo>
                    <a:lnTo>
                      <a:pt x="2" y="180"/>
                    </a:lnTo>
                    <a:lnTo>
                      <a:pt x="9" y="208"/>
                    </a:lnTo>
                    <a:lnTo>
                      <a:pt x="18" y="233"/>
                    </a:lnTo>
                    <a:lnTo>
                      <a:pt x="28" y="251"/>
                    </a:lnTo>
                    <a:lnTo>
                      <a:pt x="35" y="255"/>
                    </a:lnTo>
                    <a:lnTo>
                      <a:pt x="44" y="261"/>
                    </a:lnTo>
                    <a:lnTo>
                      <a:pt x="55" y="266"/>
                    </a:lnTo>
                    <a:lnTo>
                      <a:pt x="66" y="270"/>
                    </a:lnTo>
                    <a:lnTo>
                      <a:pt x="78" y="274"/>
                    </a:lnTo>
                    <a:lnTo>
                      <a:pt x="86" y="277"/>
                    </a:lnTo>
                    <a:lnTo>
                      <a:pt x="93" y="278"/>
                    </a:lnTo>
                    <a:lnTo>
                      <a:pt x="95" y="279"/>
                    </a:lnTo>
                    <a:lnTo>
                      <a:pt x="100" y="279"/>
                    </a:lnTo>
                    <a:lnTo>
                      <a:pt x="115" y="279"/>
                    </a:lnTo>
                    <a:lnTo>
                      <a:pt x="138" y="279"/>
                    </a:lnTo>
                    <a:lnTo>
                      <a:pt x="167" y="281"/>
                    </a:lnTo>
                    <a:lnTo>
                      <a:pt x="202" y="281"/>
                    </a:lnTo>
                    <a:lnTo>
                      <a:pt x="241" y="281"/>
                    </a:lnTo>
                    <a:lnTo>
                      <a:pt x="284" y="281"/>
                    </a:lnTo>
                    <a:lnTo>
                      <a:pt x="328" y="281"/>
                    </a:lnTo>
                    <a:lnTo>
                      <a:pt x="373" y="282"/>
                    </a:lnTo>
                    <a:lnTo>
                      <a:pt x="415" y="282"/>
                    </a:lnTo>
                    <a:lnTo>
                      <a:pt x="457" y="282"/>
                    </a:lnTo>
                    <a:lnTo>
                      <a:pt x="495" y="282"/>
                    </a:lnTo>
                    <a:lnTo>
                      <a:pt x="528" y="281"/>
                    </a:lnTo>
                    <a:lnTo>
                      <a:pt x="555" y="281"/>
                    </a:lnTo>
                    <a:lnTo>
                      <a:pt x="575" y="281"/>
                    </a:lnTo>
                    <a:lnTo>
                      <a:pt x="586" y="279"/>
                    </a:lnTo>
                    <a:lnTo>
                      <a:pt x="598" y="277"/>
                    </a:lnTo>
                    <a:lnTo>
                      <a:pt x="608" y="275"/>
                    </a:lnTo>
                    <a:lnTo>
                      <a:pt x="616" y="271"/>
                    </a:lnTo>
                    <a:lnTo>
                      <a:pt x="624" y="268"/>
                    </a:lnTo>
                    <a:lnTo>
                      <a:pt x="631" y="263"/>
                    </a:lnTo>
                    <a:lnTo>
                      <a:pt x="637" y="258"/>
                    </a:lnTo>
                    <a:lnTo>
                      <a:pt x="644" y="252"/>
                    </a:lnTo>
                    <a:lnTo>
                      <a:pt x="649" y="246"/>
                    </a:lnTo>
                    <a:lnTo>
                      <a:pt x="661" y="209"/>
                    </a:lnTo>
                    <a:lnTo>
                      <a:pt x="670" y="142"/>
                    </a:lnTo>
                    <a:lnTo>
                      <a:pt x="676" y="79"/>
                    </a:lnTo>
                    <a:lnTo>
                      <a:pt x="678" y="50"/>
                    </a:lnTo>
                    <a:lnTo>
                      <a:pt x="291" y="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2262" y="2423"/>
                <a:ext cx="146" cy="88"/>
              </a:xfrm>
              <a:custGeom>
                <a:avLst/>
                <a:gdLst>
                  <a:gd name="T0" fmla="*/ 50 w 292"/>
                  <a:gd name="T1" fmla="*/ 0 h 178"/>
                  <a:gd name="T2" fmla="*/ 0 w 292"/>
                  <a:gd name="T3" fmla="*/ 155 h 178"/>
                  <a:gd name="T4" fmla="*/ 4 w 292"/>
                  <a:gd name="T5" fmla="*/ 155 h 178"/>
                  <a:gd name="T6" fmla="*/ 13 w 292"/>
                  <a:gd name="T7" fmla="*/ 156 h 178"/>
                  <a:gd name="T8" fmla="*/ 27 w 292"/>
                  <a:gd name="T9" fmla="*/ 158 h 178"/>
                  <a:gd name="T10" fmla="*/ 45 w 292"/>
                  <a:gd name="T11" fmla="*/ 159 h 178"/>
                  <a:gd name="T12" fmla="*/ 67 w 292"/>
                  <a:gd name="T13" fmla="*/ 161 h 178"/>
                  <a:gd name="T14" fmla="*/ 91 w 292"/>
                  <a:gd name="T15" fmla="*/ 165 h 178"/>
                  <a:gd name="T16" fmla="*/ 117 w 292"/>
                  <a:gd name="T17" fmla="*/ 167 h 178"/>
                  <a:gd name="T18" fmla="*/ 144 w 292"/>
                  <a:gd name="T19" fmla="*/ 170 h 178"/>
                  <a:gd name="T20" fmla="*/ 171 w 292"/>
                  <a:gd name="T21" fmla="*/ 172 h 178"/>
                  <a:gd name="T22" fmla="*/ 197 w 292"/>
                  <a:gd name="T23" fmla="*/ 174 h 178"/>
                  <a:gd name="T24" fmla="*/ 222 w 292"/>
                  <a:gd name="T25" fmla="*/ 176 h 178"/>
                  <a:gd name="T26" fmla="*/ 243 w 292"/>
                  <a:gd name="T27" fmla="*/ 178 h 178"/>
                  <a:gd name="T28" fmla="*/ 262 w 292"/>
                  <a:gd name="T29" fmla="*/ 178 h 178"/>
                  <a:gd name="T30" fmla="*/ 277 w 292"/>
                  <a:gd name="T31" fmla="*/ 178 h 178"/>
                  <a:gd name="T32" fmla="*/ 287 w 292"/>
                  <a:gd name="T33" fmla="*/ 178 h 178"/>
                  <a:gd name="T34" fmla="*/ 291 w 292"/>
                  <a:gd name="T35" fmla="*/ 175 h 178"/>
                  <a:gd name="T36" fmla="*/ 292 w 292"/>
                  <a:gd name="T37" fmla="*/ 145 h 178"/>
                  <a:gd name="T38" fmla="*/ 288 w 292"/>
                  <a:gd name="T39" fmla="*/ 91 h 178"/>
                  <a:gd name="T40" fmla="*/ 285 w 292"/>
                  <a:gd name="T41" fmla="*/ 41 h 178"/>
                  <a:gd name="T42" fmla="*/ 283 w 292"/>
                  <a:gd name="T43" fmla="*/ 18 h 178"/>
                  <a:gd name="T44" fmla="*/ 50 w 292"/>
                  <a:gd name="T4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78">
                    <a:moveTo>
                      <a:pt x="50" y="0"/>
                    </a:moveTo>
                    <a:lnTo>
                      <a:pt x="0" y="155"/>
                    </a:lnTo>
                    <a:lnTo>
                      <a:pt x="4" y="155"/>
                    </a:lnTo>
                    <a:lnTo>
                      <a:pt x="13" y="156"/>
                    </a:lnTo>
                    <a:lnTo>
                      <a:pt x="27" y="158"/>
                    </a:lnTo>
                    <a:lnTo>
                      <a:pt x="45" y="159"/>
                    </a:lnTo>
                    <a:lnTo>
                      <a:pt x="67" y="161"/>
                    </a:lnTo>
                    <a:lnTo>
                      <a:pt x="91" y="165"/>
                    </a:lnTo>
                    <a:lnTo>
                      <a:pt x="117" y="167"/>
                    </a:lnTo>
                    <a:lnTo>
                      <a:pt x="144" y="170"/>
                    </a:lnTo>
                    <a:lnTo>
                      <a:pt x="171" y="172"/>
                    </a:lnTo>
                    <a:lnTo>
                      <a:pt x="197" y="174"/>
                    </a:lnTo>
                    <a:lnTo>
                      <a:pt x="222" y="176"/>
                    </a:lnTo>
                    <a:lnTo>
                      <a:pt x="243" y="178"/>
                    </a:lnTo>
                    <a:lnTo>
                      <a:pt x="262" y="178"/>
                    </a:lnTo>
                    <a:lnTo>
                      <a:pt x="277" y="178"/>
                    </a:lnTo>
                    <a:lnTo>
                      <a:pt x="287" y="178"/>
                    </a:lnTo>
                    <a:lnTo>
                      <a:pt x="291" y="175"/>
                    </a:lnTo>
                    <a:lnTo>
                      <a:pt x="292" y="145"/>
                    </a:lnTo>
                    <a:lnTo>
                      <a:pt x="288" y="91"/>
                    </a:lnTo>
                    <a:lnTo>
                      <a:pt x="285" y="41"/>
                    </a:lnTo>
                    <a:lnTo>
                      <a:pt x="283" y="1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715" y="2311"/>
                <a:ext cx="78" cy="136"/>
              </a:xfrm>
              <a:custGeom>
                <a:avLst/>
                <a:gdLst>
                  <a:gd name="T0" fmla="*/ 0 w 155"/>
                  <a:gd name="T1" fmla="*/ 189 h 272"/>
                  <a:gd name="T2" fmla="*/ 4 w 155"/>
                  <a:gd name="T3" fmla="*/ 180 h 272"/>
                  <a:gd name="T4" fmla="*/ 10 w 155"/>
                  <a:gd name="T5" fmla="*/ 165 h 272"/>
                  <a:gd name="T6" fmla="*/ 15 w 155"/>
                  <a:gd name="T7" fmla="*/ 145 h 272"/>
                  <a:gd name="T8" fmla="*/ 21 w 155"/>
                  <a:gd name="T9" fmla="*/ 123 h 272"/>
                  <a:gd name="T10" fmla="*/ 25 w 155"/>
                  <a:gd name="T11" fmla="*/ 100 h 272"/>
                  <a:gd name="T12" fmla="*/ 32 w 155"/>
                  <a:gd name="T13" fmla="*/ 79 h 272"/>
                  <a:gd name="T14" fmla="*/ 39 w 155"/>
                  <a:gd name="T15" fmla="*/ 62 h 272"/>
                  <a:gd name="T16" fmla="*/ 47 w 155"/>
                  <a:gd name="T17" fmla="*/ 49 h 272"/>
                  <a:gd name="T18" fmla="*/ 52 w 155"/>
                  <a:gd name="T19" fmla="*/ 46 h 272"/>
                  <a:gd name="T20" fmla="*/ 59 w 155"/>
                  <a:gd name="T21" fmla="*/ 40 h 272"/>
                  <a:gd name="T22" fmla="*/ 67 w 155"/>
                  <a:gd name="T23" fmla="*/ 36 h 272"/>
                  <a:gd name="T24" fmla="*/ 76 w 155"/>
                  <a:gd name="T25" fmla="*/ 30 h 272"/>
                  <a:gd name="T26" fmla="*/ 85 w 155"/>
                  <a:gd name="T27" fmla="*/ 24 h 272"/>
                  <a:gd name="T28" fmla="*/ 94 w 155"/>
                  <a:gd name="T29" fmla="*/ 19 h 272"/>
                  <a:gd name="T30" fmla="*/ 104 w 155"/>
                  <a:gd name="T31" fmla="*/ 16 h 272"/>
                  <a:gd name="T32" fmla="*/ 110 w 155"/>
                  <a:gd name="T33" fmla="*/ 14 h 272"/>
                  <a:gd name="T34" fmla="*/ 122 w 155"/>
                  <a:gd name="T35" fmla="*/ 8 h 272"/>
                  <a:gd name="T36" fmla="*/ 129 w 155"/>
                  <a:gd name="T37" fmla="*/ 1 h 272"/>
                  <a:gd name="T38" fmla="*/ 135 w 155"/>
                  <a:gd name="T39" fmla="*/ 0 h 272"/>
                  <a:gd name="T40" fmla="*/ 139 w 155"/>
                  <a:gd name="T41" fmla="*/ 10 h 272"/>
                  <a:gd name="T42" fmla="*/ 142 w 155"/>
                  <a:gd name="T43" fmla="*/ 24 h 272"/>
                  <a:gd name="T44" fmla="*/ 143 w 155"/>
                  <a:gd name="T45" fmla="*/ 30 h 272"/>
                  <a:gd name="T46" fmla="*/ 144 w 155"/>
                  <a:gd name="T47" fmla="*/ 38 h 272"/>
                  <a:gd name="T48" fmla="*/ 147 w 155"/>
                  <a:gd name="T49" fmla="*/ 53 h 272"/>
                  <a:gd name="T50" fmla="*/ 151 w 155"/>
                  <a:gd name="T51" fmla="*/ 71 h 272"/>
                  <a:gd name="T52" fmla="*/ 153 w 155"/>
                  <a:gd name="T53" fmla="*/ 86 h 272"/>
                  <a:gd name="T54" fmla="*/ 154 w 155"/>
                  <a:gd name="T55" fmla="*/ 97 h 272"/>
                  <a:gd name="T56" fmla="*/ 153 w 155"/>
                  <a:gd name="T57" fmla="*/ 105 h 272"/>
                  <a:gd name="T58" fmla="*/ 152 w 155"/>
                  <a:gd name="T59" fmla="*/ 113 h 272"/>
                  <a:gd name="T60" fmla="*/ 153 w 155"/>
                  <a:gd name="T61" fmla="*/ 124 h 272"/>
                  <a:gd name="T62" fmla="*/ 154 w 155"/>
                  <a:gd name="T63" fmla="*/ 135 h 272"/>
                  <a:gd name="T64" fmla="*/ 155 w 155"/>
                  <a:gd name="T65" fmla="*/ 144 h 272"/>
                  <a:gd name="T66" fmla="*/ 155 w 155"/>
                  <a:gd name="T67" fmla="*/ 154 h 272"/>
                  <a:gd name="T68" fmla="*/ 153 w 155"/>
                  <a:gd name="T69" fmla="*/ 166 h 272"/>
                  <a:gd name="T70" fmla="*/ 150 w 155"/>
                  <a:gd name="T71" fmla="*/ 178 h 272"/>
                  <a:gd name="T72" fmla="*/ 144 w 155"/>
                  <a:gd name="T73" fmla="*/ 191 h 272"/>
                  <a:gd name="T74" fmla="*/ 138 w 155"/>
                  <a:gd name="T75" fmla="*/ 199 h 272"/>
                  <a:gd name="T76" fmla="*/ 127 w 155"/>
                  <a:gd name="T77" fmla="*/ 211 h 272"/>
                  <a:gd name="T78" fmla="*/ 113 w 155"/>
                  <a:gd name="T79" fmla="*/ 224 h 272"/>
                  <a:gd name="T80" fmla="*/ 97 w 155"/>
                  <a:gd name="T81" fmla="*/ 238 h 272"/>
                  <a:gd name="T82" fmla="*/ 82 w 155"/>
                  <a:gd name="T83" fmla="*/ 251 h 272"/>
                  <a:gd name="T84" fmla="*/ 68 w 155"/>
                  <a:gd name="T85" fmla="*/ 261 h 272"/>
                  <a:gd name="T86" fmla="*/ 59 w 155"/>
                  <a:gd name="T87" fmla="*/ 269 h 272"/>
                  <a:gd name="T88" fmla="*/ 55 w 155"/>
                  <a:gd name="T89" fmla="*/ 272 h 272"/>
                  <a:gd name="T90" fmla="*/ 0 w 155"/>
                  <a:gd name="T91" fmla="*/ 18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" h="272">
                    <a:moveTo>
                      <a:pt x="0" y="189"/>
                    </a:moveTo>
                    <a:lnTo>
                      <a:pt x="4" y="180"/>
                    </a:lnTo>
                    <a:lnTo>
                      <a:pt x="10" y="165"/>
                    </a:lnTo>
                    <a:lnTo>
                      <a:pt x="15" y="145"/>
                    </a:lnTo>
                    <a:lnTo>
                      <a:pt x="21" y="123"/>
                    </a:lnTo>
                    <a:lnTo>
                      <a:pt x="25" y="100"/>
                    </a:lnTo>
                    <a:lnTo>
                      <a:pt x="32" y="79"/>
                    </a:lnTo>
                    <a:lnTo>
                      <a:pt x="39" y="62"/>
                    </a:lnTo>
                    <a:lnTo>
                      <a:pt x="47" y="49"/>
                    </a:lnTo>
                    <a:lnTo>
                      <a:pt x="52" y="46"/>
                    </a:lnTo>
                    <a:lnTo>
                      <a:pt x="59" y="40"/>
                    </a:lnTo>
                    <a:lnTo>
                      <a:pt x="67" y="36"/>
                    </a:lnTo>
                    <a:lnTo>
                      <a:pt x="76" y="30"/>
                    </a:lnTo>
                    <a:lnTo>
                      <a:pt x="85" y="24"/>
                    </a:lnTo>
                    <a:lnTo>
                      <a:pt x="94" y="19"/>
                    </a:lnTo>
                    <a:lnTo>
                      <a:pt x="104" y="16"/>
                    </a:lnTo>
                    <a:lnTo>
                      <a:pt x="110" y="14"/>
                    </a:lnTo>
                    <a:lnTo>
                      <a:pt x="122" y="8"/>
                    </a:lnTo>
                    <a:lnTo>
                      <a:pt x="129" y="1"/>
                    </a:lnTo>
                    <a:lnTo>
                      <a:pt x="135" y="0"/>
                    </a:lnTo>
                    <a:lnTo>
                      <a:pt x="139" y="10"/>
                    </a:lnTo>
                    <a:lnTo>
                      <a:pt x="142" y="24"/>
                    </a:lnTo>
                    <a:lnTo>
                      <a:pt x="143" y="30"/>
                    </a:lnTo>
                    <a:lnTo>
                      <a:pt x="144" y="38"/>
                    </a:lnTo>
                    <a:lnTo>
                      <a:pt x="147" y="53"/>
                    </a:lnTo>
                    <a:lnTo>
                      <a:pt x="151" y="71"/>
                    </a:lnTo>
                    <a:lnTo>
                      <a:pt x="153" y="86"/>
                    </a:lnTo>
                    <a:lnTo>
                      <a:pt x="154" y="97"/>
                    </a:lnTo>
                    <a:lnTo>
                      <a:pt x="153" y="105"/>
                    </a:lnTo>
                    <a:lnTo>
                      <a:pt x="152" y="113"/>
                    </a:lnTo>
                    <a:lnTo>
                      <a:pt x="153" y="124"/>
                    </a:lnTo>
                    <a:lnTo>
                      <a:pt x="154" y="135"/>
                    </a:lnTo>
                    <a:lnTo>
                      <a:pt x="155" y="144"/>
                    </a:lnTo>
                    <a:lnTo>
                      <a:pt x="155" y="154"/>
                    </a:lnTo>
                    <a:lnTo>
                      <a:pt x="153" y="166"/>
                    </a:lnTo>
                    <a:lnTo>
                      <a:pt x="150" y="178"/>
                    </a:lnTo>
                    <a:lnTo>
                      <a:pt x="144" y="191"/>
                    </a:lnTo>
                    <a:lnTo>
                      <a:pt x="138" y="199"/>
                    </a:lnTo>
                    <a:lnTo>
                      <a:pt x="127" y="211"/>
                    </a:lnTo>
                    <a:lnTo>
                      <a:pt x="113" y="224"/>
                    </a:lnTo>
                    <a:lnTo>
                      <a:pt x="97" y="238"/>
                    </a:lnTo>
                    <a:lnTo>
                      <a:pt x="82" y="251"/>
                    </a:lnTo>
                    <a:lnTo>
                      <a:pt x="68" y="261"/>
                    </a:lnTo>
                    <a:lnTo>
                      <a:pt x="59" y="269"/>
                    </a:lnTo>
                    <a:lnTo>
                      <a:pt x="55" y="272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F2D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551" y="1920"/>
                <a:ext cx="507" cy="367"/>
              </a:xfrm>
              <a:custGeom>
                <a:avLst/>
                <a:gdLst>
                  <a:gd name="T0" fmla="*/ 1014 w 1014"/>
                  <a:gd name="T1" fmla="*/ 568 h 735"/>
                  <a:gd name="T2" fmla="*/ 1014 w 1014"/>
                  <a:gd name="T3" fmla="*/ 0 h 735"/>
                  <a:gd name="T4" fmla="*/ 0 w 1014"/>
                  <a:gd name="T5" fmla="*/ 0 h 735"/>
                  <a:gd name="T6" fmla="*/ 0 w 1014"/>
                  <a:gd name="T7" fmla="*/ 375 h 735"/>
                  <a:gd name="T8" fmla="*/ 83 w 1014"/>
                  <a:gd name="T9" fmla="*/ 735 h 735"/>
                  <a:gd name="T10" fmla="*/ 1014 w 1014"/>
                  <a:gd name="T11" fmla="*/ 568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4" h="735">
                    <a:moveTo>
                      <a:pt x="1014" y="568"/>
                    </a:moveTo>
                    <a:lnTo>
                      <a:pt x="1014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83" y="735"/>
                    </a:lnTo>
                    <a:lnTo>
                      <a:pt x="1014" y="568"/>
                    </a:lnTo>
                    <a:close/>
                  </a:path>
                </a:pathLst>
              </a:custGeom>
              <a:solidFill>
                <a:srgbClr val="66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539" y="2107"/>
                <a:ext cx="100" cy="146"/>
              </a:xfrm>
              <a:custGeom>
                <a:avLst/>
                <a:gdLst>
                  <a:gd name="T0" fmla="*/ 148 w 201"/>
                  <a:gd name="T1" fmla="*/ 0 h 294"/>
                  <a:gd name="T2" fmla="*/ 150 w 201"/>
                  <a:gd name="T3" fmla="*/ 4 h 294"/>
                  <a:gd name="T4" fmla="*/ 154 w 201"/>
                  <a:gd name="T5" fmla="*/ 12 h 294"/>
                  <a:gd name="T6" fmla="*/ 161 w 201"/>
                  <a:gd name="T7" fmla="*/ 24 h 294"/>
                  <a:gd name="T8" fmla="*/ 169 w 201"/>
                  <a:gd name="T9" fmla="*/ 39 h 294"/>
                  <a:gd name="T10" fmla="*/ 179 w 201"/>
                  <a:gd name="T11" fmla="*/ 57 h 294"/>
                  <a:gd name="T12" fmla="*/ 186 w 201"/>
                  <a:gd name="T13" fmla="*/ 73 h 294"/>
                  <a:gd name="T14" fmla="*/ 191 w 201"/>
                  <a:gd name="T15" fmla="*/ 89 h 294"/>
                  <a:gd name="T16" fmla="*/ 195 w 201"/>
                  <a:gd name="T17" fmla="*/ 103 h 294"/>
                  <a:gd name="T18" fmla="*/ 197 w 201"/>
                  <a:gd name="T19" fmla="*/ 127 h 294"/>
                  <a:gd name="T20" fmla="*/ 199 w 201"/>
                  <a:gd name="T21" fmla="*/ 154 h 294"/>
                  <a:gd name="T22" fmla="*/ 201 w 201"/>
                  <a:gd name="T23" fmla="*/ 180 h 294"/>
                  <a:gd name="T24" fmla="*/ 201 w 201"/>
                  <a:gd name="T25" fmla="*/ 197 h 294"/>
                  <a:gd name="T26" fmla="*/ 199 w 201"/>
                  <a:gd name="T27" fmla="*/ 212 h 294"/>
                  <a:gd name="T28" fmla="*/ 196 w 201"/>
                  <a:gd name="T29" fmla="*/ 229 h 294"/>
                  <a:gd name="T30" fmla="*/ 187 w 201"/>
                  <a:gd name="T31" fmla="*/ 244 h 294"/>
                  <a:gd name="T32" fmla="*/ 173 w 201"/>
                  <a:gd name="T33" fmla="*/ 256 h 294"/>
                  <a:gd name="T34" fmla="*/ 167 w 201"/>
                  <a:gd name="T35" fmla="*/ 258 h 294"/>
                  <a:gd name="T36" fmla="*/ 159 w 201"/>
                  <a:gd name="T37" fmla="*/ 261 h 294"/>
                  <a:gd name="T38" fmla="*/ 150 w 201"/>
                  <a:gd name="T39" fmla="*/ 265 h 294"/>
                  <a:gd name="T40" fmla="*/ 139 w 201"/>
                  <a:gd name="T41" fmla="*/ 268 h 294"/>
                  <a:gd name="T42" fmla="*/ 130 w 201"/>
                  <a:gd name="T43" fmla="*/ 272 h 294"/>
                  <a:gd name="T44" fmla="*/ 122 w 201"/>
                  <a:gd name="T45" fmla="*/ 275 h 294"/>
                  <a:gd name="T46" fmla="*/ 116 w 201"/>
                  <a:gd name="T47" fmla="*/ 276 h 294"/>
                  <a:gd name="T48" fmla="*/ 114 w 201"/>
                  <a:gd name="T49" fmla="*/ 278 h 294"/>
                  <a:gd name="T50" fmla="*/ 98 w 201"/>
                  <a:gd name="T51" fmla="*/ 294 h 294"/>
                  <a:gd name="T52" fmla="*/ 8 w 201"/>
                  <a:gd name="T53" fmla="*/ 238 h 294"/>
                  <a:gd name="T54" fmla="*/ 6 w 201"/>
                  <a:gd name="T55" fmla="*/ 215 h 294"/>
                  <a:gd name="T56" fmla="*/ 2 w 201"/>
                  <a:gd name="T57" fmla="*/ 166 h 294"/>
                  <a:gd name="T58" fmla="*/ 0 w 201"/>
                  <a:gd name="T59" fmla="*/ 114 h 294"/>
                  <a:gd name="T60" fmla="*/ 4 w 201"/>
                  <a:gd name="T61" fmla="*/ 89 h 294"/>
                  <a:gd name="T62" fmla="*/ 12 w 201"/>
                  <a:gd name="T63" fmla="*/ 83 h 294"/>
                  <a:gd name="T64" fmla="*/ 29 w 201"/>
                  <a:gd name="T65" fmla="*/ 73 h 294"/>
                  <a:gd name="T66" fmla="*/ 53 w 201"/>
                  <a:gd name="T67" fmla="*/ 58 h 294"/>
                  <a:gd name="T68" fmla="*/ 78 w 201"/>
                  <a:gd name="T69" fmla="*/ 43 h 294"/>
                  <a:gd name="T70" fmla="*/ 104 w 201"/>
                  <a:gd name="T71" fmla="*/ 27 h 294"/>
                  <a:gd name="T72" fmla="*/ 126 w 201"/>
                  <a:gd name="T73" fmla="*/ 13 h 294"/>
                  <a:gd name="T74" fmla="*/ 142 w 201"/>
                  <a:gd name="T75" fmla="*/ 4 h 294"/>
                  <a:gd name="T76" fmla="*/ 148 w 201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294">
                    <a:moveTo>
                      <a:pt x="148" y="0"/>
                    </a:moveTo>
                    <a:lnTo>
                      <a:pt x="150" y="4"/>
                    </a:lnTo>
                    <a:lnTo>
                      <a:pt x="154" y="12"/>
                    </a:lnTo>
                    <a:lnTo>
                      <a:pt x="161" y="24"/>
                    </a:lnTo>
                    <a:lnTo>
                      <a:pt x="169" y="39"/>
                    </a:lnTo>
                    <a:lnTo>
                      <a:pt x="179" y="57"/>
                    </a:lnTo>
                    <a:lnTo>
                      <a:pt x="186" y="73"/>
                    </a:lnTo>
                    <a:lnTo>
                      <a:pt x="191" y="89"/>
                    </a:lnTo>
                    <a:lnTo>
                      <a:pt x="195" y="103"/>
                    </a:lnTo>
                    <a:lnTo>
                      <a:pt x="197" y="127"/>
                    </a:lnTo>
                    <a:lnTo>
                      <a:pt x="199" y="154"/>
                    </a:lnTo>
                    <a:lnTo>
                      <a:pt x="201" y="180"/>
                    </a:lnTo>
                    <a:lnTo>
                      <a:pt x="201" y="197"/>
                    </a:lnTo>
                    <a:lnTo>
                      <a:pt x="199" y="212"/>
                    </a:lnTo>
                    <a:lnTo>
                      <a:pt x="196" y="229"/>
                    </a:lnTo>
                    <a:lnTo>
                      <a:pt x="187" y="244"/>
                    </a:lnTo>
                    <a:lnTo>
                      <a:pt x="173" y="256"/>
                    </a:lnTo>
                    <a:lnTo>
                      <a:pt x="167" y="258"/>
                    </a:lnTo>
                    <a:lnTo>
                      <a:pt x="159" y="261"/>
                    </a:lnTo>
                    <a:lnTo>
                      <a:pt x="150" y="265"/>
                    </a:lnTo>
                    <a:lnTo>
                      <a:pt x="139" y="268"/>
                    </a:lnTo>
                    <a:lnTo>
                      <a:pt x="130" y="272"/>
                    </a:lnTo>
                    <a:lnTo>
                      <a:pt x="122" y="275"/>
                    </a:lnTo>
                    <a:lnTo>
                      <a:pt x="116" y="276"/>
                    </a:lnTo>
                    <a:lnTo>
                      <a:pt x="114" y="278"/>
                    </a:lnTo>
                    <a:lnTo>
                      <a:pt x="98" y="294"/>
                    </a:lnTo>
                    <a:lnTo>
                      <a:pt x="8" y="238"/>
                    </a:lnTo>
                    <a:lnTo>
                      <a:pt x="6" y="215"/>
                    </a:lnTo>
                    <a:lnTo>
                      <a:pt x="2" y="166"/>
                    </a:lnTo>
                    <a:lnTo>
                      <a:pt x="0" y="114"/>
                    </a:lnTo>
                    <a:lnTo>
                      <a:pt x="4" y="89"/>
                    </a:lnTo>
                    <a:lnTo>
                      <a:pt x="12" y="83"/>
                    </a:lnTo>
                    <a:lnTo>
                      <a:pt x="29" y="73"/>
                    </a:lnTo>
                    <a:lnTo>
                      <a:pt x="53" y="58"/>
                    </a:lnTo>
                    <a:lnTo>
                      <a:pt x="78" y="43"/>
                    </a:lnTo>
                    <a:lnTo>
                      <a:pt x="104" y="27"/>
                    </a:lnTo>
                    <a:lnTo>
                      <a:pt x="126" y="13"/>
                    </a:lnTo>
                    <a:lnTo>
                      <a:pt x="142" y="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2D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1511" y="1920"/>
                <a:ext cx="75" cy="211"/>
              </a:xfrm>
              <a:prstGeom prst="rect">
                <a:avLst/>
              </a:pr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458" y="2056"/>
                <a:ext cx="155" cy="216"/>
              </a:xfrm>
              <a:custGeom>
                <a:avLst/>
                <a:gdLst>
                  <a:gd name="T0" fmla="*/ 297 w 310"/>
                  <a:gd name="T1" fmla="*/ 46 h 432"/>
                  <a:gd name="T2" fmla="*/ 283 w 310"/>
                  <a:gd name="T3" fmla="*/ 31 h 432"/>
                  <a:gd name="T4" fmla="*/ 268 w 310"/>
                  <a:gd name="T5" fmla="*/ 22 h 432"/>
                  <a:gd name="T6" fmla="*/ 251 w 310"/>
                  <a:gd name="T7" fmla="*/ 16 h 432"/>
                  <a:gd name="T8" fmla="*/ 232 w 310"/>
                  <a:gd name="T9" fmla="*/ 9 h 432"/>
                  <a:gd name="T10" fmla="*/ 209 w 310"/>
                  <a:gd name="T11" fmla="*/ 3 h 432"/>
                  <a:gd name="T12" fmla="*/ 184 w 310"/>
                  <a:gd name="T13" fmla="*/ 0 h 432"/>
                  <a:gd name="T14" fmla="*/ 159 w 310"/>
                  <a:gd name="T15" fmla="*/ 1 h 432"/>
                  <a:gd name="T16" fmla="*/ 136 w 310"/>
                  <a:gd name="T17" fmla="*/ 7 h 432"/>
                  <a:gd name="T18" fmla="*/ 113 w 310"/>
                  <a:gd name="T19" fmla="*/ 11 h 432"/>
                  <a:gd name="T20" fmla="*/ 91 w 310"/>
                  <a:gd name="T21" fmla="*/ 17 h 432"/>
                  <a:gd name="T22" fmla="*/ 71 w 310"/>
                  <a:gd name="T23" fmla="*/ 24 h 432"/>
                  <a:gd name="T24" fmla="*/ 54 w 310"/>
                  <a:gd name="T25" fmla="*/ 37 h 432"/>
                  <a:gd name="T26" fmla="*/ 33 w 310"/>
                  <a:gd name="T27" fmla="*/ 57 h 432"/>
                  <a:gd name="T28" fmla="*/ 15 w 310"/>
                  <a:gd name="T29" fmla="*/ 84 h 432"/>
                  <a:gd name="T30" fmla="*/ 2 w 310"/>
                  <a:gd name="T31" fmla="*/ 108 h 432"/>
                  <a:gd name="T32" fmla="*/ 1 w 310"/>
                  <a:gd name="T33" fmla="*/ 140 h 432"/>
                  <a:gd name="T34" fmla="*/ 5 w 310"/>
                  <a:gd name="T35" fmla="*/ 200 h 432"/>
                  <a:gd name="T36" fmla="*/ 16 w 310"/>
                  <a:gd name="T37" fmla="*/ 239 h 432"/>
                  <a:gd name="T38" fmla="*/ 23 w 310"/>
                  <a:gd name="T39" fmla="*/ 266 h 432"/>
                  <a:gd name="T40" fmla="*/ 30 w 310"/>
                  <a:gd name="T41" fmla="*/ 284 h 432"/>
                  <a:gd name="T42" fmla="*/ 20 w 310"/>
                  <a:gd name="T43" fmla="*/ 301 h 432"/>
                  <a:gd name="T44" fmla="*/ 17 w 310"/>
                  <a:gd name="T45" fmla="*/ 319 h 432"/>
                  <a:gd name="T46" fmla="*/ 1 w 310"/>
                  <a:gd name="T47" fmla="*/ 348 h 432"/>
                  <a:gd name="T48" fmla="*/ 7 w 310"/>
                  <a:gd name="T49" fmla="*/ 386 h 432"/>
                  <a:gd name="T50" fmla="*/ 16 w 310"/>
                  <a:gd name="T51" fmla="*/ 406 h 432"/>
                  <a:gd name="T52" fmla="*/ 26 w 310"/>
                  <a:gd name="T53" fmla="*/ 420 h 432"/>
                  <a:gd name="T54" fmla="*/ 39 w 310"/>
                  <a:gd name="T55" fmla="*/ 427 h 432"/>
                  <a:gd name="T56" fmla="*/ 56 w 310"/>
                  <a:gd name="T57" fmla="*/ 430 h 432"/>
                  <a:gd name="T58" fmla="*/ 77 w 310"/>
                  <a:gd name="T59" fmla="*/ 432 h 432"/>
                  <a:gd name="T60" fmla="*/ 100 w 310"/>
                  <a:gd name="T61" fmla="*/ 432 h 432"/>
                  <a:gd name="T62" fmla="*/ 120 w 310"/>
                  <a:gd name="T63" fmla="*/ 427 h 432"/>
                  <a:gd name="T64" fmla="*/ 140 w 310"/>
                  <a:gd name="T65" fmla="*/ 412 h 432"/>
                  <a:gd name="T66" fmla="*/ 154 w 310"/>
                  <a:gd name="T67" fmla="*/ 384 h 432"/>
                  <a:gd name="T68" fmla="*/ 192 w 310"/>
                  <a:gd name="T69" fmla="*/ 331 h 432"/>
                  <a:gd name="T70" fmla="*/ 203 w 310"/>
                  <a:gd name="T71" fmla="*/ 306 h 432"/>
                  <a:gd name="T72" fmla="*/ 214 w 310"/>
                  <a:gd name="T73" fmla="*/ 274 h 432"/>
                  <a:gd name="T74" fmla="*/ 207 w 310"/>
                  <a:gd name="T75" fmla="*/ 228 h 432"/>
                  <a:gd name="T76" fmla="*/ 198 w 310"/>
                  <a:gd name="T77" fmla="*/ 190 h 432"/>
                  <a:gd name="T78" fmla="*/ 273 w 310"/>
                  <a:gd name="T79" fmla="*/ 190 h 432"/>
                  <a:gd name="T80" fmla="*/ 287 w 310"/>
                  <a:gd name="T81" fmla="*/ 169 h 432"/>
                  <a:gd name="T82" fmla="*/ 303 w 310"/>
                  <a:gd name="T83" fmla="*/ 143 h 432"/>
                  <a:gd name="T84" fmla="*/ 310 w 310"/>
                  <a:gd name="T85" fmla="*/ 108 h 432"/>
                  <a:gd name="T86" fmla="*/ 303 w 310"/>
                  <a:gd name="T87" fmla="*/ 5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0" h="432">
                    <a:moveTo>
                      <a:pt x="303" y="56"/>
                    </a:moveTo>
                    <a:lnTo>
                      <a:pt x="297" y="46"/>
                    </a:lnTo>
                    <a:lnTo>
                      <a:pt x="290" y="38"/>
                    </a:lnTo>
                    <a:lnTo>
                      <a:pt x="283" y="31"/>
                    </a:lnTo>
                    <a:lnTo>
                      <a:pt x="276" y="26"/>
                    </a:lnTo>
                    <a:lnTo>
                      <a:pt x="268" y="22"/>
                    </a:lnTo>
                    <a:lnTo>
                      <a:pt x="260" y="18"/>
                    </a:lnTo>
                    <a:lnTo>
                      <a:pt x="251" y="16"/>
                    </a:lnTo>
                    <a:lnTo>
                      <a:pt x="242" y="12"/>
                    </a:lnTo>
                    <a:lnTo>
                      <a:pt x="232" y="9"/>
                    </a:lnTo>
                    <a:lnTo>
                      <a:pt x="221" y="6"/>
                    </a:lnTo>
                    <a:lnTo>
                      <a:pt x="209" y="3"/>
                    </a:lnTo>
                    <a:lnTo>
                      <a:pt x="197" y="1"/>
                    </a:lnTo>
                    <a:lnTo>
                      <a:pt x="184" y="0"/>
                    </a:lnTo>
                    <a:lnTo>
                      <a:pt x="171" y="0"/>
                    </a:lnTo>
                    <a:lnTo>
                      <a:pt x="159" y="1"/>
                    </a:lnTo>
                    <a:lnTo>
                      <a:pt x="147" y="3"/>
                    </a:lnTo>
                    <a:lnTo>
                      <a:pt x="136" y="7"/>
                    </a:lnTo>
                    <a:lnTo>
                      <a:pt x="124" y="9"/>
                    </a:lnTo>
                    <a:lnTo>
                      <a:pt x="113" y="11"/>
                    </a:lnTo>
                    <a:lnTo>
                      <a:pt x="102" y="14"/>
                    </a:lnTo>
                    <a:lnTo>
                      <a:pt x="91" y="17"/>
                    </a:lnTo>
                    <a:lnTo>
                      <a:pt x="80" y="20"/>
                    </a:lnTo>
                    <a:lnTo>
                      <a:pt x="71" y="24"/>
                    </a:lnTo>
                    <a:lnTo>
                      <a:pt x="62" y="30"/>
                    </a:lnTo>
                    <a:lnTo>
                      <a:pt x="54" y="37"/>
                    </a:lnTo>
                    <a:lnTo>
                      <a:pt x="44" y="46"/>
                    </a:lnTo>
                    <a:lnTo>
                      <a:pt x="33" y="57"/>
                    </a:lnTo>
                    <a:lnTo>
                      <a:pt x="24" y="70"/>
                    </a:lnTo>
                    <a:lnTo>
                      <a:pt x="15" y="84"/>
                    </a:lnTo>
                    <a:lnTo>
                      <a:pt x="7" y="96"/>
                    </a:lnTo>
                    <a:lnTo>
                      <a:pt x="2" y="108"/>
                    </a:lnTo>
                    <a:lnTo>
                      <a:pt x="0" y="117"/>
                    </a:lnTo>
                    <a:lnTo>
                      <a:pt x="1" y="140"/>
                    </a:lnTo>
                    <a:lnTo>
                      <a:pt x="2" y="170"/>
                    </a:lnTo>
                    <a:lnTo>
                      <a:pt x="5" y="200"/>
                    </a:lnTo>
                    <a:lnTo>
                      <a:pt x="11" y="223"/>
                    </a:lnTo>
                    <a:lnTo>
                      <a:pt x="16" y="239"/>
                    </a:lnTo>
                    <a:lnTo>
                      <a:pt x="19" y="253"/>
                    </a:lnTo>
                    <a:lnTo>
                      <a:pt x="23" y="266"/>
                    </a:lnTo>
                    <a:lnTo>
                      <a:pt x="27" y="276"/>
                    </a:lnTo>
                    <a:lnTo>
                      <a:pt x="30" y="284"/>
                    </a:lnTo>
                    <a:lnTo>
                      <a:pt x="26" y="292"/>
                    </a:lnTo>
                    <a:lnTo>
                      <a:pt x="20" y="301"/>
                    </a:lnTo>
                    <a:lnTo>
                      <a:pt x="19" y="310"/>
                    </a:lnTo>
                    <a:lnTo>
                      <a:pt x="17" y="319"/>
                    </a:lnTo>
                    <a:lnTo>
                      <a:pt x="8" y="330"/>
                    </a:lnTo>
                    <a:lnTo>
                      <a:pt x="1" y="348"/>
                    </a:lnTo>
                    <a:lnTo>
                      <a:pt x="2" y="372"/>
                    </a:lnTo>
                    <a:lnTo>
                      <a:pt x="7" y="386"/>
                    </a:lnTo>
                    <a:lnTo>
                      <a:pt x="11" y="397"/>
                    </a:lnTo>
                    <a:lnTo>
                      <a:pt x="16" y="406"/>
                    </a:lnTo>
                    <a:lnTo>
                      <a:pt x="20" y="414"/>
                    </a:lnTo>
                    <a:lnTo>
                      <a:pt x="26" y="420"/>
                    </a:lnTo>
                    <a:lnTo>
                      <a:pt x="32" y="425"/>
                    </a:lnTo>
                    <a:lnTo>
                      <a:pt x="39" y="427"/>
                    </a:lnTo>
                    <a:lnTo>
                      <a:pt x="47" y="429"/>
                    </a:lnTo>
                    <a:lnTo>
                      <a:pt x="56" y="430"/>
                    </a:lnTo>
                    <a:lnTo>
                      <a:pt x="67" y="430"/>
                    </a:lnTo>
                    <a:lnTo>
                      <a:pt x="77" y="432"/>
                    </a:lnTo>
                    <a:lnTo>
                      <a:pt x="88" y="432"/>
                    </a:lnTo>
                    <a:lnTo>
                      <a:pt x="100" y="432"/>
                    </a:lnTo>
                    <a:lnTo>
                      <a:pt x="110" y="429"/>
                    </a:lnTo>
                    <a:lnTo>
                      <a:pt x="120" y="427"/>
                    </a:lnTo>
                    <a:lnTo>
                      <a:pt x="128" y="424"/>
                    </a:lnTo>
                    <a:lnTo>
                      <a:pt x="140" y="412"/>
                    </a:lnTo>
                    <a:lnTo>
                      <a:pt x="148" y="397"/>
                    </a:lnTo>
                    <a:lnTo>
                      <a:pt x="154" y="384"/>
                    </a:lnTo>
                    <a:lnTo>
                      <a:pt x="155" y="379"/>
                    </a:lnTo>
                    <a:lnTo>
                      <a:pt x="192" y="331"/>
                    </a:lnTo>
                    <a:lnTo>
                      <a:pt x="196" y="323"/>
                    </a:lnTo>
                    <a:lnTo>
                      <a:pt x="203" y="306"/>
                    </a:lnTo>
                    <a:lnTo>
                      <a:pt x="209" y="286"/>
                    </a:lnTo>
                    <a:lnTo>
                      <a:pt x="214" y="274"/>
                    </a:lnTo>
                    <a:lnTo>
                      <a:pt x="213" y="257"/>
                    </a:lnTo>
                    <a:lnTo>
                      <a:pt x="207" y="228"/>
                    </a:lnTo>
                    <a:lnTo>
                      <a:pt x="201" y="201"/>
                    </a:lnTo>
                    <a:lnTo>
                      <a:pt x="198" y="190"/>
                    </a:lnTo>
                    <a:lnTo>
                      <a:pt x="222" y="168"/>
                    </a:lnTo>
                    <a:lnTo>
                      <a:pt x="273" y="190"/>
                    </a:lnTo>
                    <a:lnTo>
                      <a:pt x="277" y="184"/>
                    </a:lnTo>
                    <a:lnTo>
                      <a:pt x="287" y="169"/>
                    </a:lnTo>
                    <a:lnTo>
                      <a:pt x="297" y="153"/>
                    </a:lnTo>
                    <a:lnTo>
                      <a:pt x="303" y="143"/>
                    </a:lnTo>
                    <a:lnTo>
                      <a:pt x="306" y="130"/>
                    </a:lnTo>
                    <a:lnTo>
                      <a:pt x="310" y="108"/>
                    </a:lnTo>
                    <a:lnTo>
                      <a:pt x="310" y="82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2308" y="2004"/>
                <a:ext cx="152" cy="146"/>
              </a:xfrm>
              <a:custGeom>
                <a:avLst/>
                <a:gdLst>
                  <a:gd name="T0" fmla="*/ 112 w 303"/>
                  <a:gd name="T1" fmla="*/ 5 h 291"/>
                  <a:gd name="T2" fmla="*/ 96 w 303"/>
                  <a:gd name="T3" fmla="*/ 4 h 291"/>
                  <a:gd name="T4" fmla="*/ 79 w 303"/>
                  <a:gd name="T5" fmla="*/ 0 h 291"/>
                  <a:gd name="T6" fmla="*/ 64 w 303"/>
                  <a:gd name="T7" fmla="*/ 1 h 291"/>
                  <a:gd name="T8" fmla="*/ 50 w 303"/>
                  <a:gd name="T9" fmla="*/ 9 h 291"/>
                  <a:gd name="T10" fmla="*/ 38 w 303"/>
                  <a:gd name="T11" fmla="*/ 16 h 291"/>
                  <a:gd name="T12" fmla="*/ 27 w 303"/>
                  <a:gd name="T13" fmla="*/ 22 h 291"/>
                  <a:gd name="T14" fmla="*/ 18 w 303"/>
                  <a:gd name="T15" fmla="*/ 30 h 291"/>
                  <a:gd name="T16" fmla="*/ 10 w 303"/>
                  <a:gd name="T17" fmla="*/ 48 h 291"/>
                  <a:gd name="T18" fmla="*/ 0 w 303"/>
                  <a:gd name="T19" fmla="*/ 76 h 291"/>
                  <a:gd name="T20" fmla="*/ 11 w 303"/>
                  <a:gd name="T21" fmla="*/ 97 h 291"/>
                  <a:gd name="T22" fmla="*/ 17 w 303"/>
                  <a:gd name="T23" fmla="*/ 104 h 291"/>
                  <a:gd name="T24" fmla="*/ 28 w 303"/>
                  <a:gd name="T25" fmla="*/ 106 h 291"/>
                  <a:gd name="T26" fmla="*/ 47 w 303"/>
                  <a:gd name="T27" fmla="*/ 114 h 291"/>
                  <a:gd name="T28" fmla="*/ 76 w 303"/>
                  <a:gd name="T29" fmla="*/ 129 h 291"/>
                  <a:gd name="T30" fmla="*/ 110 w 303"/>
                  <a:gd name="T31" fmla="*/ 148 h 291"/>
                  <a:gd name="T32" fmla="*/ 147 w 303"/>
                  <a:gd name="T33" fmla="*/ 168 h 291"/>
                  <a:gd name="T34" fmla="*/ 179 w 303"/>
                  <a:gd name="T35" fmla="*/ 187 h 291"/>
                  <a:gd name="T36" fmla="*/ 206 w 303"/>
                  <a:gd name="T37" fmla="*/ 202 h 291"/>
                  <a:gd name="T38" fmla="*/ 221 w 303"/>
                  <a:gd name="T39" fmla="*/ 210 h 291"/>
                  <a:gd name="T40" fmla="*/ 223 w 303"/>
                  <a:gd name="T41" fmla="*/ 224 h 291"/>
                  <a:gd name="T42" fmla="*/ 227 w 303"/>
                  <a:gd name="T43" fmla="*/ 279 h 291"/>
                  <a:gd name="T44" fmla="*/ 240 w 303"/>
                  <a:gd name="T45" fmla="*/ 289 h 291"/>
                  <a:gd name="T46" fmla="*/ 258 w 303"/>
                  <a:gd name="T47" fmla="*/ 274 h 291"/>
                  <a:gd name="T48" fmla="*/ 276 w 303"/>
                  <a:gd name="T49" fmla="*/ 251 h 291"/>
                  <a:gd name="T50" fmla="*/ 291 w 303"/>
                  <a:gd name="T51" fmla="*/ 229 h 291"/>
                  <a:gd name="T52" fmla="*/ 300 w 303"/>
                  <a:gd name="T53" fmla="*/ 205 h 291"/>
                  <a:gd name="T54" fmla="*/ 300 w 303"/>
                  <a:gd name="T55" fmla="*/ 160 h 291"/>
                  <a:gd name="T56" fmla="*/ 286 w 303"/>
                  <a:gd name="T57" fmla="*/ 129 h 291"/>
                  <a:gd name="T58" fmla="*/ 273 w 303"/>
                  <a:gd name="T59" fmla="*/ 111 h 291"/>
                  <a:gd name="T60" fmla="*/ 260 w 303"/>
                  <a:gd name="T61" fmla="*/ 97 h 291"/>
                  <a:gd name="T62" fmla="*/ 252 w 303"/>
                  <a:gd name="T63" fmla="*/ 89 h 291"/>
                  <a:gd name="T64" fmla="*/ 250 w 303"/>
                  <a:gd name="T65" fmla="*/ 82 h 291"/>
                  <a:gd name="T66" fmla="*/ 239 w 303"/>
                  <a:gd name="T67" fmla="*/ 54 h 291"/>
                  <a:gd name="T68" fmla="*/ 227 w 303"/>
                  <a:gd name="T69" fmla="*/ 35 h 291"/>
                  <a:gd name="T70" fmla="*/ 218 w 303"/>
                  <a:gd name="T71" fmla="*/ 24 h 291"/>
                  <a:gd name="T72" fmla="*/ 207 w 303"/>
                  <a:gd name="T73" fmla="*/ 14 h 291"/>
                  <a:gd name="T74" fmla="*/ 194 w 303"/>
                  <a:gd name="T75" fmla="*/ 8 h 291"/>
                  <a:gd name="T76" fmla="*/ 177 w 303"/>
                  <a:gd name="T77" fmla="*/ 7 h 291"/>
                  <a:gd name="T78" fmla="*/ 155 w 303"/>
                  <a:gd name="T79" fmla="*/ 6 h 291"/>
                  <a:gd name="T80" fmla="*/ 134 w 303"/>
                  <a:gd name="T81" fmla="*/ 4 h 291"/>
                  <a:gd name="T82" fmla="*/ 122 w 303"/>
                  <a:gd name="T83" fmla="*/ 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3" h="291">
                    <a:moveTo>
                      <a:pt x="119" y="2"/>
                    </a:moveTo>
                    <a:lnTo>
                      <a:pt x="112" y="5"/>
                    </a:lnTo>
                    <a:lnTo>
                      <a:pt x="104" y="5"/>
                    </a:lnTo>
                    <a:lnTo>
                      <a:pt x="96" y="4"/>
                    </a:lnTo>
                    <a:lnTo>
                      <a:pt x="87" y="1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7" y="5"/>
                    </a:lnTo>
                    <a:lnTo>
                      <a:pt x="50" y="9"/>
                    </a:lnTo>
                    <a:lnTo>
                      <a:pt x="44" y="13"/>
                    </a:lnTo>
                    <a:lnTo>
                      <a:pt x="38" y="16"/>
                    </a:lnTo>
                    <a:lnTo>
                      <a:pt x="32" y="19"/>
                    </a:lnTo>
                    <a:lnTo>
                      <a:pt x="27" y="22"/>
                    </a:lnTo>
                    <a:lnTo>
                      <a:pt x="23" y="25"/>
                    </a:lnTo>
                    <a:lnTo>
                      <a:pt x="18" y="30"/>
                    </a:lnTo>
                    <a:lnTo>
                      <a:pt x="16" y="36"/>
                    </a:lnTo>
                    <a:lnTo>
                      <a:pt x="10" y="48"/>
                    </a:lnTo>
                    <a:lnTo>
                      <a:pt x="3" y="62"/>
                    </a:lnTo>
                    <a:lnTo>
                      <a:pt x="0" y="76"/>
                    </a:lnTo>
                    <a:lnTo>
                      <a:pt x="4" y="88"/>
                    </a:lnTo>
                    <a:lnTo>
                      <a:pt x="11" y="97"/>
                    </a:lnTo>
                    <a:lnTo>
                      <a:pt x="15" y="101"/>
                    </a:lnTo>
                    <a:lnTo>
                      <a:pt x="17" y="104"/>
                    </a:lnTo>
                    <a:lnTo>
                      <a:pt x="24" y="105"/>
                    </a:lnTo>
                    <a:lnTo>
                      <a:pt x="28" y="106"/>
                    </a:lnTo>
                    <a:lnTo>
                      <a:pt x="36" y="110"/>
                    </a:lnTo>
                    <a:lnTo>
                      <a:pt x="47" y="114"/>
                    </a:lnTo>
                    <a:lnTo>
                      <a:pt x="61" y="121"/>
                    </a:lnTo>
                    <a:lnTo>
                      <a:pt x="76" y="129"/>
                    </a:lnTo>
                    <a:lnTo>
                      <a:pt x="93" y="138"/>
                    </a:lnTo>
                    <a:lnTo>
                      <a:pt x="110" y="148"/>
                    </a:lnTo>
                    <a:lnTo>
                      <a:pt x="129" y="158"/>
                    </a:lnTo>
                    <a:lnTo>
                      <a:pt x="147" y="168"/>
                    </a:lnTo>
                    <a:lnTo>
                      <a:pt x="163" y="177"/>
                    </a:lnTo>
                    <a:lnTo>
                      <a:pt x="179" y="187"/>
                    </a:lnTo>
                    <a:lnTo>
                      <a:pt x="194" y="195"/>
                    </a:lnTo>
                    <a:lnTo>
                      <a:pt x="206" y="202"/>
                    </a:lnTo>
                    <a:lnTo>
                      <a:pt x="215" y="206"/>
                    </a:lnTo>
                    <a:lnTo>
                      <a:pt x="221" y="210"/>
                    </a:lnTo>
                    <a:lnTo>
                      <a:pt x="223" y="211"/>
                    </a:lnTo>
                    <a:lnTo>
                      <a:pt x="223" y="224"/>
                    </a:lnTo>
                    <a:lnTo>
                      <a:pt x="223" y="251"/>
                    </a:lnTo>
                    <a:lnTo>
                      <a:pt x="227" y="279"/>
                    </a:lnTo>
                    <a:lnTo>
                      <a:pt x="233" y="291"/>
                    </a:lnTo>
                    <a:lnTo>
                      <a:pt x="240" y="289"/>
                    </a:lnTo>
                    <a:lnTo>
                      <a:pt x="248" y="283"/>
                    </a:lnTo>
                    <a:lnTo>
                      <a:pt x="258" y="274"/>
                    </a:lnTo>
                    <a:lnTo>
                      <a:pt x="267" y="263"/>
                    </a:lnTo>
                    <a:lnTo>
                      <a:pt x="276" y="251"/>
                    </a:lnTo>
                    <a:lnTo>
                      <a:pt x="284" y="240"/>
                    </a:lnTo>
                    <a:lnTo>
                      <a:pt x="291" y="229"/>
                    </a:lnTo>
                    <a:lnTo>
                      <a:pt x="296" y="221"/>
                    </a:lnTo>
                    <a:lnTo>
                      <a:pt x="300" y="205"/>
                    </a:lnTo>
                    <a:lnTo>
                      <a:pt x="303" y="183"/>
                    </a:lnTo>
                    <a:lnTo>
                      <a:pt x="300" y="160"/>
                    </a:lnTo>
                    <a:lnTo>
                      <a:pt x="292" y="138"/>
                    </a:lnTo>
                    <a:lnTo>
                      <a:pt x="286" y="129"/>
                    </a:lnTo>
                    <a:lnTo>
                      <a:pt x="280" y="120"/>
                    </a:lnTo>
                    <a:lnTo>
                      <a:pt x="273" y="111"/>
                    </a:lnTo>
                    <a:lnTo>
                      <a:pt x="267" y="104"/>
                    </a:lnTo>
                    <a:lnTo>
                      <a:pt x="260" y="97"/>
                    </a:lnTo>
                    <a:lnTo>
                      <a:pt x="255" y="92"/>
                    </a:lnTo>
                    <a:lnTo>
                      <a:pt x="252" y="89"/>
                    </a:lnTo>
                    <a:lnTo>
                      <a:pt x="251" y="88"/>
                    </a:lnTo>
                    <a:lnTo>
                      <a:pt x="250" y="82"/>
                    </a:lnTo>
                    <a:lnTo>
                      <a:pt x="245" y="69"/>
                    </a:lnTo>
                    <a:lnTo>
                      <a:pt x="239" y="54"/>
                    </a:lnTo>
                    <a:lnTo>
                      <a:pt x="231" y="40"/>
                    </a:lnTo>
                    <a:lnTo>
                      <a:pt x="227" y="35"/>
                    </a:lnTo>
                    <a:lnTo>
                      <a:pt x="223" y="29"/>
                    </a:lnTo>
                    <a:lnTo>
                      <a:pt x="218" y="24"/>
                    </a:lnTo>
                    <a:lnTo>
                      <a:pt x="213" y="19"/>
                    </a:lnTo>
                    <a:lnTo>
                      <a:pt x="207" y="14"/>
                    </a:lnTo>
                    <a:lnTo>
                      <a:pt x="201" y="10"/>
                    </a:lnTo>
                    <a:lnTo>
                      <a:pt x="194" y="8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67" y="6"/>
                    </a:lnTo>
                    <a:lnTo>
                      <a:pt x="155" y="6"/>
                    </a:lnTo>
                    <a:lnTo>
                      <a:pt x="145" y="5"/>
                    </a:lnTo>
                    <a:lnTo>
                      <a:pt x="134" y="4"/>
                    </a:lnTo>
                    <a:lnTo>
                      <a:pt x="126" y="4"/>
                    </a:lnTo>
                    <a:lnTo>
                      <a:pt x="122" y="2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D86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122" y="2320"/>
                <a:ext cx="132" cy="190"/>
              </a:xfrm>
              <a:custGeom>
                <a:avLst/>
                <a:gdLst>
                  <a:gd name="T0" fmla="*/ 72 w 263"/>
                  <a:gd name="T1" fmla="*/ 0 h 381"/>
                  <a:gd name="T2" fmla="*/ 0 w 263"/>
                  <a:gd name="T3" fmla="*/ 214 h 381"/>
                  <a:gd name="T4" fmla="*/ 111 w 263"/>
                  <a:gd name="T5" fmla="*/ 381 h 381"/>
                  <a:gd name="T6" fmla="*/ 231 w 263"/>
                  <a:gd name="T7" fmla="*/ 234 h 381"/>
                  <a:gd name="T8" fmla="*/ 263 w 263"/>
                  <a:gd name="T9" fmla="*/ 13 h 381"/>
                  <a:gd name="T10" fmla="*/ 72 w 263"/>
                  <a:gd name="T1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3" h="381">
                    <a:moveTo>
                      <a:pt x="72" y="0"/>
                    </a:moveTo>
                    <a:lnTo>
                      <a:pt x="0" y="214"/>
                    </a:lnTo>
                    <a:lnTo>
                      <a:pt x="111" y="381"/>
                    </a:lnTo>
                    <a:lnTo>
                      <a:pt x="231" y="234"/>
                    </a:lnTo>
                    <a:lnTo>
                      <a:pt x="263" y="1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2086" y="2067"/>
                <a:ext cx="237" cy="214"/>
              </a:xfrm>
              <a:custGeom>
                <a:avLst/>
                <a:gdLst>
                  <a:gd name="T0" fmla="*/ 213 w 472"/>
                  <a:gd name="T1" fmla="*/ 2 h 428"/>
                  <a:gd name="T2" fmla="*/ 210 w 472"/>
                  <a:gd name="T3" fmla="*/ 3 h 428"/>
                  <a:gd name="T4" fmla="*/ 200 w 472"/>
                  <a:gd name="T5" fmla="*/ 8 h 428"/>
                  <a:gd name="T6" fmla="*/ 185 w 472"/>
                  <a:gd name="T7" fmla="*/ 15 h 428"/>
                  <a:gd name="T8" fmla="*/ 169 w 472"/>
                  <a:gd name="T9" fmla="*/ 23 h 428"/>
                  <a:gd name="T10" fmla="*/ 151 w 472"/>
                  <a:gd name="T11" fmla="*/ 32 h 428"/>
                  <a:gd name="T12" fmla="*/ 132 w 472"/>
                  <a:gd name="T13" fmla="*/ 42 h 428"/>
                  <a:gd name="T14" fmla="*/ 117 w 472"/>
                  <a:gd name="T15" fmla="*/ 51 h 428"/>
                  <a:gd name="T16" fmla="*/ 105 w 472"/>
                  <a:gd name="T17" fmla="*/ 62 h 428"/>
                  <a:gd name="T18" fmla="*/ 93 w 472"/>
                  <a:gd name="T19" fmla="*/ 78 h 428"/>
                  <a:gd name="T20" fmla="*/ 78 w 472"/>
                  <a:gd name="T21" fmla="*/ 104 h 428"/>
                  <a:gd name="T22" fmla="*/ 61 w 472"/>
                  <a:gd name="T23" fmla="*/ 139 h 428"/>
                  <a:gd name="T24" fmla="*/ 44 w 472"/>
                  <a:gd name="T25" fmla="*/ 175 h 428"/>
                  <a:gd name="T26" fmla="*/ 26 w 472"/>
                  <a:gd name="T27" fmla="*/ 210 h 428"/>
                  <a:gd name="T28" fmla="*/ 13 w 472"/>
                  <a:gd name="T29" fmla="*/ 240 h 428"/>
                  <a:gd name="T30" fmla="*/ 3 w 472"/>
                  <a:gd name="T31" fmla="*/ 261 h 428"/>
                  <a:gd name="T32" fmla="*/ 0 w 472"/>
                  <a:gd name="T33" fmla="*/ 269 h 428"/>
                  <a:gd name="T34" fmla="*/ 188 w 472"/>
                  <a:gd name="T35" fmla="*/ 428 h 428"/>
                  <a:gd name="T36" fmla="*/ 363 w 472"/>
                  <a:gd name="T37" fmla="*/ 403 h 428"/>
                  <a:gd name="T38" fmla="*/ 430 w 472"/>
                  <a:gd name="T39" fmla="*/ 256 h 428"/>
                  <a:gd name="T40" fmla="*/ 432 w 472"/>
                  <a:gd name="T41" fmla="*/ 247 h 428"/>
                  <a:gd name="T42" fmla="*/ 438 w 472"/>
                  <a:gd name="T43" fmla="*/ 223 h 428"/>
                  <a:gd name="T44" fmla="*/ 446 w 472"/>
                  <a:gd name="T45" fmla="*/ 187 h 428"/>
                  <a:gd name="T46" fmla="*/ 454 w 472"/>
                  <a:gd name="T47" fmla="*/ 147 h 428"/>
                  <a:gd name="T48" fmla="*/ 462 w 472"/>
                  <a:gd name="T49" fmla="*/ 107 h 428"/>
                  <a:gd name="T50" fmla="*/ 469 w 472"/>
                  <a:gd name="T51" fmla="*/ 71 h 428"/>
                  <a:gd name="T52" fmla="*/ 472 w 472"/>
                  <a:gd name="T53" fmla="*/ 45 h 428"/>
                  <a:gd name="T54" fmla="*/ 472 w 472"/>
                  <a:gd name="T55" fmla="*/ 32 h 428"/>
                  <a:gd name="T56" fmla="*/ 462 w 472"/>
                  <a:gd name="T57" fmla="*/ 24 h 428"/>
                  <a:gd name="T58" fmla="*/ 449 w 472"/>
                  <a:gd name="T59" fmla="*/ 17 h 428"/>
                  <a:gd name="T60" fmla="*/ 432 w 472"/>
                  <a:gd name="T61" fmla="*/ 12 h 428"/>
                  <a:gd name="T62" fmla="*/ 414 w 472"/>
                  <a:gd name="T63" fmla="*/ 8 h 428"/>
                  <a:gd name="T64" fmla="*/ 393 w 472"/>
                  <a:gd name="T65" fmla="*/ 4 h 428"/>
                  <a:gd name="T66" fmla="*/ 372 w 472"/>
                  <a:gd name="T67" fmla="*/ 2 h 428"/>
                  <a:gd name="T68" fmla="*/ 349 w 472"/>
                  <a:gd name="T69" fmla="*/ 1 h 428"/>
                  <a:gd name="T70" fmla="*/ 327 w 472"/>
                  <a:gd name="T71" fmla="*/ 0 h 428"/>
                  <a:gd name="T72" fmla="*/ 305 w 472"/>
                  <a:gd name="T73" fmla="*/ 0 h 428"/>
                  <a:gd name="T74" fmla="*/ 283 w 472"/>
                  <a:gd name="T75" fmla="*/ 0 h 428"/>
                  <a:gd name="T76" fmla="*/ 265 w 472"/>
                  <a:gd name="T77" fmla="*/ 0 h 428"/>
                  <a:gd name="T78" fmla="*/ 248 w 472"/>
                  <a:gd name="T79" fmla="*/ 0 h 428"/>
                  <a:gd name="T80" fmla="*/ 234 w 472"/>
                  <a:gd name="T81" fmla="*/ 1 h 428"/>
                  <a:gd name="T82" fmla="*/ 222 w 472"/>
                  <a:gd name="T83" fmla="*/ 1 h 428"/>
                  <a:gd name="T84" fmla="*/ 215 w 472"/>
                  <a:gd name="T85" fmla="*/ 2 h 428"/>
                  <a:gd name="T86" fmla="*/ 213 w 472"/>
                  <a:gd name="T87" fmla="*/ 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428">
                    <a:moveTo>
                      <a:pt x="213" y="2"/>
                    </a:moveTo>
                    <a:lnTo>
                      <a:pt x="210" y="3"/>
                    </a:lnTo>
                    <a:lnTo>
                      <a:pt x="200" y="8"/>
                    </a:lnTo>
                    <a:lnTo>
                      <a:pt x="185" y="15"/>
                    </a:lnTo>
                    <a:lnTo>
                      <a:pt x="169" y="23"/>
                    </a:lnTo>
                    <a:lnTo>
                      <a:pt x="151" y="32"/>
                    </a:lnTo>
                    <a:lnTo>
                      <a:pt x="132" y="42"/>
                    </a:lnTo>
                    <a:lnTo>
                      <a:pt x="117" y="51"/>
                    </a:lnTo>
                    <a:lnTo>
                      <a:pt x="105" y="62"/>
                    </a:lnTo>
                    <a:lnTo>
                      <a:pt x="93" y="78"/>
                    </a:lnTo>
                    <a:lnTo>
                      <a:pt x="78" y="104"/>
                    </a:lnTo>
                    <a:lnTo>
                      <a:pt x="61" y="139"/>
                    </a:lnTo>
                    <a:lnTo>
                      <a:pt x="44" y="175"/>
                    </a:lnTo>
                    <a:lnTo>
                      <a:pt x="26" y="210"/>
                    </a:lnTo>
                    <a:lnTo>
                      <a:pt x="13" y="240"/>
                    </a:lnTo>
                    <a:lnTo>
                      <a:pt x="3" y="261"/>
                    </a:lnTo>
                    <a:lnTo>
                      <a:pt x="0" y="269"/>
                    </a:lnTo>
                    <a:lnTo>
                      <a:pt x="188" y="428"/>
                    </a:lnTo>
                    <a:lnTo>
                      <a:pt x="363" y="403"/>
                    </a:lnTo>
                    <a:lnTo>
                      <a:pt x="430" y="256"/>
                    </a:lnTo>
                    <a:lnTo>
                      <a:pt x="432" y="247"/>
                    </a:lnTo>
                    <a:lnTo>
                      <a:pt x="438" y="223"/>
                    </a:lnTo>
                    <a:lnTo>
                      <a:pt x="446" y="187"/>
                    </a:lnTo>
                    <a:lnTo>
                      <a:pt x="454" y="147"/>
                    </a:lnTo>
                    <a:lnTo>
                      <a:pt x="462" y="107"/>
                    </a:lnTo>
                    <a:lnTo>
                      <a:pt x="469" y="71"/>
                    </a:lnTo>
                    <a:lnTo>
                      <a:pt x="472" y="45"/>
                    </a:lnTo>
                    <a:lnTo>
                      <a:pt x="472" y="32"/>
                    </a:lnTo>
                    <a:lnTo>
                      <a:pt x="462" y="24"/>
                    </a:lnTo>
                    <a:lnTo>
                      <a:pt x="449" y="17"/>
                    </a:lnTo>
                    <a:lnTo>
                      <a:pt x="432" y="12"/>
                    </a:lnTo>
                    <a:lnTo>
                      <a:pt x="414" y="8"/>
                    </a:lnTo>
                    <a:lnTo>
                      <a:pt x="393" y="4"/>
                    </a:lnTo>
                    <a:lnTo>
                      <a:pt x="372" y="2"/>
                    </a:lnTo>
                    <a:lnTo>
                      <a:pt x="349" y="1"/>
                    </a:lnTo>
                    <a:lnTo>
                      <a:pt x="327" y="0"/>
                    </a:lnTo>
                    <a:lnTo>
                      <a:pt x="305" y="0"/>
                    </a:lnTo>
                    <a:lnTo>
                      <a:pt x="283" y="0"/>
                    </a:lnTo>
                    <a:lnTo>
                      <a:pt x="265" y="0"/>
                    </a:lnTo>
                    <a:lnTo>
                      <a:pt x="248" y="0"/>
                    </a:lnTo>
                    <a:lnTo>
                      <a:pt x="234" y="1"/>
                    </a:lnTo>
                    <a:lnTo>
                      <a:pt x="222" y="1"/>
                    </a:lnTo>
                    <a:lnTo>
                      <a:pt x="215" y="2"/>
                    </a:lnTo>
                    <a:lnTo>
                      <a:pt x="213" y="2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2214" y="2157"/>
                <a:ext cx="369" cy="311"/>
              </a:xfrm>
              <a:custGeom>
                <a:avLst/>
                <a:gdLst>
                  <a:gd name="T0" fmla="*/ 100 w 737"/>
                  <a:gd name="T1" fmla="*/ 214 h 623"/>
                  <a:gd name="T2" fmla="*/ 73 w 737"/>
                  <a:gd name="T3" fmla="*/ 274 h 623"/>
                  <a:gd name="T4" fmla="*/ 39 w 737"/>
                  <a:gd name="T5" fmla="*/ 357 h 623"/>
                  <a:gd name="T6" fmla="*/ 11 w 737"/>
                  <a:gd name="T7" fmla="*/ 424 h 623"/>
                  <a:gd name="T8" fmla="*/ 0 w 737"/>
                  <a:gd name="T9" fmla="*/ 483 h 623"/>
                  <a:gd name="T10" fmla="*/ 5 w 737"/>
                  <a:gd name="T11" fmla="*/ 578 h 623"/>
                  <a:gd name="T12" fmla="*/ 19 w 737"/>
                  <a:gd name="T13" fmla="*/ 608 h 623"/>
                  <a:gd name="T14" fmla="*/ 30 w 737"/>
                  <a:gd name="T15" fmla="*/ 616 h 623"/>
                  <a:gd name="T16" fmla="*/ 41 w 737"/>
                  <a:gd name="T17" fmla="*/ 621 h 623"/>
                  <a:gd name="T18" fmla="*/ 60 w 737"/>
                  <a:gd name="T19" fmla="*/ 622 h 623"/>
                  <a:gd name="T20" fmla="*/ 85 w 737"/>
                  <a:gd name="T21" fmla="*/ 620 h 623"/>
                  <a:gd name="T22" fmla="*/ 107 w 737"/>
                  <a:gd name="T23" fmla="*/ 613 h 623"/>
                  <a:gd name="T24" fmla="*/ 125 w 737"/>
                  <a:gd name="T25" fmla="*/ 605 h 623"/>
                  <a:gd name="T26" fmla="*/ 140 w 737"/>
                  <a:gd name="T27" fmla="*/ 597 h 623"/>
                  <a:gd name="T28" fmla="*/ 154 w 737"/>
                  <a:gd name="T29" fmla="*/ 591 h 623"/>
                  <a:gd name="T30" fmla="*/ 170 w 737"/>
                  <a:gd name="T31" fmla="*/ 574 h 623"/>
                  <a:gd name="T32" fmla="*/ 185 w 737"/>
                  <a:gd name="T33" fmla="*/ 554 h 623"/>
                  <a:gd name="T34" fmla="*/ 194 w 737"/>
                  <a:gd name="T35" fmla="*/ 539 h 623"/>
                  <a:gd name="T36" fmla="*/ 199 w 737"/>
                  <a:gd name="T37" fmla="*/ 537 h 623"/>
                  <a:gd name="T38" fmla="*/ 219 w 737"/>
                  <a:gd name="T39" fmla="*/ 539 h 623"/>
                  <a:gd name="T40" fmla="*/ 246 w 737"/>
                  <a:gd name="T41" fmla="*/ 540 h 623"/>
                  <a:gd name="T42" fmla="*/ 270 w 737"/>
                  <a:gd name="T43" fmla="*/ 543 h 623"/>
                  <a:gd name="T44" fmla="*/ 281 w 737"/>
                  <a:gd name="T45" fmla="*/ 543 h 623"/>
                  <a:gd name="T46" fmla="*/ 304 w 737"/>
                  <a:gd name="T47" fmla="*/ 545 h 623"/>
                  <a:gd name="T48" fmla="*/ 341 w 737"/>
                  <a:gd name="T49" fmla="*/ 547 h 623"/>
                  <a:gd name="T50" fmla="*/ 388 w 737"/>
                  <a:gd name="T51" fmla="*/ 551 h 623"/>
                  <a:gd name="T52" fmla="*/ 438 w 737"/>
                  <a:gd name="T53" fmla="*/ 554 h 623"/>
                  <a:gd name="T54" fmla="*/ 485 w 737"/>
                  <a:gd name="T55" fmla="*/ 559 h 623"/>
                  <a:gd name="T56" fmla="*/ 524 w 737"/>
                  <a:gd name="T57" fmla="*/ 562 h 623"/>
                  <a:gd name="T58" fmla="*/ 549 w 737"/>
                  <a:gd name="T59" fmla="*/ 566 h 623"/>
                  <a:gd name="T60" fmla="*/ 565 w 737"/>
                  <a:gd name="T61" fmla="*/ 577 h 623"/>
                  <a:gd name="T62" fmla="*/ 576 w 737"/>
                  <a:gd name="T63" fmla="*/ 613 h 623"/>
                  <a:gd name="T64" fmla="*/ 589 w 737"/>
                  <a:gd name="T65" fmla="*/ 622 h 623"/>
                  <a:gd name="T66" fmla="*/ 625 w 737"/>
                  <a:gd name="T67" fmla="*/ 607 h 623"/>
                  <a:gd name="T68" fmla="*/ 675 w 737"/>
                  <a:gd name="T69" fmla="*/ 578 h 623"/>
                  <a:gd name="T70" fmla="*/ 716 w 737"/>
                  <a:gd name="T71" fmla="*/ 544 h 623"/>
                  <a:gd name="T72" fmla="*/ 731 w 737"/>
                  <a:gd name="T73" fmla="*/ 515 h 623"/>
                  <a:gd name="T74" fmla="*/ 736 w 737"/>
                  <a:gd name="T75" fmla="*/ 495 h 623"/>
                  <a:gd name="T76" fmla="*/ 737 w 737"/>
                  <a:gd name="T77" fmla="*/ 475 h 623"/>
                  <a:gd name="T78" fmla="*/ 734 w 737"/>
                  <a:gd name="T79" fmla="*/ 452 h 623"/>
                  <a:gd name="T80" fmla="*/ 726 w 737"/>
                  <a:gd name="T81" fmla="*/ 427 h 623"/>
                  <a:gd name="T82" fmla="*/ 711 w 737"/>
                  <a:gd name="T83" fmla="*/ 395 h 623"/>
                  <a:gd name="T84" fmla="*/ 692 w 737"/>
                  <a:gd name="T85" fmla="*/ 355 h 623"/>
                  <a:gd name="T86" fmla="*/ 677 w 737"/>
                  <a:gd name="T87" fmla="*/ 313 h 623"/>
                  <a:gd name="T88" fmla="*/ 669 w 737"/>
                  <a:gd name="T89" fmla="*/ 277 h 623"/>
                  <a:gd name="T90" fmla="*/ 660 w 737"/>
                  <a:gd name="T91" fmla="*/ 235 h 623"/>
                  <a:gd name="T92" fmla="*/ 647 w 737"/>
                  <a:gd name="T93" fmla="*/ 194 h 623"/>
                  <a:gd name="T94" fmla="*/ 630 w 737"/>
                  <a:gd name="T95" fmla="*/ 158 h 623"/>
                  <a:gd name="T96" fmla="*/ 607 w 737"/>
                  <a:gd name="T97" fmla="*/ 133 h 623"/>
                  <a:gd name="T98" fmla="*/ 576 w 737"/>
                  <a:gd name="T99" fmla="*/ 113 h 623"/>
                  <a:gd name="T100" fmla="*/ 545 w 737"/>
                  <a:gd name="T101" fmla="*/ 98 h 623"/>
                  <a:gd name="T102" fmla="*/ 523 w 737"/>
                  <a:gd name="T103" fmla="*/ 90 h 623"/>
                  <a:gd name="T104" fmla="*/ 511 w 737"/>
                  <a:gd name="T105" fmla="*/ 85 h 623"/>
                  <a:gd name="T106" fmla="*/ 487 w 737"/>
                  <a:gd name="T107" fmla="*/ 68 h 623"/>
                  <a:gd name="T108" fmla="*/ 458 w 737"/>
                  <a:gd name="T109" fmla="*/ 45 h 623"/>
                  <a:gd name="T110" fmla="*/ 438 w 737"/>
                  <a:gd name="T111" fmla="*/ 26 h 623"/>
                  <a:gd name="T112" fmla="*/ 428 w 737"/>
                  <a:gd name="T113" fmla="*/ 13 h 623"/>
                  <a:gd name="T114" fmla="*/ 415 w 737"/>
                  <a:gd name="T115" fmla="*/ 3 h 623"/>
                  <a:gd name="T116" fmla="*/ 103 w 737"/>
                  <a:gd name="T117" fmla="*/ 205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7" h="623">
                    <a:moveTo>
                      <a:pt x="103" y="205"/>
                    </a:moveTo>
                    <a:lnTo>
                      <a:pt x="100" y="214"/>
                    </a:lnTo>
                    <a:lnTo>
                      <a:pt x="88" y="239"/>
                    </a:lnTo>
                    <a:lnTo>
                      <a:pt x="73" y="274"/>
                    </a:lnTo>
                    <a:lnTo>
                      <a:pt x="56" y="316"/>
                    </a:lnTo>
                    <a:lnTo>
                      <a:pt x="39" y="357"/>
                    </a:lnTo>
                    <a:lnTo>
                      <a:pt x="23" y="395"/>
                    </a:lnTo>
                    <a:lnTo>
                      <a:pt x="11" y="424"/>
                    </a:lnTo>
                    <a:lnTo>
                      <a:pt x="5" y="440"/>
                    </a:lnTo>
                    <a:lnTo>
                      <a:pt x="0" y="483"/>
                    </a:lnTo>
                    <a:lnTo>
                      <a:pt x="0" y="533"/>
                    </a:lnTo>
                    <a:lnTo>
                      <a:pt x="5" y="578"/>
                    </a:lnTo>
                    <a:lnTo>
                      <a:pt x="15" y="604"/>
                    </a:lnTo>
                    <a:lnTo>
                      <a:pt x="19" y="608"/>
                    </a:lnTo>
                    <a:lnTo>
                      <a:pt x="24" y="613"/>
                    </a:lnTo>
                    <a:lnTo>
                      <a:pt x="30" y="616"/>
                    </a:lnTo>
                    <a:lnTo>
                      <a:pt x="35" y="619"/>
                    </a:lnTo>
                    <a:lnTo>
                      <a:pt x="41" y="621"/>
                    </a:lnTo>
                    <a:lnTo>
                      <a:pt x="49" y="622"/>
                    </a:lnTo>
                    <a:lnTo>
                      <a:pt x="60" y="622"/>
                    </a:lnTo>
                    <a:lnTo>
                      <a:pt x="72" y="622"/>
                    </a:lnTo>
                    <a:lnTo>
                      <a:pt x="85" y="620"/>
                    </a:lnTo>
                    <a:lnTo>
                      <a:pt x="96" y="617"/>
                    </a:lnTo>
                    <a:lnTo>
                      <a:pt x="107" y="613"/>
                    </a:lnTo>
                    <a:lnTo>
                      <a:pt x="117" y="609"/>
                    </a:lnTo>
                    <a:lnTo>
                      <a:pt x="125" y="605"/>
                    </a:lnTo>
                    <a:lnTo>
                      <a:pt x="133" y="600"/>
                    </a:lnTo>
                    <a:lnTo>
                      <a:pt x="140" y="597"/>
                    </a:lnTo>
                    <a:lnTo>
                      <a:pt x="147" y="594"/>
                    </a:lnTo>
                    <a:lnTo>
                      <a:pt x="154" y="591"/>
                    </a:lnTo>
                    <a:lnTo>
                      <a:pt x="162" y="583"/>
                    </a:lnTo>
                    <a:lnTo>
                      <a:pt x="170" y="574"/>
                    </a:lnTo>
                    <a:lnTo>
                      <a:pt x="178" y="563"/>
                    </a:lnTo>
                    <a:lnTo>
                      <a:pt x="185" y="554"/>
                    </a:lnTo>
                    <a:lnTo>
                      <a:pt x="191" y="545"/>
                    </a:lnTo>
                    <a:lnTo>
                      <a:pt x="194" y="539"/>
                    </a:lnTo>
                    <a:lnTo>
                      <a:pt x="196" y="537"/>
                    </a:lnTo>
                    <a:lnTo>
                      <a:pt x="199" y="537"/>
                    </a:lnTo>
                    <a:lnTo>
                      <a:pt x="207" y="538"/>
                    </a:lnTo>
                    <a:lnTo>
                      <a:pt x="219" y="539"/>
                    </a:lnTo>
                    <a:lnTo>
                      <a:pt x="232" y="539"/>
                    </a:lnTo>
                    <a:lnTo>
                      <a:pt x="246" y="540"/>
                    </a:lnTo>
                    <a:lnTo>
                      <a:pt x="260" y="541"/>
                    </a:lnTo>
                    <a:lnTo>
                      <a:pt x="270" y="543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90" y="544"/>
                    </a:lnTo>
                    <a:lnTo>
                      <a:pt x="304" y="545"/>
                    </a:lnTo>
                    <a:lnTo>
                      <a:pt x="321" y="546"/>
                    </a:lnTo>
                    <a:lnTo>
                      <a:pt x="341" y="547"/>
                    </a:lnTo>
                    <a:lnTo>
                      <a:pt x="364" y="548"/>
                    </a:lnTo>
                    <a:lnTo>
                      <a:pt x="388" y="551"/>
                    </a:lnTo>
                    <a:lnTo>
                      <a:pt x="412" y="553"/>
                    </a:lnTo>
                    <a:lnTo>
                      <a:pt x="438" y="554"/>
                    </a:lnTo>
                    <a:lnTo>
                      <a:pt x="462" y="556"/>
                    </a:lnTo>
                    <a:lnTo>
                      <a:pt x="485" y="559"/>
                    </a:lnTo>
                    <a:lnTo>
                      <a:pt x="506" y="561"/>
                    </a:lnTo>
                    <a:lnTo>
                      <a:pt x="524" y="562"/>
                    </a:lnTo>
                    <a:lnTo>
                      <a:pt x="539" y="565"/>
                    </a:lnTo>
                    <a:lnTo>
                      <a:pt x="549" y="566"/>
                    </a:lnTo>
                    <a:lnTo>
                      <a:pt x="555" y="567"/>
                    </a:lnTo>
                    <a:lnTo>
                      <a:pt x="565" y="577"/>
                    </a:lnTo>
                    <a:lnTo>
                      <a:pt x="571" y="594"/>
                    </a:lnTo>
                    <a:lnTo>
                      <a:pt x="576" y="613"/>
                    </a:lnTo>
                    <a:lnTo>
                      <a:pt x="580" y="623"/>
                    </a:lnTo>
                    <a:lnTo>
                      <a:pt x="589" y="622"/>
                    </a:lnTo>
                    <a:lnTo>
                      <a:pt x="605" y="616"/>
                    </a:lnTo>
                    <a:lnTo>
                      <a:pt x="625" y="607"/>
                    </a:lnTo>
                    <a:lnTo>
                      <a:pt x="650" y="593"/>
                    </a:lnTo>
                    <a:lnTo>
                      <a:pt x="675" y="578"/>
                    </a:lnTo>
                    <a:lnTo>
                      <a:pt x="698" y="561"/>
                    </a:lnTo>
                    <a:lnTo>
                      <a:pt x="716" y="544"/>
                    </a:lnTo>
                    <a:lnTo>
                      <a:pt x="728" y="525"/>
                    </a:lnTo>
                    <a:lnTo>
                      <a:pt x="731" y="515"/>
                    </a:lnTo>
                    <a:lnTo>
                      <a:pt x="735" y="505"/>
                    </a:lnTo>
                    <a:lnTo>
                      <a:pt x="736" y="495"/>
                    </a:lnTo>
                    <a:lnTo>
                      <a:pt x="737" y="485"/>
                    </a:lnTo>
                    <a:lnTo>
                      <a:pt x="737" y="475"/>
                    </a:lnTo>
                    <a:lnTo>
                      <a:pt x="736" y="463"/>
                    </a:lnTo>
                    <a:lnTo>
                      <a:pt x="734" y="452"/>
                    </a:lnTo>
                    <a:lnTo>
                      <a:pt x="730" y="439"/>
                    </a:lnTo>
                    <a:lnTo>
                      <a:pt x="726" y="427"/>
                    </a:lnTo>
                    <a:lnTo>
                      <a:pt x="720" y="413"/>
                    </a:lnTo>
                    <a:lnTo>
                      <a:pt x="711" y="395"/>
                    </a:lnTo>
                    <a:lnTo>
                      <a:pt x="701" y="376"/>
                    </a:lnTo>
                    <a:lnTo>
                      <a:pt x="692" y="355"/>
                    </a:lnTo>
                    <a:lnTo>
                      <a:pt x="684" y="334"/>
                    </a:lnTo>
                    <a:lnTo>
                      <a:pt x="677" y="313"/>
                    </a:lnTo>
                    <a:lnTo>
                      <a:pt x="673" y="295"/>
                    </a:lnTo>
                    <a:lnTo>
                      <a:pt x="669" y="277"/>
                    </a:lnTo>
                    <a:lnTo>
                      <a:pt x="665" y="256"/>
                    </a:lnTo>
                    <a:lnTo>
                      <a:pt x="660" y="235"/>
                    </a:lnTo>
                    <a:lnTo>
                      <a:pt x="654" y="214"/>
                    </a:lnTo>
                    <a:lnTo>
                      <a:pt x="647" y="194"/>
                    </a:lnTo>
                    <a:lnTo>
                      <a:pt x="639" y="175"/>
                    </a:lnTo>
                    <a:lnTo>
                      <a:pt x="630" y="158"/>
                    </a:lnTo>
                    <a:lnTo>
                      <a:pt x="620" y="144"/>
                    </a:lnTo>
                    <a:lnTo>
                      <a:pt x="607" y="133"/>
                    </a:lnTo>
                    <a:lnTo>
                      <a:pt x="592" y="122"/>
                    </a:lnTo>
                    <a:lnTo>
                      <a:pt x="576" y="113"/>
                    </a:lnTo>
                    <a:lnTo>
                      <a:pt x="560" y="105"/>
                    </a:lnTo>
                    <a:lnTo>
                      <a:pt x="545" y="98"/>
                    </a:lnTo>
                    <a:lnTo>
                      <a:pt x="532" y="94"/>
                    </a:lnTo>
                    <a:lnTo>
                      <a:pt x="523" y="90"/>
                    </a:lnTo>
                    <a:lnTo>
                      <a:pt x="517" y="89"/>
                    </a:lnTo>
                    <a:lnTo>
                      <a:pt x="511" y="85"/>
                    </a:lnTo>
                    <a:lnTo>
                      <a:pt x="501" y="79"/>
                    </a:lnTo>
                    <a:lnTo>
                      <a:pt x="487" y="68"/>
                    </a:lnTo>
                    <a:lnTo>
                      <a:pt x="473" y="57"/>
                    </a:lnTo>
                    <a:lnTo>
                      <a:pt x="458" y="45"/>
                    </a:lnTo>
                    <a:lnTo>
                      <a:pt x="447" y="34"/>
                    </a:lnTo>
                    <a:lnTo>
                      <a:pt x="438" y="26"/>
                    </a:lnTo>
                    <a:lnTo>
                      <a:pt x="433" y="20"/>
                    </a:lnTo>
                    <a:lnTo>
                      <a:pt x="428" y="13"/>
                    </a:lnTo>
                    <a:lnTo>
                      <a:pt x="421" y="6"/>
                    </a:lnTo>
                    <a:lnTo>
                      <a:pt x="415" y="3"/>
                    </a:lnTo>
                    <a:lnTo>
                      <a:pt x="411" y="0"/>
                    </a:lnTo>
                    <a:lnTo>
                      <a:pt x="103" y="205"/>
                    </a:lnTo>
                    <a:close/>
                  </a:path>
                </a:pathLst>
              </a:custGeom>
              <a:solidFill>
                <a:srgbClr val="FF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2260" y="2046"/>
                <a:ext cx="181" cy="251"/>
              </a:xfrm>
              <a:custGeom>
                <a:avLst/>
                <a:gdLst>
                  <a:gd name="T0" fmla="*/ 61 w 361"/>
                  <a:gd name="T1" fmla="*/ 135 h 501"/>
                  <a:gd name="T2" fmla="*/ 59 w 361"/>
                  <a:gd name="T3" fmla="*/ 183 h 501"/>
                  <a:gd name="T4" fmla="*/ 59 w 361"/>
                  <a:gd name="T5" fmla="*/ 237 h 501"/>
                  <a:gd name="T6" fmla="*/ 53 w 361"/>
                  <a:gd name="T7" fmla="*/ 235 h 501"/>
                  <a:gd name="T8" fmla="*/ 45 w 361"/>
                  <a:gd name="T9" fmla="*/ 227 h 501"/>
                  <a:gd name="T10" fmla="*/ 38 w 361"/>
                  <a:gd name="T11" fmla="*/ 236 h 501"/>
                  <a:gd name="T12" fmla="*/ 23 w 361"/>
                  <a:gd name="T13" fmla="*/ 258 h 501"/>
                  <a:gd name="T14" fmla="*/ 7 w 361"/>
                  <a:gd name="T15" fmla="*/ 283 h 501"/>
                  <a:gd name="T16" fmla="*/ 0 w 361"/>
                  <a:gd name="T17" fmla="*/ 302 h 501"/>
                  <a:gd name="T18" fmla="*/ 7 w 361"/>
                  <a:gd name="T19" fmla="*/ 394 h 501"/>
                  <a:gd name="T20" fmla="*/ 14 w 361"/>
                  <a:gd name="T21" fmla="*/ 473 h 501"/>
                  <a:gd name="T22" fmla="*/ 16 w 361"/>
                  <a:gd name="T23" fmla="*/ 476 h 501"/>
                  <a:gd name="T24" fmla="*/ 24 w 361"/>
                  <a:gd name="T25" fmla="*/ 483 h 501"/>
                  <a:gd name="T26" fmla="*/ 40 w 361"/>
                  <a:gd name="T27" fmla="*/ 492 h 501"/>
                  <a:gd name="T28" fmla="*/ 64 w 361"/>
                  <a:gd name="T29" fmla="*/ 499 h 501"/>
                  <a:gd name="T30" fmla="*/ 90 w 361"/>
                  <a:gd name="T31" fmla="*/ 501 h 501"/>
                  <a:gd name="T32" fmla="*/ 107 w 361"/>
                  <a:gd name="T33" fmla="*/ 496 h 501"/>
                  <a:gd name="T34" fmla="*/ 116 w 361"/>
                  <a:gd name="T35" fmla="*/ 491 h 501"/>
                  <a:gd name="T36" fmla="*/ 120 w 361"/>
                  <a:gd name="T37" fmla="*/ 488 h 501"/>
                  <a:gd name="T38" fmla="*/ 124 w 361"/>
                  <a:gd name="T39" fmla="*/ 471 h 501"/>
                  <a:gd name="T40" fmla="*/ 135 w 361"/>
                  <a:gd name="T41" fmla="*/ 434 h 501"/>
                  <a:gd name="T42" fmla="*/ 147 w 361"/>
                  <a:gd name="T43" fmla="*/ 397 h 501"/>
                  <a:gd name="T44" fmla="*/ 159 w 361"/>
                  <a:gd name="T45" fmla="*/ 382 h 501"/>
                  <a:gd name="T46" fmla="*/ 174 w 361"/>
                  <a:gd name="T47" fmla="*/ 380 h 501"/>
                  <a:gd name="T48" fmla="*/ 184 w 361"/>
                  <a:gd name="T49" fmla="*/ 388 h 501"/>
                  <a:gd name="T50" fmla="*/ 199 w 361"/>
                  <a:gd name="T51" fmla="*/ 446 h 501"/>
                  <a:gd name="T52" fmla="*/ 207 w 361"/>
                  <a:gd name="T53" fmla="*/ 491 h 501"/>
                  <a:gd name="T54" fmla="*/ 321 w 361"/>
                  <a:gd name="T55" fmla="*/ 294 h 501"/>
                  <a:gd name="T56" fmla="*/ 323 w 361"/>
                  <a:gd name="T57" fmla="*/ 219 h 501"/>
                  <a:gd name="T58" fmla="*/ 332 w 361"/>
                  <a:gd name="T59" fmla="*/ 207 h 501"/>
                  <a:gd name="T60" fmla="*/ 346 w 361"/>
                  <a:gd name="T61" fmla="*/ 190 h 501"/>
                  <a:gd name="T62" fmla="*/ 356 w 361"/>
                  <a:gd name="T63" fmla="*/ 174 h 501"/>
                  <a:gd name="T64" fmla="*/ 359 w 361"/>
                  <a:gd name="T65" fmla="*/ 156 h 501"/>
                  <a:gd name="T66" fmla="*/ 359 w 361"/>
                  <a:gd name="T67" fmla="*/ 120 h 501"/>
                  <a:gd name="T68" fmla="*/ 350 w 361"/>
                  <a:gd name="T69" fmla="*/ 108 h 501"/>
                  <a:gd name="T70" fmla="*/ 335 w 361"/>
                  <a:gd name="T71" fmla="*/ 108 h 501"/>
                  <a:gd name="T72" fmla="*/ 319 w 361"/>
                  <a:gd name="T73" fmla="*/ 111 h 501"/>
                  <a:gd name="T74" fmla="*/ 308 w 361"/>
                  <a:gd name="T75" fmla="*/ 113 h 501"/>
                  <a:gd name="T76" fmla="*/ 299 w 361"/>
                  <a:gd name="T77" fmla="*/ 88 h 501"/>
                  <a:gd name="T78" fmla="*/ 302 w 361"/>
                  <a:gd name="T79" fmla="*/ 80 h 501"/>
                  <a:gd name="T80" fmla="*/ 302 w 361"/>
                  <a:gd name="T81" fmla="*/ 61 h 501"/>
                  <a:gd name="T82" fmla="*/ 294 w 361"/>
                  <a:gd name="T83" fmla="*/ 38 h 501"/>
                  <a:gd name="T84" fmla="*/ 268 w 361"/>
                  <a:gd name="T85" fmla="*/ 19 h 501"/>
                  <a:gd name="T86" fmla="*/ 225 w 361"/>
                  <a:gd name="T87" fmla="*/ 6 h 501"/>
                  <a:gd name="T88" fmla="*/ 174 w 361"/>
                  <a:gd name="T89" fmla="*/ 1 h 501"/>
                  <a:gd name="T90" fmla="*/ 131 w 361"/>
                  <a:gd name="T91" fmla="*/ 1 h 501"/>
                  <a:gd name="T92" fmla="*/ 114 w 361"/>
                  <a:gd name="T93" fmla="*/ 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1" h="501">
                    <a:moveTo>
                      <a:pt x="114" y="1"/>
                    </a:moveTo>
                    <a:lnTo>
                      <a:pt x="61" y="135"/>
                    </a:lnTo>
                    <a:lnTo>
                      <a:pt x="60" y="150"/>
                    </a:lnTo>
                    <a:lnTo>
                      <a:pt x="59" y="183"/>
                    </a:lnTo>
                    <a:lnTo>
                      <a:pt x="57" y="218"/>
                    </a:lnTo>
                    <a:lnTo>
                      <a:pt x="59" y="237"/>
                    </a:lnTo>
                    <a:lnTo>
                      <a:pt x="57" y="240"/>
                    </a:lnTo>
                    <a:lnTo>
                      <a:pt x="53" y="235"/>
                    </a:lnTo>
                    <a:lnTo>
                      <a:pt x="47" y="230"/>
                    </a:lnTo>
                    <a:lnTo>
                      <a:pt x="45" y="227"/>
                    </a:lnTo>
                    <a:lnTo>
                      <a:pt x="43" y="229"/>
                    </a:lnTo>
                    <a:lnTo>
                      <a:pt x="38" y="236"/>
                    </a:lnTo>
                    <a:lnTo>
                      <a:pt x="31" y="247"/>
                    </a:lnTo>
                    <a:lnTo>
                      <a:pt x="23" y="258"/>
                    </a:lnTo>
                    <a:lnTo>
                      <a:pt x="14" y="271"/>
                    </a:lnTo>
                    <a:lnTo>
                      <a:pt x="7" y="283"/>
                    </a:lnTo>
                    <a:lnTo>
                      <a:pt x="2" y="294"/>
                    </a:lnTo>
                    <a:lnTo>
                      <a:pt x="0" y="302"/>
                    </a:lnTo>
                    <a:lnTo>
                      <a:pt x="2" y="335"/>
                    </a:lnTo>
                    <a:lnTo>
                      <a:pt x="7" y="394"/>
                    </a:lnTo>
                    <a:lnTo>
                      <a:pt x="11" y="449"/>
                    </a:lnTo>
                    <a:lnTo>
                      <a:pt x="14" y="473"/>
                    </a:lnTo>
                    <a:lnTo>
                      <a:pt x="14" y="475"/>
                    </a:lnTo>
                    <a:lnTo>
                      <a:pt x="16" y="476"/>
                    </a:lnTo>
                    <a:lnTo>
                      <a:pt x="19" y="479"/>
                    </a:lnTo>
                    <a:lnTo>
                      <a:pt x="24" y="483"/>
                    </a:lnTo>
                    <a:lnTo>
                      <a:pt x="31" y="487"/>
                    </a:lnTo>
                    <a:lnTo>
                      <a:pt x="40" y="492"/>
                    </a:lnTo>
                    <a:lnTo>
                      <a:pt x="51" y="495"/>
                    </a:lnTo>
                    <a:lnTo>
                      <a:pt x="64" y="499"/>
                    </a:lnTo>
                    <a:lnTo>
                      <a:pt x="78" y="501"/>
                    </a:lnTo>
                    <a:lnTo>
                      <a:pt x="90" y="501"/>
                    </a:lnTo>
                    <a:lnTo>
                      <a:pt x="99" y="499"/>
                    </a:lnTo>
                    <a:lnTo>
                      <a:pt x="107" y="496"/>
                    </a:lnTo>
                    <a:lnTo>
                      <a:pt x="113" y="494"/>
                    </a:lnTo>
                    <a:lnTo>
                      <a:pt x="116" y="491"/>
                    </a:lnTo>
                    <a:lnTo>
                      <a:pt x="119" y="490"/>
                    </a:lnTo>
                    <a:lnTo>
                      <a:pt x="120" y="488"/>
                    </a:lnTo>
                    <a:lnTo>
                      <a:pt x="121" y="484"/>
                    </a:lnTo>
                    <a:lnTo>
                      <a:pt x="124" y="471"/>
                    </a:lnTo>
                    <a:lnTo>
                      <a:pt x="129" y="454"/>
                    </a:lnTo>
                    <a:lnTo>
                      <a:pt x="135" y="434"/>
                    </a:lnTo>
                    <a:lnTo>
                      <a:pt x="140" y="415"/>
                    </a:lnTo>
                    <a:lnTo>
                      <a:pt x="147" y="397"/>
                    </a:lnTo>
                    <a:lnTo>
                      <a:pt x="153" y="386"/>
                    </a:lnTo>
                    <a:lnTo>
                      <a:pt x="159" y="382"/>
                    </a:lnTo>
                    <a:lnTo>
                      <a:pt x="167" y="382"/>
                    </a:lnTo>
                    <a:lnTo>
                      <a:pt x="174" y="380"/>
                    </a:lnTo>
                    <a:lnTo>
                      <a:pt x="178" y="380"/>
                    </a:lnTo>
                    <a:lnTo>
                      <a:pt x="184" y="388"/>
                    </a:lnTo>
                    <a:lnTo>
                      <a:pt x="191" y="411"/>
                    </a:lnTo>
                    <a:lnTo>
                      <a:pt x="199" y="446"/>
                    </a:lnTo>
                    <a:lnTo>
                      <a:pt x="205" y="477"/>
                    </a:lnTo>
                    <a:lnTo>
                      <a:pt x="207" y="491"/>
                    </a:lnTo>
                    <a:lnTo>
                      <a:pt x="278" y="391"/>
                    </a:lnTo>
                    <a:lnTo>
                      <a:pt x="321" y="294"/>
                    </a:lnTo>
                    <a:lnTo>
                      <a:pt x="321" y="221"/>
                    </a:lnTo>
                    <a:lnTo>
                      <a:pt x="323" y="219"/>
                    </a:lnTo>
                    <a:lnTo>
                      <a:pt x="327" y="214"/>
                    </a:lnTo>
                    <a:lnTo>
                      <a:pt x="332" y="207"/>
                    </a:lnTo>
                    <a:lnTo>
                      <a:pt x="339" y="199"/>
                    </a:lnTo>
                    <a:lnTo>
                      <a:pt x="346" y="190"/>
                    </a:lnTo>
                    <a:lnTo>
                      <a:pt x="351" y="181"/>
                    </a:lnTo>
                    <a:lnTo>
                      <a:pt x="356" y="174"/>
                    </a:lnTo>
                    <a:lnTo>
                      <a:pt x="358" y="168"/>
                    </a:lnTo>
                    <a:lnTo>
                      <a:pt x="359" y="156"/>
                    </a:lnTo>
                    <a:lnTo>
                      <a:pt x="361" y="137"/>
                    </a:lnTo>
                    <a:lnTo>
                      <a:pt x="359" y="120"/>
                    </a:lnTo>
                    <a:lnTo>
                      <a:pt x="355" y="110"/>
                    </a:lnTo>
                    <a:lnTo>
                      <a:pt x="350" y="108"/>
                    </a:lnTo>
                    <a:lnTo>
                      <a:pt x="343" y="107"/>
                    </a:lnTo>
                    <a:lnTo>
                      <a:pt x="335" y="108"/>
                    </a:lnTo>
                    <a:lnTo>
                      <a:pt x="327" y="110"/>
                    </a:lnTo>
                    <a:lnTo>
                      <a:pt x="319" y="111"/>
                    </a:lnTo>
                    <a:lnTo>
                      <a:pt x="312" y="112"/>
                    </a:lnTo>
                    <a:lnTo>
                      <a:pt x="308" y="113"/>
                    </a:lnTo>
                    <a:lnTo>
                      <a:pt x="305" y="113"/>
                    </a:lnTo>
                    <a:lnTo>
                      <a:pt x="299" y="88"/>
                    </a:lnTo>
                    <a:lnTo>
                      <a:pt x="301" y="85"/>
                    </a:lnTo>
                    <a:lnTo>
                      <a:pt x="302" y="80"/>
                    </a:lnTo>
                    <a:lnTo>
                      <a:pt x="302" y="72"/>
                    </a:lnTo>
                    <a:lnTo>
                      <a:pt x="302" y="61"/>
                    </a:lnTo>
                    <a:lnTo>
                      <a:pt x="299" y="50"/>
                    </a:lnTo>
                    <a:lnTo>
                      <a:pt x="294" y="38"/>
                    </a:lnTo>
                    <a:lnTo>
                      <a:pt x="283" y="28"/>
                    </a:lnTo>
                    <a:lnTo>
                      <a:pt x="268" y="19"/>
                    </a:lnTo>
                    <a:lnTo>
                      <a:pt x="248" y="12"/>
                    </a:lnTo>
                    <a:lnTo>
                      <a:pt x="225" y="6"/>
                    </a:lnTo>
                    <a:lnTo>
                      <a:pt x="199" y="2"/>
                    </a:lnTo>
                    <a:lnTo>
                      <a:pt x="174" y="1"/>
                    </a:lnTo>
                    <a:lnTo>
                      <a:pt x="151" y="0"/>
                    </a:lnTo>
                    <a:lnTo>
                      <a:pt x="131" y="1"/>
                    </a:lnTo>
                    <a:lnTo>
                      <a:pt x="119" y="1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2103" y="2191"/>
                <a:ext cx="80" cy="66"/>
              </a:xfrm>
              <a:custGeom>
                <a:avLst/>
                <a:gdLst>
                  <a:gd name="T0" fmla="*/ 0 w 159"/>
                  <a:gd name="T1" fmla="*/ 5 h 132"/>
                  <a:gd name="T2" fmla="*/ 4 w 159"/>
                  <a:gd name="T3" fmla="*/ 5 h 132"/>
                  <a:gd name="T4" fmla="*/ 11 w 159"/>
                  <a:gd name="T5" fmla="*/ 4 h 132"/>
                  <a:gd name="T6" fmla="*/ 22 w 159"/>
                  <a:gd name="T7" fmla="*/ 3 h 132"/>
                  <a:gd name="T8" fmla="*/ 35 w 159"/>
                  <a:gd name="T9" fmla="*/ 2 h 132"/>
                  <a:gd name="T10" fmla="*/ 49 w 159"/>
                  <a:gd name="T11" fmla="*/ 0 h 132"/>
                  <a:gd name="T12" fmla="*/ 63 w 159"/>
                  <a:gd name="T13" fmla="*/ 0 h 132"/>
                  <a:gd name="T14" fmla="*/ 73 w 159"/>
                  <a:gd name="T15" fmla="*/ 2 h 132"/>
                  <a:gd name="T16" fmla="*/ 80 w 159"/>
                  <a:gd name="T17" fmla="*/ 5 h 132"/>
                  <a:gd name="T18" fmla="*/ 84 w 159"/>
                  <a:gd name="T19" fmla="*/ 10 h 132"/>
                  <a:gd name="T20" fmla="*/ 90 w 159"/>
                  <a:gd name="T21" fmla="*/ 14 h 132"/>
                  <a:gd name="T22" fmla="*/ 97 w 159"/>
                  <a:gd name="T23" fmla="*/ 19 h 132"/>
                  <a:gd name="T24" fmla="*/ 103 w 159"/>
                  <a:gd name="T25" fmla="*/ 25 h 132"/>
                  <a:gd name="T26" fmla="*/ 110 w 159"/>
                  <a:gd name="T27" fmla="*/ 30 h 132"/>
                  <a:gd name="T28" fmla="*/ 117 w 159"/>
                  <a:gd name="T29" fmla="*/ 37 h 132"/>
                  <a:gd name="T30" fmla="*/ 122 w 159"/>
                  <a:gd name="T31" fmla="*/ 44 h 132"/>
                  <a:gd name="T32" fmla="*/ 128 w 159"/>
                  <a:gd name="T33" fmla="*/ 51 h 132"/>
                  <a:gd name="T34" fmla="*/ 139 w 159"/>
                  <a:gd name="T35" fmla="*/ 66 h 132"/>
                  <a:gd name="T36" fmla="*/ 147 w 159"/>
                  <a:gd name="T37" fmla="*/ 80 h 132"/>
                  <a:gd name="T38" fmla="*/ 154 w 159"/>
                  <a:gd name="T39" fmla="*/ 94 h 132"/>
                  <a:gd name="T40" fmla="*/ 157 w 159"/>
                  <a:gd name="T41" fmla="*/ 105 h 132"/>
                  <a:gd name="T42" fmla="*/ 159 w 159"/>
                  <a:gd name="T43" fmla="*/ 114 h 132"/>
                  <a:gd name="T44" fmla="*/ 157 w 159"/>
                  <a:gd name="T45" fmla="*/ 124 h 132"/>
                  <a:gd name="T46" fmla="*/ 154 w 159"/>
                  <a:gd name="T47" fmla="*/ 129 h 132"/>
                  <a:gd name="T48" fmla="*/ 147 w 159"/>
                  <a:gd name="T49" fmla="*/ 132 h 132"/>
                  <a:gd name="T50" fmla="*/ 140 w 159"/>
                  <a:gd name="T51" fmla="*/ 129 h 132"/>
                  <a:gd name="T52" fmla="*/ 128 w 159"/>
                  <a:gd name="T53" fmla="*/ 121 h 132"/>
                  <a:gd name="T54" fmla="*/ 113 w 159"/>
                  <a:gd name="T55" fmla="*/ 111 h 132"/>
                  <a:gd name="T56" fmla="*/ 98 w 159"/>
                  <a:gd name="T57" fmla="*/ 98 h 132"/>
                  <a:gd name="T58" fmla="*/ 82 w 159"/>
                  <a:gd name="T59" fmla="*/ 86 h 132"/>
                  <a:gd name="T60" fmla="*/ 69 w 159"/>
                  <a:gd name="T61" fmla="*/ 75 h 132"/>
                  <a:gd name="T62" fmla="*/ 60 w 159"/>
                  <a:gd name="T63" fmla="*/ 67 h 132"/>
                  <a:gd name="T64" fmla="*/ 57 w 159"/>
                  <a:gd name="T65" fmla="*/ 65 h 132"/>
                  <a:gd name="T66" fmla="*/ 0 w 159"/>
                  <a:gd name="T67" fmla="*/ 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9" h="132">
                    <a:moveTo>
                      <a:pt x="0" y="5"/>
                    </a:moveTo>
                    <a:lnTo>
                      <a:pt x="4" y="5"/>
                    </a:lnTo>
                    <a:lnTo>
                      <a:pt x="11" y="4"/>
                    </a:lnTo>
                    <a:lnTo>
                      <a:pt x="22" y="3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73" y="2"/>
                    </a:lnTo>
                    <a:lnTo>
                      <a:pt x="80" y="5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7" y="19"/>
                    </a:lnTo>
                    <a:lnTo>
                      <a:pt x="103" y="25"/>
                    </a:lnTo>
                    <a:lnTo>
                      <a:pt x="110" y="30"/>
                    </a:lnTo>
                    <a:lnTo>
                      <a:pt x="117" y="37"/>
                    </a:lnTo>
                    <a:lnTo>
                      <a:pt x="122" y="44"/>
                    </a:lnTo>
                    <a:lnTo>
                      <a:pt x="128" y="51"/>
                    </a:lnTo>
                    <a:lnTo>
                      <a:pt x="139" y="66"/>
                    </a:lnTo>
                    <a:lnTo>
                      <a:pt x="147" y="80"/>
                    </a:lnTo>
                    <a:lnTo>
                      <a:pt x="154" y="94"/>
                    </a:lnTo>
                    <a:lnTo>
                      <a:pt x="157" y="105"/>
                    </a:lnTo>
                    <a:lnTo>
                      <a:pt x="159" y="114"/>
                    </a:lnTo>
                    <a:lnTo>
                      <a:pt x="157" y="124"/>
                    </a:lnTo>
                    <a:lnTo>
                      <a:pt x="154" y="129"/>
                    </a:lnTo>
                    <a:lnTo>
                      <a:pt x="147" y="132"/>
                    </a:lnTo>
                    <a:lnTo>
                      <a:pt x="140" y="129"/>
                    </a:lnTo>
                    <a:lnTo>
                      <a:pt x="128" y="121"/>
                    </a:lnTo>
                    <a:lnTo>
                      <a:pt x="113" y="111"/>
                    </a:lnTo>
                    <a:lnTo>
                      <a:pt x="98" y="98"/>
                    </a:lnTo>
                    <a:lnTo>
                      <a:pt x="82" y="86"/>
                    </a:lnTo>
                    <a:lnTo>
                      <a:pt x="69" y="75"/>
                    </a:lnTo>
                    <a:lnTo>
                      <a:pt x="60" y="67"/>
                    </a:lnTo>
                    <a:lnTo>
                      <a:pt x="57" y="6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2203" y="2061"/>
                <a:ext cx="63" cy="88"/>
              </a:xfrm>
              <a:custGeom>
                <a:avLst/>
                <a:gdLst>
                  <a:gd name="T0" fmla="*/ 8 w 125"/>
                  <a:gd name="T1" fmla="*/ 42 h 175"/>
                  <a:gd name="T2" fmla="*/ 6 w 125"/>
                  <a:gd name="T3" fmla="*/ 51 h 175"/>
                  <a:gd name="T4" fmla="*/ 2 w 125"/>
                  <a:gd name="T5" fmla="*/ 72 h 175"/>
                  <a:gd name="T6" fmla="*/ 0 w 125"/>
                  <a:gd name="T7" fmla="*/ 93 h 175"/>
                  <a:gd name="T8" fmla="*/ 0 w 125"/>
                  <a:gd name="T9" fmla="*/ 106 h 175"/>
                  <a:gd name="T10" fmla="*/ 7 w 125"/>
                  <a:gd name="T11" fmla="*/ 120 h 175"/>
                  <a:gd name="T12" fmla="*/ 17 w 125"/>
                  <a:gd name="T13" fmla="*/ 143 h 175"/>
                  <a:gd name="T14" fmla="*/ 26 w 125"/>
                  <a:gd name="T15" fmla="*/ 165 h 175"/>
                  <a:gd name="T16" fmla="*/ 30 w 125"/>
                  <a:gd name="T17" fmla="*/ 175 h 175"/>
                  <a:gd name="T18" fmla="*/ 64 w 125"/>
                  <a:gd name="T19" fmla="*/ 131 h 175"/>
                  <a:gd name="T20" fmla="*/ 117 w 125"/>
                  <a:gd name="T21" fmla="*/ 42 h 175"/>
                  <a:gd name="T22" fmla="*/ 125 w 125"/>
                  <a:gd name="T23" fmla="*/ 0 h 175"/>
                  <a:gd name="T24" fmla="*/ 8 w 125"/>
                  <a:gd name="T25" fmla="*/ 4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75">
                    <a:moveTo>
                      <a:pt x="8" y="42"/>
                    </a:moveTo>
                    <a:lnTo>
                      <a:pt x="6" y="51"/>
                    </a:lnTo>
                    <a:lnTo>
                      <a:pt x="2" y="72"/>
                    </a:lnTo>
                    <a:lnTo>
                      <a:pt x="0" y="93"/>
                    </a:lnTo>
                    <a:lnTo>
                      <a:pt x="0" y="106"/>
                    </a:lnTo>
                    <a:lnTo>
                      <a:pt x="7" y="120"/>
                    </a:lnTo>
                    <a:lnTo>
                      <a:pt x="17" y="143"/>
                    </a:lnTo>
                    <a:lnTo>
                      <a:pt x="26" y="165"/>
                    </a:lnTo>
                    <a:lnTo>
                      <a:pt x="30" y="175"/>
                    </a:lnTo>
                    <a:lnTo>
                      <a:pt x="64" y="131"/>
                    </a:lnTo>
                    <a:lnTo>
                      <a:pt x="117" y="42"/>
                    </a:lnTo>
                    <a:lnTo>
                      <a:pt x="125" y="0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48" name="Freeform 37"/>
              <p:cNvSpPr>
                <a:spLocks/>
              </p:cNvSpPr>
              <p:nvPr/>
            </p:nvSpPr>
            <p:spPr bwMode="auto">
              <a:xfrm>
                <a:off x="2172" y="1943"/>
                <a:ext cx="117" cy="138"/>
              </a:xfrm>
              <a:custGeom>
                <a:avLst/>
                <a:gdLst>
                  <a:gd name="T0" fmla="*/ 69 w 233"/>
                  <a:gd name="T1" fmla="*/ 12 h 275"/>
                  <a:gd name="T2" fmla="*/ 47 w 233"/>
                  <a:gd name="T3" fmla="*/ 32 h 275"/>
                  <a:gd name="T4" fmla="*/ 24 w 233"/>
                  <a:gd name="T5" fmla="*/ 58 h 275"/>
                  <a:gd name="T6" fmla="*/ 6 w 233"/>
                  <a:gd name="T7" fmla="*/ 83 h 275"/>
                  <a:gd name="T8" fmla="*/ 0 w 233"/>
                  <a:gd name="T9" fmla="*/ 123 h 275"/>
                  <a:gd name="T10" fmla="*/ 6 w 233"/>
                  <a:gd name="T11" fmla="*/ 199 h 275"/>
                  <a:gd name="T12" fmla="*/ 16 w 233"/>
                  <a:gd name="T13" fmla="*/ 234 h 275"/>
                  <a:gd name="T14" fmla="*/ 28 w 233"/>
                  <a:gd name="T15" fmla="*/ 250 h 275"/>
                  <a:gd name="T16" fmla="*/ 42 w 233"/>
                  <a:gd name="T17" fmla="*/ 263 h 275"/>
                  <a:gd name="T18" fmla="*/ 56 w 233"/>
                  <a:gd name="T19" fmla="*/ 271 h 275"/>
                  <a:gd name="T20" fmla="*/ 68 w 233"/>
                  <a:gd name="T21" fmla="*/ 274 h 275"/>
                  <a:gd name="T22" fmla="*/ 87 w 233"/>
                  <a:gd name="T23" fmla="*/ 275 h 275"/>
                  <a:gd name="T24" fmla="*/ 109 w 233"/>
                  <a:gd name="T25" fmla="*/ 274 h 275"/>
                  <a:gd name="T26" fmla="*/ 127 w 233"/>
                  <a:gd name="T27" fmla="*/ 272 h 275"/>
                  <a:gd name="T28" fmla="*/ 139 w 233"/>
                  <a:gd name="T29" fmla="*/ 270 h 275"/>
                  <a:gd name="T30" fmla="*/ 156 w 233"/>
                  <a:gd name="T31" fmla="*/ 263 h 275"/>
                  <a:gd name="T32" fmla="*/ 177 w 233"/>
                  <a:gd name="T33" fmla="*/ 252 h 275"/>
                  <a:gd name="T34" fmla="*/ 193 w 233"/>
                  <a:gd name="T35" fmla="*/ 244 h 275"/>
                  <a:gd name="T36" fmla="*/ 201 w 233"/>
                  <a:gd name="T37" fmla="*/ 237 h 275"/>
                  <a:gd name="T38" fmla="*/ 212 w 233"/>
                  <a:gd name="T39" fmla="*/ 215 h 275"/>
                  <a:gd name="T40" fmla="*/ 224 w 233"/>
                  <a:gd name="T41" fmla="*/ 188 h 275"/>
                  <a:gd name="T42" fmla="*/ 232 w 233"/>
                  <a:gd name="T43" fmla="*/ 168 h 275"/>
                  <a:gd name="T44" fmla="*/ 231 w 233"/>
                  <a:gd name="T45" fmla="*/ 118 h 275"/>
                  <a:gd name="T46" fmla="*/ 208 w 233"/>
                  <a:gd name="T47" fmla="*/ 44 h 275"/>
                  <a:gd name="T48" fmla="*/ 202 w 233"/>
                  <a:gd name="T49" fmla="*/ 37 h 275"/>
                  <a:gd name="T50" fmla="*/ 187 w 233"/>
                  <a:gd name="T51" fmla="*/ 22 h 275"/>
                  <a:gd name="T52" fmla="*/ 171 w 233"/>
                  <a:gd name="T53" fmla="*/ 7 h 275"/>
                  <a:gd name="T54" fmla="*/ 157 w 233"/>
                  <a:gd name="T55" fmla="*/ 0 h 275"/>
                  <a:gd name="T56" fmla="*/ 140 w 233"/>
                  <a:gd name="T57" fmla="*/ 1 h 275"/>
                  <a:gd name="T58" fmla="*/ 113 w 233"/>
                  <a:gd name="T59" fmla="*/ 2 h 275"/>
                  <a:gd name="T60" fmla="*/ 88 w 233"/>
                  <a:gd name="T61" fmla="*/ 4 h 275"/>
                  <a:gd name="T62" fmla="*/ 77 w 233"/>
                  <a:gd name="T63" fmla="*/ 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275">
                    <a:moveTo>
                      <a:pt x="77" y="5"/>
                    </a:moveTo>
                    <a:lnTo>
                      <a:pt x="69" y="12"/>
                    </a:lnTo>
                    <a:lnTo>
                      <a:pt x="58" y="21"/>
                    </a:lnTo>
                    <a:lnTo>
                      <a:pt x="47" y="32"/>
                    </a:lnTo>
                    <a:lnTo>
                      <a:pt x="35" y="45"/>
                    </a:lnTo>
                    <a:lnTo>
                      <a:pt x="24" y="58"/>
                    </a:lnTo>
                    <a:lnTo>
                      <a:pt x="13" y="71"/>
                    </a:lnTo>
                    <a:lnTo>
                      <a:pt x="6" y="83"/>
                    </a:lnTo>
                    <a:lnTo>
                      <a:pt x="2" y="94"/>
                    </a:lnTo>
                    <a:lnTo>
                      <a:pt x="0" y="123"/>
                    </a:lnTo>
                    <a:lnTo>
                      <a:pt x="2" y="161"/>
                    </a:lnTo>
                    <a:lnTo>
                      <a:pt x="6" y="199"/>
                    </a:lnTo>
                    <a:lnTo>
                      <a:pt x="12" y="226"/>
                    </a:lnTo>
                    <a:lnTo>
                      <a:pt x="16" y="234"/>
                    </a:lnTo>
                    <a:lnTo>
                      <a:pt x="21" y="242"/>
                    </a:lnTo>
                    <a:lnTo>
                      <a:pt x="28" y="250"/>
                    </a:lnTo>
                    <a:lnTo>
                      <a:pt x="35" y="257"/>
                    </a:lnTo>
                    <a:lnTo>
                      <a:pt x="42" y="263"/>
                    </a:lnTo>
                    <a:lnTo>
                      <a:pt x="50" y="267"/>
                    </a:lnTo>
                    <a:lnTo>
                      <a:pt x="56" y="271"/>
                    </a:lnTo>
                    <a:lnTo>
                      <a:pt x="62" y="273"/>
                    </a:lnTo>
                    <a:lnTo>
                      <a:pt x="68" y="274"/>
                    </a:lnTo>
                    <a:lnTo>
                      <a:pt x="77" y="275"/>
                    </a:lnTo>
                    <a:lnTo>
                      <a:pt x="87" y="275"/>
                    </a:lnTo>
                    <a:lnTo>
                      <a:pt x="99" y="274"/>
                    </a:lnTo>
                    <a:lnTo>
                      <a:pt x="109" y="274"/>
                    </a:lnTo>
                    <a:lnTo>
                      <a:pt x="119" y="273"/>
                    </a:lnTo>
                    <a:lnTo>
                      <a:pt x="127" y="272"/>
                    </a:lnTo>
                    <a:lnTo>
                      <a:pt x="133" y="272"/>
                    </a:lnTo>
                    <a:lnTo>
                      <a:pt x="139" y="270"/>
                    </a:lnTo>
                    <a:lnTo>
                      <a:pt x="147" y="267"/>
                    </a:lnTo>
                    <a:lnTo>
                      <a:pt x="156" y="263"/>
                    </a:lnTo>
                    <a:lnTo>
                      <a:pt x="167" y="258"/>
                    </a:lnTo>
                    <a:lnTo>
                      <a:pt x="177" y="252"/>
                    </a:lnTo>
                    <a:lnTo>
                      <a:pt x="186" y="248"/>
                    </a:lnTo>
                    <a:lnTo>
                      <a:pt x="193" y="244"/>
                    </a:lnTo>
                    <a:lnTo>
                      <a:pt x="198" y="242"/>
                    </a:lnTo>
                    <a:lnTo>
                      <a:pt x="201" y="237"/>
                    </a:lnTo>
                    <a:lnTo>
                      <a:pt x="206" y="228"/>
                    </a:lnTo>
                    <a:lnTo>
                      <a:pt x="212" y="215"/>
                    </a:lnTo>
                    <a:lnTo>
                      <a:pt x="217" y="202"/>
                    </a:lnTo>
                    <a:lnTo>
                      <a:pt x="224" y="188"/>
                    </a:lnTo>
                    <a:lnTo>
                      <a:pt x="229" y="176"/>
                    </a:lnTo>
                    <a:lnTo>
                      <a:pt x="232" y="168"/>
                    </a:lnTo>
                    <a:lnTo>
                      <a:pt x="233" y="165"/>
                    </a:lnTo>
                    <a:lnTo>
                      <a:pt x="231" y="118"/>
                    </a:lnTo>
                    <a:lnTo>
                      <a:pt x="195" y="119"/>
                    </a:lnTo>
                    <a:lnTo>
                      <a:pt x="208" y="44"/>
                    </a:lnTo>
                    <a:lnTo>
                      <a:pt x="207" y="42"/>
                    </a:lnTo>
                    <a:lnTo>
                      <a:pt x="202" y="37"/>
                    </a:lnTo>
                    <a:lnTo>
                      <a:pt x="195" y="30"/>
                    </a:lnTo>
                    <a:lnTo>
                      <a:pt x="187" y="22"/>
                    </a:lnTo>
                    <a:lnTo>
                      <a:pt x="179" y="14"/>
                    </a:lnTo>
                    <a:lnTo>
                      <a:pt x="171" y="7"/>
                    </a:lnTo>
                    <a:lnTo>
                      <a:pt x="163" y="2"/>
                    </a:lnTo>
                    <a:lnTo>
                      <a:pt x="157" y="0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6" y="1"/>
                    </a:lnTo>
                    <a:lnTo>
                      <a:pt x="113" y="2"/>
                    </a:lnTo>
                    <a:lnTo>
                      <a:pt x="100" y="4"/>
                    </a:lnTo>
                    <a:lnTo>
                      <a:pt x="88" y="4"/>
                    </a:lnTo>
                    <a:lnTo>
                      <a:pt x="80" y="5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CC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49" name="Freeform 38"/>
              <p:cNvSpPr>
                <a:spLocks/>
              </p:cNvSpPr>
              <p:nvPr/>
            </p:nvSpPr>
            <p:spPr bwMode="auto">
              <a:xfrm>
                <a:off x="1584" y="2218"/>
                <a:ext cx="326" cy="121"/>
              </a:xfrm>
              <a:custGeom>
                <a:avLst/>
                <a:gdLst>
                  <a:gd name="T0" fmla="*/ 0 w 651"/>
                  <a:gd name="T1" fmla="*/ 105 h 241"/>
                  <a:gd name="T2" fmla="*/ 651 w 651"/>
                  <a:gd name="T3" fmla="*/ 0 h 241"/>
                  <a:gd name="T4" fmla="*/ 605 w 651"/>
                  <a:gd name="T5" fmla="*/ 146 h 241"/>
                  <a:gd name="T6" fmla="*/ 85 w 651"/>
                  <a:gd name="T7" fmla="*/ 241 h 241"/>
                  <a:gd name="T8" fmla="*/ 0 w 651"/>
                  <a:gd name="T9" fmla="*/ 10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241">
                    <a:moveTo>
                      <a:pt x="0" y="105"/>
                    </a:moveTo>
                    <a:lnTo>
                      <a:pt x="651" y="0"/>
                    </a:lnTo>
                    <a:lnTo>
                      <a:pt x="605" y="146"/>
                    </a:lnTo>
                    <a:lnTo>
                      <a:pt x="85" y="24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2" name="Freeform 39"/>
              <p:cNvSpPr>
                <a:spLocks/>
              </p:cNvSpPr>
              <p:nvPr/>
            </p:nvSpPr>
            <p:spPr bwMode="auto">
              <a:xfrm>
                <a:off x="2055" y="2473"/>
                <a:ext cx="101" cy="141"/>
              </a:xfrm>
              <a:custGeom>
                <a:avLst/>
                <a:gdLst>
                  <a:gd name="T0" fmla="*/ 33 w 200"/>
                  <a:gd name="T1" fmla="*/ 280 h 284"/>
                  <a:gd name="T2" fmla="*/ 35 w 200"/>
                  <a:gd name="T3" fmla="*/ 280 h 284"/>
                  <a:gd name="T4" fmla="*/ 42 w 200"/>
                  <a:gd name="T5" fmla="*/ 281 h 284"/>
                  <a:gd name="T6" fmla="*/ 53 w 200"/>
                  <a:gd name="T7" fmla="*/ 283 h 284"/>
                  <a:gd name="T8" fmla="*/ 65 w 200"/>
                  <a:gd name="T9" fmla="*/ 284 h 284"/>
                  <a:gd name="T10" fmla="*/ 80 w 200"/>
                  <a:gd name="T11" fmla="*/ 284 h 284"/>
                  <a:gd name="T12" fmla="*/ 96 w 200"/>
                  <a:gd name="T13" fmla="*/ 284 h 284"/>
                  <a:gd name="T14" fmla="*/ 113 w 200"/>
                  <a:gd name="T15" fmla="*/ 283 h 284"/>
                  <a:gd name="T16" fmla="*/ 129 w 200"/>
                  <a:gd name="T17" fmla="*/ 280 h 284"/>
                  <a:gd name="T18" fmla="*/ 143 w 200"/>
                  <a:gd name="T19" fmla="*/ 277 h 284"/>
                  <a:gd name="T20" fmla="*/ 154 w 200"/>
                  <a:gd name="T21" fmla="*/ 272 h 284"/>
                  <a:gd name="T22" fmla="*/ 162 w 200"/>
                  <a:gd name="T23" fmla="*/ 266 h 284"/>
                  <a:gd name="T24" fmla="*/ 168 w 200"/>
                  <a:gd name="T25" fmla="*/ 262 h 284"/>
                  <a:gd name="T26" fmla="*/ 171 w 200"/>
                  <a:gd name="T27" fmla="*/ 257 h 284"/>
                  <a:gd name="T28" fmla="*/ 174 w 200"/>
                  <a:gd name="T29" fmla="*/ 254 h 284"/>
                  <a:gd name="T30" fmla="*/ 175 w 200"/>
                  <a:gd name="T31" fmla="*/ 251 h 284"/>
                  <a:gd name="T32" fmla="*/ 175 w 200"/>
                  <a:gd name="T33" fmla="*/ 250 h 284"/>
                  <a:gd name="T34" fmla="*/ 200 w 200"/>
                  <a:gd name="T35" fmla="*/ 29 h 284"/>
                  <a:gd name="T36" fmla="*/ 146 w 200"/>
                  <a:gd name="T37" fmla="*/ 0 h 284"/>
                  <a:gd name="T38" fmla="*/ 0 w 200"/>
                  <a:gd name="T39" fmla="*/ 129 h 284"/>
                  <a:gd name="T40" fmla="*/ 33 w 200"/>
                  <a:gd name="T41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84">
                    <a:moveTo>
                      <a:pt x="33" y="280"/>
                    </a:moveTo>
                    <a:lnTo>
                      <a:pt x="35" y="280"/>
                    </a:lnTo>
                    <a:lnTo>
                      <a:pt x="42" y="281"/>
                    </a:lnTo>
                    <a:lnTo>
                      <a:pt x="53" y="283"/>
                    </a:lnTo>
                    <a:lnTo>
                      <a:pt x="65" y="284"/>
                    </a:lnTo>
                    <a:lnTo>
                      <a:pt x="80" y="284"/>
                    </a:lnTo>
                    <a:lnTo>
                      <a:pt x="96" y="284"/>
                    </a:lnTo>
                    <a:lnTo>
                      <a:pt x="113" y="283"/>
                    </a:lnTo>
                    <a:lnTo>
                      <a:pt x="129" y="280"/>
                    </a:lnTo>
                    <a:lnTo>
                      <a:pt x="143" y="277"/>
                    </a:lnTo>
                    <a:lnTo>
                      <a:pt x="154" y="272"/>
                    </a:lnTo>
                    <a:lnTo>
                      <a:pt x="162" y="266"/>
                    </a:lnTo>
                    <a:lnTo>
                      <a:pt x="168" y="262"/>
                    </a:lnTo>
                    <a:lnTo>
                      <a:pt x="171" y="257"/>
                    </a:lnTo>
                    <a:lnTo>
                      <a:pt x="174" y="254"/>
                    </a:lnTo>
                    <a:lnTo>
                      <a:pt x="175" y="251"/>
                    </a:lnTo>
                    <a:lnTo>
                      <a:pt x="175" y="250"/>
                    </a:lnTo>
                    <a:lnTo>
                      <a:pt x="200" y="29"/>
                    </a:lnTo>
                    <a:lnTo>
                      <a:pt x="146" y="0"/>
                    </a:lnTo>
                    <a:lnTo>
                      <a:pt x="0" y="129"/>
                    </a:lnTo>
                    <a:lnTo>
                      <a:pt x="33" y="280"/>
                    </a:lnTo>
                    <a:close/>
                  </a:path>
                </a:pathLst>
              </a:cu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3" name="Freeform 40"/>
              <p:cNvSpPr>
                <a:spLocks/>
              </p:cNvSpPr>
              <p:nvPr/>
            </p:nvSpPr>
            <p:spPr bwMode="auto">
              <a:xfrm>
                <a:off x="1833" y="2166"/>
                <a:ext cx="329" cy="499"/>
              </a:xfrm>
              <a:custGeom>
                <a:avLst/>
                <a:gdLst>
                  <a:gd name="T0" fmla="*/ 212 w 659"/>
                  <a:gd name="T1" fmla="*/ 19 h 997"/>
                  <a:gd name="T2" fmla="*/ 160 w 659"/>
                  <a:gd name="T3" fmla="*/ 48 h 997"/>
                  <a:gd name="T4" fmla="*/ 120 w 659"/>
                  <a:gd name="T5" fmla="*/ 82 h 997"/>
                  <a:gd name="T6" fmla="*/ 75 w 659"/>
                  <a:gd name="T7" fmla="*/ 171 h 997"/>
                  <a:gd name="T8" fmla="*/ 22 w 659"/>
                  <a:gd name="T9" fmla="*/ 295 h 997"/>
                  <a:gd name="T10" fmla="*/ 14 w 659"/>
                  <a:gd name="T11" fmla="*/ 340 h 997"/>
                  <a:gd name="T12" fmla="*/ 30 w 659"/>
                  <a:gd name="T13" fmla="*/ 356 h 997"/>
                  <a:gd name="T14" fmla="*/ 51 w 659"/>
                  <a:gd name="T15" fmla="*/ 369 h 997"/>
                  <a:gd name="T16" fmla="*/ 77 w 659"/>
                  <a:gd name="T17" fmla="*/ 381 h 997"/>
                  <a:gd name="T18" fmla="*/ 124 w 659"/>
                  <a:gd name="T19" fmla="*/ 404 h 997"/>
                  <a:gd name="T20" fmla="*/ 151 w 659"/>
                  <a:gd name="T21" fmla="*/ 417 h 997"/>
                  <a:gd name="T22" fmla="*/ 106 w 659"/>
                  <a:gd name="T23" fmla="*/ 556 h 997"/>
                  <a:gd name="T24" fmla="*/ 46 w 659"/>
                  <a:gd name="T25" fmla="*/ 693 h 997"/>
                  <a:gd name="T26" fmla="*/ 7 w 659"/>
                  <a:gd name="T27" fmla="*/ 783 h 997"/>
                  <a:gd name="T28" fmla="*/ 0 w 659"/>
                  <a:gd name="T29" fmla="*/ 825 h 997"/>
                  <a:gd name="T30" fmla="*/ 16 w 659"/>
                  <a:gd name="T31" fmla="*/ 889 h 997"/>
                  <a:gd name="T32" fmla="*/ 63 w 659"/>
                  <a:gd name="T33" fmla="*/ 960 h 997"/>
                  <a:gd name="T34" fmla="*/ 104 w 659"/>
                  <a:gd name="T35" fmla="*/ 997 h 997"/>
                  <a:gd name="T36" fmla="*/ 152 w 659"/>
                  <a:gd name="T37" fmla="*/ 990 h 997"/>
                  <a:gd name="T38" fmla="*/ 221 w 659"/>
                  <a:gd name="T39" fmla="*/ 974 h 997"/>
                  <a:gd name="T40" fmla="*/ 245 w 659"/>
                  <a:gd name="T41" fmla="*/ 969 h 997"/>
                  <a:gd name="T42" fmla="*/ 296 w 659"/>
                  <a:gd name="T43" fmla="*/ 967 h 997"/>
                  <a:gd name="T44" fmla="*/ 364 w 659"/>
                  <a:gd name="T45" fmla="*/ 971 h 997"/>
                  <a:gd name="T46" fmla="*/ 416 w 659"/>
                  <a:gd name="T47" fmla="*/ 980 h 997"/>
                  <a:gd name="T48" fmla="*/ 462 w 659"/>
                  <a:gd name="T49" fmla="*/ 973 h 997"/>
                  <a:gd name="T50" fmla="*/ 483 w 659"/>
                  <a:gd name="T51" fmla="*/ 967 h 997"/>
                  <a:gd name="T52" fmla="*/ 475 w 659"/>
                  <a:gd name="T53" fmla="*/ 825 h 997"/>
                  <a:gd name="T54" fmla="*/ 495 w 659"/>
                  <a:gd name="T55" fmla="*/ 804 h 997"/>
                  <a:gd name="T56" fmla="*/ 521 w 659"/>
                  <a:gd name="T57" fmla="*/ 783 h 997"/>
                  <a:gd name="T58" fmla="*/ 543 w 659"/>
                  <a:gd name="T59" fmla="*/ 777 h 997"/>
                  <a:gd name="T60" fmla="*/ 575 w 659"/>
                  <a:gd name="T61" fmla="*/ 758 h 997"/>
                  <a:gd name="T62" fmla="*/ 599 w 659"/>
                  <a:gd name="T63" fmla="*/ 728 h 997"/>
                  <a:gd name="T64" fmla="*/ 596 w 659"/>
                  <a:gd name="T65" fmla="*/ 559 h 997"/>
                  <a:gd name="T66" fmla="*/ 659 w 659"/>
                  <a:gd name="T67" fmla="*/ 463 h 997"/>
                  <a:gd name="T68" fmla="*/ 650 w 659"/>
                  <a:gd name="T69" fmla="*/ 344 h 997"/>
                  <a:gd name="T70" fmla="*/ 631 w 659"/>
                  <a:gd name="T71" fmla="*/ 245 h 997"/>
                  <a:gd name="T72" fmla="*/ 624 w 659"/>
                  <a:gd name="T73" fmla="*/ 174 h 997"/>
                  <a:gd name="T74" fmla="*/ 597 w 659"/>
                  <a:gd name="T75" fmla="*/ 112 h 997"/>
                  <a:gd name="T76" fmla="*/ 568 w 659"/>
                  <a:gd name="T77" fmla="*/ 79 h 997"/>
                  <a:gd name="T78" fmla="*/ 544 w 659"/>
                  <a:gd name="T79" fmla="*/ 52 h 997"/>
                  <a:gd name="T80" fmla="*/ 523 w 659"/>
                  <a:gd name="T81" fmla="*/ 34 h 997"/>
                  <a:gd name="T82" fmla="*/ 485 w 659"/>
                  <a:gd name="T83" fmla="*/ 11 h 997"/>
                  <a:gd name="T84" fmla="*/ 455 w 659"/>
                  <a:gd name="T85" fmla="*/ 0 h 997"/>
                  <a:gd name="T86" fmla="*/ 429 w 659"/>
                  <a:gd name="T87" fmla="*/ 1 h 997"/>
                  <a:gd name="T88" fmla="*/ 379 w 659"/>
                  <a:gd name="T89" fmla="*/ 3 h 997"/>
                  <a:gd name="T90" fmla="*/ 320 w 659"/>
                  <a:gd name="T91" fmla="*/ 6 h 997"/>
                  <a:gd name="T92" fmla="*/ 268 w 659"/>
                  <a:gd name="T93" fmla="*/ 9 h 997"/>
                  <a:gd name="T94" fmla="*/ 240 w 659"/>
                  <a:gd name="T95" fmla="*/ 1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9" h="997">
                    <a:moveTo>
                      <a:pt x="237" y="10"/>
                    </a:moveTo>
                    <a:lnTo>
                      <a:pt x="227" y="14"/>
                    </a:lnTo>
                    <a:lnTo>
                      <a:pt x="212" y="19"/>
                    </a:lnTo>
                    <a:lnTo>
                      <a:pt x="196" y="27"/>
                    </a:lnTo>
                    <a:lnTo>
                      <a:pt x="177" y="37"/>
                    </a:lnTo>
                    <a:lnTo>
                      <a:pt x="160" y="48"/>
                    </a:lnTo>
                    <a:lnTo>
                      <a:pt x="143" y="60"/>
                    </a:lnTo>
                    <a:lnTo>
                      <a:pt x="129" y="71"/>
                    </a:lnTo>
                    <a:lnTo>
                      <a:pt x="120" y="82"/>
                    </a:lnTo>
                    <a:lnTo>
                      <a:pt x="109" y="100"/>
                    </a:lnTo>
                    <a:lnTo>
                      <a:pt x="93" y="131"/>
                    </a:lnTo>
                    <a:lnTo>
                      <a:pt x="75" y="171"/>
                    </a:lnTo>
                    <a:lnTo>
                      <a:pt x="55" y="214"/>
                    </a:lnTo>
                    <a:lnTo>
                      <a:pt x="37" y="257"/>
                    </a:lnTo>
                    <a:lnTo>
                      <a:pt x="22" y="295"/>
                    </a:lnTo>
                    <a:lnTo>
                      <a:pt x="13" y="322"/>
                    </a:lnTo>
                    <a:lnTo>
                      <a:pt x="10" y="335"/>
                    </a:lnTo>
                    <a:lnTo>
                      <a:pt x="14" y="340"/>
                    </a:lnTo>
                    <a:lnTo>
                      <a:pt x="18" y="345"/>
                    </a:lnTo>
                    <a:lnTo>
                      <a:pt x="24" y="350"/>
                    </a:lnTo>
                    <a:lnTo>
                      <a:pt x="30" y="356"/>
                    </a:lnTo>
                    <a:lnTo>
                      <a:pt x="37" y="360"/>
                    </a:lnTo>
                    <a:lnTo>
                      <a:pt x="44" y="365"/>
                    </a:lnTo>
                    <a:lnTo>
                      <a:pt x="51" y="369"/>
                    </a:lnTo>
                    <a:lnTo>
                      <a:pt x="56" y="372"/>
                    </a:lnTo>
                    <a:lnTo>
                      <a:pt x="64" y="375"/>
                    </a:lnTo>
                    <a:lnTo>
                      <a:pt x="77" y="381"/>
                    </a:lnTo>
                    <a:lnTo>
                      <a:pt x="92" y="389"/>
                    </a:lnTo>
                    <a:lnTo>
                      <a:pt x="109" y="396"/>
                    </a:lnTo>
                    <a:lnTo>
                      <a:pt x="124" y="404"/>
                    </a:lnTo>
                    <a:lnTo>
                      <a:pt x="138" y="411"/>
                    </a:lnTo>
                    <a:lnTo>
                      <a:pt x="147" y="416"/>
                    </a:lnTo>
                    <a:lnTo>
                      <a:pt x="151" y="417"/>
                    </a:lnTo>
                    <a:lnTo>
                      <a:pt x="123" y="517"/>
                    </a:lnTo>
                    <a:lnTo>
                      <a:pt x="119" y="527"/>
                    </a:lnTo>
                    <a:lnTo>
                      <a:pt x="106" y="556"/>
                    </a:lnTo>
                    <a:lnTo>
                      <a:pt x="87" y="597"/>
                    </a:lnTo>
                    <a:lnTo>
                      <a:pt x="67" y="645"/>
                    </a:lnTo>
                    <a:lnTo>
                      <a:pt x="46" y="693"/>
                    </a:lnTo>
                    <a:lnTo>
                      <a:pt x="28" y="736"/>
                    </a:lnTo>
                    <a:lnTo>
                      <a:pt x="14" y="768"/>
                    </a:lnTo>
                    <a:lnTo>
                      <a:pt x="7" y="783"/>
                    </a:lnTo>
                    <a:lnTo>
                      <a:pt x="3" y="794"/>
                    </a:lnTo>
                    <a:lnTo>
                      <a:pt x="1" y="808"/>
                    </a:lnTo>
                    <a:lnTo>
                      <a:pt x="0" y="825"/>
                    </a:lnTo>
                    <a:lnTo>
                      <a:pt x="1" y="845"/>
                    </a:lnTo>
                    <a:lnTo>
                      <a:pt x="6" y="866"/>
                    </a:lnTo>
                    <a:lnTo>
                      <a:pt x="16" y="889"/>
                    </a:lnTo>
                    <a:lnTo>
                      <a:pt x="30" y="913"/>
                    </a:lnTo>
                    <a:lnTo>
                      <a:pt x="46" y="937"/>
                    </a:lnTo>
                    <a:lnTo>
                      <a:pt x="63" y="960"/>
                    </a:lnTo>
                    <a:lnTo>
                      <a:pt x="79" y="979"/>
                    </a:lnTo>
                    <a:lnTo>
                      <a:pt x="93" y="991"/>
                    </a:lnTo>
                    <a:lnTo>
                      <a:pt x="104" y="997"/>
                    </a:lnTo>
                    <a:lnTo>
                      <a:pt x="113" y="997"/>
                    </a:lnTo>
                    <a:lnTo>
                      <a:pt x="129" y="995"/>
                    </a:lnTo>
                    <a:lnTo>
                      <a:pt x="152" y="990"/>
                    </a:lnTo>
                    <a:lnTo>
                      <a:pt x="176" y="984"/>
                    </a:lnTo>
                    <a:lnTo>
                      <a:pt x="200" y="979"/>
                    </a:lnTo>
                    <a:lnTo>
                      <a:pt x="221" y="974"/>
                    </a:lnTo>
                    <a:lnTo>
                      <a:pt x="235" y="971"/>
                    </a:lnTo>
                    <a:lnTo>
                      <a:pt x="241" y="969"/>
                    </a:lnTo>
                    <a:lnTo>
                      <a:pt x="245" y="969"/>
                    </a:lnTo>
                    <a:lnTo>
                      <a:pt x="257" y="968"/>
                    </a:lnTo>
                    <a:lnTo>
                      <a:pt x="274" y="967"/>
                    </a:lnTo>
                    <a:lnTo>
                      <a:pt x="296" y="967"/>
                    </a:lnTo>
                    <a:lnTo>
                      <a:pt x="319" y="967"/>
                    </a:lnTo>
                    <a:lnTo>
                      <a:pt x="343" y="968"/>
                    </a:lnTo>
                    <a:lnTo>
                      <a:pt x="364" y="971"/>
                    </a:lnTo>
                    <a:lnTo>
                      <a:pt x="382" y="975"/>
                    </a:lnTo>
                    <a:lnTo>
                      <a:pt x="399" y="979"/>
                    </a:lnTo>
                    <a:lnTo>
                      <a:pt x="416" y="980"/>
                    </a:lnTo>
                    <a:lnTo>
                      <a:pt x="432" y="979"/>
                    </a:lnTo>
                    <a:lnTo>
                      <a:pt x="448" y="976"/>
                    </a:lnTo>
                    <a:lnTo>
                      <a:pt x="462" y="973"/>
                    </a:lnTo>
                    <a:lnTo>
                      <a:pt x="472" y="971"/>
                    </a:lnTo>
                    <a:lnTo>
                      <a:pt x="480" y="968"/>
                    </a:lnTo>
                    <a:lnTo>
                      <a:pt x="483" y="967"/>
                    </a:lnTo>
                    <a:lnTo>
                      <a:pt x="499" y="908"/>
                    </a:lnTo>
                    <a:lnTo>
                      <a:pt x="473" y="828"/>
                    </a:lnTo>
                    <a:lnTo>
                      <a:pt x="475" y="825"/>
                    </a:lnTo>
                    <a:lnTo>
                      <a:pt x="480" y="821"/>
                    </a:lnTo>
                    <a:lnTo>
                      <a:pt x="486" y="813"/>
                    </a:lnTo>
                    <a:lnTo>
                      <a:pt x="495" y="804"/>
                    </a:lnTo>
                    <a:lnTo>
                      <a:pt x="503" y="796"/>
                    </a:lnTo>
                    <a:lnTo>
                      <a:pt x="513" y="787"/>
                    </a:lnTo>
                    <a:lnTo>
                      <a:pt x="521" y="783"/>
                    </a:lnTo>
                    <a:lnTo>
                      <a:pt x="526" y="781"/>
                    </a:lnTo>
                    <a:lnTo>
                      <a:pt x="533" y="779"/>
                    </a:lnTo>
                    <a:lnTo>
                      <a:pt x="543" y="777"/>
                    </a:lnTo>
                    <a:lnTo>
                      <a:pt x="553" y="773"/>
                    </a:lnTo>
                    <a:lnTo>
                      <a:pt x="563" y="766"/>
                    </a:lnTo>
                    <a:lnTo>
                      <a:pt x="575" y="758"/>
                    </a:lnTo>
                    <a:lnTo>
                      <a:pt x="585" y="749"/>
                    </a:lnTo>
                    <a:lnTo>
                      <a:pt x="593" y="739"/>
                    </a:lnTo>
                    <a:lnTo>
                      <a:pt x="599" y="728"/>
                    </a:lnTo>
                    <a:lnTo>
                      <a:pt x="603" y="685"/>
                    </a:lnTo>
                    <a:lnTo>
                      <a:pt x="600" y="619"/>
                    </a:lnTo>
                    <a:lnTo>
                      <a:pt x="596" y="559"/>
                    </a:lnTo>
                    <a:lnTo>
                      <a:pt x="593" y="533"/>
                    </a:lnTo>
                    <a:lnTo>
                      <a:pt x="658" y="478"/>
                    </a:lnTo>
                    <a:lnTo>
                      <a:pt x="659" y="463"/>
                    </a:lnTo>
                    <a:lnTo>
                      <a:pt x="659" y="426"/>
                    </a:lnTo>
                    <a:lnTo>
                      <a:pt x="657" y="382"/>
                    </a:lnTo>
                    <a:lnTo>
                      <a:pt x="650" y="344"/>
                    </a:lnTo>
                    <a:lnTo>
                      <a:pt x="641" y="311"/>
                    </a:lnTo>
                    <a:lnTo>
                      <a:pt x="635" y="276"/>
                    </a:lnTo>
                    <a:lnTo>
                      <a:pt x="631" y="245"/>
                    </a:lnTo>
                    <a:lnTo>
                      <a:pt x="630" y="222"/>
                    </a:lnTo>
                    <a:lnTo>
                      <a:pt x="629" y="200"/>
                    </a:lnTo>
                    <a:lnTo>
                      <a:pt x="624" y="174"/>
                    </a:lnTo>
                    <a:lnTo>
                      <a:pt x="618" y="145"/>
                    </a:lnTo>
                    <a:lnTo>
                      <a:pt x="605" y="122"/>
                    </a:lnTo>
                    <a:lnTo>
                      <a:pt x="597" y="112"/>
                    </a:lnTo>
                    <a:lnTo>
                      <a:pt x="588" y="101"/>
                    </a:lnTo>
                    <a:lnTo>
                      <a:pt x="578" y="90"/>
                    </a:lnTo>
                    <a:lnTo>
                      <a:pt x="568" y="79"/>
                    </a:lnTo>
                    <a:lnTo>
                      <a:pt x="559" y="69"/>
                    </a:lnTo>
                    <a:lnTo>
                      <a:pt x="551" y="60"/>
                    </a:lnTo>
                    <a:lnTo>
                      <a:pt x="544" y="52"/>
                    </a:lnTo>
                    <a:lnTo>
                      <a:pt x="538" y="47"/>
                    </a:lnTo>
                    <a:lnTo>
                      <a:pt x="532" y="41"/>
                    </a:lnTo>
                    <a:lnTo>
                      <a:pt x="523" y="34"/>
                    </a:lnTo>
                    <a:lnTo>
                      <a:pt x="511" y="27"/>
                    </a:lnTo>
                    <a:lnTo>
                      <a:pt x="499" y="19"/>
                    </a:lnTo>
                    <a:lnTo>
                      <a:pt x="485" y="11"/>
                    </a:lnTo>
                    <a:lnTo>
                      <a:pt x="473" y="6"/>
                    </a:lnTo>
                    <a:lnTo>
                      <a:pt x="463" y="1"/>
                    </a:lnTo>
                    <a:lnTo>
                      <a:pt x="455" y="0"/>
                    </a:lnTo>
                    <a:lnTo>
                      <a:pt x="449" y="0"/>
                    </a:lnTo>
                    <a:lnTo>
                      <a:pt x="441" y="0"/>
                    </a:lnTo>
                    <a:lnTo>
                      <a:pt x="429" y="1"/>
                    </a:lnTo>
                    <a:lnTo>
                      <a:pt x="414" y="1"/>
                    </a:lnTo>
                    <a:lnTo>
                      <a:pt x="397" y="2"/>
                    </a:lnTo>
                    <a:lnTo>
                      <a:pt x="379" y="3"/>
                    </a:lnTo>
                    <a:lnTo>
                      <a:pt x="359" y="4"/>
                    </a:lnTo>
                    <a:lnTo>
                      <a:pt x="340" y="4"/>
                    </a:lnTo>
                    <a:lnTo>
                      <a:pt x="320" y="6"/>
                    </a:lnTo>
                    <a:lnTo>
                      <a:pt x="302" y="7"/>
                    </a:lnTo>
                    <a:lnTo>
                      <a:pt x="284" y="8"/>
                    </a:lnTo>
                    <a:lnTo>
                      <a:pt x="268" y="9"/>
                    </a:lnTo>
                    <a:lnTo>
                      <a:pt x="256" y="9"/>
                    </a:lnTo>
                    <a:lnTo>
                      <a:pt x="246" y="10"/>
                    </a:lnTo>
                    <a:lnTo>
                      <a:pt x="240" y="10"/>
                    </a:lnTo>
                    <a:lnTo>
                      <a:pt x="237" y="10"/>
                    </a:lnTo>
                    <a:close/>
                  </a:path>
                </a:pathLst>
              </a:custGeom>
              <a:solidFill>
                <a:srgbClr val="D1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4" name="Freeform 41"/>
              <p:cNvSpPr>
                <a:spLocks/>
              </p:cNvSpPr>
              <p:nvPr/>
            </p:nvSpPr>
            <p:spPr bwMode="auto">
              <a:xfrm>
                <a:off x="1759" y="2420"/>
                <a:ext cx="309" cy="137"/>
              </a:xfrm>
              <a:custGeom>
                <a:avLst/>
                <a:gdLst>
                  <a:gd name="T0" fmla="*/ 222 w 618"/>
                  <a:gd name="T1" fmla="*/ 0 h 273"/>
                  <a:gd name="T2" fmla="*/ 229 w 618"/>
                  <a:gd name="T3" fmla="*/ 0 h 273"/>
                  <a:gd name="T4" fmla="*/ 244 w 618"/>
                  <a:gd name="T5" fmla="*/ 1 h 273"/>
                  <a:gd name="T6" fmla="*/ 264 w 618"/>
                  <a:gd name="T7" fmla="*/ 1 h 273"/>
                  <a:gd name="T8" fmla="*/ 291 w 618"/>
                  <a:gd name="T9" fmla="*/ 2 h 273"/>
                  <a:gd name="T10" fmla="*/ 321 w 618"/>
                  <a:gd name="T11" fmla="*/ 3 h 273"/>
                  <a:gd name="T12" fmla="*/ 354 w 618"/>
                  <a:gd name="T13" fmla="*/ 5 h 273"/>
                  <a:gd name="T14" fmla="*/ 390 w 618"/>
                  <a:gd name="T15" fmla="*/ 7 h 273"/>
                  <a:gd name="T16" fmla="*/ 426 w 618"/>
                  <a:gd name="T17" fmla="*/ 8 h 273"/>
                  <a:gd name="T18" fmla="*/ 462 w 618"/>
                  <a:gd name="T19" fmla="*/ 10 h 273"/>
                  <a:gd name="T20" fmla="*/ 497 w 618"/>
                  <a:gd name="T21" fmla="*/ 11 h 273"/>
                  <a:gd name="T22" fmla="*/ 529 w 618"/>
                  <a:gd name="T23" fmla="*/ 13 h 273"/>
                  <a:gd name="T24" fmla="*/ 558 w 618"/>
                  <a:gd name="T25" fmla="*/ 15 h 273"/>
                  <a:gd name="T26" fmla="*/ 582 w 618"/>
                  <a:gd name="T27" fmla="*/ 16 h 273"/>
                  <a:gd name="T28" fmla="*/ 602 w 618"/>
                  <a:gd name="T29" fmla="*/ 16 h 273"/>
                  <a:gd name="T30" fmla="*/ 613 w 618"/>
                  <a:gd name="T31" fmla="*/ 17 h 273"/>
                  <a:gd name="T32" fmla="*/ 618 w 618"/>
                  <a:gd name="T33" fmla="*/ 17 h 273"/>
                  <a:gd name="T34" fmla="*/ 617 w 618"/>
                  <a:gd name="T35" fmla="*/ 31 h 273"/>
                  <a:gd name="T36" fmla="*/ 616 w 618"/>
                  <a:gd name="T37" fmla="*/ 62 h 273"/>
                  <a:gd name="T38" fmla="*/ 615 w 618"/>
                  <a:gd name="T39" fmla="*/ 96 h 273"/>
                  <a:gd name="T40" fmla="*/ 613 w 618"/>
                  <a:gd name="T41" fmla="*/ 117 h 273"/>
                  <a:gd name="T42" fmla="*/ 611 w 618"/>
                  <a:gd name="T43" fmla="*/ 126 h 273"/>
                  <a:gd name="T44" fmla="*/ 605 w 618"/>
                  <a:gd name="T45" fmla="*/ 144 h 273"/>
                  <a:gd name="T46" fmla="*/ 597 w 618"/>
                  <a:gd name="T47" fmla="*/ 165 h 273"/>
                  <a:gd name="T48" fmla="*/ 587 w 618"/>
                  <a:gd name="T49" fmla="*/ 190 h 273"/>
                  <a:gd name="T50" fmla="*/ 577 w 618"/>
                  <a:gd name="T51" fmla="*/ 215 h 273"/>
                  <a:gd name="T52" fmla="*/ 564 w 618"/>
                  <a:gd name="T53" fmla="*/ 237 h 273"/>
                  <a:gd name="T54" fmla="*/ 553 w 618"/>
                  <a:gd name="T55" fmla="*/ 254 h 273"/>
                  <a:gd name="T56" fmla="*/ 543 w 618"/>
                  <a:gd name="T57" fmla="*/ 263 h 273"/>
                  <a:gd name="T58" fmla="*/ 534 w 618"/>
                  <a:gd name="T59" fmla="*/ 266 h 273"/>
                  <a:gd name="T60" fmla="*/ 518 w 618"/>
                  <a:gd name="T61" fmla="*/ 267 h 273"/>
                  <a:gd name="T62" fmla="*/ 495 w 618"/>
                  <a:gd name="T63" fmla="*/ 269 h 273"/>
                  <a:gd name="T64" fmla="*/ 467 w 618"/>
                  <a:gd name="T65" fmla="*/ 270 h 273"/>
                  <a:gd name="T66" fmla="*/ 435 w 618"/>
                  <a:gd name="T67" fmla="*/ 271 h 273"/>
                  <a:gd name="T68" fmla="*/ 398 w 618"/>
                  <a:gd name="T69" fmla="*/ 271 h 273"/>
                  <a:gd name="T70" fmla="*/ 360 w 618"/>
                  <a:gd name="T71" fmla="*/ 273 h 273"/>
                  <a:gd name="T72" fmla="*/ 321 w 618"/>
                  <a:gd name="T73" fmla="*/ 273 h 273"/>
                  <a:gd name="T74" fmla="*/ 280 w 618"/>
                  <a:gd name="T75" fmla="*/ 273 h 273"/>
                  <a:gd name="T76" fmla="*/ 241 w 618"/>
                  <a:gd name="T77" fmla="*/ 273 h 273"/>
                  <a:gd name="T78" fmla="*/ 204 w 618"/>
                  <a:gd name="T79" fmla="*/ 271 h 273"/>
                  <a:gd name="T80" fmla="*/ 170 w 618"/>
                  <a:gd name="T81" fmla="*/ 271 h 273"/>
                  <a:gd name="T82" fmla="*/ 139 w 618"/>
                  <a:gd name="T83" fmla="*/ 270 h 273"/>
                  <a:gd name="T84" fmla="*/ 113 w 618"/>
                  <a:gd name="T85" fmla="*/ 269 h 273"/>
                  <a:gd name="T86" fmla="*/ 93 w 618"/>
                  <a:gd name="T87" fmla="*/ 268 h 273"/>
                  <a:gd name="T88" fmla="*/ 80 w 618"/>
                  <a:gd name="T89" fmla="*/ 267 h 273"/>
                  <a:gd name="T90" fmla="*/ 61 w 618"/>
                  <a:gd name="T91" fmla="*/ 262 h 273"/>
                  <a:gd name="T92" fmla="*/ 46 w 618"/>
                  <a:gd name="T93" fmla="*/ 256 h 273"/>
                  <a:gd name="T94" fmla="*/ 33 w 618"/>
                  <a:gd name="T95" fmla="*/ 251 h 273"/>
                  <a:gd name="T96" fmla="*/ 21 w 618"/>
                  <a:gd name="T97" fmla="*/ 243 h 273"/>
                  <a:gd name="T98" fmla="*/ 12 w 618"/>
                  <a:gd name="T99" fmla="*/ 237 h 273"/>
                  <a:gd name="T100" fmla="*/ 6 w 618"/>
                  <a:gd name="T101" fmla="*/ 231 h 273"/>
                  <a:gd name="T102" fmla="*/ 2 w 618"/>
                  <a:gd name="T103" fmla="*/ 227 h 273"/>
                  <a:gd name="T104" fmla="*/ 0 w 618"/>
                  <a:gd name="T105" fmla="*/ 225 h 273"/>
                  <a:gd name="T106" fmla="*/ 0 w 618"/>
                  <a:gd name="T107" fmla="*/ 138 h 273"/>
                  <a:gd name="T108" fmla="*/ 222 w 618"/>
                  <a:gd name="T10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8" h="273">
                    <a:moveTo>
                      <a:pt x="222" y="0"/>
                    </a:moveTo>
                    <a:lnTo>
                      <a:pt x="229" y="0"/>
                    </a:lnTo>
                    <a:lnTo>
                      <a:pt x="244" y="1"/>
                    </a:lnTo>
                    <a:lnTo>
                      <a:pt x="264" y="1"/>
                    </a:lnTo>
                    <a:lnTo>
                      <a:pt x="291" y="2"/>
                    </a:lnTo>
                    <a:lnTo>
                      <a:pt x="321" y="3"/>
                    </a:lnTo>
                    <a:lnTo>
                      <a:pt x="354" y="5"/>
                    </a:lnTo>
                    <a:lnTo>
                      <a:pt x="390" y="7"/>
                    </a:lnTo>
                    <a:lnTo>
                      <a:pt x="426" y="8"/>
                    </a:lnTo>
                    <a:lnTo>
                      <a:pt x="462" y="10"/>
                    </a:lnTo>
                    <a:lnTo>
                      <a:pt x="497" y="11"/>
                    </a:lnTo>
                    <a:lnTo>
                      <a:pt x="529" y="13"/>
                    </a:lnTo>
                    <a:lnTo>
                      <a:pt x="558" y="15"/>
                    </a:lnTo>
                    <a:lnTo>
                      <a:pt x="582" y="16"/>
                    </a:lnTo>
                    <a:lnTo>
                      <a:pt x="602" y="16"/>
                    </a:lnTo>
                    <a:lnTo>
                      <a:pt x="613" y="17"/>
                    </a:lnTo>
                    <a:lnTo>
                      <a:pt x="618" y="17"/>
                    </a:lnTo>
                    <a:lnTo>
                      <a:pt x="617" y="31"/>
                    </a:lnTo>
                    <a:lnTo>
                      <a:pt x="616" y="62"/>
                    </a:lnTo>
                    <a:lnTo>
                      <a:pt x="615" y="96"/>
                    </a:lnTo>
                    <a:lnTo>
                      <a:pt x="613" y="117"/>
                    </a:lnTo>
                    <a:lnTo>
                      <a:pt x="611" y="126"/>
                    </a:lnTo>
                    <a:lnTo>
                      <a:pt x="605" y="144"/>
                    </a:lnTo>
                    <a:lnTo>
                      <a:pt x="597" y="165"/>
                    </a:lnTo>
                    <a:lnTo>
                      <a:pt x="587" y="190"/>
                    </a:lnTo>
                    <a:lnTo>
                      <a:pt x="577" y="215"/>
                    </a:lnTo>
                    <a:lnTo>
                      <a:pt x="564" y="237"/>
                    </a:lnTo>
                    <a:lnTo>
                      <a:pt x="553" y="254"/>
                    </a:lnTo>
                    <a:lnTo>
                      <a:pt x="543" y="263"/>
                    </a:lnTo>
                    <a:lnTo>
                      <a:pt x="534" y="266"/>
                    </a:lnTo>
                    <a:lnTo>
                      <a:pt x="518" y="267"/>
                    </a:lnTo>
                    <a:lnTo>
                      <a:pt x="495" y="269"/>
                    </a:lnTo>
                    <a:lnTo>
                      <a:pt x="467" y="270"/>
                    </a:lnTo>
                    <a:lnTo>
                      <a:pt x="435" y="271"/>
                    </a:lnTo>
                    <a:lnTo>
                      <a:pt x="398" y="271"/>
                    </a:lnTo>
                    <a:lnTo>
                      <a:pt x="360" y="273"/>
                    </a:lnTo>
                    <a:lnTo>
                      <a:pt x="321" y="273"/>
                    </a:lnTo>
                    <a:lnTo>
                      <a:pt x="280" y="273"/>
                    </a:lnTo>
                    <a:lnTo>
                      <a:pt x="241" y="273"/>
                    </a:lnTo>
                    <a:lnTo>
                      <a:pt x="204" y="271"/>
                    </a:lnTo>
                    <a:lnTo>
                      <a:pt x="170" y="271"/>
                    </a:lnTo>
                    <a:lnTo>
                      <a:pt x="139" y="270"/>
                    </a:lnTo>
                    <a:lnTo>
                      <a:pt x="113" y="269"/>
                    </a:lnTo>
                    <a:lnTo>
                      <a:pt x="93" y="268"/>
                    </a:lnTo>
                    <a:lnTo>
                      <a:pt x="80" y="267"/>
                    </a:lnTo>
                    <a:lnTo>
                      <a:pt x="61" y="262"/>
                    </a:lnTo>
                    <a:lnTo>
                      <a:pt x="46" y="256"/>
                    </a:lnTo>
                    <a:lnTo>
                      <a:pt x="33" y="251"/>
                    </a:lnTo>
                    <a:lnTo>
                      <a:pt x="21" y="243"/>
                    </a:lnTo>
                    <a:lnTo>
                      <a:pt x="12" y="237"/>
                    </a:lnTo>
                    <a:lnTo>
                      <a:pt x="6" y="231"/>
                    </a:lnTo>
                    <a:lnTo>
                      <a:pt x="2" y="227"/>
                    </a:lnTo>
                    <a:lnTo>
                      <a:pt x="0" y="225"/>
                    </a:lnTo>
                    <a:lnTo>
                      <a:pt x="0" y="138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5" name="Freeform 42"/>
              <p:cNvSpPr>
                <a:spLocks/>
              </p:cNvSpPr>
              <p:nvPr/>
            </p:nvSpPr>
            <p:spPr bwMode="auto">
              <a:xfrm>
                <a:off x="2118" y="2208"/>
                <a:ext cx="147" cy="168"/>
              </a:xfrm>
              <a:custGeom>
                <a:avLst/>
                <a:gdLst>
                  <a:gd name="T0" fmla="*/ 0 w 294"/>
                  <a:gd name="T1" fmla="*/ 0 h 336"/>
                  <a:gd name="T2" fmla="*/ 6 w 294"/>
                  <a:gd name="T3" fmla="*/ 1 h 336"/>
                  <a:gd name="T4" fmla="*/ 14 w 294"/>
                  <a:gd name="T5" fmla="*/ 3 h 336"/>
                  <a:gd name="T6" fmla="*/ 23 w 294"/>
                  <a:gd name="T7" fmla="*/ 6 h 336"/>
                  <a:gd name="T8" fmla="*/ 34 w 294"/>
                  <a:gd name="T9" fmla="*/ 9 h 336"/>
                  <a:gd name="T10" fmla="*/ 45 w 294"/>
                  <a:gd name="T11" fmla="*/ 14 h 336"/>
                  <a:gd name="T12" fmla="*/ 57 w 294"/>
                  <a:gd name="T13" fmla="*/ 19 h 336"/>
                  <a:gd name="T14" fmla="*/ 68 w 294"/>
                  <a:gd name="T15" fmla="*/ 27 h 336"/>
                  <a:gd name="T16" fmla="*/ 80 w 294"/>
                  <a:gd name="T17" fmla="*/ 38 h 336"/>
                  <a:gd name="T18" fmla="*/ 90 w 294"/>
                  <a:gd name="T19" fmla="*/ 48 h 336"/>
                  <a:gd name="T20" fmla="*/ 99 w 294"/>
                  <a:gd name="T21" fmla="*/ 58 h 336"/>
                  <a:gd name="T22" fmla="*/ 107 w 294"/>
                  <a:gd name="T23" fmla="*/ 68 h 336"/>
                  <a:gd name="T24" fmla="*/ 114 w 294"/>
                  <a:gd name="T25" fmla="*/ 76 h 336"/>
                  <a:gd name="T26" fmla="*/ 120 w 294"/>
                  <a:gd name="T27" fmla="*/ 83 h 336"/>
                  <a:gd name="T28" fmla="*/ 124 w 294"/>
                  <a:gd name="T29" fmla="*/ 87 h 336"/>
                  <a:gd name="T30" fmla="*/ 126 w 294"/>
                  <a:gd name="T31" fmla="*/ 91 h 336"/>
                  <a:gd name="T32" fmla="*/ 127 w 294"/>
                  <a:gd name="T33" fmla="*/ 92 h 336"/>
                  <a:gd name="T34" fmla="*/ 294 w 294"/>
                  <a:gd name="T35" fmla="*/ 113 h 336"/>
                  <a:gd name="T36" fmla="*/ 255 w 294"/>
                  <a:gd name="T37" fmla="*/ 201 h 336"/>
                  <a:gd name="T38" fmla="*/ 230 w 294"/>
                  <a:gd name="T39" fmla="*/ 267 h 336"/>
                  <a:gd name="T40" fmla="*/ 113 w 294"/>
                  <a:gd name="T41" fmla="*/ 259 h 336"/>
                  <a:gd name="T42" fmla="*/ 86 w 294"/>
                  <a:gd name="T43" fmla="*/ 336 h 336"/>
                  <a:gd name="T44" fmla="*/ 37 w 294"/>
                  <a:gd name="T45" fmla="*/ 213 h 336"/>
                  <a:gd name="T46" fmla="*/ 0 w 294"/>
                  <a:gd name="T4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336">
                    <a:moveTo>
                      <a:pt x="0" y="0"/>
                    </a:moveTo>
                    <a:lnTo>
                      <a:pt x="6" y="1"/>
                    </a:lnTo>
                    <a:lnTo>
                      <a:pt x="14" y="3"/>
                    </a:lnTo>
                    <a:lnTo>
                      <a:pt x="23" y="6"/>
                    </a:lnTo>
                    <a:lnTo>
                      <a:pt x="34" y="9"/>
                    </a:lnTo>
                    <a:lnTo>
                      <a:pt x="45" y="14"/>
                    </a:lnTo>
                    <a:lnTo>
                      <a:pt x="57" y="19"/>
                    </a:lnTo>
                    <a:lnTo>
                      <a:pt x="68" y="27"/>
                    </a:lnTo>
                    <a:lnTo>
                      <a:pt x="80" y="38"/>
                    </a:lnTo>
                    <a:lnTo>
                      <a:pt x="90" y="48"/>
                    </a:lnTo>
                    <a:lnTo>
                      <a:pt x="99" y="58"/>
                    </a:lnTo>
                    <a:lnTo>
                      <a:pt x="107" y="68"/>
                    </a:lnTo>
                    <a:lnTo>
                      <a:pt x="114" y="76"/>
                    </a:lnTo>
                    <a:lnTo>
                      <a:pt x="120" y="83"/>
                    </a:lnTo>
                    <a:lnTo>
                      <a:pt x="124" y="87"/>
                    </a:lnTo>
                    <a:lnTo>
                      <a:pt x="126" y="91"/>
                    </a:lnTo>
                    <a:lnTo>
                      <a:pt x="127" y="92"/>
                    </a:lnTo>
                    <a:lnTo>
                      <a:pt x="294" y="113"/>
                    </a:lnTo>
                    <a:lnTo>
                      <a:pt x="255" y="201"/>
                    </a:lnTo>
                    <a:lnTo>
                      <a:pt x="230" y="267"/>
                    </a:lnTo>
                    <a:lnTo>
                      <a:pt x="113" y="259"/>
                    </a:lnTo>
                    <a:lnTo>
                      <a:pt x="86" y="336"/>
                    </a:lnTo>
                    <a:lnTo>
                      <a:pt x="37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6" name="Rectangle 43"/>
              <p:cNvSpPr>
                <a:spLocks noChangeArrowheads="1"/>
              </p:cNvSpPr>
              <p:nvPr/>
            </p:nvSpPr>
            <p:spPr bwMode="auto">
              <a:xfrm>
                <a:off x="1997" y="1920"/>
                <a:ext cx="77" cy="130"/>
              </a:xfrm>
              <a:prstGeom prst="rect">
                <a:avLst/>
              </a:prstGeom>
              <a:solidFill>
                <a:srgbClr val="E5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7" name="Freeform 44"/>
              <p:cNvSpPr>
                <a:spLocks/>
              </p:cNvSpPr>
              <p:nvPr/>
            </p:nvSpPr>
            <p:spPr bwMode="auto">
              <a:xfrm>
                <a:off x="1924" y="1999"/>
                <a:ext cx="177" cy="165"/>
              </a:xfrm>
              <a:custGeom>
                <a:avLst/>
                <a:gdLst>
                  <a:gd name="T0" fmla="*/ 158 w 355"/>
                  <a:gd name="T1" fmla="*/ 3 h 328"/>
                  <a:gd name="T2" fmla="*/ 144 w 355"/>
                  <a:gd name="T3" fmla="*/ 2 h 328"/>
                  <a:gd name="T4" fmla="*/ 124 w 355"/>
                  <a:gd name="T5" fmla="*/ 2 h 328"/>
                  <a:gd name="T6" fmla="*/ 111 w 355"/>
                  <a:gd name="T7" fmla="*/ 2 h 328"/>
                  <a:gd name="T8" fmla="*/ 106 w 355"/>
                  <a:gd name="T9" fmla="*/ 6 h 328"/>
                  <a:gd name="T10" fmla="*/ 96 w 355"/>
                  <a:gd name="T11" fmla="*/ 21 h 328"/>
                  <a:gd name="T12" fmla="*/ 85 w 355"/>
                  <a:gd name="T13" fmla="*/ 26 h 328"/>
                  <a:gd name="T14" fmla="*/ 73 w 355"/>
                  <a:gd name="T15" fmla="*/ 29 h 328"/>
                  <a:gd name="T16" fmla="*/ 58 w 355"/>
                  <a:gd name="T17" fmla="*/ 33 h 328"/>
                  <a:gd name="T18" fmla="*/ 43 w 355"/>
                  <a:gd name="T19" fmla="*/ 38 h 328"/>
                  <a:gd name="T20" fmla="*/ 30 w 355"/>
                  <a:gd name="T21" fmla="*/ 45 h 328"/>
                  <a:gd name="T22" fmla="*/ 17 w 355"/>
                  <a:gd name="T23" fmla="*/ 54 h 328"/>
                  <a:gd name="T24" fmla="*/ 8 w 355"/>
                  <a:gd name="T25" fmla="*/ 63 h 328"/>
                  <a:gd name="T26" fmla="*/ 1 w 355"/>
                  <a:gd name="T27" fmla="*/ 74 h 328"/>
                  <a:gd name="T28" fmla="*/ 2 w 355"/>
                  <a:gd name="T29" fmla="*/ 100 h 328"/>
                  <a:gd name="T30" fmla="*/ 23 w 355"/>
                  <a:gd name="T31" fmla="*/ 124 h 328"/>
                  <a:gd name="T32" fmla="*/ 53 w 355"/>
                  <a:gd name="T33" fmla="*/ 136 h 328"/>
                  <a:gd name="T34" fmla="*/ 267 w 355"/>
                  <a:gd name="T35" fmla="*/ 328 h 328"/>
                  <a:gd name="T36" fmla="*/ 273 w 355"/>
                  <a:gd name="T37" fmla="*/ 325 h 328"/>
                  <a:gd name="T38" fmla="*/ 288 w 355"/>
                  <a:gd name="T39" fmla="*/ 314 h 328"/>
                  <a:gd name="T40" fmla="*/ 304 w 355"/>
                  <a:gd name="T41" fmla="*/ 303 h 328"/>
                  <a:gd name="T42" fmla="*/ 317 w 355"/>
                  <a:gd name="T43" fmla="*/ 291 h 328"/>
                  <a:gd name="T44" fmla="*/ 334 w 355"/>
                  <a:gd name="T45" fmla="*/ 267 h 328"/>
                  <a:gd name="T46" fmla="*/ 348 w 355"/>
                  <a:gd name="T47" fmla="*/ 237 h 328"/>
                  <a:gd name="T48" fmla="*/ 355 w 355"/>
                  <a:gd name="T49" fmla="*/ 206 h 328"/>
                  <a:gd name="T50" fmla="*/ 354 w 355"/>
                  <a:gd name="T51" fmla="*/ 181 h 328"/>
                  <a:gd name="T52" fmla="*/ 347 w 355"/>
                  <a:gd name="T53" fmla="*/ 145 h 328"/>
                  <a:gd name="T54" fmla="*/ 334 w 355"/>
                  <a:gd name="T55" fmla="*/ 108 h 328"/>
                  <a:gd name="T56" fmla="*/ 323 w 355"/>
                  <a:gd name="T57" fmla="*/ 97 h 328"/>
                  <a:gd name="T58" fmla="*/ 310 w 355"/>
                  <a:gd name="T59" fmla="*/ 82 h 328"/>
                  <a:gd name="T60" fmla="*/ 300 w 355"/>
                  <a:gd name="T61" fmla="*/ 70 h 328"/>
                  <a:gd name="T62" fmla="*/ 295 w 355"/>
                  <a:gd name="T63" fmla="*/ 64 h 328"/>
                  <a:gd name="T64" fmla="*/ 290 w 355"/>
                  <a:gd name="T65" fmla="*/ 59 h 328"/>
                  <a:gd name="T66" fmla="*/ 279 w 355"/>
                  <a:gd name="T67" fmla="*/ 45 h 328"/>
                  <a:gd name="T68" fmla="*/ 265 w 355"/>
                  <a:gd name="T69" fmla="*/ 31 h 328"/>
                  <a:gd name="T70" fmla="*/ 256 w 355"/>
                  <a:gd name="T71" fmla="*/ 22 h 328"/>
                  <a:gd name="T72" fmla="*/ 248 w 355"/>
                  <a:gd name="T73" fmla="*/ 16 h 328"/>
                  <a:gd name="T74" fmla="*/ 238 w 355"/>
                  <a:gd name="T75" fmla="*/ 8 h 328"/>
                  <a:gd name="T76" fmla="*/ 227 w 355"/>
                  <a:gd name="T77" fmla="*/ 1 h 328"/>
                  <a:gd name="T78" fmla="*/ 214 w 355"/>
                  <a:gd name="T79" fmla="*/ 0 h 328"/>
                  <a:gd name="T80" fmla="*/ 198 w 355"/>
                  <a:gd name="T81" fmla="*/ 2 h 328"/>
                  <a:gd name="T82" fmla="*/ 181 w 355"/>
                  <a:gd name="T83" fmla="*/ 3 h 328"/>
                  <a:gd name="T84" fmla="*/ 167 w 355"/>
                  <a:gd name="T85" fmla="*/ 5 h 328"/>
                  <a:gd name="T86" fmla="*/ 161 w 355"/>
                  <a:gd name="T87" fmla="*/ 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5" h="328">
                    <a:moveTo>
                      <a:pt x="161" y="6"/>
                    </a:moveTo>
                    <a:lnTo>
                      <a:pt x="158" y="3"/>
                    </a:lnTo>
                    <a:lnTo>
                      <a:pt x="152" y="2"/>
                    </a:lnTo>
                    <a:lnTo>
                      <a:pt x="144" y="2"/>
                    </a:lnTo>
                    <a:lnTo>
                      <a:pt x="134" y="2"/>
                    </a:lnTo>
                    <a:lnTo>
                      <a:pt x="124" y="2"/>
                    </a:lnTo>
                    <a:lnTo>
                      <a:pt x="116" y="2"/>
                    </a:lnTo>
                    <a:lnTo>
                      <a:pt x="111" y="2"/>
                    </a:lnTo>
                    <a:lnTo>
                      <a:pt x="108" y="2"/>
                    </a:lnTo>
                    <a:lnTo>
                      <a:pt x="106" y="6"/>
                    </a:lnTo>
                    <a:lnTo>
                      <a:pt x="101" y="13"/>
                    </a:lnTo>
                    <a:lnTo>
                      <a:pt x="96" y="21"/>
                    </a:lnTo>
                    <a:lnTo>
                      <a:pt x="89" y="25"/>
                    </a:lnTo>
                    <a:lnTo>
                      <a:pt x="85" y="26"/>
                    </a:lnTo>
                    <a:lnTo>
                      <a:pt x="79" y="28"/>
                    </a:lnTo>
                    <a:lnTo>
                      <a:pt x="73" y="29"/>
                    </a:lnTo>
                    <a:lnTo>
                      <a:pt x="66" y="31"/>
                    </a:lnTo>
                    <a:lnTo>
                      <a:pt x="58" y="33"/>
                    </a:lnTo>
                    <a:lnTo>
                      <a:pt x="51" y="36"/>
                    </a:lnTo>
                    <a:lnTo>
                      <a:pt x="43" y="38"/>
                    </a:lnTo>
                    <a:lnTo>
                      <a:pt x="36" y="41"/>
                    </a:lnTo>
                    <a:lnTo>
                      <a:pt x="30" y="45"/>
                    </a:lnTo>
                    <a:lnTo>
                      <a:pt x="23" y="49"/>
                    </a:lnTo>
                    <a:lnTo>
                      <a:pt x="17" y="54"/>
                    </a:lnTo>
                    <a:lnTo>
                      <a:pt x="13" y="59"/>
                    </a:lnTo>
                    <a:lnTo>
                      <a:pt x="8" y="63"/>
                    </a:lnTo>
                    <a:lnTo>
                      <a:pt x="3" y="69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2" y="100"/>
                    </a:lnTo>
                    <a:lnTo>
                      <a:pt x="13" y="116"/>
                    </a:lnTo>
                    <a:lnTo>
                      <a:pt x="23" y="124"/>
                    </a:lnTo>
                    <a:lnTo>
                      <a:pt x="28" y="128"/>
                    </a:lnTo>
                    <a:lnTo>
                      <a:pt x="53" y="136"/>
                    </a:lnTo>
                    <a:lnTo>
                      <a:pt x="230" y="283"/>
                    </a:lnTo>
                    <a:lnTo>
                      <a:pt x="267" y="328"/>
                    </a:lnTo>
                    <a:lnTo>
                      <a:pt x="268" y="327"/>
                    </a:lnTo>
                    <a:lnTo>
                      <a:pt x="273" y="325"/>
                    </a:lnTo>
                    <a:lnTo>
                      <a:pt x="280" y="320"/>
                    </a:lnTo>
                    <a:lnTo>
                      <a:pt x="288" y="314"/>
                    </a:lnTo>
                    <a:lnTo>
                      <a:pt x="296" y="309"/>
                    </a:lnTo>
                    <a:lnTo>
                      <a:pt x="304" y="303"/>
                    </a:lnTo>
                    <a:lnTo>
                      <a:pt x="311" y="297"/>
                    </a:lnTo>
                    <a:lnTo>
                      <a:pt x="317" y="291"/>
                    </a:lnTo>
                    <a:lnTo>
                      <a:pt x="326" y="280"/>
                    </a:lnTo>
                    <a:lnTo>
                      <a:pt x="334" y="267"/>
                    </a:lnTo>
                    <a:lnTo>
                      <a:pt x="341" y="252"/>
                    </a:lnTo>
                    <a:lnTo>
                      <a:pt x="348" y="237"/>
                    </a:lnTo>
                    <a:lnTo>
                      <a:pt x="351" y="221"/>
                    </a:lnTo>
                    <a:lnTo>
                      <a:pt x="355" y="206"/>
                    </a:lnTo>
                    <a:lnTo>
                      <a:pt x="355" y="192"/>
                    </a:lnTo>
                    <a:lnTo>
                      <a:pt x="354" y="181"/>
                    </a:lnTo>
                    <a:lnTo>
                      <a:pt x="350" y="167"/>
                    </a:lnTo>
                    <a:lnTo>
                      <a:pt x="347" y="145"/>
                    </a:lnTo>
                    <a:lnTo>
                      <a:pt x="341" y="123"/>
                    </a:lnTo>
                    <a:lnTo>
                      <a:pt x="334" y="108"/>
                    </a:lnTo>
                    <a:lnTo>
                      <a:pt x="329" y="102"/>
                    </a:lnTo>
                    <a:lnTo>
                      <a:pt x="323" y="97"/>
                    </a:lnTo>
                    <a:lnTo>
                      <a:pt x="317" y="90"/>
                    </a:lnTo>
                    <a:lnTo>
                      <a:pt x="310" y="82"/>
                    </a:lnTo>
                    <a:lnTo>
                      <a:pt x="304" y="75"/>
                    </a:lnTo>
                    <a:lnTo>
                      <a:pt x="300" y="70"/>
                    </a:lnTo>
                    <a:lnTo>
                      <a:pt x="296" y="66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0" y="59"/>
                    </a:lnTo>
                    <a:lnTo>
                      <a:pt x="285" y="53"/>
                    </a:lnTo>
                    <a:lnTo>
                      <a:pt x="279" y="45"/>
                    </a:lnTo>
                    <a:lnTo>
                      <a:pt x="272" y="38"/>
                    </a:lnTo>
                    <a:lnTo>
                      <a:pt x="265" y="31"/>
                    </a:lnTo>
                    <a:lnTo>
                      <a:pt x="259" y="25"/>
                    </a:lnTo>
                    <a:lnTo>
                      <a:pt x="256" y="22"/>
                    </a:lnTo>
                    <a:lnTo>
                      <a:pt x="252" y="19"/>
                    </a:lnTo>
                    <a:lnTo>
                      <a:pt x="248" y="16"/>
                    </a:lnTo>
                    <a:lnTo>
                      <a:pt x="243" y="11"/>
                    </a:lnTo>
                    <a:lnTo>
                      <a:pt x="238" y="8"/>
                    </a:lnTo>
                    <a:lnTo>
                      <a:pt x="233" y="5"/>
                    </a:lnTo>
                    <a:lnTo>
                      <a:pt x="227" y="1"/>
                    </a:lnTo>
                    <a:lnTo>
                      <a:pt x="220" y="0"/>
                    </a:lnTo>
                    <a:lnTo>
                      <a:pt x="214" y="0"/>
                    </a:lnTo>
                    <a:lnTo>
                      <a:pt x="207" y="1"/>
                    </a:lnTo>
                    <a:lnTo>
                      <a:pt x="198" y="2"/>
                    </a:lnTo>
                    <a:lnTo>
                      <a:pt x="190" y="2"/>
                    </a:lnTo>
                    <a:lnTo>
                      <a:pt x="181" y="3"/>
                    </a:lnTo>
                    <a:lnTo>
                      <a:pt x="174" y="5"/>
                    </a:lnTo>
                    <a:lnTo>
                      <a:pt x="167" y="5"/>
                    </a:lnTo>
                    <a:lnTo>
                      <a:pt x="162" y="6"/>
                    </a:lnTo>
                    <a:lnTo>
                      <a:pt x="161" y="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8" name="Freeform 45"/>
              <p:cNvSpPr>
                <a:spLocks/>
              </p:cNvSpPr>
              <p:nvPr/>
            </p:nvSpPr>
            <p:spPr bwMode="auto">
              <a:xfrm>
                <a:off x="1935" y="2043"/>
                <a:ext cx="132" cy="212"/>
              </a:xfrm>
              <a:custGeom>
                <a:avLst/>
                <a:gdLst>
                  <a:gd name="T0" fmla="*/ 14 w 265"/>
                  <a:gd name="T1" fmla="*/ 33 h 424"/>
                  <a:gd name="T2" fmla="*/ 0 w 265"/>
                  <a:gd name="T3" fmla="*/ 166 h 424"/>
                  <a:gd name="T4" fmla="*/ 1 w 265"/>
                  <a:gd name="T5" fmla="*/ 175 h 424"/>
                  <a:gd name="T6" fmla="*/ 4 w 265"/>
                  <a:gd name="T7" fmla="*/ 197 h 424"/>
                  <a:gd name="T8" fmla="*/ 9 w 265"/>
                  <a:gd name="T9" fmla="*/ 223 h 424"/>
                  <a:gd name="T10" fmla="*/ 17 w 265"/>
                  <a:gd name="T11" fmla="*/ 241 h 424"/>
                  <a:gd name="T12" fmla="*/ 22 w 265"/>
                  <a:gd name="T13" fmla="*/ 247 h 424"/>
                  <a:gd name="T14" fmla="*/ 26 w 265"/>
                  <a:gd name="T15" fmla="*/ 254 h 424"/>
                  <a:gd name="T16" fmla="*/ 33 w 265"/>
                  <a:gd name="T17" fmla="*/ 261 h 424"/>
                  <a:gd name="T18" fmla="*/ 39 w 265"/>
                  <a:gd name="T19" fmla="*/ 268 h 424"/>
                  <a:gd name="T20" fmla="*/ 45 w 265"/>
                  <a:gd name="T21" fmla="*/ 273 h 424"/>
                  <a:gd name="T22" fmla="*/ 51 w 265"/>
                  <a:gd name="T23" fmla="*/ 278 h 424"/>
                  <a:gd name="T24" fmla="*/ 55 w 265"/>
                  <a:gd name="T25" fmla="*/ 283 h 424"/>
                  <a:gd name="T26" fmla="*/ 59 w 265"/>
                  <a:gd name="T27" fmla="*/ 285 h 424"/>
                  <a:gd name="T28" fmla="*/ 62 w 265"/>
                  <a:gd name="T29" fmla="*/ 287 h 424"/>
                  <a:gd name="T30" fmla="*/ 68 w 265"/>
                  <a:gd name="T31" fmla="*/ 291 h 424"/>
                  <a:gd name="T32" fmla="*/ 75 w 265"/>
                  <a:gd name="T33" fmla="*/ 294 h 424"/>
                  <a:gd name="T34" fmla="*/ 82 w 265"/>
                  <a:gd name="T35" fmla="*/ 296 h 424"/>
                  <a:gd name="T36" fmla="*/ 87 w 265"/>
                  <a:gd name="T37" fmla="*/ 300 h 424"/>
                  <a:gd name="T38" fmla="*/ 93 w 265"/>
                  <a:gd name="T39" fmla="*/ 302 h 424"/>
                  <a:gd name="T40" fmla="*/ 97 w 265"/>
                  <a:gd name="T41" fmla="*/ 303 h 424"/>
                  <a:gd name="T42" fmla="*/ 98 w 265"/>
                  <a:gd name="T43" fmla="*/ 304 h 424"/>
                  <a:gd name="T44" fmla="*/ 90 w 265"/>
                  <a:gd name="T45" fmla="*/ 422 h 424"/>
                  <a:gd name="T46" fmla="*/ 189 w 265"/>
                  <a:gd name="T47" fmla="*/ 424 h 424"/>
                  <a:gd name="T48" fmla="*/ 222 w 265"/>
                  <a:gd name="T49" fmla="*/ 410 h 424"/>
                  <a:gd name="T50" fmla="*/ 261 w 265"/>
                  <a:gd name="T51" fmla="*/ 274 h 424"/>
                  <a:gd name="T52" fmla="*/ 236 w 265"/>
                  <a:gd name="T53" fmla="*/ 208 h 424"/>
                  <a:gd name="T54" fmla="*/ 242 w 265"/>
                  <a:gd name="T55" fmla="*/ 172 h 424"/>
                  <a:gd name="T56" fmla="*/ 265 w 265"/>
                  <a:gd name="T57" fmla="*/ 124 h 424"/>
                  <a:gd name="T58" fmla="*/ 218 w 265"/>
                  <a:gd name="T59" fmla="*/ 86 h 424"/>
                  <a:gd name="T60" fmla="*/ 204 w 265"/>
                  <a:gd name="T61" fmla="*/ 38 h 424"/>
                  <a:gd name="T62" fmla="*/ 203 w 265"/>
                  <a:gd name="T63" fmla="*/ 34 h 424"/>
                  <a:gd name="T64" fmla="*/ 199 w 265"/>
                  <a:gd name="T65" fmla="*/ 22 h 424"/>
                  <a:gd name="T66" fmla="*/ 190 w 265"/>
                  <a:gd name="T67" fmla="*/ 10 h 424"/>
                  <a:gd name="T68" fmla="*/ 175 w 265"/>
                  <a:gd name="T69" fmla="*/ 2 h 424"/>
                  <a:gd name="T70" fmla="*/ 163 w 265"/>
                  <a:gd name="T71" fmla="*/ 0 h 424"/>
                  <a:gd name="T72" fmla="*/ 147 w 265"/>
                  <a:gd name="T73" fmla="*/ 0 h 424"/>
                  <a:gd name="T74" fmla="*/ 130 w 265"/>
                  <a:gd name="T75" fmla="*/ 3 h 424"/>
                  <a:gd name="T76" fmla="*/ 112 w 265"/>
                  <a:gd name="T77" fmla="*/ 5 h 424"/>
                  <a:gd name="T78" fmla="*/ 94 w 265"/>
                  <a:gd name="T79" fmla="*/ 8 h 424"/>
                  <a:gd name="T80" fmla="*/ 80 w 265"/>
                  <a:gd name="T81" fmla="*/ 11 h 424"/>
                  <a:gd name="T82" fmla="*/ 70 w 265"/>
                  <a:gd name="T83" fmla="*/ 12 h 424"/>
                  <a:gd name="T84" fmla="*/ 67 w 265"/>
                  <a:gd name="T85" fmla="*/ 13 h 424"/>
                  <a:gd name="T86" fmla="*/ 14 w 265"/>
                  <a:gd name="T87" fmla="*/ 33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5" h="424">
                    <a:moveTo>
                      <a:pt x="14" y="33"/>
                    </a:moveTo>
                    <a:lnTo>
                      <a:pt x="0" y="166"/>
                    </a:lnTo>
                    <a:lnTo>
                      <a:pt x="1" y="175"/>
                    </a:lnTo>
                    <a:lnTo>
                      <a:pt x="4" y="197"/>
                    </a:lnTo>
                    <a:lnTo>
                      <a:pt x="9" y="223"/>
                    </a:lnTo>
                    <a:lnTo>
                      <a:pt x="17" y="241"/>
                    </a:lnTo>
                    <a:lnTo>
                      <a:pt x="22" y="247"/>
                    </a:lnTo>
                    <a:lnTo>
                      <a:pt x="26" y="254"/>
                    </a:lnTo>
                    <a:lnTo>
                      <a:pt x="33" y="261"/>
                    </a:lnTo>
                    <a:lnTo>
                      <a:pt x="39" y="268"/>
                    </a:lnTo>
                    <a:lnTo>
                      <a:pt x="45" y="273"/>
                    </a:lnTo>
                    <a:lnTo>
                      <a:pt x="51" y="278"/>
                    </a:lnTo>
                    <a:lnTo>
                      <a:pt x="55" y="283"/>
                    </a:lnTo>
                    <a:lnTo>
                      <a:pt x="59" y="285"/>
                    </a:lnTo>
                    <a:lnTo>
                      <a:pt x="62" y="287"/>
                    </a:lnTo>
                    <a:lnTo>
                      <a:pt x="68" y="291"/>
                    </a:lnTo>
                    <a:lnTo>
                      <a:pt x="75" y="294"/>
                    </a:lnTo>
                    <a:lnTo>
                      <a:pt x="82" y="296"/>
                    </a:lnTo>
                    <a:lnTo>
                      <a:pt x="87" y="300"/>
                    </a:lnTo>
                    <a:lnTo>
                      <a:pt x="93" y="302"/>
                    </a:lnTo>
                    <a:lnTo>
                      <a:pt x="97" y="303"/>
                    </a:lnTo>
                    <a:lnTo>
                      <a:pt x="98" y="304"/>
                    </a:lnTo>
                    <a:lnTo>
                      <a:pt x="90" y="422"/>
                    </a:lnTo>
                    <a:lnTo>
                      <a:pt x="189" y="424"/>
                    </a:lnTo>
                    <a:lnTo>
                      <a:pt x="222" y="410"/>
                    </a:lnTo>
                    <a:lnTo>
                      <a:pt x="261" y="274"/>
                    </a:lnTo>
                    <a:lnTo>
                      <a:pt x="236" y="208"/>
                    </a:lnTo>
                    <a:lnTo>
                      <a:pt x="242" y="172"/>
                    </a:lnTo>
                    <a:lnTo>
                      <a:pt x="265" y="124"/>
                    </a:lnTo>
                    <a:lnTo>
                      <a:pt x="218" y="86"/>
                    </a:lnTo>
                    <a:lnTo>
                      <a:pt x="204" y="38"/>
                    </a:lnTo>
                    <a:lnTo>
                      <a:pt x="203" y="34"/>
                    </a:lnTo>
                    <a:lnTo>
                      <a:pt x="199" y="22"/>
                    </a:lnTo>
                    <a:lnTo>
                      <a:pt x="190" y="10"/>
                    </a:lnTo>
                    <a:lnTo>
                      <a:pt x="175" y="2"/>
                    </a:lnTo>
                    <a:lnTo>
                      <a:pt x="163" y="0"/>
                    </a:lnTo>
                    <a:lnTo>
                      <a:pt x="147" y="0"/>
                    </a:lnTo>
                    <a:lnTo>
                      <a:pt x="130" y="3"/>
                    </a:lnTo>
                    <a:lnTo>
                      <a:pt x="112" y="5"/>
                    </a:lnTo>
                    <a:lnTo>
                      <a:pt x="94" y="8"/>
                    </a:lnTo>
                    <a:lnTo>
                      <a:pt x="80" y="11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AD5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59" name="Freeform 46"/>
              <p:cNvSpPr>
                <a:spLocks/>
              </p:cNvSpPr>
              <p:nvPr/>
            </p:nvSpPr>
            <p:spPr bwMode="auto">
              <a:xfrm>
                <a:off x="1777" y="2334"/>
                <a:ext cx="136" cy="169"/>
              </a:xfrm>
              <a:custGeom>
                <a:avLst/>
                <a:gdLst>
                  <a:gd name="T0" fmla="*/ 150 w 272"/>
                  <a:gd name="T1" fmla="*/ 14 h 337"/>
                  <a:gd name="T2" fmla="*/ 122 w 272"/>
                  <a:gd name="T3" fmla="*/ 53 h 337"/>
                  <a:gd name="T4" fmla="*/ 91 w 272"/>
                  <a:gd name="T5" fmla="*/ 105 h 337"/>
                  <a:gd name="T6" fmla="*/ 69 w 272"/>
                  <a:gd name="T7" fmla="*/ 143 h 337"/>
                  <a:gd name="T8" fmla="*/ 63 w 272"/>
                  <a:gd name="T9" fmla="*/ 150 h 337"/>
                  <a:gd name="T10" fmla="*/ 51 w 272"/>
                  <a:gd name="T11" fmla="*/ 161 h 337"/>
                  <a:gd name="T12" fmla="*/ 31 w 272"/>
                  <a:gd name="T13" fmla="*/ 181 h 337"/>
                  <a:gd name="T14" fmla="*/ 15 w 272"/>
                  <a:gd name="T15" fmla="*/ 205 h 337"/>
                  <a:gd name="T16" fmla="*/ 5 w 272"/>
                  <a:gd name="T17" fmla="*/ 241 h 337"/>
                  <a:gd name="T18" fmla="*/ 0 w 272"/>
                  <a:gd name="T19" fmla="*/ 274 h 337"/>
                  <a:gd name="T20" fmla="*/ 4 w 272"/>
                  <a:gd name="T21" fmla="*/ 290 h 337"/>
                  <a:gd name="T22" fmla="*/ 15 w 272"/>
                  <a:gd name="T23" fmla="*/ 306 h 337"/>
                  <a:gd name="T24" fmla="*/ 31 w 272"/>
                  <a:gd name="T25" fmla="*/ 324 h 337"/>
                  <a:gd name="T26" fmla="*/ 45 w 272"/>
                  <a:gd name="T27" fmla="*/ 335 h 337"/>
                  <a:gd name="T28" fmla="*/ 53 w 272"/>
                  <a:gd name="T29" fmla="*/ 336 h 337"/>
                  <a:gd name="T30" fmla="*/ 59 w 272"/>
                  <a:gd name="T31" fmla="*/ 330 h 337"/>
                  <a:gd name="T32" fmla="*/ 70 w 272"/>
                  <a:gd name="T33" fmla="*/ 329 h 337"/>
                  <a:gd name="T34" fmla="*/ 81 w 272"/>
                  <a:gd name="T35" fmla="*/ 333 h 337"/>
                  <a:gd name="T36" fmla="*/ 89 w 272"/>
                  <a:gd name="T37" fmla="*/ 335 h 337"/>
                  <a:gd name="T38" fmla="*/ 98 w 272"/>
                  <a:gd name="T39" fmla="*/ 335 h 337"/>
                  <a:gd name="T40" fmla="*/ 107 w 272"/>
                  <a:gd name="T41" fmla="*/ 326 h 337"/>
                  <a:gd name="T42" fmla="*/ 111 w 272"/>
                  <a:gd name="T43" fmla="*/ 298 h 337"/>
                  <a:gd name="T44" fmla="*/ 110 w 272"/>
                  <a:gd name="T45" fmla="*/ 289 h 337"/>
                  <a:gd name="T46" fmla="*/ 111 w 272"/>
                  <a:gd name="T47" fmla="*/ 269 h 337"/>
                  <a:gd name="T48" fmla="*/ 122 w 272"/>
                  <a:gd name="T49" fmla="*/ 254 h 337"/>
                  <a:gd name="T50" fmla="*/ 135 w 272"/>
                  <a:gd name="T51" fmla="*/ 233 h 337"/>
                  <a:gd name="T52" fmla="*/ 149 w 272"/>
                  <a:gd name="T53" fmla="*/ 224 h 337"/>
                  <a:gd name="T54" fmla="*/ 158 w 272"/>
                  <a:gd name="T55" fmla="*/ 219 h 337"/>
                  <a:gd name="T56" fmla="*/ 167 w 272"/>
                  <a:gd name="T57" fmla="*/ 211 h 337"/>
                  <a:gd name="T58" fmla="*/ 175 w 272"/>
                  <a:gd name="T59" fmla="*/ 200 h 337"/>
                  <a:gd name="T60" fmla="*/ 188 w 272"/>
                  <a:gd name="T61" fmla="*/ 183 h 337"/>
                  <a:gd name="T62" fmla="*/ 198 w 272"/>
                  <a:gd name="T63" fmla="*/ 159 h 337"/>
                  <a:gd name="T64" fmla="*/ 202 w 272"/>
                  <a:gd name="T65" fmla="*/ 152 h 337"/>
                  <a:gd name="T66" fmla="*/ 213 w 272"/>
                  <a:gd name="T67" fmla="*/ 136 h 337"/>
                  <a:gd name="T68" fmla="*/ 229 w 272"/>
                  <a:gd name="T69" fmla="*/ 114 h 337"/>
                  <a:gd name="T70" fmla="*/ 244 w 272"/>
                  <a:gd name="T71" fmla="*/ 94 h 337"/>
                  <a:gd name="T72" fmla="*/ 257 w 272"/>
                  <a:gd name="T73" fmla="*/ 78 h 337"/>
                  <a:gd name="T74" fmla="*/ 270 w 272"/>
                  <a:gd name="T75" fmla="*/ 44 h 337"/>
                  <a:gd name="T76" fmla="*/ 271 w 272"/>
                  <a:gd name="T77" fmla="*/ 36 h 337"/>
                  <a:gd name="T78" fmla="*/ 264 w 272"/>
                  <a:gd name="T79" fmla="*/ 29 h 337"/>
                  <a:gd name="T80" fmla="*/ 251 w 272"/>
                  <a:gd name="T81" fmla="*/ 20 h 337"/>
                  <a:gd name="T82" fmla="*/ 233 w 272"/>
                  <a:gd name="T83" fmla="*/ 8 h 337"/>
                  <a:gd name="T84" fmla="*/ 210 w 272"/>
                  <a:gd name="T85" fmla="*/ 1 h 337"/>
                  <a:gd name="T86" fmla="*/ 188 w 272"/>
                  <a:gd name="T87" fmla="*/ 0 h 337"/>
                  <a:gd name="T88" fmla="*/ 171 w 272"/>
                  <a:gd name="T89" fmla="*/ 3 h 337"/>
                  <a:gd name="T90" fmla="*/ 159 w 272"/>
                  <a:gd name="T91" fmla="*/ 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2" h="337">
                    <a:moveTo>
                      <a:pt x="158" y="7"/>
                    </a:moveTo>
                    <a:lnTo>
                      <a:pt x="150" y="14"/>
                    </a:lnTo>
                    <a:lnTo>
                      <a:pt x="137" y="30"/>
                    </a:lnTo>
                    <a:lnTo>
                      <a:pt x="122" y="53"/>
                    </a:lnTo>
                    <a:lnTo>
                      <a:pt x="107" y="78"/>
                    </a:lnTo>
                    <a:lnTo>
                      <a:pt x="91" y="105"/>
                    </a:lnTo>
                    <a:lnTo>
                      <a:pt x="78" y="127"/>
                    </a:lnTo>
                    <a:lnTo>
                      <a:pt x="69" y="143"/>
                    </a:lnTo>
                    <a:lnTo>
                      <a:pt x="66" y="148"/>
                    </a:lnTo>
                    <a:lnTo>
                      <a:pt x="63" y="150"/>
                    </a:lnTo>
                    <a:lnTo>
                      <a:pt x="58" y="154"/>
                    </a:lnTo>
                    <a:lnTo>
                      <a:pt x="51" y="161"/>
                    </a:lnTo>
                    <a:lnTo>
                      <a:pt x="42" y="170"/>
                    </a:lnTo>
                    <a:lnTo>
                      <a:pt x="31" y="181"/>
                    </a:lnTo>
                    <a:lnTo>
                      <a:pt x="22" y="192"/>
                    </a:lnTo>
                    <a:lnTo>
                      <a:pt x="15" y="205"/>
                    </a:lnTo>
                    <a:lnTo>
                      <a:pt x="10" y="218"/>
                    </a:lnTo>
                    <a:lnTo>
                      <a:pt x="5" y="241"/>
                    </a:lnTo>
                    <a:lnTo>
                      <a:pt x="1" y="259"/>
                    </a:lnTo>
                    <a:lnTo>
                      <a:pt x="0" y="274"/>
                    </a:lnTo>
                    <a:lnTo>
                      <a:pt x="1" y="284"/>
                    </a:lnTo>
                    <a:lnTo>
                      <a:pt x="4" y="290"/>
                    </a:lnTo>
                    <a:lnTo>
                      <a:pt x="9" y="297"/>
                    </a:lnTo>
                    <a:lnTo>
                      <a:pt x="15" y="306"/>
                    </a:lnTo>
                    <a:lnTo>
                      <a:pt x="23" y="315"/>
                    </a:lnTo>
                    <a:lnTo>
                      <a:pt x="31" y="324"/>
                    </a:lnTo>
                    <a:lnTo>
                      <a:pt x="38" y="330"/>
                    </a:lnTo>
                    <a:lnTo>
                      <a:pt x="45" y="335"/>
                    </a:lnTo>
                    <a:lnTo>
                      <a:pt x="50" y="337"/>
                    </a:lnTo>
                    <a:lnTo>
                      <a:pt x="53" y="336"/>
                    </a:lnTo>
                    <a:lnTo>
                      <a:pt x="55" y="333"/>
                    </a:lnTo>
                    <a:lnTo>
                      <a:pt x="59" y="330"/>
                    </a:lnTo>
                    <a:lnTo>
                      <a:pt x="66" y="329"/>
                    </a:lnTo>
                    <a:lnTo>
                      <a:pt x="70" y="329"/>
                    </a:lnTo>
                    <a:lnTo>
                      <a:pt x="76" y="330"/>
                    </a:lnTo>
                    <a:lnTo>
                      <a:pt x="81" y="333"/>
                    </a:lnTo>
                    <a:lnTo>
                      <a:pt x="85" y="334"/>
                    </a:lnTo>
                    <a:lnTo>
                      <a:pt x="89" y="335"/>
                    </a:lnTo>
                    <a:lnTo>
                      <a:pt x="93" y="335"/>
                    </a:lnTo>
                    <a:lnTo>
                      <a:pt x="98" y="335"/>
                    </a:lnTo>
                    <a:lnTo>
                      <a:pt x="102" y="334"/>
                    </a:lnTo>
                    <a:lnTo>
                      <a:pt x="107" y="326"/>
                    </a:lnTo>
                    <a:lnTo>
                      <a:pt x="111" y="311"/>
                    </a:lnTo>
                    <a:lnTo>
                      <a:pt x="111" y="298"/>
                    </a:lnTo>
                    <a:lnTo>
                      <a:pt x="111" y="292"/>
                    </a:lnTo>
                    <a:lnTo>
                      <a:pt x="110" y="289"/>
                    </a:lnTo>
                    <a:lnTo>
                      <a:pt x="110" y="280"/>
                    </a:lnTo>
                    <a:lnTo>
                      <a:pt x="111" y="269"/>
                    </a:lnTo>
                    <a:lnTo>
                      <a:pt x="115" y="262"/>
                    </a:lnTo>
                    <a:lnTo>
                      <a:pt x="122" y="254"/>
                    </a:lnTo>
                    <a:lnTo>
                      <a:pt x="129" y="243"/>
                    </a:lnTo>
                    <a:lnTo>
                      <a:pt x="135" y="233"/>
                    </a:lnTo>
                    <a:lnTo>
                      <a:pt x="144" y="226"/>
                    </a:lnTo>
                    <a:lnTo>
                      <a:pt x="149" y="224"/>
                    </a:lnTo>
                    <a:lnTo>
                      <a:pt x="155" y="222"/>
                    </a:lnTo>
                    <a:lnTo>
                      <a:pt x="158" y="219"/>
                    </a:lnTo>
                    <a:lnTo>
                      <a:pt x="163" y="215"/>
                    </a:lnTo>
                    <a:lnTo>
                      <a:pt x="167" y="211"/>
                    </a:lnTo>
                    <a:lnTo>
                      <a:pt x="172" y="206"/>
                    </a:lnTo>
                    <a:lnTo>
                      <a:pt x="175" y="200"/>
                    </a:lnTo>
                    <a:lnTo>
                      <a:pt x="180" y="196"/>
                    </a:lnTo>
                    <a:lnTo>
                      <a:pt x="188" y="183"/>
                    </a:lnTo>
                    <a:lnTo>
                      <a:pt x="194" y="169"/>
                    </a:lnTo>
                    <a:lnTo>
                      <a:pt x="198" y="159"/>
                    </a:lnTo>
                    <a:lnTo>
                      <a:pt x="199" y="154"/>
                    </a:lnTo>
                    <a:lnTo>
                      <a:pt x="202" y="152"/>
                    </a:lnTo>
                    <a:lnTo>
                      <a:pt x="206" y="145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29" y="114"/>
                    </a:lnTo>
                    <a:lnTo>
                      <a:pt x="237" y="104"/>
                    </a:lnTo>
                    <a:lnTo>
                      <a:pt x="244" y="94"/>
                    </a:lnTo>
                    <a:lnTo>
                      <a:pt x="249" y="90"/>
                    </a:lnTo>
                    <a:lnTo>
                      <a:pt x="257" y="78"/>
                    </a:lnTo>
                    <a:lnTo>
                      <a:pt x="264" y="60"/>
                    </a:lnTo>
                    <a:lnTo>
                      <a:pt x="270" y="44"/>
                    </a:lnTo>
                    <a:lnTo>
                      <a:pt x="272" y="37"/>
                    </a:lnTo>
                    <a:lnTo>
                      <a:pt x="271" y="36"/>
                    </a:lnTo>
                    <a:lnTo>
                      <a:pt x="269" y="33"/>
                    </a:lnTo>
                    <a:lnTo>
                      <a:pt x="264" y="29"/>
                    </a:lnTo>
                    <a:lnTo>
                      <a:pt x="258" y="24"/>
                    </a:lnTo>
                    <a:lnTo>
                      <a:pt x="251" y="20"/>
                    </a:lnTo>
                    <a:lnTo>
                      <a:pt x="242" y="14"/>
                    </a:lnTo>
                    <a:lnTo>
                      <a:pt x="233" y="8"/>
                    </a:lnTo>
                    <a:lnTo>
                      <a:pt x="221" y="3"/>
                    </a:lnTo>
                    <a:lnTo>
                      <a:pt x="210" y="1"/>
                    </a:lnTo>
                    <a:lnTo>
                      <a:pt x="198" y="0"/>
                    </a:lnTo>
                    <a:lnTo>
                      <a:pt x="188" y="0"/>
                    </a:lnTo>
                    <a:lnTo>
                      <a:pt x="179" y="1"/>
                    </a:lnTo>
                    <a:lnTo>
                      <a:pt x="171" y="3"/>
                    </a:lnTo>
                    <a:lnTo>
                      <a:pt x="164" y="5"/>
                    </a:lnTo>
                    <a:lnTo>
                      <a:pt x="159" y="7"/>
                    </a:lnTo>
                    <a:lnTo>
                      <a:pt x="158" y="7"/>
                    </a:lnTo>
                    <a:close/>
                  </a:path>
                </a:pathLst>
              </a:custGeom>
              <a:solidFill>
                <a:srgbClr val="AD5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0" name="Freeform 47"/>
              <p:cNvSpPr>
                <a:spLocks/>
              </p:cNvSpPr>
              <p:nvPr/>
            </p:nvSpPr>
            <p:spPr bwMode="auto">
              <a:xfrm>
                <a:off x="1932" y="2388"/>
                <a:ext cx="221" cy="58"/>
              </a:xfrm>
              <a:custGeom>
                <a:avLst/>
                <a:gdLst>
                  <a:gd name="T0" fmla="*/ 0 w 441"/>
                  <a:gd name="T1" fmla="*/ 71 h 116"/>
                  <a:gd name="T2" fmla="*/ 4 w 441"/>
                  <a:gd name="T3" fmla="*/ 70 h 116"/>
                  <a:gd name="T4" fmla="*/ 12 w 441"/>
                  <a:gd name="T5" fmla="*/ 68 h 116"/>
                  <a:gd name="T6" fmla="*/ 23 w 441"/>
                  <a:gd name="T7" fmla="*/ 66 h 116"/>
                  <a:gd name="T8" fmla="*/ 37 w 441"/>
                  <a:gd name="T9" fmla="*/ 62 h 116"/>
                  <a:gd name="T10" fmla="*/ 53 w 441"/>
                  <a:gd name="T11" fmla="*/ 58 h 116"/>
                  <a:gd name="T12" fmla="*/ 70 w 441"/>
                  <a:gd name="T13" fmla="*/ 53 h 116"/>
                  <a:gd name="T14" fmla="*/ 89 w 441"/>
                  <a:gd name="T15" fmla="*/ 48 h 116"/>
                  <a:gd name="T16" fmla="*/ 108 w 441"/>
                  <a:gd name="T17" fmla="*/ 44 h 116"/>
                  <a:gd name="T18" fmla="*/ 128 w 441"/>
                  <a:gd name="T19" fmla="*/ 39 h 116"/>
                  <a:gd name="T20" fmla="*/ 148 w 441"/>
                  <a:gd name="T21" fmla="*/ 35 h 116"/>
                  <a:gd name="T22" fmla="*/ 166 w 441"/>
                  <a:gd name="T23" fmla="*/ 30 h 116"/>
                  <a:gd name="T24" fmla="*/ 182 w 441"/>
                  <a:gd name="T25" fmla="*/ 25 h 116"/>
                  <a:gd name="T26" fmla="*/ 197 w 441"/>
                  <a:gd name="T27" fmla="*/ 22 h 116"/>
                  <a:gd name="T28" fmla="*/ 210 w 441"/>
                  <a:gd name="T29" fmla="*/ 20 h 116"/>
                  <a:gd name="T30" fmla="*/ 218 w 441"/>
                  <a:gd name="T31" fmla="*/ 17 h 116"/>
                  <a:gd name="T32" fmla="*/ 224 w 441"/>
                  <a:gd name="T33" fmla="*/ 16 h 116"/>
                  <a:gd name="T34" fmla="*/ 233 w 441"/>
                  <a:gd name="T35" fmla="*/ 15 h 116"/>
                  <a:gd name="T36" fmla="*/ 249 w 441"/>
                  <a:gd name="T37" fmla="*/ 12 h 116"/>
                  <a:gd name="T38" fmla="*/ 269 w 441"/>
                  <a:gd name="T39" fmla="*/ 8 h 116"/>
                  <a:gd name="T40" fmla="*/ 292 w 441"/>
                  <a:gd name="T41" fmla="*/ 6 h 116"/>
                  <a:gd name="T42" fmla="*/ 315 w 441"/>
                  <a:gd name="T43" fmla="*/ 2 h 116"/>
                  <a:gd name="T44" fmla="*/ 335 w 441"/>
                  <a:gd name="T45" fmla="*/ 1 h 116"/>
                  <a:gd name="T46" fmla="*/ 354 w 441"/>
                  <a:gd name="T47" fmla="*/ 0 h 116"/>
                  <a:gd name="T48" fmla="*/ 368 w 441"/>
                  <a:gd name="T49" fmla="*/ 2 h 116"/>
                  <a:gd name="T50" fmla="*/ 378 w 441"/>
                  <a:gd name="T51" fmla="*/ 6 h 116"/>
                  <a:gd name="T52" fmla="*/ 388 w 441"/>
                  <a:gd name="T53" fmla="*/ 8 h 116"/>
                  <a:gd name="T54" fmla="*/ 398 w 441"/>
                  <a:gd name="T55" fmla="*/ 12 h 116"/>
                  <a:gd name="T56" fmla="*/ 408 w 441"/>
                  <a:gd name="T57" fmla="*/ 15 h 116"/>
                  <a:gd name="T58" fmla="*/ 416 w 441"/>
                  <a:gd name="T59" fmla="*/ 18 h 116"/>
                  <a:gd name="T60" fmla="*/ 424 w 441"/>
                  <a:gd name="T61" fmla="*/ 23 h 116"/>
                  <a:gd name="T62" fmla="*/ 431 w 441"/>
                  <a:gd name="T63" fmla="*/ 29 h 116"/>
                  <a:gd name="T64" fmla="*/ 437 w 441"/>
                  <a:gd name="T65" fmla="*/ 36 h 116"/>
                  <a:gd name="T66" fmla="*/ 440 w 441"/>
                  <a:gd name="T67" fmla="*/ 43 h 116"/>
                  <a:gd name="T68" fmla="*/ 441 w 441"/>
                  <a:gd name="T69" fmla="*/ 51 h 116"/>
                  <a:gd name="T70" fmla="*/ 439 w 441"/>
                  <a:gd name="T71" fmla="*/ 58 h 116"/>
                  <a:gd name="T72" fmla="*/ 436 w 441"/>
                  <a:gd name="T73" fmla="*/ 63 h 116"/>
                  <a:gd name="T74" fmla="*/ 431 w 441"/>
                  <a:gd name="T75" fmla="*/ 69 h 116"/>
                  <a:gd name="T76" fmla="*/ 425 w 441"/>
                  <a:gd name="T77" fmla="*/ 75 h 116"/>
                  <a:gd name="T78" fmla="*/ 420 w 441"/>
                  <a:gd name="T79" fmla="*/ 79 h 116"/>
                  <a:gd name="T80" fmla="*/ 415 w 441"/>
                  <a:gd name="T81" fmla="*/ 83 h 116"/>
                  <a:gd name="T82" fmla="*/ 405 w 441"/>
                  <a:gd name="T83" fmla="*/ 86 h 116"/>
                  <a:gd name="T84" fmla="*/ 385 w 441"/>
                  <a:gd name="T85" fmla="*/ 91 h 116"/>
                  <a:gd name="T86" fmla="*/ 360 w 441"/>
                  <a:gd name="T87" fmla="*/ 97 h 116"/>
                  <a:gd name="T88" fmla="*/ 331 w 441"/>
                  <a:gd name="T89" fmla="*/ 103 h 116"/>
                  <a:gd name="T90" fmla="*/ 302 w 441"/>
                  <a:gd name="T91" fmla="*/ 108 h 116"/>
                  <a:gd name="T92" fmla="*/ 278 w 441"/>
                  <a:gd name="T93" fmla="*/ 112 h 116"/>
                  <a:gd name="T94" fmla="*/ 260 w 441"/>
                  <a:gd name="T95" fmla="*/ 115 h 116"/>
                  <a:gd name="T96" fmla="*/ 254 w 441"/>
                  <a:gd name="T97" fmla="*/ 116 h 116"/>
                  <a:gd name="T98" fmla="*/ 254 w 441"/>
                  <a:gd name="T99" fmla="*/ 91 h 116"/>
                  <a:gd name="T100" fmla="*/ 0 w 441"/>
                  <a:gd name="T101" fmla="*/ 7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1" h="116">
                    <a:moveTo>
                      <a:pt x="0" y="71"/>
                    </a:moveTo>
                    <a:lnTo>
                      <a:pt x="4" y="70"/>
                    </a:lnTo>
                    <a:lnTo>
                      <a:pt x="12" y="68"/>
                    </a:lnTo>
                    <a:lnTo>
                      <a:pt x="23" y="66"/>
                    </a:lnTo>
                    <a:lnTo>
                      <a:pt x="37" y="62"/>
                    </a:lnTo>
                    <a:lnTo>
                      <a:pt x="53" y="58"/>
                    </a:lnTo>
                    <a:lnTo>
                      <a:pt x="70" y="53"/>
                    </a:lnTo>
                    <a:lnTo>
                      <a:pt x="89" y="48"/>
                    </a:lnTo>
                    <a:lnTo>
                      <a:pt x="108" y="44"/>
                    </a:lnTo>
                    <a:lnTo>
                      <a:pt x="128" y="39"/>
                    </a:lnTo>
                    <a:lnTo>
                      <a:pt x="148" y="35"/>
                    </a:lnTo>
                    <a:lnTo>
                      <a:pt x="166" y="30"/>
                    </a:lnTo>
                    <a:lnTo>
                      <a:pt x="182" y="25"/>
                    </a:lnTo>
                    <a:lnTo>
                      <a:pt x="197" y="22"/>
                    </a:lnTo>
                    <a:lnTo>
                      <a:pt x="210" y="20"/>
                    </a:lnTo>
                    <a:lnTo>
                      <a:pt x="218" y="17"/>
                    </a:lnTo>
                    <a:lnTo>
                      <a:pt x="224" y="16"/>
                    </a:lnTo>
                    <a:lnTo>
                      <a:pt x="233" y="15"/>
                    </a:lnTo>
                    <a:lnTo>
                      <a:pt x="249" y="12"/>
                    </a:lnTo>
                    <a:lnTo>
                      <a:pt x="269" y="8"/>
                    </a:lnTo>
                    <a:lnTo>
                      <a:pt x="292" y="6"/>
                    </a:lnTo>
                    <a:lnTo>
                      <a:pt x="315" y="2"/>
                    </a:lnTo>
                    <a:lnTo>
                      <a:pt x="335" y="1"/>
                    </a:lnTo>
                    <a:lnTo>
                      <a:pt x="354" y="0"/>
                    </a:lnTo>
                    <a:lnTo>
                      <a:pt x="368" y="2"/>
                    </a:lnTo>
                    <a:lnTo>
                      <a:pt x="378" y="6"/>
                    </a:lnTo>
                    <a:lnTo>
                      <a:pt x="388" y="8"/>
                    </a:lnTo>
                    <a:lnTo>
                      <a:pt x="398" y="12"/>
                    </a:lnTo>
                    <a:lnTo>
                      <a:pt x="408" y="15"/>
                    </a:lnTo>
                    <a:lnTo>
                      <a:pt x="416" y="18"/>
                    </a:lnTo>
                    <a:lnTo>
                      <a:pt x="424" y="23"/>
                    </a:lnTo>
                    <a:lnTo>
                      <a:pt x="431" y="29"/>
                    </a:lnTo>
                    <a:lnTo>
                      <a:pt x="437" y="36"/>
                    </a:lnTo>
                    <a:lnTo>
                      <a:pt x="440" y="43"/>
                    </a:lnTo>
                    <a:lnTo>
                      <a:pt x="441" y="51"/>
                    </a:lnTo>
                    <a:lnTo>
                      <a:pt x="439" y="58"/>
                    </a:lnTo>
                    <a:lnTo>
                      <a:pt x="436" y="63"/>
                    </a:lnTo>
                    <a:lnTo>
                      <a:pt x="431" y="69"/>
                    </a:lnTo>
                    <a:lnTo>
                      <a:pt x="425" y="75"/>
                    </a:lnTo>
                    <a:lnTo>
                      <a:pt x="420" y="79"/>
                    </a:lnTo>
                    <a:lnTo>
                      <a:pt x="415" y="83"/>
                    </a:lnTo>
                    <a:lnTo>
                      <a:pt x="405" y="86"/>
                    </a:lnTo>
                    <a:lnTo>
                      <a:pt x="385" y="91"/>
                    </a:lnTo>
                    <a:lnTo>
                      <a:pt x="360" y="97"/>
                    </a:lnTo>
                    <a:lnTo>
                      <a:pt x="331" y="103"/>
                    </a:lnTo>
                    <a:lnTo>
                      <a:pt x="302" y="108"/>
                    </a:lnTo>
                    <a:lnTo>
                      <a:pt x="278" y="112"/>
                    </a:lnTo>
                    <a:lnTo>
                      <a:pt x="260" y="115"/>
                    </a:lnTo>
                    <a:lnTo>
                      <a:pt x="254" y="116"/>
                    </a:lnTo>
                    <a:lnTo>
                      <a:pt x="254" y="9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AD5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1" name="Freeform 48"/>
              <p:cNvSpPr>
                <a:spLocks/>
              </p:cNvSpPr>
              <p:nvPr/>
            </p:nvSpPr>
            <p:spPr bwMode="auto">
              <a:xfrm>
                <a:off x="1891" y="2629"/>
                <a:ext cx="190" cy="117"/>
              </a:xfrm>
              <a:custGeom>
                <a:avLst/>
                <a:gdLst>
                  <a:gd name="T0" fmla="*/ 0 w 380"/>
                  <a:gd name="T1" fmla="*/ 49 h 232"/>
                  <a:gd name="T2" fmla="*/ 10 w 380"/>
                  <a:gd name="T3" fmla="*/ 58 h 232"/>
                  <a:gd name="T4" fmla="*/ 30 w 380"/>
                  <a:gd name="T5" fmla="*/ 79 h 232"/>
                  <a:gd name="T6" fmla="*/ 55 w 380"/>
                  <a:gd name="T7" fmla="*/ 106 h 232"/>
                  <a:gd name="T8" fmla="*/ 84 w 380"/>
                  <a:gd name="T9" fmla="*/ 136 h 232"/>
                  <a:gd name="T10" fmla="*/ 112 w 380"/>
                  <a:gd name="T11" fmla="*/ 165 h 232"/>
                  <a:gd name="T12" fmla="*/ 136 w 380"/>
                  <a:gd name="T13" fmla="*/ 191 h 232"/>
                  <a:gd name="T14" fmla="*/ 152 w 380"/>
                  <a:gd name="T15" fmla="*/ 209 h 232"/>
                  <a:gd name="T16" fmla="*/ 159 w 380"/>
                  <a:gd name="T17" fmla="*/ 216 h 232"/>
                  <a:gd name="T18" fmla="*/ 166 w 380"/>
                  <a:gd name="T19" fmla="*/ 217 h 232"/>
                  <a:gd name="T20" fmla="*/ 186 w 380"/>
                  <a:gd name="T21" fmla="*/ 218 h 232"/>
                  <a:gd name="T22" fmla="*/ 213 w 380"/>
                  <a:gd name="T23" fmla="*/ 221 h 232"/>
                  <a:gd name="T24" fmla="*/ 244 w 380"/>
                  <a:gd name="T25" fmla="*/ 224 h 232"/>
                  <a:gd name="T26" fmla="*/ 277 w 380"/>
                  <a:gd name="T27" fmla="*/ 228 h 232"/>
                  <a:gd name="T28" fmla="*/ 305 w 380"/>
                  <a:gd name="T29" fmla="*/ 230 h 232"/>
                  <a:gd name="T30" fmla="*/ 326 w 380"/>
                  <a:gd name="T31" fmla="*/ 231 h 232"/>
                  <a:gd name="T32" fmla="*/ 337 w 380"/>
                  <a:gd name="T33" fmla="*/ 232 h 232"/>
                  <a:gd name="T34" fmla="*/ 340 w 380"/>
                  <a:gd name="T35" fmla="*/ 230 h 232"/>
                  <a:gd name="T36" fmla="*/ 345 w 380"/>
                  <a:gd name="T37" fmla="*/ 222 h 232"/>
                  <a:gd name="T38" fmla="*/ 350 w 380"/>
                  <a:gd name="T39" fmla="*/ 212 h 232"/>
                  <a:gd name="T40" fmla="*/ 355 w 380"/>
                  <a:gd name="T41" fmla="*/ 199 h 232"/>
                  <a:gd name="T42" fmla="*/ 361 w 380"/>
                  <a:gd name="T43" fmla="*/ 185 h 232"/>
                  <a:gd name="T44" fmla="*/ 365 w 380"/>
                  <a:gd name="T45" fmla="*/ 172 h 232"/>
                  <a:gd name="T46" fmla="*/ 370 w 380"/>
                  <a:gd name="T47" fmla="*/ 161 h 232"/>
                  <a:gd name="T48" fmla="*/ 373 w 380"/>
                  <a:gd name="T49" fmla="*/ 152 h 232"/>
                  <a:gd name="T50" fmla="*/ 380 w 380"/>
                  <a:gd name="T51" fmla="*/ 115 h 232"/>
                  <a:gd name="T52" fmla="*/ 379 w 380"/>
                  <a:gd name="T53" fmla="*/ 83 h 232"/>
                  <a:gd name="T54" fmla="*/ 375 w 380"/>
                  <a:gd name="T55" fmla="*/ 55 h 232"/>
                  <a:gd name="T56" fmla="*/ 370 w 380"/>
                  <a:gd name="T57" fmla="*/ 35 h 232"/>
                  <a:gd name="T58" fmla="*/ 364 w 380"/>
                  <a:gd name="T59" fmla="*/ 23 h 232"/>
                  <a:gd name="T60" fmla="*/ 354 w 380"/>
                  <a:gd name="T61" fmla="*/ 15 h 232"/>
                  <a:gd name="T62" fmla="*/ 345 w 380"/>
                  <a:gd name="T63" fmla="*/ 9 h 232"/>
                  <a:gd name="T64" fmla="*/ 340 w 380"/>
                  <a:gd name="T65" fmla="*/ 8 h 232"/>
                  <a:gd name="T66" fmla="*/ 259 w 380"/>
                  <a:gd name="T67" fmla="*/ 13 h 232"/>
                  <a:gd name="T68" fmla="*/ 258 w 380"/>
                  <a:gd name="T69" fmla="*/ 13 h 232"/>
                  <a:gd name="T70" fmla="*/ 254 w 380"/>
                  <a:gd name="T71" fmla="*/ 15 h 232"/>
                  <a:gd name="T72" fmla="*/ 247 w 380"/>
                  <a:gd name="T73" fmla="*/ 15 h 232"/>
                  <a:gd name="T74" fmla="*/ 239 w 380"/>
                  <a:gd name="T75" fmla="*/ 16 h 232"/>
                  <a:gd name="T76" fmla="*/ 231 w 380"/>
                  <a:gd name="T77" fmla="*/ 17 h 232"/>
                  <a:gd name="T78" fmla="*/ 222 w 380"/>
                  <a:gd name="T79" fmla="*/ 17 h 232"/>
                  <a:gd name="T80" fmla="*/ 217 w 380"/>
                  <a:gd name="T81" fmla="*/ 18 h 232"/>
                  <a:gd name="T82" fmla="*/ 212 w 380"/>
                  <a:gd name="T83" fmla="*/ 18 h 232"/>
                  <a:gd name="T84" fmla="*/ 208 w 380"/>
                  <a:gd name="T85" fmla="*/ 17 h 232"/>
                  <a:gd name="T86" fmla="*/ 199 w 380"/>
                  <a:gd name="T87" fmla="*/ 15 h 232"/>
                  <a:gd name="T88" fmla="*/ 189 w 380"/>
                  <a:gd name="T89" fmla="*/ 12 h 232"/>
                  <a:gd name="T90" fmla="*/ 180 w 380"/>
                  <a:gd name="T91" fmla="*/ 9 h 232"/>
                  <a:gd name="T92" fmla="*/ 169 w 380"/>
                  <a:gd name="T93" fmla="*/ 5 h 232"/>
                  <a:gd name="T94" fmla="*/ 161 w 380"/>
                  <a:gd name="T95" fmla="*/ 2 h 232"/>
                  <a:gd name="T96" fmla="*/ 156 w 380"/>
                  <a:gd name="T97" fmla="*/ 1 h 232"/>
                  <a:gd name="T98" fmla="*/ 153 w 380"/>
                  <a:gd name="T99" fmla="*/ 0 h 232"/>
                  <a:gd name="T100" fmla="*/ 114 w 380"/>
                  <a:gd name="T101" fmla="*/ 10 h 232"/>
                  <a:gd name="T102" fmla="*/ 50 w 380"/>
                  <a:gd name="T103" fmla="*/ 10 h 232"/>
                  <a:gd name="T104" fmla="*/ 0 w 380"/>
                  <a:gd name="T105" fmla="*/ 4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0" h="232">
                    <a:moveTo>
                      <a:pt x="0" y="49"/>
                    </a:moveTo>
                    <a:lnTo>
                      <a:pt x="10" y="58"/>
                    </a:lnTo>
                    <a:lnTo>
                      <a:pt x="30" y="79"/>
                    </a:lnTo>
                    <a:lnTo>
                      <a:pt x="55" y="106"/>
                    </a:lnTo>
                    <a:lnTo>
                      <a:pt x="84" y="136"/>
                    </a:lnTo>
                    <a:lnTo>
                      <a:pt x="112" y="165"/>
                    </a:lnTo>
                    <a:lnTo>
                      <a:pt x="136" y="191"/>
                    </a:lnTo>
                    <a:lnTo>
                      <a:pt x="152" y="209"/>
                    </a:lnTo>
                    <a:lnTo>
                      <a:pt x="159" y="216"/>
                    </a:lnTo>
                    <a:lnTo>
                      <a:pt x="166" y="217"/>
                    </a:lnTo>
                    <a:lnTo>
                      <a:pt x="186" y="218"/>
                    </a:lnTo>
                    <a:lnTo>
                      <a:pt x="213" y="221"/>
                    </a:lnTo>
                    <a:lnTo>
                      <a:pt x="244" y="224"/>
                    </a:lnTo>
                    <a:lnTo>
                      <a:pt x="277" y="228"/>
                    </a:lnTo>
                    <a:lnTo>
                      <a:pt x="305" y="230"/>
                    </a:lnTo>
                    <a:lnTo>
                      <a:pt x="326" y="231"/>
                    </a:lnTo>
                    <a:lnTo>
                      <a:pt x="337" y="232"/>
                    </a:lnTo>
                    <a:lnTo>
                      <a:pt x="340" y="230"/>
                    </a:lnTo>
                    <a:lnTo>
                      <a:pt x="345" y="222"/>
                    </a:lnTo>
                    <a:lnTo>
                      <a:pt x="350" y="212"/>
                    </a:lnTo>
                    <a:lnTo>
                      <a:pt x="355" y="199"/>
                    </a:lnTo>
                    <a:lnTo>
                      <a:pt x="361" y="185"/>
                    </a:lnTo>
                    <a:lnTo>
                      <a:pt x="365" y="172"/>
                    </a:lnTo>
                    <a:lnTo>
                      <a:pt x="370" y="161"/>
                    </a:lnTo>
                    <a:lnTo>
                      <a:pt x="373" y="152"/>
                    </a:lnTo>
                    <a:lnTo>
                      <a:pt x="380" y="115"/>
                    </a:lnTo>
                    <a:lnTo>
                      <a:pt x="379" y="83"/>
                    </a:lnTo>
                    <a:lnTo>
                      <a:pt x="375" y="55"/>
                    </a:lnTo>
                    <a:lnTo>
                      <a:pt x="370" y="35"/>
                    </a:lnTo>
                    <a:lnTo>
                      <a:pt x="364" y="23"/>
                    </a:lnTo>
                    <a:lnTo>
                      <a:pt x="354" y="15"/>
                    </a:lnTo>
                    <a:lnTo>
                      <a:pt x="345" y="9"/>
                    </a:lnTo>
                    <a:lnTo>
                      <a:pt x="340" y="8"/>
                    </a:lnTo>
                    <a:lnTo>
                      <a:pt x="259" y="13"/>
                    </a:lnTo>
                    <a:lnTo>
                      <a:pt x="258" y="13"/>
                    </a:lnTo>
                    <a:lnTo>
                      <a:pt x="254" y="15"/>
                    </a:lnTo>
                    <a:lnTo>
                      <a:pt x="247" y="15"/>
                    </a:lnTo>
                    <a:lnTo>
                      <a:pt x="239" y="16"/>
                    </a:lnTo>
                    <a:lnTo>
                      <a:pt x="231" y="17"/>
                    </a:lnTo>
                    <a:lnTo>
                      <a:pt x="222" y="17"/>
                    </a:lnTo>
                    <a:lnTo>
                      <a:pt x="217" y="18"/>
                    </a:lnTo>
                    <a:lnTo>
                      <a:pt x="212" y="18"/>
                    </a:lnTo>
                    <a:lnTo>
                      <a:pt x="208" y="17"/>
                    </a:lnTo>
                    <a:lnTo>
                      <a:pt x="199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69" y="5"/>
                    </a:lnTo>
                    <a:lnTo>
                      <a:pt x="161" y="2"/>
                    </a:lnTo>
                    <a:lnTo>
                      <a:pt x="156" y="1"/>
                    </a:lnTo>
                    <a:lnTo>
                      <a:pt x="153" y="0"/>
                    </a:lnTo>
                    <a:lnTo>
                      <a:pt x="114" y="10"/>
                    </a:lnTo>
                    <a:lnTo>
                      <a:pt x="50" y="1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D5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2" name="Freeform 49"/>
              <p:cNvSpPr>
                <a:spLocks/>
              </p:cNvSpPr>
              <p:nvPr/>
            </p:nvSpPr>
            <p:spPr bwMode="auto">
              <a:xfrm>
                <a:off x="1534" y="2227"/>
                <a:ext cx="346" cy="420"/>
              </a:xfrm>
              <a:custGeom>
                <a:avLst/>
                <a:gdLst>
                  <a:gd name="T0" fmla="*/ 109 w 691"/>
                  <a:gd name="T1" fmla="*/ 52 h 838"/>
                  <a:gd name="T2" fmla="*/ 41 w 691"/>
                  <a:gd name="T3" fmla="*/ 14 h 838"/>
                  <a:gd name="T4" fmla="*/ 94 w 691"/>
                  <a:gd name="T5" fmla="*/ 64 h 838"/>
                  <a:gd name="T6" fmla="*/ 98 w 691"/>
                  <a:gd name="T7" fmla="*/ 91 h 838"/>
                  <a:gd name="T8" fmla="*/ 63 w 691"/>
                  <a:gd name="T9" fmla="*/ 76 h 838"/>
                  <a:gd name="T10" fmla="*/ 92 w 691"/>
                  <a:gd name="T11" fmla="*/ 107 h 838"/>
                  <a:gd name="T12" fmla="*/ 152 w 691"/>
                  <a:gd name="T13" fmla="*/ 192 h 838"/>
                  <a:gd name="T14" fmla="*/ 204 w 691"/>
                  <a:gd name="T15" fmla="*/ 341 h 838"/>
                  <a:gd name="T16" fmla="*/ 242 w 691"/>
                  <a:gd name="T17" fmla="*/ 510 h 838"/>
                  <a:gd name="T18" fmla="*/ 229 w 691"/>
                  <a:gd name="T19" fmla="*/ 560 h 838"/>
                  <a:gd name="T20" fmla="*/ 264 w 691"/>
                  <a:gd name="T21" fmla="*/ 554 h 838"/>
                  <a:gd name="T22" fmla="*/ 284 w 691"/>
                  <a:gd name="T23" fmla="*/ 485 h 838"/>
                  <a:gd name="T24" fmla="*/ 344 w 691"/>
                  <a:gd name="T25" fmla="*/ 401 h 838"/>
                  <a:gd name="T26" fmla="*/ 385 w 691"/>
                  <a:gd name="T27" fmla="*/ 398 h 838"/>
                  <a:gd name="T28" fmla="*/ 419 w 691"/>
                  <a:gd name="T29" fmla="*/ 463 h 838"/>
                  <a:gd name="T30" fmla="*/ 311 w 691"/>
                  <a:gd name="T31" fmla="*/ 606 h 838"/>
                  <a:gd name="T32" fmla="*/ 251 w 691"/>
                  <a:gd name="T33" fmla="*/ 656 h 838"/>
                  <a:gd name="T34" fmla="*/ 214 w 691"/>
                  <a:gd name="T35" fmla="*/ 663 h 838"/>
                  <a:gd name="T36" fmla="*/ 161 w 691"/>
                  <a:gd name="T37" fmla="*/ 633 h 838"/>
                  <a:gd name="T38" fmla="*/ 106 w 691"/>
                  <a:gd name="T39" fmla="*/ 572 h 838"/>
                  <a:gd name="T40" fmla="*/ 32 w 691"/>
                  <a:gd name="T41" fmla="*/ 429 h 838"/>
                  <a:gd name="T42" fmla="*/ 6 w 691"/>
                  <a:gd name="T43" fmla="*/ 388 h 838"/>
                  <a:gd name="T44" fmla="*/ 41 w 691"/>
                  <a:gd name="T45" fmla="*/ 516 h 838"/>
                  <a:gd name="T46" fmla="*/ 185 w 691"/>
                  <a:gd name="T47" fmla="*/ 685 h 838"/>
                  <a:gd name="T48" fmla="*/ 245 w 691"/>
                  <a:gd name="T49" fmla="*/ 683 h 838"/>
                  <a:gd name="T50" fmla="*/ 278 w 691"/>
                  <a:gd name="T51" fmla="*/ 752 h 838"/>
                  <a:gd name="T52" fmla="*/ 309 w 691"/>
                  <a:gd name="T53" fmla="*/ 829 h 838"/>
                  <a:gd name="T54" fmla="*/ 392 w 691"/>
                  <a:gd name="T55" fmla="*/ 565 h 838"/>
                  <a:gd name="T56" fmla="*/ 450 w 691"/>
                  <a:gd name="T57" fmla="*/ 485 h 838"/>
                  <a:gd name="T58" fmla="*/ 411 w 691"/>
                  <a:gd name="T59" fmla="*/ 399 h 838"/>
                  <a:gd name="T60" fmla="*/ 409 w 691"/>
                  <a:gd name="T61" fmla="*/ 318 h 838"/>
                  <a:gd name="T62" fmla="*/ 434 w 691"/>
                  <a:gd name="T63" fmla="*/ 239 h 838"/>
                  <a:gd name="T64" fmla="*/ 483 w 691"/>
                  <a:gd name="T65" fmla="*/ 199 h 838"/>
                  <a:gd name="T66" fmla="*/ 456 w 691"/>
                  <a:gd name="T67" fmla="*/ 242 h 838"/>
                  <a:gd name="T68" fmla="*/ 462 w 691"/>
                  <a:gd name="T69" fmla="*/ 250 h 838"/>
                  <a:gd name="T70" fmla="*/ 492 w 691"/>
                  <a:gd name="T71" fmla="*/ 221 h 838"/>
                  <a:gd name="T72" fmla="*/ 480 w 691"/>
                  <a:gd name="T73" fmla="*/ 289 h 838"/>
                  <a:gd name="T74" fmla="*/ 494 w 691"/>
                  <a:gd name="T75" fmla="*/ 283 h 838"/>
                  <a:gd name="T76" fmla="*/ 505 w 691"/>
                  <a:gd name="T77" fmla="*/ 290 h 838"/>
                  <a:gd name="T78" fmla="*/ 501 w 691"/>
                  <a:gd name="T79" fmla="*/ 337 h 838"/>
                  <a:gd name="T80" fmla="*/ 460 w 691"/>
                  <a:gd name="T81" fmla="*/ 383 h 838"/>
                  <a:gd name="T82" fmla="*/ 453 w 691"/>
                  <a:gd name="T83" fmla="*/ 402 h 838"/>
                  <a:gd name="T84" fmla="*/ 508 w 691"/>
                  <a:gd name="T85" fmla="*/ 359 h 838"/>
                  <a:gd name="T86" fmla="*/ 524 w 691"/>
                  <a:gd name="T87" fmla="*/ 303 h 838"/>
                  <a:gd name="T88" fmla="*/ 515 w 691"/>
                  <a:gd name="T89" fmla="*/ 262 h 838"/>
                  <a:gd name="T90" fmla="*/ 516 w 691"/>
                  <a:gd name="T91" fmla="*/ 226 h 838"/>
                  <a:gd name="T92" fmla="*/ 503 w 691"/>
                  <a:gd name="T93" fmla="*/ 178 h 838"/>
                  <a:gd name="T94" fmla="*/ 471 w 691"/>
                  <a:gd name="T95" fmla="*/ 185 h 838"/>
                  <a:gd name="T96" fmla="*/ 425 w 691"/>
                  <a:gd name="T97" fmla="*/ 216 h 838"/>
                  <a:gd name="T98" fmla="*/ 408 w 691"/>
                  <a:gd name="T99" fmla="*/ 252 h 838"/>
                  <a:gd name="T100" fmla="*/ 375 w 691"/>
                  <a:gd name="T101" fmla="*/ 335 h 838"/>
                  <a:gd name="T102" fmla="*/ 351 w 691"/>
                  <a:gd name="T103" fmla="*/ 345 h 838"/>
                  <a:gd name="T104" fmla="*/ 295 w 691"/>
                  <a:gd name="T105" fmla="*/ 401 h 838"/>
                  <a:gd name="T106" fmla="*/ 253 w 691"/>
                  <a:gd name="T107" fmla="*/ 403 h 838"/>
                  <a:gd name="T108" fmla="*/ 210 w 691"/>
                  <a:gd name="T109" fmla="*/ 223 h 838"/>
                  <a:gd name="T110" fmla="*/ 189 w 691"/>
                  <a:gd name="T111" fmla="*/ 180 h 838"/>
                  <a:gd name="T112" fmla="*/ 669 w 691"/>
                  <a:gd name="T113" fmla="*/ 48 h 838"/>
                  <a:gd name="T114" fmla="*/ 143 w 691"/>
                  <a:gd name="T115" fmla="*/ 123 h 838"/>
                  <a:gd name="T116" fmla="*/ 677 w 691"/>
                  <a:gd name="T117" fmla="*/ 1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1" h="838">
                    <a:moveTo>
                      <a:pt x="691" y="0"/>
                    </a:moveTo>
                    <a:lnTo>
                      <a:pt x="138" y="95"/>
                    </a:lnTo>
                    <a:lnTo>
                      <a:pt x="133" y="82"/>
                    </a:lnTo>
                    <a:lnTo>
                      <a:pt x="123" y="67"/>
                    </a:lnTo>
                    <a:lnTo>
                      <a:pt x="109" y="52"/>
                    </a:lnTo>
                    <a:lnTo>
                      <a:pt x="93" y="38"/>
                    </a:lnTo>
                    <a:lnTo>
                      <a:pt x="77" y="26"/>
                    </a:lnTo>
                    <a:lnTo>
                      <a:pt x="62" y="18"/>
                    </a:lnTo>
                    <a:lnTo>
                      <a:pt x="49" y="14"/>
                    </a:lnTo>
                    <a:lnTo>
                      <a:pt x="41" y="14"/>
                    </a:lnTo>
                    <a:lnTo>
                      <a:pt x="55" y="24"/>
                    </a:lnTo>
                    <a:lnTo>
                      <a:pt x="67" y="36"/>
                    </a:lnTo>
                    <a:lnTo>
                      <a:pt x="78" y="45"/>
                    </a:lnTo>
                    <a:lnTo>
                      <a:pt x="87" y="55"/>
                    </a:lnTo>
                    <a:lnTo>
                      <a:pt x="94" y="64"/>
                    </a:lnTo>
                    <a:lnTo>
                      <a:pt x="100" y="75"/>
                    </a:lnTo>
                    <a:lnTo>
                      <a:pt x="105" y="84"/>
                    </a:lnTo>
                    <a:lnTo>
                      <a:pt x="107" y="94"/>
                    </a:lnTo>
                    <a:lnTo>
                      <a:pt x="104" y="93"/>
                    </a:lnTo>
                    <a:lnTo>
                      <a:pt x="98" y="91"/>
                    </a:lnTo>
                    <a:lnTo>
                      <a:pt x="91" y="87"/>
                    </a:lnTo>
                    <a:lnTo>
                      <a:pt x="83" y="84"/>
                    </a:lnTo>
                    <a:lnTo>
                      <a:pt x="76" y="81"/>
                    </a:lnTo>
                    <a:lnTo>
                      <a:pt x="69" y="78"/>
                    </a:lnTo>
                    <a:lnTo>
                      <a:pt x="63" y="76"/>
                    </a:lnTo>
                    <a:lnTo>
                      <a:pt x="59" y="76"/>
                    </a:lnTo>
                    <a:lnTo>
                      <a:pt x="61" y="79"/>
                    </a:lnTo>
                    <a:lnTo>
                      <a:pt x="68" y="85"/>
                    </a:lnTo>
                    <a:lnTo>
                      <a:pt x="79" y="95"/>
                    </a:lnTo>
                    <a:lnTo>
                      <a:pt x="92" y="107"/>
                    </a:lnTo>
                    <a:lnTo>
                      <a:pt x="105" y="120"/>
                    </a:lnTo>
                    <a:lnTo>
                      <a:pt x="117" y="133"/>
                    </a:lnTo>
                    <a:lnTo>
                      <a:pt x="128" y="148"/>
                    </a:lnTo>
                    <a:lnTo>
                      <a:pt x="133" y="162"/>
                    </a:lnTo>
                    <a:lnTo>
                      <a:pt x="152" y="192"/>
                    </a:lnTo>
                    <a:lnTo>
                      <a:pt x="166" y="221"/>
                    </a:lnTo>
                    <a:lnTo>
                      <a:pt x="177" y="251"/>
                    </a:lnTo>
                    <a:lnTo>
                      <a:pt x="188" y="280"/>
                    </a:lnTo>
                    <a:lnTo>
                      <a:pt x="196" y="310"/>
                    </a:lnTo>
                    <a:lnTo>
                      <a:pt x="204" y="341"/>
                    </a:lnTo>
                    <a:lnTo>
                      <a:pt x="212" y="373"/>
                    </a:lnTo>
                    <a:lnTo>
                      <a:pt x="220" y="408"/>
                    </a:lnTo>
                    <a:lnTo>
                      <a:pt x="231" y="440"/>
                    </a:lnTo>
                    <a:lnTo>
                      <a:pt x="240" y="474"/>
                    </a:lnTo>
                    <a:lnTo>
                      <a:pt x="242" y="510"/>
                    </a:lnTo>
                    <a:lnTo>
                      <a:pt x="237" y="546"/>
                    </a:lnTo>
                    <a:lnTo>
                      <a:pt x="235" y="549"/>
                    </a:lnTo>
                    <a:lnTo>
                      <a:pt x="231" y="551"/>
                    </a:lnTo>
                    <a:lnTo>
                      <a:pt x="229" y="555"/>
                    </a:lnTo>
                    <a:lnTo>
                      <a:pt x="229" y="560"/>
                    </a:lnTo>
                    <a:lnTo>
                      <a:pt x="238" y="562"/>
                    </a:lnTo>
                    <a:lnTo>
                      <a:pt x="246" y="557"/>
                    </a:lnTo>
                    <a:lnTo>
                      <a:pt x="254" y="551"/>
                    </a:lnTo>
                    <a:lnTo>
                      <a:pt x="263" y="549"/>
                    </a:lnTo>
                    <a:lnTo>
                      <a:pt x="264" y="554"/>
                    </a:lnTo>
                    <a:lnTo>
                      <a:pt x="268" y="563"/>
                    </a:lnTo>
                    <a:lnTo>
                      <a:pt x="273" y="572"/>
                    </a:lnTo>
                    <a:lnTo>
                      <a:pt x="276" y="576"/>
                    </a:lnTo>
                    <a:lnTo>
                      <a:pt x="278" y="492"/>
                    </a:lnTo>
                    <a:lnTo>
                      <a:pt x="284" y="485"/>
                    </a:lnTo>
                    <a:lnTo>
                      <a:pt x="295" y="472"/>
                    </a:lnTo>
                    <a:lnTo>
                      <a:pt x="306" y="456"/>
                    </a:lnTo>
                    <a:lnTo>
                      <a:pt x="319" y="437"/>
                    </a:lnTo>
                    <a:lnTo>
                      <a:pt x="332" y="418"/>
                    </a:lnTo>
                    <a:lnTo>
                      <a:pt x="344" y="401"/>
                    </a:lnTo>
                    <a:lnTo>
                      <a:pt x="355" y="385"/>
                    </a:lnTo>
                    <a:lnTo>
                      <a:pt x="363" y="372"/>
                    </a:lnTo>
                    <a:lnTo>
                      <a:pt x="369" y="378"/>
                    </a:lnTo>
                    <a:lnTo>
                      <a:pt x="375" y="386"/>
                    </a:lnTo>
                    <a:lnTo>
                      <a:pt x="385" y="398"/>
                    </a:lnTo>
                    <a:lnTo>
                      <a:pt x="394" y="411"/>
                    </a:lnTo>
                    <a:lnTo>
                      <a:pt x="403" y="426"/>
                    </a:lnTo>
                    <a:lnTo>
                      <a:pt x="410" y="440"/>
                    </a:lnTo>
                    <a:lnTo>
                      <a:pt x="416" y="452"/>
                    </a:lnTo>
                    <a:lnTo>
                      <a:pt x="419" y="463"/>
                    </a:lnTo>
                    <a:lnTo>
                      <a:pt x="404" y="488"/>
                    </a:lnTo>
                    <a:lnTo>
                      <a:pt x="384" y="517"/>
                    </a:lnTo>
                    <a:lnTo>
                      <a:pt x="359" y="548"/>
                    </a:lnTo>
                    <a:lnTo>
                      <a:pt x="335" y="578"/>
                    </a:lnTo>
                    <a:lnTo>
                      <a:pt x="311" y="606"/>
                    </a:lnTo>
                    <a:lnTo>
                      <a:pt x="289" y="627"/>
                    </a:lnTo>
                    <a:lnTo>
                      <a:pt x="274" y="644"/>
                    </a:lnTo>
                    <a:lnTo>
                      <a:pt x="265" y="651"/>
                    </a:lnTo>
                    <a:lnTo>
                      <a:pt x="258" y="654"/>
                    </a:lnTo>
                    <a:lnTo>
                      <a:pt x="251" y="656"/>
                    </a:lnTo>
                    <a:lnTo>
                      <a:pt x="244" y="659"/>
                    </a:lnTo>
                    <a:lnTo>
                      <a:pt x="237" y="660"/>
                    </a:lnTo>
                    <a:lnTo>
                      <a:pt x="229" y="662"/>
                    </a:lnTo>
                    <a:lnTo>
                      <a:pt x="222" y="663"/>
                    </a:lnTo>
                    <a:lnTo>
                      <a:pt x="214" y="663"/>
                    </a:lnTo>
                    <a:lnTo>
                      <a:pt x="206" y="663"/>
                    </a:lnTo>
                    <a:lnTo>
                      <a:pt x="195" y="657"/>
                    </a:lnTo>
                    <a:lnTo>
                      <a:pt x="184" y="651"/>
                    </a:lnTo>
                    <a:lnTo>
                      <a:pt x="173" y="642"/>
                    </a:lnTo>
                    <a:lnTo>
                      <a:pt x="161" y="633"/>
                    </a:lnTo>
                    <a:lnTo>
                      <a:pt x="150" y="624"/>
                    </a:lnTo>
                    <a:lnTo>
                      <a:pt x="139" y="614"/>
                    </a:lnTo>
                    <a:lnTo>
                      <a:pt x="130" y="604"/>
                    </a:lnTo>
                    <a:lnTo>
                      <a:pt x="122" y="596"/>
                    </a:lnTo>
                    <a:lnTo>
                      <a:pt x="106" y="572"/>
                    </a:lnTo>
                    <a:lnTo>
                      <a:pt x="90" y="545"/>
                    </a:lnTo>
                    <a:lnTo>
                      <a:pt x="74" y="513"/>
                    </a:lnTo>
                    <a:lnTo>
                      <a:pt x="57" y="484"/>
                    </a:lnTo>
                    <a:lnTo>
                      <a:pt x="44" y="455"/>
                    </a:lnTo>
                    <a:lnTo>
                      <a:pt x="32" y="429"/>
                    </a:lnTo>
                    <a:lnTo>
                      <a:pt x="23" y="410"/>
                    </a:lnTo>
                    <a:lnTo>
                      <a:pt x="17" y="397"/>
                    </a:lnTo>
                    <a:lnTo>
                      <a:pt x="15" y="393"/>
                    </a:lnTo>
                    <a:lnTo>
                      <a:pt x="10" y="389"/>
                    </a:lnTo>
                    <a:lnTo>
                      <a:pt x="6" y="388"/>
                    </a:lnTo>
                    <a:lnTo>
                      <a:pt x="0" y="389"/>
                    </a:lnTo>
                    <a:lnTo>
                      <a:pt x="1" y="404"/>
                    </a:lnTo>
                    <a:lnTo>
                      <a:pt x="9" y="433"/>
                    </a:lnTo>
                    <a:lnTo>
                      <a:pt x="22" y="472"/>
                    </a:lnTo>
                    <a:lnTo>
                      <a:pt x="41" y="516"/>
                    </a:lnTo>
                    <a:lnTo>
                      <a:pt x="66" y="562"/>
                    </a:lnTo>
                    <a:lnTo>
                      <a:pt x="97" y="608"/>
                    </a:lnTo>
                    <a:lnTo>
                      <a:pt x="132" y="648"/>
                    </a:lnTo>
                    <a:lnTo>
                      <a:pt x="174" y="680"/>
                    </a:lnTo>
                    <a:lnTo>
                      <a:pt x="185" y="685"/>
                    </a:lnTo>
                    <a:lnTo>
                      <a:pt x="197" y="687"/>
                    </a:lnTo>
                    <a:lnTo>
                      <a:pt x="210" y="689"/>
                    </a:lnTo>
                    <a:lnTo>
                      <a:pt x="222" y="686"/>
                    </a:lnTo>
                    <a:lnTo>
                      <a:pt x="234" y="685"/>
                    </a:lnTo>
                    <a:lnTo>
                      <a:pt x="245" y="683"/>
                    </a:lnTo>
                    <a:lnTo>
                      <a:pt x="256" y="680"/>
                    </a:lnTo>
                    <a:lnTo>
                      <a:pt x="265" y="679"/>
                    </a:lnTo>
                    <a:lnTo>
                      <a:pt x="267" y="685"/>
                    </a:lnTo>
                    <a:lnTo>
                      <a:pt x="273" y="706"/>
                    </a:lnTo>
                    <a:lnTo>
                      <a:pt x="278" y="752"/>
                    </a:lnTo>
                    <a:lnTo>
                      <a:pt x="278" y="830"/>
                    </a:lnTo>
                    <a:lnTo>
                      <a:pt x="281" y="837"/>
                    </a:lnTo>
                    <a:lnTo>
                      <a:pt x="290" y="838"/>
                    </a:lnTo>
                    <a:lnTo>
                      <a:pt x="301" y="836"/>
                    </a:lnTo>
                    <a:lnTo>
                      <a:pt x="309" y="829"/>
                    </a:lnTo>
                    <a:lnTo>
                      <a:pt x="298" y="663"/>
                    </a:lnTo>
                    <a:lnTo>
                      <a:pt x="320" y="645"/>
                    </a:lnTo>
                    <a:lnTo>
                      <a:pt x="343" y="621"/>
                    </a:lnTo>
                    <a:lnTo>
                      <a:pt x="367" y="593"/>
                    </a:lnTo>
                    <a:lnTo>
                      <a:pt x="392" y="565"/>
                    </a:lnTo>
                    <a:lnTo>
                      <a:pt x="414" y="539"/>
                    </a:lnTo>
                    <a:lnTo>
                      <a:pt x="431" y="516"/>
                    </a:lnTo>
                    <a:lnTo>
                      <a:pt x="445" y="500"/>
                    </a:lnTo>
                    <a:lnTo>
                      <a:pt x="452" y="492"/>
                    </a:lnTo>
                    <a:lnTo>
                      <a:pt x="450" y="485"/>
                    </a:lnTo>
                    <a:lnTo>
                      <a:pt x="446" y="473"/>
                    </a:lnTo>
                    <a:lnTo>
                      <a:pt x="439" y="457"/>
                    </a:lnTo>
                    <a:lnTo>
                      <a:pt x="431" y="439"/>
                    </a:lnTo>
                    <a:lnTo>
                      <a:pt x="422" y="419"/>
                    </a:lnTo>
                    <a:lnTo>
                      <a:pt x="411" y="399"/>
                    </a:lnTo>
                    <a:lnTo>
                      <a:pt x="402" y="381"/>
                    </a:lnTo>
                    <a:lnTo>
                      <a:pt x="395" y="366"/>
                    </a:lnTo>
                    <a:lnTo>
                      <a:pt x="401" y="350"/>
                    </a:lnTo>
                    <a:lnTo>
                      <a:pt x="405" y="334"/>
                    </a:lnTo>
                    <a:lnTo>
                      <a:pt x="409" y="318"/>
                    </a:lnTo>
                    <a:lnTo>
                      <a:pt x="414" y="302"/>
                    </a:lnTo>
                    <a:lnTo>
                      <a:pt x="414" y="283"/>
                    </a:lnTo>
                    <a:lnTo>
                      <a:pt x="417" y="267"/>
                    </a:lnTo>
                    <a:lnTo>
                      <a:pt x="425" y="253"/>
                    </a:lnTo>
                    <a:lnTo>
                      <a:pt x="434" y="239"/>
                    </a:lnTo>
                    <a:lnTo>
                      <a:pt x="446" y="228"/>
                    </a:lnTo>
                    <a:lnTo>
                      <a:pt x="458" y="216"/>
                    </a:lnTo>
                    <a:lnTo>
                      <a:pt x="471" y="206"/>
                    </a:lnTo>
                    <a:lnTo>
                      <a:pt x="484" y="196"/>
                    </a:lnTo>
                    <a:lnTo>
                      <a:pt x="483" y="199"/>
                    </a:lnTo>
                    <a:lnTo>
                      <a:pt x="479" y="206"/>
                    </a:lnTo>
                    <a:lnTo>
                      <a:pt x="475" y="214"/>
                    </a:lnTo>
                    <a:lnTo>
                      <a:pt x="468" y="223"/>
                    </a:lnTo>
                    <a:lnTo>
                      <a:pt x="462" y="233"/>
                    </a:lnTo>
                    <a:lnTo>
                      <a:pt x="456" y="242"/>
                    </a:lnTo>
                    <a:lnTo>
                      <a:pt x="453" y="251"/>
                    </a:lnTo>
                    <a:lnTo>
                      <a:pt x="453" y="259"/>
                    </a:lnTo>
                    <a:lnTo>
                      <a:pt x="454" y="258"/>
                    </a:lnTo>
                    <a:lnTo>
                      <a:pt x="457" y="254"/>
                    </a:lnTo>
                    <a:lnTo>
                      <a:pt x="462" y="250"/>
                    </a:lnTo>
                    <a:lnTo>
                      <a:pt x="469" y="244"/>
                    </a:lnTo>
                    <a:lnTo>
                      <a:pt x="475" y="238"/>
                    </a:lnTo>
                    <a:lnTo>
                      <a:pt x="481" y="231"/>
                    </a:lnTo>
                    <a:lnTo>
                      <a:pt x="487" y="226"/>
                    </a:lnTo>
                    <a:lnTo>
                      <a:pt x="492" y="221"/>
                    </a:lnTo>
                    <a:lnTo>
                      <a:pt x="492" y="228"/>
                    </a:lnTo>
                    <a:lnTo>
                      <a:pt x="488" y="246"/>
                    </a:lnTo>
                    <a:lnTo>
                      <a:pt x="483" y="267"/>
                    </a:lnTo>
                    <a:lnTo>
                      <a:pt x="479" y="287"/>
                    </a:lnTo>
                    <a:lnTo>
                      <a:pt x="480" y="289"/>
                    </a:lnTo>
                    <a:lnTo>
                      <a:pt x="484" y="291"/>
                    </a:lnTo>
                    <a:lnTo>
                      <a:pt x="486" y="291"/>
                    </a:lnTo>
                    <a:lnTo>
                      <a:pt x="490" y="290"/>
                    </a:lnTo>
                    <a:lnTo>
                      <a:pt x="492" y="287"/>
                    </a:lnTo>
                    <a:lnTo>
                      <a:pt x="494" y="283"/>
                    </a:lnTo>
                    <a:lnTo>
                      <a:pt x="496" y="280"/>
                    </a:lnTo>
                    <a:lnTo>
                      <a:pt x="499" y="277"/>
                    </a:lnTo>
                    <a:lnTo>
                      <a:pt x="502" y="281"/>
                    </a:lnTo>
                    <a:lnTo>
                      <a:pt x="503" y="285"/>
                    </a:lnTo>
                    <a:lnTo>
                      <a:pt x="505" y="290"/>
                    </a:lnTo>
                    <a:lnTo>
                      <a:pt x="505" y="295"/>
                    </a:lnTo>
                    <a:lnTo>
                      <a:pt x="499" y="305"/>
                    </a:lnTo>
                    <a:lnTo>
                      <a:pt x="499" y="315"/>
                    </a:lnTo>
                    <a:lnTo>
                      <a:pt x="500" y="326"/>
                    </a:lnTo>
                    <a:lnTo>
                      <a:pt x="501" y="337"/>
                    </a:lnTo>
                    <a:lnTo>
                      <a:pt x="499" y="345"/>
                    </a:lnTo>
                    <a:lnTo>
                      <a:pt x="492" y="356"/>
                    </a:lnTo>
                    <a:lnTo>
                      <a:pt x="481" y="365"/>
                    </a:lnTo>
                    <a:lnTo>
                      <a:pt x="470" y="374"/>
                    </a:lnTo>
                    <a:lnTo>
                      <a:pt x="460" y="383"/>
                    </a:lnTo>
                    <a:lnTo>
                      <a:pt x="450" y="391"/>
                    </a:lnTo>
                    <a:lnTo>
                      <a:pt x="443" y="399"/>
                    </a:lnTo>
                    <a:lnTo>
                      <a:pt x="442" y="405"/>
                    </a:lnTo>
                    <a:lnTo>
                      <a:pt x="446" y="404"/>
                    </a:lnTo>
                    <a:lnTo>
                      <a:pt x="453" y="402"/>
                    </a:lnTo>
                    <a:lnTo>
                      <a:pt x="463" y="396"/>
                    </a:lnTo>
                    <a:lnTo>
                      <a:pt x="476" y="388"/>
                    </a:lnTo>
                    <a:lnTo>
                      <a:pt x="487" y="380"/>
                    </a:lnTo>
                    <a:lnTo>
                      <a:pt x="499" y="370"/>
                    </a:lnTo>
                    <a:lnTo>
                      <a:pt x="508" y="359"/>
                    </a:lnTo>
                    <a:lnTo>
                      <a:pt x="514" y="348"/>
                    </a:lnTo>
                    <a:lnTo>
                      <a:pt x="516" y="336"/>
                    </a:lnTo>
                    <a:lnTo>
                      <a:pt x="521" y="326"/>
                    </a:lnTo>
                    <a:lnTo>
                      <a:pt x="524" y="315"/>
                    </a:lnTo>
                    <a:lnTo>
                      <a:pt x="524" y="303"/>
                    </a:lnTo>
                    <a:lnTo>
                      <a:pt x="526" y="294"/>
                    </a:lnTo>
                    <a:lnTo>
                      <a:pt x="524" y="284"/>
                    </a:lnTo>
                    <a:lnTo>
                      <a:pt x="520" y="276"/>
                    </a:lnTo>
                    <a:lnTo>
                      <a:pt x="515" y="268"/>
                    </a:lnTo>
                    <a:lnTo>
                      <a:pt x="515" y="262"/>
                    </a:lnTo>
                    <a:lnTo>
                      <a:pt x="516" y="257"/>
                    </a:lnTo>
                    <a:lnTo>
                      <a:pt x="517" y="251"/>
                    </a:lnTo>
                    <a:lnTo>
                      <a:pt x="521" y="246"/>
                    </a:lnTo>
                    <a:lnTo>
                      <a:pt x="520" y="235"/>
                    </a:lnTo>
                    <a:lnTo>
                      <a:pt x="516" y="226"/>
                    </a:lnTo>
                    <a:lnTo>
                      <a:pt x="511" y="216"/>
                    </a:lnTo>
                    <a:lnTo>
                      <a:pt x="505" y="208"/>
                    </a:lnTo>
                    <a:lnTo>
                      <a:pt x="506" y="200"/>
                    </a:lnTo>
                    <a:lnTo>
                      <a:pt x="506" y="189"/>
                    </a:lnTo>
                    <a:lnTo>
                      <a:pt x="503" y="178"/>
                    </a:lnTo>
                    <a:lnTo>
                      <a:pt x="500" y="170"/>
                    </a:lnTo>
                    <a:lnTo>
                      <a:pt x="492" y="171"/>
                    </a:lnTo>
                    <a:lnTo>
                      <a:pt x="485" y="175"/>
                    </a:lnTo>
                    <a:lnTo>
                      <a:pt x="478" y="181"/>
                    </a:lnTo>
                    <a:lnTo>
                      <a:pt x="471" y="185"/>
                    </a:lnTo>
                    <a:lnTo>
                      <a:pt x="463" y="188"/>
                    </a:lnTo>
                    <a:lnTo>
                      <a:pt x="454" y="193"/>
                    </a:lnTo>
                    <a:lnTo>
                      <a:pt x="443" y="200"/>
                    </a:lnTo>
                    <a:lnTo>
                      <a:pt x="434" y="208"/>
                    </a:lnTo>
                    <a:lnTo>
                      <a:pt x="425" y="216"/>
                    </a:lnTo>
                    <a:lnTo>
                      <a:pt x="418" y="223"/>
                    </a:lnTo>
                    <a:lnTo>
                      <a:pt x="415" y="229"/>
                    </a:lnTo>
                    <a:lnTo>
                      <a:pt x="414" y="233"/>
                    </a:lnTo>
                    <a:lnTo>
                      <a:pt x="411" y="241"/>
                    </a:lnTo>
                    <a:lnTo>
                      <a:pt x="408" y="252"/>
                    </a:lnTo>
                    <a:lnTo>
                      <a:pt x="402" y="268"/>
                    </a:lnTo>
                    <a:lnTo>
                      <a:pt x="396" y="285"/>
                    </a:lnTo>
                    <a:lnTo>
                      <a:pt x="389" y="304"/>
                    </a:lnTo>
                    <a:lnTo>
                      <a:pt x="382" y="321"/>
                    </a:lnTo>
                    <a:lnTo>
                      <a:pt x="375" y="335"/>
                    </a:lnTo>
                    <a:lnTo>
                      <a:pt x="369" y="347"/>
                    </a:lnTo>
                    <a:lnTo>
                      <a:pt x="365" y="345"/>
                    </a:lnTo>
                    <a:lnTo>
                      <a:pt x="360" y="344"/>
                    </a:lnTo>
                    <a:lnTo>
                      <a:pt x="356" y="344"/>
                    </a:lnTo>
                    <a:lnTo>
                      <a:pt x="351" y="345"/>
                    </a:lnTo>
                    <a:lnTo>
                      <a:pt x="339" y="356"/>
                    </a:lnTo>
                    <a:lnTo>
                      <a:pt x="327" y="366"/>
                    </a:lnTo>
                    <a:lnTo>
                      <a:pt x="317" y="378"/>
                    </a:lnTo>
                    <a:lnTo>
                      <a:pt x="305" y="389"/>
                    </a:lnTo>
                    <a:lnTo>
                      <a:pt x="295" y="401"/>
                    </a:lnTo>
                    <a:lnTo>
                      <a:pt x="284" y="412"/>
                    </a:lnTo>
                    <a:lnTo>
                      <a:pt x="274" y="425"/>
                    </a:lnTo>
                    <a:lnTo>
                      <a:pt x="264" y="436"/>
                    </a:lnTo>
                    <a:lnTo>
                      <a:pt x="260" y="427"/>
                    </a:lnTo>
                    <a:lnTo>
                      <a:pt x="253" y="403"/>
                    </a:lnTo>
                    <a:lnTo>
                      <a:pt x="245" y="370"/>
                    </a:lnTo>
                    <a:lnTo>
                      <a:pt x="236" y="330"/>
                    </a:lnTo>
                    <a:lnTo>
                      <a:pt x="227" y="290"/>
                    </a:lnTo>
                    <a:lnTo>
                      <a:pt x="218" y="253"/>
                    </a:lnTo>
                    <a:lnTo>
                      <a:pt x="210" y="223"/>
                    </a:lnTo>
                    <a:lnTo>
                      <a:pt x="203" y="206"/>
                    </a:lnTo>
                    <a:lnTo>
                      <a:pt x="639" y="129"/>
                    </a:lnTo>
                    <a:lnTo>
                      <a:pt x="646" y="110"/>
                    </a:lnTo>
                    <a:lnTo>
                      <a:pt x="195" y="190"/>
                    </a:lnTo>
                    <a:lnTo>
                      <a:pt x="189" y="180"/>
                    </a:lnTo>
                    <a:lnTo>
                      <a:pt x="183" y="170"/>
                    </a:lnTo>
                    <a:lnTo>
                      <a:pt x="177" y="162"/>
                    </a:lnTo>
                    <a:lnTo>
                      <a:pt x="170" y="154"/>
                    </a:lnTo>
                    <a:lnTo>
                      <a:pt x="667" y="69"/>
                    </a:lnTo>
                    <a:lnTo>
                      <a:pt x="669" y="48"/>
                    </a:lnTo>
                    <a:lnTo>
                      <a:pt x="157" y="139"/>
                    </a:lnTo>
                    <a:lnTo>
                      <a:pt x="153" y="135"/>
                    </a:lnTo>
                    <a:lnTo>
                      <a:pt x="150" y="131"/>
                    </a:lnTo>
                    <a:lnTo>
                      <a:pt x="146" y="128"/>
                    </a:lnTo>
                    <a:lnTo>
                      <a:pt x="143" y="123"/>
                    </a:lnTo>
                    <a:lnTo>
                      <a:pt x="143" y="121"/>
                    </a:lnTo>
                    <a:lnTo>
                      <a:pt x="142" y="117"/>
                    </a:lnTo>
                    <a:lnTo>
                      <a:pt x="142" y="115"/>
                    </a:lnTo>
                    <a:lnTo>
                      <a:pt x="140" y="112"/>
                    </a:lnTo>
                    <a:lnTo>
                      <a:pt x="677" y="18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3" name="Freeform 50"/>
              <p:cNvSpPr>
                <a:spLocks/>
              </p:cNvSpPr>
              <p:nvPr/>
            </p:nvSpPr>
            <p:spPr bwMode="auto">
              <a:xfrm>
                <a:off x="1464" y="1920"/>
                <a:ext cx="174" cy="329"/>
              </a:xfrm>
              <a:custGeom>
                <a:avLst/>
                <a:gdLst>
                  <a:gd name="T0" fmla="*/ 316 w 347"/>
                  <a:gd name="T1" fmla="*/ 411 h 659"/>
                  <a:gd name="T2" fmla="*/ 295 w 347"/>
                  <a:gd name="T3" fmla="*/ 397 h 659"/>
                  <a:gd name="T4" fmla="*/ 286 w 347"/>
                  <a:gd name="T5" fmla="*/ 345 h 659"/>
                  <a:gd name="T6" fmla="*/ 265 w 347"/>
                  <a:gd name="T7" fmla="*/ 316 h 659"/>
                  <a:gd name="T8" fmla="*/ 240 w 347"/>
                  <a:gd name="T9" fmla="*/ 297 h 659"/>
                  <a:gd name="T10" fmla="*/ 235 w 347"/>
                  <a:gd name="T11" fmla="*/ 291 h 659"/>
                  <a:gd name="T12" fmla="*/ 219 w 347"/>
                  <a:gd name="T13" fmla="*/ 287 h 659"/>
                  <a:gd name="T14" fmla="*/ 195 w 347"/>
                  <a:gd name="T15" fmla="*/ 276 h 659"/>
                  <a:gd name="T16" fmla="*/ 169 w 347"/>
                  <a:gd name="T17" fmla="*/ 272 h 659"/>
                  <a:gd name="T18" fmla="*/ 146 w 347"/>
                  <a:gd name="T19" fmla="*/ 274 h 659"/>
                  <a:gd name="T20" fmla="*/ 123 w 347"/>
                  <a:gd name="T21" fmla="*/ 0 h 659"/>
                  <a:gd name="T22" fmla="*/ 97 w 347"/>
                  <a:gd name="T23" fmla="*/ 291 h 659"/>
                  <a:gd name="T24" fmla="*/ 49 w 347"/>
                  <a:gd name="T25" fmla="*/ 319 h 659"/>
                  <a:gd name="T26" fmla="*/ 6 w 347"/>
                  <a:gd name="T27" fmla="*/ 394 h 659"/>
                  <a:gd name="T28" fmla="*/ 5 w 347"/>
                  <a:gd name="T29" fmla="*/ 479 h 659"/>
                  <a:gd name="T30" fmla="*/ 34 w 347"/>
                  <a:gd name="T31" fmla="*/ 477 h 659"/>
                  <a:gd name="T32" fmla="*/ 70 w 347"/>
                  <a:gd name="T33" fmla="*/ 349 h 659"/>
                  <a:gd name="T34" fmla="*/ 161 w 347"/>
                  <a:gd name="T35" fmla="*/ 309 h 659"/>
                  <a:gd name="T36" fmla="*/ 214 w 347"/>
                  <a:gd name="T37" fmla="*/ 313 h 659"/>
                  <a:gd name="T38" fmla="*/ 252 w 347"/>
                  <a:gd name="T39" fmla="*/ 341 h 659"/>
                  <a:gd name="T40" fmla="*/ 267 w 347"/>
                  <a:gd name="T41" fmla="*/ 408 h 659"/>
                  <a:gd name="T42" fmla="*/ 242 w 347"/>
                  <a:gd name="T43" fmla="*/ 442 h 659"/>
                  <a:gd name="T44" fmla="*/ 225 w 347"/>
                  <a:gd name="T45" fmla="*/ 438 h 659"/>
                  <a:gd name="T46" fmla="*/ 196 w 347"/>
                  <a:gd name="T47" fmla="*/ 448 h 659"/>
                  <a:gd name="T48" fmla="*/ 178 w 347"/>
                  <a:gd name="T49" fmla="*/ 497 h 659"/>
                  <a:gd name="T50" fmla="*/ 188 w 347"/>
                  <a:gd name="T51" fmla="*/ 569 h 659"/>
                  <a:gd name="T52" fmla="*/ 165 w 347"/>
                  <a:gd name="T53" fmla="*/ 618 h 659"/>
                  <a:gd name="T54" fmla="*/ 172 w 347"/>
                  <a:gd name="T55" fmla="*/ 628 h 659"/>
                  <a:gd name="T56" fmla="*/ 201 w 347"/>
                  <a:gd name="T57" fmla="*/ 595 h 659"/>
                  <a:gd name="T58" fmla="*/ 224 w 347"/>
                  <a:gd name="T59" fmla="*/ 584 h 659"/>
                  <a:gd name="T60" fmla="*/ 245 w 347"/>
                  <a:gd name="T61" fmla="*/ 577 h 659"/>
                  <a:gd name="T62" fmla="*/ 252 w 347"/>
                  <a:gd name="T63" fmla="*/ 552 h 659"/>
                  <a:gd name="T64" fmla="*/ 230 w 347"/>
                  <a:gd name="T65" fmla="*/ 531 h 659"/>
                  <a:gd name="T66" fmla="*/ 204 w 347"/>
                  <a:gd name="T67" fmla="*/ 508 h 659"/>
                  <a:gd name="T68" fmla="*/ 212 w 347"/>
                  <a:gd name="T69" fmla="*/ 470 h 659"/>
                  <a:gd name="T70" fmla="*/ 237 w 347"/>
                  <a:gd name="T71" fmla="*/ 463 h 659"/>
                  <a:gd name="T72" fmla="*/ 261 w 347"/>
                  <a:gd name="T73" fmla="*/ 466 h 659"/>
                  <a:gd name="T74" fmla="*/ 279 w 347"/>
                  <a:gd name="T75" fmla="*/ 434 h 659"/>
                  <a:gd name="T76" fmla="*/ 312 w 347"/>
                  <a:gd name="T77" fmla="*/ 464 h 659"/>
                  <a:gd name="T78" fmla="*/ 320 w 347"/>
                  <a:gd name="T79" fmla="*/ 568 h 659"/>
                  <a:gd name="T80" fmla="*/ 309 w 347"/>
                  <a:gd name="T81" fmla="*/ 605 h 659"/>
                  <a:gd name="T82" fmla="*/ 276 w 347"/>
                  <a:gd name="T83" fmla="*/ 614 h 659"/>
                  <a:gd name="T84" fmla="*/ 255 w 347"/>
                  <a:gd name="T85" fmla="*/ 644 h 659"/>
                  <a:gd name="T86" fmla="*/ 261 w 347"/>
                  <a:gd name="T87" fmla="*/ 654 h 659"/>
                  <a:gd name="T88" fmla="*/ 284 w 347"/>
                  <a:gd name="T89" fmla="*/ 638 h 659"/>
                  <a:gd name="T90" fmla="*/ 330 w 347"/>
                  <a:gd name="T91" fmla="*/ 606 h 659"/>
                  <a:gd name="T92" fmla="*/ 336 w 347"/>
                  <a:gd name="T93" fmla="*/ 486 h 659"/>
                  <a:gd name="T94" fmla="*/ 338 w 347"/>
                  <a:gd name="T95" fmla="*/ 40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7" h="659">
                    <a:moveTo>
                      <a:pt x="338" y="405"/>
                    </a:moveTo>
                    <a:lnTo>
                      <a:pt x="330" y="405"/>
                    </a:lnTo>
                    <a:lnTo>
                      <a:pt x="323" y="408"/>
                    </a:lnTo>
                    <a:lnTo>
                      <a:pt x="316" y="411"/>
                    </a:lnTo>
                    <a:lnTo>
                      <a:pt x="309" y="413"/>
                    </a:lnTo>
                    <a:lnTo>
                      <a:pt x="303" y="408"/>
                    </a:lnTo>
                    <a:lnTo>
                      <a:pt x="299" y="403"/>
                    </a:lnTo>
                    <a:lnTo>
                      <a:pt x="295" y="397"/>
                    </a:lnTo>
                    <a:lnTo>
                      <a:pt x="292" y="392"/>
                    </a:lnTo>
                    <a:lnTo>
                      <a:pt x="291" y="375"/>
                    </a:lnTo>
                    <a:lnTo>
                      <a:pt x="288" y="360"/>
                    </a:lnTo>
                    <a:lnTo>
                      <a:pt x="286" y="345"/>
                    </a:lnTo>
                    <a:lnTo>
                      <a:pt x="282" y="332"/>
                    </a:lnTo>
                    <a:lnTo>
                      <a:pt x="277" y="326"/>
                    </a:lnTo>
                    <a:lnTo>
                      <a:pt x="271" y="320"/>
                    </a:lnTo>
                    <a:lnTo>
                      <a:pt x="265" y="316"/>
                    </a:lnTo>
                    <a:lnTo>
                      <a:pt x="259" y="311"/>
                    </a:lnTo>
                    <a:lnTo>
                      <a:pt x="253" y="306"/>
                    </a:lnTo>
                    <a:lnTo>
                      <a:pt x="246" y="302"/>
                    </a:lnTo>
                    <a:lnTo>
                      <a:pt x="240" y="297"/>
                    </a:lnTo>
                    <a:lnTo>
                      <a:pt x="235" y="291"/>
                    </a:lnTo>
                    <a:lnTo>
                      <a:pt x="235" y="291"/>
                    </a:lnTo>
                    <a:lnTo>
                      <a:pt x="235" y="291"/>
                    </a:lnTo>
                    <a:lnTo>
                      <a:pt x="235" y="291"/>
                    </a:lnTo>
                    <a:lnTo>
                      <a:pt x="235" y="291"/>
                    </a:lnTo>
                    <a:lnTo>
                      <a:pt x="235" y="2"/>
                    </a:lnTo>
                    <a:lnTo>
                      <a:pt x="219" y="2"/>
                    </a:lnTo>
                    <a:lnTo>
                      <a:pt x="219" y="287"/>
                    </a:lnTo>
                    <a:lnTo>
                      <a:pt x="214" y="284"/>
                    </a:lnTo>
                    <a:lnTo>
                      <a:pt x="207" y="281"/>
                    </a:lnTo>
                    <a:lnTo>
                      <a:pt x="201" y="279"/>
                    </a:lnTo>
                    <a:lnTo>
                      <a:pt x="195" y="276"/>
                    </a:lnTo>
                    <a:lnTo>
                      <a:pt x="188" y="275"/>
                    </a:lnTo>
                    <a:lnTo>
                      <a:pt x="182" y="273"/>
                    </a:lnTo>
                    <a:lnTo>
                      <a:pt x="176" y="272"/>
                    </a:lnTo>
                    <a:lnTo>
                      <a:pt x="169" y="272"/>
                    </a:lnTo>
                    <a:lnTo>
                      <a:pt x="169" y="0"/>
                    </a:lnTo>
                    <a:lnTo>
                      <a:pt x="153" y="0"/>
                    </a:lnTo>
                    <a:lnTo>
                      <a:pt x="153" y="273"/>
                    </a:lnTo>
                    <a:lnTo>
                      <a:pt x="146" y="274"/>
                    </a:lnTo>
                    <a:lnTo>
                      <a:pt x="136" y="276"/>
                    </a:lnTo>
                    <a:lnTo>
                      <a:pt x="127" y="279"/>
                    </a:lnTo>
                    <a:lnTo>
                      <a:pt x="123" y="280"/>
                    </a:lnTo>
                    <a:lnTo>
                      <a:pt x="123" y="0"/>
                    </a:lnTo>
                    <a:lnTo>
                      <a:pt x="106" y="0"/>
                    </a:lnTo>
                    <a:lnTo>
                      <a:pt x="106" y="287"/>
                    </a:lnTo>
                    <a:lnTo>
                      <a:pt x="102" y="289"/>
                    </a:lnTo>
                    <a:lnTo>
                      <a:pt x="97" y="291"/>
                    </a:lnTo>
                    <a:lnTo>
                      <a:pt x="91" y="294"/>
                    </a:lnTo>
                    <a:lnTo>
                      <a:pt x="87" y="296"/>
                    </a:lnTo>
                    <a:lnTo>
                      <a:pt x="66" y="305"/>
                    </a:lnTo>
                    <a:lnTo>
                      <a:pt x="49" y="319"/>
                    </a:lnTo>
                    <a:lnTo>
                      <a:pt x="35" y="336"/>
                    </a:lnTo>
                    <a:lnTo>
                      <a:pt x="22" y="355"/>
                    </a:lnTo>
                    <a:lnTo>
                      <a:pt x="13" y="375"/>
                    </a:lnTo>
                    <a:lnTo>
                      <a:pt x="6" y="394"/>
                    </a:lnTo>
                    <a:lnTo>
                      <a:pt x="2" y="411"/>
                    </a:lnTo>
                    <a:lnTo>
                      <a:pt x="0" y="425"/>
                    </a:lnTo>
                    <a:lnTo>
                      <a:pt x="2" y="442"/>
                    </a:lnTo>
                    <a:lnTo>
                      <a:pt x="5" y="479"/>
                    </a:lnTo>
                    <a:lnTo>
                      <a:pt x="13" y="519"/>
                    </a:lnTo>
                    <a:lnTo>
                      <a:pt x="30" y="541"/>
                    </a:lnTo>
                    <a:lnTo>
                      <a:pt x="35" y="518"/>
                    </a:lnTo>
                    <a:lnTo>
                      <a:pt x="34" y="477"/>
                    </a:lnTo>
                    <a:lnTo>
                      <a:pt x="34" y="433"/>
                    </a:lnTo>
                    <a:lnTo>
                      <a:pt x="37" y="409"/>
                    </a:lnTo>
                    <a:lnTo>
                      <a:pt x="51" y="374"/>
                    </a:lnTo>
                    <a:lnTo>
                      <a:pt x="70" y="349"/>
                    </a:lnTo>
                    <a:lnTo>
                      <a:pt x="91" y="332"/>
                    </a:lnTo>
                    <a:lnTo>
                      <a:pt x="116" y="319"/>
                    </a:lnTo>
                    <a:lnTo>
                      <a:pt x="139" y="312"/>
                    </a:lnTo>
                    <a:lnTo>
                      <a:pt x="161" y="309"/>
                    </a:lnTo>
                    <a:lnTo>
                      <a:pt x="179" y="307"/>
                    </a:lnTo>
                    <a:lnTo>
                      <a:pt x="191" y="307"/>
                    </a:lnTo>
                    <a:lnTo>
                      <a:pt x="202" y="310"/>
                    </a:lnTo>
                    <a:lnTo>
                      <a:pt x="214" y="313"/>
                    </a:lnTo>
                    <a:lnTo>
                      <a:pt x="225" y="318"/>
                    </a:lnTo>
                    <a:lnTo>
                      <a:pt x="235" y="325"/>
                    </a:lnTo>
                    <a:lnTo>
                      <a:pt x="244" y="332"/>
                    </a:lnTo>
                    <a:lnTo>
                      <a:pt x="252" y="341"/>
                    </a:lnTo>
                    <a:lnTo>
                      <a:pt x="259" y="351"/>
                    </a:lnTo>
                    <a:lnTo>
                      <a:pt x="263" y="363"/>
                    </a:lnTo>
                    <a:lnTo>
                      <a:pt x="269" y="385"/>
                    </a:lnTo>
                    <a:lnTo>
                      <a:pt x="267" y="408"/>
                    </a:lnTo>
                    <a:lnTo>
                      <a:pt x="260" y="431"/>
                    </a:lnTo>
                    <a:lnTo>
                      <a:pt x="249" y="450"/>
                    </a:lnTo>
                    <a:lnTo>
                      <a:pt x="246" y="446"/>
                    </a:lnTo>
                    <a:lnTo>
                      <a:pt x="242" y="442"/>
                    </a:lnTo>
                    <a:lnTo>
                      <a:pt x="239" y="440"/>
                    </a:lnTo>
                    <a:lnTo>
                      <a:pt x="234" y="439"/>
                    </a:lnTo>
                    <a:lnTo>
                      <a:pt x="230" y="438"/>
                    </a:lnTo>
                    <a:lnTo>
                      <a:pt x="225" y="438"/>
                    </a:lnTo>
                    <a:lnTo>
                      <a:pt x="219" y="438"/>
                    </a:lnTo>
                    <a:lnTo>
                      <a:pt x="215" y="438"/>
                    </a:lnTo>
                    <a:lnTo>
                      <a:pt x="206" y="441"/>
                    </a:lnTo>
                    <a:lnTo>
                      <a:pt x="196" y="448"/>
                    </a:lnTo>
                    <a:lnTo>
                      <a:pt x="189" y="456"/>
                    </a:lnTo>
                    <a:lnTo>
                      <a:pt x="184" y="464"/>
                    </a:lnTo>
                    <a:lnTo>
                      <a:pt x="179" y="480"/>
                    </a:lnTo>
                    <a:lnTo>
                      <a:pt x="178" y="497"/>
                    </a:lnTo>
                    <a:lnTo>
                      <a:pt x="180" y="515"/>
                    </a:lnTo>
                    <a:lnTo>
                      <a:pt x="187" y="530"/>
                    </a:lnTo>
                    <a:lnTo>
                      <a:pt x="189" y="550"/>
                    </a:lnTo>
                    <a:lnTo>
                      <a:pt x="188" y="569"/>
                    </a:lnTo>
                    <a:lnTo>
                      <a:pt x="182" y="584"/>
                    </a:lnTo>
                    <a:lnTo>
                      <a:pt x="177" y="598"/>
                    </a:lnTo>
                    <a:lnTo>
                      <a:pt x="170" y="609"/>
                    </a:lnTo>
                    <a:lnTo>
                      <a:pt x="165" y="618"/>
                    </a:lnTo>
                    <a:lnTo>
                      <a:pt x="162" y="626"/>
                    </a:lnTo>
                    <a:lnTo>
                      <a:pt x="164" y="632"/>
                    </a:lnTo>
                    <a:lnTo>
                      <a:pt x="167" y="632"/>
                    </a:lnTo>
                    <a:lnTo>
                      <a:pt x="172" y="628"/>
                    </a:lnTo>
                    <a:lnTo>
                      <a:pt x="179" y="622"/>
                    </a:lnTo>
                    <a:lnTo>
                      <a:pt x="186" y="614"/>
                    </a:lnTo>
                    <a:lnTo>
                      <a:pt x="194" y="605"/>
                    </a:lnTo>
                    <a:lnTo>
                      <a:pt x="201" y="595"/>
                    </a:lnTo>
                    <a:lnTo>
                      <a:pt x="208" y="587"/>
                    </a:lnTo>
                    <a:lnTo>
                      <a:pt x="214" y="579"/>
                    </a:lnTo>
                    <a:lnTo>
                      <a:pt x="218" y="582"/>
                    </a:lnTo>
                    <a:lnTo>
                      <a:pt x="224" y="584"/>
                    </a:lnTo>
                    <a:lnTo>
                      <a:pt x="229" y="584"/>
                    </a:lnTo>
                    <a:lnTo>
                      <a:pt x="234" y="583"/>
                    </a:lnTo>
                    <a:lnTo>
                      <a:pt x="240" y="580"/>
                    </a:lnTo>
                    <a:lnTo>
                      <a:pt x="245" y="577"/>
                    </a:lnTo>
                    <a:lnTo>
                      <a:pt x="248" y="572"/>
                    </a:lnTo>
                    <a:lnTo>
                      <a:pt x="252" y="568"/>
                    </a:lnTo>
                    <a:lnTo>
                      <a:pt x="253" y="560"/>
                    </a:lnTo>
                    <a:lnTo>
                      <a:pt x="252" y="552"/>
                    </a:lnTo>
                    <a:lnTo>
                      <a:pt x="248" y="545"/>
                    </a:lnTo>
                    <a:lnTo>
                      <a:pt x="244" y="538"/>
                    </a:lnTo>
                    <a:lnTo>
                      <a:pt x="237" y="534"/>
                    </a:lnTo>
                    <a:lnTo>
                      <a:pt x="230" y="531"/>
                    </a:lnTo>
                    <a:lnTo>
                      <a:pt x="222" y="530"/>
                    </a:lnTo>
                    <a:lnTo>
                      <a:pt x="214" y="532"/>
                    </a:lnTo>
                    <a:lnTo>
                      <a:pt x="208" y="520"/>
                    </a:lnTo>
                    <a:lnTo>
                      <a:pt x="204" y="508"/>
                    </a:lnTo>
                    <a:lnTo>
                      <a:pt x="203" y="495"/>
                    </a:lnTo>
                    <a:lnTo>
                      <a:pt x="204" y="481"/>
                    </a:lnTo>
                    <a:lnTo>
                      <a:pt x="208" y="476"/>
                    </a:lnTo>
                    <a:lnTo>
                      <a:pt x="212" y="470"/>
                    </a:lnTo>
                    <a:lnTo>
                      <a:pt x="218" y="466"/>
                    </a:lnTo>
                    <a:lnTo>
                      <a:pt x="224" y="463"/>
                    </a:lnTo>
                    <a:lnTo>
                      <a:pt x="231" y="462"/>
                    </a:lnTo>
                    <a:lnTo>
                      <a:pt x="237" y="463"/>
                    </a:lnTo>
                    <a:lnTo>
                      <a:pt x="242" y="466"/>
                    </a:lnTo>
                    <a:lnTo>
                      <a:pt x="248" y="471"/>
                    </a:lnTo>
                    <a:lnTo>
                      <a:pt x="255" y="471"/>
                    </a:lnTo>
                    <a:lnTo>
                      <a:pt x="261" y="466"/>
                    </a:lnTo>
                    <a:lnTo>
                      <a:pt x="265" y="459"/>
                    </a:lnTo>
                    <a:lnTo>
                      <a:pt x="269" y="453"/>
                    </a:lnTo>
                    <a:lnTo>
                      <a:pt x="275" y="444"/>
                    </a:lnTo>
                    <a:lnTo>
                      <a:pt x="279" y="434"/>
                    </a:lnTo>
                    <a:lnTo>
                      <a:pt x="284" y="425"/>
                    </a:lnTo>
                    <a:lnTo>
                      <a:pt x="288" y="415"/>
                    </a:lnTo>
                    <a:lnTo>
                      <a:pt x="302" y="438"/>
                    </a:lnTo>
                    <a:lnTo>
                      <a:pt x="312" y="464"/>
                    </a:lnTo>
                    <a:lnTo>
                      <a:pt x="317" y="493"/>
                    </a:lnTo>
                    <a:lnTo>
                      <a:pt x="320" y="520"/>
                    </a:lnTo>
                    <a:lnTo>
                      <a:pt x="321" y="547"/>
                    </a:lnTo>
                    <a:lnTo>
                      <a:pt x="320" y="568"/>
                    </a:lnTo>
                    <a:lnTo>
                      <a:pt x="318" y="583"/>
                    </a:lnTo>
                    <a:lnTo>
                      <a:pt x="317" y="590"/>
                    </a:lnTo>
                    <a:lnTo>
                      <a:pt x="314" y="599"/>
                    </a:lnTo>
                    <a:lnTo>
                      <a:pt x="309" y="605"/>
                    </a:lnTo>
                    <a:lnTo>
                      <a:pt x="301" y="608"/>
                    </a:lnTo>
                    <a:lnTo>
                      <a:pt x="293" y="609"/>
                    </a:lnTo>
                    <a:lnTo>
                      <a:pt x="284" y="611"/>
                    </a:lnTo>
                    <a:lnTo>
                      <a:pt x="276" y="614"/>
                    </a:lnTo>
                    <a:lnTo>
                      <a:pt x="269" y="618"/>
                    </a:lnTo>
                    <a:lnTo>
                      <a:pt x="264" y="626"/>
                    </a:lnTo>
                    <a:lnTo>
                      <a:pt x="260" y="633"/>
                    </a:lnTo>
                    <a:lnTo>
                      <a:pt x="255" y="644"/>
                    </a:lnTo>
                    <a:lnTo>
                      <a:pt x="253" y="653"/>
                    </a:lnTo>
                    <a:lnTo>
                      <a:pt x="253" y="659"/>
                    </a:lnTo>
                    <a:lnTo>
                      <a:pt x="256" y="656"/>
                    </a:lnTo>
                    <a:lnTo>
                      <a:pt x="261" y="654"/>
                    </a:lnTo>
                    <a:lnTo>
                      <a:pt x="265" y="649"/>
                    </a:lnTo>
                    <a:lnTo>
                      <a:pt x="272" y="646"/>
                    </a:lnTo>
                    <a:lnTo>
                      <a:pt x="278" y="641"/>
                    </a:lnTo>
                    <a:lnTo>
                      <a:pt x="284" y="638"/>
                    </a:lnTo>
                    <a:lnTo>
                      <a:pt x="290" y="634"/>
                    </a:lnTo>
                    <a:lnTo>
                      <a:pt x="293" y="632"/>
                    </a:lnTo>
                    <a:lnTo>
                      <a:pt x="316" y="624"/>
                    </a:lnTo>
                    <a:lnTo>
                      <a:pt x="330" y="606"/>
                    </a:lnTo>
                    <a:lnTo>
                      <a:pt x="338" y="580"/>
                    </a:lnTo>
                    <a:lnTo>
                      <a:pt x="341" y="550"/>
                    </a:lnTo>
                    <a:lnTo>
                      <a:pt x="340" y="518"/>
                    </a:lnTo>
                    <a:lnTo>
                      <a:pt x="336" y="486"/>
                    </a:lnTo>
                    <a:lnTo>
                      <a:pt x="330" y="458"/>
                    </a:lnTo>
                    <a:lnTo>
                      <a:pt x="323" y="438"/>
                    </a:lnTo>
                    <a:lnTo>
                      <a:pt x="347" y="424"/>
                    </a:lnTo>
                    <a:lnTo>
                      <a:pt x="338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4" name="Freeform 51"/>
              <p:cNvSpPr>
                <a:spLocks/>
              </p:cNvSpPr>
              <p:nvPr/>
            </p:nvSpPr>
            <p:spPr bwMode="auto">
              <a:xfrm>
                <a:off x="2105" y="1942"/>
                <a:ext cx="157" cy="243"/>
              </a:xfrm>
              <a:custGeom>
                <a:avLst/>
                <a:gdLst>
                  <a:gd name="T0" fmla="*/ 123 w 314"/>
                  <a:gd name="T1" fmla="*/ 62 h 485"/>
                  <a:gd name="T2" fmla="*/ 146 w 314"/>
                  <a:gd name="T3" fmla="*/ 60 h 485"/>
                  <a:gd name="T4" fmla="*/ 165 w 314"/>
                  <a:gd name="T5" fmla="*/ 47 h 485"/>
                  <a:gd name="T6" fmla="*/ 183 w 314"/>
                  <a:gd name="T7" fmla="*/ 25 h 485"/>
                  <a:gd name="T8" fmla="*/ 243 w 314"/>
                  <a:gd name="T9" fmla="*/ 1 h 485"/>
                  <a:gd name="T10" fmla="*/ 302 w 314"/>
                  <a:gd name="T11" fmla="*/ 7 h 485"/>
                  <a:gd name="T12" fmla="*/ 288 w 314"/>
                  <a:gd name="T13" fmla="*/ 13 h 485"/>
                  <a:gd name="T14" fmla="*/ 219 w 314"/>
                  <a:gd name="T15" fmla="*/ 26 h 485"/>
                  <a:gd name="T16" fmla="*/ 178 w 314"/>
                  <a:gd name="T17" fmla="*/ 63 h 485"/>
                  <a:gd name="T18" fmla="*/ 199 w 314"/>
                  <a:gd name="T19" fmla="*/ 97 h 485"/>
                  <a:gd name="T20" fmla="*/ 208 w 314"/>
                  <a:gd name="T21" fmla="*/ 146 h 485"/>
                  <a:gd name="T22" fmla="*/ 200 w 314"/>
                  <a:gd name="T23" fmla="*/ 140 h 485"/>
                  <a:gd name="T24" fmla="*/ 173 w 314"/>
                  <a:gd name="T25" fmla="*/ 94 h 485"/>
                  <a:gd name="T26" fmla="*/ 158 w 314"/>
                  <a:gd name="T27" fmla="*/ 199 h 485"/>
                  <a:gd name="T28" fmla="*/ 193 w 314"/>
                  <a:gd name="T29" fmla="*/ 254 h 485"/>
                  <a:gd name="T30" fmla="*/ 235 w 314"/>
                  <a:gd name="T31" fmla="*/ 266 h 485"/>
                  <a:gd name="T32" fmla="*/ 284 w 314"/>
                  <a:gd name="T33" fmla="*/ 254 h 485"/>
                  <a:gd name="T34" fmla="*/ 310 w 314"/>
                  <a:gd name="T35" fmla="*/ 243 h 485"/>
                  <a:gd name="T36" fmla="*/ 304 w 314"/>
                  <a:gd name="T37" fmla="*/ 254 h 485"/>
                  <a:gd name="T38" fmla="*/ 274 w 314"/>
                  <a:gd name="T39" fmla="*/ 277 h 485"/>
                  <a:gd name="T40" fmla="*/ 239 w 314"/>
                  <a:gd name="T41" fmla="*/ 284 h 485"/>
                  <a:gd name="T42" fmla="*/ 218 w 314"/>
                  <a:gd name="T43" fmla="*/ 284 h 485"/>
                  <a:gd name="T44" fmla="*/ 208 w 314"/>
                  <a:gd name="T45" fmla="*/ 332 h 485"/>
                  <a:gd name="T46" fmla="*/ 211 w 314"/>
                  <a:gd name="T47" fmla="*/ 366 h 485"/>
                  <a:gd name="T48" fmla="*/ 226 w 314"/>
                  <a:gd name="T49" fmla="*/ 325 h 485"/>
                  <a:gd name="T50" fmla="*/ 234 w 314"/>
                  <a:gd name="T51" fmla="*/ 295 h 485"/>
                  <a:gd name="T52" fmla="*/ 250 w 314"/>
                  <a:gd name="T53" fmla="*/ 300 h 485"/>
                  <a:gd name="T54" fmla="*/ 250 w 314"/>
                  <a:gd name="T55" fmla="*/ 319 h 485"/>
                  <a:gd name="T56" fmla="*/ 268 w 314"/>
                  <a:gd name="T57" fmla="*/ 345 h 485"/>
                  <a:gd name="T58" fmla="*/ 307 w 314"/>
                  <a:gd name="T59" fmla="*/ 285 h 485"/>
                  <a:gd name="T60" fmla="*/ 305 w 314"/>
                  <a:gd name="T61" fmla="*/ 300 h 485"/>
                  <a:gd name="T62" fmla="*/ 282 w 314"/>
                  <a:gd name="T63" fmla="*/ 347 h 485"/>
                  <a:gd name="T64" fmla="*/ 251 w 314"/>
                  <a:gd name="T65" fmla="*/ 399 h 485"/>
                  <a:gd name="T66" fmla="*/ 203 w 314"/>
                  <a:gd name="T67" fmla="*/ 449 h 485"/>
                  <a:gd name="T68" fmla="*/ 208 w 314"/>
                  <a:gd name="T69" fmla="*/ 431 h 485"/>
                  <a:gd name="T70" fmla="*/ 203 w 314"/>
                  <a:gd name="T71" fmla="*/ 378 h 485"/>
                  <a:gd name="T72" fmla="*/ 191 w 314"/>
                  <a:gd name="T73" fmla="*/ 312 h 485"/>
                  <a:gd name="T74" fmla="*/ 186 w 314"/>
                  <a:gd name="T75" fmla="*/ 288 h 485"/>
                  <a:gd name="T76" fmla="*/ 163 w 314"/>
                  <a:gd name="T77" fmla="*/ 317 h 485"/>
                  <a:gd name="T78" fmla="*/ 167 w 314"/>
                  <a:gd name="T79" fmla="*/ 328 h 485"/>
                  <a:gd name="T80" fmla="*/ 167 w 314"/>
                  <a:gd name="T81" fmla="*/ 351 h 485"/>
                  <a:gd name="T82" fmla="*/ 186 w 314"/>
                  <a:gd name="T83" fmla="*/ 396 h 485"/>
                  <a:gd name="T84" fmla="*/ 182 w 314"/>
                  <a:gd name="T85" fmla="*/ 402 h 485"/>
                  <a:gd name="T86" fmla="*/ 158 w 314"/>
                  <a:gd name="T87" fmla="*/ 376 h 485"/>
                  <a:gd name="T88" fmla="*/ 147 w 314"/>
                  <a:gd name="T89" fmla="*/ 353 h 485"/>
                  <a:gd name="T90" fmla="*/ 138 w 314"/>
                  <a:gd name="T91" fmla="*/ 328 h 485"/>
                  <a:gd name="T92" fmla="*/ 124 w 314"/>
                  <a:gd name="T93" fmla="*/ 315 h 485"/>
                  <a:gd name="T94" fmla="*/ 93 w 314"/>
                  <a:gd name="T95" fmla="*/ 345 h 485"/>
                  <a:gd name="T96" fmla="*/ 33 w 314"/>
                  <a:gd name="T97" fmla="*/ 436 h 485"/>
                  <a:gd name="T98" fmla="*/ 10 w 314"/>
                  <a:gd name="T99" fmla="*/ 471 h 485"/>
                  <a:gd name="T100" fmla="*/ 6 w 314"/>
                  <a:gd name="T101" fmla="*/ 459 h 485"/>
                  <a:gd name="T102" fmla="*/ 68 w 314"/>
                  <a:gd name="T103" fmla="*/ 338 h 485"/>
                  <a:gd name="T104" fmla="*/ 110 w 314"/>
                  <a:gd name="T105" fmla="*/ 295 h 485"/>
                  <a:gd name="T106" fmla="*/ 159 w 314"/>
                  <a:gd name="T107" fmla="*/ 273 h 485"/>
                  <a:gd name="T108" fmla="*/ 146 w 314"/>
                  <a:gd name="T109" fmla="*/ 235 h 485"/>
                  <a:gd name="T110" fmla="*/ 129 w 314"/>
                  <a:gd name="T111" fmla="*/ 154 h 485"/>
                  <a:gd name="T112" fmla="*/ 135 w 314"/>
                  <a:gd name="T113" fmla="*/ 9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4" h="485">
                    <a:moveTo>
                      <a:pt x="118" y="82"/>
                    </a:moveTo>
                    <a:lnTo>
                      <a:pt x="120" y="75"/>
                    </a:lnTo>
                    <a:lnTo>
                      <a:pt x="121" y="68"/>
                    </a:lnTo>
                    <a:lnTo>
                      <a:pt x="123" y="62"/>
                    </a:lnTo>
                    <a:lnTo>
                      <a:pt x="128" y="56"/>
                    </a:lnTo>
                    <a:lnTo>
                      <a:pt x="135" y="56"/>
                    </a:lnTo>
                    <a:lnTo>
                      <a:pt x="140" y="57"/>
                    </a:lnTo>
                    <a:lnTo>
                      <a:pt x="146" y="60"/>
                    </a:lnTo>
                    <a:lnTo>
                      <a:pt x="153" y="60"/>
                    </a:lnTo>
                    <a:lnTo>
                      <a:pt x="158" y="56"/>
                    </a:lnTo>
                    <a:lnTo>
                      <a:pt x="161" y="52"/>
                    </a:lnTo>
                    <a:lnTo>
                      <a:pt x="165" y="47"/>
                    </a:lnTo>
                    <a:lnTo>
                      <a:pt x="168" y="43"/>
                    </a:lnTo>
                    <a:lnTo>
                      <a:pt x="171" y="37"/>
                    </a:lnTo>
                    <a:lnTo>
                      <a:pt x="177" y="32"/>
                    </a:lnTo>
                    <a:lnTo>
                      <a:pt x="183" y="25"/>
                    </a:lnTo>
                    <a:lnTo>
                      <a:pt x="192" y="19"/>
                    </a:lnTo>
                    <a:lnTo>
                      <a:pt x="206" y="10"/>
                    </a:lnTo>
                    <a:lnTo>
                      <a:pt x="223" y="3"/>
                    </a:lnTo>
                    <a:lnTo>
                      <a:pt x="243" y="1"/>
                    </a:lnTo>
                    <a:lnTo>
                      <a:pt x="261" y="0"/>
                    </a:lnTo>
                    <a:lnTo>
                      <a:pt x="279" y="1"/>
                    </a:lnTo>
                    <a:lnTo>
                      <a:pt x="292" y="3"/>
                    </a:lnTo>
                    <a:lnTo>
                      <a:pt x="302" y="7"/>
                    </a:lnTo>
                    <a:lnTo>
                      <a:pt x="304" y="9"/>
                    </a:lnTo>
                    <a:lnTo>
                      <a:pt x="301" y="10"/>
                    </a:lnTo>
                    <a:lnTo>
                      <a:pt x="294" y="11"/>
                    </a:lnTo>
                    <a:lnTo>
                      <a:pt x="288" y="13"/>
                    </a:lnTo>
                    <a:lnTo>
                      <a:pt x="286" y="13"/>
                    </a:lnTo>
                    <a:lnTo>
                      <a:pt x="259" y="14"/>
                    </a:lnTo>
                    <a:lnTo>
                      <a:pt x="237" y="19"/>
                    </a:lnTo>
                    <a:lnTo>
                      <a:pt x="219" y="26"/>
                    </a:lnTo>
                    <a:lnTo>
                      <a:pt x="205" y="36"/>
                    </a:lnTo>
                    <a:lnTo>
                      <a:pt x="193" y="46"/>
                    </a:lnTo>
                    <a:lnTo>
                      <a:pt x="185" y="55"/>
                    </a:lnTo>
                    <a:lnTo>
                      <a:pt x="178" y="63"/>
                    </a:lnTo>
                    <a:lnTo>
                      <a:pt x="175" y="69"/>
                    </a:lnTo>
                    <a:lnTo>
                      <a:pt x="185" y="77"/>
                    </a:lnTo>
                    <a:lnTo>
                      <a:pt x="193" y="86"/>
                    </a:lnTo>
                    <a:lnTo>
                      <a:pt x="199" y="97"/>
                    </a:lnTo>
                    <a:lnTo>
                      <a:pt x="204" y="108"/>
                    </a:lnTo>
                    <a:lnTo>
                      <a:pt x="207" y="120"/>
                    </a:lnTo>
                    <a:lnTo>
                      <a:pt x="208" y="132"/>
                    </a:lnTo>
                    <a:lnTo>
                      <a:pt x="208" y="146"/>
                    </a:lnTo>
                    <a:lnTo>
                      <a:pt x="207" y="161"/>
                    </a:lnTo>
                    <a:lnTo>
                      <a:pt x="206" y="159"/>
                    </a:lnTo>
                    <a:lnTo>
                      <a:pt x="204" y="152"/>
                    </a:lnTo>
                    <a:lnTo>
                      <a:pt x="200" y="140"/>
                    </a:lnTo>
                    <a:lnTo>
                      <a:pt x="196" y="127"/>
                    </a:lnTo>
                    <a:lnTo>
                      <a:pt x="189" y="114"/>
                    </a:lnTo>
                    <a:lnTo>
                      <a:pt x="182" y="102"/>
                    </a:lnTo>
                    <a:lnTo>
                      <a:pt x="173" y="94"/>
                    </a:lnTo>
                    <a:lnTo>
                      <a:pt x="161" y="92"/>
                    </a:lnTo>
                    <a:lnTo>
                      <a:pt x="154" y="127"/>
                    </a:lnTo>
                    <a:lnTo>
                      <a:pt x="153" y="163"/>
                    </a:lnTo>
                    <a:lnTo>
                      <a:pt x="158" y="199"/>
                    </a:lnTo>
                    <a:lnTo>
                      <a:pt x="169" y="231"/>
                    </a:lnTo>
                    <a:lnTo>
                      <a:pt x="176" y="241"/>
                    </a:lnTo>
                    <a:lnTo>
                      <a:pt x="184" y="249"/>
                    </a:lnTo>
                    <a:lnTo>
                      <a:pt x="193" y="254"/>
                    </a:lnTo>
                    <a:lnTo>
                      <a:pt x="203" y="260"/>
                    </a:lnTo>
                    <a:lnTo>
                      <a:pt x="213" y="264"/>
                    </a:lnTo>
                    <a:lnTo>
                      <a:pt x="223" y="266"/>
                    </a:lnTo>
                    <a:lnTo>
                      <a:pt x="235" y="266"/>
                    </a:lnTo>
                    <a:lnTo>
                      <a:pt x="248" y="265"/>
                    </a:lnTo>
                    <a:lnTo>
                      <a:pt x="261" y="261"/>
                    </a:lnTo>
                    <a:lnTo>
                      <a:pt x="274" y="258"/>
                    </a:lnTo>
                    <a:lnTo>
                      <a:pt x="284" y="254"/>
                    </a:lnTo>
                    <a:lnTo>
                      <a:pt x="295" y="250"/>
                    </a:lnTo>
                    <a:lnTo>
                      <a:pt x="302" y="246"/>
                    </a:lnTo>
                    <a:lnTo>
                      <a:pt x="306" y="244"/>
                    </a:lnTo>
                    <a:lnTo>
                      <a:pt x="310" y="243"/>
                    </a:lnTo>
                    <a:lnTo>
                      <a:pt x="310" y="243"/>
                    </a:lnTo>
                    <a:lnTo>
                      <a:pt x="309" y="244"/>
                    </a:lnTo>
                    <a:lnTo>
                      <a:pt x="306" y="249"/>
                    </a:lnTo>
                    <a:lnTo>
                      <a:pt x="304" y="254"/>
                    </a:lnTo>
                    <a:lnTo>
                      <a:pt x="299" y="260"/>
                    </a:lnTo>
                    <a:lnTo>
                      <a:pt x="294" y="267"/>
                    </a:lnTo>
                    <a:lnTo>
                      <a:pt x="286" y="273"/>
                    </a:lnTo>
                    <a:lnTo>
                      <a:pt x="274" y="277"/>
                    </a:lnTo>
                    <a:lnTo>
                      <a:pt x="260" y="281"/>
                    </a:lnTo>
                    <a:lnTo>
                      <a:pt x="253" y="282"/>
                    </a:lnTo>
                    <a:lnTo>
                      <a:pt x="246" y="284"/>
                    </a:lnTo>
                    <a:lnTo>
                      <a:pt x="239" y="284"/>
                    </a:lnTo>
                    <a:lnTo>
                      <a:pt x="234" y="285"/>
                    </a:lnTo>
                    <a:lnTo>
                      <a:pt x="227" y="285"/>
                    </a:lnTo>
                    <a:lnTo>
                      <a:pt x="222" y="285"/>
                    </a:lnTo>
                    <a:lnTo>
                      <a:pt x="218" y="284"/>
                    </a:lnTo>
                    <a:lnTo>
                      <a:pt x="213" y="282"/>
                    </a:lnTo>
                    <a:lnTo>
                      <a:pt x="207" y="298"/>
                    </a:lnTo>
                    <a:lnTo>
                      <a:pt x="207" y="314"/>
                    </a:lnTo>
                    <a:lnTo>
                      <a:pt x="208" y="332"/>
                    </a:lnTo>
                    <a:lnTo>
                      <a:pt x="208" y="350"/>
                    </a:lnTo>
                    <a:lnTo>
                      <a:pt x="209" y="356"/>
                    </a:lnTo>
                    <a:lnTo>
                      <a:pt x="209" y="360"/>
                    </a:lnTo>
                    <a:lnTo>
                      <a:pt x="211" y="366"/>
                    </a:lnTo>
                    <a:lnTo>
                      <a:pt x="213" y="371"/>
                    </a:lnTo>
                    <a:lnTo>
                      <a:pt x="216" y="355"/>
                    </a:lnTo>
                    <a:lnTo>
                      <a:pt x="222" y="340"/>
                    </a:lnTo>
                    <a:lnTo>
                      <a:pt x="226" y="325"/>
                    </a:lnTo>
                    <a:lnTo>
                      <a:pt x="223" y="309"/>
                    </a:lnTo>
                    <a:lnTo>
                      <a:pt x="226" y="303"/>
                    </a:lnTo>
                    <a:lnTo>
                      <a:pt x="229" y="298"/>
                    </a:lnTo>
                    <a:lnTo>
                      <a:pt x="234" y="295"/>
                    </a:lnTo>
                    <a:lnTo>
                      <a:pt x="238" y="294"/>
                    </a:lnTo>
                    <a:lnTo>
                      <a:pt x="243" y="295"/>
                    </a:lnTo>
                    <a:lnTo>
                      <a:pt x="248" y="297"/>
                    </a:lnTo>
                    <a:lnTo>
                      <a:pt x="250" y="300"/>
                    </a:lnTo>
                    <a:lnTo>
                      <a:pt x="252" y="304"/>
                    </a:lnTo>
                    <a:lnTo>
                      <a:pt x="253" y="309"/>
                    </a:lnTo>
                    <a:lnTo>
                      <a:pt x="252" y="314"/>
                    </a:lnTo>
                    <a:lnTo>
                      <a:pt x="250" y="319"/>
                    </a:lnTo>
                    <a:lnTo>
                      <a:pt x="248" y="323"/>
                    </a:lnTo>
                    <a:lnTo>
                      <a:pt x="249" y="375"/>
                    </a:lnTo>
                    <a:lnTo>
                      <a:pt x="258" y="361"/>
                    </a:lnTo>
                    <a:lnTo>
                      <a:pt x="268" y="345"/>
                    </a:lnTo>
                    <a:lnTo>
                      <a:pt x="279" y="328"/>
                    </a:lnTo>
                    <a:lnTo>
                      <a:pt x="290" y="312"/>
                    </a:lnTo>
                    <a:lnTo>
                      <a:pt x="299" y="297"/>
                    </a:lnTo>
                    <a:lnTo>
                      <a:pt x="307" y="285"/>
                    </a:lnTo>
                    <a:lnTo>
                      <a:pt x="312" y="277"/>
                    </a:lnTo>
                    <a:lnTo>
                      <a:pt x="314" y="276"/>
                    </a:lnTo>
                    <a:lnTo>
                      <a:pt x="310" y="288"/>
                    </a:lnTo>
                    <a:lnTo>
                      <a:pt x="305" y="300"/>
                    </a:lnTo>
                    <a:lnTo>
                      <a:pt x="299" y="312"/>
                    </a:lnTo>
                    <a:lnTo>
                      <a:pt x="294" y="323"/>
                    </a:lnTo>
                    <a:lnTo>
                      <a:pt x="288" y="335"/>
                    </a:lnTo>
                    <a:lnTo>
                      <a:pt x="282" y="347"/>
                    </a:lnTo>
                    <a:lnTo>
                      <a:pt x="276" y="358"/>
                    </a:lnTo>
                    <a:lnTo>
                      <a:pt x="271" y="370"/>
                    </a:lnTo>
                    <a:lnTo>
                      <a:pt x="262" y="385"/>
                    </a:lnTo>
                    <a:lnTo>
                      <a:pt x="251" y="399"/>
                    </a:lnTo>
                    <a:lnTo>
                      <a:pt x="238" y="414"/>
                    </a:lnTo>
                    <a:lnTo>
                      <a:pt x="226" y="428"/>
                    </a:lnTo>
                    <a:lnTo>
                      <a:pt x="213" y="440"/>
                    </a:lnTo>
                    <a:lnTo>
                      <a:pt x="203" y="449"/>
                    </a:lnTo>
                    <a:lnTo>
                      <a:pt x="194" y="455"/>
                    </a:lnTo>
                    <a:lnTo>
                      <a:pt x="192" y="456"/>
                    </a:lnTo>
                    <a:lnTo>
                      <a:pt x="198" y="444"/>
                    </a:lnTo>
                    <a:lnTo>
                      <a:pt x="208" y="431"/>
                    </a:lnTo>
                    <a:lnTo>
                      <a:pt x="218" y="417"/>
                    </a:lnTo>
                    <a:lnTo>
                      <a:pt x="220" y="409"/>
                    </a:lnTo>
                    <a:lnTo>
                      <a:pt x="209" y="395"/>
                    </a:lnTo>
                    <a:lnTo>
                      <a:pt x="203" y="378"/>
                    </a:lnTo>
                    <a:lnTo>
                      <a:pt x="197" y="360"/>
                    </a:lnTo>
                    <a:lnTo>
                      <a:pt x="189" y="344"/>
                    </a:lnTo>
                    <a:lnTo>
                      <a:pt x="189" y="327"/>
                    </a:lnTo>
                    <a:lnTo>
                      <a:pt x="191" y="312"/>
                    </a:lnTo>
                    <a:lnTo>
                      <a:pt x="194" y="297"/>
                    </a:lnTo>
                    <a:lnTo>
                      <a:pt x="196" y="281"/>
                    </a:lnTo>
                    <a:lnTo>
                      <a:pt x="191" y="283"/>
                    </a:lnTo>
                    <a:lnTo>
                      <a:pt x="186" y="288"/>
                    </a:lnTo>
                    <a:lnTo>
                      <a:pt x="180" y="295"/>
                    </a:lnTo>
                    <a:lnTo>
                      <a:pt x="174" y="303"/>
                    </a:lnTo>
                    <a:lnTo>
                      <a:pt x="168" y="311"/>
                    </a:lnTo>
                    <a:lnTo>
                      <a:pt x="163" y="317"/>
                    </a:lnTo>
                    <a:lnTo>
                      <a:pt x="160" y="321"/>
                    </a:lnTo>
                    <a:lnTo>
                      <a:pt x="159" y="323"/>
                    </a:lnTo>
                    <a:lnTo>
                      <a:pt x="162" y="326"/>
                    </a:lnTo>
                    <a:lnTo>
                      <a:pt x="167" y="328"/>
                    </a:lnTo>
                    <a:lnTo>
                      <a:pt x="169" y="332"/>
                    </a:lnTo>
                    <a:lnTo>
                      <a:pt x="171" y="335"/>
                    </a:lnTo>
                    <a:lnTo>
                      <a:pt x="171" y="344"/>
                    </a:lnTo>
                    <a:lnTo>
                      <a:pt x="167" y="351"/>
                    </a:lnTo>
                    <a:lnTo>
                      <a:pt x="162" y="358"/>
                    </a:lnTo>
                    <a:lnTo>
                      <a:pt x="165" y="366"/>
                    </a:lnTo>
                    <a:lnTo>
                      <a:pt x="177" y="379"/>
                    </a:lnTo>
                    <a:lnTo>
                      <a:pt x="186" y="396"/>
                    </a:lnTo>
                    <a:lnTo>
                      <a:pt x="192" y="411"/>
                    </a:lnTo>
                    <a:lnTo>
                      <a:pt x="193" y="417"/>
                    </a:lnTo>
                    <a:lnTo>
                      <a:pt x="188" y="409"/>
                    </a:lnTo>
                    <a:lnTo>
                      <a:pt x="182" y="402"/>
                    </a:lnTo>
                    <a:lnTo>
                      <a:pt x="176" y="396"/>
                    </a:lnTo>
                    <a:lnTo>
                      <a:pt x="170" y="389"/>
                    </a:lnTo>
                    <a:lnTo>
                      <a:pt x="165" y="383"/>
                    </a:lnTo>
                    <a:lnTo>
                      <a:pt x="158" y="376"/>
                    </a:lnTo>
                    <a:lnTo>
                      <a:pt x="151" y="371"/>
                    </a:lnTo>
                    <a:lnTo>
                      <a:pt x="144" y="365"/>
                    </a:lnTo>
                    <a:lnTo>
                      <a:pt x="144" y="360"/>
                    </a:lnTo>
                    <a:lnTo>
                      <a:pt x="147" y="353"/>
                    </a:lnTo>
                    <a:lnTo>
                      <a:pt x="152" y="345"/>
                    </a:lnTo>
                    <a:lnTo>
                      <a:pt x="154" y="338"/>
                    </a:lnTo>
                    <a:lnTo>
                      <a:pt x="147" y="332"/>
                    </a:lnTo>
                    <a:lnTo>
                      <a:pt x="138" y="328"/>
                    </a:lnTo>
                    <a:lnTo>
                      <a:pt x="131" y="323"/>
                    </a:lnTo>
                    <a:lnTo>
                      <a:pt x="135" y="313"/>
                    </a:lnTo>
                    <a:lnTo>
                      <a:pt x="129" y="314"/>
                    </a:lnTo>
                    <a:lnTo>
                      <a:pt x="124" y="315"/>
                    </a:lnTo>
                    <a:lnTo>
                      <a:pt x="118" y="319"/>
                    </a:lnTo>
                    <a:lnTo>
                      <a:pt x="113" y="321"/>
                    </a:lnTo>
                    <a:lnTo>
                      <a:pt x="105" y="329"/>
                    </a:lnTo>
                    <a:lnTo>
                      <a:pt x="93" y="345"/>
                    </a:lnTo>
                    <a:lnTo>
                      <a:pt x="78" y="367"/>
                    </a:lnTo>
                    <a:lnTo>
                      <a:pt x="62" y="391"/>
                    </a:lnTo>
                    <a:lnTo>
                      <a:pt x="46" y="416"/>
                    </a:lnTo>
                    <a:lnTo>
                      <a:pt x="33" y="436"/>
                    </a:lnTo>
                    <a:lnTo>
                      <a:pt x="24" y="451"/>
                    </a:lnTo>
                    <a:lnTo>
                      <a:pt x="21" y="457"/>
                    </a:lnTo>
                    <a:lnTo>
                      <a:pt x="16" y="464"/>
                    </a:lnTo>
                    <a:lnTo>
                      <a:pt x="10" y="471"/>
                    </a:lnTo>
                    <a:lnTo>
                      <a:pt x="6" y="478"/>
                    </a:lnTo>
                    <a:lnTo>
                      <a:pt x="0" y="485"/>
                    </a:lnTo>
                    <a:lnTo>
                      <a:pt x="0" y="478"/>
                    </a:lnTo>
                    <a:lnTo>
                      <a:pt x="6" y="459"/>
                    </a:lnTo>
                    <a:lnTo>
                      <a:pt x="18" y="433"/>
                    </a:lnTo>
                    <a:lnTo>
                      <a:pt x="33" y="401"/>
                    </a:lnTo>
                    <a:lnTo>
                      <a:pt x="50" y="368"/>
                    </a:lnTo>
                    <a:lnTo>
                      <a:pt x="68" y="338"/>
                    </a:lnTo>
                    <a:lnTo>
                      <a:pt x="83" y="315"/>
                    </a:lnTo>
                    <a:lnTo>
                      <a:pt x="93" y="303"/>
                    </a:lnTo>
                    <a:lnTo>
                      <a:pt x="100" y="299"/>
                    </a:lnTo>
                    <a:lnTo>
                      <a:pt x="110" y="295"/>
                    </a:lnTo>
                    <a:lnTo>
                      <a:pt x="123" y="290"/>
                    </a:lnTo>
                    <a:lnTo>
                      <a:pt x="136" y="284"/>
                    </a:lnTo>
                    <a:lnTo>
                      <a:pt x="148" y="279"/>
                    </a:lnTo>
                    <a:lnTo>
                      <a:pt x="159" y="273"/>
                    </a:lnTo>
                    <a:lnTo>
                      <a:pt x="167" y="269"/>
                    </a:lnTo>
                    <a:lnTo>
                      <a:pt x="170" y="266"/>
                    </a:lnTo>
                    <a:lnTo>
                      <a:pt x="156" y="251"/>
                    </a:lnTo>
                    <a:lnTo>
                      <a:pt x="146" y="235"/>
                    </a:lnTo>
                    <a:lnTo>
                      <a:pt x="138" y="216"/>
                    </a:lnTo>
                    <a:lnTo>
                      <a:pt x="132" y="196"/>
                    </a:lnTo>
                    <a:lnTo>
                      <a:pt x="130" y="175"/>
                    </a:lnTo>
                    <a:lnTo>
                      <a:pt x="129" y="154"/>
                    </a:lnTo>
                    <a:lnTo>
                      <a:pt x="130" y="132"/>
                    </a:lnTo>
                    <a:lnTo>
                      <a:pt x="132" y="112"/>
                    </a:lnTo>
                    <a:lnTo>
                      <a:pt x="132" y="105"/>
                    </a:lnTo>
                    <a:lnTo>
                      <a:pt x="135" y="99"/>
                    </a:lnTo>
                    <a:lnTo>
                      <a:pt x="136" y="92"/>
                    </a:lnTo>
                    <a:lnTo>
                      <a:pt x="135" y="86"/>
                    </a:lnTo>
                    <a:lnTo>
                      <a:pt x="11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5" name="Freeform 52"/>
              <p:cNvSpPr>
                <a:spLocks/>
              </p:cNvSpPr>
              <p:nvPr/>
            </p:nvSpPr>
            <p:spPr bwMode="auto">
              <a:xfrm>
                <a:off x="2263" y="1945"/>
                <a:ext cx="40" cy="118"/>
              </a:xfrm>
              <a:custGeom>
                <a:avLst/>
                <a:gdLst>
                  <a:gd name="T0" fmla="*/ 50 w 81"/>
                  <a:gd name="T1" fmla="*/ 34 h 236"/>
                  <a:gd name="T2" fmla="*/ 52 w 81"/>
                  <a:gd name="T3" fmla="*/ 39 h 236"/>
                  <a:gd name="T4" fmla="*/ 56 w 81"/>
                  <a:gd name="T5" fmla="*/ 47 h 236"/>
                  <a:gd name="T6" fmla="*/ 63 w 81"/>
                  <a:gd name="T7" fmla="*/ 57 h 236"/>
                  <a:gd name="T8" fmla="*/ 68 w 81"/>
                  <a:gd name="T9" fmla="*/ 69 h 236"/>
                  <a:gd name="T10" fmla="*/ 74 w 81"/>
                  <a:gd name="T11" fmla="*/ 82 h 236"/>
                  <a:gd name="T12" fmla="*/ 79 w 81"/>
                  <a:gd name="T13" fmla="*/ 96 h 236"/>
                  <a:gd name="T14" fmla="*/ 81 w 81"/>
                  <a:gd name="T15" fmla="*/ 109 h 236"/>
                  <a:gd name="T16" fmla="*/ 80 w 81"/>
                  <a:gd name="T17" fmla="*/ 120 h 236"/>
                  <a:gd name="T18" fmla="*/ 78 w 81"/>
                  <a:gd name="T19" fmla="*/ 131 h 236"/>
                  <a:gd name="T20" fmla="*/ 74 w 81"/>
                  <a:gd name="T21" fmla="*/ 139 h 236"/>
                  <a:gd name="T22" fmla="*/ 70 w 81"/>
                  <a:gd name="T23" fmla="*/ 147 h 236"/>
                  <a:gd name="T24" fmla="*/ 65 w 81"/>
                  <a:gd name="T25" fmla="*/ 154 h 236"/>
                  <a:gd name="T26" fmla="*/ 60 w 81"/>
                  <a:gd name="T27" fmla="*/ 161 h 236"/>
                  <a:gd name="T28" fmla="*/ 55 w 81"/>
                  <a:gd name="T29" fmla="*/ 168 h 236"/>
                  <a:gd name="T30" fmla="*/ 49 w 81"/>
                  <a:gd name="T31" fmla="*/ 175 h 236"/>
                  <a:gd name="T32" fmla="*/ 43 w 81"/>
                  <a:gd name="T33" fmla="*/ 181 h 236"/>
                  <a:gd name="T34" fmla="*/ 40 w 81"/>
                  <a:gd name="T35" fmla="*/ 193 h 236"/>
                  <a:gd name="T36" fmla="*/ 35 w 81"/>
                  <a:gd name="T37" fmla="*/ 208 h 236"/>
                  <a:gd name="T38" fmla="*/ 30 w 81"/>
                  <a:gd name="T39" fmla="*/ 224 h 236"/>
                  <a:gd name="T40" fmla="*/ 27 w 81"/>
                  <a:gd name="T41" fmla="*/ 236 h 236"/>
                  <a:gd name="T42" fmla="*/ 24 w 81"/>
                  <a:gd name="T43" fmla="*/ 229 h 236"/>
                  <a:gd name="T44" fmla="*/ 24 w 81"/>
                  <a:gd name="T45" fmla="*/ 208 h 236"/>
                  <a:gd name="T46" fmla="*/ 28 w 81"/>
                  <a:gd name="T47" fmla="*/ 180 h 236"/>
                  <a:gd name="T48" fmla="*/ 41 w 81"/>
                  <a:gd name="T49" fmla="*/ 152 h 236"/>
                  <a:gd name="T50" fmla="*/ 42 w 81"/>
                  <a:gd name="T51" fmla="*/ 145 h 236"/>
                  <a:gd name="T52" fmla="*/ 43 w 81"/>
                  <a:gd name="T53" fmla="*/ 134 h 236"/>
                  <a:gd name="T54" fmla="*/ 43 w 81"/>
                  <a:gd name="T55" fmla="*/ 124 h 236"/>
                  <a:gd name="T56" fmla="*/ 40 w 81"/>
                  <a:gd name="T57" fmla="*/ 117 h 236"/>
                  <a:gd name="T58" fmla="*/ 34 w 81"/>
                  <a:gd name="T59" fmla="*/ 116 h 236"/>
                  <a:gd name="T60" fmla="*/ 28 w 81"/>
                  <a:gd name="T61" fmla="*/ 117 h 236"/>
                  <a:gd name="T62" fmla="*/ 22 w 81"/>
                  <a:gd name="T63" fmla="*/ 119 h 236"/>
                  <a:gd name="T64" fmla="*/ 18 w 81"/>
                  <a:gd name="T65" fmla="*/ 122 h 236"/>
                  <a:gd name="T66" fmla="*/ 13 w 81"/>
                  <a:gd name="T67" fmla="*/ 124 h 236"/>
                  <a:gd name="T68" fmla="*/ 9 w 81"/>
                  <a:gd name="T69" fmla="*/ 126 h 236"/>
                  <a:gd name="T70" fmla="*/ 5 w 81"/>
                  <a:gd name="T71" fmla="*/ 127 h 236"/>
                  <a:gd name="T72" fmla="*/ 4 w 81"/>
                  <a:gd name="T73" fmla="*/ 127 h 236"/>
                  <a:gd name="T74" fmla="*/ 5 w 81"/>
                  <a:gd name="T75" fmla="*/ 117 h 236"/>
                  <a:gd name="T76" fmla="*/ 7 w 81"/>
                  <a:gd name="T77" fmla="*/ 92 h 236"/>
                  <a:gd name="T78" fmla="*/ 10 w 81"/>
                  <a:gd name="T79" fmla="*/ 67 h 236"/>
                  <a:gd name="T80" fmla="*/ 11 w 81"/>
                  <a:gd name="T81" fmla="*/ 54 h 236"/>
                  <a:gd name="T82" fmla="*/ 13 w 81"/>
                  <a:gd name="T83" fmla="*/ 44 h 236"/>
                  <a:gd name="T84" fmla="*/ 12 w 81"/>
                  <a:gd name="T85" fmla="*/ 36 h 236"/>
                  <a:gd name="T86" fmla="*/ 10 w 81"/>
                  <a:gd name="T87" fmla="*/ 27 h 236"/>
                  <a:gd name="T88" fmla="*/ 7 w 81"/>
                  <a:gd name="T89" fmla="*/ 19 h 236"/>
                  <a:gd name="T90" fmla="*/ 5 w 81"/>
                  <a:gd name="T91" fmla="*/ 14 h 236"/>
                  <a:gd name="T92" fmla="*/ 2 w 81"/>
                  <a:gd name="T93" fmla="*/ 8 h 236"/>
                  <a:gd name="T94" fmla="*/ 0 w 81"/>
                  <a:gd name="T95" fmla="*/ 3 h 236"/>
                  <a:gd name="T96" fmla="*/ 0 w 81"/>
                  <a:gd name="T97" fmla="*/ 0 h 236"/>
                  <a:gd name="T98" fmla="*/ 9 w 81"/>
                  <a:gd name="T99" fmla="*/ 2 h 236"/>
                  <a:gd name="T100" fmla="*/ 15 w 81"/>
                  <a:gd name="T101" fmla="*/ 4 h 236"/>
                  <a:gd name="T102" fmla="*/ 22 w 81"/>
                  <a:gd name="T103" fmla="*/ 8 h 236"/>
                  <a:gd name="T104" fmla="*/ 29 w 81"/>
                  <a:gd name="T105" fmla="*/ 11 h 236"/>
                  <a:gd name="T106" fmla="*/ 35 w 81"/>
                  <a:gd name="T107" fmla="*/ 17 h 236"/>
                  <a:gd name="T108" fmla="*/ 40 w 81"/>
                  <a:gd name="T109" fmla="*/ 21 h 236"/>
                  <a:gd name="T110" fmla="*/ 45 w 81"/>
                  <a:gd name="T111" fmla="*/ 27 h 236"/>
                  <a:gd name="T112" fmla="*/ 50 w 81"/>
                  <a:gd name="T113" fmla="*/ 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236">
                    <a:moveTo>
                      <a:pt x="50" y="34"/>
                    </a:moveTo>
                    <a:lnTo>
                      <a:pt x="52" y="39"/>
                    </a:lnTo>
                    <a:lnTo>
                      <a:pt x="56" y="47"/>
                    </a:lnTo>
                    <a:lnTo>
                      <a:pt x="63" y="57"/>
                    </a:lnTo>
                    <a:lnTo>
                      <a:pt x="68" y="69"/>
                    </a:lnTo>
                    <a:lnTo>
                      <a:pt x="74" y="82"/>
                    </a:lnTo>
                    <a:lnTo>
                      <a:pt x="79" y="96"/>
                    </a:lnTo>
                    <a:lnTo>
                      <a:pt x="81" y="109"/>
                    </a:lnTo>
                    <a:lnTo>
                      <a:pt x="80" y="120"/>
                    </a:lnTo>
                    <a:lnTo>
                      <a:pt x="78" y="131"/>
                    </a:lnTo>
                    <a:lnTo>
                      <a:pt x="74" y="139"/>
                    </a:lnTo>
                    <a:lnTo>
                      <a:pt x="70" y="147"/>
                    </a:lnTo>
                    <a:lnTo>
                      <a:pt x="65" y="154"/>
                    </a:lnTo>
                    <a:lnTo>
                      <a:pt x="60" y="161"/>
                    </a:lnTo>
                    <a:lnTo>
                      <a:pt x="55" y="168"/>
                    </a:lnTo>
                    <a:lnTo>
                      <a:pt x="49" y="175"/>
                    </a:lnTo>
                    <a:lnTo>
                      <a:pt x="43" y="181"/>
                    </a:lnTo>
                    <a:lnTo>
                      <a:pt x="40" y="193"/>
                    </a:lnTo>
                    <a:lnTo>
                      <a:pt x="35" y="208"/>
                    </a:lnTo>
                    <a:lnTo>
                      <a:pt x="30" y="224"/>
                    </a:lnTo>
                    <a:lnTo>
                      <a:pt x="27" y="236"/>
                    </a:lnTo>
                    <a:lnTo>
                      <a:pt x="24" y="229"/>
                    </a:lnTo>
                    <a:lnTo>
                      <a:pt x="24" y="208"/>
                    </a:lnTo>
                    <a:lnTo>
                      <a:pt x="28" y="180"/>
                    </a:lnTo>
                    <a:lnTo>
                      <a:pt x="41" y="152"/>
                    </a:lnTo>
                    <a:lnTo>
                      <a:pt x="42" y="145"/>
                    </a:lnTo>
                    <a:lnTo>
                      <a:pt x="43" y="134"/>
                    </a:lnTo>
                    <a:lnTo>
                      <a:pt x="43" y="124"/>
                    </a:lnTo>
                    <a:lnTo>
                      <a:pt x="40" y="117"/>
                    </a:lnTo>
                    <a:lnTo>
                      <a:pt x="34" y="116"/>
                    </a:lnTo>
                    <a:lnTo>
                      <a:pt x="28" y="117"/>
                    </a:lnTo>
                    <a:lnTo>
                      <a:pt x="22" y="119"/>
                    </a:lnTo>
                    <a:lnTo>
                      <a:pt x="18" y="122"/>
                    </a:lnTo>
                    <a:lnTo>
                      <a:pt x="13" y="124"/>
                    </a:lnTo>
                    <a:lnTo>
                      <a:pt x="9" y="126"/>
                    </a:lnTo>
                    <a:lnTo>
                      <a:pt x="5" y="127"/>
                    </a:lnTo>
                    <a:lnTo>
                      <a:pt x="4" y="127"/>
                    </a:lnTo>
                    <a:lnTo>
                      <a:pt x="5" y="117"/>
                    </a:lnTo>
                    <a:lnTo>
                      <a:pt x="7" y="92"/>
                    </a:lnTo>
                    <a:lnTo>
                      <a:pt x="10" y="67"/>
                    </a:lnTo>
                    <a:lnTo>
                      <a:pt x="11" y="54"/>
                    </a:lnTo>
                    <a:lnTo>
                      <a:pt x="13" y="44"/>
                    </a:lnTo>
                    <a:lnTo>
                      <a:pt x="12" y="36"/>
                    </a:lnTo>
                    <a:lnTo>
                      <a:pt x="10" y="27"/>
                    </a:lnTo>
                    <a:lnTo>
                      <a:pt x="7" y="19"/>
                    </a:lnTo>
                    <a:lnTo>
                      <a:pt x="5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5" y="4"/>
                    </a:lnTo>
                    <a:lnTo>
                      <a:pt x="22" y="8"/>
                    </a:lnTo>
                    <a:lnTo>
                      <a:pt x="29" y="11"/>
                    </a:lnTo>
                    <a:lnTo>
                      <a:pt x="35" y="17"/>
                    </a:lnTo>
                    <a:lnTo>
                      <a:pt x="40" y="21"/>
                    </a:lnTo>
                    <a:lnTo>
                      <a:pt x="45" y="27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6" name="Freeform 53"/>
              <p:cNvSpPr>
                <a:spLocks/>
              </p:cNvSpPr>
              <p:nvPr/>
            </p:nvSpPr>
            <p:spPr bwMode="auto">
              <a:xfrm>
                <a:off x="2272" y="1964"/>
                <a:ext cx="21" cy="41"/>
              </a:xfrm>
              <a:custGeom>
                <a:avLst/>
                <a:gdLst>
                  <a:gd name="T0" fmla="*/ 33 w 41"/>
                  <a:gd name="T1" fmla="*/ 35 h 81"/>
                  <a:gd name="T2" fmla="*/ 38 w 41"/>
                  <a:gd name="T3" fmla="*/ 46 h 81"/>
                  <a:gd name="T4" fmla="*/ 41 w 41"/>
                  <a:gd name="T5" fmla="*/ 57 h 81"/>
                  <a:gd name="T6" fmla="*/ 41 w 41"/>
                  <a:gd name="T7" fmla="*/ 70 h 81"/>
                  <a:gd name="T8" fmla="*/ 39 w 41"/>
                  <a:gd name="T9" fmla="*/ 81 h 81"/>
                  <a:gd name="T10" fmla="*/ 36 w 41"/>
                  <a:gd name="T11" fmla="*/ 78 h 81"/>
                  <a:gd name="T12" fmla="*/ 33 w 41"/>
                  <a:gd name="T13" fmla="*/ 74 h 81"/>
                  <a:gd name="T14" fmla="*/ 31 w 41"/>
                  <a:gd name="T15" fmla="*/ 70 h 81"/>
                  <a:gd name="T16" fmla="*/ 28 w 41"/>
                  <a:gd name="T17" fmla="*/ 66 h 81"/>
                  <a:gd name="T18" fmla="*/ 20 w 41"/>
                  <a:gd name="T19" fmla="*/ 66 h 81"/>
                  <a:gd name="T20" fmla="*/ 10 w 41"/>
                  <a:gd name="T21" fmla="*/ 66 h 81"/>
                  <a:gd name="T22" fmla="*/ 3 w 41"/>
                  <a:gd name="T23" fmla="*/ 67 h 81"/>
                  <a:gd name="T24" fmla="*/ 0 w 41"/>
                  <a:gd name="T25" fmla="*/ 67 h 81"/>
                  <a:gd name="T26" fmla="*/ 2 w 41"/>
                  <a:gd name="T27" fmla="*/ 49 h 81"/>
                  <a:gd name="T28" fmla="*/ 7 w 41"/>
                  <a:gd name="T29" fmla="*/ 28 h 81"/>
                  <a:gd name="T30" fmla="*/ 11 w 41"/>
                  <a:gd name="T31" fmla="*/ 10 h 81"/>
                  <a:gd name="T32" fmla="*/ 11 w 41"/>
                  <a:gd name="T33" fmla="*/ 0 h 81"/>
                  <a:gd name="T34" fmla="*/ 17 w 41"/>
                  <a:gd name="T35" fmla="*/ 9 h 81"/>
                  <a:gd name="T36" fmla="*/ 21 w 41"/>
                  <a:gd name="T37" fmla="*/ 19 h 81"/>
                  <a:gd name="T38" fmla="*/ 24 w 41"/>
                  <a:gd name="T39" fmla="*/ 29 h 81"/>
                  <a:gd name="T40" fmla="*/ 33 w 41"/>
                  <a:gd name="T41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1">
                    <a:moveTo>
                      <a:pt x="33" y="35"/>
                    </a:moveTo>
                    <a:lnTo>
                      <a:pt x="38" y="46"/>
                    </a:lnTo>
                    <a:lnTo>
                      <a:pt x="41" y="57"/>
                    </a:lnTo>
                    <a:lnTo>
                      <a:pt x="41" y="70"/>
                    </a:lnTo>
                    <a:lnTo>
                      <a:pt x="39" y="81"/>
                    </a:lnTo>
                    <a:lnTo>
                      <a:pt x="36" y="78"/>
                    </a:lnTo>
                    <a:lnTo>
                      <a:pt x="33" y="74"/>
                    </a:lnTo>
                    <a:lnTo>
                      <a:pt x="31" y="7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0" y="66"/>
                    </a:lnTo>
                    <a:lnTo>
                      <a:pt x="3" y="67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7" y="28"/>
                    </a:lnTo>
                    <a:lnTo>
                      <a:pt x="11" y="10"/>
                    </a:lnTo>
                    <a:lnTo>
                      <a:pt x="11" y="0"/>
                    </a:lnTo>
                    <a:lnTo>
                      <a:pt x="17" y="9"/>
                    </a:lnTo>
                    <a:lnTo>
                      <a:pt x="21" y="19"/>
                    </a:lnTo>
                    <a:lnTo>
                      <a:pt x="24" y="29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7" name="Freeform 54"/>
              <p:cNvSpPr>
                <a:spLocks/>
              </p:cNvSpPr>
              <p:nvPr/>
            </p:nvSpPr>
            <p:spPr bwMode="auto">
              <a:xfrm>
                <a:off x="2225" y="1980"/>
                <a:ext cx="23" cy="27"/>
              </a:xfrm>
              <a:custGeom>
                <a:avLst/>
                <a:gdLst>
                  <a:gd name="T0" fmla="*/ 47 w 48"/>
                  <a:gd name="T1" fmla="*/ 50 h 54"/>
                  <a:gd name="T2" fmla="*/ 45 w 48"/>
                  <a:gd name="T3" fmla="*/ 46 h 54"/>
                  <a:gd name="T4" fmla="*/ 42 w 48"/>
                  <a:gd name="T5" fmla="*/ 34 h 54"/>
                  <a:gd name="T6" fmla="*/ 35 w 48"/>
                  <a:gd name="T7" fmla="*/ 23 h 54"/>
                  <a:gd name="T8" fmla="*/ 22 w 48"/>
                  <a:gd name="T9" fmla="*/ 18 h 54"/>
                  <a:gd name="T10" fmla="*/ 15 w 48"/>
                  <a:gd name="T11" fmla="*/ 25 h 54"/>
                  <a:gd name="T12" fmla="*/ 11 w 48"/>
                  <a:gd name="T13" fmla="*/ 37 h 54"/>
                  <a:gd name="T14" fmla="*/ 7 w 48"/>
                  <a:gd name="T15" fmla="*/ 48 h 54"/>
                  <a:gd name="T16" fmla="*/ 5 w 48"/>
                  <a:gd name="T17" fmla="*/ 54 h 54"/>
                  <a:gd name="T18" fmla="*/ 0 w 48"/>
                  <a:gd name="T19" fmla="*/ 40 h 54"/>
                  <a:gd name="T20" fmla="*/ 2 w 48"/>
                  <a:gd name="T21" fmla="*/ 20 h 54"/>
                  <a:gd name="T22" fmla="*/ 10 w 48"/>
                  <a:gd name="T23" fmla="*/ 6 h 54"/>
                  <a:gd name="T24" fmla="*/ 26 w 48"/>
                  <a:gd name="T25" fmla="*/ 0 h 54"/>
                  <a:gd name="T26" fmla="*/ 38 w 48"/>
                  <a:gd name="T27" fmla="*/ 8 h 54"/>
                  <a:gd name="T28" fmla="*/ 45 w 48"/>
                  <a:gd name="T29" fmla="*/ 22 h 54"/>
                  <a:gd name="T30" fmla="*/ 48 w 48"/>
                  <a:gd name="T31" fmla="*/ 38 h 54"/>
                  <a:gd name="T32" fmla="*/ 47 w 48"/>
                  <a:gd name="T3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4">
                    <a:moveTo>
                      <a:pt x="47" y="50"/>
                    </a:moveTo>
                    <a:lnTo>
                      <a:pt x="45" y="46"/>
                    </a:lnTo>
                    <a:lnTo>
                      <a:pt x="42" y="34"/>
                    </a:lnTo>
                    <a:lnTo>
                      <a:pt x="35" y="23"/>
                    </a:lnTo>
                    <a:lnTo>
                      <a:pt x="22" y="18"/>
                    </a:lnTo>
                    <a:lnTo>
                      <a:pt x="15" y="25"/>
                    </a:lnTo>
                    <a:lnTo>
                      <a:pt x="11" y="37"/>
                    </a:lnTo>
                    <a:lnTo>
                      <a:pt x="7" y="48"/>
                    </a:lnTo>
                    <a:lnTo>
                      <a:pt x="5" y="54"/>
                    </a:lnTo>
                    <a:lnTo>
                      <a:pt x="0" y="40"/>
                    </a:lnTo>
                    <a:lnTo>
                      <a:pt x="2" y="20"/>
                    </a:lnTo>
                    <a:lnTo>
                      <a:pt x="10" y="6"/>
                    </a:lnTo>
                    <a:lnTo>
                      <a:pt x="26" y="0"/>
                    </a:lnTo>
                    <a:lnTo>
                      <a:pt x="38" y="8"/>
                    </a:lnTo>
                    <a:lnTo>
                      <a:pt x="45" y="22"/>
                    </a:lnTo>
                    <a:lnTo>
                      <a:pt x="48" y="38"/>
                    </a:lnTo>
                    <a:lnTo>
                      <a:pt x="4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8" name="Freeform 55"/>
              <p:cNvSpPr>
                <a:spLocks/>
              </p:cNvSpPr>
              <p:nvPr/>
            </p:nvSpPr>
            <p:spPr bwMode="auto">
              <a:xfrm>
                <a:off x="2351" y="2081"/>
                <a:ext cx="25" cy="28"/>
              </a:xfrm>
              <a:custGeom>
                <a:avLst/>
                <a:gdLst>
                  <a:gd name="T0" fmla="*/ 47 w 48"/>
                  <a:gd name="T1" fmla="*/ 53 h 57"/>
                  <a:gd name="T2" fmla="*/ 46 w 48"/>
                  <a:gd name="T3" fmla="*/ 49 h 57"/>
                  <a:gd name="T4" fmla="*/ 43 w 48"/>
                  <a:gd name="T5" fmla="*/ 37 h 57"/>
                  <a:gd name="T6" fmla="*/ 35 w 48"/>
                  <a:gd name="T7" fmla="*/ 25 h 57"/>
                  <a:gd name="T8" fmla="*/ 22 w 48"/>
                  <a:gd name="T9" fmla="*/ 20 h 57"/>
                  <a:gd name="T10" fmla="*/ 15 w 48"/>
                  <a:gd name="T11" fmla="*/ 27 h 57"/>
                  <a:gd name="T12" fmla="*/ 10 w 48"/>
                  <a:gd name="T13" fmla="*/ 40 h 57"/>
                  <a:gd name="T14" fmla="*/ 7 w 48"/>
                  <a:gd name="T15" fmla="*/ 51 h 57"/>
                  <a:gd name="T16" fmla="*/ 5 w 48"/>
                  <a:gd name="T17" fmla="*/ 57 h 57"/>
                  <a:gd name="T18" fmla="*/ 0 w 48"/>
                  <a:gd name="T19" fmla="*/ 42 h 57"/>
                  <a:gd name="T20" fmla="*/ 1 w 48"/>
                  <a:gd name="T21" fmla="*/ 22 h 57"/>
                  <a:gd name="T22" fmla="*/ 9 w 48"/>
                  <a:gd name="T23" fmla="*/ 6 h 57"/>
                  <a:gd name="T24" fmla="*/ 25 w 48"/>
                  <a:gd name="T25" fmla="*/ 0 h 57"/>
                  <a:gd name="T26" fmla="*/ 38 w 48"/>
                  <a:gd name="T27" fmla="*/ 8 h 57"/>
                  <a:gd name="T28" fmla="*/ 46 w 48"/>
                  <a:gd name="T29" fmla="*/ 25 h 57"/>
                  <a:gd name="T30" fmla="*/ 48 w 48"/>
                  <a:gd name="T31" fmla="*/ 41 h 57"/>
                  <a:gd name="T32" fmla="*/ 47 w 48"/>
                  <a:gd name="T33" fmla="*/ 5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7">
                    <a:moveTo>
                      <a:pt x="47" y="53"/>
                    </a:moveTo>
                    <a:lnTo>
                      <a:pt x="46" y="49"/>
                    </a:lnTo>
                    <a:lnTo>
                      <a:pt x="43" y="37"/>
                    </a:lnTo>
                    <a:lnTo>
                      <a:pt x="35" y="25"/>
                    </a:lnTo>
                    <a:lnTo>
                      <a:pt x="22" y="20"/>
                    </a:lnTo>
                    <a:lnTo>
                      <a:pt x="15" y="27"/>
                    </a:lnTo>
                    <a:lnTo>
                      <a:pt x="10" y="40"/>
                    </a:lnTo>
                    <a:lnTo>
                      <a:pt x="7" y="51"/>
                    </a:lnTo>
                    <a:lnTo>
                      <a:pt x="5" y="57"/>
                    </a:lnTo>
                    <a:lnTo>
                      <a:pt x="0" y="42"/>
                    </a:lnTo>
                    <a:lnTo>
                      <a:pt x="1" y="22"/>
                    </a:lnTo>
                    <a:lnTo>
                      <a:pt x="9" y="6"/>
                    </a:lnTo>
                    <a:lnTo>
                      <a:pt x="25" y="0"/>
                    </a:lnTo>
                    <a:lnTo>
                      <a:pt x="38" y="8"/>
                    </a:lnTo>
                    <a:lnTo>
                      <a:pt x="46" y="25"/>
                    </a:lnTo>
                    <a:lnTo>
                      <a:pt x="48" y="41"/>
                    </a:ln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69" name="Freeform 56"/>
              <p:cNvSpPr>
                <a:spLocks/>
              </p:cNvSpPr>
              <p:nvPr/>
            </p:nvSpPr>
            <p:spPr bwMode="auto">
              <a:xfrm>
                <a:off x="2288" y="2012"/>
                <a:ext cx="161" cy="173"/>
              </a:xfrm>
              <a:custGeom>
                <a:avLst/>
                <a:gdLst>
                  <a:gd name="T0" fmla="*/ 163 w 323"/>
                  <a:gd name="T1" fmla="*/ 2 h 347"/>
                  <a:gd name="T2" fmla="*/ 182 w 323"/>
                  <a:gd name="T3" fmla="*/ 7 h 347"/>
                  <a:gd name="T4" fmla="*/ 202 w 323"/>
                  <a:gd name="T5" fmla="*/ 4 h 347"/>
                  <a:gd name="T6" fmla="*/ 224 w 323"/>
                  <a:gd name="T7" fmla="*/ 1 h 347"/>
                  <a:gd name="T8" fmla="*/ 253 w 323"/>
                  <a:gd name="T9" fmla="*/ 15 h 347"/>
                  <a:gd name="T10" fmla="*/ 273 w 323"/>
                  <a:gd name="T11" fmla="*/ 40 h 347"/>
                  <a:gd name="T12" fmla="*/ 280 w 323"/>
                  <a:gd name="T13" fmla="*/ 60 h 347"/>
                  <a:gd name="T14" fmla="*/ 304 w 323"/>
                  <a:gd name="T15" fmla="*/ 84 h 347"/>
                  <a:gd name="T16" fmla="*/ 322 w 323"/>
                  <a:gd name="T17" fmla="*/ 118 h 347"/>
                  <a:gd name="T18" fmla="*/ 319 w 323"/>
                  <a:gd name="T19" fmla="*/ 153 h 347"/>
                  <a:gd name="T20" fmla="*/ 302 w 323"/>
                  <a:gd name="T21" fmla="*/ 138 h 347"/>
                  <a:gd name="T22" fmla="*/ 270 w 323"/>
                  <a:gd name="T23" fmla="*/ 78 h 347"/>
                  <a:gd name="T24" fmla="*/ 253 w 323"/>
                  <a:gd name="T25" fmla="*/ 50 h 347"/>
                  <a:gd name="T26" fmla="*/ 232 w 323"/>
                  <a:gd name="T27" fmla="*/ 32 h 347"/>
                  <a:gd name="T28" fmla="*/ 205 w 323"/>
                  <a:gd name="T29" fmla="*/ 21 h 347"/>
                  <a:gd name="T30" fmla="*/ 185 w 323"/>
                  <a:gd name="T31" fmla="*/ 23 h 347"/>
                  <a:gd name="T32" fmla="*/ 162 w 323"/>
                  <a:gd name="T33" fmla="*/ 24 h 347"/>
                  <a:gd name="T34" fmla="*/ 136 w 323"/>
                  <a:gd name="T35" fmla="*/ 29 h 347"/>
                  <a:gd name="T36" fmla="*/ 112 w 323"/>
                  <a:gd name="T37" fmla="*/ 27 h 347"/>
                  <a:gd name="T38" fmla="*/ 87 w 323"/>
                  <a:gd name="T39" fmla="*/ 55 h 347"/>
                  <a:gd name="T40" fmla="*/ 100 w 323"/>
                  <a:gd name="T41" fmla="*/ 65 h 347"/>
                  <a:gd name="T42" fmla="*/ 142 w 323"/>
                  <a:gd name="T43" fmla="*/ 60 h 347"/>
                  <a:gd name="T44" fmla="*/ 190 w 323"/>
                  <a:gd name="T45" fmla="*/ 69 h 347"/>
                  <a:gd name="T46" fmla="*/ 217 w 323"/>
                  <a:gd name="T47" fmla="*/ 83 h 347"/>
                  <a:gd name="T48" fmla="*/ 243 w 323"/>
                  <a:gd name="T49" fmla="*/ 112 h 347"/>
                  <a:gd name="T50" fmla="*/ 250 w 323"/>
                  <a:gd name="T51" fmla="*/ 154 h 347"/>
                  <a:gd name="T52" fmla="*/ 266 w 323"/>
                  <a:gd name="T53" fmla="*/ 167 h 347"/>
                  <a:gd name="T54" fmla="*/ 295 w 323"/>
                  <a:gd name="T55" fmla="*/ 173 h 347"/>
                  <a:gd name="T56" fmla="*/ 315 w 323"/>
                  <a:gd name="T57" fmla="*/ 214 h 347"/>
                  <a:gd name="T58" fmla="*/ 297 w 323"/>
                  <a:gd name="T59" fmla="*/ 252 h 347"/>
                  <a:gd name="T60" fmla="*/ 271 w 323"/>
                  <a:gd name="T61" fmla="*/ 285 h 347"/>
                  <a:gd name="T62" fmla="*/ 248 w 323"/>
                  <a:gd name="T63" fmla="*/ 344 h 347"/>
                  <a:gd name="T64" fmla="*/ 241 w 323"/>
                  <a:gd name="T65" fmla="*/ 297 h 347"/>
                  <a:gd name="T66" fmla="*/ 273 w 323"/>
                  <a:gd name="T67" fmla="*/ 250 h 347"/>
                  <a:gd name="T68" fmla="*/ 291 w 323"/>
                  <a:gd name="T69" fmla="*/ 210 h 347"/>
                  <a:gd name="T70" fmla="*/ 262 w 323"/>
                  <a:gd name="T71" fmla="*/ 190 h 347"/>
                  <a:gd name="T72" fmla="*/ 249 w 323"/>
                  <a:gd name="T73" fmla="*/ 200 h 347"/>
                  <a:gd name="T74" fmla="*/ 231 w 323"/>
                  <a:gd name="T75" fmla="*/ 160 h 347"/>
                  <a:gd name="T76" fmla="*/ 196 w 323"/>
                  <a:gd name="T77" fmla="*/ 98 h 347"/>
                  <a:gd name="T78" fmla="*/ 125 w 323"/>
                  <a:gd name="T79" fmla="*/ 83 h 347"/>
                  <a:gd name="T80" fmla="*/ 79 w 323"/>
                  <a:gd name="T81" fmla="*/ 111 h 347"/>
                  <a:gd name="T82" fmla="*/ 59 w 323"/>
                  <a:gd name="T83" fmla="*/ 153 h 347"/>
                  <a:gd name="T84" fmla="*/ 82 w 323"/>
                  <a:gd name="T85" fmla="*/ 218 h 347"/>
                  <a:gd name="T86" fmla="*/ 76 w 323"/>
                  <a:gd name="T87" fmla="*/ 228 h 347"/>
                  <a:gd name="T88" fmla="*/ 53 w 323"/>
                  <a:gd name="T89" fmla="*/ 191 h 347"/>
                  <a:gd name="T90" fmla="*/ 38 w 323"/>
                  <a:gd name="T91" fmla="*/ 310 h 347"/>
                  <a:gd name="T92" fmla="*/ 27 w 323"/>
                  <a:gd name="T93" fmla="*/ 340 h 347"/>
                  <a:gd name="T94" fmla="*/ 16 w 323"/>
                  <a:gd name="T95" fmla="*/ 207 h 347"/>
                  <a:gd name="T96" fmla="*/ 5 w 323"/>
                  <a:gd name="T97" fmla="*/ 159 h 347"/>
                  <a:gd name="T98" fmla="*/ 4 w 323"/>
                  <a:gd name="T99" fmla="*/ 135 h 347"/>
                  <a:gd name="T100" fmla="*/ 32 w 323"/>
                  <a:gd name="T101" fmla="*/ 134 h 347"/>
                  <a:gd name="T102" fmla="*/ 52 w 323"/>
                  <a:gd name="T103" fmla="*/ 103 h 347"/>
                  <a:gd name="T104" fmla="*/ 61 w 323"/>
                  <a:gd name="T105" fmla="*/ 40 h 347"/>
                  <a:gd name="T106" fmla="*/ 99 w 323"/>
                  <a:gd name="T107" fmla="*/ 7 h 347"/>
                  <a:gd name="T108" fmla="*/ 132 w 323"/>
                  <a:gd name="T10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3" h="347">
                    <a:moveTo>
                      <a:pt x="143" y="8"/>
                    </a:moveTo>
                    <a:lnTo>
                      <a:pt x="149" y="5"/>
                    </a:lnTo>
                    <a:lnTo>
                      <a:pt x="156" y="2"/>
                    </a:lnTo>
                    <a:lnTo>
                      <a:pt x="163" y="2"/>
                    </a:lnTo>
                    <a:lnTo>
                      <a:pt x="170" y="4"/>
                    </a:lnTo>
                    <a:lnTo>
                      <a:pt x="173" y="5"/>
                    </a:lnTo>
                    <a:lnTo>
                      <a:pt x="178" y="6"/>
                    </a:lnTo>
                    <a:lnTo>
                      <a:pt x="182" y="7"/>
                    </a:lnTo>
                    <a:lnTo>
                      <a:pt x="186" y="9"/>
                    </a:lnTo>
                    <a:lnTo>
                      <a:pt x="191" y="8"/>
                    </a:lnTo>
                    <a:lnTo>
                      <a:pt x="196" y="6"/>
                    </a:lnTo>
                    <a:lnTo>
                      <a:pt x="202" y="4"/>
                    </a:lnTo>
                    <a:lnTo>
                      <a:pt x="208" y="1"/>
                    </a:lnTo>
                    <a:lnTo>
                      <a:pt x="213" y="0"/>
                    </a:lnTo>
                    <a:lnTo>
                      <a:pt x="219" y="0"/>
                    </a:lnTo>
                    <a:lnTo>
                      <a:pt x="224" y="1"/>
                    </a:lnTo>
                    <a:lnTo>
                      <a:pt x="230" y="5"/>
                    </a:lnTo>
                    <a:lnTo>
                      <a:pt x="238" y="7"/>
                    </a:lnTo>
                    <a:lnTo>
                      <a:pt x="246" y="10"/>
                    </a:lnTo>
                    <a:lnTo>
                      <a:pt x="253" y="15"/>
                    </a:lnTo>
                    <a:lnTo>
                      <a:pt x="258" y="20"/>
                    </a:lnTo>
                    <a:lnTo>
                      <a:pt x="264" y="27"/>
                    </a:lnTo>
                    <a:lnTo>
                      <a:pt x="269" y="32"/>
                    </a:lnTo>
                    <a:lnTo>
                      <a:pt x="273" y="40"/>
                    </a:lnTo>
                    <a:lnTo>
                      <a:pt x="277" y="47"/>
                    </a:lnTo>
                    <a:lnTo>
                      <a:pt x="277" y="52"/>
                    </a:lnTo>
                    <a:lnTo>
                      <a:pt x="279" y="55"/>
                    </a:lnTo>
                    <a:lnTo>
                      <a:pt x="280" y="60"/>
                    </a:lnTo>
                    <a:lnTo>
                      <a:pt x="281" y="65"/>
                    </a:lnTo>
                    <a:lnTo>
                      <a:pt x="289" y="70"/>
                    </a:lnTo>
                    <a:lnTo>
                      <a:pt x="297" y="77"/>
                    </a:lnTo>
                    <a:lnTo>
                      <a:pt x="304" y="84"/>
                    </a:lnTo>
                    <a:lnTo>
                      <a:pt x="310" y="92"/>
                    </a:lnTo>
                    <a:lnTo>
                      <a:pt x="315" y="100"/>
                    </a:lnTo>
                    <a:lnTo>
                      <a:pt x="318" y="108"/>
                    </a:lnTo>
                    <a:lnTo>
                      <a:pt x="322" y="118"/>
                    </a:lnTo>
                    <a:lnTo>
                      <a:pt x="323" y="128"/>
                    </a:lnTo>
                    <a:lnTo>
                      <a:pt x="323" y="135"/>
                    </a:lnTo>
                    <a:lnTo>
                      <a:pt x="322" y="144"/>
                    </a:lnTo>
                    <a:lnTo>
                      <a:pt x="319" y="153"/>
                    </a:lnTo>
                    <a:lnTo>
                      <a:pt x="317" y="159"/>
                    </a:lnTo>
                    <a:lnTo>
                      <a:pt x="314" y="157"/>
                    </a:lnTo>
                    <a:lnTo>
                      <a:pt x="309" y="150"/>
                    </a:lnTo>
                    <a:lnTo>
                      <a:pt x="302" y="138"/>
                    </a:lnTo>
                    <a:lnTo>
                      <a:pt x="295" y="123"/>
                    </a:lnTo>
                    <a:lnTo>
                      <a:pt x="286" y="107"/>
                    </a:lnTo>
                    <a:lnTo>
                      <a:pt x="278" y="91"/>
                    </a:lnTo>
                    <a:lnTo>
                      <a:pt x="270" y="78"/>
                    </a:lnTo>
                    <a:lnTo>
                      <a:pt x="262" y="68"/>
                    </a:lnTo>
                    <a:lnTo>
                      <a:pt x="261" y="61"/>
                    </a:lnTo>
                    <a:lnTo>
                      <a:pt x="257" y="55"/>
                    </a:lnTo>
                    <a:lnTo>
                      <a:pt x="253" y="50"/>
                    </a:lnTo>
                    <a:lnTo>
                      <a:pt x="248" y="45"/>
                    </a:lnTo>
                    <a:lnTo>
                      <a:pt x="242" y="40"/>
                    </a:lnTo>
                    <a:lnTo>
                      <a:pt x="238" y="37"/>
                    </a:lnTo>
                    <a:lnTo>
                      <a:pt x="232" y="32"/>
                    </a:lnTo>
                    <a:lnTo>
                      <a:pt x="227" y="28"/>
                    </a:lnTo>
                    <a:lnTo>
                      <a:pt x="220" y="25"/>
                    </a:lnTo>
                    <a:lnTo>
                      <a:pt x="213" y="23"/>
                    </a:lnTo>
                    <a:lnTo>
                      <a:pt x="205" y="21"/>
                    </a:lnTo>
                    <a:lnTo>
                      <a:pt x="197" y="20"/>
                    </a:lnTo>
                    <a:lnTo>
                      <a:pt x="194" y="22"/>
                    </a:lnTo>
                    <a:lnTo>
                      <a:pt x="189" y="22"/>
                    </a:lnTo>
                    <a:lnTo>
                      <a:pt x="185" y="23"/>
                    </a:lnTo>
                    <a:lnTo>
                      <a:pt x="181" y="25"/>
                    </a:lnTo>
                    <a:lnTo>
                      <a:pt x="174" y="25"/>
                    </a:lnTo>
                    <a:lnTo>
                      <a:pt x="167" y="24"/>
                    </a:lnTo>
                    <a:lnTo>
                      <a:pt x="162" y="24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2" y="27"/>
                    </a:lnTo>
                    <a:lnTo>
                      <a:pt x="136" y="29"/>
                    </a:lnTo>
                    <a:lnTo>
                      <a:pt x="130" y="32"/>
                    </a:lnTo>
                    <a:lnTo>
                      <a:pt x="125" y="29"/>
                    </a:lnTo>
                    <a:lnTo>
                      <a:pt x="119" y="28"/>
                    </a:lnTo>
                    <a:lnTo>
                      <a:pt x="112" y="27"/>
                    </a:lnTo>
                    <a:lnTo>
                      <a:pt x="105" y="28"/>
                    </a:lnTo>
                    <a:lnTo>
                      <a:pt x="96" y="35"/>
                    </a:lnTo>
                    <a:lnTo>
                      <a:pt x="90" y="44"/>
                    </a:lnTo>
                    <a:lnTo>
                      <a:pt x="87" y="55"/>
                    </a:lnTo>
                    <a:lnTo>
                      <a:pt x="87" y="68"/>
                    </a:lnTo>
                    <a:lnTo>
                      <a:pt x="91" y="69"/>
                    </a:lnTo>
                    <a:lnTo>
                      <a:pt x="96" y="67"/>
                    </a:lnTo>
                    <a:lnTo>
                      <a:pt x="100" y="65"/>
                    </a:lnTo>
                    <a:lnTo>
                      <a:pt x="105" y="63"/>
                    </a:lnTo>
                    <a:lnTo>
                      <a:pt x="118" y="61"/>
                    </a:lnTo>
                    <a:lnTo>
                      <a:pt x="129" y="60"/>
                    </a:lnTo>
                    <a:lnTo>
                      <a:pt x="142" y="60"/>
                    </a:lnTo>
                    <a:lnTo>
                      <a:pt x="155" y="61"/>
                    </a:lnTo>
                    <a:lnTo>
                      <a:pt x="167" y="63"/>
                    </a:lnTo>
                    <a:lnTo>
                      <a:pt x="179" y="66"/>
                    </a:lnTo>
                    <a:lnTo>
                      <a:pt x="190" y="69"/>
                    </a:lnTo>
                    <a:lnTo>
                      <a:pt x="202" y="74"/>
                    </a:lnTo>
                    <a:lnTo>
                      <a:pt x="205" y="75"/>
                    </a:lnTo>
                    <a:lnTo>
                      <a:pt x="210" y="78"/>
                    </a:lnTo>
                    <a:lnTo>
                      <a:pt x="217" y="83"/>
                    </a:lnTo>
                    <a:lnTo>
                      <a:pt x="224" y="89"/>
                    </a:lnTo>
                    <a:lnTo>
                      <a:pt x="231" y="96"/>
                    </a:lnTo>
                    <a:lnTo>
                      <a:pt x="238" y="104"/>
                    </a:lnTo>
                    <a:lnTo>
                      <a:pt x="243" y="112"/>
                    </a:lnTo>
                    <a:lnTo>
                      <a:pt x="247" y="121"/>
                    </a:lnTo>
                    <a:lnTo>
                      <a:pt x="248" y="133"/>
                    </a:lnTo>
                    <a:lnTo>
                      <a:pt x="248" y="144"/>
                    </a:lnTo>
                    <a:lnTo>
                      <a:pt x="250" y="154"/>
                    </a:lnTo>
                    <a:lnTo>
                      <a:pt x="257" y="162"/>
                    </a:lnTo>
                    <a:lnTo>
                      <a:pt x="258" y="165"/>
                    </a:lnTo>
                    <a:lnTo>
                      <a:pt x="262" y="166"/>
                    </a:lnTo>
                    <a:lnTo>
                      <a:pt x="266" y="167"/>
                    </a:lnTo>
                    <a:lnTo>
                      <a:pt x="272" y="167"/>
                    </a:lnTo>
                    <a:lnTo>
                      <a:pt x="279" y="168"/>
                    </a:lnTo>
                    <a:lnTo>
                      <a:pt x="286" y="169"/>
                    </a:lnTo>
                    <a:lnTo>
                      <a:pt x="295" y="173"/>
                    </a:lnTo>
                    <a:lnTo>
                      <a:pt x="304" y="177"/>
                    </a:lnTo>
                    <a:lnTo>
                      <a:pt x="311" y="187"/>
                    </a:lnTo>
                    <a:lnTo>
                      <a:pt x="315" y="200"/>
                    </a:lnTo>
                    <a:lnTo>
                      <a:pt x="315" y="214"/>
                    </a:lnTo>
                    <a:lnTo>
                      <a:pt x="314" y="227"/>
                    </a:lnTo>
                    <a:lnTo>
                      <a:pt x="309" y="235"/>
                    </a:lnTo>
                    <a:lnTo>
                      <a:pt x="303" y="243"/>
                    </a:lnTo>
                    <a:lnTo>
                      <a:pt x="297" y="252"/>
                    </a:lnTo>
                    <a:lnTo>
                      <a:pt x="292" y="261"/>
                    </a:lnTo>
                    <a:lnTo>
                      <a:pt x="285" y="270"/>
                    </a:lnTo>
                    <a:lnTo>
                      <a:pt x="278" y="278"/>
                    </a:lnTo>
                    <a:lnTo>
                      <a:pt x="271" y="285"/>
                    </a:lnTo>
                    <a:lnTo>
                      <a:pt x="264" y="290"/>
                    </a:lnTo>
                    <a:lnTo>
                      <a:pt x="257" y="306"/>
                    </a:lnTo>
                    <a:lnTo>
                      <a:pt x="254" y="327"/>
                    </a:lnTo>
                    <a:lnTo>
                      <a:pt x="248" y="344"/>
                    </a:lnTo>
                    <a:lnTo>
                      <a:pt x="238" y="347"/>
                    </a:lnTo>
                    <a:lnTo>
                      <a:pt x="239" y="327"/>
                    </a:lnTo>
                    <a:lnTo>
                      <a:pt x="239" y="312"/>
                    </a:lnTo>
                    <a:lnTo>
                      <a:pt x="241" y="297"/>
                    </a:lnTo>
                    <a:lnTo>
                      <a:pt x="249" y="281"/>
                    </a:lnTo>
                    <a:lnTo>
                      <a:pt x="257" y="270"/>
                    </a:lnTo>
                    <a:lnTo>
                      <a:pt x="265" y="259"/>
                    </a:lnTo>
                    <a:lnTo>
                      <a:pt x="273" y="250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1"/>
                    </a:lnTo>
                    <a:lnTo>
                      <a:pt x="291" y="210"/>
                    </a:lnTo>
                    <a:lnTo>
                      <a:pt x="288" y="195"/>
                    </a:lnTo>
                    <a:lnTo>
                      <a:pt x="278" y="191"/>
                    </a:lnTo>
                    <a:lnTo>
                      <a:pt x="269" y="189"/>
                    </a:lnTo>
                    <a:lnTo>
                      <a:pt x="262" y="190"/>
                    </a:lnTo>
                    <a:lnTo>
                      <a:pt x="257" y="192"/>
                    </a:lnTo>
                    <a:lnTo>
                      <a:pt x="253" y="195"/>
                    </a:lnTo>
                    <a:lnTo>
                      <a:pt x="250" y="198"/>
                    </a:lnTo>
                    <a:lnTo>
                      <a:pt x="249" y="200"/>
                    </a:lnTo>
                    <a:lnTo>
                      <a:pt x="248" y="200"/>
                    </a:lnTo>
                    <a:lnTo>
                      <a:pt x="241" y="188"/>
                    </a:lnTo>
                    <a:lnTo>
                      <a:pt x="234" y="174"/>
                    </a:lnTo>
                    <a:lnTo>
                      <a:pt x="231" y="160"/>
                    </a:lnTo>
                    <a:lnTo>
                      <a:pt x="234" y="145"/>
                    </a:lnTo>
                    <a:lnTo>
                      <a:pt x="224" y="124"/>
                    </a:lnTo>
                    <a:lnTo>
                      <a:pt x="211" y="108"/>
                    </a:lnTo>
                    <a:lnTo>
                      <a:pt x="196" y="98"/>
                    </a:lnTo>
                    <a:lnTo>
                      <a:pt x="179" y="91"/>
                    </a:lnTo>
                    <a:lnTo>
                      <a:pt x="160" y="86"/>
                    </a:lnTo>
                    <a:lnTo>
                      <a:pt x="142" y="84"/>
                    </a:lnTo>
                    <a:lnTo>
                      <a:pt x="125" y="83"/>
                    </a:lnTo>
                    <a:lnTo>
                      <a:pt x="107" y="81"/>
                    </a:lnTo>
                    <a:lnTo>
                      <a:pt x="96" y="90"/>
                    </a:lnTo>
                    <a:lnTo>
                      <a:pt x="87" y="100"/>
                    </a:lnTo>
                    <a:lnTo>
                      <a:pt x="79" y="111"/>
                    </a:lnTo>
                    <a:lnTo>
                      <a:pt x="72" y="122"/>
                    </a:lnTo>
                    <a:lnTo>
                      <a:pt x="66" y="134"/>
                    </a:lnTo>
                    <a:lnTo>
                      <a:pt x="61" y="144"/>
                    </a:lnTo>
                    <a:lnTo>
                      <a:pt x="59" y="153"/>
                    </a:lnTo>
                    <a:lnTo>
                      <a:pt x="58" y="161"/>
                    </a:lnTo>
                    <a:lnTo>
                      <a:pt x="68" y="179"/>
                    </a:lnTo>
                    <a:lnTo>
                      <a:pt x="76" y="197"/>
                    </a:lnTo>
                    <a:lnTo>
                      <a:pt x="82" y="218"/>
                    </a:lnTo>
                    <a:lnTo>
                      <a:pt x="87" y="238"/>
                    </a:lnTo>
                    <a:lnTo>
                      <a:pt x="84" y="238"/>
                    </a:lnTo>
                    <a:lnTo>
                      <a:pt x="81" y="235"/>
                    </a:lnTo>
                    <a:lnTo>
                      <a:pt x="76" y="228"/>
                    </a:lnTo>
                    <a:lnTo>
                      <a:pt x="70" y="219"/>
                    </a:lnTo>
                    <a:lnTo>
                      <a:pt x="65" y="210"/>
                    </a:lnTo>
                    <a:lnTo>
                      <a:pt x="59" y="199"/>
                    </a:lnTo>
                    <a:lnTo>
                      <a:pt x="53" y="191"/>
                    </a:lnTo>
                    <a:lnTo>
                      <a:pt x="47" y="185"/>
                    </a:lnTo>
                    <a:lnTo>
                      <a:pt x="37" y="219"/>
                    </a:lnTo>
                    <a:lnTo>
                      <a:pt x="36" y="265"/>
                    </a:lnTo>
                    <a:lnTo>
                      <a:pt x="38" y="310"/>
                    </a:lnTo>
                    <a:lnTo>
                      <a:pt x="41" y="337"/>
                    </a:lnTo>
                    <a:lnTo>
                      <a:pt x="38" y="340"/>
                    </a:lnTo>
                    <a:lnTo>
                      <a:pt x="32" y="340"/>
                    </a:lnTo>
                    <a:lnTo>
                      <a:pt x="27" y="340"/>
                    </a:lnTo>
                    <a:lnTo>
                      <a:pt x="23" y="339"/>
                    </a:lnTo>
                    <a:lnTo>
                      <a:pt x="14" y="304"/>
                    </a:lnTo>
                    <a:lnTo>
                      <a:pt x="12" y="257"/>
                    </a:lnTo>
                    <a:lnTo>
                      <a:pt x="16" y="207"/>
                    </a:lnTo>
                    <a:lnTo>
                      <a:pt x="27" y="169"/>
                    </a:lnTo>
                    <a:lnTo>
                      <a:pt x="20" y="166"/>
                    </a:lnTo>
                    <a:lnTo>
                      <a:pt x="12" y="162"/>
                    </a:lnTo>
                    <a:lnTo>
                      <a:pt x="5" y="159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2" y="141"/>
                    </a:lnTo>
                    <a:lnTo>
                      <a:pt x="4" y="135"/>
                    </a:lnTo>
                    <a:lnTo>
                      <a:pt x="5" y="129"/>
                    </a:lnTo>
                    <a:lnTo>
                      <a:pt x="13" y="129"/>
                    </a:lnTo>
                    <a:lnTo>
                      <a:pt x="23" y="130"/>
                    </a:lnTo>
                    <a:lnTo>
                      <a:pt x="32" y="134"/>
                    </a:lnTo>
                    <a:lnTo>
                      <a:pt x="37" y="135"/>
                    </a:lnTo>
                    <a:lnTo>
                      <a:pt x="38" y="135"/>
                    </a:lnTo>
                    <a:lnTo>
                      <a:pt x="44" y="120"/>
                    </a:lnTo>
                    <a:lnTo>
                      <a:pt x="52" y="103"/>
                    </a:lnTo>
                    <a:lnTo>
                      <a:pt x="58" y="86"/>
                    </a:lnTo>
                    <a:lnTo>
                      <a:pt x="57" y="78"/>
                    </a:lnTo>
                    <a:lnTo>
                      <a:pt x="57" y="59"/>
                    </a:lnTo>
                    <a:lnTo>
                      <a:pt x="61" y="40"/>
                    </a:lnTo>
                    <a:lnTo>
                      <a:pt x="69" y="24"/>
                    </a:lnTo>
                    <a:lnTo>
                      <a:pt x="82" y="12"/>
                    </a:lnTo>
                    <a:lnTo>
                      <a:pt x="90" y="8"/>
                    </a:lnTo>
                    <a:lnTo>
                      <a:pt x="99" y="7"/>
                    </a:lnTo>
                    <a:lnTo>
                      <a:pt x="107" y="5"/>
                    </a:lnTo>
                    <a:lnTo>
                      <a:pt x="115" y="0"/>
                    </a:lnTo>
                    <a:lnTo>
                      <a:pt x="123" y="0"/>
                    </a:lnTo>
                    <a:lnTo>
                      <a:pt x="132" y="0"/>
                    </a:lnTo>
                    <a:lnTo>
                      <a:pt x="137" y="2"/>
                    </a:lnTo>
                    <a:lnTo>
                      <a:pt x="14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0" name="Freeform 57"/>
              <p:cNvSpPr>
                <a:spLocks/>
              </p:cNvSpPr>
              <p:nvPr/>
            </p:nvSpPr>
            <p:spPr bwMode="auto">
              <a:xfrm>
                <a:off x="2203" y="2049"/>
                <a:ext cx="32" cy="8"/>
              </a:xfrm>
              <a:custGeom>
                <a:avLst/>
                <a:gdLst>
                  <a:gd name="T0" fmla="*/ 64 w 64"/>
                  <a:gd name="T1" fmla="*/ 2 h 16"/>
                  <a:gd name="T2" fmla="*/ 63 w 64"/>
                  <a:gd name="T3" fmla="*/ 8 h 16"/>
                  <a:gd name="T4" fmla="*/ 58 w 64"/>
                  <a:gd name="T5" fmla="*/ 10 h 16"/>
                  <a:gd name="T6" fmla="*/ 53 w 64"/>
                  <a:gd name="T7" fmla="*/ 13 h 16"/>
                  <a:gd name="T8" fmla="*/ 47 w 64"/>
                  <a:gd name="T9" fmla="*/ 15 h 16"/>
                  <a:gd name="T10" fmla="*/ 34 w 64"/>
                  <a:gd name="T11" fmla="*/ 16 h 16"/>
                  <a:gd name="T12" fmla="*/ 24 w 64"/>
                  <a:gd name="T13" fmla="*/ 16 h 16"/>
                  <a:gd name="T14" fmla="*/ 16 w 64"/>
                  <a:gd name="T15" fmla="*/ 15 h 16"/>
                  <a:gd name="T16" fmla="*/ 10 w 64"/>
                  <a:gd name="T17" fmla="*/ 11 h 16"/>
                  <a:gd name="T18" fmla="*/ 4 w 64"/>
                  <a:gd name="T19" fmla="*/ 8 h 16"/>
                  <a:gd name="T20" fmla="*/ 2 w 64"/>
                  <a:gd name="T21" fmla="*/ 6 h 16"/>
                  <a:gd name="T22" fmla="*/ 0 w 64"/>
                  <a:gd name="T23" fmla="*/ 2 h 16"/>
                  <a:gd name="T24" fmla="*/ 0 w 64"/>
                  <a:gd name="T25" fmla="*/ 0 h 16"/>
                  <a:gd name="T26" fmla="*/ 7 w 64"/>
                  <a:gd name="T27" fmla="*/ 0 h 16"/>
                  <a:gd name="T28" fmla="*/ 16 w 64"/>
                  <a:gd name="T29" fmla="*/ 0 h 16"/>
                  <a:gd name="T30" fmla="*/ 26 w 64"/>
                  <a:gd name="T31" fmla="*/ 0 h 16"/>
                  <a:gd name="T32" fmla="*/ 38 w 64"/>
                  <a:gd name="T33" fmla="*/ 0 h 16"/>
                  <a:gd name="T34" fmla="*/ 47 w 64"/>
                  <a:gd name="T35" fmla="*/ 0 h 16"/>
                  <a:gd name="T36" fmla="*/ 55 w 64"/>
                  <a:gd name="T37" fmla="*/ 0 h 16"/>
                  <a:gd name="T38" fmla="*/ 62 w 64"/>
                  <a:gd name="T39" fmla="*/ 1 h 16"/>
                  <a:gd name="T40" fmla="*/ 64 w 64"/>
                  <a:gd name="T4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16">
                    <a:moveTo>
                      <a:pt x="64" y="2"/>
                    </a:moveTo>
                    <a:lnTo>
                      <a:pt x="63" y="8"/>
                    </a:lnTo>
                    <a:lnTo>
                      <a:pt x="58" y="10"/>
                    </a:lnTo>
                    <a:lnTo>
                      <a:pt x="53" y="13"/>
                    </a:lnTo>
                    <a:lnTo>
                      <a:pt x="47" y="15"/>
                    </a:lnTo>
                    <a:lnTo>
                      <a:pt x="34" y="16"/>
                    </a:lnTo>
                    <a:lnTo>
                      <a:pt x="24" y="16"/>
                    </a:lnTo>
                    <a:lnTo>
                      <a:pt x="16" y="15"/>
                    </a:lnTo>
                    <a:lnTo>
                      <a:pt x="10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2" y="1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1" name="Freeform 58"/>
              <p:cNvSpPr>
                <a:spLocks/>
              </p:cNvSpPr>
              <p:nvPr/>
            </p:nvSpPr>
            <p:spPr bwMode="auto">
              <a:xfrm>
                <a:off x="1991" y="2073"/>
                <a:ext cx="27" cy="30"/>
              </a:xfrm>
              <a:custGeom>
                <a:avLst/>
                <a:gdLst>
                  <a:gd name="T0" fmla="*/ 53 w 53"/>
                  <a:gd name="T1" fmla="*/ 61 h 61"/>
                  <a:gd name="T2" fmla="*/ 50 w 53"/>
                  <a:gd name="T3" fmla="*/ 60 h 61"/>
                  <a:gd name="T4" fmla="*/ 48 w 53"/>
                  <a:gd name="T5" fmla="*/ 55 h 61"/>
                  <a:gd name="T6" fmla="*/ 45 w 53"/>
                  <a:gd name="T7" fmla="*/ 50 h 61"/>
                  <a:gd name="T8" fmla="*/ 40 w 53"/>
                  <a:gd name="T9" fmla="*/ 43 h 61"/>
                  <a:gd name="T10" fmla="*/ 35 w 53"/>
                  <a:gd name="T11" fmla="*/ 37 h 61"/>
                  <a:gd name="T12" fmla="*/ 30 w 53"/>
                  <a:gd name="T13" fmla="*/ 30 h 61"/>
                  <a:gd name="T14" fmla="*/ 24 w 53"/>
                  <a:gd name="T15" fmla="*/ 27 h 61"/>
                  <a:gd name="T16" fmla="*/ 17 w 53"/>
                  <a:gd name="T17" fmla="*/ 24 h 61"/>
                  <a:gd name="T18" fmla="*/ 12 w 53"/>
                  <a:gd name="T19" fmla="*/ 31 h 61"/>
                  <a:gd name="T20" fmla="*/ 9 w 53"/>
                  <a:gd name="T21" fmla="*/ 40 h 61"/>
                  <a:gd name="T22" fmla="*/ 7 w 53"/>
                  <a:gd name="T23" fmla="*/ 49 h 61"/>
                  <a:gd name="T24" fmla="*/ 2 w 53"/>
                  <a:gd name="T25" fmla="*/ 53 h 61"/>
                  <a:gd name="T26" fmla="*/ 0 w 53"/>
                  <a:gd name="T27" fmla="*/ 42 h 61"/>
                  <a:gd name="T28" fmla="*/ 0 w 53"/>
                  <a:gd name="T29" fmla="*/ 25 h 61"/>
                  <a:gd name="T30" fmla="*/ 2 w 53"/>
                  <a:gd name="T31" fmla="*/ 11 h 61"/>
                  <a:gd name="T32" fmla="*/ 11 w 53"/>
                  <a:gd name="T33" fmla="*/ 1 h 61"/>
                  <a:gd name="T34" fmla="*/ 20 w 53"/>
                  <a:gd name="T35" fmla="*/ 0 h 61"/>
                  <a:gd name="T36" fmla="*/ 29 w 53"/>
                  <a:gd name="T37" fmla="*/ 5 h 61"/>
                  <a:gd name="T38" fmla="*/ 37 w 53"/>
                  <a:gd name="T39" fmla="*/ 13 h 61"/>
                  <a:gd name="T40" fmla="*/ 42 w 53"/>
                  <a:gd name="T41" fmla="*/ 22 h 61"/>
                  <a:gd name="T42" fmla="*/ 48 w 53"/>
                  <a:gd name="T43" fmla="*/ 34 h 61"/>
                  <a:gd name="T44" fmla="*/ 52 w 53"/>
                  <a:gd name="T45" fmla="*/ 45 h 61"/>
                  <a:gd name="T46" fmla="*/ 53 w 53"/>
                  <a:gd name="T47" fmla="*/ 54 h 61"/>
                  <a:gd name="T48" fmla="*/ 53 w 53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61">
                    <a:moveTo>
                      <a:pt x="53" y="61"/>
                    </a:moveTo>
                    <a:lnTo>
                      <a:pt x="50" y="60"/>
                    </a:lnTo>
                    <a:lnTo>
                      <a:pt x="48" y="55"/>
                    </a:lnTo>
                    <a:lnTo>
                      <a:pt x="45" y="50"/>
                    </a:lnTo>
                    <a:lnTo>
                      <a:pt x="40" y="43"/>
                    </a:lnTo>
                    <a:lnTo>
                      <a:pt x="35" y="37"/>
                    </a:lnTo>
                    <a:lnTo>
                      <a:pt x="30" y="30"/>
                    </a:lnTo>
                    <a:lnTo>
                      <a:pt x="24" y="27"/>
                    </a:lnTo>
                    <a:lnTo>
                      <a:pt x="17" y="24"/>
                    </a:lnTo>
                    <a:lnTo>
                      <a:pt x="12" y="31"/>
                    </a:lnTo>
                    <a:lnTo>
                      <a:pt x="9" y="40"/>
                    </a:lnTo>
                    <a:lnTo>
                      <a:pt x="7" y="49"/>
                    </a:lnTo>
                    <a:lnTo>
                      <a:pt x="2" y="53"/>
                    </a:lnTo>
                    <a:lnTo>
                      <a:pt x="0" y="42"/>
                    </a:lnTo>
                    <a:lnTo>
                      <a:pt x="0" y="25"/>
                    </a:lnTo>
                    <a:lnTo>
                      <a:pt x="2" y="11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9" y="5"/>
                    </a:lnTo>
                    <a:lnTo>
                      <a:pt x="37" y="13"/>
                    </a:lnTo>
                    <a:lnTo>
                      <a:pt x="42" y="22"/>
                    </a:lnTo>
                    <a:lnTo>
                      <a:pt x="48" y="34"/>
                    </a:lnTo>
                    <a:lnTo>
                      <a:pt x="52" y="45"/>
                    </a:lnTo>
                    <a:lnTo>
                      <a:pt x="53" y="54"/>
                    </a:lnTo>
                    <a:lnTo>
                      <a:pt x="5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2" name="Freeform 59"/>
              <p:cNvSpPr>
                <a:spLocks/>
              </p:cNvSpPr>
              <p:nvPr/>
            </p:nvSpPr>
            <p:spPr bwMode="auto">
              <a:xfrm>
                <a:off x="2199" y="2074"/>
                <a:ext cx="83" cy="127"/>
              </a:xfrm>
              <a:custGeom>
                <a:avLst/>
                <a:gdLst>
                  <a:gd name="T0" fmla="*/ 160 w 166"/>
                  <a:gd name="T1" fmla="*/ 4 h 253"/>
                  <a:gd name="T2" fmla="*/ 162 w 166"/>
                  <a:gd name="T3" fmla="*/ 19 h 253"/>
                  <a:gd name="T4" fmla="*/ 165 w 166"/>
                  <a:gd name="T5" fmla="*/ 34 h 253"/>
                  <a:gd name="T6" fmla="*/ 166 w 166"/>
                  <a:gd name="T7" fmla="*/ 49 h 253"/>
                  <a:gd name="T8" fmla="*/ 165 w 166"/>
                  <a:gd name="T9" fmla="*/ 65 h 253"/>
                  <a:gd name="T10" fmla="*/ 159 w 166"/>
                  <a:gd name="T11" fmla="*/ 71 h 253"/>
                  <a:gd name="T12" fmla="*/ 153 w 166"/>
                  <a:gd name="T13" fmla="*/ 76 h 253"/>
                  <a:gd name="T14" fmla="*/ 147 w 166"/>
                  <a:gd name="T15" fmla="*/ 80 h 253"/>
                  <a:gd name="T16" fmla="*/ 141 w 166"/>
                  <a:gd name="T17" fmla="*/ 84 h 253"/>
                  <a:gd name="T18" fmla="*/ 135 w 166"/>
                  <a:gd name="T19" fmla="*/ 87 h 253"/>
                  <a:gd name="T20" fmla="*/ 129 w 166"/>
                  <a:gd name="T21" fmla="*/ 92 h 253"/>
                  <a:gd name="T22" fmla="*/ 123 w 166"/>
                  <a:gd name="T23" fmla="*/ 95 h 253"/>
                  <a:gd name="T24" fmla="*/ 117 w 166"/>
                  <a:gd name="T25" fmla="*/ 100 h 253"/>
                  <a:gd name="T26" fmla="*/ 121 w 166"/>
                  <a:gd name="T27" fmla="*/ 106 h 253"/>
                  <a:gd name="T28" fmla="*/ 125 w 166"/>
                  <a:gd name="T29" fmla="*/ 112 h 253"/>
                  <a:gd name="T30" fmla="*/ 128 w 166"/>
                  <a:gd name="T31" fmla="*/ 119 h 253"/>
                  <a:gd name="T32" fmla="*/ 129 w 166"/>
                  <a:gd name="T33" fmla="*/ 127 h 253"/>
                  <a:gd name="T34" fmla="*/ 117 w 166"/>
                  <a:gd name="T35" fmla="*/ 137 h 253"/>
                  <a:gd name="T36" fmla="*/ 100 w 166"/>
                  <a:gd name="T37" fmla="*/ 153 h 253"/>
                  <a:gd name="T38" fmla="*/ 79 w 166"/>
                  <a:gd name="T39" fmla="*/ 173 h 253"/>
                  <a:gd name="T40" fmla="*/ 57 w 166"/>
                  <a:gd name="T41" fmla="*/ 197 h 253"/>
                  <a:gd name="T42" fmla="*/ 35 w 166"/>
                  <a:gd name="T43" fmla="*/ 218 h 253"/>
                  <a:gd name="T44" fmla="*/ 17 w 166"/>
                  <a:gd name="T45" fmla="*/ 237 h 253"/>
                  <a:gd name="T46" fmla="*/ 4 w 166"/>
                  <a:gd name="T47" fmla="*/ 249 h 253"/>
                  <a:gd name="T48" fmla="*/ 0 w 166"/>
                  <a:gd name="T49" fmla="*/ 253 h 253"/>
                  <a:gd name="T50" fmla="*/ 4 w 166"/>
                  <a:gd name="T51" fmla="*/ 243 h 253"/>
                  <a:gd name="T52" fmla="*/ 17 w 166"/>
                  <a:gd name="T53" fmla="*/ 226 h 253"/>
                  <a:gd name="T54" fmla="*/ 34 w 166"/>
                  <a:gd name="T55" fmla="*/ 206 h 253"/>
                  <a:gd name="T56" fmla="*/ 54 w 166"/>
                  <a:gd name="T57" fmla="*/ 184 h 253"/>
                  <a:gd name="T58" fmla="*/ 73 w 166"/>
                  <a:gd name="T59" fmla="*/ 162 h 253"/>
                  <a:gd name="T60" fmla="*/ 91 w 166"/>
                  <a:gd name="T61" fmla="*/ 142 h 253"/>
                  <a:gd name="T62" fmla="*/ 102 w 166"/>
                  <a:gd name="T63" fmla="*/ 127 h 253"/>
                  <a:gd name="T64" fmla="*/ 108 w 166"/>
                  <a:gd name="T65" fmla="*/ 118 h 253"/>
                  <a:gd name="T66" fmla="*/ 105 w 166"/>
                  <a:gd name="T67" fmla="*/ 112 h 253"/>
                  <a:gd name="T68" fmla="*/ 102 w 166"/>
                  <a:gd name="T69" fmla="*/ 106 h 253"/>
                  <a:gd name="T70" fmla="*/ 101 w 166"/>
                  <a:gd name="T71" fmla="*/ 99 h 253"/>
                  <a:gd name="T72" fmla="*/ 102 w 166"/>
                  <a:gd name="T73" fmla="*/ 91 h 253"/>
                  <a:gd name="T74" fmla="*/ 107 w 166"/>
                  <a:gd name="T75" fmla="*/ 87 h 253"/>
                  <a:gd name="T76" fmla="*/ 113 w 166"/>
                  <a:gd name="T77" fmla="*/ 84 h 253"/>
                  <a:gd name="T78" fmla="*/ 118 w 166"/>
                  <a:gd name="T79" fmla="*/ 80 h 253"/>
                  <a:gd name="T80" fmla="*/ 124 w 166"/>
                  <a:gd name="T81" fmla="*/ 78 h 253"/>
                  <a:gd name="T82" fmla="*/ 130 w 166"/>
                  <a:gd name="T83" fmla="*/ 74 h 253"/>
                  <a:gd name="T84" fmla="*/ 135 w 166"/>
                  <a:gd name="T85" fmla="*/ 71 h 253"/>
                  <a:gd name="T86" fmla="*/ 140 w 166"/>
                  <a:gd name="T87" fmla="*/ 68 h 253"/>
                  <a:gd name="T88" fmla="*/ 144 w 166"/>
                  <a:gd name="T89" fmla="*/ 63 h 253"/>
                  <a:gd name="T90" fmla="*/ 145 w 166"/>
                  <a:gd name="T91" fmla="*/ 48 h 253"/>
                  <a:gd name="T92" fmla="*/ 145 w 166"/>
                  <a:gd name="T93" fmla="*/ 33 h 253"/>
                  <a:gd name="T94" fmla="*/ 145 w 166"/>
                  <a:gd name="T95" fmla="*/ 17 h 253"/>
                  <a:gd name="T96" fmla="*/ 143 w 166"/>
                  <a:gd name="T97" fmla="*/ 3 h 253"/>
                  <a:gd name="T98" fmla="*/ 147 w 166"/>
                  <a:gd name="T99" fmla="*/ 1 h 253"/>
                  <a:gd name="T100" fmla="*/ 152 w 166"/>
                  <a:gd name="T101" fmla="*/ 0 h 253"/>
                  <a:gd name="T102" fmla="*/ 156 w 166"/>
                  <a:gd name="T103" fmla="*/ 0 h 253"/>
                  <a:gd name="T104" fmla="*/ 160 w 166"/>
                  <a:gd name="T105" fmla="*/ 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" h="253">
                    <a:moveTo>
                      <a:pt x="160" y="4"/>
                    </a:moveTo>
                    <a:lnTo>
                      <a:pt x="162" y="19"/>
                    </a:lnTo>
                    <a:lnTo>
                      <a:pt x="165" y="34"/>
                    </a:lnTo>
                    <a:lnTo>
                      <a:pt x="166" y="49"/>
                    </a:lnTo>
                    <a:lnTo>
                      <a:pt x="165" y="65"/>
                    </a:lnTo>
                    <a:lnTo>
                      <a:pt x="159" y="71"/>
                    </a:lnTo>
                    <a:lnTo>
                      <a:pt x="153" y="76"/>
                    </a:lnTo>
                    <a:lnTo>
                      <a:pt x="147" y="80"/>
                    </a:lnTo>
                    <a:lnTo>
                      <a:pt x="141" y="84"/>
                    </a:lnTo>
                    <a:lnTo>
                      <a:pt x="135" y="87"/>
                    </a:lnTo>
                    <a:lnTo>
                      <a:pt x="129" y="92"/>
                    </a:lnTo>
                    <a:lnTo>
                      <a:pt x="123" y="95"/>
                    </a:lnTo>
                    <a:lnTo>
                      <a:pt x="117" y="100"/>
                    </a:lnTo>
                    <a:lnTo>
                      <a:pt x="121" y="106"/>
                    </a:lnTo>
                    <a:lnTo>
                      <a:pt x="125" y="112"/>
                    </a:lnTo>
                    <a:lnTo>
                      <a:pt x="128" y="119"/>
                    </a:lnTo>
                    <a:lnTo>
                      <a:pt x="129" y="127"/>
                    </a:lnTo>
                    <a:lnTo>
                      <a:pt x="117" y="137"/>
                    </a:lnTo>
                    <a:lnTo>
                      <a:pt x="100" y="153"/>
                    </a:lnTo>
                    <a:lnTo>
                      <a:pt x="79" y="173"/>
                    </a:lnTo>
                    <a:lnTo>
                      <a:pt x="57" y="197"/>
                    </a:lnTo>
                    <a:lnTo>
                      <a:pt x="35" y="218"/>
                    </a:lnTo>
                    <a:lnTo>
                      <a:pt x="17" y="237"/>
                    </a:lnTo>
                    <a:lnTo>
                      <a:pt x="4" y="249"/>
                    </a:lnTo>
                    <a:lnTo>
                      <a:pt x="0" y="253"/>
                    </a:lnTo>
                    <a:lnTo>
                      <a:pt x="4" y="243"/>
                    </a:lnTo>
                    <a:lnTo>
                      <a:pt x="17" y="226"/>
                    </a:lnTo>
                    <a:lnTo>
                      <a:pt x="34" y="206"/>
                    </a:lnTo>
                    <a:lnTo>
                      <a:pt x="54" y="184"/>
                    </a:lnTo>
                    <a:lnTo>
                      <a:pt x="73" y="162"/>
                    </a:lnTo>
                    <a:lnTo>
                      <a:pt x="91" y="142"/>
                    </a:lnTo>
                    <a:lnTo>
                      <a:pt x="102" y="127"/>
                    </a:lnTo>
                    <a:lnTo>
                      <a:pt x="108" y="118"/>
                    </a:lnTo>
                    <a:lnTo>
                      <a:pt x="105" y="112"/>
                    </a:lnTo>
                    <a:lnTo>
                      <a:pt x="102" y="106"/>
                    </a:lnTo>
                    <a:lnTo>
                      <a:pt x="101" y="99"/>
                    </a:lnTo>
                    <a:lnTo>
                      <a:pt x="102" y="91"/>
                    </a:lnTo>
                    <a:lnTo>
                      <a:pt x="107" y="87"/>
                    </a:lnTo>
                    <a:lnTo>
                      <a:pt x="113" y="84"/>
                    </a:lnTo>
                    <a:lnTo>
                      <a:pt x="118" y="80"/>
                    </a:lnTo>
                    <a:lnTo>
                      <a:pt x="124" y="78"/>
                    </a:lnTo>
                    <a:lnTo>
                      <a:pt x="130" y="74"/>
                    </a:lnTo>
                    <a:lnTo>
                      <a:pt x="135" y="71"/>
                    </a:lnTo>
                    <a:lnTo>
                      <a:pt x="140" y="68"/>
                    </a:lnTo>
                    <a:lnTo>
                      <a:pt x="144" y="63"/>
                    </a:lnTo>
                    <a:lnTo>
                      <a:pt x="145" y="48"/>
                    </a:lnTo>
                    <a:lnTo>
                      <a:pt x="145" y="33"/>
                    </a:lnTo>
                    <a:lnTo>
                      <a:pt x="145" y="17"/>
                    </a:lnTo>
                    <a:lnTo>
                      <a:pt x="143" y="3"/>
                    </a:lnTo>
                    <a:lnTo>
                      <a:pt x="147" y="1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6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3" name="Freeform 60"/>
              <p:cNvSpPr>
                <a:spLocks/>
              </p:cNvSpPr>
              <p:nvPr/>
            </p:nvSpPr>
            <p:spPr bwMode="auto">
              <a:xfrm>
                <a:off x="2123" y="2141"/>
                <a:ext cx="134" cy="122"/>
              </a:xfrm>
              <a:custGeom>
                <a:avLst/>
                <a:gdLst>
                  <a:gd name="T0" fmla="*/ 64 w 267"/>
                  <a:gd name="T1" fmla="*/ 115 h 244"/>
                  <a:gd name="T2" fmla="*/ 78 w 267"/>
                  <a:gd name="T3" fmla="*/ 129 h 244"/>
                  <a:gd name="T4" fmla="*/ 91 w 267"/>
                  <a:gd name="T5" fmla="*/ 143 h 244"/>
                  <a:gd name="T6" fmla="*/ 100 w 267"/>
                  <a:gd name="T7" fmla="*/ 153 h 244"/>
                  <a:gd name="T8" fmla="*/ 170 w 267"/>
                  <a:gd name="T9" fmla="*/ 153 h 244"/>
                  <a:gd name="T10" fmla="*/ 187 w 267"/>
                  <a:gd name="T11" fmla="*/ 149 h 244"/>
                  <a:gd name="T12" fmla="*/ 204 w 267"/>
                  <a:gd name="T13" fmla="*/ 142 h 244"/>
                  <a:gd name="T14" fmla="*/ 220 w 267"/>
                  <a:gd name="T15" fmla="*/ 134 h 244"/>
                  <a:gd name="T16" fmla="*/ 236 w 267"/>
                  <a:gd name="T17" fmla="*/ 128 h 244"/>
                  <a:gd name="T18" fmla="*/ 254 w 267"/>
                  <a:gd name="T19" fmla="*/ 133 h 244"/>
                  <a:gd name="T20" fmla="*/ 267 w 267"/>
                  <a:gd name="T21" fmla="*/ 141 h 244"/>
                  <a:gd name="T22" fmla="*/ 260 w 267"/>
                  <a:gd name="T23" fmla="*/ 143 h 244"/>
                  <a:gd name="T24" fmla="*/ 250 w 267"/>
                  <a:gd name="T25" fmla="*/ 146 h 244"/>
                  <a:gd name="T26" fmla="*/ 239 w 267"/>
                  <a:gd name="T27" fmla="*/ 150 h 244"/>
                  <a:gd name="T28" fmla="*/ 231 w 267"/>
                  <a:gd name="T29" fmla="*/ 153 h 244"/>
                  <a:gd name="T30" fmla="*/ 249 w 267"/>
                  <a:gd name="T31" fmla="*/ 166 h 244"/>
                  <a:gd name="T32" fmla="*/ 264 w 267"/>
                  <a:gd name="T33" fmla="*/ 184 h 244"/>
                  <a:gd name="T34" fmla="*/ 258 w 267"/>
                  <a:gd name="T35" fmla="*/ 187 h 244"/>
                  <a:gd name="T36" fmla="*/ 252 w 267"/>
                  <a:gd name="T37" fmla="*/ 189 h 244"/>
                  <a:gd name="T38" fmla="*/ 223 w 267"/>
                  <a:gd name="T39" fmla="*/ 179 h 244"/>
                  <a:gd name="T40" fmla="*/ 182 w 267"/>
                  <a:gd name="T41" fmla="*/ 175 h 244"/>
                  <a:gd name="T42" fmla="*/ 145 w 267"/>
                  <a:gd name="T43" fmla="*/ 175 h 244"/>
                  <a:gd name="T44" fmla="*/ 129 w 267"/>
                  <a:gd name="T45" fmla="*/ 176 h 244"/>
                  <a:gd name="T46" fmla="*/ 129 w 267"/>
                  <a:gd name="T47" fmla="*/ 197 h 244"/>
                  <a:gd name="T48" fmla="*/ 137 w 267"/>
                  <a:gd name="T49" fmla="*/ 225 h 244"/>
                  <a:gd name="T50" fmla="*/ 157 w 267"/>
                  <a:gd name="T51" fmla="*/ 228 h 244"/>
                  <a:gd name="T52" fmla="*/ 187 w 267"/>
                  <a:gd name="T53" fmla="*/ 230 h 244"/>
                  <a:gd name="T54" fmla="*/ 215 w 267"/>
                  <a:gd name="T55" fmla="*/ 233 h 244"/>
                  <a:gd name="T56" fmla="*/ 228 w 267"/>
                  <a:gd name="T57" fmla="*/ 234 h 244"/>
                  <a:gd name="T58" fmla="*/ 230 w 267"/>
                  <a:gd name="T59" fmla="*/ 237 h 244"/>
                  <a:gd name="T60" fmla="*/ 231 w 267"/>
                  <a:gd name="T61" fmla="*/ 242 h 244"/>
                  <a:gd name="T62" fmla="*/ 212 w 267"/>
                  <a:gd name="T63" fmla="*/ 244 h 244"/>
                  <a:gd name="T64" fmla="*/ 174 w 267"/>
                  <a:gd name="T65" fmla="*/ 242 h 244"/>
                  <a:gd name="T66" fmla="*/ 137 w 267"/>
                  <a:gd name="T67" fmla="*/ 234 h 244"/>
                  <a:gd name="T68" fmla="*/ 119 w 267"/>
                  <a:gd name="T69" fmla="*/ 225 h 244"/>
                  <a:gd name="T70" fmla="*/ 107 w 267"/>
                  <a:gd name="T71" fmla="*/ 197 h 244"/>
                  <a:gd name="T72" fmla="*/ 90 w 267"/>
                  <a:gd name="T73" fmla="*/ 169 h 244"/>
                  <a:gd name="T74" fmla="*/ 81 w 267"/>
                  <a:gd name="T75" fmla="*/ 165 h 244"/>
                  <a:gd name="T76" fmla="*/ 68 w 267"/>
                  <a:gd name="T77" fmla="*/ 153 h 244"/>
                  <a:gd name="T78" fmla="*/ 53 w 267"/>
                  <a:gd name="T79" fmla="*/ 137 h 244"/>
                  <a:gd name="T80" fmla="*/ 41 w 267"/>
                  <a:gd name="T81" fmla="*/ 121 h 244"/>
                  <a:gd name="T82" fmla="*/ 32 w 267"/>
                  <a:gd name="T83" fmla="*/ 115 h 244"/>
                  <a:gd name="T84" fmla="*/ 19 w 267"/>
                  <a:gd name="T85" fmla="*/ 111 h 244"/>
                  <a:gd name="T86" fmla="*/ 7 w 267"/>
                  <a:gd name="T87" fmla="*/ 107 h 244"/>
                  <a:gd name="T88" fmla="*/ 0 w 267"/>
                  <a:gd name="T89" fmla="*/ 104 h 244"/>
                  <a:gd name="T90" fmla="*/ 5 w 267"/>
                  <a:gd name="T91" fmla="*/ 98 h 244"/>
                  <a:gd name="T92" fmla="*/ 16 w 267"/>
                  <a:gd name="T93" fmla="*/ 97 h 244"/>
                  <a:gd name="T94" fmla="*/ 28 w 267"/>
                  <a:gd name="T95" fmla="*/ 98 h 244"/>
                  <a:gd name="T96" fmla="*/ 37 w 267"/>
                  <a:gd name="T97" fmla="*/ 99 h 244"/>
                  <a:gd name="T98" fmla="*/ 53 w 267"/>
                  <a:gd name="T99" fmla="*/ 52 h 244"/>
                  <a:gd name="T100" fmla="*/ 58 w 267"/>
                  <a:gd name="T101" fmla="*/ 0 h 244"/>
                  <a:gd name="T102" fmla="*/ 66 w 267"/>
                  <a:gd name="T103" fmla="*/ 50 h 244"/>
                  <a:gd name="T104" fmla="*/ 58 w 267"/>
                  <a:gd name="T105" fmla="*/ 111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7" h="244">
                    <a:moveTo>
                      <a:pt x="58" y="111"/>
                    </a:moveTo>
                    <a:lnTo>
                      <a:pt x="64" y="115"/>
                    </a:lnTo>
                    <a:lnTo>
                      <a:pt x="71" y="121"/>
                    </a:lnTo>
                    <a:lnTo>
                      <a:pt x="78" y="129"/>
                    </a:lnTo>
                    <a:lnTo>
                      <a:pt x="85" y="136"/>
                    </a:lnTo>
                    <a:lnTo>
                      <a:pt x="91" y="143"/>
                    </a:lnTo>
                    <a:lnTo>
                      <a:pt x="96" y="149"/>
                    </a:lnTo>
                    <a:lnTo>
                      <a:pt x="100" y="153"/>
                    </a:lnTo>
                    <a:lnTo>
                      <a:pt x="101" y="154"/>
                    </a:lnTo>
                    <a:lnTo>
                      <a:pt x="170" y="153"/>
                    </a:lnTo>
                    <a:lnTo>
                      <a:pt x="179" y="152"/>
                    </a:lnTo>
                    <a:lnTo>
                      <a:pt x="187" y="149"/>
                    </a:lnTo>
                    <a:lnTo>
                      <a:pt x="196" y="145"/>
                    </a:lnTo>
                    <a:lnTo>
                      <a:pt x="204" y="142"/>
                    </a:lnTo>
                    <a:lnTo>
                      <a:pt x="212" y="138"/>
                    </a:lnTo>
                    <a:lnTo>
                      <a:pt x="220" y="134"/>
                    </a:lnTo>
                    <a:lnTo>
                      <a:pt x="228" y="130"/>
                    </a:lnTo>
                    <a:lnTo>
                      <a:pt x="236" y="128"/>
                    </a:lnTo>
                    <a:lnTo>
                      <a:pt x="244" y="133"/>
                    </a:lnTo>
                    <a:lnTo>
                      <a:pt x="254" y="133"/>
                    </a:lnTo>
                    <a:lnTo>
                      <a:pt x="264" y="134"/>
                    </a:lnTo>
                    <a:lnTo>
                      <a:pt x="267" y="141"/>
                    </a:lnTo>
                    <a:lnTo>
                      <a:pt x="265" y="142"/>
                    </a:lnTo>
                    <a:lnTo>
                      <a:pt x="260" y="143"/>
                    </a:lnTo>
                    <a:lnTo>
                      <a:pt x="255" y="144"/>
                    </a:lnTo>
                    <a:lnTo>
                      <a:pt x="250" y="146"/>
                    </a:lnTo>
                    <a:lnTo>
                      <a:pt x="244" y="148"/>
                    </a:lnTo>
                    <a:lnTo>
                      <a:pt x="239" y="150"/>
                    </a:lnTo>
                    <a:lnTo>
                      <a:pt x="235" y="151"/>
                    </a:lnTo>
                    <a:lnTo>
                      <a:pt x="231" y="153"/>
                    </a:lnTo>
                    <a:lnTo>
                      <a:pt x="238" y="158"/>
                    </a:lnTo>
                    <a:lnTo>
                      <a:pt x="249" y="166"/>
                    </a:lnTo>
                    <a:lnTo>
                      <a:pt x="259" y="175"/>
                    </a:lnTo>
                    <a:lnTo>
                      <a:pt x="264" y="184"/>
                    </a:lnTo>
                    <a:lnTo>
                      <a:pt x="260" y="184"/>
                    </a:lnTo>
                    <a:lnTo>
                      <a:pt x="258" y="187"/>
                    </a:lnTo>
                    <a:lnTo>
                      <a:pt x="255" y="189"/>
                    </a:lnTo>
                    <a:lnTo>
                      <a:pt x="252" y="189"/>
                    </a:lnTo>
                    <a:lnTo>
                      <a:pt x="240" y="183"/>
                    </a:lnTo>
                    <a:lnTo>
                      <a:pt x="223" y="179"/>
                    </a:lnTo>
                    <a:lnTo>
                      <a:pt x="202" y="176"/>
                    </a:lnTo>
                    <a:lnTo>
                      <a:pt x="182" y="175"/>
                    </a:lnTo>
                    <a:lnTo>
                      <a:pt x="162" y="175"/>
                    </a:lnTo>
                    <a:lnTo>
                      <a:pt x="145" y="175"/>
                    </a:lnTo>
                    <a:lnTo>
                      <a:pt x="133" y="176"/>
                    </a:lnTo>
                    <a:lnTo>
                      <a:pt x="129" y="176"/>
                    </a:lnTo>
                    <a:lnTo>
                      <a:pt x="126" y="183"/>
                    </a:lnTo>
                    <a:lnTo>
                      <a:pt x="129" y="197"/>
                    </a:lnTo>
                    <a:lnTo>
                      <a:pt x="133" y="213"/>
                    </a:lnTo>
                    <a:lnTo>
                      <a:pt x="137" y="225"/>
                    </a:lnTo>
                    <a:lnTo>
                      <a:pt x="145" y="226"/>
                    </a:lnTo>
                    <a:lnTo>
                      <a:pt x="157" y="228"/>
                    </a:lnTo>
                    <a:lnTo>
                      <a:pt x="172" y="229"/>
                    </a:lnTo>
                    <a:lnTo>
                      <a:pt x="187" y="230"/>
                    </a:lnTo>
                    <a:lnTo>
                      <a:pt x="202" y="232"/>
                    </a:lnTo>
                    <a:lnTo>
                      <a:pt x="215" y="233"/>
                    </a:lnTo>
                    <a:lnTo>
                      <a:pt x="224" y="234"/>
                    </a:lnTo>
                    <a:lnTo>
                      <a:pt x="228" y="234"/>
                    </a:lnTo>
                    <a:lnTo>
                      <a:pt x="229" y="235"/>
                    </a:lnTo>
                    <a:lnTo>
                      <a:pt x="230" y="237"/>
                    </a:lnTo>
                    <a:lnTo>
                      <a:pt x="231" y="240"/>
                    </a:lnTo>
                    <a:lnTo>
                      <a:pt x="231" y="242"/>
                    </a:lnTo>
                    <a:lnTo>
                      <a:pt x="224" y="244"/>
                    </a:lnTo>
                    <a:lnTo>
                      <a:pt x="212" y="244"/>
                    </a:lnTo>
                    <a:lnTo>
                      <a:pt x="193" y="243"/>
                    </a:lnTo>
                    <a:lnTo>
                      <a:pt x="174" y="242"/>
                    </a:lnTo>
                    <a:lnTo>
                      <a:pt x="154" y="239"/>
                    </a:lnTo>
                    <a:lnTo>
                      <a:pt x="137" y="234"/>
                    </a:lnTo>
                    <a:lnTo>
                      <a:pt x="124" y="229"/>
                    </a:lnTo>
                    <a:lnTo>
                      <a:pt x="119" y="225"/>
                    </a:lnTo>
                    <a:lnTo>
                      <a:pt x="113" y="211"/>
                    </a:lnTo>
                    <a:lnTo>
                      <a:pt x="107" y="197"/>
                    </a:lnTo>
                    <a:lnTo>
                      <a:pt x="99" y="183"/>
                    </a:lnTo>
                    <a:lnTo>
                      <a:pt x="90" y="169"/>
                    </a:lnTo>
                    <a:lnTo>
                      <a:pt x="87" y="168"/>
                    </a:lnTo>
                    <a:lnTo>
                      <a:pt x="81" y="165"/>
                    </a:lnTo>
                    <a:lnTo>
                      <a:pt x="76" y="159"/>
                    </a:lnTo>
                    <a:lnTo>
                      <a:pt x="68" y="153"/>
                    </a:lnTo>
                    <a:lnTo>
                      <a:pt x="60" y="145"/>
                    </a:lnTo>
                    <a:lnTo>
                      <a:pt x="53" y="137"/>
                    </a:lnTo>
                    <a:lnTo>
                      <a:pt x="46" y="129"/>
                    </a:lnTo>
                    <a:lnTo>
                      <a:pt x="41" y="121"/>
                    </a:lnTo>
                    <a:lnTo>
                      <a:pt x="38" y="118"/>
                    </a:lnTo>
                    <a:lnTo>
                      <a:pt x="32" y="115"/>
                    </a:lnTo>
                    <a:lnTo>
                      <a:pt x="26" y="113"/>
                    </a:lnTo>
                    <a:lnTo>
                      <a:pt x="19" y="111"/>
                    </a:lnTo>
                    <a:lnTo>
                      <a:pt x="12" y="108"/>
                    </a:lnTo>
                    <a:lnTo>
                      <a:pt x="7" y="107"/>
                    </a:lnTo>
                    <a:lnTo>
                      <a:pt x="2" y="105"/>
                    </a:lnTo>
                    <a:lnTo>
                      <a:pt x="0" y="104"/>
                    </a:lnTo>
                    <a:lnTo>
                      <a:pt x="1" y="100"/>
                    </a:lnTo>
                    <a:lnTo>
                      <a:pt x="5" y="98"/>
                    </a:lnTo>
                    <a:lnTo>
                      <a:pt x="10" y="97"/>
                    </a:lnTo>
                    <a:lnTo>
                      <a:pt x="16" y="97"/>
                    </a:lnTo>
                    <a:lnTo>
                      <a:pt x="23" y="97"/>
                    </a:lnTo>
                    <a:lnTo>
                      <a:pt x="28" y="98"/>
                    </a:lnTo>
                    <a:lnTo>
                      <a:pt x="33" y="99"/>
                    </a:lnTo>
                    <a:lnTo>
                      <a:pt x="37" y="99"/>
                    </a:lnTo>
                    <a:lnTo>
                      <a:pt x="46" y="76"/>
                    </a:lnTo>
                    <a:lnTo>
                      <a:pt x="53" y="52"/>
                    </a:lnTo>
                    <a:lnTo>
                      <a:pt x="57" y="27"/>
                    </a:lnTo>
                    <a:lnTo>
                      <a:pt x="58" y="0"/>
                    </a:lnTo>
                    <a:lnTo>
                      <a:pt x="68" y="13"/>
                    </a:lnTo>
                    <a:lnTo>
                      <a:pt x="66" y="50"/>
                    </a:lnTo>
                    <a:lnTo>
                      <a:pt x="62" y="90"/>
                    </a:lnTo>
                    <a:lnTo>
                      <a:pt x="5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4" name="Freeform 61"/>
              <p:cNvSpPr>
                <a:spLocks/>
              </p:cNvSpPr>
              <p:nvPr/>
            </p:nvSpPr>
            <p:spPr bwMode="auto">
              <a:xfrm>
                <a:off x="1969" y="2142"/>
                <a:ext cx="36" cy="24"/>
              </a:xfrm>
              <a:custGeom>
                <a:avLst/>
                <a:gdLst>
                  <a:gd name="T0" fmla="*/ 71 w 71"/>
                  <a:gd name="T1" fmla="*/ 13 h 49"/>
                  <a:gd name="T2" fmla="*/ 68 w 71"/>
                  <a:gd name="T3" fmla="*/ 25 h 49"/>
                  <a:gd name="T4" fmla="*/ 61 w 71"/>
                  <a:gd name="T5" fmla="*/ 34 h 49"/>
                  <a:gd name="T6" fmla="*/ 52 w 71"/>
                  <a:gd name="T7" fmla="*/ 42 h 49"/>
                  <a:gd name="T8" fmla="*/ 41 w 71"/>
                  <a:gd name="T9" fmla="*/ 49 h 49"/>
                  <a:gd name="T10" fmla="*/ 34 w 71"/>
                  <a:gd name="T11" fmla="*/ 48 h 49"/>
                  <a:gd name="T12" fmla="*/ 27 w 71"/>
                  <a:gd name="T13" fmla="*/ 46 h 49"/>
                  <a:gd name="T14" fmla="*/ 21 w 71"/>
                  <a:gd name="T15" fmla="*/ 43 h 49"/>
                  <a:gd name="T16" fmla="*/ 16 w 71"/>
                  <a:gd name="T17" fmla="*/ 38 h 49"/>
                  <a:gd name="T18" fmla="*/ 17 w 71"/>
                  <a:gd name="T19" fmla="*/ 38 h 49"/>
                  <a:gd name="T20" fmla="*/ 21 w 71"/>
                  <a:gd name="T21" fmla="*/ 37 h 49"/>
                  <a:gd name="T22" fmla="*/ 26 w 71"/>
                  <a:gd name="T23" fmla="*/ 37 h 49"/>
                  <a:gd name="T24" fmla="*/ 32 w 71"/>
                  <a:gd name="T25" fmla="*/ 35 h 49"/>
                  <a:gd name="T26" fmla="*/ 39 w 71"/>
                  <a:gd name="T27" fmla="*/ 33 h 49"/>
                  <a:gd name="T28" fmla="*/ 45 w 71"/>
                  <a:gd name="T29" fmla="*/ 29 h 49"/>
                  <a:gd name="T30" fmla="*/ 51 w 71"/>
                  <a:gd name="T31" fmla="*/ 26 h 49"/>
                  <a:gd name="T32" fmla="*/ 54 w 71"/>
                  <a:gd name="T33" fmla="*/ 20 h 49"/>
                  <a:gd name="T34" fmla="*/ 48 w 71"/>
                  <a:gd name="T35" fmla="*/ 18 h 49"/>
                  <a:gd name="T36" fmla="*/ 42 w 71"/>
                  <a:gd name="T37" fmla="*/ 18 h 49"/>
                  <a:gd name="T38" fmla="*/ 37 w 71"/>
                  <a:gd name="T39" fmla="*/ 19 h 49"/>
                  <a:gd name="T40" fmla="*/ 31 w 71"/>
                  <a:gd name="T41" fmla="*/ 21 h 49"/>
                  <a:gd name="T42" fmla="*/ 25 w 71"/>
                  <a:gd name="T43" fmla="*/ 25 h 49"/>
                  <a:gd name="T44" fmla="*/ 21 w 71"/>
                  <a:gd name="T45" fmla="*/ 26 h 49"/>
                  <a:gd name="T46" fmla="*/ 16 w 71"/>
                  <a:gd name="T47" fmla="*/ 27 h 49"/>
                  <a:gd name="T48" fmla="*/ 12 w 71"/>
                  <a:gd name="T49" fmla="*/ 26 h 49"/>
                  <a:gd name="T50" fmla="*/ 10 w 71"/>
                  <a:gd name="T51" fmla="*/ 28 h 49"/>
                  <a:gd name="T52" fmla="*/ 8 w 71"/>
                  <a:gd name="T53" fmla="*/ 29 h 49"/>
                  <a:gd name="T54" fmla="*/ 4 w 71"/>
                  <a:gd name="T55" fmla="*/ 30 h 49"/>
                  <a:gd name="T56" fmla="*/ 1 w 71"/>
                  <a:gd name="T57" fmla="*/ 29 h 49"/>
                  <a:gd name="T58" fmla="*/ 0 w 71"/>
                  <a:gd name="T59" fmla="*/ 25 h 49"/>
                  <a:gd name="T60" fmla="*/ 1 w 71"/>
                  <a:gd name="T61" fmla="*/ 19 h 49"/>
                  <a:gd name="T62" fmla="*/ 4 w 71"/>
                  <a:gd name="T63" fmla="*/ 14 h 49"/>
                  <a:gd name="T64" fmla="*/ 7 w 71"/>
                  <a:gd name="T65" fmla="*/ 10 h 49"/>
                  <a:gd name="T66" fmla="*/ 10 w 71"/>
                  <a:gd name="T67" fmla="*/ 7 h 49"/>
                  <a:gd name="T68" fmla="*/ 15 w 71"/>
                  <a:gd name="T69" fmla="*/ 8 h 49"/>
                  <a:gd name="T70" fmla="*/ 18 w 71"/>
                  <a:gd name="T71" fmla="*/ 10 h 49"/>
                  <a:gd name="T72" fmla="*/ 22 w 71"/>
                  <a:gd name="T73" fmla="*/ 11 h 49"/>
                  <a:gd name="T74" fmla="*/ 25 w 71"/>
                  <a:gd name="T75" fmla="*/ 7 h 49"/>
                  <a:gd name="T76" fmla="*/ 27 w 71"/>
                  <a:gd name="T77" fmla="*/ 4 h 49"/>
                  <a:gd name="T78" fmla="*/ 30 w 71"/>
                  <a:gd name="T79" fmla="*/ 1 h 49"/>
                  <a:gd name="T80" fmla="*/ 34 w 71"/>
                  <a:gd name="T81" fmla="*/ 0 h 49"/>
                  <a:gd name="T82" fmla="*/ 39 w 71"/>
                  <a:gd name="T83" fmla="*/ 3 h 49"/>
                  <a:gd name="T84" fmla="*/ 44 w 71"/>
                  <a:gd name="T85" fmla="*/ 4 h 49"/>
                  <a:gd name="T86" fmla="*/ 49 w 71"/>
                  <a:gd name="T87" fmla="*/ 6 h 49"/>
                  <a:gd name="T88" fmla="*/ 56 w 71"/>
                  <a:gd name="T89" fmla="*/ 7 h 49"/>
                  <a:gd name="T90" fmla="*/ 62 w 71"/>
                  <a:gd name="T91" fmla="*/ 10 h 49"/>
                  <a:gd name="T92" fmla="*/ 67 w 71"/>
                  <a:gd name="T93" fmla="*/ 11 h 49"/>
                  <a:gd name="T94" fmla="*/ 70 w 71"/>
                  <a:gd name="T95" fmla="*/ 12 h 49"/>
                  <a:gd name="T96" fmla="*/ 71 w 71"/>
                  <a:gd name="T97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" h="49">
                    <a:moveTo>
                      <a:pt x="71" y="13"/>
                    </a:moveTo>
                    <a:lnTo>
                      <a:pt x="68" y="25"/>
                    </a:lnTo>
                    <a:lnTo>
                      <a:pt x="61" y="34"/>
                    </a:lnTo>
                    <a:lnTo>
                      <a:pt x="52" y="42"/>
                    </a:lnTo>
                    <a:lnTo>
                      <a:pt x="41" y="49"/>
                    </a:lnTo>
                    <a:lnTo>
                      <a:pt x="34" y="48"/>
                    </a:lnTo>
                    <a:lnTo>
                      <a:pt x="27" y="46"/>
                    </a:lnTo>
                    <a:lnTo>
                      <a:pt x="21" y="43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21" y="37"/>
                    </a:lnTo>
                    <a:lnTo>
                      <a:pt x="26" y="37"/>
                    </a:lnTo>
                    <a:lnTo>
                      <a:pt x="32" y="35"/>
                    </a:lnTo>
                    <a:lnTo>
                      <a:pt x="39" y="33"/>
                    </a:lnTo>
                    <a:lnTo>
                      <a:pt x="45" y="29"/>
                    </a:lnTo>
                    <a:lnTo>
                      <a:pt x="51" y="26"/>
                    </a:lnTo>
                    <a:lnTo>
                      <a:pt x="54" y="20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7" y="19"/>
                    </a:lnTo>
                    <a:lnTo>
                      <a:pt x="31" y="21"/>
                    </a:lnTo>
                    <a:lnTo>
                      <a:pt x="25" y="25"/>
                    </a:lnTo>
                    <a:lnTo>
                      <a:pt x="21" y="26"/>
                    </a:lnTo>
                    <a:lnTo>
                      <a:pt x="16" y="27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29"/>
                    </a:lnTo>
                    <a:lnTo>
                      <a:pt x="4" y="30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18" y="10"/>
                    </a:lnTo>
                    <a:lnTo>
                      <a:pt x="22" y="11"/>
                    </a:lnTo>
                    <a:lnTo>
                      <a:pt x="25" y="7"/>
                    </a:lnTo>
                    <a:lnTo>
                      <a:pt x="27" y="4"/>
                    </a:lnTo>
                    <a:lnTo>
                      <a:pt x="30" y="1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4"/>
                    </a:lnTo>
                    <a:lnTo>
                      <a:pt x="49" y="6"/>
                    </a:lnTo>
                    <a:lnTo>
                      <a:pt x="56" y="7"/>
                    </a:lnTo>
                    <a:lnTo>
                      <a:pt x="62" y="10"/>
                    </a:lnTo>
                    <a:lnTo>
                      <a:pt x="67" y="11"/>
                    </a:lnTo>
                    <a:lnTo>
                      <a:pt x="70" y="12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5" name="Freeform 62"/>
              <p:cNvSpPr>
                <a:spLocks/>
              </p:cNvSpPr>
              <p:nvPr/>
            </p:nvSpPr>
            <p:spPr bwMode="auto">
              <a:xfrm>
                <a:off x="2319" y="2158"/>
                <a:ext cx="42" cy="14"/>
              </a:xfrm>
              <a:custGeom>
                <a:avLst/>
                <a:gdLst>
                  <a:gd name="T0" fmla="*/ 83 w 83"/>
                  <a:gd name="T1" fmla="*/ 0 h 28"/>
                  <a:gd name="T2" fmla="*/ 83 w 83"/>
                  <a:gd name="T3" fmla="*/ 3 h 28"/>
                  <a:gd name="T4" fmla="*/ 82 w 83"/>
                  <a:gd name="T5" fmla="*/ 8 h 28"/>
                  <a:gd name="T6" fmla="*/ 80 w 83"/>
                  <a:gd name="T7" fmla="*/ 12 h 28"/>
                  <a:gd name="T8" fmla="*/ 75 w 83"/>
                  <a:gd name="T9" fmla="*/ 17 h 28"/>
                  <a:gd name="T10" fmla="*/ 70 w 83"/>
                  <a:gd name="T11" fmla="*/ 21 h 28"/>
                  <a:gd name="T12" fmla="*/ 63 w 83"/>
                  <a:gd name="T13" fmla="*/ 25 h 28"/>
                  <a:gd name="T14" fmla="*/ 52 w 83"/>
                  <a:gd name="T15" fmla="*/ 27 h 28"/>
                  <a:gd name="T16" fmla="*/ 40 w 83"/>
                  <a:gd name="T17" fmla="*/ 28 h 28"/>
                  <a:gd name="T18" fmla="*/ 30 w 83"/>
                  <a:gd name="T19" fmla="*/ 27 h 28"/>
                  <a:gd name="T20" fmla="*/ 22 w 83"/>
                  <a:gd name="T21" fmla="*/ 24 h 28"/>
                  <a:gd name="T22" fmla="*/ 17 w 83"/>
                  <a:gd name="T23" fmla="*/ 21 h 28"/>
                  <a:gd name="T24" fmla="*/ 12 w 83"/>
                  <a:gd name="T25" fmla="*/ 18 h 28"/>
                  <a:gd name="T26" fmla="*/ 7 w 83"/>
                  <a:gd name="T27" fmla="*/ 16 h 28"/>
                  <a:gd name="T28" fmla="*/ 5 w 83"/>
                  <a:gd name="T29" fmla="*/ 12 h 28"/>
                  <a:gd name="T30" fmla="*/ 3 w 83"/>
                  <a:gd name="T31" fmla="*/ 10 h 28"/>
                  <a:gd name="T32" fmla="*/ 0 w 83"/>
                  <a:gd name="T33" fmla="*/ 9 h 28"/>
                  <a:gd name="T34" fmla="*/ 15 w 83"/>
                  <a:gd name="T35" fmla="*/ 10 h 28"/>
                  <a:gd name="T36" fmla="*/ 29 w 83"/>
                  <a:gd name="T37" fmla="*/ 10 h 28"/>
                  <a:gd name="T38" fmla="*/ 43 w 83"/>
                  <a:gd name="T39" fmla="*/ 8 h 28"/>
                  <a:gd name="T40" fmla="*/ 56 w 83"/>
                  <a:gd name="T41" fmla="*/ 5 h 28"/>
                  <a:gd name="T42" fmla="*/ 67 w 83"/>
                  <a:gd name="T43" fmla="*/ 3 h 28"/>
                  <a:gd name="T44" fmla="*/ 75 w 83"/>
                  <a:gd name="T45" fmla="*/ 1 h 28"/>
                  <a:gd name="T46" fmla="*/ 81 w 83"/>
                  <a:gd name="T47" fmla="*/ 0 h 28"/>
                  <a:gd name="T48" fmla="*/ 83 w 83"/>
                  <a:gd name="T4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28">
                    <a:moveTo>
                      <a:pt x="83" y="0"/>
                    </a:moveTo>
                    <a:lnTo>
                      <a:pt x="83" y="3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75" y="17"/>
                    </a:lnTo>
                    <a:lnTo>
                      <a:pt x="70" y="21"/>
                    </a:lnTo>
                    <a:lnTo>
                      <a:pt x="63" y="25"/>
                    </a:lnTo>
                    <a:lnTo>
                      <a:pt x="52" y="27"/>
                    </a:lnTo>
                    <a:lnTo>
                      <a:pt x="40" y="28"/>
                    </a:lnTo>
                    <a:lnTo>
                      <a:pt x="30" y="27"/>
                    </a:lnTo>
                    <a:lnTo>
                      <a:pt x="22" y="24"/>
                    </a:lnTo>
                    <a:lnTo>
                      <a:pt x="17" y="21"/>
                    </a:lnTo>
                    <a:lnTo>
                      <a:pt x="12" y="18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5" y="10"/>
                    </a:lnTo>
                    <a:lnTo>
                      <a:pt x="29" y="10"/>
                    </a:lnTo>
                    <a:lnTo>
                      <a:pt x="43" y="8"/>
                    </a:lnTo>
                    <a:lnTo>
                      <a:pt x="56" y="5"/>
                    </a:lnTo>
                    <a:lnTo>
                      <a:pt x="67" y="3"/>
                    </a:lnTo>
                    <a:lnTo>
                      <a:pt x="75" y="1"/>
                    </a:lnTo>
                    <a:lnTo>
                      <a:pt x="81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6" name="Freeform 63"/>
              <p:cNvSpPr>
                <a:spLocks/>
              </p:cNvSpPr>
              <p:nvPr/>
            </p:nvSpPr>
            <p:spPr bwMode="auto">
              <a:xfrm>
                <a:off x="2263" y="2164"/>
                <a:ext cx="66" cy="98"/>
              </a:xfrm>
              <a:custGeom>
                <a:avLst/>
                <a:gdLst>
                  <a:gd name="T0" fmla="*/ 65 w 133"/>
                  <a:gd name="T1" fmla="*/ 51 h 197"/>
                  <a:gd name="T2" fmla="*/ 72 w 133"/>
                  <a:gd name="T3" fmla="*/ 48 h 197"/>
                  <a:gd name="T4" fmla="*/ 81 w 133"/>
                  <a:gd name="T5" fmla="*/ 46 h 197"/>
                  <a:gd name="T6" fmla="*/ 94 w 133"/>
                  <a:gd name="T7" fmla="*/ 46 h 197"/>
                  <a:gd name="T8" fmla="*/ 108 w 133"/>
                  <a:gd name="T9" fmla="*/ 48 h 197"/>
                  <a:gd name="T10" fmla="*/ 120 w 133"/>
                  <a:gd name="T11" fmla="*/ 51 h 197"/>
                  <a:gd name="T12" fmla="*/ 130 w 133"/>
                  <a:gd name="T13" fmla="*/ 54 h 197"/>
                  <a:gd name="T14" fmla="*/ 133 w 133"/>
                  <a:gd name="T15" fmla="*/ 61 h 197"/>
                  <a:gd name="T16" fmla="*/ 126 w 133"/>
                  <a:gd name="T17" fmla="*/ 65 h 197"/>
                  <a:gd name="T18" fmla="*/ 112 w 133"/>
                  <a:gd name="T19" fmla="*/ 70 h 197"/>
                  <a:gd name="T20" fmla="*/ 97 w 133"/>
                  <a:gd name="T21" fmla="*/ 80 h 197"/>
                  <a:gd name="T22" fmla="*/ 86 w 133"/>
                  <a:gd name="T23" fmla="*/ 89 h 197"/>
                  <a:gd name="T24" fmla="*/ 79 w 133"/>
                  <a:gd name="T25" fmla="*/ 92 h 197"/>
                  <a:gd name="T26" fmla="*/ 75 w 133"/>
                  <a:gd name="T27" fmla="*/ 88 h 197"/>
                  <a:gd name="T28" fmla="*/ 79 w 133"/>
                  <a:gd name="T29" fmla="*/ 81 h 197"/>
                  <a:gd name="T30" fmla="*/ 96 w 133"/>
                  <a:gd name="T31" fmla="*/ 68 h 197"/>
                  <a:gd name="T32" fmla="*/ 109 w 133"/>
                  <a:gd name="T33" fmla="*/ 59 h 197"/>
                  <a:gd name="T34" fmla="*/ 96 w 133"/>
                  <a:gd name="T35" fmla="*/ 59 h 197"/>
                  <a:gd name="T36" fmla="*/ 81 w 133"/>
                  <a:gd name="T37" fmla="*/ 61 h 197"/>
                  <a:gd name="T38" fmla="*/ 67 w 133"/>
                  <a:gd name="T39" fmla="*/ 63 h 197"/>
                  <a:gd name="T40" fmla="*/ 52 w 133"/>
                  <a:gd name="T41" fmla="*/ 75 h 197"/>
                  <a:gd name="T42" fmla="*/ 37 w 133"/>
                  <a:gd name="T43" fmla="*/ 95 h 197"/>
                  <a:gd name="T44" fmla="*/ 30 w 133"/>
                  <a:gd name="T45" fmla="*/ 88 h 197"/>
                  <a:gd name="T46" fmla="*/ 41 w 133"/>
                  <a:gd name="T47" fmla="*/ 68 h 197"/>
                  <a:gd name="T48" fmla="*/ 45 w 133"/>
                  <a:gd name="T49" fmla="*/ 52 h 197"/>
                  <a:gd name="T50" fmla="*/ 45 w 133"/>
                  <a:gd name="T51" fmla="*/ 37 h 197"/>
                  <a:gd name="T52" fmla="*/ 35 w 133"/>
                  <a:gd name="T53" fmla="*/ 44 h 197"/>
                  <a:gd name="T54" fmla="*/ 19 w 133"/>
                  <a:gd name="T55" fmla="*/ 70 h 197"/>
                  <a:gd name="T56" fmla="*/ 14 w 133"/>
                  <a:gd name="T57" fmla="*/ 119 h 197"/>
                  <a:gd name="T58" fmla="*/ 12 w 133"/>
                  <a:gd name="T59" fmla="*/ 185 h 197"/>
                  <a:gd name="T60" fmla="*/ 4 w 133"/>
                  <a:gd name="T61" fmla="*/ 188 h 197"/>
                  <a:gd name="T62" fmla="*/ 0 w 133"/>
                  <a:gd name="T63" fmla="*/ 92 h 197"/>
                  <a:gd name="T64" fmla="*/ 6 w 133"/>
                  <a:gd name="T65" fmla="*/ 54 h 197"/>
                  <a:gd name="T66" fmla="*/ 20 w 133"/>
                  <a:gd name="T67" fmla="*/ 30 h 197"/>
                  <a:gd name="T68" fmla="*/ 37 w 133"/>
                  <a:gd name="T69" fmla="*/ 4 h 197"/>
                  <a:gd name="T70" fmla="*/ 55 w 133"/>
                  <a:gd name="T71" fmla="*/ 13 h 197"/>
                  <a:gd name="T72" fmla="*/ 62 w 133"/>
                  <a:gd name="T73" fmla="*/ 4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197">
                    <a:moveTo>
                      <a:pt x="62" y="50"/>
                    </a:moveTo>
                    <a:lnTo>
                      <a:pt x="65" y="51"/>
                    </a:lnTo>
                    <a:lnTo>
                      <a:pt x="68" y="50"/>
                    </a:lnTo>
                    <a:lnTo>
                      <a:pt x="72" y="48"/>
                    </a:lnTo>
                    <a:lnTo>
                      <a:pt x="74" y="46"/>
                    </a:lnTo>
                    <a:lnTo>
                      <a:pt x="81" y="46"/>
                    </a:lnTo>
                    <a:lnTo>
                      <a:pt x="88" y="46"/>
                    </a:lnTo>
                    <a:lnTo>
                      <a:pt x="94" y="46"/>
                    </a:lnTo>
                    <a:lnTo>
                      <a:pt x="101" y="47"/>
                    </a:lnTo>
                    <a:lnTo>
                      <a:pt x="108" y="48"/>
                    </a:lnTo>
                    <a:lnTo>
                      <a:pt x="113" y="50"/>
                    </a:lnTo>
                    <a:lnTo>
                      <a:pt x="120" y="51"/>
                    </a:lnTo>
                    <a:lnTo>
                      <a:pt x="127" y="52"/>
                    </a:lnTo>
                    <a:lnTo>
                      <a:pt x="130" y="54"/>
                    </a:lnTo>
                    <a:lnTo>
                      <a:pt x="132" y="58"/>
                    </a:lnTo>
                    <a:lnTo>
                      <a:pt x="133" y="61"/>
                    </a:lnTo>
                    <a:lnTo>
                      <a:pt x="132" y="65"/>
                    </a:lnTo>
                    <a:lnTo>
                      <a:pt x="126" y="65"/>
                    </a:lnTo>
                    <a:lnTo>
                      <a:pt x="119" y="66"/>
                    </a:lnTo>
                    <a:lnTo>
                      <a:pt x="112" y="70"/>
                    </a:lnTo>
                    <a:lnTo>
                      <a:pt x="105" y="75"/>
                    </a:lnTo>
                    <a:lnTo>
                      <a:pt x="97" y="80"/>
                    </a:lnTo>
                    <a:lnTo>
                      <a:pt x="92" y="85"/>
                    </a:lnTo>
                    <a:lnTo>
                      <a:pt x="86" y="89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8" y="90"/>
                    </a:lnTo>
                    <a:lnTo>
                      <a:pt x="75" y="88"/>
                    </a:lnTo>
                    <a:lnTo>
                      <a:pt x="77" y="84"/>
                    </a:lnTo>
                    <a:lnTo>
                      <a:pt x="79" y="81"/>
                    </a:lnTo>
                    <a:lnTo>
                      <a:pt x="85" y="75"/>
                    </a:lnTo>
                    <a:lnTo>
                      <a:pt x="96" y="68"/>
                    </a:lnTo>
                    <a:lnTo>
                      <a:pt x="112" y="60"/>
                    </a:lnTo>
                    <a:lnTo>
                      <a:pt x="109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88" y="60"/>
                    </a:lnTo>
                    <a:lnTo>
                      <a:pt x="81" y="61"/>
                    </a:lnTo>
                    <a:lnTo>
                      <a:pt x="73" y="62"/>
                    </a:lnTo>
                    <a:lnTo>
                      <a:pt x="67" y="63"/>
                    </a:lnTo>
                    <a:lnTo>
                      <a:pt x="64" y="65"/>
                    </a:lnTo>
                    <a:lnTo>
                      <a:pt x="52" y="75"/>
                    </a:lnTo>
                    <a:lnTo>
                      <a:pt x="44" y="86"/>
                    </a:lnTo>
                    <a:lnTo>
                      <a:pt x="37" y="95"/>
                    </a:lnTo>
                    <a:lnTo>
                      <a:pt x="33" y="98"/>
                    </a:lnTo>
                    <a:lnTo>
                      <a:pt x="30" y="88"/>
                    </a:lnTo>
                    <a:lnTo>
                      <a:pt x="34" y="77"/>
                    </a:lnTo>
                    <a:lnTo>
                      <a:pt x="41" y="68"/>
                    </a:lnTo>
                    <a:lnTo>
                      <a:pt x="47" y="59"/>
                    </a:lnTo>
                    <a:lnTo>
                      <a:pt x="45" y="52"/>
                    </a:lnTo>
                    <a:lnTo>
                      <a:pt x="45" y="44"/>
                    </a:lnTo>
                    <a:lnTo>
                      <a:pt x="45" y="37"/>
                    </a:lnTo>
                    <a:lnTo>
                      <a:pt x="44" y="30"/>
                    </a:lnTo>
                    <a:lnTo>
                      <a:pt x="35" y="44"/>
                    </a:lnTo>
                    <a:lnTo>
                      <a:pt x="27" y="57"/>
                    </a:lnTo>
                    <a:lnTo>
                      <a:pt x="19" y="70"/>
                    </a:lnTo>
                    <a:lnTo>
                      <a:pt x="15" y="86"/>
                    </a:lnTo>
                    <a:lnTo>
                      <a:pt x="14" y="119"/>
                    </a:lnTo>
                    <a:lnTo>
                      <a:pt x="13" y="156"/>
                    </a:lnTo>
                    <a:lnTo>
                      <a:pt x="12" y="185"/>
                    </a:lnTo>
                    <a:lnTo>
                      <a:pt x="10" y="197"/>
                    </a:lnTo>
                    <a:lnTo>
                      <a:pt x="4" y="188"/>
                    </a:lnTo>
                    <a:lnTo>
                      <a:pt x="2" y="112"/>
                    </a:lnTo>
                    <a:lnTo>
                      <a:pt x="0" y="92"/>
                    </a:lnTo>
                    <a:lnTo>
                      <a:pt x="2" y="73"/>
                    </a:lnTo>
                    <a:lnTo>
                      <a:pt x="6" y="54"/>
                    </a:lnTo>
                    <a:lnTo>
                      <a:pt x="17" y="39"/>
                    </a:lnTo>
                    <a:lnTo>
                      <a:pt x="20" y="30"/>
                    </a:lnTo>
                    <a:lnTo>
                      <a:pt x="28" y="16"/>
                    </a:lnTo>
                    <a:lnTo>
                      <a:pt x="37" y="4"/>
                    </a:lnTo>
                    <a:lnTo>
                      <a:pt x="47" y="0"/>
                    </a:lnTo>
                    <a:lnTo>
                      <a:pt x="55" y="13"/>
                    </a:lnTo>
                    <a:lnTo>
                      <a:pt x="59" y="29"/>
                    </a:lnTo>
                    <a:lnTo>
                      <a:pt x="62" y="44"/>
                    </a:lnTo>
                    <a:lnTo>
                      <a:pt x="6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7" name="Freeform 64"/>
              <p:cNvSpPr>
                <a:spLocks/>
              </p:cNvSpPr>
              <p:nvPr/>
            </p:nvSpPr>
            <p:spPr bwMode="auto">
              <a:xfrm>
                <a:off x="2268" y="2168"/>
                <a:ext cx="306" cy="285"/>
              </a:xfrm>
              <a:custGeom>
                <a:avLst/>
                <a:gdLst>
                  <a:gd name="T0" fmla="*/ 411 w 613"/>
                  <a:gd name="T1" fmla="*/ 74 h 569"/>
                  <a:gd name="T2" fmla="*/ 458 w 613"/>
                  <a:gd name="T3" fmla="*/ 95 h 569"/>
                  <a:gd name="T4" fmla="*/ 509 w 613"/>
                  <a:gd name="T5" fmla="*/ 152 h 569"/>
                  <a:gd name="T6" fmla="*/ 537 w 613"/>
                  <a:gd name="T7" fmla="*/ 238 h 569"/>
                  <a:gd name="T8" fmla="*/ 573 w 613"/>
                  <a:gd name="T9" fmla="*/ 325 h 569"/>
                  <a:gd name="T10" fmla="*/ 613 w 613"/>
                  <a:gd name="T11" fmla="*/ 483 h 569"/>
                  <a:gd name="T12" fmla="*/ 561 w 613"/>
                  <a:gd name="T13" fmla="*/ 536 h 569"/>
                  <a:gd name="T14" fmla="*/ 490 w 613"/>
                  <a:gd name="T15" fmla="*/ 566 h 569"/>
                  <a:gd name="T16" fmla="*/ 477 w 613"/>
                  <a:gd name="T17" fmla="*/ 552 h 569"/>
                  <a:gd name="T18" fmla="*/ 518 w 613"/>
                  <a:gd name="T19" fmla="*/ 525 h 569"/>
                  <a:gd name="T20" fmla="*/ 585 w 613"/>
                  <a:gd name="T21" fmla="*/ 485 h 569"/>
                  <a:gd name="T22" fmla="*/ 578 w 613"/>
                  <a:gd name="T23" fmla="*/ 419 h 569"/>
                  <a:gd name="T24" fmla="*/ 537 w 613"/>
                  <a:gd name="T25" fmla="*/ 325 h 569"/>
                  <a:gd name="T26" fmla="*/ 515 w 613"/>
                  <a:gd name="T27" fmla="*/ 265 h 569"/>
                  <a:gd name="T28" fmla="*/ 488 w 613"/>
                  <a:gd name="T29" fmla="*/ 182 h 569"/>
                  <a:gd name="T30" fmla="*/ 455 w 613"/>
                  <a:gd name="T31" fmla="*/ 127 h 569"/>
                  <a:gd name="T32" fmla="*/ 388 w 613"/>
                  <a:gd name="T33" fmla="*/ 90 h 569"/>
                  <a:gd name="T34" fmla="*/ 365 w 613"/>
                  <a:gd name="T35" fmla="*/ 102 h 569"/>
                  <a:gd name="T36" fmla="*/ 343 w 613"/>
                  <a:gd name="T37" fmla="*/ 148 h 569"/>
                  <a:gd name="T38" fmla="*/ 318 w 613"/>
                  <a:gd name="T39" fmla="*/ 150 h 569"/>
                  <a:gd name="T40" fmla="*/ 317 w 613"/>
                  <a:gd name="T41" fmla="*/ 186 h 569"/>
                  <a:gd name="T42" fmla="*/ 265 w 613"/>
                  <a:gd name="T43" fmla="*/ 228 h 569"/>
                  <a:gd name="T44" fmla="*/ 213 w 613"/>
                  <a:gd name="T45" fmla="*/ 278 h 569"/>
                  <a:gd name="T46" fmla="*/ 175 w 613"/>
                  <a:gd name="T47" fmla="*/ 363 h 569"/>
                  <a:gd name="T48" fmla="*/ 177 w 613"/>
                  <a:gd name="T49" fmla="*/ 317 h 569"/>
                  <a:gd name="T50" fmla="*/ 158 w 613"/>
                  <a:gd name="T51" fmla="*/ 229 h 569"/>
                  <a:gd name="T52" fmla="*/ 173 w 613"/>
                  <a:gd name="T53" fmla="*/ 224 h 569"/>
                  <a:gd name="T54" fmla="*/ 172 w 613"/>
                  <a:gd name="T55" fmla="*/ 187 h 569"/>
                  <a:gd name="T56" fmla="*/ 149 w 613"/>
                  <a:gd name="T57" fmla="*/ 165 h 569"/>
                  <a:gd name="T58" fmla="*/ 122 w 613"/>
                  <a:gd name="T59" fmla="*/ 236 h 569"/>
                  <a:gd name="T60" fmla="*/ 55 w 613"/>
                  <a:gd name="T61" fmla="*/ 266 h 569"/>
                  <a:gd name="T62" fmla="*/ 8 w 613"/>
                  <a:gd name="T63" fmla="*/ 247 h 569"/>
                  <a:gd name="T64" fmla="*/ 11 w 613"/>
                  <a:gd name="T65" fmla="*/ 226 h 569"/>
                  <a:gd name="T66" fmla="*/ 49 w 613"/>
                  <a:gd name="T67" fmla="*/ 244 h 569"/>
                  <a:gd name="T68" fmla="*/ 76 w 613"/>
                  <a:gd name="T69" fmla="*/ 242 h 569"/>
                  <a:gd name="T70" fmla="*/ 97 w 613"/>
                  <a:gd name="T71" fmla="*/ 229 h 569"/>
                  <a:gd name="T72" fmla="*/ 114 w 613"/>
                  <a:gd name="T73" fmla="*/ 194 h 569"/>
                  <a:gd name="T74" fmla="*/ 145 w 613"/>
                  <a:gd name="T75" fmla="*/ 124 h 569"/>
                  <a:gd name="T76" fmla="*/ 161 w 613"/>
                  <a:gd name="T77" fmla="*/ 117 h 569"/>
                  <a:gd name="T78" fmla="*/ 168 w 613"/>
                  <a:gd name="T79" fmla="*/ 124 h 569"/>
                  <a:gd name="T80" fmla="*/ 170 w 613"/>
                  <a:gd name="T81" fmla="*/ 99 h 569"/>
                  <a:gd name="T82" fmla="*/ 178 w 613"/>
                  <a:gd name="T83" fmla="*/ 94 h 569"/>
                  <a:gd name="T84" fmla="*/ 182 w 613"/>
                  <a:gd name="T85" fmla="*/ 124 h 569"/>
                  <a:gd name="T86" fmla="*/ 187 w 613"/>
                  <a:gd name="T87" fmla="*/ 174 h 569"/>
                  <a:gd name="T88" fmla="*/ 227 w 613"/>
                  <a:gd name="T89" fmla="*/ 176 h 569"/>
                  <a:gd name="T90" fmla="*/ 280 w 613"/>
                  <a:gd name="T91" fmla="*/ 87 h 569"/>
                  <a:gd name="T92" fmla="*/ 305 w 613"/>
                  <a:gd name="T93" fmla="*/ 31 h 569"/>
                  <a:gd name="T94" fmla="*/ 295 w 613"/>
                  <a:gd name="T95" fmla="*/ 97 h 569"/>
                  <a:gd name="T96" fmla="*/ 229 w 613"/>
                  <a:gd name="T97" fmla="*/ 216 h 569"/>
                  <a:gd name="T98" fmla="*/ 237 w 613"/>
                  <a:gd name="T99" fmla="*/ 220 h 569"/>
                  <a:gd name="T100" fmla="*/ 288 w 613"/>
                  <a:gd name="T101" fmla="*/ 179 h 569"/>
                  <a:gd name="T102" fmla="*/ 295 w 613"/>
                  <a:gd name="T103" fmla="*/ 153 h 569"/>
                  <a:gd name="T104" fmla="*/ 312 w 613"/>
                  <a:gd name="T105" fmla="*/ 132 h 569"/>
                  <a:gd name="T106" fmla="*/ 333 w 613"/>
                  <a:gd name="T107" fmla="*/ 58 h 569"/>
                  <a:gd name="T108" fmla="*/ 339 w 613"/>
                  <a:gd name="T109" fmla="*/ 13 h 569"/>
                  <a:gd name="T110" fmla="*/ 362 w 613"/>
                  <a:gd name="T111" fmla="*/ 5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3" h="569">
                    <a:moveTo>
                      <a:pt x="374" y="59"/>
                    </a:moveTo>
                    <a:lnTo>
                      <a:pt x="387" y="64"/>
                    </a:lnTo>
                    <a:lnTo>
                      <a:pt x="399" y="69"/>
                    </a:lnTo>
                    <a:lnTo>
                      <a:pt x="411" y="74"/>
                    </a:lnTo>
                    <a:lnTo>
                      <a:pt x="424" y="79"/>
                    </a:lnTo>
                    <a:lnTo>
                      <a:pt x="435" y="83"/>
                    </a:lnTo>
                    <a:lnTo>
                      <a:pt x="447" y="89"/>
                    </a:lnTo>
                    <a:lnTo>
                      <a:pt x="458" y="95"/>
                    </a:lnTo>
                    <a:lnTo>
                      <a:pt x="470" y="100"/>
                    </a:lnTo>
                    <a:lnTo>
                      <a:pt x="486" y="115"/>
                    </a:lnTo>
                    <a:lnTo>
                      <a:pt x="499" y="133"/>
                    </a:lnTo>
                    <a:lnTo>
                      <a:pt x="509" y="152"/>
                    </a:lnTo>
                    <a:lnTo>
                      <a:pt x="518" y="172"/>
                    </a:lnTo>
                    <a:lnTo>
                      <a:pt x="525" y="194"/>
                    </a:lnTo>
                    <a:lnTo>
                      <a:pt x="531" y="216"/>
                    </a:lnTo>
                    <a:lnTo>
                      <a:pt x="537" y="238"/>
                    </a:lnTo>
                    <a:lnTo>
                      <a:pt x="543" y="258"/>
                    </a:lnTo>
                    <a:lnTo>
                      <a:pt x="547" y="267"/>
                    </a:lnTo>
                    <a:lnTo>
                      <a:pt x="558" y="290"/>
                    </a:lnTo>
                    <a:lnTo>
                      <a:pt x="573" y="325"/>
                    </a:lnTo>
                    <a:lnTo>
                      <a:pt x="589" y="365"/>
                    </a:lnTo>
                    <a:lnTo>
                      <a:pt x="603" y="408"/>
                    </a:lnTo>
                    <a:lnTo>
                      <a:pt x="612" y="448"/>
                    </a:lnTo>
                    <a:lnTo>
                      <a:pt x="613" y="483"/>
                    </a:lnTo>
                    <a:lnTo>
                      <a:pt x="605" y="506"/>
                    </a:lnTo>
                    <a:lnTo>
                      <a:pt x="594" y="515"/>
                    </a:lnTo>
                    <a:lnTo>
                      <a:pt x="578" y="525"/>
                    </a:lnTo>
                    <a:lnTo>
                      <a:pt x="561" y="536"/>
                    </a:lnTo>
                    <a:lnTo>
                      <a:pt x="541" y="545"/>
                    </a:lnTo>
                    <a:lnTo>
                      <a:pt x="522" y="553"/>
                    </a:lnTo>
                    <a:lnTo>
                      <a:pt x="505" y="560"/>
                    </a:lnTo>
                    <a:lnTo>
                      <a:pt x="490" y="566"/>
                    </a:lnTo>
                    <a:lnTo>
                      <a:pt x="479" y="569"/>
                    </a:lnTo>
                    <a:lnTo>
                      <a:pt x="478" y="563"/>
                    </a:lnTo>
                    <a:lnTo>
                      <a:pt x="477" y="558"/>
                    </a:lnTo>
                    <a:lnTo>
                      <a:pt x="477" y="552"/>
                    </a:lnTo>
                    <a:lnTo>
                      <a:pt x="477" y="546"/>
                    </a:lnTo>
                    <a:lnTo>
                      <a:pt x="486" y="542"/>
                    </a:lnTo>
                    <a:lnTo>
                      <a:pt x="501" y="533"/>
                    </a:lnTo>
                    <a:lnTo>
                      <a:pt x="518" y="525"/>
                    </a:lnTo>
                    <a:lnTo>
                      <a:pt x="537" y="515"/>
                    </a:lnTo>
                    <a:lnTo>
                      <a:pt x="555" y="505"/>
                    </a:lnTo>
                    <a:lnTo>
                      <a:pt x="571" y="494"/>
                    </a:lnTo>
                    <a:lnTo>
                      <a:pt x="585" y="485"/>
                    </a:lnTo>
                    <a:lnTo>
                      <a:pt x="593" y="476"/>
                    </a:lnTo>
                    <a:lnTo>
                      <a:pt x="592" y="462"/>
                    </a:lnTo>
                    <a:lnTo>
                      <a:pt x="586" y="442"/>
                    </a:lnTo>
                    <a:lnTo>
                      <a:pt x="578" y="419"/>
                    </a:lnTo>
                    <a:lnTo>
                      <a:pt x="568" y="394"/>
                    </a:lnTo>
                    <a:lnTo>
                      <a:pt x="556" y="369"/>
                    </a:lnTo>
                    <a:lnTo>
                      <a:pt x="546" y="346"/>
                    </a:lnTo>
                    <a:lnTo>
                      <a:pt x="537" y="325"/>
                    </a:lnTo>
                    <a:lnTo>
                      <a:pt x="530" y="310"/>
                    </a:lnTo>
                    <a:lnTo>
                      <a:pt x="528" y="302"/>
                    </a:lnTo>
                    <a:lnTo>
                      <a:pt x="522" y="286"/>
                    </a:lnTo>
                    <a:lnTo>
                      <a:pt x="515" y="265"/>
                    </a:lnTo>
                    <a:lnTo>
                      <a:pt x="508" y="242"/>
                    </a:lnTo>
                    <a:lnTo>
                      <a:pt x="500" y="219"/>
                    </a:lnTo>
                    <a:lnTo>
                      <a:pt x="493" y="198"/>
                    </a:lnTo>
                    <a:lnTo>
                      <a:pt x="488" y="182"/>
                    </a:lnTo>
                    <a:lnTo>
                      <a:pt x="485" y="174"/>
                    </a:lnTo>
                    <a:lnTo>
                      <a:pt x="478" y="156"/>
                    </a:lnTo>
                    <a:lnTo>
                      <a:pt x="468" y="140"/>
                    </a:lnTo>
                    <a:lnTo>
                      <a:pt x="455" y="127"/>
                    </a:lnTo>
                    <a:lnTo>
                      <a:pt x="440" y="115"/>
                    </a:lnTo>
                    <a:lnTo>
                      <a:pt x="423" y="106"/>
                    </a:lnTo>
                    <a:lnTo>
                      <a:pt x="407" y="98"/>
                    </a:lnTo>
                    <a:lnTo>
                      <a:pt x="388" y="90"/>
                    </a:lnTo>
                    <a:lnTo>
                      <a:pt x="371" y="84"/>
                    </a:lnTo>
                    <a:lnTo>
                      <a:pt x="370" y="86"/>
                    </a:lnTo>
                    <a:lnTo>
                      <a:pt x="367" y="92"/>
                    </a:lnTo>
                    <a:lnTo>
                      <a:pt x="365" y="102"/>
                    </a:lnTo>
                    <a:lnTo>
                      <a:pt x="361" y="112"/>
                    </a:lnTo>
                    <a:lnTo>
                      <a:pt x="356" y="125"/>
                    </a:lnTo>
                    <a:lnTo>
                      <a:pt x="350" y="136"/>
                    </a:lnTo>
                    <a:lnTo>
                      <a:pt x="343" y="148"/>
                    </a:lnTo>
                    <a:lnTo>
                      <a:pt x="336" y="156"/>
                    </a:lnTo>
                    <a:lnTo>
                      <a:pt x="331" y="153"/>
                    </a:lnTo>
                    <a:lnTo>
                      <a:pt x="324" y="151"/>
                    </a:lnTo>
                    <a:lnTo>
                      <a:pt x="318" y="150"/>
                    </a:lnTo>
                    <a:lnTo>
                      <a:pt x="311" y="148"/>
                    </a:lnTo>
                    <a:lnTo>
                      <a:pt x="312" y="160"/>
                    </a:lnTo>
                    <a:lnTo>
                      <a:pt x="316" y="174"/>
                    </a:lnTo>
                    <a:lnTo>
                      <a:pt x="317" y="186"/>
                    </a:lnTo>
                    <a:lnTo>
                      <a:pt x="306" y="195"/>
                    </a:lnTo>
                    <a:lnTo>
                      <a:pt x="294" y="205"/>
                    </a:lnTo>
                    <a:lnTo>
                      <a:pt x="280" y="217"/>
                    </a:lnTo>
                    <a:lnTo>
                      <a:pt x="265" y="228"/>
                    </a:lnTo>
                    <a:lnTo>
                      <a:pt x="251" y="240"/>
                    </a:lnTo>
                    <a:lnTo>
                      <a:pt x="237" y="251"/>
                    </a:lnTo>
                    <a:lnTo>
                      <a:pt x="225" y="264"/>
                    </a:lnTo>
                    <a:lnTo>
                      <a:pt x="213" y="278"/>
                    </a:lnTo>
                    <a:lnTo>
                      <a:pt x="204" y="293"/>
                    </a:lnTo>
                    <a:lnTo>
                      <a:pt x="195" y="311"/>
                    </a:lnTo>
                    <a:lnTo>
                      <a:pt x="184" y="339"/>
                    </a:lnTo>
                    <a:lnTo>
                      <a:pt x="175" y="363"/>
                    </a:lnTo>
                    <a:lnTo>
                      <a:pt x="172" y="373"/>
                    </a:lnTo>
                    <a:lnTo>
                      <a:pt x="170" y="354"/>
                    </a:lnTo>
                    <a:lnTo>
                      <a:pt x="174" y="335"/>
                    </a:lnTo>
                    <a:lnTo>
                      <a:pt x="177" y="317"/>
                    </a:lnTo>
                    <a:lnTo>
                      <a:pt x="182" y="300"/>
                    </a:lnTo>
                    <a:lnTo>
                      <a:pt x="177" y="276"/>
                    </a:lnTo>
                    <a:lnTo>
                      <a:pt x="168" y="252"/>
                    </a:lnTo>
                    <a:lnTo>
                      <a:pt x="158" y="229"/>
                    </a:lnTo>
                    <a:lnTo>
                      <a:pt x="150" y="205"/>
                    </a:lnTo>
                    <a:lnTo>
                      <a:pt x="160" y="206"/>
                    </a:lnTo>
                    <a:lnTo>
                      <a:pt x="167" y="214"/>
                    </a:lnTo>
                    <a:lnTo>
                      <a:pt x="173" y="224"/>
                    </a:lnTo>
                    <a:lnTo>
                      <a:pt x="178" y="233"/>
                    </a:lnTo>
                    <a:lnTo>
                      <a:pt x="180" y="233"/>
                    </a:lnTo>
                    <a:lnTo>
                      <a:pt x="177" y="210"/>
                    </a:lnTo>
                    <a:lnTo>
                      <a:pt x="172" y="187"/>
                    </a:lnTo>
                    <a:lnTo>
                      <a:pt x="163" y="165"/>
                    </a:lnTo>
                    <a:lnTo>
                      <a:pt x="155" y="144"/>
                    </a:lnTo>
                    <a:lnTo>
                      <a:pt x="152" y="152"/>
                    </a:lnTo>
                    <a:lnTo>
                      <a:pt x="149" y="165"/>
                    </a:lnTo>
                    <a:lnTo>
                      <a:pt x="144" y="181"/>
                    </a:lnTo>
                    <a:lnTo>
                      <a:pt x="138" y="200"/>
                    </a:lnTo>
                    <a:lnTo>
                      <a:pt x="131" y="219"/>
                    </a:lnTo>
                    <a:lnTo>
                      <a:pt x="122" y="236"/>
                    </a:lnTo>
                    <a:lnTo>
                      <a:pt x="110" y="250"/>
                    </a:lnTo>
                    <a:lnTo>
                      <a:pt x="96" y="259"/>
                    </a:lnTo>
                    <a:lnTo>
                      <a:pt x="74" y="265"/>
                    </a:lnTo>
                    <a:lnTo>
                      <a:pt x="55" y="266"/>
                    </a:lnTo>
                    <a:lnTo>
                      <a:pt x="39" y="265"/>
                    </a:lnTo>
                    <a:lnTo>
                      <a:pt x="25" y="261"/>
                    </a:lnTo>
                    <a:lnTo>
                      <a:pt x="15" y="255"/>
                    </a:lnTo>
                    <a:lnTo>
                      <a:pt x="8" y="247"/>
                    </a:lnTo>
                    <a:lnTo>
                      <a:pt x="2" y="239"/>
                    </a:lnTo>
                    <a:lnTo>
                      <a:pt x="0" y="229"/>
                    </a:lnTo>
                    <a:lnTo>
                      <a:pt x="4" y="226"/>
                    </a:lnTo>
                    <a:lnTo>
                      <a:pt x="11" y="226"/>
                    </a:lnTo>
                    <a:lnTo>
                      <a:pt x="19" y="231"/>
                    </a:lnTo>
                    <a:lnTo>
                      <a:pt x="30" y="235"/>
                    </a:lnTo>
                    <a:lnTo>
                      <a:pt x="40" y="241"/>
                    </a:lnTo>
                    <a:lnTo>
                      <a:pt x="49" y="244"/>
                    </a:lnTo>
                    <a:lnTo>
                      <a:pt x="57" y="247"/>
                    </a:lnTo>
                    <a:lnTo>
                      <a:pt x="63" y="243"/>
                    </a:lnTo>
                    <a:lnTo>
                      <a:pt x="70" y="243"/>
                    </a:lnTo>
                    <a:lnTo>
                      <a:pt x="76" y="242"/>
                    </a:lnTo>
                    <a:lnTo>
                      <a:pt x="83" y="240"/>
                    </a:lnTo>
                    <a:lnTo>
                      <a:pt x="87" y="238"/>
                    </a:lnTo>
                    <a:lnTo>
                      <a:pt x="93" y="234"/>
                    </a:lnTo>
                    <a:lnTo>
                      <a:pt x="97" y="229"/>
                    </a:lnTo>
                    <a:lnTo>
                      <a:pt x="100" y="225"/>
                    </a:lnTo>
                    <a:lnTo>
                      <a:pt x="104" y="219"/>
                    </a:lnTo>
                    <a:lnTo>
                      <a:pt x="108" y="209"/>
                    </a:lnTo>
                    <a:lnTo>
                      <a:pt x="114" y="194"/>
                    </a:lnTo>
                    <a:lnTo>
                      <a:pt x="121" y="176"/>
                    </a:lnTo>
                    <a:lnTo>
                      <a:pt x="129" y="157"/>
                    </a:lnTo>
                    <a:lnTo>
                      <a:pt x="137" y="140"/>
                    </a:lnTo>
                    <a:lnTo>
                      <a:pt x="145" y="124"/>
                    </a:lnTo>
                    <a:lnTo>
                      <a:pt x="152" y="112"/>
                    </a:lnTo>
                    <a:lnTo>
                      <a:pt x="158" y="106"/>
                    </a:lnTo>
                    <a:lnTo>
                      <a:pt x="161" y="110"/>
                    </a:lnTo>
                    <a:lnTo>
                      <a:pt x="161" y="117"/>
                    </a:lnTo>
                    <a:lnTo>
                      <a:pt x="160" y="124"/>
                    </a:lnTo>
                    <a:lnTo>
                      <a:pt x="159" y="128"/>
                    </a:lnTo>
                    <a:lnTo>
                      <a:pt x="165" y="127"/>
                    </a:lnTo>
                    <a:lnTo>
                      <a:pt x="168" y="124"/>
                    </a:lnTo>
                    <a:lnTo>
                      <a:pt x="172" y="120"/>
                    </a:lnTo>
                    <a:lnTo>
                      <a:pt x="174" y="115"/>
                    </a:lnTo>
                    <a:lnTo>
                      <a:pt x="174" y="106"/>
                    </a:lnTo>
                    <a:lnTo>
                      <a:pt x="170" y="99"/>
                    </a:lnTo>
                    <a:lnTo>
                      <a:pt x="167" y="92"/>
                    </a:lnTo>
                    <a:lnTo>
                      <a:pt x="168" y="86"/>
                    </a:lnTo>
                    <a:lnTo>
                      <a:pt x="174" y="89"/>
                    </a:lnTo>
                    <a:lnTo>
                      <a:pt x="178" y="94"/>
                    </a:lnTo>
                    <a:lnTo>
                      <a:pt x="181" y="99"/>
                    </a:lnTo>
                    <a:lnTo>
                      <a:pt x="184" y="104"/>
                    </a:lnTo>
                    <a:lnTo>
                      <a:pt x="184" y="114"/>
                    </a:lnTo>
                    <a:lnTo>
                      <a:pt x="182" y="124"/>
                    </a:lnTo>
                    <a:lnTo>
                      <a:pt x="177" y="132"/>
                    </a:lnTo>
                    <a:lnTo>
                      <a:pt x="170" y="137"/>
                    </a:lnTo>
                    <a:lnTo>
                      <a:pt x="177" y="151"/>
                    </a:lnTo>
                    <a:lnTo>
                      <a:pt x="187" y="174"/>
                    </a:lnTo>
                    <a:lnTo>
                      <a:pt x="195" y="198"/>
                    </a:lnTo>
                    <a:lnTo>
                      <a:pt x="203" y="216"/>
                    </a:lnTo>
                    <a:lnTo>
                      <a:pt x="214" y="197"/>
                    </a:lnTo>
                    <a:lnTo>
                      <a:pt x="227" y="176"/>
                    </a:lnTo>
                    <a:lnTo>
                      <a:pt x="240" y="156"/>
                    </a:lnTo>
                    <a:lnTo>
                      <a:pt x="253" y="134"/>
                    </a:lnTo>
                    <a:lnTo>
                      <a:pt x="267" y="111"/>
                    </a:lnTo>
                    <a:lnTo>
                      <a:pt x="280" y="87"/>
                    </a:lnTo>
                    <a:lnTo>
                      <a:pt x="289" y="61"/>
                    </a:lnTo>
                    <a:lnTo>
                      <a:pt x="297" y="36"/>
                    </a:lnTo>
                    <a:lnTo>
                      <a:pt x="302" y="35"/>
                    </a:lnTo>
                    <a:lnTo>
                      <a:pt x="305" y="31"/>
                    </a:lnTo>
                    <a:lnTo>
                      <a:pt x="308" y="30"/>
                    </a:lnTo>
                    <a:lnTo>
                      <a:pt x="312" y="33"/>
                    </a:lnTo>
                    <a:lnTo>
                      <a:pt x="306" y="64"/>
                    </a:lnTo>
                    <a:lnTo>
                      <a:pt x="295" y="97"/>
                    </a:lnTo>
                    <a:lnTo>
                      <a:pt x="279" y="130"/>
                    </a:lnTo>
                    <a:lnTo>
                      <a:pt x="261" y="164"/>
                    </a:lnTo>
                    <a:lnTo>
                      <a:pt x="244" y="193"/>
                    </a:lnTo>
                    <a:lnTo>
                      <a:pt x="229" y="216"/>
                    </a:lnTo>
                    <a:lnTo>
                      <a:pt x="218" y="232"/>
                    </a:lnTo>
                    <a:lnTo>
                      <a:pt x="214" y="238"/>
                    </a:lnTo>
                    <a:lnTo>
                      <a:pt x="225" y="229"/>
                    </a:lnTo>
                    <a:lnTo>
                      <a:pt x="237" y="220"/>
                    </a:lnTo>
                    <a:lnTo>
                      <a:pt x="251" y="209"/>
                    </a:lnTo>
                    <a:lnTo>
                      <a:pt x="265" y="198"/>
                    </a:lnTo>
                    <a:lnTo>
                      <a:pt x="278" y="188"/>
                    </a:lnTo>
                    <a:lnTo>
                      <a:pt x="288" y="179"/>
                    </a:lnTo>
                    <a:lnTo>
                      <a:pt x="295" y="173"/>
                    </a:lnTo>
                    <a:lnTo>
                      <a:pt x="297" y="171"/>
                    </a:lnTo>
                    <a:lnTo>
                      <a:pt x="295" y="163"/>
                    </a:lnTo>
                    <a:lnTo>
                      <a:pt x="295" y="153"/>
                    </a:lnTo>
                    <a:lnTo>
                      <a:pt x="295" y="144"/>
                    </a:lnTo>
                    <a:lnTo>
                      <a:pt x="297" y="135"/>
                    </a:lnTo>
                    <a:lnTo>
                      <a:pt x="304" y="133"/>
                    </a:lnTo>
                    <a:lnTo>
                      <a:pt x="312" y="132"/>
                    </a:lnTo>
                    <a:lnTo>
                      <a:pt x="320" y="133"/>
                    </a:lnTo>
                    <a:lnTo>
                      <a:pt x="327" y="135"/>
                    </a:lnTo>
                    <a:lnTo>
                      <a:pt x="334" y="104"/>
                    </a:lnTo>
                    <a:lnTo>
                      <a:pt x="333" y="58"/>
                    </a:lnTo>
                    <a:lnTo>
                      <a:pt x="329" y="16"/>
                    </a:lnTo>
                    <a:lnTo>
                      <a:pt x="332" y="0"/>
                    </a:lnTo>
                    <a:lnTo>
                      <a:pt x="335" y="5"/>
                    </a:lnTo>
                    <a:lnTo>
                      <a:pt x="339" y="13"/>
                    </a:lnTo>
                    <a:lnTo>
                      <a:pt x="343" y="22"/>
                    </a:lnTo>
                    <a:lnTo>
                      <a:pt x="349" y="33"/>
                    </a:lnTo>
                    <a:lnTo>
                      <a:pt x="355" y="43"/>
                    </a:lnTo>
                    <a:lnTo>
                      <a:pt x="362" y="51"/>
                    </a:lnTo>
                    <a:lnTo>
                      <a:pt x="367" y="57"/>
                    </a:lnTo>
                    <a:lnTo>
                      <a:pt x="374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8" name="Freeform 65"/>
              <p:cNvSpPr>
                <a:spLocks/>
              </p:cNvSpPr>
              <p:nvPr/>
            </p:nvSpPr>
            <p:spPr bwMode="auto">
              <a:xfrm>
                <a:off x="2033" y="2175"/>
                <a:ext cx="39" cy="210"/>
              </a:xfrm>
              <a:custGeom>
                <a:avLst/>
                <a:gdLst>
                  <a:gd name="T0" fmla="*/ 77 w 77"/>
                  <a:gd name="T1" fmla="*/ 2 h 420"/>
                  <a:gd name="T2" fmla="*/ 71 w 77"/>
                  <a:gd name="T3" fmla="*/ 15 h 420"/>
                  <a:gd name="T4" fmla="*/ 63 w 77"/>
                  <a:gd name="T5" fmla="*/ 34 h 420"/>
                  <a:gd name="T6" fmla="*/ 55 w 77"/>
                  <a:gd name="T7" fmla="*/ 57 h 420"/>
                  <a:gd name="T8" fmla="*/ 47 w 77"/>
                  <a:gd name="T9" fmla="*/ 85 h 420"/>
                  <a:gd name="T10" fmla="*/ 39 w 77"/>
                  <a:gd name="T11" fmla="*/ 120 h 420"/>
                  <a:gd name="T12" fmla="*/ 32 w 77"/>
                  <a:gd name="T13" fmla="*/ 161 h 420"/>
                  <a:gd name="T14" fmla="*/ 28 w 77"/>
                  <a:gd name="T15" fmla="*/ 210 h 420"/>
                  <a:gd name="T16" fmla="*/ 26 w 77"/>
                  <a:gd name="T17" fmla="*/ 265 h 420"/>
                  <a:gd name="T18" fmla="*/ 32 w 77"/>
                  <a:gd name="T19" fmla="*/ 416 h 420"/>
                  <a:gd name="T20" fmla="*/ 25 w 77"/>
                  <a:gd name="T21" fmla="*/ 417 h 420"/>
                  <a:gd name="T22" fmla="*/ 16 w 77"/>
                  <a:gd name="T23" fmla="*/ 419 h 420"/>
                  <a:gd name="T24" fmla="*/ 7 w 77"/>
                  <a:gd name="T25" fmla="*/ 420 h 420"/>
                  <a:gd name="T26" fmla="*/ 0 w 77"/>
                  <a:gd name="T27" fmla="*/ 420 h 420"/>
                  <a:gd name="T28" fmla="*/ 3 w 77"/>
                  <a:gd name="T29" fmla="*/ 195 h 420"/>
                  <a:gd name="T30" fmla="*/ 8 w 77"/>
                  <a:gd name="T31" fmla="*/ 171 h 420"/>
                  <a:gd name="T32" fmla="*/ 15 w 77"/>
                  <a:gd name="T33" fmla="*/ 144 h 420"/>
                  <a:gd name="T34" fmla="*/ 23 w 77"/>
                  <a:gd name="T35" fmla="*/ 115 h 420"/>
                  <a:gd name="T36" fmla="*/ 32 w 77"/>
                  <a:gd name="T37" fmla="*/ 86 h 420"/>
                  <a:gd name="T38" fmla="*/ 43 w 77"/>
                  <a:gd name="T39" fmla="*/ 59 h 420"/>
                  <a:gd name="T40" fmla="*/ 52 w 77"/>
                  <a:gd name="T41" fmla="*/ 35 h 420"/>
                  <a:gd name="T42" fmla="*/ 61 w 77"/>
                  <a:gd name="T43" fmla="*/ 15 h 420"/>
                  <a:gd name="T44" fmla="*/ 68 w 77"/>
                  <a:gd name="T45" fmla="*/ 0 h 420"/>
                  <a:gd name="T46" fmla="*/ 70 w 77"/>
                  <a:gd name="T47" fmla="*/ 0 h 420"/>
                  <a:gd name="T48" fmla="*/ 72 w 77"/>
                  <a:gd name="T49" fmla="*/ 1 h 420"/>
                  <a:gd name="T50" fmla="*/ 75 w 77"/>
                  <a:gd name="T51" fmla="*/ 4 h 420"/>
                  <a:gd name="T52" fmla="*/ 77 w 77"/>
                  <a:gd name="T53" fmla="*/ 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7" h="420">
                    <a:moveTo>
                      <a:pt x="77" y="2"/>
                    </a:moveTo>
                    <a:lnTo>
                      <a:pt x="71" y="15"/>
                    </a:lnTo>
                    <a:lnTo>
                      <a:pt x="63" y="34"/>
                    </a:lnTo>
                    <a:lnTo>
                      <a:pt x="55" y="57"/>
                    </a:lnTo>
                    <a:lnTo>
                      <a:pt x="47" y="85"/>
                    </a:lnTo>
                    <a:lnTo>
                      <a:pt x="39" y="120"/>
                    </a:lnTo>
                    <a:lnTo>
                      <a:pt x="32" y="161"/>
                    </a:lnTo>
                    <a:lnTo>
                      <a:pt x="28" y="210"/>
                    </a:lnTo>
                    <a:lnTo>
                      <a:pt x="26" y="265"/>
                    </a:lnTo>
                    <a:lnTo>
                      <a:pt x="32" y="416"/>
                    </a:lnTo>
                    <a:lnTo>
                      <a:pt x="25" y="417"/>
                    </a:lnTo>
                    <a:lnTo>
                      <a:pt x="16" y="419"/>
                    </a:lnTo>
                    <a:lnTo>
                      <a:pt x="7" y="420"/>
                    </a:lnTo>
                    <a:lnTo>
                      <a:pt x="0" y="420"/>
                    </a:lnTo>
                    <a:lnTo>
                      <a:pt x="3" y="195"/>
                    </a:lnTo>
                    <a:lnTo>
                      <a:pt x="8" y="171"/>
                    </a:lnTo>
                    <a:lnTo>
                      <a:pt x="15" y="144"/>
                    </a:lnTo>
                    <a:lnTo>
                      <a:pt x="23" y="115"/>
                    </a:lnTo>
                    <a:lnTo>
                      <a:pt x="32" y="86"/>
                    </a:lnTo>
                    <a:lnTo>
                      <a:pt x="43" y="59"/>
                    </a:lnTo>
                    <a:lnTo>
                      <a:pt x="52" y="35"/>
                    </a:lnTo>
                    <a:lnTo>
                      <a:pt x="61" y="15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5" y="4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79" name="Freeform 66"/>
              <p:cNvSpPr>
                <a:spLocks/>
              </p:cNvSpPr>
              <p:nvPr/>
            </p:nvSpPr>
            <p:spPr bwMode="auto">
              <a:xfrm>
                <a:off x="2075" y="2178"/>
                <a:ext cx="97" cy="267"/>
              </a:xfrm>
              <a:custGeom>
                <a:avLst/>
                <a:gdLst>
                  <a:gd name="T0" fmla="*/ 104 w 194"/>
                  <a:gd name="T1" fmla="*/ 68 h 533"/>
                  <a:gd name="T2" fmla="*/ 141 w 194"/>
                  <a:gd name="T3" fmla="*/ 85 h 533"/>
                  <a:gd name="T4" fmla="*/ 175 w 194"/>
                  <a:gd name="T5" fmla="*/ 124 h 533"/>
                  <a:gd name="T6" fmla="*/ 194 w 194"/>
                  <a:gd name="T7" fmla="*/ 182 h 533"/>
                  <a:gd name="T8" fmla="*/ 191 w 194"/>
                  <a:gd name="T9" fmla="*/ 245 h 533"/>
                  <a:gd name="T10" fmla="*/ 187 w 194"/>
                  <a:gd name="T11" fmla="*/ 303 h 533"/>
                  <a:gd name="T12" fmla="*/ 183 w 194"/>
                  <a:gd name="T13" fmla="*/ 329 h 533"/>
                  <a:gd name="T14" fmla="*/ 173 w 194"/>
                  <a:gd name="T15" fmla="*/ 319 h 533"/>
                  <a:gd name="T16" fmla="*/ 171 w 194"/>
                  <a:gd name="T17" fmla="*/ 285 h 533"/>
                  <a:gd name="T18" fmla="*/ 177 w 194"/>
                  <a:gd name="T19" fmla="*/ 232 h 533"/>
                  <a:gd name="T20" fmla="*/ 179 w 194"/>
                  <a:gd name="T21" fmla="*/ 181 h 533"/>
                  <a:gd name="T22" fmla="*/ 158 w 194"/>
                  <a:gd name="T23" fmla="*/ 132 h 533"/>
                  <a:gd name="T24" fmla="*/ 131 w 194"/>
                  <a:gd name="T25" fmla="*/ 107 h 533"/>
                  <a:gd name="T26" fmla="*/ 121 w 194"/>
                  <a:gd name="T27" fmla="*/ 101 h 533"/>
                  <a:gd name="T28" fmla="*/ 116 w 194"/>
                  <a:gd name="T29" fmla="*/ 108 h 533"/>
                  <a:gd name="T30" fmla="*/ 123 w 194"/>
                  <a:gd name="T31" fmla="*/ 123 h 533"/>
                  <a:gd name="T32" fmla="*/ 133 w 194"/>
                  <a:gd name="T33" fmla="*/ 180 h 533"/>
                  <a:gd name="T34" fmla="*/ 143 w 194"/>
                  <a:gd name="T35" fmla="*/ 276 h 533"/>
                  <a:gd name="T36" fmla="*/ 161 w 194"/>
                  <a:gd name="T37" fmla="*/ 338 h 533"/>
                  <a:gd name="T38" fmla="*/ 174 w 194"/>
                  <a:gd name="T39" fmla="*/ 383 h 533"/>
                  <a:gd name="T40" fmla="*/ 183 w 194"/>
                  <a:gd name="T41" fmla="*/ 433 h 533"/>
                  <a:gd name="T42" fmla="*/ 187 w 194"/>
                  <a:gd name="T43" fmla="*/ 470 h 533"/>
                  <a:gd name="T44" fmla="*/ 169 w 194"/>
                  <a:gd name="T45" fmla="*/ 489 h 533"/>
                  <a:gd name="T46" fmla="*/ 139 w 194"/>
                  <a:gd name="T47" fmla="*/ 507 h 533"/>
                  <a:gd name="T48" fmla="*/ 108 w 194"/>
                  <a:gd name="T49" fmla="*/ 519 h 533"/>
                  <a:gd name="T50" fmla="*/ 78 w 194"/>
                  <a:gd name="T51" fmla="*/ 527 h 533"/>
                  <a:gd name="T52" fmla="*/ 51 w 194"/>
                  <a:gd name="T53" fmla="*/ 532 h 533"/>
                  <a:gd name="T54" fmla="*/ 28 w 194"/>
                  <a:gd name="T55" fmla="*/ 533 h 533"/>
                  <a:gd name="T56" fmla="*/ 10 w 194"/>
                  <a:gd name="T57" fmla="*/ 533 h 533"/>
                  <a:gd name="T58" fmla="*/ 1 w 194"/>
                  <a:gd name="T59" fmla="*/ 533 h 533"/>
                  <a:gd name="T60" fmla="*/ 8 w 194"/>
                  <a:gd name="T61" fmla="*/ 528 h 533"/>
                  <a:gd name="T62" fmla="*/ 46 w 194"/>
                  <a:gd name="T63" fmla="*/ 517 h 533"/>
                  <a:gd name="T64" fmla="*/ 99 w 194"/>
                  <a:gd name="T65" fmla="*/ 498 h 533"/>
                  <a:gd name="T66" fmla="*/ 149 w 194"/>
                  <a:gd name="T67" fmla="*/ 475 h 533"/>
                  <a:gd name="T68" fmla="*/ 162 w 194"/>
                  <a:gd name="T69" fmla="*/ 434 h 533"/>
                  <a:gd name="T70" fmla="*/ 146 w 194"/>
                  <a:gd name="T71" fmla="*/ 383 h 533"/>
                  <a:gd name="T72" fmla="*/ 127 w 194"/>
                  <a:gd name="T73" fmla="*/ 335 h 533"/>
                  <a:gd name="T74" fmla="*/ 109 w 194"/>
                  <a:gd name="T75" fmla="*/ 285 h 533"/>
                  <a:gd name="T76" fmla="*/ 98 w 194"/>
                  <a:gd name="T77" fmla="*/ 185 h 533"/>
                  <a:gd name="T78" fmla="*/ 85 w 194"/>
                  <a:gd name="T79" fmla="*/ 136 h 533"/>
                  <a:gd name="T80" fmla="*/ 66 w 194"/>
                  <a:gd name="T81" fmla="*/ 87 h 533"/>
                  <a:gd name="T82" fmla="*/ 38 w 194"/>
                  <a:gd name="T83" fmla="*/ 44 h 533"/>
                  <a:gd name="T84" fmla="*/ 0 w 194"/>
                  <a:gd name="T85" fmla="*/ 8 h 533"/>
                  <a:gd name="T86" fmla="*/ 15 w 194"/>
                  <a:gd name="T87" fmla="*/ 3 h 533"/>
                  <a:gd name="T88" fmla="*/ 36 w 194"/>
                  <a:gd name="T89" fmla="*/ 19 h 533"/>
                  <a:gd name="T90" fmla="*/ 60 w 194"/>
                  <a:gd name="T91" fmla="*/ 41 h 533"/>
                  <a:gd name="T92" fmla="*/ 81 w 194"/>
                  <a:gd name="T93" fmla="*/ 61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4" h="533">
                    <a:moveTo>
                      <a:pt x="89" y="68"/>
                    </a:moveTo>
                    <a:lnTo>
                      <a:pt x="104" y="68"/>
                    </a:lnTo>
                    <a:lnTo>
                      <a:pt x="122" y="74"/>
                    </a:lnTo>
                    <a:lnTo>
                      <a:pt x="141" y="85"/>
                    </a:lnTo>
                    <a:lnTo>
                      <a:pt x="159" y="102"/>
                    </a:lnTo>
                    <a:lnTo>
                      <a:pt x="175" y="124"/>
                    </a:lnTo>
                    <a:lnTo>
                      <a:pt x="187" y="152"/>
                    </a:lnTo>
                    <a:lnTo>
                      <a:pt x="194" y="182"/>
                    </a:lnTo>
                    <a:lnTo>
                      <a:pt x="194" y="216"/>
                    </a:lnTo>
                    <a:lnTo>
                      <a:pt x="191" y="245"/>
                    </a:lnTo>
                    <a:lnTo>
                      <a:pt x="189" y="274"/>
                    </a:lnTo>
                    <a:lnTo>
                      <a:pt x="187" y="303"/>
                    </a:lnTo>
                    <a:lnTo>
                      <a:pt x="186" y="332"/>
                    </a:lnTo>
                    <a:lnTo>
                      <a:pt x="183" y="329"/>
                    </a:lnTo>
                    <a:lnTo>
                      <a:pt x="179" y="325"/>
                    </a:lnTo>
                    <a:lnTo>
                      <a:pt x="173" y="319"/>
                    </a:lnTo>
                    <a:lnTo>
                      <a:pt x="169" y="313"/>
                    </a:lnTo>
                    <a:lnTo>
                      <a:pt x="171" y="285"/>
                    </a:lnTo>
                    <a:lnTo>
                      <a:pt x="174" y="259"/>
                    </a:lnTo>
                    <a:lnTo>
                      <a:pt x="177" y="232"/>
                    </a:lnTo>
                    <a:lnTo>
                      <a:pt x="180" y="206"/>
                    </a:lnTo>
                    <a:lnTo>
                      <a:pt x="179" y="181"/>
                    </a:lnTo>
                    <a:lnTo>
                      <a:pt x="172" y="155"/>
                    </a:lnTo>
                    <a:lnTo>
                      <a:pt x="158" y="132"/>
                    </a:lnTo>
                    <a:lnTo>
                      <a:pt x="135" y="110"/>
                    </a:lnTo>
                    <a:lnTo>
                      <a:pt x="131" y="107"/>
                    </a:lnTo>
                    <a:lnTo>
                      <a:pt x="127" y="104"/>
                    </a:lnTo>
                    <a:lnTo>
                      <a:pt x="121" y="101"/>
                    </a:lnTo>
                    <a:lnTo>
                      <a:pt x="115" y="100"/>
                    </a:lnTo>
                    <a:lnTo>
                      <a:pt x="116" y="108"/>
                    </a:lnTo>
                    <a:lnTo>
                      <a:pt x="120" y="115"/>
                    </a:lnTo>
                    <a:lnTo>
                      <a:pt x="123" y="123"/>
                    </a:lnTo>
                    <a:lnTo>
                      <a:pt x="127" y="131"/>
                    </a:lnTo>
                    <a:lnTo>
                      <a:pt x="133" y="180"/>
                    </a:lnTo>
                    <a:lnTo>
                      <a:pt x="137" y="228"/>
                    </a:lnTo>
                    <a:lnTo>
                      <a:pt x="143" y="276"/>
                    </a:lnTo>
                    <a:lnTo>
                      <a:pt x="156" y="322"/>
                    </a:lnTo>
                    <a:lnTo>
                      <a:pt x="161" y="338"/>
                    </a:lnTo>
                    <a:lnTo>
                      <a:pt x="168" y="359"/>
                    </a:lnTo>
                    <a:lnTo>
                      <a:pt x="174" y="383"/>
                    </a:lnTo>
                    <a:lnTo>
                      <a:pt x="179" y="409"/>
                    </a:lnTo>
                    <a:lnTo>
                      <a:pt x="183" y="433"/>
                    </a:lnTo>
                    <a:lnTo>
                      <a:pt x="186" y="454"/>
                    </a:lnTo>
                    <a:lnTo>
                      <a:pt x="187" y="470"/>
                    </a:lnTo>
                    <a:lnTo>
                      <a:pt x="184" y="478"/>
                    </a:lnTo>
                    <a:lnTo>
                      <a:pt x="169" y="489"/>
                    </a:lnTo>
                    <a:lnTo>
                      <a:pt x="154" y="498"/>
                    </a:lnTo>
                    <a:lnTo>
                      <a:pt x="139" y="507"/>
                    </a:lnTo>
                    <a:lnTo>
                      <a:pt x="124" y="513"/>
                    </a:lnTo>
                    <a:lnTo>
                      <a:pt x="108" y="519"/>
                    </a:lnTo>
                    <a:lnTo>
                      <a:pt x="93" y="524"/>
                    </a:lnTo>
                    <a:lnTo>
                      <a:pt x="78" y="527"/>
                    </a:lnTo>
                    <a:lnTo>
                      <a:pt x="65" y="530"/>
                    </a:lnTo>
                    <a:lnTo>
                      <a:pt x="51" y="532"/>
                    </a:lnTo>
                    <a:lnTo>
                      <a:pt x="38" y="533"/>
                    </a:lnTo>
                    <a:lnTo>
                      <a:pt x="28" y="533"/>
                    </a:lnTo>
                    <a:lnTo>
                      <a:pt x="18" y="533"/>
                    </a:lnTo>
                    <a:lnTo>
                      <a:pt x="10" y="533"/>
                    </a:lnTo>
                    <a:lnTo>
                      <a:pt x="5" y="533"/>
                    </a:lnTo>
                    <a:lnTo>
                      <a:pt x="1" y="533"/>
                    </a:lnTo>
                    <a:lnTo>
                      <a:pt x="0" y="533"/>
                    </a:lnTo>
                    <a:lnTo>
                      <a:pt x="8" y="528"/>
                    </a:lnTo>
                    <a:lnTo>
                      <a:pt x="24" y="523"/>
                    </a:lnTo>
                    <a:lnTo>
                      <a:pt x="46" y="517"/>
                    </a:lnTo>
                    <a:lnTo>
                      <a:pt x="73" y="509"/>
                    </a:lnTo>
                    <a:lnTo>
                      <a:pt x="99" y="498"/>
                    </a:lnTo>
                    <a:lnTo>
                      <a:pt x="126" y="488"/>
                    </a:lnTo>
                    <a:lnTo>
                      <a:pt x="149" y="475"/>
                    </a:lnTo>
                    <a:lnTo>
                      <a:pt x="167" y="460"/>
                    </a:lnTo>
                    <a:lnTo>
                      <a:pt x="162" y="434"/>
                    </a:lnTo>
                    <a:lnTo>
                      <a:pt x="156" y="409"/>
                    </a:lnTo>
                    <a:lnTo>
                      <a:pt x="146" y="383"/>
                    </a:lnTo>
                    <a:lnTo>
                      <a:pt x="137" y="359"/>
                    </a:lnTo>
                    <a:lnTo>
                      <a:pt x="127" y="335"/>
                    </a:lnTo>
                    <a:lnTo>
                      <a:pt x="118" y="311"/>
                    </a:lnTo>
                    <a:lnTo>
                      <a:pt x="109" y="285"/>
                    </a:lnTo>
                    <a:lnTo>
                      <a:pt x="105" y="259"/>
                    </a:lnTo>
                    <a:lnTo>
                      <a:pt x="98" y="185"/>
                    </a:lnTo>
                    <a:lnTo>
                      <a:pt x="92" y="161"/>
                    </a:lnTo>
                    <a:lnTo>
                      <a:pt x="85" y="136"/>
                    </a:lnTo>
                    <a:lnTo>
                      <a:pt x="76" y="112"/>
                    </a:lnTo>
                    <a:lnTo>
                      <a:pt x="66" y="87"/>
                    </a:lnTo>
                    <a:lnTo>
                      <a:pt x="53" y="66"/>
                    </a:lnTo>
                    <a:lnTo>
                      <a:pt x="38" y="44"/>
                    </a:lnTo>
                    <a:lnTo>
                      <a:pt x="21" y="25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4" y="10"/>
                    </a:lnTo>
                    <a:lnTo>
                      <a:pt x="36" y="19"/>
                    </a:lnTo>
                    <a:lnTo>
                      <a:pt x="47" y="30"/>
                    </a:lnTo>
                    <a:lnTo>
                      <a:pt x="60" y="41"/>
                    </a:lnTo>
                    <a:lnTo>
                      <a:pt x="71" y="52"/>
                    </a:lnTo>
                    <a:lnTo>
                      <a:pt x="81" y="61"/>
                    </a:lnTo>
                    <a:lnTo>
                      <a:pt x="8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24" name="Freeform 67"/>
              <p:cNvSpPr>
                <a:spLocks/>
              </p:cNvSpPr>
              <p:nvPr/>
            </p:nvSpPr>
            <p:spPr bwMode="auto">
              <a:xfrm>
                <a:off x="1757" y="2179"/>
                <a:ext cx="318" cy="555"/>
              </a:xfrm>
              <a:custGeom>
                <a:avLst/>
                <a:gdLst>
                  <a:gd name="T0" fmla="*/ 180 w 637"/>
                  <a:gd name="T1" fmla="*/ 861 h 1111"/>
                  <a:gd name="T2" fmla="*/ 156 w 637"/>
                  <a:gd name="T3" fmla="*/ 765 h 1111"/>
                  <a:gd name="T4" fmla="*/ 105 w 637"/>
                  <a:gd name="T5" fmla="*/ 789 h 1111"/>
                  <a:gd name="T6" fmla="*/ 161 w 637"/>
                  <a:gd name="T7" fmla="*/ 867 h 1111"/>
                  <a:gd name="T8" fmla="*/ 101 w 637"/>
                  <a:gd name="T9" fmla="*/ 852 h 1111"/>
                  <a:gd name="T10" fmla="*/ 79 w 637"/>
                  <a:gd name="T11" fmla="*/ 751 h 1111"/>
                  <a:gd name="T12" fmla="*/ 99 w 637"/>
                  <a:gd name="T13" fmla="*/ 889 h 1111"/>
                  <a:gd name="T14" fmla="*/ 175 w 637"/>
                  <a:gd name="T15" fmla="*/ 895 h 1111"/>
                  <a:gd name="T16" fmla="*/ 159 w 637"/>
                  <a:gd name="T17" fmla="*/ 929 h 1111"/>
                  <a:gd name="T18" fmla="*/ 38 w 637"/>
                  <a:gd name="T19" fmla="*/ 798 h 1111"/>
                  <a:gd name="T20" fmla="*/ 0 w 637"/>
                  <a:gd name="T21" fmla="*/ 673 h 1111"/>
                  <a:gd name="T22" fmla="*/ 37 w 637"/>
                  <a:gd name="T23" fmla="*/ 576 h 1111"/>
                  <a:gd name="T24" fmla="*/ 78 w 637"/>
                  <a:gd name="T25" fmla="*/ 500 h 1111"/>
                  <a:gd name="T26" fmla="*/ 129 w 637"/>
                  <a:gd name="T27" fmla="*/ 430 h 1111"/>
                  <a:gd name="T28" fmla="*/ 183 w 637"/>
                  <a:gd name="T29" fmla="*/ 314 h 1111"/>
                  <a:gd name="T30" fmla="*/ 265 w 637"/>
                  <a:gd name="T31" fmla="*/ 103 h 1111"/>
                  <a:gd name="T32" fmla="*/ 400 w 637"/>
                  <a:gd name="T33" fmla="*/ 0 h 1111"/>
                  <a:gd name="T34" fmla="*/ 303 w 637"/>
                  <a:gd name="T35" fmla="*/ 86 h 1111"/>
                  <a:gd name="T36" fmla="*/ 233 w 637"/>
                  <a:gd name="T37" fmla="*/ 304 h 1111"/>
                  <a:gd name="T38" fmla="*/ 266 w 637"/>
                  <a:gd name="T39" fmla="*/ 329 h 1111"/>
                  <a:gd name="T40" fmla="*/ 207 w 637"/>
                  <a:gd name="T41" fmla="*/ 348 h 1111"/>
                  <a:gd name="T42" fmla="*/ 148 w 637"/>
                  <a:gd name="T43" fmla="*/ 450 h 1111"/>
                  <a:gd name="T44" fmla="*/ 68 w 637"/>
                  <a:gd name="T45" fmla="*/ 549 h 1111"/>
                  <a:gd name="T46" fmla="*/ 74 w 637"/>
                  <a:gd name="T47" fmla="*/ 593 h 1111"/>
                  <a:gd name="T48" fmla="*/ 98 w 637"/>
                  <a:gd name="T49" fmla="*/ 546 h 1111"/>
                  <a:gd name="T50" fmla="*/ 133 w 637"/>
                  <a:gd name="T51" fmla="*/ 629 h 1111"/>
                  <a:gd name="T52" fmla="*/ 133 w 637"/>
                  <a:gd name="T53" fmla="*/ 598 h 1111"/>
                  <a:gd name="T54" fmla="*/ 143 w 637"/>
                  <a:gd name="T55" fmla="*/ 645 h 1111"/>
                  <a:gd name="T56" fmla="*/ 97 w 637"/>
                  <a:gd name="T57" fmla="*/ 654 h 1111"/>
                  <a:gd name="T58" fmla="*/ 32 w 637"/>
                  <a:gd name="T59" fmla="*/ 613 h 1111"/>
                  <a:gd name="T60" fmla="*/ 55 w 637"/>
                  <a:gd name="T61" fmla="*/ 668 h 1111"/>
                  <a:gd name="T62" fmla="*/ 258 w 637"/>
                  <a:gd name="T63" fmla="*/ 693 h 1111"/>
                  <a:gd name="T64" fmla="*/ 454 w 637"/>
                  <a:gd name="T65" fmla="*/ 694 h 1111"/>
                  <a:gd name="T66" fmla="*/ 543 w 637"/>
                  <a:gd name="T67" fmla="*/ 663 h 1111"/>
                  <a:gd name="T68" fmla="*/ 593 w 637"/>
                  <a:gd name="T69" fmla="*/ 517 h 1111"/>
                  <a:gd name="T70" fmla="*/ 500 w 637"/>
                  <a:gd name="T71" fmla="*/ 501 h 1111"/>
                  <a:gd name="T72" fmla="*/ 621 w 637"/>
                  <a:gd name="T73" fmla="*/ 501 h 1111"/>
                  <a:gd name="T74" fmla="*/ 561 w 637"/>
                  <a:gd name="T75" fmla="*/ 675 h 1111"/>
                  <a:gd name="T76" fmla="*/ 340 w 637"/>
                  <a:gd name="T77" fmla="*/ 717 h 1111"/>
                  <a:gd name="T78" fmla="*/ 47 w 637"/>
                  <a:gd name="T79" fmla="*/ 687 h 1111"/>
                  <a:gd name="T80" fmla="*/ 138 w 637"/>
                  <a:gd name="T81" fmla="*/ 734 h 1111"/>
                  <a:gd name="T82" fmla="*/ 466 w 637"/>
                  <a:gd name="T83" fmla="*/ 740 h 1111"/>
                  <a:gd name="T84" fmla="*/ 537 w 637"/>
                  <a:gd name="T85" fmla="*/ 728 h 1111"/>
                  <a:gd name="T86" fmla="*/ 605 w 637"/>
                  <a:gd name="T87" fmla="*/ 644 h 1111"/>
                  <a:gd name="T88" fmla="*/ 568 w 637"/>
                  <a:gd name="T89" fmla="*/ 734 h 1111"/>
                  <a:gd name="T90" fmla="*/ 517 w 637"/>
                  <a:gd name="T91" fmla="*/ 763 h 1111"/>
                  <a:gd name="T92" fmla="*/ 321 w 637"/>
                  <a:gd name="T93" fmla="*/ 769 h 1111"/>
                  <a:gd name="T94" fmla="*/ 205 w 637"/>
                  <a:gd name="T95" fmla="*/ 811 h 1111"/>
                  <a:gd name="T96" fmla="*/ 252 w 637"/>
                  <a:gd name="T97" fmla="*/ 910 h 1111"/>
                  <a:gd name="T98" fmla="*/ 363 w 637"/>
                  <a:gd name="T99" fmla="*/ 901 h 1111"/>
                  <a:gd name="T100" fmla="*/ 375 w 637"/>
                  <a:gd name="T101" fmla="*/ 816 h 1111"/>
                  <a:gd name="T102" fmla="*/ 451 w 637"/>
                  <a:gd name="T103" fmla="*/ 902 h 1111"/>
                  <a:gd name="T104" fmla="*/ 552 w 637"/>
                  <a:gd name="T105" fmla="*/ 906 h 1111"/>
                  <a:gd name="T106" fmla="*/ 617 w 637"/>
                  <a:gd name="T107" fmla="*/ 906 h 1111"/>
                  <a:gd name="T108" fmla="*/ 630 w 637"/>
                  <a:gd name="T109" fmla="*/ 1058 h 1111"/>
                  <a:gd name="T110" fmla="*/ 610 w 637"/>
                  <a:gd name="T111" fmla="*/ 1010 h 1111"/>
                  <a:gd name="T112" fmla="*/ 523 w 637"/>
                  <a:gd name="T113" fmla="*/ 932 h 1111"/>
                  <a:gd name="T114" fmla="*/ 494 w 637"/>
                  <a:gd name="T115" fmla="*/ 1032 h 1111"/>
                  <a:gd name="T116" fmla="*/ 484 w 637"/>
                  <a:gd name="T117" fmla="*/ 1071 h 1111"/>
                  <a:gd name="T118" fmla="*/ 401 w 637"/>
                  <a:gd name="T119" fmla="*/ 924 h 1111"/>
                  <a:gd name="T120" fmla="*/ 339 w 637"/>
                  <a:gd name="T121" fmla="*/ 924 h 1111"/>
                  <a:gd name="T122" fmla="*/ 358 w 637"/>
                  <a:gd name="T123" fmla="*/ 1031 h 1111"/>
                  <a:gd name="T124" fmla="*/ 250 w 637"/>
                  <a:gd name="T125" fmla="*/ 958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7" h="1111">
                    <a:moveTo>
                      <a:pt x="191" y="1064"/>
                    </a:moveTo>
                    <a:lnTo>
                      <a:pt x="196" y="1027"/>
                    </a:lnTo>
                    <a:lnTo>
                      <a:pt x="201" y="987"/>
                    </a:lnTo>
                    <a:lnTo>
                      <a:pt x="208" y="948"/>
                    </a:lnTo>
                    <a:lnTo>
                      <a:pt x="214" y="911"/>
                    </a:lnTo>
                    <a:lnTo>
                      <a:pt x="205" y="899"/>
                    </a:lnTo>
                    <a:lnTo>
                      <a:pt x="196" y="887"/>
                    </a:lnTo>
                    <a:lnTo>
                      <a:pt x="186" y="874"/>
                    </a:lnTo>
                    <a:lnTo>
                      <a:pt x="180" y="861"/>
                    </a:lnTo>
                    <a:lnTo>
                      <a:pt x="173" y="848"/>
                    </a:lnTo>
                    <a:lnTo>
                      <a:pt x="168" y="834"/>
                    </a:lnTo>
                    <a:lnTo>
                      <a:pt x="166" y="819"/>
                    </a:lnTo>
                    <a:lnTo>
                      <a:pt x="165" y="803"/>
                    </a:lnTo>
                    <a:lnTo>
                      <a:pt x="163" y="792"/>
                    </a:lnTo>
                    <a:lnTo>
                      <a:pt x="166" y="783"/>
                    </a:lnTo>
                    <a:lnTo>
                      <a:pt x="167" y="774"/>
                    </a:lnTo>
                    <a:lnTo>
                      <a:pt x="166" y="765"/>
                    </a:lnTo>
                    <a:lnTo>
                      <a:pt x="156" y="765"/>
                    </a:lnTo>
                    <a:lnTo>
                      <a:pt x="147" y="765"/>
                    </a:lnTo>
                    <a:lnTo>
                      <a:pt x="137" y="765"/>
                    </a:lnTo>
                    <a:lnTo>
                      <a:pt x="127" y="763"/>
                    </a:lnTo>
                    <a:lnTo>
                      <a:pt x="117" y="762"/>
                    </a:lnTo>
                    <a:lnTo>
                      <a:pt x="110" y="761"/>
                    </a:lnTo>
                    <a:lnTo>
                      <a:pt x="106" y="760"/>
                    </a:lnTo>
                    <a:lnTo>
                      <a:pt x="103" y="760"/>
                    </a:lnTo>
                    <a:lnTo>
                      <a:pt x="103" y="774"/>
                    </a:lnTo>
                    <a:lnTo>
                      <a:pt x="105" y="789"/>
                    </a:lnTo>
                    <a:lnTo>
                      <a:pt x="105" y="804"/>
                    </a:lnTo>
                    <a:lnTo>
                      <a:pt x="107" y="819"/>
                    </a:lnTo>
                    <a:lnTo>
                      <a:pt x="109" y="831"/>
                    </a:lnTo>
                    <a:lnTo>
                      <a:pt x="115" y="844"/>
                    </a:lnTo>
                    <a:lnTo>
                      <a:pt x="124" y="853"/>
                    </a:lnTo>
                    <a:lnTo>
                      <a:pt x="137" y="860"/>
                    </a:lnTo>
                    <a:lnTo>
                      <a:pt x="145" y="864"/>
                    </a:lnTo>
                    <a:lnTo>
                      <a:pt x="154" y="865"/>
                    </a:lnTo>
                    <a:lnTo>
                      <a:pt x="161" y="867"/>
                    </a:lnTo>
                    <a:lnTo>
                      <a:pt x="162" y="876"/>
                    </a:lnTo>
                    <a:lnTo>
                      <a:pt x="154" y="879"/>
                    </a:lnTo>
                    <a:lnTo>
                      <a:pt x="147" y="877"/>
                    </a:lnTo>
                    <a:lnTo>
                      <a:pt x="139" y="874"/>
                    </a:lnTo>
                    <a:lnTo>
                      <a:pt x="132" y="873"/>
                    </a:lnTo>
                    <a:lnTo>
                      <a:pt x="124" y="868"/>
                    </a:lnTo>
                    <a:lnTo>
                      <a:pt x="116" y="864"/>
                    </a:lnTo>
                    <a:lnTo>
                      <a:pt x="108" y="858"/>
                    </a:lnTo>
                    <a:lnTo>
                      <a:pt x="101" y="852"/>
                    </a:lnTo>
                    <a:lnTo>
                      <a:pt x="95" y="844"/>
                    </a:lnTo>
                    <a:lnTo>
                      <a:pt x="91" y="836"/>
                    </a:lnTo>
                    <a:lnTo>
                      <a:pt x="88" y="828"/>
                    </a:lnTo>
                    <a:lnTo>
                      <a:pt x="87" y="818"/>
                    </a:lnTo>
                    <a:lnTo>
                      <a:pt x="85" y="806"/>
                    </a:lnTo>
                    <a:lnTo>
                      <a:pt x="84" y="787"/>
                    </a:lnTo>
                    <a:lnTo>
                      <a:pt x="84" y="767"/>
                    </a:lnTo>
                    <a:lnTo>
                      <a:pt x="84" y="753"/>
                    </a:lnTo>
                    <a:lnTo>
                      <a:pt x="79" y="751"/>
                    </a:lnTo>
                    <a:lnTo>
                      <a:pt x="72" y="749"/>
                    </a:lnTo>
                    <a:lnTo>
                      <a:pt x="65" y="749"/>
                    </a:lnTo>
                    <a:lnTo>
                      <a:pt x="63" y="749"/>
                    </a:lnTo>
                    <a:lnTo>
                      <a:pt x="63" y="811"/>
                    </a:lnTo>
                    <a:lnTo>
                      <a:pt x="67" y="831"/>
                    </a:lnTo>
                    <a:lnTo>
                      <a:pt x="69" y="852"/>
                    </a:lnTo>
                    <a:lnTo>
                      <a:pt x="75" y="869"/>
                    </a:lnTo>
                    <a:lnTo>
                      <a:pt x="91" y="883"/>
                    </a:lnTo>
                    <a:lnTo>
                      <a:pt x="99" y="889"/>
                    </a:lnTo>
                    <a:lnTo>
                      <a:pt x="108" y="892"/>
                    </a:lnTo>
                    <a:lnTo>
                      <a:pt x="117" y="897"/>
                    </a:lnTo>
                    <a:lnTo>
                      <a:pt x="128" y="899"/>
                    </a:lnTo>
                    <a:lnTo>
                      <a:pt x="138" y="902"/>
                    </a:lnTo>
                    <a:lnTo>
                      <a:pt x="148" y="904"/>
                    </a:lnTo>
                    <a:lnTo>
                      <a:pt x="159" y="906"/>
                    </a:lnTo>
                    <a:lnTo>
                      <a:pt x="169" y="907"/>
                    </a:lnTo>
                    <a:lnTo>
                      <a:pt x="173" y="902"/>
                    </a:lnTo>
                    <a:lnTo>
                      <a:pt x="175" y="895"/>
                    </a:lnTo>
                    <a:lnTo>
                      <a:pt x="178" y="889"/>
                    </a:lnTo>
                    <a:lnTo>
                      <a:pt x="186" y="889"/>
                    </a:lnTo>
                    <a:lnTo>
                      <a:pt x="184" y="918"/>
                    </a:lnTo>
                    <a:lnTo>
                      <a:pt x="177" y="975"/>
                    </a:lnTo>
                    <a:lnTo>
                      <a:pt x="169" y="1035"/>
                    </a:lnTo>
                    <a:lnTo>
                      <a:pt x="166" y="1066"/>
                    </a:lnTo>
                    <a:lnTo>
                      <a:pt x="142" y="1066"/>
                    </a:lnTo>
                    <a:lnTo>
                      <a:pt x="165" y="932"/>
                    </a:lnTo>
                    <a:lnTo>
                      <a:pt x="159" y="929"/>
                    </a:lnTo>
                    <a:lnTo>
                      <a:pt x="150" y="927"/>
                    </a:lnTo>
                    <a:lnTo>
                      <a:pt x="136" y="924"/>
                    </a:lnTo>
                    <a:lnTo>
                      <a:pt x="121" y="919"/>
                    </a:lnTo>
                    <a:lnTo>
                      <a:pt x="103" y="913"/>
                    </a:lnTo>
                    <a:lnTo>
                      <a:pt x="87" y="905"/>
                    </a:lnTo>
                    <a:lnTo>
                      <a:pt x="71" y="895"/>
                    </a:lnTo>
                    <a:lnTo>
                      <a:pt x="59" y="881"/>
                    </a:lnTo>
                    <a:lnTo>
                      <a:pt x="42" y="845"/>
                    </a:lnTo>
                    <a:lnTo>
                      <a:pt x="38" y="798"/>
                    </a:lnTo>
                    <a:lnTo>
                      <a:pt x="40" y="758"/>
                    </a:lnTo>
                    <a:lnTo>
                      <a:pt x="41" y="737"/>
                    </a:lnTo>
                    <a:lnTo>
                      <a:pt x="32" y="731"/>
                    </a:lnTo>
                    <a:lnTo>
                      <a:pt x="24" y="723"/>
                    </a:lnTo>
                    <a:lnTo>
                      <a:pt x="17" y="715"/>
                    </a:lnTo>
                    <a:lnTo>
                      <a:pt x="10" y="705"/>
                    </a:lnTo>
                    <a:lnTo>
                      <a:pt x="6" y="694"/>
                    </a:lnTo>
                    <a:lnTo>
                      <a:pt x="2" y="684"/>
                    </a:lnTo>
                    <a:lnTo>
                      <a:pt x="0" y="673"/>
                    </a:lnTo>
                    <a:lnTo>
                      <a:pt x="1" y="661"/>
                    </a:lnTo>
                    <a:lnTo>
                      <a:pt x="3" y="623"/>
                    </a:lnTo>
                    <a:lnTo>
                      <a:pt x="7" y="620"/>
                    </a:lnTo>
                    <a:lnTo>
                      <a:pt x="11" y="615"/>
                    </a:lnTo>
                    <a:lnTo>
                      <a:pt x="17" y="608"/>
                    </a:lnTo>
                    <a:lnTo>
                      <a:pt x="23" y="600"/>
                    </a:lnTo>
                    <a:lnTo>
                      <a:pt x="29" y="592"/>
                    </a:lnTo>
                    <a:lnTo>
                      <a:pt x="33" y="584"/>
                    </a:lnTo>
                    <a:lnTo>
                      <a:pt x="37" y="576"/>
                    </a:lnTo>
                    <a:lnTo>
                      <a:pt x="38" y="569"/>
                    </a:lnTo>
                    <a:lnTo>
                      <a:pt x="42" y="560"/>
                    </a:lnTo>
                    <a:lnTo>
                      <a:pt x="47" y="550"/>
                    </a:lnTo>
                    <a:lnTo>
                      <a:pt x="52" y="541"/>
                    </a:lnTo>
                    <a:lnTo>
                      <a:pt x="55" y="532"/>
                    </a:lnTo>
                    <a:lnTo>
                      <a:pt x="60" y="523"/>
                    </a:lnTo>
                    <a:lnTo>
                      <a:pt x="64" y="514"/>
                    </a:lnTo>
                    <a:lnTo>
                      <a:pt x="70" y="507"/>
                    </a:lnTo>
                    <a:lnTo>
                      <a:pt x="78" y="500"/>
                    </a:lnTo>
                    <a:lnTo>
                      <a:pt x="84" y="493"/>
                    </a:lnTo>
                    <a:lnTo>
                      <a:pt x="91" y="487"/>
                    </a:lnTo>
                    <a:lnTo>
                      <a:pt x="98" y="481"/>
                    </a:lnTo>
                    <a:lnTo>
                      <a:pt x="105" y="474"/>
                    </a:lnTo>
                    <a:lnTo>
                      <a:pt x="110" y="469"/>
                    </a:lnTo>
                    <a:lnTo>
                      <a:pt x="116" y="462"/>
                    </a:lnTo>
                    <a:lnTo>
                      <a:pt x="120" y="454"/>
                    </a:lnTo>
                    <a:lnTo>
                      <a:pt x="123" y="446"/>
                    </a:lnTo>
                    <a:lnTo>
                      <a:pt x="129" y="430"/>
                    </a:lnTo>
                    <a:lnTo>
                      <a:pt x="136" y="415"/>
                    </a:lnTo>
                    <a:lnTo>
                      <a:pt x="143" y="400"/>
                    </a:lnTo>
                    <a:lnTo>
                      <a:pt x="151" y="383"/>
                    </a:lnTo>
                    <a:lnTo>
                      <a:pt x="159" y="370"/>
                    </a:lnTo>
                    <a:lnTo>
                      <a:pt x="168" y="355"/>
                    </a:lnTo>
                    <a:lnTo>
                      <a:pt x="178" y="341"/>
                    </a:lnTo>
                    <a:lnTo>
                      <a:pt x="190" y="328"/>
                    </a:lnTo>
                    <a:lnTo>
                      <a:pt x="186" y="321"/>
                    </a:lnTo>
                    <a:lnTo>
                      <a:pt x="183" y="314"/>
                    </a:lnTo>
                    <a:lnTo>
                      <a:pt x="182" y="307"/>
                    </a:lnTo>
                    <a:lnTo>
                      <a:pt x="183" y="299"/>
                    </a:lnTo>
                    <a:lnTo>
                      <a:pt x="188" y="284"/>
                    </a:lnTo>
                    <a:lnTo>
                      <a:pt x="197" y="260"/>
                    </a:lnTo>
                    <a:lnTo>
                      <a:pt x="209" y="229"/>
                    </a:lnTo>
                    <a:lnTo>
                      <a:pt x="223" y="195"/>
                    </a:lnTo>
                    <a:lnTo>
                      <a:pt x="237" y="160"/>
                    </a:lnTo>
                    <a:lnTo>
                      <a:pt x="252" y="129"/>
                    </a:lnTo>
                    <a:lnTo>
                      <a:pt x="265" y="103"/>
                    </a:lnTo>
                    <a:lnTo>
                      <a:pt x="275" y="85"/>
                    </a:lnTo>
                    <a:lnTo>
                      <a:pt x="296" y="55"/>
                    </a:lnTo>
                    <a:lnTo>
                      <a:pt x="318" y="32"/>
                    </a:lnTo>
                    <a:lnTo>
                      <a:pt x="339" y="17"/>
                    </a:lnTo>
                    <a:lnTo>
                      <a:pt x="358" y="8"/>
                    </a:lnTo>
                    <a:lnTo>
                      <a:pt x="374" y="2"/>
                    </a:lnTo>
                    <a:lnTo>
                      <a:pt x="388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398" y="3"/>
                    </a:lnTo>
                    <a:lnTo>
                      <a:pt x="393" y="9"/>
                    </a:lnTo>
                    <a:lnTo>
                      <a:pt x="382" y="16"/>
                    </a:lnTo>
                    <a:lnTo>
                      <a:pt x="370" y="24"/>
                    </a:lnTo>
                    <a:lnTo>
                      <a:pt x="355" y="33"/>
                    </a:lnTo>
                    <a:lnTo>
                      <a:pt x="341" y="43"/>
                    </a:lnTo>
                    <a:lnTo>
                      <a:pt x="327" y="53"/>
                    </a:lnTo>
                    <a:lnTo>
                      <a:pt x="315" y="62"/>
                    </a:lnTo>
                    <a:lnTo>
                      <a:pt x="303" y="86"/>
                    </a:lnTo>
                    <a:lnTo>
                      <a:pt x="289" y="117"/>
                    </a:lnTo>
                    <a:lnTo>
                      <a:pt x="273" y="153"/>
                    </a:lnTo>
                    <a:lnTo>
                      <a:pt x="258" y="190"/>
                    </a:lnTo>
                    <a:lnTo>
                      <a:pt x="244" y="227"/>
                    </a:lnTo>
                    <a:lnTo>
                      <a:pt x="231" y="259"/>
                    </a:lnTo>
                    <a:lnTo>
                      <a:pt x="222" y="284"/>
                    </a:lnTo>
                    <a:lnTo>
                      <a:pt x="218" y="301"/>
                    </a:lnTo>
                    <a:lnTo>
                      <a:pt x="224" y="302"/>
                    </a:lnTo>
                    <a:lnTo>
                      <a:pt x="233" y="304"/>
                    </a:lnTo>
                    <a:lnTo>
                      <a:pt x="241" y="305"/>
                    </a:lnTo>
                    <a:lnTo>
                      <a:pt x="249" y="306"/>
                    </a:lnTo>
                    <a:lnTo>
                      <a:pt x="256" y="309"/>
                    </a:lnTo>
                    <a:lnTo>
                      <a:pt x="262" y="311"/>
                    </a:lnTo>
                    <a:lnTo>
                      <a:pt x="269" y="316"/>
                    </a:lnTo>
                    <a:lnTo>
                      <a:pt x="275" y="320"/>
                    </a:lnTo>
                    <a:lnTo>
                      <a:pt x="274" y="324"/>
                    </a:lnTo>
                    <a:lnTo>
                      <a:pt x="269" y="327"/>
                    </a:lnTo>
                    <a:lnTo>
                      <a:pt x="266" y="329"/>
                    </a:lnTo>
                    <a:lnTo>
                      <a:pt x="264" y="332"/>
                    </a:lnTo>
                    <a:lnTo>
                      <a:pt x="256" y="331"/>
                    </a:lnTo>
                    <a:lnTo>
                      <a:pt x="248" y="331"/>
                    </a:lnTo>
                    <a:lnTo>
                      <a:pt x="239" y="331"/>
                    </a:lnTo>
                    <a:lnTo>
                      <a:pt x="233" y="331"/>
                    </a:lnTo>
                    <a:lnTo>
                      <a:pt x="224" y="333"/>
                    </a:lnTo>
                    <a:lnTo>
                      <a:pt x="218" y="336"/>
                    </a:lnTo>
                    <a:lnTo>
                      <a:pt x="212" y="341"/>
                    </a:lnTo>
                    <a:lnTo>
                      <a:pt x="207" y="348"/>
                    </a:lnTo>
                    <a:lnTo>
                      <a:pt x="198" y="357"/>
                    </a:lnTo>
                    <a:lnTo>
                      <a:pt x="190" y="367"/>
                    </a:lnTo>
                    <a:lnTo>
                      <a:pt x="183" y="379"/>
                    </a:lnTo>
                    <a:lnTo>
                      <a:pt x="177" y="390"/>
                    </a:lnTo>
                    <a:lnTo>
                      <a:pt x="171" y="402"/>
                    </a:lnTo>
                    <a:lnTo>
                      <a:pt x="167" y="413"/>
                    </a:lnTo>
                    <a:lnTo>
                      <a:pt x="161" y="426"/>
                    </a:lnTo>
                    <a:lnTo>
                      <a:pt x="154" y="438"/>
                    </a:lnTo>
                    <a:lnTo>
                      <a:pt x="148" y="450"/>
                    </a:lnTo>
                    <a:lnTo>
                      <a:pt x="142" y="462"/>
                    </a:lnTo>
                    <a:lnTo>
                      <a:pt x="135" y="472"/>
                    </a:lnTo>
                    <a:lnTo>
                      <a:pt x="125" y="483"/>
                    </a:lnTo>
                    <a:lnTo>
                      <a:pt x="116" y="492"/>
                    </a:lnTo>
                    <a:lnTo>
                      <a:pt x="106" y="500"/>
                    </a:lnTo>
                    <a:lnTo>
                      <a:pt x="95" y="508"/>
                    </a:lnTo>
                    <a:lnTo>
                      <a:pt x="84" y="515"/>
                    </a:lnTo>
                    <a:lnTo>
                      <a:pt x="75" y="532"/>
                    </a:lnTo>
                    <a:lnTo>
                      <a:pt x="68" y="549"/>
                    </a:lnTo>
                    <a:lnTo>
                      <a:pt x="62" y="567"/>
                    </a:lnTo>
                    <a:lnTo>
                      <a:pt x="55" y="585"/>
                    </a:lnTo>
                    <a:lnTo>
                      <a:pt x="57" y="593"/>
                    </a:lnTo>
                    <a:lnTo>
                      <a:pt x="62" y="601"/>
                    </a:lnTo>
                    <a:lnTo>
                      <a:pt x="69" y="608"/>
                    </a:lnTo>
                    <a:lnTo>
                      <a:pt x="72" y="611"/>
                    </a:lnTo>
                    <a:lnTo>
                      <a:pt x="75" y="606"/>
                    </a:lnTo>
                    <a:lnTo>
                      <a:pt x="75" y="599"/>
                    </a:lnTo>
                    <a:lnTo>
                      <a:pt x="74" y="593"/>
                    </a:lnTo>
                    <a:lnTo>
                      <a:pt x="75" y="587"/>
                    </a:lnTo>
                    <a:lnTo>
                      <a:pt x="79" y="572"/>
                    </a:lnTo>
                    <a:lnTo>
                      <a:pt x="86" y="556"/>
                    </a:lnTo>
                    <a:lnTo>
                      <a:pt x="91" y="544"/>
                    </a:lnTo>
                    <a:lnTo>
                      <a:pt x="93" y="539"/>
                    </a:lnTo>
                    <a:lnTo>
                      <a:pt x="93" y="541"/>
                    </a:lnTo>
                    <a:lnTo>
                      <a:pt x="94" y="542"/>
                    </a:lnTo>
                    <a:lnTo>
                      <a:pt x="97" y="545"/>
                    </a:lnTo>
                    <a:lnTo>
                      <a:pt x="98" y="546"/>
                    </a:lnTo>
                    <a:lnTo>
                      <a:pt x="94" y="560"/>
                    </a:lnTo>
                    <a:lnTo>
                      <a:pt x="92" y="575"/>
                    </a:lnTo>
                    <a:lnTo>
                      <a:pt x="90" y="588"/>
                    </a:lnTo>
                    <a:lnTo>
                      <a:pt x="88" y="603"/>
                    </a:lnTo>
                    <a:lnTo>
                      <a:pt x="97" y="610"/>
                    </a:lnTo>
                    <a:lnTo>
                      <a:pt x="106" y="616"/>
                    </a:lnTo>
                    <a:lnTo>
                      <a:pt x="116" y="622"/>
                    </a:lnTo>
                    <a:lnTo>
                      <a:pt x="125" y="625"/>
                    </a:lnTo>
                    <a:lnTo>
                      <a:pt x="133" y="629"/>
                    </a:lnTo>
                    <a:lnTo>
                      <a:pt x="140" y="631"/>
                    </a:lnTo>
                    <a:lnTo>
                      <a:pt x="146" y="633"/>
                    </a:lnTo>
                    <a:lnTo>
                      <a:pt x="147" y="633"/>
                    </a:lnTo>
                    <a:lnTo>
                      <a:pt x="143" y="624"/>
                    </a:lnTo>
                    <a:lnTo>
                      <a:pt x="132" y="614"/>
                    </a:lnTo>
                    <a:lnTo>
                      <a:pt x="122" y="602"/>
                    </a:lnTo>
                    <a:lnTo>
                      <a:pt x="118" y="592"/>
                    </a:lnTo>
                    <a:lnTo>
                      <a:pt x="127" y="593"/>
                    </a:lnTo>
                    <a:lnTo>
                      <a:pt x="133" y="598"/>
                    </a:lnTo>
                    <a:lnTo>
                      <a:pt x="142" y="606"/>
                    </a:lnTo>
                    <a:lnTo>
                      <a:pt x="148" y="614"/>
                    </a:lnTo>
                    <a:lnTo>
                      <a:pt x="154" y="624"/>
                    </a:lnTo>
                    <a:lnTo>
                      <a:pt x="159" y="632"/>
                    </a:lnTo>
                    <a:lnTo>
                      <a:pt x="161" y="639"/>
                    </a:lnTo>
                    <a:lnTo>
                      <a:pt x="162" y="644"/>
                    </a:lnTo>
                    <a:lnTo>
                      <a:pt x="158" y="645"/>
                    </a:lnTo>
                    <a:lnTo>
                      <a:pt x="151" y="645"/>
                    </a:lnTo>
                    <a:lnTo>
                      <a:pt x="143" y="645"/>
                    </a:lnTo>
                    <a:lnTo>
                      <a:pt x="133" y="643"/>
                    </a:lnTo>
                    <a:lnTo>
                      <a:pt x="124" y="640"/>
                    </a:lnTo>
                    <a:lnTo>
                      <a:pt x="116" y="638"/>
                    </a:lnTo>
                    <a:lnTo>
                      <a:pt x="108" y="636"/>
                    </a:lnTo>
                    <a:lnTo>
                      <a:pt x="103" y="633"/>
                    </a:lnTo>
                    <a:lnTo>
                      <a:pt x="102" y="638"/>
                    </a:lnTo>
                    <a:lnTo>
                      <a:pt x="100" y="644"/>
                    </a:lnTo>
                    <a:lnTo>
                      <a:pt x="98" y="648"/>
                    </a:lnTo>
                    <a:lnTo>
                      <a:pt x="97" y="654"/>
                    </a:lnTo>
                    <a:lnTo>
                      <a:pt x="94" y="654"/>
                    </a:lnTo>
                    <a:lnTo>
                      <a:pt x="90" y="651"/>
                    </a:lnTo>
                    <a:lnTo>
                      <a:pt x="83" y="645"/>
                    </a:lnTo>
                    <a:lnTo>
                      <a:pt x="75" y="637"/>
                    </a:lnTo>
                    <a:lnTo>
                      <a:pt x="65" y="629"/>
                    </a:lnTo>
                    <a:lnTo>
                      <a:pt x="55" y="620"/>
                    </a:lnTo>
                    <a:lnTo>
                      <a:pt x="47" y="611"/>
                    </a:lnTo>
                    <a:lnTo>
                      <a:pt x="39" y="605"/>
                    </a:lnTo>
                    <a:lnTo>
                      <a:pt x="32" y="613"/>
                    </a:lnTo>
                    <a:lnTo>
                      <a:pt x="27" y="622"/>
                    </a:lnTo>
                    <a:lnTo>
                      <a:pt x="25" y="633"/>
                    </a:lnTo>
                    <a:lnTo>
                      <a:pt x="26" y="645"/>
                    </a:lnTo>
                    <a:lnTo>
                      <a:pt x="31" y="649"/>
                    </a:lnTo>
                    <a:lnTo>
                      <a:pt x="34" y="653"/>
                    </a:lnTo>
                    <a:lnTo>
                      <a:pt x="40" y="658"/>
                    </a:lnTo>
                    <a:lnTo>
                      <a:pt x="45" y="661"/>
                    </a:lnTo>
                    <a:lnTo>
                      <a:pt x="49" y="664"/>
                    </a:lnTo>
                    <a:lnTo>
                      <a:pt x="55" y="668"/>
                    </a:lnTo>
                    <a:lnTo>
                      <a:pt x="60" y="670"/>
                    </a:lnTo>
                    <a:lnTo>
                      <a:pt x="65" y="671"/>
                    </a:lnTo>
                    <a:lnTo>
                      <a:pt x="83" y="677"/>
                    </a:lnTo>
                    <a:lnTo>
                      <a:pt x="106" y="682"/>
                    </a:lnTo>
                    <a:lnTo>
                      <a:pt x="131" y="685"/>
                    </a:lnTo>
                    <a:lnTo>
                      <a:pt x="161" y="689"/>
                    </a:lnTo>
                    <a:lnTo>
                      <a:pt x="192" y="691"/>
                    </a:lnTo>
                    <a:lnTo>
                      <a:pt x="224" y="692"/>
                    </a:lnTo>
                    <a:lnTo>
                      <a:pt x="258" y="693"/>
                    </a:lnTo>
                    <a:lnTo>
                      <a:pt x="290" y="694"/>
                    </a:lnTo>
                    <a:lnTo>
                      <a:pt x="322" y="696"/>
                    </a:lnTo>
                    <a:lnTo>
                      <a:pt x="352" y="696"/>
                    </a:lnTo>
                    <a:lnTo>
                      <a:pt x="380" y="696"/>
                    </a:lnTo>
                    <a:lnTo>
                      <a:pt x="404" y="696"/>
                    </a:lnTo>
                    <a:lnTo>
                      <a:pt x="425" y="694"/>
                    </a:lnTo>
                    <a:lnTo>
                      <a:pt x="440" y="694"/>
                    </a:lnTo>
                    <a:lnTo>
                      <a:pt x="450" y="694"/>
                    </a:lnTo>
                    <a:lnTo>
                      <a:pt x="454" y="694"/>
                    </a:lnTo>
                    <a:lnTo>
                      <a:pt x="462" y="694"/>
                    </a:lnTo>
                    <a:lnTo>
                      <a:pt x="471" y="693"/>
                    </a:lnTo>
                    <a:lnTo>
                      <a:pt x="480" y="691"/>
                    </a:lnTo>
                    <a:lnTo>
                      <a:pt x="489" y="690"/>
                    </a:lnTo>
                    <a:lnTo>
                      <a:pt x="499" y="687"/>
                    </a:lnTo>
                    <a:lnTo>
                      <a:pt x="508" y="685"/>
                    </a:lnTo>
                    <a:lnTo>
                      <a:pt x="516" y="682"/>
                    </a:lnTo>
                    <a:lnTo>
                      <a:pt x="524" y="679"/>
                    </a:lnTo>
                    <a:lnTo>
                      <a:pt x="543" y="663"/>
                    </a:lnTo>
                    <a:lnTo>
                      <a:pt x="557" y="644"/>
                    </a:lnTo>
                    <a:lnTo>
                      <a:pt x="570" y="624"/>
                    </a:lnTo>
                    <a:lnTo>
                      <a:pt x="581" y="603"/>
                    </a:lnTo>
                    <a:lnTo>
                      <a:pt x="589" y="583"/>
                    </a:lnTo>
                    <a:lnTo>
                      <a:pt x="594" y="562"/>
                    </a:lnTo>
                    <a:lnTo>
                      <a:pt x="600" y="541"/>
                    </a:lnTo>
                    <a:lnTo>
                      <a:pt x="604" y="523"/>
                    </a:lnTo>
                    <a:lnTo>
                      <a:pt x="601" y="519"/>
                    </a:lnTo>
                    <a:lnTo>
                      <a:pt x="593" y="517"/>
                    </a:lnTo>
                    <a:lnTo>
                      <a:pt x="582" y="515"/>
                    </a:lnTo>
                    <a:lnTo>
                      <a:pt x="567" y="512"/>
                    </a:lnTo>
                    <a:lnTo>
                      <a:pt x="551" y="511"/>
                    </a:lnTo>
                    <a:lnTo>
                      <a:pt x="534" y="511"/>
                    </a:lnTo>
                    <a:lnTo>
                      <a:pt x="521" y="511"/>
                    </a:lnTo>
                    <a:lnTo>
                      <a:pt x="508" y="511"/>
                    </a:lnTo>
                    <a:lnTo>
                      <a:pt x="504" y="508"/>
                    </a:lnTo>
                    <a:lnTo>
                      <a:pt x="502" y="504"/>
                    </a:lnTo>
                    <a:lnTo>
                      <a:pt x="500" y="501"/>
                    </a:lnTo>
                    <a:lnTo>
                      <a:pt x="500" y="496"/>
                    </a:lnTo>
                    <a:lnTo>
                      <a:pt x="507" y="496"/>
                    </a:lnTo>
                    <a:lnTo>
                      <a:pt x="522" y="496"/>
                    </a:lnTo>
                    <a:lnTo>
                      <a:pt x="540" y="496"/>
                    </a:lnTo>
                    <a:lnTo>
                      <a:pt x="562" y="497"/>
                    </a:lnTo>
                    <a:lnTo>
                      <a:pt x="584" y="499"/>
                    </a:lnTo>
                    <a:lnTo>
                      <a:pt x="602" y="500"/>
                    </a:lnTo>
                    <a:lnTo>
                      <a:pt x="616" y="501"/>
                    </a:lnTo>
                    <a:lnTo>
                      <a:pt x="621" y="501"/>
                    </a:lnTo>
                    <a:lnTo>
                      <a:pt x="619" y="526"/>
                    </a:lnTo>
                    <a:lnTo>
                      <a:pt x="612" y="556"/>
                    </a:lnTo>
                    <a:lnTo>
                      <a:pt x="604" y="580"/>
                    </a:lnTo>
                    <a:lnTo>
                      <a:pt x="600" y="591"/>
                    </a:lnTo>
                    <a:lnTo>
                      <a:pt x="592" y="608"/>
                    </a:lnTo>
                    <a:lnTo>
                      <a:pt x="585" y="625"/>
                    </a:lnTo>
                    <a:lnTo>
                      <a:pt x="578" y="643"/>
                    </a:lnTo>
                    <a:lnTo>
                      <a:pt x="571" y="659"/>
                    </a:lnTo>
                    <a:lnTo>
                      <a:pt x="561" y="675"/>
                    </a:lnTo>
                    <a:lnTo>
                      <a:pt x="548" y="687"/>
                    </a:lnTo>
                    <a:lnTo>
                      <a:pt x="532" y="699"/>
                    </a:lnTo>
                    <a:lnTo>
                      <a:pt x="511" y="707"/>
                    </a:lnTo>
                    <a:lnTo>
                      <a:pt x="493" y="711"/>
                    </a:lnTo>
                    <a:lnTo>
                      <a:pt x="470" y="714"/>
                    </a:lnTo>
                    <a:lnTo>
                      <a:pt x="442" y="715"/>
                    </a:lnTo>
                    <a:lnTo>
                      <a:pt x="410" y="717"/>
                    </a:lnTo>
                    <a:lnTo>
                      <a:pt x="377" y="717"/>
                    </a:lnTo>
                    <a:lnTo>
                      <a:pt x="340" y="717"/>
                    </a:lnTo>
                    <a:lnTo>
                      <a:pt x="302" y="716"/>
                    </a:lnTo>
                    <a:lnTo>
                      <a:pt x="264" y="715"/>
                    </a:lnTo>
                    <a:lnTo>
                      <a:pt x="226" y="713"/>
                    </a:lnTo>
                    <a:lnTo>
                      <a:pt x="189" y="709"/>
                    </a:lnTo>
                    <a:lnTo>
                      <a:pt x="154" y="706"/>
                    </a:lnTo>
                    <a:lnTo>
                      <a:pt x="121" y="702"/>
                    </a:lnTo>
                    <a:lnTo>
                      <a:pt x="92" y="698"/>
                    </a:lnTo>
                    <a:lnTo>
                      <a:pt x="68" y="693"/>
                    </a:lnTo>
                    <a:lnTo>
                      <a:pt x="47" y="687"/>
                    </a:lnTo>
                    <a:lnTo>
                      <a:pt x="33" y="682"/>
                    </a:lnTo>
                    <a:lnTo>
                      <a:pt x="32" y="686"/>
                    </a:lnTo>
                    <a:lnTo>
                      <a:pt x="33" y="694"/>
                    </a:lnTo>
                    <a:lnTo>
                      <a:pt x="34" y="701"/>
                    </a:lnTo>
                    <a:lnTo>
                      <a:pt x="35" y="707"/>
                    </a:lnTo>
                    <a:lnTo>
                      <a:pt x="53" y="716"/>
                    </a:lnTo>
                    <a:lnTo>
                      <a:pt x="76" y="723"/>
                    </a:lnTo>
                    <a:lnTo>
                      <a:pt x="105" y="729"/>
                    </a:lnTo>
                    <a:lnTo>
                      <a:pt x="138" y="734"/>
                    </a:lnTo>
                    <a:lnTo>
                      <a:pt x="175" y="738"/>
                    </a:lnTo>
                    <a:lnTo>
                      <a:pt x="214" y="740"/>
                    </a:lnTo>
                    <a:lnTo>
                      <a:pt x="254" y="742"/>
                    </a:lnTo>
                    <a:lnTo>
                      <a:pt x="295" y="743"/>
                    </a:lnTo>
                    <a:lnTo>
                      <a:pt x="335" y="744"/>
                    </a:lnTo>
                    <a:lnTo>
                      <a:pt x="373" y="744"/>
                    </a:lnTo>
                    <a:lnTo>
                      <a:pt x="408" y="743"/>
                    </a:lnTo>
                    <a:lnTo>
                      <a:pt x="440" y="742"/>
                    </a:lnTo>
                    <a:lnTo>
                      <a:pt x="466" y="740"/>
                    </a:lnTo>
                    <a:lnTo>
                      <a:pt x="487" y="739"/>
                    </a:lnTo>
                    <a:lnTo>
                      <a:pt x="501" y="738"/>
                    </a:lnTo>
                    <a:lnTo>
                      <a:pt x="507" y="737"/>
                    </a:lnTo>
                    <a:lnTo>
                      <a:pt x="513" y="736"/>
                    </a:lnTo>
                    <a:lnTo>
                      <a:pt x="518" y="735"/>
                    </a:lnTo>
                    <a:lnTo>
                      <a:pt x="523" y="734"/>
                    </a:lnTo>
                    <a:lnTo>
                      <a:pt x="528" y="732"/>
                    </a:lnTo>
                    <a:lnTo>
                      <a:pt x="532" y="730"/>
                    </a:lnTo>
                    <a:lnTo>
                      <a:pt x="537" y="728"/>
                    </a:lnTo>
                    <a:lnTo>
                      <a:pt x="541" y="724"/>
                    </a:lnTo>
                    <a:lnTo>
                      <a:pt x="547" y="720"/>
                    </a:lnTo>
                    <a:lnTo>
                      <a:pt x="555" y="712"/>
                    </a:lnTo>
                    <a:lnTo>
                      <a:pt x="564" y="700"/>
                    </a:lnTo>
                    <a:lnTo>
                      <a:pt x="575" y="686"/>
                    </a:lnTo>
                    <a:lnTo>
                      <a:pt x="583" y="674"/>
                    </a:lnTo>
                    <a:lnTo>
                      <a:pt x="592" y="661"/>
                    </a:lnTo>
                    <a:lnTo>
                      <a:pt x="599" y="651"/>
                    </a:lnTo>
                    <a:lnTo>
                      <a:pt x="605" y="644"/>
                    </a:lnTo>
                    <a:lnTo>
                      <a:pt x="608" y="643"/>
                    </a:lnTo>
                    <a:lnTo>
                      <a:pt x="606" y="653"/>
                    </a:lnTo>
                    <a:lnTo>
                      <a:pt x="602" y="666"/>
                    </a:lnTo>
                    <a:lnTo>
                      <a:pt x="597" y="679"/>
                    </a:lnTo>
                    <a:lnTo>
                      <a:pt x="590" y="693"/>
                    </a:lnTo>
                    <a:lnTo>
                      <a:pt x="583" y="707"/>
                    </a:lnTo>
                    <a:lnTo>
                      <a:pt x="577" y="720"/>
                    </a:lnTo>
                    <a:lnTo>
                      <a:pt x="571" y="728"/>
                    </a:lnTo>
                    <a:lnTo>
                      <a:pt x="568" y="734"/>
                    </a:lnTo>
                    <a:lnTo>
                      <a:pt x="563" y="738"/>
                    </a:lnTo>
                    <a:lnTo>
                      <a:pt x="560" y="742"/>
                    </a:lnTo>
                    <a:lnTo>
                      <a:pt x="555" y="745"/>
                    </a:lnTo>
                    <a:lnTo>
                      <a:pt x="551" y="749"/>
                    </a:lnTo>
                    <a:lnTo>
                      <a:pt x="546" y="752"/>
                    </a:lnTo>
                    <a:lnTo>
                      <a:pt x="539" y="755"/>
                    </a:lnTo>
                    <a:lnTo>
                      <a:pt x="532" y="759"/>
                    </a:lnTo>
                    <a:lnTo>
                      <a:pt x="523" y="762"/>
                    </a:lnTo>
                    <a:lnTo>
                      <a:pt x="517" y="763"/>
                    </a:lnTo>
                    <a:lnTo>
                      <a:pt x="507" y="765"/>
                    </a:lnTo>
                    <a:lnTo>
                      <a:pt x="492" y="765"/>
                    </a:lnTo>
                    <a:lnTo>
                      <a:pt x="473" y="766"/>
                    </a:lnTo>
                    <a:lnTo>
                      <a:pt x="451" y="767"/>
                    </a:lnTo>
                    <a:lnTo>
                      <a:pt x="427" y="767"/>
                    </a:lnTo>
                    <a:lnTo>
                      <a:pt x="401" y="768"/>
                    </a:lnTo>
                    <a:lnTo>
                      <a:pt x="374" y="768"/>
                    </a:lnTo>
                    <a:lnTo>
                      <a:pt x="348" y="768"/>
                    </a:lnTo>
                    <a:lnTo>
                      <a:pt x="321" y="769"/>
                    </a:lnTo>
                    <a:lnTo>
                      <a:pt x="296" y="769"/>
                    </a:lnTo>
                    <a:lnTo>
                      <a:pt x="273" y="769"/>
                    </a:lnTo>
                    <a:lnTo>
                      <a:pt x="253" y="769"/>
                    </a:lnTo>
                    <a:lnTo>
                      <a:pt x="236" y="769"/>
                    </a:lnTo>
                    <a:lnTo>
                      <a:pt x="223" y="768"/>
                    </a:lnTo>
                    <a:lnTo>
                      <a:pt x="216" y="768"/>
                    </a:lnTo>
                    <a:lnTo>
                      <a:pt x="209" y="782"/>
                    </a:lnTo>
                    <a:lnTo>
                      <a:pt x="206" y="796"/>
                    </a:lnTo>
                    <a:lnTo>
                      <a:pt x="205" y="811"/>
                    </a:lnTo>
                    <a:lnTo>
                      <a:pt x="206" y="826"/>
                    </a:lnTo>
                    <a:lnTo>
                      <a:pt x="209" y="841"/>
                    </a:lnTo>
                    <a:lnTo>
                      <a:pt x="215" y="854"/>
                    </a:lnTo>
                    <a:lnTo>
                      <a:pt x="222" y="867"/>
                    </a:lnTo>
                    <a:lnTo>
                      <a:pt x="230" y="880"/>
                    </a:lnTo>
                    <a:lnTo>
                      <a:pt x="235" y="886"/>
                    </a:lnTo>
                    <a:lnTo>
                      <a:pt x="241" y="892"/>
                    </a:lnTo>
                    <a:lnTo>
                      <a:pt x="246" y="901"/>
                    </a:lnTo>
                    <a:lnTo>
                      <a:pt x="252" y="910"/>
                    </a:lnTo>
                    <a:lnTo>
                      <a:pt x="259" y="918"/>
                    </a:lnTo>
                    <a:lnTo>
                      <a:pt x="265" y="925"/>
                    </a:lnTo>
                    <a:lnTo>
                      <a:pt x="269" y="929"/>
                    </a:lnTo>
                    <a:lnTo>
                      <a:pt x="274" y="930"/>
                    </a:lnTo>
                    <a:lnTo>
                      <a:pt x="281" y="918"/>
                    </a:lnTo>
                    <a:lnTo>
                      <a:pt x="296" y="911"/>
                    </a:lnTo>
                    <a:lnTo>
                      <a:pt x="317" y="905"/>
                    </a:lnTo>
                    <a:lnTo>
                      <a:pt x="340" y="903"/>
                    </a:lnTo>
                    <a:lnTo>
                      <a:pt x="363" y="901"/>
                    </a:lnTo>
                    <a:lnTo>
                      <a:pt x="383" y="898"/>
                    </a:lnTo>
                    <a:lnTo>
                      <a:pt x="398" y="894"/>
                    </a:lnTo>
                    <a:lnTo>
                      <a:pt x="405" y="887"/>
                    </a:lnTo>
                    <a:lnTo>
                      <a:pt x="403" y="877"/>
                    </a:lnTo>
                    <a:lnTo>
                      <a:pt x="400" y="866"/>
                    </a:lnTo>
                    <a:lnTo>
                      <a:pt x="394" y="853"/>
                    </a:lnTo>
                    <a:lnTo>
                      <a:pt x="387" y="839"/>
                    </a:lnTo>
                    <a:lnTo>
                      <a:pt x="381" y="827"/>
                    </a:lnTo>
                    <a:lnTo>
                      <a:pt x="375" y="816"/>
                    </a:lnTo>
                    <a:lnTo>
                      <a:pt x="372" y="810"/>
                    </a:lnTo>
                    <a:lnTo>
                      <a:pt x="372" y="806"/>
                    </a:lnTo>
                    <a:lnTo>
                      <a:pt x="379" y="812"/>
                    </a:lnTo>
                    <a:lnTo>
                      <a:pt x="387" y="823"/>
                    </a:lnTo>
                    <a:lnTo>
                      <a:pt x="397" y="839"/>
                    </a:lnTo>
                    <a:lnTo>
                      <a:pt x="409" y="857"/>
                    </a:lnTo>
                    <a:lnTo>
                      <a:pt x="423" y="874"/>
                    </a:lnTo>
                    <a:lnTo>
                      <a:pt x="436" y="890"/>
                    </a:lnTo>
                    <a:lnTo>
                      <a:pt x="451" y="902"/>
                    </a:lnTo>
                    <a:lnTo>
                      <a:pt x="466" y="906"/>
                    </a:lnTo>
                    <a:lnTo>
                      <a:pt x="477" y="903"/>
                    </a:lnTo>
                    <a:lnTo>
                      <a:pt x="487" y="899"/>
                    </a:lnTo>
                    <a:lnTo>
                      <a:pt x="498" y="898"/>
                    </a:lnTo>
                    <a:lnTo>
                      <a:pt x="509" y="898"/>
                    </a:lnTo>
                    <a:lnTo>
                      <a:pt x="521" y="899"/>
                    </a:lnTo>
                    <a:lnTo>
                      <a:pt x="531" y="901"/>
                    </a:lnTo>
                    <a:lnTo>
                      <a:pt x="541" y="903"/>
                    </a:lnTo>
                    <a:lnTo>
                      <a:pt x="552" y="906"/>
                    </a:lnTo>
                    <a:lnTo>
                      <a:pt x="559" y="909"/>
                    </a:lnTo>
                    <a:lnTo>
                      <a:pt x="566" y="910"/>
                    </a:lnTo>
                    <a:lnTo>
                      <a:pt x="574" y="910"/>
                    </a:lnTo>
                    <a:lnTo>
                      <a:pt x="582" y="909"/>
                    </a:lnTo>
                    <a:lnTo>
                      <a:pt x="589" y="907"/>
                    </a:lnTo>
                    <a:lnTo>
                      <a:pt x="597" y="906"/>
                    </a:lnTo>
                    <a:lnTo>
                      <a:pt x="604" y="904"/>
                    </a:lnTo>
                    <a:lnTo>
                      <a:pt x="610" y="902"/>
                    </a:lnTo>
                    <a:lnTo>
                      <a:pt x="617" y="906"/>
                    </a:lnTo>
                    <a:lnTo>
                      <a:pt x="623" y="917"/>
                    </a:lnTo>
                    <a:lnTo>
                      <a:pt x="629" y="929"/>
                    </a:lnTo>
                    <a:lnTo>
                      <a:pt x="634" y="940"/>
                    </a:lnTo>
                    <a:lnTo>
                      <a:pt x="635" y="944"/>
                    </a:lnTo>
                    <a:lnTo>
                      <a:pt x="636" y="958"/>
                    </a:lnTo>
                    <a:lnTo>
                      <a:pt x="637" y="978"/>
                    </a:lnTo>
                    <a:lnTo>
                      <a:pt x="637" y="1003"/>
                    </a:lnTo>
                    <a:lnTo>
                      <a:pt x="635" y="1029"/>
                    </a:lnTo>
                    <a:lnTo>
                      <a:pt x="630" y="1058"/>
                    </a:lnTo>
                    <a:lnTo>
                      <a:pt x="622" y="1084"/>
                    </a:lnTo>
                    <a:lnTo>
                      <a:pt x="608" y="1107"/>
                    </a:lnTo>
                    <a:lnTo>
                      <a:pt x="601" y="1107"/>
                    </a:lnTo>
                    <a:lnTo>
                      <a:pt x="593" y="1110"/>
                    </a:lnTo>
                    <a:lnTo>
                      <a:pt x="587" y="1111"/>
                    </a:lnTo>
                    <a:lnTo>
                      <a:pt x="587" y="1108"/>
                    </a:lnTo>
                    <a:lnTo>
                      <a:pt x="597" y="1082"/>
                    </a:lnTo>
                    <a:lnTo>
                      <a:pt x="606" y="1048"/>
                    </a:lnTo>
                    <a:lnTo>
                      <a:pt x="610" y="1010"/>
                    </a:lnTo>
                    <a:lnTo>
                      <a:pt x="609" y="974"/>
                    </a:lnTo>
                    <a:lnTo>
                      <a:pt x="607" y="964"/>
                    </a:lnTo>
                    <a:lnTo>
                      <a:pt x="602" y="951"/>
                    </a:lnTo>
                    <a:lnTo>
                      <a:pt x="597" y="940"/>
                    </a:lnTo>
                    <a:lnTo>
                      <a:pt x="589" y="930"/>
                    </a:lnTo>
                    <a:lnTo>
                      <a:pt x="577" y="936"/>
                    </a:lnTo>
                    <a:lnTo>
                      <a:pt x="561" y="937"/>
                    </a:lnTo>
                    <a:lnTo>
                      <a:pt x="543" y="935"/>
                    </a:lnTo>
                    <a:lnTo>
                      <a:pt x="523" y="932"/>
                    </a:lnTo>
                    <a:lnTo>
                      <a:pt x="503" y="929"/>
                    </a:lnTo>
                    <a:lnTo>
                      <a:pt x="486" y="928"/>
                    </a:lnTo>
                    <a:lnTo>
                      <a:pt x="472" y="930"/>
                    </a:lnTo>
                    <a:lnTo>
                      <a:pt x="464" y="937"/>
                    </a:lnTo>
                    <a:lnTo>
                      <a:pt x="465" y="943"/>
                    </a:lnTo>
                    <a:lnTo>
                      <a:pt x="471" y="958"/>
                    </a:lnTo>
                    <a:lnTo>
                      <a:pt x="478" y="980"/>
                    </a:lnTo>
                    <a:lnTo>
                      <a:pt x="486" y="1005"/>
                    </a:lnTo>
                    <a:lnTo>
                      <a:pt x="494" y="1032"/>
                    </a:lnTo>
                    <a:lnTo>
                      <a:pt x="502" y="1058"/>
                    </a:lnTo>
                    <a:lnTo>
                      <a:pt x="508" y="1080"/>
                    </a:lnTo>
                    <a:lnTo>
                      <a:pt x="511" y="1097"/>
                    </a:lnTo>
                    <a:lnTo>
                      <a:pt x="509" y="1100"/>
                    </a:lnTo>
                    <a:lnTo>
                      <a:pt x="507" y="1101"/>
                    </a:lnTo>
                    <a:lnTo>
                      <a:pt x="504" y="1101"/>
                    </a:lnTo>
                    <a:lnTo>
                      <a:pt x="502" y="1101"/>
                    </a:lnTo>
                    <a:lnTo>
                      <a:pt x="494" y="1089"/>
                    </a:lnTo>
                    <a:lnTo>
                      <a:pt x="484" y="1071"/>
                    </a:lnTo>
                    <a:lnTo>
                      <a:pt x="472" y="1047"/>
                    </a:lnTo>
                    <a:lnTo>
                      <a:pt x="461" y="1019"/>
                    </a:lnTo>
                    <a:lnTo>
                      <a:pt x="448" y="990"/>
                    </a:lnTo>
                    <a:lnTo>
                      <a:pt x="435" y="963"/>
                    </a:lnTo>
                    <a:lnTo>
                      <a:pt x="425" y="939"/>
                    </a:lnTo>
                    <a:lnTo>
                      <a:pt x="416" y="920"/>
                    </a:lnTo>
                    <a:lnTo>
                      <a:pt x="411" y="921"/>
                    </a:lnTo>
                    <a:lnTo>
                      <a:pt x="407" y="922"/>
                    </a:lnTo>
                    <a:lnTo>
                      <a:pt x="401" y="924"/>
                    </a:lnTo>
                    <a:lnTo>
                      <a:pt x="395" y="926"/>
                    </a:lnTo>
                    <a:lnTo>
                      <a:pt x="389" y="926"/>
                    </a:lnTo>
                    <a:lnTo>
                      <a:pt x="383" y="927"/>
                    </a:lnTo>
                    <a:lnTo>
                      <a:pt x="378" y="926"/>
                    </a:lnTo>
                    <a:lnTo>
                      <a:pt x="373" y="925"/>
                    </a:lnTo>
                    <a:lnTo>
                      <a:pt x="364" y="924"/>
                    </a:lnTo>
                    <a:lnTo>
                      <a:pt x="356" y="924"/>
                    </a:lnTo>
                    <a:lnTo>
                      <a:pt x="347" y="924"/>
                    </a:lnTo>
                    <a:lnTo>
                      <a:pt x="339" y="924"/>
                    </a:lnTo>
                    <a:lnTo>
                      <a:pt x="330" y="925"/>
                    </a:lnTo>
                    <a:lnTo>
                      <a:pt x="322" y="927"/>
                    </a:lnTo>
                    <a:lnTo>
                      <a:pt x="315" y="930"/>
                    </a:lnTo>
                    <a:lnTo>
                      <a:pt x="310" y="936"/>
                    </a:lnTo>
                    <a:lnTo>
                      <a:pt x="446" y="1091"/>
                    </a:lnTo>
                    <a:lnTo>
                      <a:pt x="427" y="1085"/>
                    </a:lnTo>
                    <a:lnTo>
                      <a:pt x="405" y="1071"/>
                    </a:lnTo>
                    <a:lnTo>
                      <a:pt x="382" y="1053"/>
                    </a:lnTo>
                    <a:lnTo>
                      <a:pt x="358" y="1031"/>
                    </a:lnTo>
                    <a:lnTo>
                      <a:pt x="335" y="1008"/>
                    </a:lnTo>
                    <a:lnTo>
                      <a:pt x="314" y="987"/>
                    </a:lnTo>
                    <a:lnTo>
                      <a:pt x="296" y="968"/>
                    </a:lnTo>
                    <a:lnTo>
                      <a:pt x="283" y="956"/>
                    </a:lnTo>
                    <a:lnTo>
                      <a:pt x="277" y="959"/>
                    </a:lnTo>
                    <a:lnTo>
                      <a:pt x="272" y="964"/>
                    </a:lnTo>
                    <a:lnTo>
                      <a:pt x="265" y="966"/>
                    </a:lnTo>
                    <a:lnTo>
                      <a:pt x="258" y="965"/>
                    </a:lnTo>
                    <a:lnTo>
                      <a:pt x="250" y="958"/>
                    </a:lnTo>
                    <a:lnTo>
                      <a:pt x="243" y="950"/>
                    </a:lnTo>
                    <a:lnTo>
                      <a:pt x="236" y="942"/>
                    </a:lnTo>
                    <a:lnTo>
                      <a:pt x="230" y="935"/>
                    </a:lnTo>
                    <a:lnTo>
                      <a:pt x="226" y="970"/>
                    </a:lnTo>
                    <a:lnTo>
                      <a:pt x="222" y="1003"/>
                    </a:lnTo>
                    <a:lnTo>
                      <a:pt x="218" y="1035"/>
                    </a:lnTo>
                    <a:lnTo>
                      <a:pt x="209" y="1069"/>
                    </a:lnTo>
                    <a:lnTo>
                      <a:pt x="191" y="10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25" name="Freeform 68"/>
              <p:cNvSpPr>
                <a:spLocks/>
              </p:cNvSpPr>
              <p:nvPr/>
            </p:nvSpPr>
            <p:spPr bwMode="auto">
              <a:xfrm>
                <a:off x="2314" y="2192"/>
                <a:ext cx="76" cy="26"/>
              </a:xfrm>
              <a:custGeom>
                <a:avLst/>
                <a:gdLst>
                  <a:gd name="T0" fmla="*/ 150 w 152"/>
                  <a:gd name="T1" fmla="*/ 0 h 51"/>
                  <a:gd name="T2" fmla="*/ 152 w 152"/>
                  <a:gd name="T3" fmla="*/ 0 h 51"/>
                  <a:gd name="T4" fmla="*/ 150 w 152"/>
                  <a:gd name="T5" fmla="*/ 3 h 51"/>
                  <a:gd name="T6" fmla="*/ 143 w 152"/>
                  <a:gd name="T7" fmla="*/ 9 h 51"/>
                  <a:gd name="T8" fmla="*/ 131 w 152"/>
                  <a:gd name="T9" fmla="*/ 16 h 51"/>
                  <a:gd name="T10" fmla="*/ 119 w 152"/>
                  <a:gd name="T11" fmla="*/ 24 h 51"/>
                  <a:gd name="T12" fmla="*/ 104 w 152"/>
                  <a:gd name="T13" fmla="*/ 30 h 51"/>
                  <a:gd name="T14" fmla="*/ 88 w 152"/>
                  <a:gd name="T15" fmla="*/ 33 h 51"/>
                  <a:gd name="T16" fmla="*/ 71 w 152"/>
                  <a:gd name="T17" fmla="*/ 33 h 51"/>
                  <a:gd name="T18" fmla="*/ 70 w 152"/>
                  <a:gd name="T19" fmla="*/ 37 h 51"/>
                  <a:gd name="T20" fmla="*/ 70 w 152"/>
                  <a:gd name="T21" fmla="*/ 40 h 51"/>
                  <a:gd name="T22" fmla="*/ 68 w 152"/>
                  <a:gd name="T23" fmla="*/ 43 h 51"/>
                  <a:gd name="T24" fmla="*/ 66 w 152"/>
                  <a:gd name="T25" fmla="*/ 45 h 51"/>
                  <a:gd name="T26" fmla="*/ 61 w 152"/>
                  <a:gd name="T27" fmla="*/ 46 h 51"/>
                  <a:gd name="T28" fmla="*/ 57 w 152"/>
                  <a:gd name="T29" fmla="*/ 48 h 51"/>
                  <a:gd name="T30" fmla="*/ 50 w 152"/>
                  <a:gd name="T31" fmla="*/ 49 h 51"/>
                  <a:gd name="T32" fmla="*/ 44 w 152"/>
                  <a:gd name="T33" fmla="*/ 50 h 51"/>
                  <a:gd name="T34" fmla="*/ 38 w 152"/>
                  <a:gd name="T35" fmla="*/ 51 h 51"/>
                  <a:gd name="T36" fmla="*/ 32 w 152"/>
                  <a:gd name="T37" fmla="*/ 51 h 51"/>
                  <a:gd name="T38" fmla="*/ 29 w 152"/>
                  <a:gd name="T39" fmla="*/ 51 h 51"/>
                  <a:gd name="T40" fmla="*/ 28 w 152"/>
                  <a:gd name="T41" fmla="*/ 50 h 51"/>
                  <a:gd name="T42" fmla="*/ 33 w 152"/>
                  <a:gd name="T43" fmla="*/ 46 h 51"/>
                  <a:gd name="T44" fmla="*/ 43 w 152"/>
                  <a:gd name="T45" fmla="*/ 41 h 51"/>
                  <a:gd name="T46" fmla="*/ 54 w 152"/>
                  <a:gd name="T47" fmla="*/ 35 h 51"/>
                  <a:gd name="T48" fmla="*/ 61 w 152"/>
                  <a:gd name="T49" fmla="*/ 31 h 51"/>
                  <a:gd name="T50" fmla="*/ 54 w 152"/>
                  <a:gd name="T51" fmla="*/ 28 h 51"/>
                  <a:gd name="T52" fmla="*/ 46 w 152"/>
                  <a:gd name="T53" fmla="*/ 28 h 51"/>
                  <a:gd name="T54" fmla="*/ 39 w 152"/>
                  <a:gd name="T55" fmla="*/ 30 h 51"/>
                  <a:gd name="T56" fmla="*/ 32 w 152"/>
                  <a:gd name="T57" fmla="*/ 32 h 51"/>
                  <a:gd name="T58" fmla="*/ 27 w 152"/>
                  <a:gd name="T59" fmla="*/ 35 h 51"/>
                  <a:gd name="T60" fmla="*/ 20 w 152"/>
                  <a:gd name="T61" fmla="*/ 39 h 51"/>
                  <a:gd name="T62" fmla="*/ 13 w 152"/>
                  <a:gd name="T63" fmla="*/ 43 h 51"/>
                  <a:gd name="T64" fmla="*/ 7 w 152"/>
                  <a:gd name="T65" fmla="*/ 47 h 51"/>
                  <a:gd name="T66" fmla="*/ 5 w 152"/>
                  <a:gd name="T67" fmla="*/ 46 h 51"/>
                  <a:gd name="T68" fmla="*/ 4 w 152"/>
                  <a:gd name="T69" fmla="*/ 43 h 51"/>
                  <a:gd name="T70" fmla="*/ 2 w 152"/>
                  <a:gd name="T71" fmla="*/ 42 h 51"/>
                  <a:gd name="T72" fmla="*/ 0 w 152"/>
                  <a:gd name="T73" fmla="*/ 40 h 51"/>
                  <a:gd name="T74" fmla="*/ 2 w 152"/>
                  <a:gd name="T75" fmla="*/ 35 h 51"/>
                  <a:gd name="T76" fmla="*/ 6 w 152"/>
                  <a:gd name="T77" fmla="*/ 32 h 51"/>
                  <a:gd name="T78" fmla="*/ 10 w 152"/>
                  <a:gd name="T79" fmla="*/ 30 h 51"/>
                  <a:gd name="T80" fmla="*/ 15 w 152"/>
                  <a:gd name="T81" fmla="*/ 26 h 51"/>
                  <a:gd name="T82" fmla="*/ 21 w 152"/>
                  <a:gd name="T83" fmla="*/ 24 h 51"/>
                  <a:gd name="T84" fmla="*/ 25 w 152"/>
                  <a:gd name="T85" fmla="*/ 22 h 51"/>
                  <a:gd name="T86" fmla="*/ 31 w 152"/>
                  <a:gd name="T87" fmla="*/ 19 h 51"/>
                  <a:gd name="T88" fmla="*/ 36 w 152"/>
                  <a:gd name="T89" fmla="*/ 17 h 51"/>
                  <a:gd name="T90" fmla="*/ 38 w 152"/>
                  <a:gd name="T91" fmla="*/ 12 h 51"/>
                  <a:gd name="T92" fmla="*/ 44 w 152"/>
                  <a:gd name="T93" fmla="*/ 11 h 51"/>
                  <a:gd name="T94" fmla="*/ 52 w 152"/>
                  <a:gd name="T95" fmla="*/ 11 h 51"/>
                  <a:gd name="T96" fmla="*/ 63 w 152"/>
                  <a:gd name="T97" fmla="*/ 12 h 51"/>
                  <a:gd name="T98" fmla="*/ 78 w 152"/>
                  <a:gd name="T99" fmla="*/ 13 h 51"/>
                  <a:gd name="T100" fmla="*/ 98 w 152"/>
                  <a:gd name="T101" fmla="*/ 11 h 51"/>
                  <a:gd name="T102" fmla="*/ 121 w 152"/>
                  <a:gd name="T103" fmla="*/ 8 h 51"/>
                  <a:gd name="T104" fmla="*/ 150 w 152"/>
                  <a:gd name="T10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2" h="51">
                    <a:moveTo>
                      <a:pt x="150" y="0"/>
                    </a:moveTo>
                    <a:lnTo>
                      <a:pt x="152" y="0"/>
                    </a:lnTo>
                    <a:lnTo>
                      <a:pt x="150" y="3"/>
                    </a:lnTo>
                    <a:lnTo>
                      <a:pt x="143" y="9"/>
                    </a:lnTo>
                    <a:lnTo>
                      <a:pt x="131" y="16"/>
                    </a:lnTo>
                    <a:lnTo>
                      <a:pt x="119" y="24"/>
                    </a:lnTo>
                    <a:lnTo>
                      <a:pt x="104" y="30"/>
                    </a:lnTo>
                    <a:lnTo>
                      <a:pt x="88" y="33"/>
                    </a:lnTo>
                    <a:lnTo>
                      <a:pt x="71" y="33"/>
                    </a:lnTo>
                    <a:lnTo>
                      <a:pt x="70" y="37"/>
                    </a:lnTo>
                    <a:lnTo>
                      <a:pt x="70" y="40"/>
                    </a:lnTo>
                    <a:lnTo>
                      <a:pt x="68" y="43"/>
                    </a:lnTo>
                    <a:lnTo>
                      <a:pt x="66" y="45"/>
                    </a:lnTo>
                    <a:lnTo>
                      <a:pt x="61" y="46"/>
                    </a:lnTo>
                    <a:lnTo>
                      <a:pt x="57" y="48"/>
                    </a:lnTo>
                    <a:lnTo>
                      <a:pt x="50" y="49"/>
                    </a:lnTo>
                    <a:lnTo>
                      <a:pt x="44" y="50"/>
                    </a:lnTo>
                    <a:lnTo>
                      <a:pt x="38" y="51"/>
                    </a:lnTo>
                    <a:lnTo>
                      <a:pt x="32" y="51"/>
                    </a:lnTo>
                    <a:lnTo>
                      <a:pt x="29" y="51"/>
                    </a:lnTo>
                    <a:lnTo>
                      <a:pt x="28" y="50"/>
                    </a:lnTo>
                    <a:lnTo>
                      <a:pt x="33" y="46"/>
                    </a:lnTo>
                    <a:lnTo>
                      <a:pt x="43" y="41"/>
                    </a:lnTo>
                    <a:lnTo>
                      <a:pt x="54" y="35"/>
                    </a:lnTo>
                    <a:lnTo>
                      <a:pt x="61" y="31"/>
                    </a:lnTo>
                    <a:lnTo>
                      <a:pt x="54" y="28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2" y="32"/>
                    </a:lnTo>
                    <a:lnTo>
                      <a:pt x="27" y="35"/>
                    </a:lnTo>
                    <a:lnTo>
                      <a:pt x="20" y="39"/>
                    </a:lnTo>
                    <a:lnTo>
                      <a:pt x="13" y="43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0" y="30"/>
                    </a:lnTo>
                    <a:lnTo>
                      <a:pt x="15" y="26"/>
                    </a:lnTo>
                    <a:lnTo>
                      <a:pt x="21" y="24"/>
                    </a:lnTo>
                    <a:lnTo>
                      <a:pt x="25" y="22"/>
                    </a:lnTo>
                    <a:lnTo>
                      <a:pt x="31" y="19"/>
                    </a:lnTo>
                    <a:lnTo>
                      <a:pt x="36" y="17"/>
                    </a:lnTo>
                    <a:lnTo>
                      <a:pt x="38" y="12"/>
                    </a:lnTo>
                    <a:lnTo>
                      <a:pt x="44" y="11"/>
                    </a:lnTo>
                    <a:lnTo>
                      <a:pt x="52" y="11"/>
                    </a:lnTo>
                    <a:lnTo>
                      <a:pt x="63" y="12"/>
                    </a:lnTo>
                    <a:lnTo>
                      <a:pt x="78" y="13"/>
                    </a:lnTo>
                    <a:lnTo>
                      <a:pt x="98" y="11"/>
                    </a:lnTo>
                    <a:lnTo>
                      <a:pt x="121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0" name="Freeform 69"/>
              <p:cNvSpPr>
                <a:spLocks/>
              </p:cNvSpPr>
              <p:nvPr/>
            </p:nvSpPr>
            <p:spPr bwMode="auto">
              <a:xfrm>
                <a:off x="1440" y="2191"/>
                <a:ext cx="988" cy="774"/>
              </a:xfrm>
              <a:custGeom>
                <a:avLst/>
                <a:gdLst>
                  <a:gd name="T0" fmla="*/ 45 w 1975"/>
                  <a:gd name="T1" fmla="*/ 934 h 1548"/>
                  <a:gd name="T2" fmla="*/ 58 w 1975"/>
                  <a:gd name="T3" fmla="*/ 525 h 1548"/>
                  <a:gd name="T4" fmla="*/ 45 w 1975"/>
                  <a:gd name="T5" fmla="*/ 294 h 1548"/>
                  <a:gd name="T6" fmla="*/ 89 w 1975"/>
                  <a:gd name="T7" fmla="*/ 170 h 1548"/>
                  <a:gd name="T8" fmla="*/ 76 w 1975"/>
                  <a:gd name="T9" fmla="*/ 141 h 1548"/>
                  <a:gd name="T10" fmla="*/ 54 w 1975"/>
                  <a:gd name="T11" fmla="*/ 106 h 1548"/>
                  <a:gd name="T12" fmla="*/ 71 w 1975"/>
                  <a:gd name="T13" fmla="*/ 50 h 1548"/>
                  <a:gd name="T14" fmla="*/ 97 w 1975"/>
                  <a:gd name="T15" fmla="*/ 8 h 1548"/>
                  <a:gd name="T16" fmla="*/ 149 w 1975"/>
                  <a:gd name="T17" fmla="*/ 13 h 1548"/>
                  <a:gd name="T18" fmla="*/ 147 w 1975"/>
                  <a:gd name="T19" fmla="*/ 27 h 1548"/>
                  <a:gd name="T20" fmla="*/ 112 w 1975"/>
                  <a:gd name="T21" fmla="*/ 25 h 1548"/>
                  <a:gd name="T22" fmla="*/ 94 w 1975"/>
                  <a:gd name="T23" fmla="*/ 50 h 1548"/>
                  <a:gd name="T24" fmla="*/ 81 w 1975"/>
                  <a:gd name="T25" fmla="*/ 67 h 1548"/>
                  <a:gd name="T26" fmla="*/ 98 w 1975"/>
                  <a:gd name="T27" fmla="*/ 132 h 1548"/>
                  <a:gd name="T28" fmla="*/ 138 w 1975"/>
                  <a:gd name="T29" fmla="*/ 135 h 1548"/>
                  <a:gd name="T30" fmla="*/ 169 w 1975"/>
                  <a:gd name="T31" fmla="*/ 124 h 1548"/>
                  <a:gd name="T32" fmla="*/ 162 w 1975"/>
                  <a:gd name="T33" fmla="*/ 67 h 1548"/>
                  <a:gd name="T34" fmla="*/ 141 w 1975"/>
                  <a:gd name="T35" fmla="*/ 78 h 1548"/>
                  <a:gd name="T36" fmla="*/ 131 w 1975"/>
                  <a:gd name="T37" fmla="*/ 110 h 1548"/>
                  <a:gd name="T38" fmla="*/ 123 w 1975"/>
                  <a:gd name="T39" fmla="*/ 60 h 1548"/>
                  <a:gd name="T40" fmla="*/ 177 w 1975"/>
                  <a:gd name="T41" fmla="*/ 54 h 1548"/>
                  <a:gd name="T42" fmla="*/ 192 w 1975"/>
                  <a:gd name="T43" fmla="*/ 136 h 1548"/>
                  <a:gd name="T44" fmla="*/ 151 w 1975"/>
                  <a:gd name="T45" fmla="*/ 151 h 1548"/>
                  <a:gd name="T46" fmla="*/ 112 w 1975"/>
                  <a:gd name="T47" fmla="*/ 181 h 1548"/>
                  <a:gd name="T48" fmla="*/ 70 w 1975"/>
                  <a:gd name="T49" fmla="*/ 337 h 1548"/>
                  <a:gd name="T50" fmla="*/ 104 w 1975"/>
                  <a:gd name="T51" fmla="*/ 624 h 1548"/>
                  <a:gd name="T52" fmla="*/ 92 w 1975"/>
                  <a:gd name="T53" fmla="*/ 668 h 1548"/>
                  <a:gd name="T54" fmla="*/ 70 w 1975"/>
                  <a:gd name="T55" fmla="*/ 915 h 1548"/>
                  <a:gd name="T56" fmla="*/ 166 w 1975"/>
                  <a:gd name="T57" fmla="*/ 939 h 1548"/>
                  <a:gd name="T58" fmla="*/ 252 w 1975"/>
                  <a:gd name="T59" fmla="*/ 931 h 1548"/>
                  <a:gd name="T60" fmla="*/ 341 w 1975"/>
                  <a:gd name="T61" fmla="*/ 912 h 1548"/>
                  <a:gd name="T62" fmla="*/ 395 w 1975"/>
                  <a:gd name="T63" fmla="*/ 930 h 1548"/>
                  <a:gd name="T64" fmla="*/ 484 w 1975"/>
                  <a:gd name="T65" fmla="*/ 925 h 1548"/>
                  <a:gd name="T66" fmla="*/ 498 w 1975"/>
                  <a:gd name="T67" fmla="*/ 939 h 1548"/>
                  <a:gd name="T68" fmla="*/ 483 w 1975"/>
                  <a:gd name="T69" fmla="*/ 1045 h 1548"/>
                  <a:gd name="T70" fmla="*/ 612 w 1975"/>
                  <a:gd name="T71" fmla="*/ 1044 h 1548"/>
                  <a:gd name="T72" fmla="*/ 864 w 1975"/>
                  <a:gd name="T73" fmla="*/ 1067 h 1548"/>
                  <a:gd name="T74" fmla="*/ 1225 w 1975"/>
                  <a:gd name="T75" fmla="*/ 1102 h 1548"/>
                  <a:gd name="T76" fmla="*/ 1594 w 1975"/>
                  <a:gd name="T77" fmla="*/ 1140 h 1548"/>
                  <a:gd name="T78" fmla="*/ 1874 w 1975"/>
                  <a:gd name="T79" fmla="*/ 1170 h 1548"/>
                  <a:gd name="T80" fmla="*/ 1975 w 1975"/>
                  <a:gd name="T81" fmla="*/ 1247 h 1548"/>
                  <a:gd name="T82" fmla="*/ 1863 w 1975"/>
                  <a:gd name="T83" fmla="*/ 1357 h 1548"/>
                  <a:gd name="T84" fmla="*/ 1785 w 1975"/>
                  <a:gd name="T85" fmla="*/ 1413 h 1548"/>
                  <a:gd name="T86" fmla="*/ 1655 w 1975"/>
                  <a:gd name="T87" fmla="*/ 1509 h 1548"/>
                  <a:gd name="T88" fmla="*/ 1940 w 1975"/>
                  <a:gd name="T89" fmla="*/ 1268 h 1548"/>
                  <a:gd name="T90" fmla="*/ 1822 w 1975"/>
                  <a:gd name="T91" fmla="*/ 1300 h 1548"/>
                  <a:gd name="T92" fmla="*/ 1568 w 1975"/>
                  <a:gd name="T93" fmla="*/ 1474 h 1548"/>
                  <a:gd name="T94" fmla="*/ 1407 w 1975"/>
                  <a:gd name="T95" fmla="*/ 1547 h 1548"/>
                  <a:gd name="T96" fmla="*/ 1830 w 1975"/>
                  <a:gd name="T97" fmla="*/ 1192 h 1548"/>
                  <a:gd name="T98" fmla="*/ 1549 w 1975"/>
                  <a:gd name="T99" fmla="*/ 1162 h 1548"/>
                  <a:gd name="T100" fmla="*/ 1182 w 1975"/>
                  <a:gd name="T101" fmla="*/ 1124 h 1548"/>
                  <a:gd name="T102" fmla="*/ 834 w 1975"/>
                  <a:gd name="T103" fmla="*/ 1089 h 1548"/>
                  <a:gd name="T104" fmla="*/ 606 w 1975"/>
                  <a:gd name="T105" fmla="*/ 1066 h 1548"/>
                  <a:gd name="T106" fmla="*/ 446 w 1975"/>
                  <a:gd name="T107" fmla="*/ 1077 h 1548"/>
                  <a:gd name="T108" fmla="*/ 363 w 1975"/>
                  <a:gd name="T109" fmla="*/ 947 h 1548"/>
                  <a:gd name="T110" fmla="*/ 275 w 1975"/>
                  <a:gd name="T111" fmla="*/ 962 h 1548"/>
                  <a:gd name="T112" fmla="*/ 205 w 1975"/>
                  <a:gd name="T113" fmla="*/ 975 h 1548"/>
                  <a:gd name="T114" fmla="*/ 121 w 1975"/>
                  <a:gd name="T115" fmla="*/ 966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75" h="1548">
                    <a:moveTo>
                      <a:pt x="59" y="1191"/>
                    </a:moveTo>
                    <a:lnTo>
                      <a:pt x="74" y="955"/>
                    </a:lnTo>
                    <a:lnTo>
                      <a:pt x="66" y="949"/>
                    </a:lnTo>
                    <a:lnTo>
                      <a:pt x="56" y="942"/>
                    </a:lnTo>
                    <a:lnTo>
                      <a:pt x="48" y="937"/>
                    </a:lnTo>
                    <a:lnTo>
                      <a:pt x="45" y="934"/>
                    </a:lnTo>
                    <a:lnTo>
                      <a:pt x="50" y="872"/>
                    </a:lnTo>
                    <a:lnTo>
                      <a:pt x="59" y="762"/>
                    </a:lnTo>
                    <a:lnTo>
                      <a:pt x="68" y="649"/>
                    </a:lnTo>
                    <a:lnTo>
                      <a:pt x="74" y="583"/>
                    </a:lnTo>
                    <a:lnTo>
                      <a:pt x="68" y="563"/>
                    </a:lnTo>
                    <a:lnTo>
                      <a:pt x="58" y="525"/>
                    </a:lnTo>
                    <a:lnTo>
                      <a:pt x="47" y="483"/>
                    </a:lnTo>
                    <a:lnTo>
                      <a:pt x="40" y="445"/>
                    </a:lnTo>
                    <a:lnTo>
                      <a:pt x="37" y="408"/>
                    </a:lnTo>
                    <a:lnTo>
                      <a:pt x="36" y="369"/>
                    </a:lnTo>
                    <a:lnTo>
                      <a:pt x="38" y="331"/>
                    </a:lnTo>
                    <a:lnTo>
                      <a:pt x="45" y="294"/>
                    </a:lnTo>
                    <a:lnTo>
                      <a:pt x="50" y="274"/>
                    </a:lnTo>
                    <a:lnTo>
                      <a:pt x="56" y="253"/>
                    </a:lnTo>
                    <a:lnTo>
                      <a:pt x="65" y="231"/>
                    </a:lnTo>
                    <a:lnTo>
                      <a:pt x="74" y="208"/>
                    </a:lnTo>
                    <a:lnTo>
                      <a:pt x="82" y="187"/>
                    </a:lnTo>
                    <a:lnTo>
                      <a:pt x="89" y="170"/>
                    </a:lnTo>
                    <a:lnTo>
                      <a:pt x="94" y="158"/>
                    </a:lnTo>
                    <a:lnTo>
                      <a:pt x="97" y="152"/>
                    </a:lnTo>
                    <a:lnTo>
                      <a:pt x="91" y="150"/>
                    </a:lnTo>
                    <a:lnTo>
                      <a:pt x="86" y="148"/>
                    </a:lnTo>
                    <a:lnTo>
                      <a:pt x="82" y="144"/>
                    </a:lnTo>
                    <a:lnTo>
                      <a:pt x="76" y="141"/>
                    </a:lnTo>
                    <a:lnTo>
                      <a:pt x="73" y="137"/>
                    </a:lnTo>
                    <a:lnTo>
                      <a:pt x="68" y="134"/>
                    </a:lnTo>
                    <a:lnTo>
                      <a:pt x="65" y="129"/>
                    </a:lnTo>
                    <a:lnTo>
                      <a:pt x="62" y="125"/>
                    </a:lnTo>
                    <a:lnTo>
                      <a:pt x="58" y="117"/>
                    </a:lnTo>
                    <a:lnTo>
                      <a:pt x="54" y="106"/>
                    </a:lnTo>
                    <a:lnTo>
                      <a:pt x="52" y="96"/>
                    </a:lnTo>
                    <a:lnTo>
                      <a:pt x="53" y="84"/>
                    </a:lnTo>
                    <a:lnTo>
                      <a:pt x="56" y="75"/>
                    </a:lnTo>
                    <a:lnTo>
                      <a:pt x="60" y="65"/>
                    </a:lnTo>
                    <a:lnTo>
                      <a:pt x="65" y="57"/>
                    </a:lnTo>
                    <a:lnTo>
                      <a:pt x="71" y="50"/>
                    </a:lnTo>
                    <a:lnTo>
                      <a:pt x="71" y="41"/>
                    </a:lnTo>
                    <a:lnTo>
                      <a:pt x="73" y="31"/>
                    </a:lnTo>
                    <a:lnTo>
                      <a:pt x="75" y="23"/>
                    </a:lnTo>
                    <a:lnTo>
                      <a:pt x="81" y="18"/>
                    </a:lnTo>
                    <a:lnTo>
                      <a:pt x="89" y="13"/>
                    </a:lnTo>
                    <a:lnTo>
                      <a:pt x="97" y="8"/>
                    </a:lnTo>
                    <a:lnTo>
                      <a:pt x="106" y="5"/>
                    </a:lnTo>
                    <a:lnTo>
                      <a:pt x="115" y="2"/>
                    </a:lnTo>
                    <a:lnTo>
                      <a:pt x="124" y="0"/>
                    </a:lnTo>
                    <a:lnTo>
                      <a:pt x="134" y="2"/>
                    </a:lnTo>
                    <a:lnTo>
                      <a:pt x="142" y="5"/>
                    </a:lnTo>
                    <a:lnTo>
                      <a:pt x="149" y="13"/>
                    </a:lnTo>
                    <a:lnTo>
                      <a:pt x="151" y="20"/>
                    </a:lnTo>
                    <a:lnTo>
                      <a:pt x="156" y="26"/>
                    </a:lnTo>
                    <a:lnTo>
                      <a:pt x="158" y="30"/>
                    </a:lnTo>
                    <a:lnTo>
                      <a:pt x="158" y="35"/>
                    </a:lnTo>
                    <a:lnTo>
                      <a:pt x="153" y="30"/>
                    </a:lnTo>
                    <a:lnTo>
                      <a:pt x="147" y="27"/>
                    </a:lnTo>
                    <a:lnTo>
                      <a:pt x="141" y="23"/>
                    </a:lnTo>
                    <a:lnTo>
                      <a:pt x="136" y="21"/>
                    </a:lnTo>
                    <a:lnTo>
                      <a:pt x="130" y="22"/>
                    </a:lnTo>
                    <a:lnTo>
                      <a:pt x="124" y="22"/>
                    </a:lnTo>
                    <a:lnTo>
                      <a:pt x="118" y="23"/>
                    </a:lnTo>
                    <a:lnTo>
                      <a:pt x="112" y="25"/>
                    </a:lnTo>
                    <a:lnTo>
                      <a:pt x="107" y="27"/>
                    </a:lnTo>
                    <a:lnTo>
                      <a:pt x="101" y="29"/>
                    </a:lnTo>
                    <a:lnTo>
                      <a:pt x="98" y="34"/>
                    </a:lnTo>
                    <a:lnTo>
                      <a:pt x="94" y="38"/>
                    </a:lnTo>
                    <a:lnTo>
                      <a:pt x="93" y="44"/>
                    </a:lnTo>
                    <a:lnTo>
                      <a:pt x="94" y="50"/>
                    </a:lnTo>
                    <a:lnTo>
                      <a:pt x="96" y="54"/>
                    </a:lnTo>
                    <a:lnTo>
                      <a:pt x="97" y="59"/>
                    </a:lnTo>
                    <a:lnTo>
                      <a:pt x="92" y="61"/>
                    </a:lnTo>
                    <a:lnTo>
                      <a:pt x="88" y="63"/>
                    </a:lnTo>
                    <a:lnTo>
                      <a:pt x="84" y="64"/>
                    </a:lnTo>
                    <a:lnTo>
                      <a:pt x="81" y="67"/>
                    </a:lnTo>
                    <a:lnTo>
                      <a:pt x="76" y="82"/>
                    </a:lnTo>
                    <a:lnTo>
                      <a:pt x="77" y="96"/>
                    </a:lnTo>
                    <a:lnTo>
                      <a:pt x="83" y="110"/>
                    </a:lnTo>
                    <a:lnTo>
                      <a:pt x="90" y="122"/>
                    </a:lnTo>
                    <a:lnTo>
                      <a:pt x="93" y="128"/>
                    </a:lnTo>
                    <a:lnTo>
                      <a:pt x="98" y="132"/>
                    </a:lnTo>
                    <a:lnTo>
                      <a:pt x="104" y="134"/>
                    </a:lnTo>
                    <a:lnTo>
                      <a:pt x="111" y="134"/>
                    </a:lnTo>
                    <a:lnTo>
                      <a:pt x="119" y="134"/>
                    </a:lnTo>
                    <a:lnTo>
                      <a:pt x="126" y="134"/>
                    </a:lnTo>
                    <a:lnTo>
                      <a:pt x="133" y="134"/>
                    </a:lnTo>
                    <a:lnTo>
                      <a:pt x="138" y="135"/>
                    </a:lnTo>
                    <a:lnTo>
                      <a:pt x="144" y="134"/>
                    </a:lnTo>
                    <a:lnTo>
                      <a:pt x="150" y="132"/>
                    </a:lnTo>
                    <a:lnTo>
                      <a:pt x="154" y="130"/>
                    </a:lnTo>
                    <a:lnTo>
                      <a:pt x="160" y="129"/>
                    </a:lnTo>
                    <a:lnTo>
                      <a:pt x="166" y="127"/>
                    </a:lnTo>
                    <a:lnTo>
                      <a:pt x="169" y="124"/>
                    </a:lnTo>
                    <a:lnTo>
                      <a:pt x="174" y="119"/>
                    </a:lnTo>
                    <a:lnTo>
                      <a:pt x="176" y="113"/>
                    </a:lnTo>
                    <a:lnTo>
                      <a:pt x="175" y="104"/>
                    </a:lnTo>
                    <a:lnTo>
                      <a:pt x="172" y="90"/>
                    </a:lnTo>
                    <a:lnTo>
                      <a:pt x="167" y="75"/>
                    </a:lnTo>
                    <a:lnTo>
                      <a:pt x="162" y="67"/>
                    </a:lnTo>
                    <a:lnTo>
                      <a:pt x="157" y="67"/>
                    </a:lnTo>
                    <a:lnTo>
                      <a:pt x="151" y="67"/>
                    </a:lnTo>
                    <a:lnTo>
                      <a:pt x="146" y="68"/>
                    </a:lnTo>
                    <a:lnTo>
                      <a:pt x="142" y="72"/>
                    </a:lnTo>
                    <a:lnTo>
                      <a:pt x="143" y="75"/>
                    </a:lnTo>
                    <a:lnTo>
                      <a:pt x="141" y="78"/>
                    </a:lnTo>
                    <a:lnTo>
                      <a:pt x="136" y="80"/>
                    </a:lnTo>
                    <a:lnTo>
                      <a:pt x="131" y="83"/>
                    </a:lnTo>
                    <a:lnTo>
                      <a:pt x="127" y="88"/>
                    </a:lnTo>
                    <a:lnTo>
                      <a:pt x="124" y="92"/>
                    </a:lnTo>
                    <a:lnTo>
                      <a:pt x="126" y="101"/>
                    </a:lnTo>
                    <a:lnTo>
                      <a:pt x="131" y="110"/>
                    </a:lnTo>
                    <a:lnTo>
                      <a:pt x="123" y="106"/>
                    </a:lnTo>
                    <a:lnTo>
                      <a:pt x="119" y="101"/>
                    </a:lnTo>
                    <a:lnTo>
                      <a:pt x="116" y="92"/>
                    </a:lnTo>
                    <a:lnTo>
                      <a:pt x="114" y="84"/>
                    </a:lnTo>
                    <a:lnTo>
                      <a:pt x="118" y="72"/>
                    </a:lnTo>
                    <a:lnTo>
                      <a:pt x="123" y="60"/>
                    </a:lnTo>
                    <a:lnTo>
                      <a:pt x="133" y="52"/>
                    </a:lnTo>
                    <a:lnTo>
                      <a:pt x="144" y="46"/>
                    </a:lnTo>
                    <a:lnTo>
                      <a:pt x="153" y="44"/>
                    </a:lnTo>
                    <a:lnTo>
                      <a:pt x="161" y="46"/>
                    </a:lnTo>
                    <a:lnTo>
                      <a:pt x="169" y="50"/>
                    </a:lnTo>
                    <a:lnTo>
                      <a:pt x="177" y="54"/>
                    </a:lnTo>
                    <a:lnTo>
                      <a:pt x="188" y="65"/>
                    </a:lnTo>
                    <a:lnTo>
                      <a:pt x="196" y="84"/>
                    </a:lnTo>
                    <a:lnTo>
                      <a:pt x="202" y="104"/>
                    </a:lnTo>
                    <a:lnTo>
                      <a:pt x="203" y="118"/>
                    </a:lnTo>
                    <a:lnTo>
                      <a:pt x="199" y="127"/>
                    </a:lnTo>
                    <a:lnTo>
                      <a:pt x="192" y="136"/>
                    </a:lnTo>
                    <a:lnTo>
                      <a:pt x="184" y="143"/>
                    </a:lnTo>
                    <a:lnTo>
                      <a:pt x="175" y="148"/>
                    </a:lnTo>
                    <a:lnTo>
                      <a:pt x="169" y="149"/>
                    </a:lnTo>
                    <a:lnTo>
                      <a:pt x="164" y="150"/>
                    </a:lnTo>
                    <a:lnTo>
                      <a:pt x="157" y="151"/>
                    </a:lnTo>
                    <a:lnTo>
                      <a:pt x="151" y="151"/>
                    </a:lnTo>
                    <a:lnTo>
                      <a:pt x="144" y="152"/>
                    </a:lnTo>
                    <a:lnTo>
                      <a:pt x="137" y="152"/>
                    </a:lnTo>
                    <a:lnTo>
                      <a:pt x="130" y="152"/>
                    </a:lnTo>
                    <a:lnTo>
                      <a:pt x="123" y="152"/>
                    </a:lnTo>
                    <a:lnTo>
                      <a:pt x="119" y="160"/>
                    </a:lnTo>
                    <a:lnTo>
                      <a:pt x="112" y="181"/>
                    </a:lnTo>
                    <a:lnTo>
                      <a:pt x="104" y="211"/>
                    </a:lnTo>
                    <a:lnTo>
                      <a:pt x="94" y="244"/>
                    </a:lnTo>
                    <a:lnTo>
                      <a:pt x="85" y="279"/>
                    </a:lnTo>
                    <a:lnTo>
                      <a:pt x="77" y="308"/>
                    </a:lnTo>
                    <a:lnTo>
                      <a:pt x="73" y="329"/>
                    </a:lnTo>
                    <a:lnTo>
                      <a:pt x="70" y="337"/>
                    </a:lnTo>
                    <a:lnTo>
                      <a:pt x="70" y="426"/>
                    </a:lnTo>
                    <a:lnTo>
                      <a:pt x="73" y="449"/>
                    </a:lnTo>
                    <a:lnTo>
                      <a:pt x="80" y="485"/>
                    </a:lnTo>
                    <a:lnTo>
                      <a:pt x="86" y="530"/>
                    </a:lnTo>
                    <a:lnTo>
                      <a:pt x="96" y="578"/>
                    </a:lnTo>
                    <a:lnTo>
                      <a:pt x="104" y="624"/>
                    </a:lnTo>
                    <a:lnTo>
                      <a:pt x="111" y="665"/>
                    </a:lnTo>
                    <a:lnTo>
                      <a:pt x="114" y="695"/>
                    </a:lnTo>
                    <a:lnTo>
                      <a:pt x="114" y="707"/>
                    </a:lnTo>
                    <a:lnTo>
                      <a:pt x="109" y="700"/>
                    </a:lnTo>
                    <a:lnTo>
                      <a:pt x="100" y="684"/>
                    </a:lnTo>
                    <a:lnTo>
                      <a:pt x="92" y="668"/>
                    </a:lnTo>
                    <a:lnTo>
                      <a:pt x="89" y="660"/>
                    </a:lnTo>
                    <a:lnTo>
                      <a:pt x="85" y="691"/>
                    </a:lnTo>
                    <a:lnTo>
                      <a:pt x="77" y="763"/>
                    </a:lnTo>
                    <a:lnTo>
                      <a:pt x="68" y="847"/>
                    </a:lnTo>
                    <a:lnTo>
                      <a:pt x="65" y="911"/>
                    </a:lnTo>
                    <a:lnTo>
                      <a:pt x="70" y="915"/>
                    </a:lnTo>
                    <a:lnTo>
                      <a:pt x="82" y="919"/>
                    </a:lnTo>
                    <a:lnTo>
                      <a:pt x="97" y="924"/>
                    </a:lnTo>
                    <a:lnTo>
                      <a:pt x="114" y="928"/>
                    </a:lnTo>
                    <a:lnTo>
                      <a:pt x="133" y="933"/>
                    </a:lnTo>
                    <a:lnTo>
                      <a:pt x="150" y="937"/>
                    </a:lnTo>
                    <a:lnTo>
                      <a:pt x="166" y="939"/>
                    </a:lnTo>
                    <a:lnTo>
                      <a:pt x="179" y="940"/>
                    </a:lnTo>
                    <a:lnTo>
                      <a:pt x="183" y="940"/>
                    </a:lnTo>
                    <a:lnTo>
                      <a:pt x="194" y="939"/>
                    </a:lnTo>
                    <a:lnTo>
                      <a:pt x="210" y="937"/>
                    </a:lnTo>
                    <a:lnTo>
                      <a:pt x="230" y="934"/>
                    </a:lnTo>
                    <a:lnTo>
                      <a:pt x="252" y="931"/>
                    </a:lnTo>
                    <a:lnTo>
                      <a:pt x="274" y="926"/>
                    </a:lnTo>
                    <a:lnTo>
                      <a:pt x="295" y="920"/>
                    </a:lnTo>
                    <a:lnTo>
                      <a:pt x="312" y="915"/>
                    </a:lnTo>
                    <a:lnTo>
                      <a:pt x="321" y="911"/>
                    </a:lnTo>
                    <a:lnTo>
                      <a:pt x="332" y="911"/>
                    </a:lnTo>
                    <a:lnTo>
                      <a:pt x="341" y="912"/>
                    </a:lnTo>
                    <a:lnTo>
                      <a:pt x="351" y="915"/>
                    </a:lnTo>
                    <a:lnTo>
                      <a:pt x="362" y="919"/>
                    </a:lnTo>
                    <a:lnTo>
                      <a:pt x="372" y="923"/>
                    </a:lnTo>
                    <a:lnTo>
                      <a:pt x="381" y="927"/>
                    </a:lnTo>
                    <a:lnTo>
                      <a:pt x="392" y="930"/>
                    </a:lnTo>
                    <a:lnTo>
                      <a:pt x="395" y="930"/>
                    </a:lnTo>
                    <a:lnTo>
                      <a:pt x="403" y="930"/>
                    </a:lnTo>
                    <a:lnTo>
                      <a:pt x="417" y="931"/>
                    </a:lnTo>
                    <a:lnTo>
                      <a:pt x="432" y="930"/>
                    </a:lnTo>
                    <a:lnTo>
                      <a:pt x="449" y="930"/>
                    </a:lnTo>
                    <a:lnTo>
                      <a:pt x="468" y="927"/>
                    </a:lnTo>
                    <a:lnTo>
                      <a:pt x="484" y="925"/>
                    </a:lnTo>
                    <a:lnTo>
                      <a:pt x="499" y="920"/>
                    </a:lnTo>
                    <a:lnTo>
                      <a:pt x="501" y="924"/>
                    </a:lnTo>
                    <a:lnTo>
                      <a:pt x="502" y="927"/>
                    </a:lnTo>
                    <a:lnTo>
                      <a:pt x="504" y="931"/>
                    </a:lnTo>
                    <a:lnTo>
                      <a:pt x="504" y="934"/>
                    </a:lnTo>
                    <a:lnTo>
                      <a:pt x="498" y="939"/>
                    </a:lnTo>
                    <a:lnTo>
                      <a:pt x="492" y="942"/>
                    </a:lnTo>
                    <a:lnTo>
                      <a:pt x="485" y="945"/>
                    </a:lnTo>
                    <a:lnTo>
                      <a:pt x="477" y="948"/>
                    </a:lnTo>
                    <a:lnTo>
                      <a:pt x="477" y="966"/>
                    </a:lnTo>
                    <a:lnTo>
                      <a:pt x="479" y="1006"/>
                    </a:lnTo>
                    <a:lnTo>
                      <a:pt x="483" y="1045"/>
                    </a:lnTo>
                    <a:lnTo>
                      <a:pt x="484" y="1062"/>
                    </a:lnTo>
                    <a:lnTo>
                      <a:pt x="552" y="1040"/>
                    </a:lnTo>
                    <a:lnTo>
                      <a:pt x="557" y="1040"/>
                    </a:lnTo>
                    <a:lnTo>
                      <a:pt x="568" y="1040"/>
                    </a:lnTo>
                    <a:lnTo>
                      <a:pt x="588" y="1041"/>
                    </a:lnTo>
                    <a:lnTo>
                      <a:pt x="612" y="1044"/>
                    </a:lnTo>
                    <a:lnTo>
                      <a:pt x="642" y="1046"/>
                    </a:lnTo>
                    <a:lnTo>
                      <a:pt x="678" y="1049"/>
                    </a:lnTo>
                    <a:lnTo>
                      <a:pt x="719" y="1053"/>
                    </a:lnTo>
                    <a:lnTo>
                      <a:pt x="764" y="1057"/>
                    </a:lnTo>
                    <a:lnTo>
                      <a:pt x="812" y="1062"/>
                    </a:lnTo>
                    <a:lnTo>
                      <a:pt x="864" y="1067"/>
                    </a:lnTo>
                    <a:lnTo>
                      <a:pt x="920" y="1072"/>
                    </a:lnTo>
                    <a:lnTo>
                      <a:pt x="977" y="1078"/>
                    </a:lnTo>
                    <a:lnTo>
                      <a:pt x="1037" y="1084"/>
                    </a:lnTo>
                    <a:lnTo>
                      <a:pt x="1099" y="1090"/>
                    </a:lnTo>
                    <a:lnTo>
                      <a:pt x="1162" y="1097"/>
                    </a:lnTo>
                    <a:lnTo>
                      <a:pt x="1225" y="1102"/>
                    </a:lnTo>
                    <a:lnTo>
                      <a:pt x="1288" y="1109"/>
                    </a:lnTo>
                    <a:lnTo>
                      <a:pt x="1352" y="1115"/>
                    </a:lnTo>
                    <a:lnTo>
                      <a:pt x="1415" y="1122"/>
                    </a:lnTo>
                    <a:lnTo>
                      <a:pt x="1476" y="1128"/>
                    </a:lnTo>
                    <a:lnTo>
                      <a:pt x="1536" y="1135"/>
                    </a:lnTo>
                    <a:lnTo>
                      <a:pt x="1594" y="1140"/>
                    </a:lnTo>
                    <a:lnTo>
                      <a:pt x="1650" y="1146"/>
                    </a:lnTo>
                    <a:lnTo>
                      <a:pt x="1702" y="1152"/>
                    </a:lnTo>
                    <a:lnTo>
                      <a:pt x="1752" y="1156"/>
                    </a:lnTo>
                    <a:lnTo>
                      <a:pt x="1796" y="1162"/>
                    </a:lnTo>
                    <a:lnTo>
                      <a:pt x="1838" y="1166"/>
                    </a:lnTo>
                    <a:lnTo>
                      <a:pt x="1874" y="1170"/>
                    </a:lnTo>
                    <a:lnTo>
                      <a:pt x="1905" y="1174"/>
                    </a:lnTo>
                    <a:lnTo>
                      <a:pt x="1930" y="1176"/>
                    </a:lnTo>
                    <a:lnTo>
                      <a:pt x="1950" y="1178"/>
                    </a:lnTo>
                    <a:lnTo>
                      <a:pt x="1962" y="1180"/>
                    </a:lnTo>
                    <a:lnTo>
                      <a:pt x="1974" y="1212"/>
                    </a:lnTo>
                    <a:lnTo>
                      <a:pt x="1975" y="1247"/>
                    </a:lnTo>
                    <a:lnTo>
                      <a:pt x="1973" y="1275"/>
                    </a:lnTo>
                    <a:lnTo>
                      <a:pt x="1970" y="1287"/>
                    </a:lnTo>
                    <a:lnTo>
                      <a:pt x="1904" y="1330"/>
                    </a:lnTo>
                    <a:lnTo>
                      <a:pt x="1904" y="1546"/>
                    </a:lnTo>
                    <a:lnTo>
                      <a:pt x="1862" y="1548"/>
                    </a:lnTo>
                    <a:lnTo>
                      <a:pt x="1863" y="1357"/>
                    </a:lnTo>
                    <a:lnTo>
                      <a:pt x="1859" y="1359"/>
                    </a:lnTo>
                    <a:lnTo>
                      <a:pt x="1851" y="1365"/>
                    </a:lnTo>
                    <a:lnTo>
                      <a:pt x="1838" y="1374"/>
                    </a:lnTo>
                    <a:lnTo>
                      <a:pt x="1823" y="1386"/>
                    </a:lnTo>
                    <a:lnTo>
                      <a:pt x="1805" y="1398"/>
                    </a:lnTo>
                    <a:lnTo>
                      <a:pt x="1785" y="1413"/>
                    </a:lnTo>
                    <a:lnTo>
                      <a:pt x="1763" y="1429"/>
                    </a:lnTo>
                    <a:lnTo>
                      <a:pt x="1741" y="1446"/>
                    </a:lnTo>
                    <a:lnTo>
                      <a:pt x="1718" y="1462"/>
                    </a:lnTo>
                    <a:lnTo>
                      <a:pt x="1696" y="1479"/>
                    </a:lnTo>
                    <a:lnTo>
                      <a:pt x="1674" y="1494"/>
                    </a:lnTo>
                    <a:lnTo>
                      <a:pt x="1655" y="1509"/>
                    </a:lnTo>
                    <a:lnTo>
                      <a:pt x="1637" y="1523"/>
                    </a:lnTo>
                    <a:lnTo>
                      <a:pt x="1621" y="1533"/>
                    </a:lnTo>
                    <a:lnTo>
                      <a:pt x="1610" y="1542"/>
                    </a:lnTo>
                    <a:lnTo>
                      <a:pt x="1602" y="1548"/>
                    </a:lnTo>
                    <a:lnTo>
                      <a:pt x="1549" y="1547"/>
                    </a:lnTo>
                    <a:lnTo>
                      <a:pt x="1940" y="1268"/>
                    </a:lnTo>
                    <a:lnTo>
                      <a:pt x="1943" y="1221"/>
                    </a:lnTo>
                    <a:lnTo>
                      <a:pt x="1934" y="1226"/>
                    </a:lnTo>
                    <a:lnTo>
                      <a:pt x="1916" y="1237"/>
                    </a:lnTo>
                    <a:lnTo>
                      <a:pt x="1891" y="1254"/>
                    </a:lnTo>
                    <a:lnTo>
                      <a:pt x="1859" y="1275"/>
                    </a:lnTo>
                    <a:lnTo>
                      <a:pt x="1822" y="1300"/>
                    </a:lnTo>
                    <a:lnTo>
                      <a:pt x="1781" y="1328"/>
                    </a:lnTo>
                    <a:lnTo>
                      <a:pt x="1739" y="1357"/>
                    </a:lnTo>
                    <a:lnTo>
                      <a:pt x="1694" y="1388"/>
                    </a:lnTo>
                    <a:lnTo>
                      <a:pt x="1650" y="1418"/>
                    </a:lnTo>
                    <a:lnTo>
                      <a:pt x="1609" y="1447"/>
                    </a:lnTo>
                    <a:lnTo>
                      <a:pt x="1568" y="1474"/>
                    </a:lnTo>
                    <a:lnTo>
                      <a:pt x="1534" y="1498"/>
                    </a:lnTo>
                    <a:lnTo>
                      <a:pt x="1504" y="1518"/>
                    </a:lnTo>
                    <a:lnTo>
                      <a:pt x="1481" y="1534"/>
                    </a:lnTo>
                    <a:lnTo>
                      <a:pt x="1466" y="1545"/>
                    </a:lnTo>
                    <a:lnTo>
                      <a:pt x="1461" y="1548"/>
                    </a:lnTo>
                    <a:lnTo>
                      <a:pt x="1407" y="1547"/>
                    </a:lnTo>
                    <a:lnTo>
                      <a:pt x="1926" y="1204"/>
                    </a:lnTo>
                    <a:lnTo>
                      <a:pt x="1920" y="1203"/>
                    </a:lnTo>
                    <a:lnTo>
                      <a:pt x="1906" y="1200"/>
                    </a:lnTo>
                    <a:lnTo>
                      <a:pt x="1886" y="1198"/>
                    </a:lnTo>
                    <a:lnTo>
                      <a:pt x="1861" y="1196"/>
                    </a:lnTo>
                    <a:lnTo>
                      <a:pt x="1830" y="1192"/>
                    </a:lnTo>
                    <a:lnTo>
                      <a:pt x="1793" y="1188"/>
                    </a:lnTo>
                    <a:lnTo>
                      <a:pt x="1752" y="1183"/>
                    </a:lnTo>
                    <a:lnTo>
                      <a:pt x="1705" y="1178"/>
                    </a:lnTo>
                    <a:lnTo>
                      <a:pt x="1657" y="1174"/>
                    </a:lnTo>
                    <a:lnTo>
                      <a:pt x="1604" y="1168"/>
                    </a:lnTo>
                    <a:lnTo>
                      <a:pt x="1549" y="1162"/>
                    </a:lnTo>
                    <a:lnTo>
                      <a:pt x="1491" y="1156"/>
                    </a:lnTo>
                    <a:lnTo>
                      <a:pt x="1431" y="1150"/>
                    </a:lnTo>
                    <a:lnTo>
                      <a:pt x="1370" y="1144"/>
                    </a:lnTo>
                    <a:lnTo>
                      <a:pt x="1308" y="1137"/>
                    </a:lnTo>
                    <a:lnTo>
                      <a:pt x="1246" y="1131"/>
                    </a:lnTo>
                    <a:lnTo>
                      <a:pt x="1182" y="1124"/>
                    </a:lnTo>
                    <a:lnTo>
                      <a:pt x="1120" y="1118"/>
                    </a:lnTo>
                    <a:lnTo>
                      <a:pt x="1059" y="1112"/>
                    </a:lnTo>
                    <a:lnTo>
                      <a:pt x="1000" y="1106"/>
                    </a:lnTo>
                    <a:lnTo>
                      <a:pt x="943" y="1100"/>
                    </a:lnTo>
                    <a:lnTo>
                      <a:pt x="887" y="1094"/>
                    </a:lnTo>
                    <a:lnTo>
                      <a:pt x="834" y="1089"/>
                    </a:lnTo>
                    <a:lnTo>
                      <a:pt x="785" y="1084"/>
                    </a:lnTo>
                    <a:lnTo>
                      <a:pt x="740" y="1079"/>
                    </a:lnTo>
                    <a:lnTo>
                      <a:pt x="698" y="1075"/>
                    </a:lnTo>
                    <a:lnTo>
                      <a:pt x="663" y="1071"/>
                    </a:lnTo>
                    <a:lnTo>
                      <a:pt x="631" y="1069"/>
                    </a:lnTo>
                    <a:lnTo>
                      <a:pt x="606" y="1066"/>
                    </a:lnTo>
                    <a:lnTo>
                      <a:pt x="587" y="1064"/>
                    </a:lnTo>
                    <a:lnTo>
                      <a:pt x="574" y="1063"/>
                    </a:lnTo>
                    <a:lnTo>
                      <a:pt x="568" y="1062"/>
                    </a:lnTo>
                    <a:lnTo>
                      <a:pt x="0" y="1275"/>
                    </a:lnTo>
                    <a:lnTo>
                      <a:pt x="0" y="1245"/>
                    </a:lnTo>
                    <a:lnTo>
                      <a:pt x="446" y="1077"/>
                    </a:lnTo>
                    <a:lnTo>
                      <a:pt x="446" y="952"/>
                    </a:lnTo>
                    <a:lnTo>
                      <a:pt x="429" y="953"/>
                    </a:lnTo>
                    <a:lnTo>
                      <a:pt x="413" y="952"/>
                    </a:lnTo>
                    <a:lnTo>
                      <a:pt x="396" y="949"/>
                    </a:lnTo>
                    <a:lnTo>
                      <a:pt x="379" y="948"/>
                    </a:lnTo>
                    <a:lnTo>
                      <a:pt x="363" y="947"/>
                    </a:lnTo>
                    <a:lnTo>
                      <a:pt x="347" y="947"/>
                    </a:lnTo>
                    <a:lnTo>
                      <a:pt x="331" y="949"/>
                    </a:lnTo>
                    <a:lnTo>
                      <a:pt x="315" y="955"/>
                    </a:lnTo>
                    <a:lnTo>
                      <a:pt x="307" y="956"/>
                    </a:lnTo>
                    <a:lnTo>
                      <a:pt x="293" y="958"/>
                    </a:lnTo>
                    <a:lnTo>
                      <a:pt x="275" y="962"/>
                    </a:lnTo>
                    <a:lnTo>
                      <a:pt x="257" y="965"/>
                    </a:lnTo>
                    <a:lnTo>
                      <a:pt x="239" y="969"/>
                    </a:lnTo>
                    <a:lnTo>
                      <a:pt x="224" y="971"/>
                    </a:lnTo>
                    <a:lnTo>
                      <a:pt x="213" y="973"/>
                    </a:lnTo>
                    <a:lnTo>
                      <a:pt x="209" y="975"/>
                    </a:lnTo>
                    <a:lnTo>
                      <a:pt x="205" y="975"/>
                    </a:lnTo>
                    <a:lnTo>
                      <a:pt x="198" y="975"/>
                    </a:lnTo>
                    <a:lnTo>
                      <a:pt x="186" y="975"/>
                    </a:lnTo>
                    <a:lnTo>
                      <a:pt x="172" y="975"/>
                    </a:lnTo>
                    <a:lnTo>
                      <a:pt x="154" y="973"/>
                    </a:lnTo>
                    <a:lnTo>
                      <a:pt x="137" y="971"/>
                    </a:lnTo>
                    <a:lnTo>
                      <a:pt x="121" y="966"/>
                    </a:lnTo>
                    <a:lnTo>
                      <a:pt x="106" y="961"/>
                    </a:lnTo>
                    <a:lnTo>
                      <a:pt x="98" y="1177"/>
                    </a:lnTo>
                    <a:lnTo>
                      <a:pt x="59" y="11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4" name="Freeform 70"/>
              <p:cNvSpPr>
                <a:spLocks/>
              </p:cNvSpPr>
              <p:nvPr/>
            </p:nvSpPr>
            <p:spPr bwMode="auto">
              <a:xfrm>
                <a:off x="2121" y="2200"/>
                <a:ext cx="18" cy="8"/>
              </a:xfrm>
              <a:custGeom>
                <a:avLst/>
                <a:gdLst>
                  <a:gd name="T0" fmla="*/ 35 w 37"/>
                  <a:gd name="T1" fmla="*/ 9 h 16"/>
                  <a:gd name="T2" fmla="*/ 37 w 37"/>
                  <a:gd name="T3" fmla="*/ 16 h 16"/>
                  <a:gd name="T4" fmla="*/ 32 w 37"/>
                  <a:gd name="T5" fmla="*/ 15 h 16"/>
                  <a:gd name="T6" fmla="*/ 28 w 37"/>
                  <a:gd name="T7" fmla="*/ 12 h 16"/>
                  <a:gd name="T8" fmla="*/ 24 w 37"/>
                  <a:gd name="T9" fmla="*/ 12 h 16"/>
                  <a:gd name="T10" fmla="*/ 20 w 37"/>
                  <a:gd name="T11" fmla="*/ 11 h 16"/>
                  <a:gd name="T12" fmla="*/ 15 w 37"/>
                  <a:gd name="T13" fmla="*/ 10 h 16"/>
                  <a:gd name="T14" fmla="*/ 10 w 37"/>
                  <a:gd name="T15" fmla="*/ 9 h 16"/>
                  <a:gd name="T16" fmla="*/ 6 w 37"/>
                  <a:gd name="T17" fmla="*/ 8 h 16"/>
                  <a:gd name="T18" fmla="*/ 1 w 37"/>
                  <a:gd name="T19" fmla="*/ 7 h 16"/>
                  <a:gd name="T20" fmla="*/ 0 w 37"/>
                  <a:gd name="T21" fmla="*/ 0 h 16"/>
                  <a:gd name="T22" fmla="*/ 5 w 37"/>
                  <a:gd name="T23" fmla="*/ 0 h 16"/>
                  <a:gd name="T24" fmla="*/ 9 w 37"/>
                  <a:gd name="T25" fmla="*/ 1 h 16"/>
                  <a:gd name="T26" fmla="*/ 14 w 37"/>
                  <a:gd name="T27" fmla="*/ 1 h 16"/>
                  <a:gd name="T28" fmla="*/ 18 w 37"/>
                  <a:gd name="T29" fmla="*/ 2 h 16"/>
                  <a:gd name="T30" fmla="*/ 23 w 37"/>
                  <a:gd name="T31" fmla="*/ 3 h 16"/>
                  <a:gd name="T32" fmla="*/ 27 w 37"/>
                  <a:gd name="T33" fmla="*/ 4 h 16"/>
                  <a:gd name="T34" fmla="*/ 31 w 37"/>
                  <a:gd name="T35" fmla="*/ 7 h 16"/>
                  <a:gd name="T36" fmla="*/ 35 w 37"/>
                  <a:gd name="T3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16">
                    <a:moveTo>
                      <a:pt x="35" y="9"/>
                    </a:moveTo>
                    <a:lnTo>
                      <a:pt x="37" y="16"/>
                    </a:lnTo>
                    <a:lnTo>
                      <a:pt x="32" y="15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20" y="11"/>
                    </a:lnTo>
                    <a:lnTo>
                      <a:pt x="15" y="10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1" y="7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5" name="Freeform 71"/>
              <p:cNvSpPr>
                <a:spLocks/>
              </p:cNvSpPr>
              <p:nvPr/>
            </p:nvSpPr>
            <p:spPr bwMode="auto">
              <a:xfrm>
                <a:off x="1900" y="2248"/>
                <a:ext cx="32" cy="164"/>
              </a:xfrm>
              <a:custGeom>
                <a:avLst/>
                <a:gdLst>
                  <a:gd name="T0" fmla="*/ 49 w 64"/>
                  <a:gd name="T1" fmla="*/ 3 h 330"/>
                  <a:gd name="T2" fmla="*/ 49 w 64"/>
                  <a:gd name="T3" fmla="*/ 49 h 330"/>
                  <a:gd name="T4" fmla="*/ 47 w 64"/>
                  <a:gd name="T5" fmla="*/ 95 h 330"/>
                  <a:gd name="T6" fmla="*/ 43 w 64"/>
                  <a:gd name="T7" fmla="*/ 141 h 330"/>
                  <a:gd name="T8" fmla="*/ 38 w 64"/>
                  <a:gd name="T9" fmla="*/ 186 h 330"/>
                  <a:gd name="T10" fmla="*/ 42 w 64"/>
                  <a:gd name="T11" fmla="*/ 211 h 330"/>
                  <a:gd name="T12" fmla="*/ 53 w 64"/>
                  <a:gd name="T13" fmla="*/ 233 h 330"/>
                  <a:gd name="T14" fmla="*/ 63 w 64"/>
                  <a:gd name="T15" fmla="*/ 256 h 330"/>
                  <a:gd name="T16" fmla="*/ 64 w 64"/>
                  <a:gd name="T17" fmla="*/ 281 h 330"/>
                  <a:gd name="T18" fmla="*/ 63 w 64"/>
                  <a:gd name="T19" fmla="*/ 282 h 330"/>
                  <a:gd name="T20" fmla="*/ 62 w 64"/>
                  <a:gd name="T21" fmla="*/ 282 h 330"/>
                  <a:gd name="T22" fmla="*/ 59 w 64"/>
                  <a:gd name="T23" fmla="*/ 282 h 330"/>
                  <a:gd name="T24" fmla="*/ 58 w 64"/>
                  <a:gd name="T25" fmla="*/ 282 h 330"/>
                  <a:gd name="T26" fmla="*/ 51 w 64"/>
                  <a:gd name="T27" fmla="*/ 274 h 330"/>
                  <a:gd name="T28" fmla="*/ 48 w 64"/>
                  <a:gd name="T29" fmla="*/ 265 h 330"/>
                  <a:gd name="T30" fmla="*/ 44 w 64"/>
                  <a:gd name="T31" fmla="*/ 256 h 330"/>
                  <a:gd name="T32" fmla="*/ 40 w 64"/>
                  <a:gd name="T33" fmla="*/ 247 h 330"/>
                  <a:gd name="T34" fmla="*/ 38 w 64"/>
                  <a:gd name="T35" fmla="*/ 252 h 330"/>
                  <a:gd name="T36" fmla="*/ 38 w 64"/>
                  <a:gd name="T37" fmla="*/ 259 h 330"/>
                  <a:gd name="T38" fmla="*/ 38 w 64"/>
                  <a:gd name="T39" fmla="*/ 265 h 330"/>
                  <a:gd name="T40" fmla="*/ 36 w 64"/>
                  <a:gd name="T41" fmla="*/ 272 h 330"/>
                  <a:gd name="T42" fmla="*/ 34 w 64"/>
                  <a:gd name="T43" fmla="*/ 287 h 330"/>
                  <a:gd name="T44" fmla="*/ 32 w 64"/>
                  <a:gd name="T45" fmla="*/ 302 h 330"/>
                  <a:gd name="T46" fmla="*/ 27 w 64"/>
                  <a:gd name="T47" fmla="*/ 317 h 330"/>
                  <a:gd name="T48" fmla="*/ 19 w 64"/>
                  <a:gd name="T49" fmla="*/ 330 h 330"/>
                  <a:gd name="T50" fmla="*/ 12 w 64"/>
                  <a:gd name="T51" fmla="*/ 326 h 330"/>
                  <a:gd name="T52" fmla="*/ 6 w 64"/>
                  <a:gd name="T53" fmla="*/ 323 h 330"/>
                  <a:gd name="T54" fmla="*/ 2 w 64"/>
                  <a:gd name="T55" fmla="*/ 317 h 330"/>
                  <a:gd name="T56" fmla="*/ 0 w 64"/>
                  <a:gd name="T57" fmla="*/ 310 h 330"/>
                  <a:gd name="T58" fmla="*/ 3 w 64"/>
                  <a:gd name="T59" fmla="*/ 303 h 330"/>
                  <a:gd name="T60" fmla="*/ 6 w 64"/>
                  <a:gd name="T61" fmla="*/ 295 h 330"/>
                  <a:gd name="T62" fmla="*/ 8 w 64"/>
                  <a:gd name="T63" fmla="*/ 287 h 330"/>
                  <a:gd name="T64" fmla="*/ 8 w 64"/>
                  <a:gd name="T65" fmla="*/ 279 h 330"/>
                  <a:gd name="T66" fmla="*/ 12 w 64"/>
                  <a:gd name="T67" fmla="*/ 270 h 330"/>
                  <a:gd name="T68" fmla="*/ 16 w 64"/>
                  <a:gd name="T69" fmla="*/ 260 h 330"/>
                  <a:gd name="T70" fmla="*/ 17 w 64"/>
                  <a:gd name="T71" fmla="*/ 250 h 330"/>
                  <a:gd name="T72" fmla="*/ 18 w 64"/>
                  <a:gd name="T73" fmla="*/ 239 h 330"/>
                  <a:gd name="T74" fmla="*/ 18 w 64"/>
                  <a:gd name="T75" fmla="*/ 231 h 330"/>
                  <a:gd name="T76" fmla="*/ 18 w 64"/>
                  <a:gd name="T77" fmla="*/ 221 h 330"/>
                  <a:gd name="T78" fmla="*/ 17 w 64"/>
                  <a:gd name="T79" fmla="*/ 214 h 330"/>
                  <a:gd name="T80" fmla="*/ 12 w 64"/>
                  <a:gd name="T81" fmla="*/ 209 h 330"/>
                  <a:gd name="T82" fmla="*/ 10 w 64"/>
                  <a:gd name="T83" fmla="*/ 201 h 330"/>
                  <a:gd name="T84" fmla="*/ 8 w 64"/>
                  <a:gd name="T85" fmla="*/ 193 h 330"/>
                  <a:gd name="T86" fmla="*/ 5 w 64"/>
                  <a:gd name="T87" fmla="*/ 184 h 330"/>
                  <a:gd name="T88" fmla="*/ 4 w 64"/>
                  <a:gd name="T89" fmla="*/ 176 h 330"/>
                  <a:gd name="T90" fmla="*/ 13 w 64"/>
                  <a:gd name="T91" fmla="*/ 134 h 330"/>
                  <a:gd name="T92" fmla="*/ 24 w 64"/>
                  <a:gd name="T93" fmla="*/ 91 h 330"/>
                  <a:gd name="T94" fmla="*/ 33 w 64"/>
                  <a:gd name="T95" fmla="*/ 49 h 330"/>
                  <a:gd name="T96" fmla="*/ 36 w 64"/>
                  <a:gd name="T97" fmla="*/ 5 h 330"/>
                  <a:gd name="T98" fmla="*/ 40 w 64"/>
                  <a:gd name="T99" fmla="*/ 3 h 330"/>
                  <a:gd name="T100" fmla="*/ 43 w 64"/>
                  <a:gd name="T101" fmla="*/ 0 h 330"/>
                  <a:gd name="T102" fmla="*/ 46 w 64"/>
                  <a:gd name="T103" fmla="*/ 0 h 330"/>
                  <a:gd name="T104" fmla="*/ 49 w 64"/>
                  <a:gd name="T105" fmla="*/ 3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" h="330">
                    <a:moveTo>
                      <a:pt x="49" y="3"/>
                    </a:moveTo>
                    <a:lnTo>
                      <a:pt x="49" y="49"/>
                    </a:lnTo>
                    <a:lnTo>
                      <a:pt x="47" y="95"/>
                    </a:lnTo>
                    <a:lnTo>
                      <a:pt x="43" y="141"/>
                    </a:lnTo>
                    <a:lnTo>
                      <a:pt x="38" y="186"/>
                    </a:lnTo>
                    <a:lnTo>
                      <a:pt x="42" y="211"/>
                    </a:lnTo>
                    <a:lnTo>
                      <a:pt x="53" y="233"/>
                    </a:lnTo>
                    <a:lnTo>
                      <a:pt x="63" y="256"/>
                    </a:lnTo>
                    <a:lnTo>
                      <a:pt x="64" y="281"/>
                    </a:lnTo>
                    <a:lnTo>
                      <a:pt x="63" y="282"/>
                    </a:lnTo>
                    <a:lnTo>
                      <a:pt x="62" y="282"/>
                    </a:lnTo>
                    <a:lnTo>
                      <a:pt x="59" y="282"/>
                    </a:lnTo>
                    <a:lnTo>
                      <a:pt x="58" y="282"/>
                    </a:lnTo>
                    <a:lnTo>
                      <a:pt x="51" y="274"/>
                    </a:lnTo>
                    <a:lnTo>
                      <a:pt x="48" y="265"/>
                    </a:lnTo>
                    <a:lnTo>
                      <a:pt x="44" y="256"/>
                    </a:lnTo>
                    <a:lnTo>
                      <a:pt x="40" y="247"/>
                    </a:lnTo>
                    <a:lnTo>
                      <a:pt x="38" y="252"/>
                    </a:lnTo>
                    <a:lnTo>
                      <a:pt x="38" y="259"/>
                    </a:lnTo>
                    <a:lnTo>
                      <a:pt x="38" y="265"/>
                    </a:lnTo>
                    <a:lnTo>
                      <a:pt x="36" y="272"/>
                    </a:lnTo>
                    <a:lnTo>
                      <a:pt x="34" y="287"/>
                    </a:lnTo>
                    <a:lnTo>
                      <a:pt x="32" y="302"/>
                    </a:lnTo>
                    <a:lnTo>
                      <a:pt x="27" y="317"/>
                    </a:lnTo>
                    <a:lnTo>
                      <a:pt x="19" y="330"/>
                    </a:lnTo>
                    <a:lnTo>
                      <a:pt x="12" y="326"/>
                    </a:lnTo>
                    <a:lnTo>
                      <a:pt x="6" y="323"/>
                    </a:lnTo>
                    <a:lnTo>
                      <a:pt x="2" y="317"/>
                    </a:lnTo>
                    <a:lnTo>
                      <a:pt x="0" y="310"/>
                    </a:lnTo>
                    <a:lnTo>
                      <a:pt x="3" y="303"/>
                    </a:lnTo>
                    <a:lnTo>
                      <a:pt x="6" y="295"/>
                    </a:lnTo>
                    <a:lnTo>
                      <a:pt x="8" y="287"/>
                    </a:lnTo>
                    <a:lnTo>
                      <a:pt x="8" y="279"/>
                    </a:lnTo>
                    <a:lnTo>
                      <a:pt x="12" y="270"/>
                    </a:lnTo>
                    <a:lnTo>
                      <a:pt x="16" y="260"/>
                    </a:lnTo>
                    <a:lnTo>
                      <a:pt x="17" y="250"/>
                    </a:lnTo>
                    <a:lnTo>
                      <a:pt x="18" y="239"/>
                    </a:lnTo>
                    <a:lnTo>
                      <a:pt x="18" y="231"/>
                    </a:lnTo>
                    <a:lnTo>
                      <a:pt x="18" y="221"/>
                    </a:lnTo>
                    <a:lnTo>
                      <a:pt x="17" y="214"/>
                    </a:lnTo>
                    <a:lnTo>
                      <a:pt x="12" y="209"/>
                    </a:lnTo>
                    <a:lnTo>
                      <a:pt x="10" y="201"/>
                    </a:lnTo>
                    <a:lnTo>
                      <a:pt x="8" y="193"/>
                    </a:lnTo>
                    <a:lnTo>
                      <a:pt x="5" y="184"/>
                    </a:lnTo>
                    <a:lnTo>
                      <a:pt x="4" y="176"/>
                    </a:lnTo>
                    <a:lnTo>
                      <a:pt x="13" y="134"/>
                    </a:lnTo>
                    <a:lnTo>
                      <a:pt x="24" y="91"/>
                    </a:lnTo>
                    <a:lnTo>
                      <a:pt x="33" y="49"/>
                    </a:lnTo>
                    <a:lnTo>
                      <a:pt x="36" y="5"/>
                    </a:lnTo>
                    <a:lnTo>
                      <a:pt x="40" y="3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6" name="Freeform 72"/>
              <p:cNvSpPr>
                <a:spLocks/>
              </p:cNvSpPr>
              <p:nvPr/>
            </p:nvSpPr>
            <p:spPr bwMode="auto">
              <a:xfrm>
                <a:off x="1947" y="2273"/>
                <a:ext cx="202" cy="148"/>
              </a:xfrm>
              <a:custGeom>
                <a:avLst/>
                <a:gdLst>
                  <a:gd name="T0" fmla="*/ 281 w 403"/>
                  <a:gd name="T1" fmla="*/ 39 h 297"/>
                  <a:gd name="T2" fmla="*/ 279 w 403"/>
                  <a:gd name="T3" fmla="*/ 183 h 297"/>
                  <a:gd name="T4" fmla="*/ 356 w 403"/>
                  <a:gd name="T5" fmla="*/ 218 h 297"/>
                  <a:gd name="T6" fmla="*/ 370 w 403"/>
                  <a:gd name="T7" fmla="*/ 227 h 297"/>
                  <a:gd name="T8" fmla="*/ 385 w 403"/>
                  <a:gd name="T9" fmla="*/ 242 h 297"/>
                  <a:gd name="T10" fmla="*/ 398 w 403"/>
                  <a:gd name="T11" fmla="*/ 257 h 297"/>
                  <a:gd name="T12" fmla="*/ 403 w 403"/>
                  <a:gd name="T13" fmla="*/ 267 h 297"/>
                  <a:gd name="T14" fmla="*/ 393 w 403"/>
                  <a:gd name="T15" fmla="*/ 268 h 297"/>
                  <a:gd name="T16" fmla="*/ 384 w 403"/>
                  <a:gd name="T17" fmla="*/ 264 h 297"/>
                  <a:gd name="T18" fmla="*/ 375 w 403"/>
                  <a:gd name="T19" fmla="*/ 257 h 297"/>
                  <a:gd name="T20" fmla="*/ 365 w 403"/>
                  <a:gd name="T21" fmla="*/ 253 h 297"/>
                  <a:gd name="T22" fmla="*/ 342 w 403"/>
                  <a:gd name="T23" fmla="*/ 250 h 297"/>
                  <a:gd name="T24" fmla="*/ 300 w 403"/>
                  <a:gd name="T25" fmla="*/ 253 h 297"/>
                  <a:gd name="T26" fmla="*/ 245 w 403"/>
                  <a:gd name="T27" fmla="*/ 260 h 297"/>
                  <a:gd name="T28" fmla="*/ 184 w 403"/>
                  <a:gd name="T29" fmla="*/ 270 h 297"/>
                  <a:gd name="T30" fmla="*/ 122 w 403"/>
                  <a:gd name="T31" fmla="*/ 281 h 297"/>
                  <a:gd name="T32" fmla="*/ 68 w 403"/>
                  <a:gd name="T33" fmla="*/ 290 h 297"/>
                  <a:gd name="T34" fmla="*/ 25 w 403"/>
                  <a:gd name="T35" fmla="*/ 296 h 297"/>
                  <a:gd name="T36" fmla="*/ 2 w 403"/>
                  <a:gd name="T37" fmla="*/ 297 h 297"/>
                  <a:gd name="T38" fmla="*/ 2 w 403"/>
                  <a:gd name="T39" fmla="*/ 288 h 297"/>
                  <a:gd name="T40" fmla="*/ 10 w 403"/>
                  <a:gd name="T41" fmla="*/ 280 h 297"/>
                  <a:gd name="T42" fmla="*/ 22 w 403"/>
                  <a:gd name="T43" fmla="*/ 277 h 297"/>
                  <a:gd name="T44" fmla="*/ 51 w 403"/>
                  <a:gd name="T45" fmla="*/ 272 h 297"/>
                  <a:gd name="T46" fmla="*/ 92 w 403"/>
                  <a:gd name="T47" fmla="*/ 262 h 297"/>
                  <a:gd name="T48" fmla="*/ 138 w 403"/>
                  <a:gd name="T49" fmla="*/ 253 h 297"/>
                  <a:gd name="T50" fmla="*/ 186 w 403"/>
                  <a:gd name="T51" fmla="*/ 243 h 297"/>
                  <a:gd name="T52" fmla="*/ 225 w 403"/>
                  <a:gd name="T53" fmla="*/ 234 h 297"/>
                  <a:gd name="T54" fmla="*/ 254 w 403"/>
                  <a:gd name="T55" fmla="*/ 228 h 297"/>
                  <a:gd name="T56" fmla="*/ 263 w 403"/>
                  <a:gd name="T57" fmla="*/ 224 h 297"/>
                  <a:gd name="T58" fmla="*/ 251 w 403"/>
                  <a:gd name="T59" fmla="*/ 198 h 297"/>
                  <a:gd name="T60" fmla="*/ 247 w 403"/>
                  <a:gd name="T61" fmla="*/ 169 h 297"/>
                  <a:gd name="T62" fmla="*/ 251 w 403"/>
                  <a:gd name="T63" fmla="*/ 140 h 297"/>
                  <a:gd name="T64" fmla="*/ 262 w 403"/>
                  <a:gd name="T65" fmla="*/ 79 h 297"/>
                  <a:gd name="T66" fmla="*/ 273 w 403"/>
                  <a:gd name="T67" fmla="*/ 19 h 297"/>
                  <a:gd name="T68" fmla="*/ 282 w 403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3" h="297">
                    <a:moveTo>
                      <a:pt x="282" y="0"/>
                    </a:moveTo>
                    <a:lnTo>
                      <a:pt x="281" y="39"/>
                    </a:lnTo>
                    <a:lnTo>
                      <a:pt x="279" y="112"/>
                    </a:lnTo>
                    <a:lnTo>
                      <a:pt x="279" y="183"/>
                    </a:lnTo>
                    <a:lnTo>
                      <a:pt x="282" y="218"/>
                    </a:lnTo>
                    <a:lnTo>
                      <a:pt x="356" y="218"/>
                    </a:lnTo>
                    <a:lnTo>
                      <a:pt x="362" y="221"/>
                    </a:lnTo>
                    <a:lnTo>
                      <a:pt x="370" y="227"/>
                    </a:lnTo>
                    <a:lnTo>
                      <a:pt x="378" y="234"/>
                    </a:lnTo>
                    <a:lnTo>
                      <a:pt x="385" y="242"/>
                    </a:lnTo>
                    <a:lnTo>
                      <a:pt x="392" y="250"/>
                    </a:lnTo>
                    <a:lnTo>
                      <a:pt x="398" y="257"/>
                    </a:lnTo>
                    <a:lnTo>
                      <a:pt x="402" y="264"/>
                    </a:lnTo>
                    <a:lnTo>
                      <a:pt x="403" y="267"/>
                    </a:lnTo>
                    <a:lnTo>
                      <a:pt x="398" y="269"/>
                    </a:lnTo>
                    <a:lnTo>
                      <a:pt x="393" y="268"/>
                    </a:lnTo>
                    <a:lnTo>
                      <a:pt x="388" y="267"/>
                    </a:lnTo>
                    <a:lnTo>
                      <a:pt x="384" y="264"/>
                    </a:lnTo>
                    <a:lnTo>
                      <a:pt x="379" y="260"/>
                    </a:lnTo>
                    <a:lnTo>
                      <a:pt x="375" y="257"/>
                    </a:lnTo>
                    <a:lnTo>
                      <a:pt x="370" y="254"/>
                    </a:lnTo>
                    <a:lnTo>
                      <a:pt x="365" y="253"/>
                    </a:lnTo>
                    <a:lnTo>
                      <a:pt x="356" y="251"/>
                    </a:lnTo>
                    <a:lnTo>
                      <a:pt x="342" y="250"/>
                    </a:lnTo>
                    <a:lnTo>
                      <a:pt x="324" y="251"/>
                    </a:lnTo>
                    <a:lnTo>
                      <a:pt x="300" y="253"/>
                    </a:lnTo>
                    <a:lnTo>
                      <a:pt x="274" y="257"/>
                    </a:lnTo>
                    <a:lnTo>
                      <a:pt x="245" y="260"/>
                    </a:lnTo>
                    <a:lnTo>
                      <a:pt x="214" y="266"/>
                    </a:lnTo>
                    <a:lnTo>
                      <a:pt x="184" y="270"/>
                    </a:lnTo>
                    <a:lnTo>
                      <a:pt x="153" y="275"/>
                    </a:lnTo>
                    <a:lnTo>
                      <a:pt x="122" y="281"/>
                    </a:lnTo>
                    <a:lnTo>
                      <a:pt x="93" y="285"/>
                    </a:lnTo>
                    <a:lnTo>
                      <a:pt x="68" y="290"/>
                    </a:lnTo>
                    <a:lnTo>
                      <a:pt x="44" y="294"/>
                    </a:lnTo>
                    <a:lnTo>
                      <a:pt x="25" y="296"/>
                    </a:lnTo>
                    <a:lnTo>
                      <a:pt x="12" y="297"/>
                    </a:lnTo>
                    <a:lnTo>
                      <a:pt x="2" y="297"/>
                    </a:lnTo>
                    <a:lnTo>
                      <a:pt x="0" y="291"/>
                    </a:lnTo>
                    <a:lnTo>
                      <a:pt x="2" y="288"/>
                    </a:lnTo>
                    <a:lnTo>
                      <a:pt x="7" y="283"/>
                    </a:lnTo>
                    <a:lnTo>
                      <a:pt x="10" y="280"/>
                    </a:lnTo>
                    <a:lnTo>
                      <a:pt x="14" y="279"/>
                    </a:lnTo>
                    <a:lnTo>
                      <a:pt x="22" y="277"/>
                    </a:lnTo>
                    <a:lnTo>
                      <a:pt x="35" y="275"/>
                    </a:lnTo>
                    <a:lnTo>
                      <a:pt x="51" y="272"/>
                    </a:lnTo>
                    <a:lnTo>
                      <a:pt x="70" y="267"/>
                    </a:lnTo>
                    <a:lnTo>
                      <a:pt x="92" y="262"/>
                    </a:lnTo>
                    <a:lnTo>
                      <a:pt x="115" y="258"/>
                    </a:lnTo>
                    <a:lnTo>
                      <a:pt x="138" y="253"/>
                    </a:lnTo>
                    <a:lnTo>
                      <a:pt x="163" y="247"/>
                    </a:lnTo>
                    <a:lnTo>
                      <a:pt x="186" y="243"/>
                    </a:lnTo>
                    <a:lnTo>
                      <a:pt x="206" y="238"/>
                    </a:lnTo>
                    <a:lnTo>
                      <a:pt x="225" y="234"/>
                    </a:lnTo>
                    <a:lnTo>
                      <a:pt x="241" y="230"/>
                    </a:lnTo>
                    <a:lnTo>
                      <a:pt x="254" y="228"/>
                    </a:lnTo>
                    <a:lnTo>
                      <a:pt x="260" y="226"/>
                    </a:lnTo>
                    <a:lnTo>
                      <a:pt x="263" y="224"/>
                    </a:lnTo>
                    <a:lnTo>
                      <a:pt x="256" y="212"/>
                    </a:lnTo>
                    <a:lnTo>
                      <a:pt x="251" y="198"/>
                    </a:lnTo>
                    <a:lnTo>
                      <a:pt x="249" y="184"/>
                    </a:lnTo>
                    <a:lnTo>
                      <a:pt x="247" y="169"/>
                    </a:lnTo>
                    <a:lnTo>
                      <a:pt x="248" y="161"/>
                    </a:lnTo>
                    <a:lnTo>
                      <a:pt x="251" y="140"/>
                    </a:lnTo>
                    <a:lnTo>
                      <a:pt x="256" y="112"/>
                    </a:lnTo>
                    <a:lnTo>
                      <a:pt x="262" y="79"/>
                    </a:lnTo>
                    <a:lnTo>
                      <a:pt x="267" y="47"/>
                    </a:lnTo>
                    <a:lnTo>
                      <a:pt x="273" y="19"/>
                    </a:lnTo>
                    <a:lnTo>
                      <a:pt x="278" y="3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7" name="Freeform 73"/>
              <p:cNvSpPr>
                <a:spLocks/>
              </p:cNvSpPr>
              <p:nvPr/>
            </p:nvSpPr>
            <p:spPr bwMode="auto">
              <a:xfrm>
                <a:off x="2154" y="2274"/>
                <a:ext cx="252" cy="275"/>
              </a:xfrm>
              <a:custGeom>
                <a:avLst/>
                <a:gdLst>
                  <a:gd name="T0" fmla="*/ 194 w 503"/>
                  <a:gd name="T1" fmla="*/ 75 h 551"/>
                  <a:gd name="T2" fmla="*/ 161 w 503"/>
                  <a:gd name="T3" fmla="*/ 247 h 551"/>
                  <a:gd name="T4" fmla="*/ 167 w 503"/>
                  <a:gd name="T5" fmla="*/ 347 h 551"/>
                  <a:gd name="T6" fmla="*/ 234 w 503"/>
                  <a:gd name="T7" fmla="*/ 348 h 551"/>
                  <a:gd name="T8" fmla="*/ 279 w 503"/>
                  <a:gd name="T9" fmla="*/ 312 h 551"/>
                  <a:gd name="T10" fmla="*/ 311 w 503"/>
                  <a:gd name="T11" fmla="*/ 210 h 551"/>
                  <a:gd name="T12" fmla="*/ 335 w 503"/>
                  <a:gd name="T13" fmla="*/ 81 h 551"/>
                  <a:gd name="T14" fmla="*/ 356 w 503"/>
                  <a:gd name="T15" fmla="*/ 59 h 551"/>
                  <a:gd name="T16" fmla="*/ 337 w 503"/>
                  <a:gd name="T17" fmla="*/ 211 h 551"/>
                  <a:gd name="T18" fmla="*/ 318 w 503"/>
                  <a:gd name="T19" fmla="*/ 297 h 551"/>
                  <a:gd name="T20" fmla="*/ 290 w 503"/>
                  <a:gd name="T21" fmla="*/ 340 h 551"/>
                  <a:gd name="T22" fmla="*/ 267 w 503"/>
                  <a:gd name="T23" fmla="*/ 356 h 551"/>
                  <a:gd name="T24" fmla="*/ 249 w 503"/>
                  <a:gd name="T25" fmla="*/ 414 h 551"/>
                  <a:gd name="T26" fmla="*/ 274 w 503"/>
                  <a:gd name="T27" fmla="*/ 432 h 551"/>
                  <a:gd name="T28" fmla="*/ 351 w 503"/>
                  <a:gd name="T29" fmla="*/ 439 h 551"/>
                  <a:gd name="T30" fmla="*/ 432 w 503"/>
                  <a:gd name="T31" fmla="*/ 449 h 551"/>
                  <a:gd name="T32" fmla="*/ 480 w 503"/>
                  <a:gd name="T33" fmla="*/ 455 h 551"/>
                  <a:gd name="T34" fmla="*/ 496 w 503"/>
                  <a:gd name="T35" fmla="*/ 391 h 551"/>
                  <a:gd name="T36" fmla="*/ 502 w 503"/>
                  <a:gd name="T37" fmla="*/ 448 h 551"/>
                  <a:gd name="T38" fmla="*/ 466 w 503"/>
                  <a:gd name="T39" fmla="*/ 476 h 551"/>
                  <a:gd name="T40" fmla="*/ 382 w 503"/>
                  <a:gd name="T41" fmla="*/ 470 h 551"/>
                  <a:gd name="T42" fmla="*/ 289 w 503"/>
                  <a:gd name="T43" fmla="*/ 462 h 551"/>
                  <a:gd name="T44" fmla="*/ 222 w 503"/>
                  <a:gd name="T45" fmla="*/ 461 h 551"/>
                  <a:gd name="T46" fmla="*/ 220 w 503"/>
                  <a:gd name="T47" fmla="*/ 437 h 551"/>
                  <a:gd name="T48" fmla="*/ 244 w 503"/>
                  <a:gd name="T49" fmla="*/ 378 h 551"/>
                  <a:gd name="T50" fmla="*/ 188 w 503"/>
                  <a:gd name="T51" fmla="*/ 381 h 551"/>
                  <a:gd name="T52" fmla="*/ 155 w 503"/>
                  <a:gd name="T53" fmla="*/ 376 h 551"/>
                  <a:gd name="T54" fmla="*/ 121 w 503"/>
                  <a:gd name="T55" fmla="*/ 402 h 551"/>
                  <a:gd name="T56" fmla="*/ 84 w 503"/>
                  <a:gd name="T57" fmla="*/ 447 h 551"/>
                  <a:gd name="T58" fmla="*/ 79 w 503"/>
                  <a:gd name="T59" fmla="*/ 517 h 551"/>
                  <a:gd name="T60" fmla="*/ 96 w 503"/>
                  <a:gd name="T61" fmla="*/ 546 h 551"/>
                  <a:gd name="T62" fmla="*/ 73 w 503"/>
                  <a:gd name="T63" fmla="*/ 541 h 551"/>
                  <a:gd name="T64" fmla="*/ 41 w 503"/>
                  <a:gd name="T65" fmla="*/ 507 h 551"/>
                  <a:gd name="T66" fmla="*/ 34 w 503"/>
                  <a:gd name="T67" fmla="*/ 456 h 551"/>
                  <a:gd name="T68" fmla="*/ 2 w 503"/>
                  <a:gd name="T69" fmla="*/ 366 h 551"/>
                  <a:gd name="T70" fmla="*/ 25 w 503"/>
                  <a:gd name="T71" fmla="*/ 385 h 551"/>
                  <a:gd name="T72" fmla="*/ 46 w 503"/>
                  <a:gd name="T73" fmla="*/ 433 h 551"/>
                  <a:gd name="T74" fmla="*/ 84 w 503"/>
                  <a:gd name="T75" fmla="*/ 400 h 551"/>
                  <a:gd name="T76" fmla="*/ 137 w 503"/>
                  <a:gd name="T77" fmla="*/ 353 h 551"/>
                  <a:gd name="T78" fmla="*/ 131 w 503"/>
                  <a:gd name="T79" fmla="*/ 266 h 551"/>
                  <a:gd name="T80" fmla="*/ 156 w 503"/>
                  <a:gd name="T81" fmla="*/ 140 h 551"/>
                  <a:gd name="T82" fmla="*/ 114 w 503"/>
                  <a:gd name="T83" fmla="*/ 125 h 551"/>
                  <a:gd name="T84" fmla="*/ 57 w 503"/>
                  <a:gd name="T85" fmla="*/ 115 h 551"/>
                  <a:gd name="T86" fmla="*/ 50 w 503"/>
                  <a:gd name="T87" fmla="*/ 102 h 551"/>
                  <a:gd name="T88" fmla="*/ 93 w 503"/>
                  <a:gd name="T89" fmla="*/ 106 h 551"/>
                  <a:gd name="T90" fmla="*/ 151 w 503"/>
                  <a:gd name="T91" fmla="*/ 111 h 551"/>
                  <a:gd name="T92" fmla="*/ 173 w 503"/>
                  <a:gd name="T93" fmla="*/ 87 h 551"/>
                  <a:gd name="T94" fmla="*/ 145 w 503"/>
                  <a:gd name="T95" fmla="*/ 80 h 551"/>
                  <a:gd name="T96" fmla="*/ 70 w 503"/>
                  <a:gd name="T97" fmla="*/ 80 h 551"/>
                  <a:gd name="T98" fmla="*/ 53 w 503"/>
                  <a:gd name="T99" fmla="*/ 57 h 551"/>
                  <a:gd name="T100" fmla="*/ 72 w 503"/>
                  <a:gd name="T101" fmla="*/ 58 h 551"/>
                  <a:gd name="T102" fmla="*/ 153 w 503"/>
                  <a:gd name="T103" fmla="*/ 61 h 551"/>
                  <a:gd name="T104" fmla="*/ 194 w 503"/>
                  <a:gd name="T105" fmla="*/ 30 h 551"/>
                  <a:gd name="T106" fmla="*/ 213 w 503"/>
                  <a:gd name="T107" fmla="*/ 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3" h="551">
                    <a:moveTo>
                      <a:pt x="215" y="0"/>
                    </a:moveTo>
                    <a:lnTo>
                      <a:pt x="212" y="12"/>
                    </a:lnTo>
                    <a:lnTo>
                      <a:pt x="204" y="38"/>
                    </a:lnTo>
                    <a:lnTo>
                      <a:pt x="194" y="75"/>
                    </a:lnTo>
                    <a:lnTo>
                      <a:pt x="184" y="118"/>
                    </a:lnTo>
                    <a:lnTo>
                      <a:pt x="175" y="164"/>
                    </a:lnTo>
                    <a:lnTo>
                      <a:pt x="167" y="207"/>
                    </a:lnTo>
                    <a:lnTo>
                      <a:pt x="161" y="247"/>
                    </a:lnTo>
                    <a:lnTo>
                      <a:pt x="160" y="277"/>
                    </a:lnTo>
                    <a:lnTo>
                      <a:pt x="160" y="297"/>
                    </a:lnTo>
                    <a:lnTo>
                      <a:pt x="161" y="324"/>
                    </a:lnTo>
                    <a:lnTo>
                      <a:pt x="167" y="347"/>
                    </a:lnTo>
                    <a:lnTo>
                      <a:pt x="183" y="361"/>
                    </a:lnTo>
                    <a:lnTo>
                      <a:pt x="201" y="358"/>
                    </a:lnTo>
                    <a:lnTo>
                      <a:pt x="219" y="355"/>
                    </a:lnTo>
                    <a:lnTo>
                      <a:pt x="234" y="348"/>
                    </a:lnTo>
                    <a:lnTo>
                      <a:pt x="247" y="341"/>
                    </a:lnTo>
                    <a:lnTo>
                      <a:pt x="259" y="332"/>
                    </a:lnTo>
                    <a:lnTo>
                      <a:pt x="269" y="323"/>
                    </a:lnTo>
                    <a:lnTo>
                      <a:pt x="279" y="312"/>
                    </a:lnTo>
                    <a:lnTo>
                      <a:pt x="285" y="302"/>
                    </a:lnTo>
                    <a:lnTo>
                      <a:pt x="297" y="273"/>
                    </a:lnTo>
                    <a:lnTo>
                      <a:pt x="305" y="242"/>
                    </a:lnTo>
                    <a:lnTo>
                      <a:pt x="311" y="210"/>
                    </a:lnTo>
                    <a:lnTo>
                      <a:pt x="317" y="176"/>
                    </a:lnTo>
                    <a:lnTo>
                      <a:pt x="321" y="144"/>
                    </a:lnTo>
                    <a:lnTo>
                      <a:pt x="327" y="112"/>
                    </a:lnTo>
                    <a:lnTo>
                      <a:pt x="335" y="81"/>
                    </a:lnTo>
                    <a:lnTo>
                      <a:pt x="347" y="52"/>
                    </a:lnTo>
                    <a:lnTo>
                      <a:pt x="351" y="53"/>
                    </a:lnTo>
                    <a:lnTo>
                      <a:pt x="353" y="55"/>
                    </a:lnTo>
                    <a:lnTo>
                      <a:pt x="356" y="59"/>
                    </a:lnTo>
                    <a:lnTo>
                      <a:pt x="358" y="62"/>
                    </a:lnTo>
                    <a:lnTo>
                      <a:pt x="348" y="110"/>
                    </a:lnTo>
                    <a:lnTo>
                      <a:pt x="342" y="160"/>
                    </a:lnTo>
                    <a:lnTo>
                      <a:pt x="337" y="211"/>
                    </a:lnTo>
                    <a:lnTo>
                      <a:pt x="328" y="259"/>
                    </a:lnTo>
                    <a:lnTo>
                      <a:pt x="325" y="272"/>
                    </a:lnTo>
                    <a:lnTo>
                      <a:pt x="321" y="285"/>
                    </a:lnTo>
                    <a:lnTo>
                      <a:pt x="318" y="297"/>
                    </a:lnTo>
                    <a:lnTo>
                      <a:pt x="312" y="309"/>
                    </a:lnTo>
                    <a:lnTo>
                      <a:pt x="306" y="320"/>
                    </a:lnTo>
                    <a:lnTo>
                      <a:pt x="299" y="331"/>
                    </a:lnTo>
                    <a:lnTo>
                      <a:pt x="290" y="340"/>
                    </a:lnTo>
                    <a:lnTo>
                      <a:pt x="279" y="348"/>
                    </a:lnTo>
                    <a:lnTo>
                      <a:pt x="275" y="351"/>
                    </a:lnTo>
                    <a:lnTo>
                      <a:pt x="272" y="354"/>
                    </a:lnTo>
                    <a:lnTo>
                      <a:pt x="267" y="356"/>
                    </a:lnTo>
                    <a:lnTo>
                      <a:pt x="266" y="361"/>
                    </a:lnTo>
                    <a:lnTo>
                      <a:pt x="262" y="372"/>
                    </a:lnTo>
                    <a:lnTo>
                      <a:pt x="256" y="392"/>
                    </a:lnTo>
                    <a:lnTo>
                      <a:pt x="249" y="414"/>
                    </a:lnTo>
                    <a:lnTo>
                      <a:pt x="243" y="431"/>
                    </a:lnTo>
                    <a:lnTo>
                      <a:pt x="250" y="431"/>
                    </a:lnTo>
                    <a:lnTo>
                      <a:pt x="260" y="431"/>
                    </a:lnTo>
                    <a:lnTo>
                      <a:pt x="274" y="432"/>
                    </a:lnTo>
                    <a:lnTo>
                      <a:pt x="291" y="433"/>
                    </a:lnTo>
                    <a:lnTo>
                      <a:pt x="310" y="435"/>
                    </a:lnTo>
                    <a:lnTo>
                      <a:pt x="329" y="437"/>
                    </a:lnTo>
                    <a:lnTo>
                      <a:pt x="351" y="439"/>
                    </a:lnTo>
                    <a:lnTo>
                      <a:pt x="372" y="441"/>
                    </a:lnTo>
                    <a:lnTo>
                      <a:pt x="394" y="444"/>
                    </a:lnTo>
                    <a:lnTo>
                      <a:pt x="413" y="447"/>
                    </a:lnTo>
                    <a:lnTo>
                      <a:pt x="432" y="449"/>
                    </a:lnTo>
                    <a:lnTo>
                      <a:pt x="449" y="450"/>
                    </a:lnTo>
                    <a:lnTo>
                      <a:pt x="463" y="453"/>
                    </a:lnTo>
                    <a:lnTo>
                      <a:pt x="473" y="454"/>
                    </a:lnTo>
                    <a:lnTo>
                      <a:pt x="480" y="455"/>
                    </a:lnTo>
                    <a:lnTo>
                      <a:pt x="483" y="455"/>
                    </a:lnTo>
                    <a:lnTo>
                      <a:pt x="485" y="433"/>
                    </a:lnTo>
                    <a:lnTo>
                      <a:pt x="489" y="409"/>
                    </a:lnTo>
                    <a:lnTo>
                      <a:pt x="496" y="391"/>
                    </a:lnTo>
                    <a:lnTo>
                      <a:pt x="501" y="384"/>
                    </a:lnTo>
                    <a:lnTo>
                      <a:pt x="503" y="395"/>
                    </a:lnTo>
                    <a:lnTo>
                      <a:pt x="502" y="419"/>
                    </a:lnTo>
                    <a:lnTo>
                      <a:pt x="502" y="448"/>
                    </a:lnTo>
                    <a:lnTo>
                      <a:pt x="502" y="471"/>
                    </a:lnTo>
                    <a:lnTo>
                      <a:pt x="494" y="473"/>
                    </a:lnTo>
                    <a:lnTo>
                      <a:pt x="481" y="475"/>
                    </a:lnTo>
                    <a:lnTo>
                      <a:pt x="466" y="476"/>
                    </a:lnTo>
                    <a:lnTo>
                      <a:pt x="448" y="475"/>
                    </a:lnTo>
                    <a:lnTo>
                      <a:pt x="427" y="473"/>
                    </a:lnTo>
                    <a:lnTo>
                      <a:pt x="405" y="472"/>
                    </a:lnTo>
                    <a:lnTo>
                      <a:pt x="382" y="470"/>
                    </a:lnTo>
                    <a:lnTo>
                      <a:pt x="358" y="468"/>
                    </a:lnTo>
                    <a:lnTo>
                      <a:pt x="335" y="465"/>
                    </a:lnTo>
                    <a:lnTo>
                      <a:pt x="312" y="463"/>
                    </a:lnTo>
                    <a:lnTo>
                      <a:pt x="289" y="462"/>
                    </a:lnTo>
                    <a:lnTo>
                      <a:pt x="269" y="461"/>
                    </a:lnTo>
                    <a:lnTo>
                      <a:pt x="251" y="460"/>
                    </a:lnTo>
                    <a:lnTo>
                      <a:pt x="235" y="460"/>
                    </a:lnTo>
                    <a:lnTo>
                      <a:pt x="222" y="461"/>
                    </a:lnTo>
                    <a:lnTo>
                      <a:pt x="214" y="463"/>
                    </a:lnTo>
                    <a:lnTo>
                      <a:pt x="213" y="460"/>
                    </a:lnTo>
                    <a:lnTo>
                      <a:pt x="215" y="450"/>
                    </a:lnTo>
                    <a:lnTo>
                      <a:pt x="220" y="437"/>
                    </a:lnTo>
                    <a:lnTo>
                      <a:pt x="226" y="422"/>
                    </a:lnTo>
                    <a:lnTo>
                      <a:pt x="231" y="406"/>
                    </a:lnTo>
                    <a:lnTo>
                      <a:pt x="238" y="391"/>
                    </a:lnTo>
                    <a:lnTo>
                      <a:pt x="244" y="378"/>
                    </a:lnTo>
                    <a:lnTo>
                      <a:pt x="249" y="369"/>
                    </a:lnTo>
                    <a:lnTo>
                      <a:pt x="223" y="376"/>
                    </a:lnTo>
                    <a:lnTo>
                      <a:pt x="204" y="379"/>
                    </a:lnTo>
                    <a:lnTo>
                      <a:pt x="188" y="381"/>
                    </a:lnTo>
                    <a:lnTo>
                      <a:pt x="175" y="381"/>
                    </a:lnTo>
                    <a:lnTo>
                      <a:pt x="166" y="379"/>
                    </a:lnTo>
                    <a:lnTo>
                      <a:pt x="159" y="377"/>
                    </a:lnTo>
                    <a:lnTo>
                      <a:pt x="155" y="376"/>
                    </a:lnTo>
                    <a:lnTo>
                      <a:pt x="154" y="373"/>
                    </a:lnTo>
                    <a:lnTo>
                      <a:pt x="143" y="382"/>
                    </a:lnTo>
                    <a:lnTo>
                      <a:pt x="131" y="392"/>
                    </a:lnTo>
                    <a:lnTo>
                      <a:pt x="121" y="402"/>
                    </a:lnTo>
                    <a:lnTo>
                      <a:pt x="110" y="412"/>
                    </a:lnTo>
                    <a:lnTo>
                      <a:pt x="101" y="424"/>
                    </a:lnTo>
                    <a:lnTo>
                      <a:pt x="92" y="435"/>
                    </a:lnTo>
                    <a:lnTo>
                      <a:pt x="84" y="447"/>
                    </a:lnTo>
                    <a:lnTo>
                      <a:pt x="76" y="458"/>
                    </a:lnTo>
                    <a:lnTo>
                      <a:pt x="73" y="478"/>
                    </a:lnTo>
                    <a:lnTo>
                      <a:pt x="73" y="499"/>
                    </a:lnTo>
                    <a:lnTo>
                      <a:pt x="79" y="517"/>
                    </a:lnTo>
                    <a:lnTo>
                      <a:pt x="90" y="533"/>
                    </a:lnTo>
                    <a:lnTo>
                      <a:pt x="91" y="538"/>
                    </a:lnTo>
                    <a:lnTo>
                      <a:pt x="94" y="541"/>
                    </a:lnTo>
                    <a:lnTo>
                      <a:pt x="96" y="546"/>
                    </a:lnTo>
                    <a:lnTo>
                      <a:pt x="95" y="551"/>
                    </a:lnTo>
                    <a:lnTo>
                      <a:pt x="90" y="551"/>
                    </a:lnTo>
                    <a:lnTo>
                      <a:pt x="83" y="547"/>
                    </a:lnTo>
                    <a:lnTo>
                      <a:pt x="73" y="541"/>
                    </a:lnTo>
                    <a:lnTo>
                      <a:pt x="64" y="533"/>
                    </a:lnTo>
                    <a:lnTo>
                      <a:pt x="55" y="524"/>
                    </a:lnTo>
                    <a:lnTo>
                      <a:pt x="47" y="515"/>
                    </a:lnTo>
                    <a:lnTo>
                      <a:pt x="41" y="507"/>
                    </a:lnTo>
                    <a:lnTo>
                      <a:pt x="38" y="499"/>
                    </a:lnTo>
                    <a:lnTo>
                      <a:pt x="34" y="485"/>
                    </a:lnTo>
                    <a:lnTo>
                      <a:pt x="35" y="470"/>
                    </a:lnTo>
                    <a:lnTo>
                      <a:pt x="34" y="456"/>
                    </a:lnTo>
                    <a:lnTo>
                      <a:pt x="26" y="445"/>
                    </a:lnTo>
                    <a:lnTo>
                      <a:pt x="17" y="422"/>
                    </a:lnTo>
                    <a:lnTo>
                      <a:pt x="8" y="392"/>
                    </a:lnTo>
                    <a:lnTo>
                      <a:pt x="2" y="366"/>
                    </a:lnTo>
                    <a:lnTo>
                      <a:pt x="0" y="354"/>
                    </a:lnTo>
                    <a:lnTo>
                      <a:pt x="9" y="361"/>
                    </a:lnTo>
                    <a:lnTo>
                      <a:pt x="17" y="372"/>
                    </a:lnTo>
                    <a:lnTo>
                      <a:pt x="25" y="385"/>
                    </a:lnTo>
                    <a:lnTo>
                      <a:pt x="32" y="399"/>
                    </a:lnTo>
                    <a:lnTo>
                      <a:pt x="38" y="412"/>
                    </a:lnTo>
                    <a:lnTo>
                      <a:pt x="42" y="424"/>
                    </a:lnTo>
                    <a:lnTo>
                      <a:pt x="46" y="433"/>
                    </a:lnTo>
                    <a:lnTo>
                      <a:pt x="47" y="439"/>
                    </a:lnTo>
                    <a:lnTo>
                      <a:pt x="56" y="427"/>
                    </a:lnTo>
                    <a:lnTo>
                      <a:pt x="69" y="415"/>
                    </a:lnTo>
                    <a:lnTo>
                      <a:pt x="84" y="400"/>
                    </a:lnTo>
                    <a:lnTo>
                      <a:pt x="100" y="385"/>
                    </a:lnTo>
                    <a:lnTo>
                      <a:pt x="115" y="372"/>
                    </a:lnTo>
                    <a:lnTo>
                      <a:pt x="128" y="361"/>
                    </a:lnTo>
                    <a:lnTo>
                      <a:pt x="137" y="353"/>
                    </a:lnTo>
                    <a:lnTo>
                      <a:pt x="140" y="350"/>
                    </a:lnTo>
                    <a:lnTo>
                      <a:pt x="133" y="330"/>
                    </a:lnTo>
                    <a:lnTo>
                      <a:pt x="131" y="300"/>
                    </a:lnTo>
                    <a:lnTo>
                      <a:pt x="131" y="266"/>
                    </a:lnTo>
                    <a:lnTo>
                      <a:pt x="136" y="230"/>
                    </a:lnTo>
                    <a:lnTo>
                      <a:pt x="141" y="196"/>
                    </a:lnTo>
                    <a:lnTo>
                      <a:pt x="148" y="165"/>
                    </a:lnTo>
                    <a:lnTo>
                      <a:pt x="156" y="140"/>
                    </a:lnTo>
                    <a:lnTo>
                      <a:pt x="164" y="125"/>
                    </a:lnTo>
                    <a:lnTo>
                      <a:pt x="148" y="126"/>
                    </a:lnTo>
                    <a:lnTo>
                      <a:pt x="131" y="126"/>
                    </a:lnTo>
                    <a:lnTo>
                      <a:pt x="114" y="125"/>
                    </a:lnTo>
                    <a:lnTo>
                      <a:pt x="96" y="122"/>
                    </a:lnTo>
                    <a:lnTo>
                      <a:pt x="80" y="120"/>
                    </a:lnTo>
                    <a:lnTo>
                      <a:pt x="68" y="118"/>
                    </a:lnTo>
                    <a:lnTo>
                      <a:pt x="57" y="115"/>
                    </a:lnTo>
                    <a:lnTo>
                      <a:pt x="52" y="112"/>
                    </a:lnTo>
                    <a:lnTo>
                      <a:pt x="50" y="108"/>
                    </a:lnTo>
                    <a:lnTo>
                      <a:pt x="49" y="105"/>
                    </a:lnTo>
                    <a:lnTo>
                      <a:pt x="50" y="102"/>
                    </a:lnTo>
                    <a:lnTo>
                      <a:pt x="53" y="99"/>
                    </a:lnTo>
                    <a:lnTo>
                      <a:pt x="65" y="102"/>
                    </a:lnTo>
                    <a:lnTo>
                      <a:pt x="79" y="105"/>
                    </a:lnTo>
                    <a:lnTo>
                      <a:pt x="93" y="106"/>
                    </a:lnTo>
                    <a:lnTo>
                      <a:pt x="107" y="108"/>
                    </a:lnTo>
                    <a:lnTo>
                      <a:pt x="122" y="110"/>
                    </a:lnTo>
                    <a:lnTo>
                      <a:pt x="136" y="110"/>
                    </a:lnTo>
                    <a:lnTo>
                      <a:pt x="151" y="111"/>
                    </a:lnTo>
                    <a:lnTo>
                      <a:pt x="164" y="111"/>
                    </a:lnTo>
                    <a:lnTo>
                      <a:pt x="169" y="108"/>
                    </a:lnTo>
                    <a:lnTo>
                      <a:pt x="171" y="99"/>
                    </a:lnTo>
                    <a:lnTo>
                      <a:pt x="173" y="87"/>
                    </a:lnTo>
                    <a:lnTo>
                      <a:pt x="173" y="78"/>
                    </a:lnTo>
                    <a:lnTo>
                      <a:pt x="168" y="78"/>
                    </a:lnTo>
                    <a:lnTo>
                      <a:pt x="159" y="78"/>
                    </a:lnTo>
                    <a:lnTo>
                      <a:pt x="145" y="80"/>
                    </a:lnTo>
                    <a:lnTo>
                      <a:pt x="128" y="81"/>
                    </a:lnTo>
                    <a:lnTo>
                      <a:pt x="108" y="81"/>
                    </a:lnTo>
                    <a:lnTo>
                      <a:pt x="88" y="81"/>
                    </a:lnTo>
                    <a:lnTo>
                      <a:pt x="70" y="80"/>
                    </a:lnTo>
                    <a:lnTo>
                      <a:pt x="53" y="76"/>
                    </a:lnTo>
                    <a:lnTo>
                      <a:pt x="53" y="72"/>
                    </a:lnTo>
                    <a:lnTo>
                      <a:pt x="53" y="64"/>
                    </a:lnTo>
                    <a:lnTo>
                      <a:pt x="53" y="57"/>
                    </a:lnTo>
                    <a:lnTo>
                      <a:pt x="53" y="53"/>
                    </a:lnTo>
                    <a:lnTo>
                      <a:pt x="55" y="54"/>
                    </a:lnTo>
                    <a:lnTo>
                      <a:pt x="62" y="55"/>
                    </a:lnTo>
                    <a:lnTo>
                      <a:pt x="72" y="58"/>
                    </a:lnTo>
                    <a:lnTo>
                      <a:pt x="87" y="60"/>
                    </a:lnTo>
                    <a:lnTo>
                      <a:pt x="106" y="62"/>
                    </a:lnTo>
                    <a:lnTo>
                      <a:pt x="128" y="62"/>
                    </a:lnTo>
                    <a:lnTo>
                      <a:pt x="153" y="61"/>
                    </a:lnTo>
                    <a:lnTo>
                      <a:pt x="181" y="57"/>
                    </a:lnTo>
                    <a:lnTo>
                      <a:pt x="184" y="49"/>
                    </a:lnTo>
                    <a:lnTo>
                      <a:pt x="189" y="39"/>
                    </a:lnTo>
                    <a:lnTo>
                      <a:pt x="194" y="30"/>
                    </a:lnTo>
                    <a:lnTo>
                      <a:pt x="200" y="21"/>
                    </a:lnTo>
                    <a:lnTo>
                      <a:pt x="205" y="12"/>
                    </a:lnTo>
                    <a:lnTo>
                      <a:pt x="209" y="6"/>
                    </a:lnTo>
                    <a:lnTo>
                      <a:pt x="213" y="1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8" name="Freeform 74"/>
              <p:cNvSpPr>
                <a:spLocks/>
              </p:cNvSpPr>
              <p:nvPr/>
            </p:nvSpPr>
            <p:spPr bwMode="auto">
              <a:xfrm>
                <a:off x="2368" y="2331"/>
                <a:ext cx="9" cy="20"/>
              </a:xfrm>
              <a:custGeom>
                <a:avLst/>
                <a:gdLst>
                  <a:gd name="T0" fmla="*/ 20 w 20"/>
                  <a:gd name="T1" fmla="*/ 6 h 40"/>
                  <a:gd name="T2" fmla="*/ 20 w 20"/>
                  <a:gd name="T3" fmla="*/ 15 h 40"/>
                  <a:gd name="T4" fmla="*/ 20 w 20"/>
                  <a:gd name="T5" fmla="*/ 24 h 40"/>
                  <a:gd name="T6" fmla="*/ 16 w 20"/>
                  <a:gd name="T7" fmla="*/ 34 h 40"/>
                  <a:gd name="T8" fmla="*/ 9 w 20"/>
                  <a:gd name="T9" fmla="*/ 40 h 40"/>
                  <a:gd name="T10" fmla="*/ 6 w 20"/>
                  <a:gd name="T11" fmla="*/ 38 h 40"/>
                  <a:gd name="T12" fmla="*/ 4 w 20"/>
                  <a:gd name="T13" fmla="*/ 35 h 40"/>
                  <a:gd name="T14" fmla="*/ 3 w 20"/>
                  <a:gd name="T15" fmla="*/ 31 h 40"/>
                  <a:gd name="T16" fmla="*/ 0 w 20"/>
                  <a:gd name="T17" fmla="*/ 28 h 40"/>
                  <a:gd name="T18" fmla="*/ 1 w 20"/>
                  <a:gd name="T19" fmla="*/ 20 h 40"/>
                  <a:gd name="T20" fmla="*/ 3 w 20"/>
                  <a:gd name="T21" fmla="*/ 13 h 40"/>
                  <a:gd name="T22" fmla="*/ 6 w 20"/>
                  <a:gd name="T23" fmla="*/ 7 h 40"/>
                  <a:gd name="T24" fmla="*/ 11 w 20"/>
                  <a:gd name="T25" fmla="*/ 1 h 40"/>
                  <a:gd name="T26" fmla="*/ 14 w 20"/>
                  <a:gd name="T27" fmla="*/ 0 h 40"/>
                  <a:gd name="T28" fmla="*/ 16 w 20"/>
                  <a:gd name="T29" fmla="*/ 1 h 40"/>
                  <a:gd name="T30" fmla="*/ 19 w 20"/>
                  <a:gd name="T31" fmla="*/ 4 h 40"/>
                  <a:gd name="T32" fmla="*/ 20 w 20"/>
                  <a:gd name="T3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40">
                    <a:moveTo>
                      <a:pt x="20" y="6"/>
                    </a:moveTo>
                    <a:lnTo>
                      <a:pt x="20" y="15"/>
                    </a:lnTo>
                    <a:lnTo>
                      <a:pt x="20" y="24"/>
                    </a:lnTo>
                    <a:lnTo>
                      <a:pt x="16" y="34"/>
                    </a:lnTo>
                    <a:lnTo>
                      <a:pt x="9" y="40"/>
                    </a:lnTo>
                    <a:lnTo>
                      <a:pt x="6" y="38"/>
                    </a:lnTo>
                    <a:lnTo>
                      <a:pt x="4" y="35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3" y="13"/>
                    </a:lnTo>
                    <a:lnTo>
                      <a:pt x="6" y="7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9" y="4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39" name="Freeform 75"/>
              <p:cNvSpPr>
                <a:spLocks/>
              </p:cNvSpPr>
              <p:nvPr/>
            </p:nvSpPr>
            <p:spPr bwMode="auto">
              <a:xfrm>
                <a:off x="2170" y="2347"/>
                <a:ext cx="40" cy="107"/>
              </a:xfrm>
              <a:custGeom>
                <a:avLst/>
                <a:gdLst>
                  <a:gd name="T0" fmla="*/ 58 w 79"/>
                  <a:gd name="T1" fmla="*/ 114 h 213"/>
                  <a:gd name="T2" fmla="*/ 64 w 79"/>
                  <a:gd name="T3" fmla="*/ 137 h 213"/>
                  <a:gd name="T4" fmla="*/ 70 w 79"/>
                  <a:gd name="T5" fmla="*/ 162 h 213"/>
                  <a:gd name="T6" fmla="*/ 76 w 79"/>
                  <a:gd name="T7" fmla="*/ 186 h 213"/>
                  <a:gd name="T8" fmla="*/ 79 w 79"/>
                  <a:gd name="T9" fmla="*/ 211 h 213"/>
                  <a:gd name="T10" fmla="*/ 77 w 79"/>
                  <a:gd name="T11" fmla="*/ 212 h 213"/>
                  <a:gd name="T12" fmla="*/ 75 w 79"/>
                  <a:gd name="T13" fmla="*/ 213 h 213"/>
                  <a:gd name="T14" fmla="*/ 73 w 79"/>
                  <a:gd name="T15" fmla="*/ 213 h 213"/>
                  <a:gd name="T16" fmla="*/ 69 w 79"/>
                  <a:gd name="T17" fmla="*/ 212 h 213"/>
                  <a:gd name="T18" fmla="*/ 61 w 79"/>
                  <a:gd name="T19" fmla="*/ 187 h 213"/>
                  <a:gd name="T20" fmla="*/ 54 w 79"/>
                  <a:gd name="T21" fmla="*/ 160 h 213"/>
                  <a:gd name="T22" fmla="*/ 47 w 79"/>
                  <a:gd name="T23" fmla="*/ 134 h 213"/>
                  <a:gd name="T24" fmla="*/ 36 w 79"/>
                  <a:gd name="T25" fmla="*/ 109 h 213"/>
                  <a:gd name="T26" fmla="*/ 31 w 79"/>
                  <a:gd name="T27" fmla="*/ 101 h 213"/>
                  <a:gd name="T28" fmla="*/ 25 w 79"/>
                  <a:gd name="T29" fmla="*/ 90 h 213"/>
                  <a:gd name="T30" fmla="*/ 18 w 79"/>
                  <a:gd name="T31" fmla="*/ 79 h 213"/>
                  <a:gd name="T32" fmla="*/ 13 w 79"/>
                  <a:gd name="T33" fmla="*/ 66 h 213"/>
                  <a:gd name="T34" fmla="*/ 7 w 79"/>
                  <a:gd name="T35" fmla="*/ 55 h 213"/>
                  <a:gd name="T36" fmla="*/ 2 w 79"/>
                  <a:gd name="T37" fmla="*/ 43 h 213"/>
                  <a:gd name="T38" fmla="*/ 0 w 79"/>
                  <a:gd name="T39" fmla="*/ 35 h 213"/>
                  <a:gd name="T40" fmla="*/ 0 w 79"/>
                  <a:gd name="T41" fmla="*/ 29 h 213"/>
                  <a:gd name="T42" fmla="*/ 7 w 79"/>
                  <a:gd name="T43" fmla="*/ 33 h 213"/>
                  <a:gd name="T44" fmla="*/ 16 w 79"/>
                  <a:gd name="T45" fmla="*/ 41 h 213"/>
                  <a:gd name="T46" fmla="*/ 24 w 79"/>
                  <a:gd name="T47" fmla="*/ 52 h 213"/>
                  <a:gd name="T48" fmla="*/ 28 w 79"/>
                  <a:gd name="T49" fmla="*/ 59 h 213"/>
                  <a:gd name="T50" fmla="*/ 31 w 79"/>
                  <a:gd name="T51" fmla="*/ 52 h 213"/>
                  <a:gd name="T52" fmla="*/ 35 w 79"/>
                  <a:gd name="T53" fmla="*/ 40 h 213"/>
                  <a:gd name="T54" fmla="*/ 37 w 79"/>
                  <a:gd name="T55" fmla="*/ 28 h 213"/>
                  <a:gd name="T56" fmla="*/ 40 w 79"/>
                  <a:gd name="T57" fmla="*/ 21 h 213"/>
                  <a:gd name="T58" fmla="*/ 47 w 79"/>
                  <a:gd name="T59" fmla="*/ 17 h 213"/>
                  <a:gd name="T60" fmla="*/ 54 w 79"/>
                  <a:gd name="T61" fmla="*/ 11 h 213"/>
                  <a:gd name="T62" fmla="*/ 61 w 79"/>
                  <a:gd name="T63" fmla="*/ 6 h 213"/>
                  <a:gd name="T64" fmla="*/ 68 w 79"/>
                  <a:gd name="T65" fmla="*/ 0 h 213"/>
                  <a:gd name="T66" fmla="*/ 66 w 79"/>
                  <a:gd name="T67" fmla="*/ 14 h 213"/>
                  <a:gd name="T68" fmla="*/ 58 w 79"/>
                  <a:gd name="T69" fmla="*/ 49 h 213"/>
                  <a:gd name="T70" fmla="*/ 53 w 79"/>
                  <a:gd name="T71" fmla="*/ 87 h 213"/>
                  <a:gd name="T72" fmla="*/ 58 w 79"/>
                  <a:gd name="T73" fmla="*/ 11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" h="213">
                    <a:moveTo>
                      <a:pt x="58" y="114"/>
                    </a:moveTo>
                    <a:lnTo>
                      <a:pt x="64" y="137"/>
                    </a:lnTo>
                    <a:lnTo>
                      <a:pt x="70" y="162"/>
                    </a:lnTo>
                    <a:lnTo>
                      <a:pt x="76" y="186"/>
                    </a:lnTo>
                    <a:lnTo>
                      <a:pt x="79" y="211"/>
                    </a:lnTo>
                    <a:lnTo>
                      <a:pt x="77" y="212"/>
                    </a:lnTo>
                    <a:lnTo>
                      <a:pt x="75" y="213"/>
                    </a:lnTo>
                    <a:lnTo>
                      <a:pt x="73" y="213"/>
                    </a:lnTo>
                    <a:lnTo>
                      <a:pt x="69" y="212"/>
                    </a:lnTo>
                    <a:lnTo>
                      <a:pt x="61" y="187"/>
                    </a:lnTo>
                    <a:lnTo>
                      <a:pt x="54" y="160"/>
                    </a:lnTo>
                    <a:lnTo>
                      <a:pt x="47" y="134"/>
                    </a:lnTo>
                    <a:lnTo>
                      <a:pt x="36" y="109"/>
                    </a:lnTo>
                    <a:lnTo>
                      <a:pt x="31" y="101"/>
                    </a:lnTo>
                    <a:lnTo>
                      <a:pt x="25" y="90"/>
                    </a:lnTo>
                    <a:lnTo>
                      <a:pt x="18" y="79"/>
                    </a:lnTo>
                    <a:lnTo>
                      <a:pt x="13" y="66"/>
                    </a:lnTo>
                    <a:lnTo>
                      <a:pt x="7" y="55"/>
                    </a:lnTo>
                    <a:lnTo>
                      <a:pt x="2" y="43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7" y="33"/>
                    </a:lnTo>
                    <a:lnTo>
                      <a:pt x="16" y="41"/>
                    </a:lnTo>
                    <a:lnTo>
                      <a:pt x="24" y="52"/>
                    </a:lnTo>
                    <a:lnTo>
                      <a:pt x="28" y="59"/>
                    </a:lnTo>
                    <a:lnTo>
                      <a:pt x="31" y="52"/>
                    </a:lnTo>
                    <a:lnTo>
                      <a:pt x="35" y="40"/>
                    </a:lnTo>
                    <a:lnTo>
                      <a:pt x="37" y="28"/>
                    </a:lnTo>
                    <a:lnTo>
                      <a:pt x="40" y="21"/>
                    </a:lnTo>
                    <a:lnTo>
                      <a:pt x="47" y="17"/>
                    </a:lnTo>
                    <a:lnTo>
                      <a:pt x="54" y="11"/>
                    </a:lnTo>
                    <a:lnTo>
                      <a:pt x="61" y="6"/>
                    </a:lnTo>
                    <a:lnTo>
                      <a:pt x="68" y="0"/>
                    </a:lnTo>
                    <a:lnTo>
                      <a:pt x="66" y="14"/>
                    </a:lnTo>
                    <a:lnTo>
                      <a:pt x="58" y="49"/>
                    </a:lnTo>
                    <a:lnTo>
                      <a:pt x="53" y="87"/>
                    </a:lnTo>
                    <a:lnTo>
                      <a:pt x="58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0" name="Freeform 76"/>
              <p:cNvSpPr>
                <a:spLocks/>
              </p:cNvSpPr>
              <p:nvPr/>
            </p:nvSpPr>
            <p:spPr bwMode="auto">
              <a:xfrm>
                <a:off x="2058" y="2448"/>
                <a:ext cx="94" cy="292"/>
              </a:xfrm>
              <a:custGeom>
                <a:avLst/>
                <a:gdLst>
                  <a:gd name="T0" fmla="*/ 112 w 187"/>
                  <a:gd name="T1" fmla="*/ 584 h 584"/>
                  <a:gd name="T2" fmla="*/ 105 w 187"/>
                  <a:gd name="T3" fmla="*/ 545 h 584"/>
                  <a:gd name="T4" fmla="*/ 121 w 187"/>
                  <a:gd name="T5" fmla="*/ 335 h 584"/>
                  <a:gd name="T6" fmla="*/ 98 w 187"/>
                  <a:gd name="T7" fmla="*/ 335 h 584"/>
                  <a:gd name="T8" fmla="*/ 81 w 187"/>
                  <a:gd name="T9" fmla="*/ 579 h 584"/>
                  <a:gd name="T10" fmla="*/ 64 w 187"/>
                  <a:gd name="T11" fmla="*/ 578 h 584"/>
                  <a:gd name="T12" fmla="*/ 70 w 187"/>
                  <a:gd name="T13" fmla="*/ 393 h 584"/>
                  <a:gd name="T14" fmla="*/ 57 w 187"/>
                  <a:gd name="T15" fmla="*/ 332 h 584"/>
                  <a:gd name="T16" fmla="*/ 42 w 187"/>
                  <a:gd name="T17" fmla="*/ 334 h 584"/>
                  <a:gd name="T18" fmla="*/ 38 w 187"/>
                  <a:gd name="T19" fmla="*/ 345 h 584"/>
                  <a:gd name="T20" fmla="*/ 12 w 187"/>
                  <a:gd name="T21" fmla="*/ 305 h 584"/>
                  <a:gd name="T22" fmla="*/ 0 w 187"/>
                  <a:gd name="T23" fmla="*/ 244 h 584"/>
                  <a:gd name="T24" fmla="*/ 11 w 187"/>
                  <a:gd name="T25" fmla="*/ 201 h 584"/>
                  <a:gd name="T26" fmla="*/ 33 w 187"/>
                  <a:gd name="T27" fmla="*/ 183 h 584"/>
                  <a:gd name="T28" fmla="*/ 25 w 187"/>
                  <a:gd name="T29" fmla="*/ 219 h 584"/>
                  <a:gd name="T30" fmla="*/ 45 w 187"/>
                  <a:gd name="T31" fmla="*/ 201 h 584"/>
                  <a:gd name="T32" fmla="*/ 61 w 187"/>
                  <a:gd name="T33" fmla="*/ 166 h 584"/>
                  <a:gd name="T34" fmla="*/ 60 w 187"/>
                  <a:gd name="T35" fmla="*/ 205 h 584"/>
                  <a:gd name="T36" fmla="*/ 96 w 187"/>
                  <a:gd name="T37" fmla="*/ 184 h 584"/>
                  <a:gd name="T38" fmla="*/ 121 w 187"/>
                  <a:gd name="T39" fmla="*/ 150 h 584"/>
                  <a:gd name="T40" fmla="*/ 139 w 187"/>
                  <a:gd name="T41" fmla="*/ 90 h 584"/>
                  <a:gd name="T42" fmla="*/ 139 w 187"/>
                  <a:gd name="T43" fmla="*/ 0 h 584"/>
                  <a:gd name="T44" fmla="*/ 156 w 187"/>
                  <a:gd name="T45" fmla="*/ 89 h 584"/>
                  <a:gd name="T46" fmla="*/ 155 w 187"/>
                  <a:gd name="T47" fmla="*/ 132 h 584"/>
                  <a:gd name="T48" fmla="*/ 133 w 187"/>
                  <a:gd name="T49" fmla="*/ 184 h 584"/>
                  <a:gd name="T50" fmla="*/ 90 w 187"/>
                  <a:gd name="T51" fmla="*/ 223 h 584"/>
                  <a:gd name="T52" fmla="*/ 72 w 187"/>
                  <a:gd name="T53" fmla="*/ 234 h 584"/>
                  <a:gd name="T54" fmla="*/ 56 w 187"/>
                  <a:gd name="T55" fmla="*/ 246 h 584"/>
                  <a:gd name="T56" fmla="*/ 33 w 187"/>
                  <a:gd name="T57" fmla="*/ 262 h 584"/>
                  <a:gd name="T58" fmla="*/ 61 w 187"/>
                  <a:gd name="T59" fmla="*/ 264 h 584"/>
                  <a:gd name="T60" fmla="*/ 104 w 187"/>
                  <a:gd name="T61" fmla="*/ 261 h 584"/>
                  <a:gd name="T62" fmla="*/ 135 w 187"/>
                  <a:gd name="T63" fmla="*/ 252 h 584"/>
                  <a:gd name="T64" fmla="*/ 166 w 187"/>
                  <a:gd name="T65" fmla="*/ 175 h 584"/>
                  <a:gd name="T66" fmla="*/ 177 w 187"/>
                  <a:gd name="T67" fmla="*/ 99 h 584"/>
                  <a:gd name="T68" fmla="*/ 185 w 187"/>
                  <a:gd name="T69" fmla="*/ 159 h 584"/>
                  <a:gd name="T70" fmla="*/ 172 w 187"/>
                  <a:gd name="T71" fmla="*/ 250 h 584"/>
                  <a:gd name="T72" fmla="*/ 157 w 187"/>
                  <a:gd name="T73" fmla="*/ 271 h 584"/>
                  <a:gd name="T74" fmla="*/ 135 w 187"/>
                  <a:gd name="T75" fmla="*/ 287 h 584"/>
                  <a:gd name="T76" fmla="*/ 113 w 187"/>
                  <a:gd name="T77" fmla="*/ 289 h 584"/>
                  <a:gd name="T78" fmla="*/ 67 w 187"/>
                  <a:gd name="T79" fmla="*/ 287 h 584"/>
                  <a:gd name="T80" fmla="*/ 35 w 187"/>
                  <a:gd name="T81" fmla="*/ 286 h 584"/>
                  <a:gd name="T82" fmla="*/ 43 w 187"/>
                  <a:gd name="T83" fmla="*/ 305 h 584"/>
                  <a:gd name="T84" fmla="*/ 105 w 187"/>
                  <a:gd name="T85" fmla="*/ 315 h 584"/>
                  <a:gd name="T86" fmla="*/ 150 w 187"/>
                  <a:gd name="T87" fmla="*/ 303 h 584"/>
                  <a:gd name="T88" fmla="*/ 162 w 187"/>
                  <a:gd name="T89" fmla="*/ 292 h 584"/>
                  <a:gd name="T90" fmla="*/ 154 w 187"/>
                  <a:gd name="T91" fmla="*/ 32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7" h="584">
                    <a:moveTo>
                      <a:pt x="123" y="584"/>
                    </a:moveTo>
                    <a:lnTo>
                      <a:pt x="118" y="584"/>
                    </a:lnTo>
                    <a:lnTo>
                      <a:pt x="112" y="584"/>
                    </a:lnTo>
                    <a:lnTo>
                      <a:pt x="106" y="584"/>
                    </a:lnTo>
                    <a:lnTo>
                      <a:pt x="103" y="581"/>
                    </a:lnTo>
                    <a:lnTo>
                      <a:pt x="105" y="545"/>
                    </a:lnTo>
                    <a:lnTo>
                      <a:pt x="110" y="463"/>
                    </a:lnTo>
                    <a:lnTo>
                      <a:pt x="116" y="379"/>
                    </a:lnTo>
                    <a:lnTo>
                      <a:pt x="121" y="335"/>
                    </a:lnTo>
                    <a:lnTo>
                      <a:pt x="115" y="335"/>
                    </a:lnTo>
                    <a:lnTo>
                      <a:pt x="106" y="335"/>
                    </a:lnTo>
                    <a:lnTo>
                      <a:pt x="98" y="335"/>
                    </a:lnTo>
                    <a:lnTo>
                      <a:pt x="91" y="336"/>
                    </a:lnTo>
                    <a:lnTo>
                      <a:pt x="86" y="579"/>
                    </a:lnTo>
                    <a:lnTo>
                      <a:pt x="81" y="579"/>
                    </a:lnTo>
                    <a:lnTo>
                      <a:pt x="73" y="579"/>
                    </a:lnTo>
                    <a:lnTo>
                      <a:pt x="67" y="578"/>
                    </a:lnTo>
                    <a:lnTo>
                      <a:pt x="64" y="578"/>
                    </a:lnTo>
                    <a:lnTo>
                      <a:pt x="65" y="547"/>
                    </a:lnTo>
                    <a:lnTo>
                      <a:pt x="68" y="474"/>
                    </a:lnTo>
                    <a:lnTo>
                      <a:pt x="70" y="393"/>
                    </a:lnTo>
                    <a:lnTo>
                      <a:pt x="70" y="334"/>
                    </a:lnTo>
                    <a:lnTo>
                      <a:pt x="63" y="332"/>
                    </a:lnTo>
                    <a:lnTo>
                      <a:pt x="57" y="332"/>
                    </a:lnTo>
                    <a:lnTo>
                      <a:pt x="50" y="332"/>
                    </a:lnTo>
                    <a:lnTo>
                      <a:pt x="43" y="330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1" y="343"/>
                    </a:lnTo>
                    <a:lnTo>
                      <a:pt x="38" y="345"/>
                    </a:lnTo>
                    <a:lnTo>
                      <a:pt x="29" y="336"/>
                    </a:lnTo>
                    <a:lnTo>
                      <a:pt x="20" y="322"/>
                    </a:lnTo>
                    <a:lnTo>
                      <a:pt x="12" y="305"/>
                    </a:lnTo>
                    <a:lnTo>
                      <a:pt x="6" y="286"/>
                    </a:lnTo>
                    <a:lnTo>
                      <a:pt x="2" y="265"/>
                    </a:lnTo>
                    <a:lnTo>
                      <a:pt x="0" y="244"/>
                    </a:lnTo>
                    <a:lnTo>
                      <a:pt x="2" y="224"/>
                    </a:lnTo>
                    <a:lnTo>
                      <a:pt x="7" y="208"/>
                    </a:lnTo>
                    <a:lnTo>
                      <a:pt x="11" y="201"/>
                    </a:lnTo>
                    <a:lnTo>
                      <a:pt x="17" y="191"/>
                    </a:lnTo>
                    <a:lnTo>
                      <a:pt x="25" y="183"/>
                    </a:lnTo>
                    <a:lnTo>
                      <a:pt x="33" y="183"/>
                    </a:lnTo>
                    <a:lnTo>
                      <a:pt x="32" y="195"/>
                    </a:lnTo>
                    <a:lnTo>
                      <a:pt x="28" y="207"/>
                    </a:lnTo>
                    <a:lnTo>
                      <a:pt x="25" y="219"/>
                    </a:lnTo>
                    <a:lnTo>
                      <a:pt x="26" y="231"/>
                    </a:lnTo>
                    <a:lnTo>
                      <a:pt x="40" y="220"/>
                    </a:lnTo>
                    <a:lnTo>
                      <a:pt x="45" y="201"/>
                    </a:lnTo>
                    <a:lnTo>
                      <a:pt x="49" y="181"/>
                    </a:lnTo>
                    <a:lnTo>
                      <a:pt x="57" y="162"/>
                    </a:lnTo>
                    <a:lnTo>
                      <a:pt x="61" y="166"/>
                    </a:lnTo>
                    <a:lnTo>
                      <a:pt x="63" y="178"/>
                    </a:lnTo>
                    <a:lnTo>
                      <a:pt x="61" y="193"/>
                    </a:lnTo>
                    <a:lnTo>
                      <a:pt x="60" y="205"/>
                    </a:lnTo>
                    <a:lnTo>
                      <a:pt x="73" y="200"/>
                    </a:lnTo>
                    <a:lnTo>
                      <a:pt x="86" y="193"/>
                    </a:lnTo>
                    <a:lnTo>
                      <a:pt x="96" y="184"/>
                    </a:lnTo>
                    <a:lnTo>
                      <a:pt x="105" y="174"/>
                    </a:lnTo>
                    <a:lnTo>
                      <a:pt x="113" y="162"/>
                    </a:lnTo>
                    <a:lnTo>
                      <a:pt x="121" y="150"/>
                    </a:lnTo>
                    <a:lnTo>
                      <a:pt x="128" y="137"/>
                    </a:lnTo>
                    <a:lnTo>
                      <a:pt x="134" y="125"/>
                    </a:lnTo>
                    <a:lnTo>
                      <a:pt x="139" y="90"/>
                    </a:lnTo>
                    <a:lnTo>
                      <a:pt x="139" y="47"/>
                    </a:lnTo>
                    <a:lnTo>
                      <a:pt x="139" y="14"/>
                    </a:lnTo>
                    <a:lnTo>
                      <a:pt x="139" y="0"/>
                    </a:lnTo>
                    <a:lnTo>
                      <a:pt x="143" y="18"/>
                    </a:lnTo>
                    <a:lnTo>
                      <a:pt x="150" y="54"/>
                    </a:lnTo>
                    <a:lnTo>
                      <a:pt x="156" y="89"/>
                    </a:lnTo>
                    <a:lnTo>
                      <a:pt x="159" y="105"/>
                    </a:lnTo>
                    <a:lnTo>
                      <a:pt x="158" y="117"/>
                    </a:lnTo>
                    <a:lnTo>
                      <a:pt x="155" y="132"/>
                    </a:lnTo>
                    <a:lnTo>
                      <a:pt x="149" y="148"/>
                    </a:lnTo>
                    <a:lnTo>
                      <a:pt x="142" y="167"/>
                    </a:lnTo>
                    <a:lnTo>
                      <a:pt x="133" y="184"/>
                    </a:lnTo>
                    <a:lnTo>
                      <a:pt x="121" y="200"/>
                    </a:lnTo>
                    <a:lnTo>
                      <a:pt x="108" y="213"/>
                    </a:lnTo>
                    <a:lnTo>
                      <a:pt x="90" y="223"/>
                    </a:lnTo>
                    <a:lnTo>
                      <a:pt x="83" y="226"/>
                    </a:lnTo>
                    <a:lnTo>
                      <a:pt x="78" y="229"/>
                    </a:lnTo>
                    <a:lnTo>
                      <a:pt x="72" y="234"/>
                    </a:lnTo>
                    <a:lnTo>
                      <a:pt x="66" y="238"/>
                    </a:lnTo>
                    <a:lnTo>
                      <a:pt x="61" y="243"/>
                    </a:lnTo>
                    <a:lnTo>
                      <a:pt x="56" y="246"/>
                    </a:lnTo>
                    <a:lnTo>
                      <a:pt x="50" y="250"/>
                    </a:lnTo>
                    <a:lnTo>
                      <a:pt x="43" y="252"/>
                    </a:lnTo>
                    <a:lnTo>
                      <a:pt x="33" y="262"/>
                    </a:lnTo>
                    <a:lnTo>
                      <a:pt x="38" y="264"/>
                    </a:lnTo>
                    <a:lnTo>
                      <a:pt x="49" y="264"/>
                    </a:lnTo>
                    <a:lnTo>
                      <a:pt x="61" y="264"/>
                    </a:lnTo>
                    <a:lnTo>
                      <a:pt x="76" y="262"/>
                    </a:lnTo>
                    <a:lnTo>
                      <a:pt x="91" y="262"/>
                    </a:lnTo>
                    <a:lnTo>
                      <a:pt x="104" y="261"/>
                    </a:lnTo>
                    <a:lnTo>
                      <a:pt x="112" y="261"/>
                    </a:lnTo>
                    <a:lnTo>
                      <a:pt x="116" y="261"/>
                    </a:lnTo>
                    <a:lnTo>
                      <a:pt x="135" y="252"/>
                    </a:lnTo>
                    <a:lnTo>
                      <a:pt x="150" y="231"/>
                    </a:lnTo>
                    <a:lnTo>
                      <a:pt x="161" y="205"/>
                    </a:lnTo>
                    <a:lnTo>
                      <a:pt x="166" y="175"/>
                    </a:lnTo>
                    <a:lnTo>
                      <a:pt x="171" y="145"/>
                    </a:lnTo>
                    <a:lnTo>
                      <a:pt x="174" y="119"/>
                    </a:lnTo>
                    <a:lnTo>
                      <a:pt x="177" y="99"/>
                    </a:lnTo>
                    <a:lnTo>
                      <a:pt x="181" y="90"/>
                    </a:lnTo>
                    <a:lnTo>
                      <a:pt x="187" y="108"/>
                    </a:lnTo>
                    <a:lnTo>
                      <a:pt x="185" y="159"/>
                    </a:lnTo>
                    <a:lnTo>
                      <a:pt x="179" y="213"/>
                    </a:lnTo>
                    <a:lnTo>
                      <a:pt x="174" y="242"/>
                    </a:lnTo>
                    <a:lnTo>
                      <a:pt x="172" y="250"/>
                    </a:lnTo>
                    <a:lnTo>
                      <a:pt x="168" y="258"/>
                    </a:lnTo>
                    <a:lnTo>
                      <a:pt x="163" y="265"/>
                    </a:lnTo>
                    <a:lnTo>
                      <a:pt x="157" y="271"/>
                    </a:lnTo>
                    <a:lnTo>
                      <a:pt x="150" y="277"/>
                    </a:lnTo>
                    <a:lnTo>
                      <a:pt x="143" y="282"/>
                    </a:lnTo>
                    <a:lnTo>
                      <a:pt x="135" y="287"/>
                    </a:lnTo>
                    <a:lnTo>
                      <a:pt x="127" y="290"/>
                    </a:lnTo>
                    <a:lnTo>
                      <a:pt x="124" y="290"/>
                    </a:lnTo>
                    <a:lnTo>
                      <a:pt x="113" y="289"/>
                    </a:lnTo>
                    <a:lnTo>
                      <a:pt x="100" y="289"/>
                    </a:lnTo>
                    <a:lnTo>
                      <a:pt x="83" y="288"/>
                    </a:lnTo>
                    <a:lnTo>
                      <a:pt x="67" y="287"/>
                    </a:lnTo>
                    <a:lnTo>
                      <a:pt x="52" y="287"/>
                    </a:lnTo>
                    <a:lnTo>
                      <a:pt x="41" y="286"/>
                    </a:lnTo>
                    <a:lnTo>
                      <a:pt x="35" y="286"/>
                    </a:lnTo>
                    <a:lnTo>
                      <a:pt x="35" y="290"/>
                    </a:lnTo>
                    <a:lnTo>
                      <a:pt x="38" y="297"/>
                    </a:lnTo>
                    <a:lnTo>
                      <a:pt x="43" y="305"/>
                    </a:lnTo>
                    <a:lnTo>
                      <a:pt x="50" y="310"/>
                    </a:lnTo>
                    <a:lnTo>
                      <a:pt x="80" y="314"/>
                    </a:lnTo>
                    <a:lnTo>
                      <a:pt x="105" y="315"/>
                    </a:lnTo>
                    <a:lnTo>
                      <a:pt x="125" y="313"/>
                    </a:lnTo>
                    <a:lnTo>
                      <a:pt x="139" y="309"/>
                    </a:lnTo>
                    <a:lnTo>
                      <a:pt x="150" y="303"/>
                    </a:lnTo>
                    <a:lnTo>
                      <a:pt x="157" y="298"/>
                    </a:lnTo>
                    <a:lnTo>
                      <a:pt x="161" y="294"/>
                    </a:lnTo>
                    <a:lnTo>
                      <a:pt x="162" y="292"/>
                    </a:lnTo>
                    <a:lnTo>
                      <a:pt x="164" y="297"/>
                    </a:lnTo>
                    <a:lnTo>
                      <a:pt x="162" y="309"/>
                    </a:lnTo>
                    <a:lnTo>
                      <a:pt x="154" y="322"/>
                    </a:lnTo>
                    <a:lnTo>
                      <a:pt x="142" y="334"/>
                    </a:lnTo>
                    <a:lnTo>
                      <a:pt x="123" y="5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1" name="Freeform 77"/>
              <p:cNvSpPr>
                <a:spLocks/>
              </p:cNvSpPr>
              <p:nvPr/>
            </p:nvSpPr>
            <p:spPr bwMode="auto">
              <a:xfrm>
                <a:off x="2380" y="2504"/>
                <a:ext cx="145" cy="397"/>
              </a:xfrm>
              <a:custGeom>
                <a:avLst/>
                <a:gdLst>
                  <a:gd name="T0" fmla="*/ 106 w 290"/>
                  <a:gd name="T1" fmla="*/ 343 h 792"/>
                  <a:gd name="T2" fmla="*/ 104 w 290"/>
                  <a:gd name="T3" fmla="*/ 321 h 792"/>
                  <a:gd name="T4" fmla="*/ 111 w 290"/>
                  <a:gd name="T5" fmla="*/ 314 h 792"/>
                  <a:gd name="T6" fmla="*/ 144 w 290"/>
                  <a:gd name="T7" fmla="*/ 313 h 792"/>
                  <a:gd name="T8" fmla="*/ 190 w 290"/>
                  <a:gd name="T9" fmla="*/ 310 h 792"/>
                  <a:gd name="T10" fmla="*/ 230 w 290"/>
                  <a:gd name="T11" fmla="*/ 303 h 792"/>
                  <a:gd name="T12" fmla="*/ 244 w 290"/>
                  <a:gd name="T13" fmla="*/ 291 h 792"/>
                  <a:gd name="T14" fmla="*/ 252 w 290"/>
                  <a:gd name="T15" fmla="*/ 269 h 792"/>
                  <a:gd name="T16" fmla="*/ 239 w 290"/>
                  <a:gd name="T17" fmla="*/ 270 h 792"/>
                  <a:gd name="T18" fmla="*/ 195 w 290"/>
                  <a:gd name="T19" fmla="*/ 283 h 792"/>
                  <a:gd name="T20" fmla="*/ 146 w 290"/>
                  <a:gd name="T21" fmla="*/ 288 h 792"/>
                  <a:gd name="T22" fmla="*/ 112 w 290"/>
                  <a:gd name="T23" fmla="*/ 288 h 792"/>
                  <a:gd name="T24" fmla="*/ 101 w 290"/>
                  <a:gd name="T25" fmla="*/ 292 h 792"/>
                  <a:gd name="T26" fmla="*/ 94 w 290"/>
                  <a:gd name="T27" fmla="*/ 300 h 792"/>
                  <a:gd name="T28" fmla="*/ 89 w 290"/>
                  <a:gd name="T29" fmla="*/ 337 h 792"/>
                  <a:gd name="T30" fmla="*/ 80 w 290"/>
                  <a:gd name="T31" fmla="*/ 403 h 792"/>
                  <a:gd name="T32" fmla="*/ 69 w 290"/>
                  <a:gd name="T33" fmla="*/ 445 h 792"/>
                  <a:gd name="T34" fmla="*/ 59 w 290"/>
                  <a:gd name="T35" fmla="*/ 470 h 792"/>
                  <a:gd name="T36" fmla="*/ 49 w 290"/>
                  <a:gd name="T37" fmla="*/ 494 h 792"/>
                  <a:gd name="T38" fmla="*/ 39 w 290"/>
                  <a:gd name="T39" fmla="*/ 517 h 792"/>
                  <a:gd name="T40" fmla="*/ 25 w 290"/>
                  <a:gd name="T41" fmla="*/ 528 h 792"/>
                  <a:gd name="T42" fmla="*/ 6 w 290"/>
                  <a:gd name="T43" fmla="*/ 525 h 792"/>
                  <a:gd name="T44" fmla="*/ 2 w 290"/>
                  <a:gd name="T45" fmla="*/ 513 h 792"/>
                  <a:gd name="T46" fmla="*/ 18 w 290"/>
                  <a:gd name="T47" fmla="*/ 472 h 792"/>
                  <a:gd name="T48" fmla="*/ 40 w 290"/>
                  <a:gd name="T49" fmla="*/ 406 h 792"/>
                  <a:gd name="T50" fmla="*/ 55 w 290"/>
                  <a:gd name="T51" fmla="*/ 336 h 792"/>
                  <a:gd name="T52" fmla="*/ 56 w 290"/>
                  <a:gd name="T53" fmla="*/ 285 h 792"/>
                  <a:gd name="T54" fmla="*/ 57 w 290"/>
                  <a:gd name="T55" fmla="*/ 234 h 792"/>
                  <a:gd name="T56" fmla="*/ 68 w 290"/>
                  <a:gd name="T57" fmla="*/ 221 h 792"/>
                  <a:gd name="T58" fmla="*/ 78 w 290"/>
                  <a:gd name="T59" fmla="*/ 230 h 792"/>
                  <a:gd name="T60" fmla="*/ 89 w 290"/>
                  <a:gd name="T61" fmla="*/ 229 h 792"/>
                  <a:gd name="T62" fmla="*/ 99 w 290"/>
                  <a:gd name="T63" fmla="*/ 213 h 792"/>
                  <a:gd name="T64" fmla="*/ 108 w 290"/>
                  <a:gd name="T65" fmla="*/ 212 h 792"/>
                  <a:gd name="T66" fmla="*/ 103 w 290"/>
                  <a:gd name="T67" fmla="*/ 239 h 792"/>
                  <a:gd name="T68" fmla="*/ 137 w 290"/>
                  <a:gd name="T69" fmla="*/ 237 h 792"/>
                  <a:gd name="T70" fmla="*/ 193 w 290"/>
                  <a:gd name="T71" fmla="*/ 201 h 792"/>
                  <a:gd name="T72" fmla="*/ 229 w 290"/>
                  <a:gd name="T73" fmla="*/ 164 h 792"/>
                  <a:gd name="T74" fmla="*/ 246 w 290"/>
                  <a:gd name="T75" fmla="*/ 138 h 792"/>
                  <a:gd name="T76" fmla="*/ 261 w 290"/>
                  <a:gd name="T77" fmla="*/ 98 h 792"/>
                  <a:gd name="T78" fmla="*/ 269 w 290"/>
                  <a:gd name="T79" fmla="*/ 14 h 792"/>
                  <a:gd name="T80" fmla="*/ 277 w 290"/>
                  <a:gd name="T81" fmla="*/ 17 h 792"/>
                  <a:gd name="T82" fmla="*/ 290 w 290"/>
                  <a:gd name="T83" fmla="*/ 83 h 792"/>
                  <a:gd name="T84" fmla="*/ 284 w 290"/>
                  <a:gd name="T85" fmla="*/ 137 h 792"/>
                  <a:gd name="T86" fmla="*/ 259 w 290"/>
                  <a:gd name="T87" fmla="*/ 182 h 792"/>
                  <a:gd name="T88" fmla="*/ 222 w 290"/>
                  <a:gd name="T89" fmla="*/ 217 h 792"/>
                  <a:gd name="T90" fmla="*/ 179 w 290"/>
                  <a:gd name="T91" fmla="*/ 246 h 792"/>
                  <a:gd name="T92" fmla="*/ 161 w 290"/>
                  <a:gd name="T93" fmla="*/ 258 h 792"/>
                  <a:gd name="T94" fmla="*/ 179 w 290"/>
                  <a:gd name="T95" fmla="*/ 259 h 792"/>
                  <a:gd name="T96" fmla="*/ 209 w 290"/>
                  <a:gd name="T97" fmla="*/ 255 h 792"/>
                  <a:gd name="T98" fmla="*/ 240 w 290"/>
                  <a:gd name="T99" fmla="*/ 246 h 792"/>
                  <a:gd name="T100" fmla="*/ 260 w 290"/>
                  <a:gd name="T101" fmla="*/ 223 h 792"/>
                  <a:gd name="T102" fmla="*/ 269 w 290"/>
                  <a:gd name="T103" fmla="*/ 194 h 792"/>
                  <a:gd name="T104" fmla="*/ 282 w 290"/>
                  <a:gd name="T105" fmla="*/ 213 h 792"/>
                  <a:gd name="T106" fmla="*/ 278 w 290"/>
                  <a:gd name="T107" fmla="*/ 296 h 792"/>
                  <a:gd name="T108" fmla="*/ 270 w 290"/>
                  <a:gd name="T109" fmla="*/ 783 h 792"/>
                  <a:gd name="T110" fmla="*/ 259 w 290"/>
                  <a:gd name="T111" fmla="*/ 792 h 792"/>
                  <a:gd name="T112" fmla="*/ 240 w 290"/>
                  <a:gd name="T113" fmla="*/ 785 h 792"/>
                  <a:gd name="T114" fmla="*/ 218 w 290"/>
                  <a:gd name="T115" fmla="*/ 338 h 792"/>
                  <a:gd name="T116" fmla="*/ 212 w 290"/>
                  <a:gd name="T117" fmla="*/ 784 h 792"/>
                  <a:gd name="T118" fmla="*/ 197 w 290"/>
                  <a:gd name="T119" fmla="*/ 786 h 792"/>
                  <a:gd name="T120" fmla="*/ 191 w 290"/>
                  <a:gd name="T121" fmla="*/ 713 h 792"/>
                  <a:gd name="T122" fmla="*/ 193 w 290"/>
                  <a:gd name="T123" fmla="*/ 411 h 792"/>
                  <a:gd name="T124" fmla="*/ 111 w 290"/>
                  <a:gd name="T125" fmla="*/ 348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0" h="792">
                    <a:moveTo>
                      <a:pt x="111" y="348"/>
                    </a:moveTo>
                    <a:lnTo>
                      <a:pt x="106" y="343"/>
                    </a:lnTo>
                    <a:lnTo>
                      <a:pt x="103" y="333"/>
                    </a:lnTo>
                    <a:lnTo>
                      <a:pt x="104" y="321"/>
                    </a:lnTo>
                    <a:lnTo>
                      <a:pt x="107" y="314"/>
                    </a:lnTo>
                    <a:lnTo>
                      <a:pt x="111" y="314"/>
                    </a:lnTo>
                    <a:lnTo>
                      <a:pt x="125" y="314"/>
                    </a:lnTo>
                    <a:lnTo>
                      <a:pt x="144" y="313"/>
                    </a:lnTo>
                    <a:lnTo>
                      <a:pt x="165" y="312"/>
                    </a:lnTo>
                    <a:lnTo>
                      <a:pt x="190" y="310"/>
                    </a:lnTo>
                    <a:lnTo>
                      <a:pt x="212" y="307"/>
                    </a:lnTo>
                    <a:lnTo>
                      <a:pt x="230" y="303"/>
                    </a:lnTo>
                    <a:lnTo>
                      <a:pt x="242" y="297"/>
                    </a:lnTo>
                    <a:lnTo>
                      <a:pt x="244" y="291"/>
                    </a:lnTo>
                    <a:lnTo>
                      <a:pt x="248" y="281"/>
                    </a:lnTo>
                    <a:lnTo>
                      <a:pt x="252" y="269"/>
                    </a:lnTo>
                    <a:lnTo>
                      <a:pt x="253" y="260"/>
                    </a:lnTo>
                    <a:lnTo>
                      <a:pt x="239" y="270"/>
                    </a:lnTo>
                    <a:lnTo>
                      <a:pt x="220" y="278"/>
                    </a:lnTo>
                    <a:lnTo>
                      <a:pt x="195" y="283"/>
                    </a:lnTo>
                    <a:lnTo>
                      <a:pt x="170" y="287"/>
                    </a:lnTo>
                    <a:lnTo>
                      <a:pt x="146" y="288"/>
                    </a:lnTo>
                    <a:lnTo>
                      <a:pt x="126" y="288"/>
                    </a:lnTo>
                    <a:lnTo>
                      <a:pt x="112" y="288"/>
                    </a:lnTo>
                    <a:lnTo>
                      <a:pt x="107" y="288"/>
                    </a:lnTo>
                    <a:lnTo>
                      <a:pt x="101" y="292"/>
                    </a:lnTo>
                    <a:lnTo>
                      <a:pt x="98" y="296"/>
                    </a:lnTo>
                    <a:lnTo>
                      <a:pt x="94" y="300"/>
                    </a:lnTo>
                    <a:lnTo>
                      <a:pt x="89" y="305"/>
                    </a:lnTo>
                    <a:lnTo>
                      <a:pt x="89" y="337"/>
                    </a:lnTo>
                    <a:lnTo>
                      <a:pt x="86" y="371"/>
                    </a:lnTo>
                    <a:lnTo>
                      <a:pt x="80" y="403"/>
                    </a:lnTo>
                    <a:lnTo>
                      <a:pt x="72" y="434"/>
                    </a:lnTo>
                    <a:lnTo>
                      <a:pt x="69" y="445"/>
                    </a:lnTo>
                    <a:lnTo>
                      <a:pt x="64" y="458"/>
                    </a:lnTo>
                    <a:lnTo>
                      <a:pt x="59" y="470"/>
                    </a:lnTo>
                    <a:lnTo>
                      <a:pt x="55" y="481"/>
                    </a:lnTo>
                    <a:lnTo>
                      <a:pt x="49" y="494"/>
                    </a:lnTo>
                    <a:lnTo>
                      <a:pt x="43" y="505"/>
                    </a:lnTo>
                    <a:lnTo>
                      <a:pt x="39" y="517"/>
                    </a:lnTo>
                    <a:lnTo>
                      <a:pt x="33" y="528"/>
                    </a:lnTo>
                    <a:lnTo>
                      <a:pt x="25" y="528"/>
                    </a:lnTo>
                    <a:lnTo>
                      <a:pt x="16" y="527"/>
                    </a:lnTo>
                    <a:lnTo>
                      <a:pt x="6" y="525"/>
                    </a:lnTo>
                    <a:lnTo>
                      <a:pt x="0" y="519"/>
                    </a:lnTo>
                    <a:lnTo>
                      <a:pt x="2" y="513"/>
                    </a:lnTo>
                    <a:lnTo>
                      <a:pt x="9" y="496"/>
                    </a:lnTo>
                    <a:lnTo>
                      <a:pt x="18" y="472"/>
                    </a:lnTo>
                    <a:lnTo>
                      <a:pt x="28" y="441"/>
                    </a:lnTo>
                    <a:lnTo>
                      <a:pt x="40" y="406"/>
                    </a:lnTo>
                    <a:lnTo>
                      <a:pt x="49" y="371"/>
                    </a:lnTo>
                    <a:lnTo>
                      <a:pt x="55" y="336"/>
                    </a:lnTo>
                    <a:lnTo>
                      <a:pt x="57" y="304"/>
                    </a:lnTo>
                    <a:lnTo>
                      <a:pt x="56" y="285"/>
                    </a:lnTo>
                    <a:lnTo>
                      <a:pt x="55" y="258"/>
                    </a:lnTo>
                    <a:lnTo>
                      <a:pt x="57" y="234"/>
                    </a:lnTo>
                    <a:lnTo>
                      <a:pt x="63" y="220"/>
                    </a:lnTo>
                    <a:lnTo>
                      <a:pt x="68" y="221"/>
                    </a:lnTo>
                    <a:lnTo>
                      <a:pt x="73" y="224"/>
                    </a:lnTo>
                    <a:lnTo>
                      <a:pt x="78" y="230"/>
                    </a:lnTo>
                    <a:lnTo>
                      <a:pt x="81" y="234"/>
                    </a:lnTo>
                    <a:lnTo>
                      <a:pt x="89" y="229"/>
                    </a:lnTo>
                    <a:lnTo>
                      <a:pt x="94" y="221"/>
                    </a:lnTo>
                    <a:lnTo>
                      <a:pt x="99" y="213"/>
                    </a:lnTo>
                    <a:lnTo>
                      <a:pt x="104" y="205"/>
                    </a:lnTo>
                    <a:lnTo>
                      <a:pt x="108" y="212"/>
                    </a:lnTo>
                    <a:lnTo>
                      <a:pt x="107" y="224"/>
                    </a:lnTo>
                    <a:lnTo>
                      <a:pt x="103" y="239"/>
                    </a:lnTo>
                    <a:lnTo>
                      <a:pt x="101" y="249"/>
                    </a:lnTo>
                    <a:lnTo>
                      <a:pt x="137" y="237"/>
                    </a:lnTo>
                    <a:lnTo>
                      <a:pt x="168" y="221"/>
                    </a:lnTo>
                    <a:lnTo>
                      <a:pt x="193" y="201"/>
                    </a:lnTo>
                    <a:lnTo>
                      <a:pt x="213" y="183"/>
                    </a:lnTo>
                    <a:lnTo>
                      <a:pt x="229" y="164"/>
                    </a:lnTo>
                    <a:lnTo>
                      <a:pt x="240" y="149"/>
                    </a:lnTo>
                    <a:lnTo>
                      <a:pt x="246" y="138"/>
                    </a:lnTo>
                    <a:lnTo>
                      <a:pt x="248" y="135"/>
                    </a:lnTo>
                    <a:lnTo>
                      <a:pt x="261" y="98"/>
                    </a:lnTo>
                    <a:lnTo>
                      <a:pt x="267" y="53"/>
                    </a:lnTo>
                    <a:lnTo>
                      <a:pt x="269" y="14"/>
                    </a:lnTo>
                    <a:lnTo>
                      <a:pt x="272" y="0"/>
                    </a:lnTo>
                    <a:lnTo>
                      <a:pt x="277" y="17"/>
                    </a:lnTo>
                    <a:lnTo>
                      <a:pt x="284" y="48"/>
                    </a:lnTo>
                    <a:lnTo>
                      <a:pt x="290" y="83"/>
                    </a:lnTo>
                    <a:lnTo>
                      <a:pt x="290" y="111"/>
                    </a:lnTo>
                    <a:lnTo>
                      <a:pt x="284" y="137"/>
                    </a:lnTo>
                    <a:lnTo>
                      <a:pt x="273" y="160"/>
                    </a:lnTo>
                    <a:lnTo>
                      <a:pt x="259" y="182"/>
                    </a:lnTo>
                    <a:lnTo>
                      <a:pt x="242" y="200"/>
                    </a:lnTo>
                    <a:lnTo>
                      <a:pt x="222" y="217"/>
                    </a:lnTo>
                    <a:lnTo>
                      <a:pt x="201" y="234"/>
                    </a:lnTo>
                    <a:lnTo>
                      <a:pt x="179" y="246"/>
                    </a:lnTo>
                    <a:lnTo>
                      <a:pt x="157" y="258"/>
                    </a:lnTo>
                    <a:lnTo>
                      <a:pt x="161" y="258"/>
                    </a:lnTo>
                    <a:lnTo>
                      <a:pt x="168" y="259"/>
                    </a:lnTo>
                    <a:lnTo>
                      <a:pt x="179" y="259"/>
                    </a:lnTo>
                    <a:lnTo>
                      <a:pt x="194" y="258"/>
                    </a:lnTo>
                    <a:lnTo>
                      <a:pt x="209" y="255"/>
                    </a:lnTo>
                    <a:lnTo>
                      <a:pt x="225" y="252"/>
                    </a:lnTo>
                    <a:lnTo>
                      <a:pt x="240" y="246"/>
                    </a:lnTo>
                    <a:lnTo>
                      <a:pt x="253" y="237"/>
                    </a:lnTo>
                    <a:lnTo>
                      <a:pt x="260" y="223"/>
                    </a:lnTo>
                    <a:lnTo>
                      <a:pt x="265" y="207"/>
                    </a:lnTo>
                    <a:lnTo>
                      <a:pt x="269" y="194"/>
                    </a:lnTo>
                    <a:lnTo>
                      <a:pt x="272" y="190"/>
                    </a:lnTo>
                    <a:lnTo>
                      <a:pt x="282" y="213"/>
                    </a:lnTo>
                    <a:lnTo>
                      <a:pt x="284" y="254"/>
                    </a:lnTo>
                    <a:lnTo>
                      <a:pt x="278" y="296"/>
                    </a:lnTo>
                    <a:lnTo>
                      <a:pt x="265" y="321"/>
                    </a:lnTo>
                    <a:lnTo>
                      <a:pt x="270" y="783"/>
                    </a:lnTo>
                    <a:lnTo>
                      <a:pt x="267" y="789"/>
                    </a:lnTo>
                    <a:lnTo>
                      <a:pt x="259" y="792"/>
                    </a:lnTo>
                    <a:lnTo>
                      <a:pt x="250" y="792"/>
                    </a:lnTo>
                    <a:lnTo>
                      <a:pt x="240" y="785"/>
                    </a:lnTo>
                    <a:lnTo>
                      <a:pt x="239" y="338"/>
                    </a:lnTo>
                    <a:lnTo>
                      <a:pt x="218" y="338"/>
                    </a:lnTo>
                    <a:lnTo>
                      <a:pt x="217" y="775"/>
                    </a:lnTo>
                    <a:lnTo>
                      <a:pt x="212" y="784"/>
                    </a:lnTo>
                    <a:lnTo>
                      <a:pt x="205" y="787"/>
                    </a:lnTo>
                    <a:lnTo>
                      <a:pt x="197" y="786"/>
                    </a:lnTo>
                    <a:lnTo>
                      <a:pt x="190" y="781"/>
                    </a:lnTo>
                    <a:lnTo>
                      <a:pt x="191" y="713"/>
                    </a:lnTo>
                    <a:lnTo>
                      <a:pt x="192" y="562"/>
                    </a:lnTo>
                    <a:lnTo>
                      <a:pt x="193" y="411"/>
                    </a:lnTo>
                    <a:lnTo>
                      <a:pt x="192" y="343"/>
                    </a:lnTo>
                    <a:lnTo>
                      <a:pt x="111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2" name="Freeform 78"/>
              <p:cNvSpPr>
                <a:spLocks/>
              </p:cNvSpPr>
              <p:nvPr/>
            </p:nvSpPr>
            <p:spPr bwMode="auto">
              <a:xfrm>
                <a:off x="2294" y="2579"/>
                <a:ext cx="66" cy="184"/>
              </a:xfrm>
              <a:custGeom>
                <a:avLst/>
                <a:gdLst>
                  <a:gd name="T0" fmla="*/ 98 w 131"/>
                  <a:gd name="T1" fmla="*/ 370 h 370"/>
                  <a:gd name="T2" fmla="*/ 94 w 131"/>
                  <a:gd name="T3" fmla="*/ 347 h 370"/>
                  <a:gd name="T4" fmla="*/ 90 w 131"/>
                  <a:gd name="T5" fmla="*/ 323 h 370"/>
                  <a:gd name="T6" fmla="*/ 85 w 131"/>
                  <a:gd name="T7" fmla="*/ 300 h 370"/>
                  <a:gd name="T8" fmla="*/ 78 w 131"/>
                  <a:gd name="T9" fmla="*/ 277 h 370"/>
                  <a:gd name="T10" fmla="*/ 71 w 131"/>
                  <a:gd name="T11" fmla="*/ 255 h 370"/>
                  <a:gd name="T12" fmla="*/ 61 w 131"/>
                  <a:gd name="T13" fmla="*/ 233 h 370"/>
                  <a:gd name="T14" fmla="*/ 49 w 131"/>
                  <a:gd name="T15" fmla="*/ 213 h 370"/>
                  <a:gd name="T16" fmla="*/ 34 w 131"/>
                  <a:gd name="T17" fmla="*/ 195 h 370"/>
                  <a:gd name="T18" fmla="*/ 28 w 131"/>
                  <a:gd name="T19" fmla="*/ 182 h 370"/>
                  <a:gd name="T20" fmla="*/ 22 w 131"/>
                  <a:gd name="T21" fmla="*/ 168 h 370"/>
                  <a:gd name="T22" fmla="*/ 16 w 131"/>
                  <a:gd name="T23" fmla="*/ 155 h 370"/>
                  <a:gd name="T24" fmla="*/ 13 w 131"/>
                  <a:gd name="T25" fmla="*/ 140 h 370"/>
                  <a:gd name="T26" fmla="*/ 9 w 131"/>
                  <a:gd name="T27" fmla="*/ 126 h 370"/>
                  <a:gd name="T28" fmla="*/ 6 w 131"/>
                  <a:gd name="T29" fmla="*/ 111 h 370"/>
                  <a:gd name="T30" fmla="*/ 3 w 131"/>
                  <a:gd name="T31" fmla="*/ 96 h 370"/>
                  <a:gd name="T32" fmla="*/ 0 w 131"/>
                  <a:gd name="T33" fmla="*/ 81 h 370"/>
                  <a:gd name="T34" fmla="*/ 4 w 131"/>
                  <a:gd name="T35" fmla="*/ 83 h 370"/>
                  <a:gd name="T36" fmla="*/ 11 w 131"/>
                  <a:gd name="T37" fmla="*/ 90 h 370"/>
                  <a:gd name="T38" fmla="*/ 18 w 131"/>
                  <a:gd name="T39" fmla="*/ 98 h 370"/>
                  <a:gd name="T40" fmla="*/ 24 w 131"/>
                  <a:gd name="T41" fmla="*/ 106 h 370"/>
                  <a:gd name="T42" fmla="*/ 30 w 131"/>
                  <a:gd name="T43" fmla="*/ 92 h 370"/>
                  <a:gd name="T44" fmla="*/ 36 w 131"/>
                  <a:gd name="T45" fmla="*/ 79 h 370"/>
                  <a:gd name="T46" fmla="*/ 40 w 131"/>
                  <a:gd name="T47" fmla="*/ 65 h 370"/>
                  <a:gd name="T48" fmla="*/ 47 w 131"/>
                  <a:gd name="T49" fmla="*/ 51 h 370"/>
                  <a:gd name="T50" fmla="*/ 53 w 131"/>
                  <a:gd name="T51" fmla="*/ 38 h 370"/>
                  <a:gd name="T52" fmla="*/ 60 w 131"/>
                  <a:gd name="T53" fmla="*/ 25 h 370"/>
                  <a:gd name="T54" fmla="*/ 68 w 131"/>
                  <a:gd name="T55" fmla="*/ 12 h 370"/>
                  <a:gd name="T56" fmla="*/ 76 w 131"/>
                  <a:gd name="T57" fmla="*/ 0 h 370"/>
                  <a:gd name="T58" fmla="*/ 74 w 131"/>
                  <a:gd name="T59" fmla="*/ 23 h 370"/>
                  <a:gd name="T60" fmla="*/ 64 w 131"/>
                  <a:gd name="T61" fmla="*/ 74 h 370"/>
                  <a:gd name="T62" fmla="*/ 54 w 131"/>
                  <a:gd name="T63" fmla="*/ 130 h 370"/>
                  <a:gd name="T64" fmla="*/ 49 w 131"/>
                  <a:gd name="T65" fmla="*/ 168 h 370"/>
                  <a:gd name="T66" fmla="*/ 55 w 131"/>
                  <a:gd name="T67" fmla="*/ 178 h 370"/>
                  <a:gd name="T68" fmla="*/ 61 w 131"/>
                  <a:gd name="T69" fmla="*/ 187 h 370"/>
                  <a:gd name="T70" fmla="*/ 68 w 131"/>
                  <a:gd name="T71" fmla="*/ 195 h 370"/>
                  <a:gd name="T72" fmla="*/ 75 w 131"/>
                  <a:gd name="T73" fmla="*/ 203 h 370"/>
                  <a:gd name="T74" fmla="*/ 81 w 131"/>
                  <a:gd name="T75" fmla="*/ 212 h 370"/>
                  <a:gd name="T76" fmla="*/ 86 w 131"/>
                  <a:gd name="T77" fmla="*/ 221 h 370"/>
                  <a:gd name="T78" fmla="*/ 92 w 131"/>
                  <a:gd name="T79" fmla="*/ 231 h 370"/>
                  <a:gd name="T80" fmla="*/ 96 w 131"/>
                  <a:gd name="T81" fmla="*/ 241 h 370"/>
                  <a:gd name="T82" fmla="*/ 105 w 131"/>
                  <a:gd name="T83" fmla="*/ 266 h 370"/>
                  <a:gd name="T84" fmla="*/ 114 w 131"/>
                  <a:gd name="T85" fmla="*/ 292 h 370"/>
                  <a:gd name="T86" fmla="*/ 123 w 131"/>
                  <a:gd name="T87" fmla="*/ 318 h 370"/>
                  <a:gd name="T88" fmla="*/ 128 w 131"/>
                  <a:gd name="T89" fmla="*/ 346 h 370"/>
                  <a:gd name="T90" fmla="*/ 130 w 131"/>
                  <a:gd name="T91" fmla="*/ 350 h 370"/>
                  <a:gd name="T92" fmla="*/ 131 w 131"/>
                  <a:gd name="T93" fmla="*/ 355 h 370"/>
                  <a:gd name="T94" fmla="*/ 131 w 131"/>
                  <a:gd name="T95" fmla="*/ 361 h 370"/>
                  <a:gd name="T96" fmla="*/ 131 w 131"/>
                  <a:gd name="T97" fmla="*/ 367 h 370"/>
                  <a:gd name="T98" fmla="*/ 98 w 131"/>
                  <a:gd name="T99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" h="370">
                    <a:moveTo>
                      <a:pt x="98" y="370"/>
                    </a:moveTo>
                    <a:lnTo>
                      <a:pt x="94" y="347"/>
                    </a:lnTo>
                    <a:lnTo>
                      <a:pt x="90" y="323"/>
                    </a:lnTo>
                    <a:lnTo>
                      <a:pt x="85" y="300"/>
                    </a:lnTo>
                    <a:lnTo>
                      <a:pt x="78" y="277"/>
                    </a:lnTo>
                    <a:lnTo>
                      <a:pt x="71" y="255"/>
                    </a:lnTo>
                    <a:lnTo>
                      <a:pt x="61" y="233"/>
                    </a:lnTo>
                    <a:lnTo>
                      <a:pt x="49" y="213"/>
                    </a:lnTo>
                    <a:lnTo>
                      <a:pt x="34" y="195"/>
                    </a:lnTo>
                    <a:lnTo>
                      <a:pt x="28" y="182"/>
                    </a:lnTo>
                    <a:lnTo>
                      <a:pt x="22" y="168"/>
                    </a:lnTo>
                    <a:lnTo>
                      <a:pt x="16" y="155"/>
                    </a:lnTo>
                    <a:lnTo>
                      <a:pt x="13" y="140"/>
                    </a:lnTo>
                    <a:lnTo>
                      <a:pt x="9" y="126"/>
                    </a:lnTo>
                    <a:lnTo>
                      <a:pt x="6" y="111"/>
                    </a:lnTo>
                    <a:lnTo>
                      <a:pt x="3" y="96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11" y="90"/>
                    </a:lnTo>
                    <a:lnTo>
                      <a:pt x="18" y="98"/>
                    </a:lnTo>
                    <a:lnTo>
                      <a:pt x="24" y="106"/>
                    </a:lnTo>
                    <a:lnTo>
                      <a:pt x="30" y="92"/>
                    </a:lnTo>
                    <a:lnTo>
                      <a:pt x="36" y="79"/>
                    </a:lnTo>
                    <a:lnTo>
                      <a:pt x="40" y="65"/>
                    </a:lnTo>
                    <a:lnTo>
                      <a:pt x="47" y="51"/>
                    </a:lnTo>
                    <a:lnTo>
                      <a:pt x="53" y="38"/>
                    </a:lnTo>
                    <a:lnTo>
                      <a:pt x="60" y="25"/>
                    </a:lnTo>
                    <a:lnTo>
                      <a:pt x="68" y="12"/>
                    </a:lnTo>
                    <a:lnTo>
                      <a:pt x="76" y="0"/>
                    </a:lnTo>
                    <a:lnTo>
                      <a:pt x="74" y="23"/>
                    </a:lnTo>
                    <a:lnTo>
                      <a:pt x="64" y="74"/>
                    </a:lnTo>
                    <a:lnTo>
                      <a:pt x="54" y="130"/>
                    </a:lnTo>
                    <a:lnTo>
                      <a:pt x="49" y="168"/>
                    </a:lnTo>
                    <a:lnTo>
                      <a:pt x="55" y="178"/>
                    </a:lnTo>
                    <a:lnTo>
                      <a:pt x="61" y="187"/>
                    </a:lnTo>
                    <a:lnTo>
                      <a:pt x="68" y="195"/>
                    </a:lnTo>
                    <a:lnTo>
                      <a:pt x="75" y="203"/>
                    </a:lnTo>
                    <a:lnTo>
                      <a:pt x="81" y="212"/>
                    </a:lnTo>
                    <a:lnTo>
                      <a:pt x="86" y="221"/>
                    </a:lnTo>
                    <a:lnTo>
                      <a:pt x="92" y="231"/>
                    </a:lnTo>
                    <a:lnTo>
                      <a:pt x="96" y="241"/>
                    </a:lnTo>
                    <a:lnTo>
                      <a:pt x="105" y="266"/>
                    </a:lnTo>
                    <a:lnTo>
                      <a:pt x="114" y="292"/>
                    </a:lnTo>
                    <a:lnTo>
                      <a:pt x="123" y="318"/>
                    </a:lnTo>
                    <a:lnTo>
                      <a:pt x="128" y="346"/>
                    </a:lnTo>
                    <a:lnTo>
                      <a:pt x="130" y="350"/>
                    </a:lnTo>
                    <a:lnTo>
                      <a:pt x="131" y="355"/>
                    </a:lnTo>
                    <a:lnTo>
                      <a:pt x="131" y="361"/>
                    </a:lnTo>
                    <a:lnTo>
                      <a:pt x="131" y="367"/>
                    </a:lnTo>
                    <a:lnTo>
                      <a:pt x="98" y="3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3" name="Freeform 79"/>
              <p:cNvSpPr>
                <a:spLocks/>
              </p:cNvSpPr>
              <p:nvPr/>
            </p:nvSpPr>
            <p:spPr bwMode="auto">
              <a:xfrm>
                <a:off x="1927" y="1920"/>
                <a:ext cx="168" cy="480"/>
              </a:xfrm>
              <a:custGeom>
                <a:avLst/>
                <a:gdLst>
                  <a:gd name="T0" fmla="*/ 123 w 335"/>
                  <a:gd name="T1" fmla="*/ 259 h 959"/>
                  <a:gd name="T2" fmla="*/ 200 w 335"/>
                  <a:gd name="T3" fmla="*/ 261 h 959"/>
                  <a:gd name="T4" fmla="*/ 223 w 335"/>
                  <a:gd name="T5" fmla="*/ 324 h 959"/>
                  <a:gd name="T6" fmla="*/ 259 w 335"/>
                  <a:gd name="T7" fmla="*/ 348 h 959"/>
                  <a:gd name="T8" fmla="*/ 252 w 335"/>
                  <a:gd name="T9" fmla="*/ 394 h 959"/>
                  <a:gd name="T10" fmla="*/ 235 w 335"/>
                  <a:gd name="T11" fmla="*/ 457 h 959"/>
                  <a:gd name="T12" fmla="*/ 256 w 335"/>
                  <a:gd name="T13" fmla="*/ 501 h 959"/>
                  <a:gd name="T14" fmla="*/ 265 w 335"/>
                  <a:gd name="T15" fmla="*/ 444 h 959"/>
                  <a:gd name="T16" fmla="*/ 275 w 335"/>
                  <a:gd name="T17" fmla="*/ 423 h 959"/>
                  <a:gd name="T18" fmla="*/ 278 w 335"/>
                  <a:gd name="T19" fmla="*/ 379 h 959"/>
                  <a:gd name="T20" fmla="*/ 274 w 335"/>
                  <a:gd name="T21" fmla="*/ 339 h 959"/>
                  <a:gd name="T22" fmla="*/ 250 w 335"/>
                  <a:gd name="T23" fmla="*/ 324 h 959"/>
                  <a:gd name="T24" fmla="*/ 241 w 335"/>
                  <a:gd name="T25" fmla="*/ 284 h 959"/>
                  <a:gd name="T26" fmla="*/ 216 w 335"/>
                  <a:gd name="T27" fmla="*/ 250 h 959"/>
                  <a:gd name="T28" fmla="*/ 175 w 335"/>
                  <a:gd name="T29" fmla="*/ 237 h 959"/>
                  <a:gd name="T30" fmla="*/ 74 w 335"/>
                  <a:gd name="T31" fmla="*/ 258 h 959"/>
                  <a:gd name="T32" fmla="*/ 44 w 335"/>
                  <a:gd name="T33" fmla="*/ 228 h 959"/>
                  <a:gd name="T34" fmla="*/ 68 w 335"/>
                  <a:gd name="T35" fmla="*/ 215 h 959"/>
                  <a:gd name="T36" fmla="*/ 95 w 335"/>
                  <a:gd name="T37" fmla="*/ 212 h 959"/>
                  <a:gd name="T38" fmla="*/ 121 w 335"/>
                  <a:gd name="T39" fmla="*/ 196 h 959"/>
                  <a:gd name="T40" fmla="*/ 152 w 335"/>
                  <a:gd name="T41" fmla="*/ 195 h 959"/>
                  <a:gd name="T42" fmla="*/ 182 w 335"/>
                  <a:gd name="T43" fmla="*/ 199 h 959"/>
                  <a:gd name="T44" fmla="*/ 213 w 335"/>
                  <a:gd name="T45" fmla="*/ 187 h 959"/>
                  <a:gd name="T46" fmla="*/ 242 w 335"/>
                  <a:gd name="T47" fmla="*/ 206 h 959"/>
                  <a:gd name="T48" fmla="*/ 257 w 335"/>
                  <a:gd name="T49" fmla="*/ 228 h 959"/>
                  <a:gd name="T50" fmla="*/ 290 w 335"/>
                  <a:gd name="T51" fmla="*/ 260 h 959"/>
                  <a:gd name="T52" fmla="*/ 309 w 335"/>
                  <a:gd name="T53" fmla="*/ 373 h 959"/>
                  <a:gd name="T54" fmla="*/ 282 w 335"/>
                  <a:gd name="T55" fmla="*/ 457 h 959"/>
                  <a:gd name="T56" fmla="*/ 327 w 335"/>
                  <a:gd name="T57" fmla="*/ 396 h 959"/>
                  <a:gd name="T58" fmla="*/ 327 w 335"/>
                  <a:gd name="T59" fmla="*/ 301 h 959"/>
                  <a:gd name="T60" fmla="*/ 299 w 335"/>
                  <a:gd name="T61" fmla="*/ 238 h 959"/>
                  <a:gd name="T62" fmla="*/ 264 w 335"/>
                  <a:gd name="T63" fmla="*/ 32 h 959"/>
                  <a:gd name="T64" fmla="*/ 258 w 335"/>
                  <a:gd name="T65" fmla="*/ 195 h 959"/>
                  <a:gd name="T66" fmla="*/ 223 w 335"/>
                  <a:gd name="T67" fmla="*/ 173 h 959"/>
                  <a:gd name="T68" fmla="*/ 214 w 335"/>
                  <a:gd name="T69" fmla="*/ 170 h 959"/>
                  <a:gd name="T70" fmla="*/ 180 w 335"/>
                  <a:gd name="T71" fmla="*/ 175 h 959"/>
                  <a:gd name="T72" fmla="*/ 152 w 335"/>
                  <a:gd name="T73" fmla="*/ 173 h 959"/>
                  <a:gd name="T74" fmla="*/ 130 w 335"/>
                  <a:gd name="T75" fmla="*/ 167 h 959"/>
                  <a:gd name="T76" fmla="*/ 97 w 335"/>
                  <a:gd name="T77" fmla="*/ 177 h 959"/>
                  <a:gd name="T78" fmla="*/ 52 w 335"/>
                  <a:gd name="T79" fmla="*/ 196 h 959"/>
                  <a:gd name="T80" fmla="*/ 13 w 335"/>
                  <a:gd name="T81" fmla="*/ 226 h 959"/>
                  <a:gd name="T82" fmla="*/ 16 w 335"/>
                  <a:gd name="T83" fmla="*/ 275 h 959"/>
                  <a:gd name="T84" fmla="*/ 36 w 335"/>
                  <a:gd name="T85" fmla="*/ 306 h 959"/>
                  <a:gd name="T86" fmla="*/ 16 w 335"/>
                  <a:gd name="T87" fmla="*/ 321 h 959"/>
                  <a:gd name="T88" fmla="*/ 0 w 335"/>
                  <a:gd name="T89" fmla="*/ 348 h 959"/>
                  <a:gd name="T90" fmla="*/ 52 w 335"/>
                  <a:gd name="T91" fmla="*/ 497 h 959"/>
                  <a:gd name="T92" fmla="*/ 82 w 335"/>
                  <a:gd name="T93" fmla="*/ 523 h 959"/>
                  <a:gd name="T94" fmla="*/ 99 w 335"/>
                  <a:gd name="T95" fmla="*/ 560 h 959"/>
                  <a:gd name="T96" fmla="*/ 78 w 335"/>
                  <a:gd name="T97" fmla="*/ 546 h 959"/>
                  <a:gd name="T98" fmla="*/ 87 w 335"/>
                  <a:gd name="T99" fmla="*/ 608 h 959"/>
                  <a:gd name="T100" fmla="*/ 109 w 335"/>
                  <a:gd name="T101" fmla="*/ 959 h 959"/>
                  <a:gd name="T102" fmla="*/ 137 w 335"/>
                  <a:gd name="T103" fmla="*/ 678 h 959"/>
                  <a:gd name="T104" fmla="*/ 206 w 335"/>
                  <a:gd name="T105" fmla="*/ 677 h 959"/>
                  <a:gd name="T106" fmla="*/ 158 w 335"/>
                  <a:gd name="T107" fmla="*/ 658 h 959"/>
                  <a:gd name="T108" fmla="*/ 113 w 335"/>
                  <a:gd name="T109" fmla="*/ 630 h 959"/>
                  <a:gd name="T110" fmla="*/ 145 w 335"/>
                  <a:gd name="T111" fmla="*/ 534 h 959"/>
                  <a:gd name="T112" fmla="*/ 198 w 335"/>
                  <a:gd name="T113" fmla="*/ 516 h 959"/>
                  <a:gd name="T114" fmla="*/ 160 w 335"/>
                  <a:gd name="T115" fmla="*/ 519 h 959"/>
                  <a:gd name="T116" fmla="*/ 70 w 335"/>
                  <a:gd name="T117" fmla="*/ 491 h 959"/>
                  <a:gd name="T118" fmla="*/ 46 w 335"/>
                  <a:gd name="T119" fmla="*/ 387 h 959"/>
                  <a:gd name="T120" fmla="*/ 69 w 335"/>
                  <a:gd name="T121" fmla="*/ 366 h 959"/>
                  <a:gd name="T122" fmla="*/ 95 w 335"/>
                  <a:gd name="T123" fmla="*/ 411 h 959"/>
                  <a:gd name="T124" fmla="*/ 79 w 335"/>
                  <a:gd name="T125" fmla="*/ 354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959">
                    <a:moveTo>
                      <a:pt x="61" y="292"/>
                    </a:moveTo>
                    <a:lnTo>
                      <a:pt x="69" y="282"/>
                    </a:lnTo>
                    <a:lnTo>
                      <a:pt x="84" y="272"/>
                    </a:lnTo>
                    <a:lnTo>
                      <a:pt x="102" y="265"/>
                    </a:lnTo>
                    <a:lnTo>
                      <a:pt x="123" y="259"/>
                    </a:lnTo>
                    <a:lnTo>
                      <a:pt x="145" y="254"/>
                    </a:lnTo>
                    <a:lnTo>
                      <a:pt x="163" y="253"/>
                    </a:lnTo>
                    <a:lnTo>
                      <a:pt x="177" y="253"/>
                    </a:lnTo>
                    <a:lnTo>
                      <a:pt x="185" y="256"/>
                    </a:lnTo>
                    <a:lnTo>
                      <a:pt x="200" y="261"/>
                    </a:lnTo>
                    <a:lnTo>
                      <a:pt x="208" y="272"/>
                    </a:lnTo>
                    <a:lnTo>
                      <a:pt x="214" y="284"/>
                    </a:lnTo>
                    <a:lnTo>
                      <a:pt x="219" y="298"/>
                    </a:lnTo>
                    <a:lnTo>
                      <a:pt x="222" y="310"/>
                    </a:lnTo>
                    <a:lnTo>
                      <a:pt x="223" y="324"/>
                    </a:lnTo>
                    <a:lnTo>
                      <a:pt x="227" y="336"/>
                    </a:lnTo>
                    <a:lnTo>
                      <a:pt x="235" y="345"/>
                    </a:lnTo>
                    <a:lnTo>
                      <a:pt x="241" y="347"/>
                    </a:lnTo>
                    <a:lnTo>
                      <a:pt x="250" y="347"/>
                    </a:lnTo>
                    <a:lnTo>
                      <a:pt x="259" y="348"/>
                    </a:lnTo>
                    <a:lnTo>
                      <a:pt x="266" y="350"/>
                    </a:lnTo>
                    <a:lnTo>
                      <a:pt x="267" y="362"/>
                    </a:lnTo>
                    <a:lnTo>
                      <a:pt x="265" y="373"/>
                    </a:lnTo>
                    <a:lnTo>
                      <a:pt x="260" y="383"/>
                    </a:lnTo>
                    <a:lnTo>
                      <a:pt x="252" y="394"/>
                    </a:lnTo>
                    <a:lnTo>
                      <a:pt x="246" y="402"/>
                    </a:lnTo>
                    <a:lnTo>
                      <a:pt x="242" y="410"/>
                    </a:lnTo>
                    <a:lnTo>
                      <a:pt x="238" y="419"/>
                    </a:lnTo>
                    <a:lnTo>
                      <a:pt x="235" y="428"/>
                    </a:lnTo>
                    <a:lnTo>
                      <a:pt x="235" y="457"/>
                    </a:lnTo>
                    <a:lnTo>
                      <a:pt x="240" y="489"/>
                    </a:lnTo>
                    <a:lnTo>
                      <a:pt x="248" y="517"/>
                    </a:lnTo>
                    <a:lnTo>
                      <a:pt x="256" y="530"/>
                    </a:lnTo>
                    <a:lnTo>
                      <a:pt x="257" y="522"/>
                    </a:lnTo>
                    <a:lnTo>
                      <a:pt x="256" y="501"/>
                    </a:lnTo>
                    <a:lnTo>
                      <a:pt x="253" y="476"/>
                    </a:lnTo>
                    <a:lnTo>
                      <a:pt x="251" y="454"/>
                    </a:lnTo>
                    <a:lnTo>
                      <a:pt x="253" y="451"/>
                    </a:lnTo>
                    <a:lnTo>
                      <a:pt x="259" y="448"/>
                    </a:lnTo>
                    <a:lnTo>
                      <a:pt x="265" y="444"/>
                    </a:lnTo>
                    <a:lnTo>
                      <a:pt x="271" y="441"/>
                    </a:lnTo>
                    <a:lnTo>
                      <a:pt x="274" y="438"/>
                    </a:lnTo>
                    <a:lnTo>
                      <a:pt x="275" y="433"/>
                    </a:lnTo>
                    <a:lnTo>
                      <a:pt x="275" y="428"/>
                    </a:lnTo>
                    <a:lnTo>
                      <a:pt x="275" y="423"/>
                    </a:lnTo>
                    <a:lnTo>
                      <a:pt x="269" y="415"/>
                    </a:lnTo>
                    <a:lnTo>
                      <a:pt x="268" y="406"/>
                    </a:lnTo>
                    <a:lnTo>
                      <a:pt x="271" y="397"/>
                    </a:lnTo>
                    <a:lnTo>
                      <a:pt x="274" y="388"/>
                    </a:lnTo>
                    <a:lnTo>
                      <a:pt x="278" y="379"/>
                    </a:lnTo>
                    <a:lnTo>
                      <a:pt x="280" y="370"/>
                    </a:lnTo>
                    <a:lnTo>
                      <a:pt x="281" y="360"/>
                    </a:lnTo>
                    <a:lnTo>
                      <a:pt x="279" y="350"/>
                    </a:lnTo>
                    <a:lnTo>
                      <a:pt x="276" y="344"/>
                    </a:lnTo>
                    <a:lnTo>
                      <a:pt x="274" y="339"/>
                    </a:lnTo>
                    <a:lnTo>
                      <a:pt x="269" y="334"/>
                    </a:lnTo>
                    <a:lnTo>
                      <a:pt x="266" y="330"/>
                    </a:lnTo>
                    <a:lnTo>
                      <a:pt x="261" y="328"/>
                    </a:lnTo>
                    <a:lnTo>
                      <a:pt x="256" y="325"/>
                    </a:lnTo>
                    <a:lnTo>
                      <a:pt x="250" y="324"/>
                    </a:lnTo>
                    <a:lnTo>
                      <a:pt x="244" y="322"/>
                    </a:lnTo>
                    <a:lnTo>
                      <a:pt x="242" y="313"/>
                    </a:lnTo>
                    <a:lnTo>
                      <a:pt x="242" y="303"/>
                    </a:lnTo>
                    <a:lnTo>
                      <a:pt x="242" y="294"/>
                    </a:lnTo>
                    <a:lnTo>
                      <a:pt x="241" y="284"/>
                    </a:lnTo>
                    <a:lnTo>
                      <a:pt x="238" y="276"/>
                    </a:lnTo>
                    <a:lnTo>
                      <a:pt x="234" y="268"/>
                    </a:lnTo>
                    <a:lnTo>
                      <a:pt x="229" y="261"/>
                    </a:lnTo>
                    <a:lnTo>
                      <a:pt x="223" y="256"/>
                    </a:lnTo>
                    <a:lnTo>
                      <a:pt x="216" y="250"/>
                    </a:lnTo>
                    <a:lnTo>
                      <a:pt x="210" y="245"/>
                    </a:lnTo>
                    <a:lnTo>
                      <a:pt x="202" y="241"/>
                    </a:lnTo>
                    <a:lnTo>
                      <a:pt x="195" y="237"/>
                    </a:lnTo>
                    <a:lnTo>
                      <a:pt x="188" y="237"/>
                    </a:lnTo>
                    <a:lnTo>
                      <a:pt x="175" y="237"/>
                    </a:lnTo>
                    <a:lnTo>
                      <a:pt x="160" y="238"/>
                    </a:lnTo>
                    <a:lnTo>
                      <a:pt x="140" y="241"/>
                    </a:lnTo>
                    <a:lnTo>
                      <a:pt x="120" y="244"/>
                    </a:lnTo>
                    <a:lnTo>
                      <a:pt x="97" y="250"/>
                    </a:lnTo>
                    <a:lnTo>
                      <a:pt x="74" y="258"/>
                    </a:lnTo>
                    <a:lnTo>
                      <a:pt x="52" y="269"/>
                    </a:lnTo>
                    <a:lnTo>
                      <a:pt x="38" y="264"/>
                    </a:lnTo>
                    <a:lnTo>
                      <a:pt x="32" y="253"/>
                    </a:lnTo>
                    <a:lnTo>
                      <a:pt x="34" y="241"/>
                    </a:lnTo>
                    <a:lnTo>
                      <a:pt x="44" y="228"/>
                    </a:lnTo>
                    <a:lnTo>
                      <a:pt x="48" y="225"/>
                    </a:lnTo>
                    <a:lnTo>
                      <a:pt x="53" y="221"/>
                    </a:lnTo>
                    <a:lnTo>
                      <a:pt x="57" y="219"/>
                    </a:lnTo>
                    <a:lnTo>
                      <a:pt x="63" y="216"/>
                    </a:lnTo>
                    <a:lnTo>
                      <a:pt x="68" y="215"/>
                    </a:lnTo>
                    <a:lnTo>
                      <a:pt x="74" y="213"/>
                    </a:lnTo>
                    <a:lnTo>
                      <a:pt x="78" y="212"/>
                    </a:lnTo>
                    <a:lnTo>
                      <a:pt x="84" y="211"/>
                    </a:lnTo>
                    <a:lnTo>
                      <a:pt x="91" y="213"/>
                    </a:lnTo>
                    <a:lnTo>
                      <a:pt x="95" y="212"/>
                    </a:lnTo>
                    <a:lnTo>
                      <a:pt x="101" y="208"/>
                    </a:lnTo>
                    <a:lnTo>
                      <a:pt x="106" y="205"/>
                    </a:lnTo>
                    <a:lnTo>
                      <a:pt x="110" y="200"/>
                    </a:lnTo>
                    <a:lnTo>
                      <a:pt x="115" y="197"/>
                    </a:lnTo>
                    <a:lnTo>
                      <a:pt x="121" y="196"/>
                    </a:lnTo>
                    <a:lnTo>
                      <a:pt x="128" y="197"/>
                    </a:lnTo>
                    <a:lnTo>
                      <a:pt x="134" y="195"/>
                    </a:lnTo>
                    <a:lnTo>
                      <a:pt x="139" y="193"/>
                    </a:lnTo>
                    <a:lnTo>
                      <a:pt x="145" y="193"/>
                    </a:lnTo>
                    <a:lnTo>
                      <a:pt x="152" y="195"/>
                    </a:lnTo>
                    <a:lnTo>
                      <a:pt x="158" y="196"/>
                    </a:lnTo>
                    <a:lnTo>
                      <a:pt x="163" y="197"/>
                    </a:lnTo>
                    <a:lnTo>
                      <a:pt x="169" y="198"/>
                    </a:lnTo>
                    <a:lnTo>
                      <a:pt x="174" y="198"/>
                    </a:lnTo>
                    <a:lnTo>
                      <a:pt x="182" y="199"/>
                    </a:lnTo>
                    <a:lnTo>
                      <a:pt x="189" y="198"/>
                    </a:lnTo>
                    <a:lnTo>
                      <a:pt x="195" y="195"/>
                    </a:lnTo>
                    <a:lnTo>
                      <a:pt x="200" y="191"/>
                    </a:lnTo>
                    <a:lnTo>
                      <a:pt x="207" y="189"/>
                    </a:lnTo>
                    <a:lnTo>
                      <a:pt x="213" y="187"/>
                    </a:lnTo>
                    <a:lnTo>
                      <a:pt x="220" y="187"/>
                    </a:lnTo>
                    <a:lnTo>
                      <a:pt x="227" y="189"/>
                    </a:lnTo>
                    <a:lnTo>
                      <a:pt x="233" y="193"/>
                    </a:lnTo>
                    <a:lnTo>
                      <a:pt x="238" y="199"/>
                    </a:lnTo>
                    <a:lnTo>
                      <a:pt x="242" y="206"/>
                    </a:lnTo>
                    <a:lnTo>
                      <a:pt x="241" y="215"/>
                    </a:lnTo>
                    <a:lnTo>
                      <a:pt x="243" y="218"/>
                    </a:lnTo>
                    <a:lnTo>
                      <a:pt x="246" y="221"/>
                    </a:lnTo>
                    <a:lnTo>
                      <a:pt x="251" y="225"/>
                    </a:lnTo>
                    <a:lnTo>
                      <a:pt x="257" y="228"/>
                    </a:lnTo>
                    <a:lnTo>
                      <a:pt x="263" y="233"/>
                    </a:lnTo>
                    <a:lnTo>
                      <a:pt x="268" y="236"/>
                    </a:lnTo>
                    <a:lnTo>
                      <a:pt x="273" y="240"/>
                    </a:lnTo>
                    <a:lnTo>
                      <a:pt x="278" y="242"/>
                    </a:lnTo>
                    <a:lnTo>
                      <a:pt x="290" y="260"/>
                    </a:lnTo>
                    <a:lnTo>
                      <a:pt x="299" y="282"/>
                    </a:lnTo>
                    <a:lnTo>
                      <a:pt x="306" y="304"/>
                    </a:lnTo>
                    <a:lnTo>
                      <a:pt x="311" y="327"/>
                    </a:lnTo>
                    <a:lnTo>
                      <a:pt x="311" y="350"/>
                    </a:lnTo>
                    <a:lnTo>
                      <a:pt x="309" y="373"/>
                    </a:lnTo>
                    <a:lnTo>
                      <a:pt x="302" y="395"/>
                    </a:lnTo>
                    <a:lnTo>
                      <a:pt x="290" y="416"/>
                    </a:lnTo>
                    <a:lnTo>
                      <a:pt x="287" y="430"/>
                    </a:lnTo>
                    <a:lnTo>
                      <a:pt x="283" y="444"/>
                    </a:lnTo>
                    <a:lnTo>
                      <a:pt x="282" y="457"/>
                    </a:lnTo>
                    <a:lnTo>
                      <a:pt x="283" y="462"/>
                    </a:lnTo>
                    <a:lnTo>
                      <a:pt x="297" y="447"/>
                    </a:lnTo>
                    <a:lnTo>
                      <a:pt x="310" y="432"/>
                    </a:lnTo>
                    <a:lnTo>
                      <a:pt x="319" y="415"/>
                    </a:lnTo>
                    <a:lnTo>
                      <a:pt x="327" y="396"/>
                    </a:lnTo>
                    <a:lnTo>
                      <a:pt x="333" y="377"/>
                    </a:lnTo>
                    <a:lnTo>
                      <a:pt x="335" y="356"/>
                    </a:lnTo>
                    <a:lnTo>
                      <a:pt x="334" y="335"/>
                    </a:lnTo>
                    <a:lnTo>
                      <a:pt x="331" y="313"/>
                    </a:lnTo>
                    <a:lnTo>
                      <a:pt x="327" y="301"/>
                    </a:lnTo>
                    <a:lnTo>
                      <a:pt x="322" y="287"/>
                    </a:lnTo>
                    <a:lnTo>
                      <a:pt x="318" y="274"/>
                    </a:lnTo>
                    <a:lnTo>
                      <a:pt x="312" y="261"/>
                    </a:lnTo>
                    <a:lnTo>
                      <a:pt x="306" y="250"/>
                    </a:lnTo>
                    <a:lnTo>
                      <a:pt x="299" y="238"/>
                    </a:lnTo>
                    <a:lnTo>
                      <a:pt x="290" y="229"/>
                    </a:lnTo>
                    <a:lnTo>
                      <a:pt x="281" y="220"/>
                    </a:lnTo>
                    <a:lnTo>
                      <a:pt x="281" y="0"/>
                    </a:lnTo>
                    <a:lnTo>
                      <a:pt x="264" y="0"/>
                    </a:lnTo>
                    <a:lnTo>
                      <a:pt x="264" y="32"/>
                    </a:lnTo>
                    <a:lnTo>
                      <a:pt x="265" y="105"/>
                    </a:lnTo>
                    <a:lnTo>
                      <a:pt x="265" y="176"/>
                    </a:lnTo>
                    <a:lnTo>
                      <a:pt x="265" y="208"/>
                    </a:lnTo>
                    <a:lnTo>
                      <a:pt x="261" y="202"/>
                    </a:lnTo>
                    <a:lnTo>
                      <a:pt x="258" y="195"/>
                    </a:lnTo>
                    <a:lnTo>
                      <a:pt x="252" y="189"/>
                    </a:lnTo>
                    <a:lnTo>
                      <a:pt x="245" y="184"/>
                    </a:lnTo>
                    <a:lnTo>
                      <a:pt x="238" y="180"/>
                    </a:lnTo>
                    <a:lnTo>
                      <a:pt x="231" y="176"/>
                    </a:lnTo>
                    <a:lnTo>
                      <a:pt x="223" y="173"/>
                    </a:lnTo>
                    <a:lnTo>
                      <a:pt x="216" y="170"/>
                    </a:lnTo>
                    <a:lnTo>
                      <a:pt x="215" y="170"/>
                    </a:lnTo>
                    <a:lnTo>
                      <a:pt x="215" y="17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5" y="0"/>
                    </a:lnTo>
                    <a:lnTo>
                      <a:pt x="199" y="0"/>
                    </a:lnTo>
                    <a:lnTo>
                      <a:pt x="197" y="169"/>
                    </a:lnTo>
                    <a:lnTo>
                      <a:pt x="189" y="172"/>
                    </a:lnTo>
                    <a:lnTo>
                      <a:pt x="180" y="175"/>
                    </a:lnTo>
                    <a:lnTo>
                      <a:pt x="172" y="178"/>
                    </a:lnTo>
                    <a:lnTo>
                      <a:pt x="168" y="180"/>
                    </a:lnTo>
                    <a:lnTo>
                      <a:pt x="168" y="0"/>
                    </a:lnTo>
                    <a:lnTo>
                      <a:pt x="152" y="0"/>
                    </a:lnTo>
                    <a:lnTo>
                      <a:pt x="152" y="173"/>
                    </a:lnTo>
                    <a:lnTo>
                      <a:pt x="147" y="172"/>
                    </a:lnTo>
                    <a:lnTo>
                      <a:pt x="143" y="169"/>
                    </a:lnTo>
                    <a:lnTo>
                      <a:pt x="139" y="168"/>
                    </a:lnTo>
                    <a:lnTo>
                      <a:pt x="135" y="167"/>
                    </a:lnTo>
                    <a:lnTo>
                      <a:pt x="130" y="167"/>
                    </a:lnTo>
                    <a:lnTo>
                      <a:pt x="124" y="166"/>
                    </a:lnTo>
                    <a:lnTo>
                      <a:pt x="120" y="166"/>
                    </a:lnTo>
                    <a:lnTo>
                      <a:pt x="114" y="167"/>
                    </a:lnTo>
                    <a:lnTo>
                      <a:pt x="105" y="172"/>
                    </a:lnTo>
                    <a:lnTo>
                      <a:pt x="97" y="177"/>
                    </a:lnTo>
                    <a:lnTo>
                      <a:pt x="89" y="185"/>
                    </a:lnTo>
                    <a:lnTo>
                      <a:pt x="83" y="195"/>
                    </a:lnTo>
                    <a:lnTo>
                      <a:pt x="72" y="193"/>
                    </a:lnTo>
                    <a:lnTo>
                      <a:pt x="62" y="193"/>
                    </a:lnTo>
                    <a:lnTo>
                      <a:pt x="52" y="196"/>
                    </a:lnTo>
                    <a:lnTo>
                      <a:pt x="42" y="199"/>
                    </a:lnTo>
                    <a:lnTo>
                      <a:pt x="33" y="204"/>
                    </a:lnTo>
                    <a:lnTo>
                      <a:pt x="25" y="211"/>
                    </a:lnTo>
                    <a:lnTo>
                      <a:pt x="18" y="218"/>
                    </a:lnTo>
                    <a:lnTo>
                      <a:pt x="13" y="226"/>
                    </a:lnTo>
                    <a:lnTo>
                      <a:pt x="8" y="235"/>
                    </a:lnTo>
                    <a:lnTo>
                      <a:pt x="9" y="245"/>
                    </a:lnTo>
                    <a:lnTo>
                      <a:pt x="11" y="256"/>
                    </a:lnTo>
                    <a:lnTo>
                      <a:pt x="13" y="266"/>
                    </a:lnTo>
                    <a:lnTo>
                      <a:pt x="16" y="275"/>
                    </a:lnTo>
                    <a:lnTo>
                      <a:pt x="24" y="281"/>
                    </a:lnTo>
                    <a:lnTo>
                      <a:pt x="33" y="286"/>
                    </a:lnTo>
                    <a:lnTo>
                      <a:pt x="41" y="290"/>
                    </a:lnTo>
                    <a:lnTo>
                      <a:pt x="38" y="297"/>
                    </a:lnTo>
                    <a:lnTo>
                      <a:pt x="36" y="306"/>
                    </a:lnTo>
                    <a:lnTo>
                      <a:pt x="33" y="314"/>
                    </a:lnTo>
                    <a:lnTo>
                      <a:pt x="32" y="322"/>
                    </a:lnTo>
                    <a:lnTo>
                      <a:pt x="26" y="320"/>
                    </a:lnTo>
                    <a:lnTo>
                      <a:pt x="21" y="320"/>
                    </a:lnTo>
                    <a:lnTo>
                      <a:pt x="16" y="321"/>
                    </a:lnTo>
                    <a:lnTo>
                      <a:pt x="9" y="321"/>
                    </a:lnTo>
                    <a:lnTo>
                      <a:pt x="6" y="327"/>
                    </a:lnTo>
                    <a:lnTo>
                      <a:pt x="3" y="333"/>
                    </a:lnTo>
                    <a:lnTo>
                      <a:pt x="1" y="340"/>
                    </a:lnTo>
                    <a:lnTo>
                      <a:pt x="0" y="348"/>
                    </a:lnTo>
                    <a:lnTo>
                      <a:pt x="29" y="348"/>
                    </a:lnTo>
                    <a:lnTo>
                      <a:pt x="29" y="366"/>
                    </a:lnTo>
                    <a:lnTo>
                      <a:pt x="31" y="408"/>
                    </a:lnTo>
                    <a:lnTo>
                      <a:pt x="38" y="457"/>
                    </a:lnTo>
                    <a:lnTo>
                      <a:pt x="52" y="497"/>
                    </a:lnTo>
                    <a:lnTo>
                      <a:pt x="57" y="504"/>
                    </a:lnTo>
                    <a:lnTo>
                      <a:pt x="63" y="511"/>
                    </a:lnTo>
                    <a:lnTo>
                      <a:pt x="69" y="516"/>
                    </a:lnTo>
                    <a:lnTo>
                      <a:pt x="75" y="519"/>
                    </a:lnTo>
                    <a:lnTo>
                      <a:pt x="82" y="523"/>
                    </a:lnTo>
                    <a:lnTo>
                      <a:pt x="87" y="525"/>
                    </a:lnTo>
                    <a:lnTo>
                      <a:pt x="93" y="526"/>
                    </a:lnTo>
                    <a:lnTo>
                      <a:pt x="98" y="527"/>
                    </a:lnTo>
                    <a:lnTo>
                      <a:pt x="98" y="544"/>
                    </a:lnTo>
                    <a:lnTo>
                      <a:pt x="99" y="560"/>
                    </a:lnTo>
                    <a:lnTo>
                      <a:pt x="99" y="573"/>
                    </a:lnTo>
                    <a:lnTo>
                      <a:pt x="99" y="579"/>
                    </a:lnTo>
                    <a:lnTo>
                      <a:pt x="94" y="569"/>
                    </a:lnTo>
                    <a:lnTo>
                      <a:pt x="86" y="557"/>
                    </a:lnTo>
                    <a:lnTo>
                      <a:pt x="78" y="546"/>
                    </a:lnTo>
                    <a:lnTo>
                      <a:pt x="74" y="542"/>
                    </a:lnTo>
                    <a:lnTo>
                      <a:pt x="78" y="558"/>
                    </a:lnTo>
                    <a:lnTo>
                      <a:pt x="83" y="575"/>
                    </a:lnTo>
                    <a:lnTo>
                      <a:pt x="85" y="592"/>
                    </a:lnTo>
                    <a:lnTo>
                      <a:pt x="87" y="608"/>
                    </a:lnTo>
                    <a:lnTo>
                      <a:pt x="90" y="785"/>
                    </a:lnTo>
                    <a:lnTo>
                      <a:pt x="86" y="957"/>
                    </a:lnTo>
                    <a:lnTo>
                      <a:pt x="91" y="958"/>
                    </a:lnTo>
                    <a:lnTo>
                      <a:pt x="100" y="958"/>
                    </a:lnTo>
                    <a:lnTo>
                      <a:pt x="109" y="959"/>
                    </a:lnTo>
                    <a:lnTo>
                      <a:pt x="114" y="957"/>
                    </a:lnTo>
                    <a:lnTo>
                      <a:pt x="113" y="676"/>
                    </a:lnTo>
                    <a:lnTo>
                      <a:pt x="116" y="676"/>
                    </a:lnTo>
                    <a:lnTo>
                      <a:pt x="124" y="677"/>
                    </a:lnTo>
                    <a:lnTo>
                      <a:pt x="137" y="678"/>
                    </a:lnTo>
                    <a:lnTo>
                      <a:pt x="151" y="679"/>
                    </a:lnTo>
                    <a:lnTo>
                      <a:pt x="167" y="681"/>
                    </a:lnTo>
                    <a:lnTo>
                      <a:pt x="182" y="681"/>
                    </a:lnTo>
                    <a:lnTo>
                      <a:pt x="196" y="679"/>
                    </a:lnTo>
                    <a:lnTo>
                      <a:pt x="206" y="677"/>
                    </a:lnTo>
                    <a:lnTo>
                      <a:pt x="212" y="653"/>
                    </a:lnTo>
                    <a:lnTo>
                      <a:pt x="203" y="656"/>
                    </a:lnTo>
                    <a:lnTo>
                      <a:pt x="190" y="658"/>
                    </a:lnTo>
                    <a:lnTo>
                      <a:pt x="175" y="658"/>
                    </a:lnTo>
                    <a:lnTo>
                      <a:pt x="158" y="658"/>
                    </a:lnTo>
                    <a:lnTo>
                      <a:pt x="142" y="656"/>
                    </a:lnTo>
                    <a:lnTo>
                      <a:pt x="128" y="655"/>
                    </a:lnTo>
                    <a:lnTo>
                      <a:pt x="116" y="653"/>
                    </a:lnTo>
                    <a:lnTo>
                      <a:pt x="110" y="652"/>
                    </a:lnTo>
                    <a:lnTo>
                      <a:pt x="113" y="630"/>
                    </a:lnTo>
                    <a:lnTo>
                      <a:pt x="116" y="591"/>
                    </a:lnTo>
                    <a:lnTo>
                      <a:pt x="119" y="553"/>
                    </a:lnTo>
                    <a:lnTo>
                      <a:pt x="122" y="534"/>
                    </a:lnTo>
                    <a:lnTo>
                      <a:pt x="134" y="534"/>
                    </a:lnTo>
                    <a:lnTo>
                      <a:pt x="145" y="534"/>
                    </a:lnTo>
                    <a:lnTo>
                      <a:pt x="157" y="533"/>
                    </a:lnTo>
                    <a:lnTo>
                      <a:pt x="168" y="530"/>
                    </a:lnTo>
                    <a:lnTo>
                      <a:pt x="178" y="526"/>
                    </a:lnTo>
                    <a:lnTo>
                      <a:pt x="189" y="522"/>
                    </a:lnTo>
                    <a:lnTo>
                      <a:pt x="198" y="516"/>
                    </a:lnTo>
                    <a:lnTo>
                      <a:pt x="207" y="509"/>
                    </a:lnTo>
                    <a:lnTo>
                      <a:pt x="204" y="509"/>
                    </a:lnTo>
                    <a:lnTo>
                      <a:pt x="193" y="512"/>
                    </a:lnTo>
                    <a:lnTo>
                      <a:pt x="178" y="516"/>
                    </a:lnTo>
                    <a:lnTo>
                      <a:pt x="160" y="519"/>
                    </a:lnTo>
                    <a:lnTo>
                      <a:pt x="139" y="520"/>
                    </a:lnTo>
                    <a:lnTo>
                      <a:pt x="117" y="518"/>
                    </a:lnTo>
                    <a:lnTo>
                      <a:pt x="97" y="512"/>
                    </a:lnTo>
                    <a:lnTo>
                      <a:pt x="78" y="500"/>
                    </a:lnTo>
                    <a:lnTo>
                      <a:pt x="70" y="491"/>
                    </a:lnTo>
                    <a:lnTo>
                      <a:pt x="63" y="476"/>
                    </a:lnTo>
                    <a:lnTo>
                      <a:pt x="56" y="456"/>
                    </a:lnTo>
                    <a:lnTo>
                      <a:pt x="52" y="433"/>
                    </a:lnTo>
                    <a:lnTo>
                      <a:pt x="48" y="410"/>
                    </a:lnTo>
                    <a:lnTo>
                      <a:pt x="46" y="387"/>
                    </a:lnTo>
                    <a:lnTo>
                      <a:pt x="47" y="366"/>
                    </a:lnTo>
                    <a:lnTo>
                      <a:pt x="49" y="349"/>
                    </a:lnTo>
                    <a:lnTo>
                      <a:pt x="56" y="351"/>
                    </a:lnTo>
                    <a:lnTo>
                      <a:pt x="62" y="357"/>
                    </a:lnTo>
                    <a:lnTo>
                      <a:pt x="69" y="366"/>
                    </a:lnTo>
                    <a:lnTo>
                      <a:pt x="75" y="377"/>
                    </a:lnTo>
                    <a:lnTo>
                      <a:pt x="81" y="387"/>
                    </a:lnTo>
                    <a:lnTo>
                      <a:pt x="86" y="397"/>
                    </a:lnTo>
                    <a:lnTo>
                      <a:pt x="91" y="405"/>
                    </a:lnTo>
                    <a:lnTo>
                      <a:pt x="95" y="411"/>
                    </a:lnTo>
                    <a:lnTo>
                      <a:pt x="94" y="400"/>
                    </a:lnTo>
                    <a:lnTo>
                      <a:pt x="92" y="387"/>
                    </a:lnTo>
                    <a:lnTo>
                      <a:pt x="90" y="375"/>
                    </a:lnTo>
                    <a:lnTo>
                      <a:pt x="85" y="365"/>
                    </a:lnTo>
                    <a:lnTo>
                      <a:pt x="79" y="354"/>
                    </a:lnTo>
                    <a:lnTo>
                      <a:pt x="72" y="344"/>
                    </a:lnTo>
                    <a:lnTo>
                      <a:pt x="64" y="336"/>
                    </a:lnTo>
                    <a:lnTo>
                      <a:pt x="54" y="329"/>
                    </a:lnTo>
                    <a:lnTo>
                      <a:pt x="61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4" name="Freeform 80"/>
              <p:cNvSpPr>
                <a:spLocks/>
              </p:cNvSpPr>
              <p:nvPr/>
            </p:nvSpPr>
            <p:spPr bwMode="auto">
              <a:xfrm>
                <a:off x="1568" y="2190"/>
                <a:ext cx="16" cy="15"/>
              </a:xfrm>
              <a:custGeom>
                <a:avLst/>
                <a:gdLst>
                  <a:gd name="T0" fmla="*/ 16 w 32"/>
                  <a:gd name="T1" fmla="*/ 30 h 30"/>
                  <a:gd name="T2" fmla="*/ 23 w 32"/>
                  <a:gd name="T3" fmla="*/ 29 h 30"/>
                  <a:gd name="T4" fmla="*/ 27 w 32"/>
                  <a:gd name="T5" fmla="*/ 25 h 30"/>
                  <a:gd name="T6" fmla="*/ 31 w 32"/>
                  <a:gd name="T7" fmla="*/ 21 h 30"/>
                  <a:gd name="T8" fmla="*/ 32 w 32"/>
                  <a:gd name="T9" fmla="*/ 15 h 30"/>
                  <a:gd name="T10" fmla="*/ 31 w 32"/>
                  <a:gd name="T11" fmla="*/ 9 h 30"/>
                  <a:gd name="T12" fmla="*/ 27 w 32"/>
                  <a:gd name="T13" fmla="*/ 5 h 30"/>
                  <a:gd name="T14" fmla="*/ 23 w 32"/>
                  <a:gd name="T15" fmla="*/ 1 h 30"/>
                  <a:gd name="T16" fmla="*/ 16 w 32"/>
                  <a:gd name="T17" fmla="*/ 0 h 30"/>
                  <a:gd name="T18" fmla="*/ 9 w 32"/>
                  <a:gd name="T19" fmla="*/ 1 h 30"/>
                  <a:gd name="T20" fmla="*/ 4 w 32"/>
                  <a:gd name="T21" fmla="*/ 5 h 30"/>
                  <a:gd name="T22" fmla="*/ 1 w 32"/>
                  <a:gd name="T23" fmla="*/ 9 h 30"/>
                  <a:gd name="T24" fmla="*/ 0 w 32"/>
                  <a:gd name="T25" fmla="*/ 15 h 30"/>
                  <a:gd name="T26" fmla="*/ 1 w 32"/>
                  <a:gd name="T27" fmla="*/ 21 h 30"/>
                  <a:gd name="T28" fmla="*/ 4 w 32"/>
                  <a:gd name="T29" fmla="*/ 25 h 30"/>
                  <a:gd name="T30" fmla="*/ 9 w 32"/>
                  <a:gd name="T31" fmla="*/ 29 h 30"/>
                  <a:gd name="T32" fmla="*/ 16 w 32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0">
                    <a:moveTo>
                      <a:pt x="16" y="30"/>
                    </a:moveTo>
                    <a:lnTo>
                      <a:pt x="23" y="29"/>
                    </a:lnTo>
                    <a:lnTo>
                      <a:pt x="27" y="25"/>
                    </a:lnTo>
                    <a:lnTo>
                      <a:pt x="31" y="21"/>
                    </a:lnTo>
                    <a:lnTo>
                      <a:pt x="32" y="15"/>
                    </a:lnTo>
                    <a:lnTo>
                      <a:pt x="31" y="9"/>
                    </a:lnTo>
                    <a:lnTo>
                      <a:pt x="27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9" y="29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5" name="Freeform 81"/>
              <p:cNvSpPr>
                <a:spLocks/>
              </p:cNvSpPr>
              <p:nvPr/>
            </p:nvSpPr>
            <p:spPr bwMode="auto">
              <a:xfrm>
                <a:off x="2048" y="2129"/>
                <a:ext cx="14" cy="12"/>
              </a:xfrm>
              <a:custGeom>
                <a:avLst/>
                <a:gdLst>
                  <a:gd name="T0" fmla="*/ 14 w 26"/>
                  <a:gd name="T1" fmla="*/ 24 h 24"/>
                  <a:gd name="T2" fmla="*/ 18 w 26"/>
                  <a:gd name="T3" fmla="*/ 23 h 24"/>
                  <a:gd name="T4" fmla="*/ 23 w 26"/>
                  <a:gd name="T5" fmla="*/ 21 h 24"/>
                  <a:gd name="T6" fmla="*/ 25 w 26"/>
                  <a:gd name="T7" fmla="*/ 16 h 24"/>
                  <a:gd name="T8" fmla="*/ 26 w 26"/>
                  <a:gd name="T9" fmla="*/ 12 h 24"/>
                  <a:gd name="T10" fmla="*/ 25 w 26"/>
                  <a:gd name="T11" fmla="*/ 7 h 24"/>
                  <a:gd name="T12" fmla="*/ 23 w 26"/>
                  <a:gd name="T13" fmla="*/ 3 h 24"/>
                  <a:gd name="T14" fmla="*/ 18 w 26"/>
                  <a:gd name="T15" fmla="*/ 1 h 24"/>
                  <a:gd name="T16" fmla="*/ 14 w 26"/>
                  <a:gd name="T17" fmla="*/ 0 h 24"/>
                  <a:gd name="T18" fmla="*/ 8 w 26"/>
                  <a:gd name="T19" fmla="*/ 1 h 24"/>
                  <a:gd name="T20" fmla="*/ 3 w 26"/>
                  <a:gd name="T21" fmla="*/ 3 h 24"/>
                  <a:gd name="T22" fmla="*/ 1 w 26"/>
                  <a:gd name="T23" fmla="*/ 7 h 24"/>
                  <a:gd name="T24" fmla="*/ 0 w 26"/>
                  <a:gd name="T25" fmla="*/ 12 h 24"/>
                  <a:gd name="T26" fmla="*/ 1 w 26"/>
                  <a:gd name="T27" fmla="*/ 16 h 24"/>
                  <a:gd name="T28" fmla="*/ 3 w 26"/>
                  <a:gd name="T29" fmla="*/ 21 h 24"/>
                  <a:gd name="T30" fmla="*/ 8 w 26"/>
                  <a:gd name="T31" fmla="*/ 23 h 24"/>
                  <a:gd name="T32" fmla="*/ 14 w 26"/>
                  <a:gd name="T3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4">
                    <a:moveTo>
                      <a:pt x="14" y="24"/>
                    </a:moveTo>
                    <a:lnTo>
                      <a:pt x="18" y="23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6" y="12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D1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6" name="Freeform 82"/>
              <p:cNvSpPr>
                <a:spLocks/>
              </p:cNvSpPr>
              <p:nvPr/>
            </p:nvSpPr>
            <p:spPr bwMode="auto">
              <a:xfrm>
                <a:off x="2343" y="2409"/>
                <a:ext cx="94" cy="55"/>
              </a:xfrm>
              <a:custGeom>
                <a:avLst/>
                <a:gdLst>
                  <a:gd name="T0" fmla="*/ 137 w 187"/>
                  <a:gd name="T1" fmla="*/ 0 h 108"/>
                  <a:gd name="T2" fmla="*/ 123 w 187"/>
                  <a:gd name="T3" fmla="*/ 1 h 108"/>
                  <a:gd name="T4" fmla="*/ 103 w 187"/>
                  <a:gd name="T5" fmla="*/ 7 h 108"/>
                  <a:gd name="T6" fmla="*/ 83 w 187"/>
                  <a:gd name="T7" fmla="*/ 14 h 108"/>
                  <a:gd name="T8" fmla="*/ 61 w 187"/>
                  <a:gd name="T9" fmla="*/ 24 h 108"/>
                  <a:gd name="T10" fmla="*/ 39 w 187"/>
                  <a:gd name="T11" fmla="*/ 33 h 108"/>
                  <a:gd name="T12" fmla="*/ 22 w 187"/>
                  <a:gd name="T13" fmla="*/ 42 h 108"/>
                  <a:gd name="T14" fmla="*/ 8 w 187"/>
                  <a:gd name="T15" fmla="*/ 50 h 108"/>
                  <a:gd name="T16" fmla="*/ 2 w 187"/>
                  <a:gd name="T17" fmla="*/ 55 h 108"/>
                  <a:gd name="T18" fmla="*/ 0 w 187"/>
                  <a:gd name="T19" fmla="*/ 64 h 108"/>
                  <a:gd name="T20" fmla="*/ 1 w 187"/>
                  <a:gd name="T21" fmla="*/ 75 h 108"/>
                  <a:gd name="T22" fmla="*/ 4 w 187"/>
                  <a:gd name="T23" fmla="*/ 85 h 108"/>
                  <a:gd name="T24" fmla="*/ 10 w 187"/>
                  <a:gd name="T25" fmla="*/ 88 h 108"/>
                  <a:gd name="T26" fmla="*/ 15 w 187"/>
                  <a:gd name="T27" fmla="*/ 88 h 108"/>
                  <a:gd name="T28" fmla="*/ 19 w 187"/>
                  <a:gd name="T29" fmla="*/ 88 h 108"/>
                  <a:gd name="T30" fmla="*/ 25 w 187"/>
                  <a:gd name="T31" fmla="*/ 90 h 108"/>
                  <a:gd name="T32" fmla="*/ 31 w 187"/>
                  <a:gd name="T33" fmla="*/ 91 h 108"/>
                  <a:gd name="T34" fmla="*/ 37 w 187"/>
                  <a:gd name="T35" fmla="*/ 92 h 108"/>
                  <a:gd name="T36" fmla="*/ 42 w 187"/>
                  <a:gd name="T37" fmla="*/ 92 h 108"/>
                  <a:gd name="T38" fmla="*/ 47 w 187"/>
                  <a:gd name="T39" fmla="*/ 93 h 108"/>
                  <a:gd name="T40" fmla="*/ 50 w 187"/>
                  <a:gd name="T41" fmla="*/ 94 h 108"/>
                  <a:gd name="T42" fmla="*/ 57 w 187"/>
                  <a:gd name="T43" fmla="*/ 98 h 108"/>
                  <a:gd name="T44" fmla="*/ 63 w 187"/>
                  <a:gd name="T45" fmla="*/ 102 h 108"/>
                  <a:gd name="T46" fmla="*/ 69 w 187"/>
                  <a:gd name="T47" fmla="*/ 107 h 108"/>
                  <a:gd name="T48" fmla="*/ 76 w 187"/>
                  <a:gd name="T49" fmla="*/ 108 h 108"/>
                  <a:gd name="T50" fmla="*/ 80 w 187"/>
                  <a:gd name="T51" fmla="*/ 108 h 108"/>
                  <a:gd name="T52" fmla="*/ 85 w 187"/>
                  <a:gd name="T53" fmla="*/ 107 h 108"/>
                  <a:gd name="T54" fmla="*/ 91 w 187"/>
                  <a:gd name="T55" fmla="*/ 106 h 108"/>
                  <a:gd name="T56" fmla="*/ 95 w 187"/>
                  <a:gd name="T57" fmla="*/ 105 h 108"/>
                  <a:gd name="T58" fmla="*/ 100 w 187"/>
                  <a:gd name="T59" fmla="*/ 105 h 108"/>
                  <a:gd name="T60" fmla="*/ 106 w 187"/>
                  <a:gd name="T61" fmla="*/ 103 h 108"/>
                  <a:gd name="T62" fmla="*/ 110 w 187"/>
                  <a:gd name="T63" fmla="*/ 102 h 108"/>
                  <a:gd name="T64" fmla="*/ 115 w 187"/>
                  <a:gd name="T65" fmla="*/ 102 h 108"/>
                  <a:gd name="T66" fmla="*/ 123 w 187"/>
                  <a:gd name="T67" fmla="*/ 102 h 108"/>
                  <a:gd name="T68" fmla="*/ 131 w 187"/>
                  <a:gd name="T69" fmla="*/ 103 h 108"/>
                  <a:gd name="T70" fmla="*/ 139 w 187"/>
                  <a:gd name="T71" fmla="*/ 106 h 108"/>
                  <a:gd name="T72" fmla="*/ 146 w 187"/>
                  <a:gd name="T73" fmla="*/ 106 h 108"/>
                  <a:gd name="T74" fmla="*/ 154 w 187"/>
                  <a:gd name="T75" fmla="*/ 99 h 108"/>
                  <a:gd name="T76" fmla="*/ 164 w 187"/>
                  <a:gd name="T77" fmla="*/ 85 h 108"/>
                  <a:gd name="T78" fmla="*/ 173 w 187"/>
                  <a:gd name="T79" fmla="*/ 71 h 108"/>
                  <a:gd name="T80" fmla="*/ 176 w 187"/>
                  <a:gd name="T81" fmla="*/ 64 h 108"/>
                  <a:gd name="T82" fmla="*/ 179 w 187"/>
                  <a:gd name="T83" fmla="*/ 60 h 108"/>
                  <a:gd name="T84" fmla="*/ 184 w 187"/>
                  <a:gd name="T85" fmla="*/ 49 h 108"/>
                  <a:gd name="T86" fmla="*/ 187 w 187"/>
                  <a:gd name="T87" fmla="*/ 35 h 108"/>
                  <a:gd name="T88" fmla="*/ 184 w 187"/>
                  <a:gd name="T89" fmla="*/ 22 h 108"/>
                  <a:gd name="T90" fmla="*/ 179 w 187"/>
                  <a:gd name="T91" fmla="*/ 16 h 108"/>
                  <a:gd name="T92" fmla="*/ 173 w 187"/>
                  <a:gd name="T93" fmla="*/ 11 h 108"/>
                  <a:gd name="T94" fmla="*/ 164 w 187"/>
                  <a:gd name="T95" fmla="*/ 8 h 108"/>
                  <a:gd name="T96" fmla="*/ 156 w 187"/>
                  <a:gd name="T97" fmla="*/ 4 h 108"/>
                  <a:gd name="T98" fmla="*/ 149 w 187"/>
                  <a:gd name="T99" fmla="*/ 2 h 108"/>
                  <a:gd name="T100" fmla="*/ 143 w 187"/>
                  <a:gd name="T101" fmla="*/ 1 h 108"/>
                  <a:gd name="T102" fmla="*/ 138 w 187"/>
                  <a:gd name="T103" fmla="*/ 0 h 108"/>
                  <a:gd name="T104" fmla="*/ 137 w 187"/>
                  <a:gd name="T10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7" h="108">
                    <a:moveTo>
                      <a:pt x="137" y="0"/>
                    </a:moveTo>
                    <a:lnTo>
                      <a:pt x="123" y="1"/>
                    </a:lnTo>
                    <a:lnTo>
                      <a:pt x="103" y="7"/>
                    </a:lnTo>
                    <a:lnTo>
                      <a:pt x="83" y="14"/>
                    </a:lnTo>
                    <a:lnTo>
                      <a:pt x="61" y="24"/>
                    </a:lnTo>
                    <a:lnTo>
                      <a:pt x="39" y="33"/>
                    </a:lnTo>
                    <a:lnTo>
                      <a:pt x="22" y="42"/>
                    </a:lnTo>
                    <a:lnTo>
                      <a:pt x="8" y="50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1" y="75"/>
                    </a:lnTo>
                    <a:lnTo>
                      <a:pt x="4" y="85"/>
                    </a:lnTo>
                    <a:lnTo>
                      <a:pt x="10" y="88"/>
                    </a:lnTo>
                    <a:lnTo>
                      <a:pt x="15" y="88"/>
                    </a:lnTo>
                    <a:lnTo>
                      <a:pt x="19" y="88"/>
                    </a:lnTo>
                    <a:lnTo>
                      <a:pt x="25" y="90"/>
                    </a:lnTo>
                    <a:lnTo>
                      <a:pt x="31" y="91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7" y="93"/>
                    </a:lnTo>
                    <a:lnTo>
                      <a:pt x="50" y="94"/>
                    </a:lnTo>
                    <a:lnTo>
                      <a:pt x="57" y="98"/>
                    </a:lnTo>
                    <a:lnTo>
                      <a:pt x="63" y="102"/>
                    </a:lnTo>
                    <a:lnTo>
                      <a:pt x="69" y="107"/>
                    </a:lnTo>
                    <a:lnTo>
                      <a:pt x="76" y="108"/>
                    </a:lnTo>
                    <a:lnTo>
                      <a:pt x="80" y="108"/>
                    </a:lnTo>
                    <a:lnTo>
                      <a:pt x="85" y="107"/>
                    </a:lnTo>
                    <a:lnTo>
                      <a:pt x="91" y="106"/>
                    </a:lnTo>
                    <a:lnTo>
                      <a:pt x="95" y="105"/>
                    </a:lnTo>
                    <a:lnTo>
                      <a:pt x="100" y="105"/>
                    </a:lnTo>
                    <a:lnTo>
                      <a:pt x="106" y="103"/>
                    </a:lnTo>
                    <a:lnTo>
                      <a:pt x="110" y="102"/>
                    </a:lnTo>
                    <a:lnTo>
                      <a:pt x="115" y="102"/>
                    </a:lnTo>
                    <a:lnTo>
                      <a:pt x="123" y="102"/>
                    </a:lnTo>
                    <a:lnTo>
                      <a:pt x="131" y="103"/>
                    </a:lnTo>
                    <a:lnTo>
                      <a:pt x="139" y="106"/>
                    </a:lnTo>
                    <a:lnTo>
                      <a:pt x="146" y="106"/>
                    </a:lnTo>
                    <a:lnTo>
                      <a:pt x="154" y="99"/>
                    </a:lnTo>
                    <a:lnTo>
                      <a:pt x="164" y="85"/>
                    </a:lnTo>
                    <a:lnTo>
                      <a:pt x="173" y="71"/>
                    </a:lnTo>
                    <a:lnTo>
                      <a:pt x="176" y="64"/>
                    </a:lnTo>
                    <a:lnTo>
                      <a:pt x="179" y="60"/>
                    </a:lnTo>
                    <a:lnTo>
                      <a:pt x="184" y="49"/>
                    </a:lnTo>
                    <a:lnTo>
                      <a:pt x="187" y="35"/>
                    </a:lnTo>
                    <a:lnTo>
                      <a:pt x="184" y="22"/>
                    </a:lnTo>
                    <a:lnTo>
                      <a:pt x="179" y="16"/>
                    </a:lnTo>
                    <a:lnTo>
                      <a:pt x="173" y="11"/>
                    </a:lnTo>
                    <a:lnTo>
                      <a:pt x="164" y="8"/>
                    </a:lnTo>
                    <a:lnTo>
                      <a:pt x="156" y="4"/>
                    </a:lnTo>
                    <a:lnTo>
                      <a:pt x="149" y="2"/>
                    </a:lnTo>
                    <a:lnTo>
                      <a:pt x="143" y="1"/>
                    </a:lnTo>
                    <a:lnTo>
                      <a:pt x="138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7" name="Freeform 83"/>
              <p:cNvSpPr>
                <a:spLocks/>
              </p:cNvSpPr>
              <p:nvPr/>
            </p:nvSpPr>
            <p:spPr bwMode="auto">
              <a:xfrm>
                <a:off x="2192" y="2289"/>
                <a:ext cx="351" cy="466"/>
              </a:xfrm>
              <a:custGeom>
                <a:avLst/>
                <a:gdLst>
                  <a:gd name="T0" fmla="*/ 571 w 703"/>
                  <a:gd name="T1" fmla="*/ 169 h 933"/>
                  <a:gd name="T2" fmla="*/ 625 w 703"/>
                  <a:gd name="T3" fmla="*/ 171 h 933"/>
                  <a:gd name="T4" fmla="*/ 674 w 703"/>
                  <a:gd name="T5" fmla="*/ 202 h 933"/>
                  <a:gd name="T6" fmla="*/ 696 w 703"/>
                  <a:gd name="T7" fmla="*/ 206 h 933"/>
                  <a:gd name="T8" fmla="*/ 658 w 703"/>
                  <a:gd name="T9" fmla="*/ 211 h 933"/>
                  <a:gd name="T10" fmla="*/ 631 w 703"/>
                  <a:gd name="T11" fmla="*/ 197 h 933"/>
                  <a:gd name="T12" fmla="*/ 536 w 703"/>
                  <a:gd name="T13" fmla="*/ 229 h 933"/>
                  <a:gd name="T14" fmla="*/ 496 w 703"/>
                  <a:gd name="T15" fmla="*/ 264 h 933"/>
                  <a:gd name="T16" fmla="*/ 563 w 703"/>
                  <a:gd name="T17" fmla="*/ 288 h 933"/>
                  <a:gd name="T18" fmla="*/ 621 w 703"/>
                  <a:gd name="T19" fmla="*/ 326 h 933"/>
                  <a:gd name="T20" fmla="*/ 595 w 703"/>
                  <a:gd name="T21" fmla="*/ 525 h 933"/>
                  <a:gd name="T22" fmla="*/ 528 w 703"/>
                  <a:gd name="T23" fmla="*/ 553 h 933"/>
                  <a:gd name="T24" fmla="*/ 405 w 703"/>
                  <a:gd name="T25" fmla="*/ 557 h 933"/>
                  <a:gd name="T26" fmla="*/ 212 w 703"/>
                  <a:gd name="T27" fmla="*/ 553 h 933"/>
                  <a:gd name="T28" fmla="*/ 98 w 703"/>
                  <a:gd name="T29" fmla="*/ 548 h 933"/>
                  <a:gd name="T30" fmla="*/ 29 w 703"/>
                  <a:gd name="T31" fmla="*/ 671 h 933"/>
                  <a:gd name="T32" fmla="*/ 87 w 703"/>
                  <a:gd name="T33" fmla="*/ 844 h 933"/>
                  <a:gd name="T34" fmla="*/ 80 w 703"/>
                  <a:gd name="T35" fmla="*/ 898 h 933"/>
                  <a:gd name="T36" fmla="*/ 42 w 703"/>
                  <a:gd name="T37" fmla="*/ 800 h 933"/>
                  <a:gd name="T38" fmla="*/ 29 w 703"/>
                  <a:gd name="T39" fmla="*/ 744 h 933"/>
                  <a:gd name="T40" fmla="*/ 2 w 703"/>
                  <a:gd name="T41" fmla="*/ 651 h 933"/>
                  <a:gd name="T42" fmla="*/ 49 w 703"/>
                  <a:gd name="T43" fmla="*/ 554 h 933"/>
                  <a:gd name="T44" fmla="*/ 48 w 703"/>
                  <a:gd name="T45" fmla="*/ 525 h 933"/>
                  <a:gd name="T46" fmla="*/ 75 w 703"/>
                  <a:gd name="T47" fmla="*/ 521 h 933"/>
                  <a:gd name="T48" fmla="*/ 153 w 703"/>
                  <a:gd name="T49" fmla="*/ 526 h 933"/>
                  <a:gd name="T50" fmla="*/ 286 w 703"/>
                  <a:gd name="T51" fmla="*/ 531 h 933"/>
                  <a:gd name="T52" fmla="*/ 463 w 703"/>
                  <a:gd name="T53" fmla="*/ 533 h 933"/>
                  <a:gd name="T54" fmla="*/ 551 w 703"/>
                  <a:gd name="T55" fmla="*/ 523 h 933"/>
                  <a:gd name="T56" fmla="*/ 581 w 703"/>
                  <a:gd name="T57" fmla="*/ 509 h 933"/>
                  <a:gd name="T58" fmla="*/ 572 w 703"/>
                  <a:gd name="T59" fmla="*/ 495 h 933"/>
                  <a:gd name="T60" fmla="*/ 475 w 703"/>
                  <a:gd name="T61" fmla="*/ 504 h 933"/>
                  <a:gd name="T62" fmla="*/ 336 w 703"/>
                  <a:gd name="T63" fmla="*/ 508 h 933"/>
                  <a:gd name="T64" fmla="*/ 223 w 703"/>
                  <a:gd name="T65" fmla="*/ 502 h 933"/>
                  <a:gd name="T66" fmla="*/ 91 w 703"/>
                  <a:gd name="T67" fmla="*/ 492 h 933"/>
                  <a:gd name="T68" fmla="*/ 27 w 703"/>
                  <a:gd name="T69" fmla="*/ 479 h 933"/>
                  <a:gd name="T70" fmla="*/ 70 w 703"/>
                  <a:gd name="T71" fmla="*/ 475 h 933"/>
                  <a:gd name="T72" fmla="*/ 209 w 703"/>
                  <a:gd name="T73" fmla="*/ 485 h 933"/>
                  <a:gd name="T74" fmla="*/ 307 w 703"/>
                  <a:gd name="T75" fmla="*/ 488 h 933"/>
                  <a:gd name="T76" fmla="*/ 468 w 703"/>
                  <a:gd name="T77" fmla="*/ 487 h 933"/>
                  <a:gd name="T78" fmla="*/ 563 w 703"/>
                  <a:gd name="T79" fmla="*/ 473 h 933"/>
                  <a:gd name="T80" fmla="*/ 605 w 703"/>
                  <a:gd name="T81" fmla="*/ 420 h 933"/>
                  <a:gd name="T82" fmla="*/ 583 w 703"/>
                  <a:gd name="T83" fmla="*/ 311 h 933"/>
                  <a:gd name="T84" fmla="*/ 517 w 703"/>
                  <a:gd name="T85" fmla="*/ 301 h 933"/>
                  <a:gd name="T86" fmla="*/ 483 w 703"/>
                  <a:gd name="T87" fmla="*/ 309 h 933"/>
                  <a:gd name="T88" fmla="*/ 456 w 703"/>
                  <a:gd name="T89" fmla="*/ 336 h 933"/>
                  <a:gd name="T90" fmla="*/ 457 w 703"/>
                  <a:gd name="T91" fmla="*/ 259 h 933"/>
                  <a:gd name="T92" fmla="*/ 403 w 703"/>
                  <a:gd name="T93" fmla="*/ 253 h 933"/>
                  <a:gd name="T94" fmla="*/ 343 w 703"/>
                  <a:gd name="T95" fmla="*/ 280 h 933"/>
                  <a:gd name="T96" fmla="*/ 311 w 703"/>
                  <a:gd name="T97" fmla="*/ 320 h 933"/>
                  <a:gd name="T98" fmla="*/ 305 w 703"/>
                  <a:gd name="T99" fmla="*/ 295 h 933"/>
                  <a:gd name="T100" fmla="*/ 271 w 703"/>
                  <a:gd name="T101" fmla="*/ 278 h 933"/>
                  <a:gd name="T102" fmla="*/ 286 w 703"/>
                  <a:gd name="T103" fmla="*/ 271 h 933"/>
                  <a:gd name="T104" fmla="*/ 340 w 703"/>
                  <a:gd name="T105" fmla="*/ 260 h 933"/>
                  <a:gd name="T106" fmla="*/ 422 w 703"/>
                  <a:gd name="T107" fmla="*/ 236 h 933"/>
                  <a:gd name="T108" fmla="*/ 503 w 703"/>
                  <a:gd name="T109" fmla="*/ 200 h 933"/>
                  <a:gd name="T110" fmla="*/ 536 w 703"/>
                  <a:gd name="T111" fmla="*/ 119 h 933"/>
                  <a:gd name="T112" fmla="*/ 541 w 703"/>
                  <a:gd name="T113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3" h="933">
                    <a:moveTo>
                      <a:pt x="548" y="13"/>
                    </a:moveTo>
                    <a:lnTo>
                      <a:pt x="556" y="50"/>
                    </a:lnTo>
                    <a:lnTo>
                      <a:pt x="559" y="89"/>
                    </a:lnTo>
                    <a:lnTo>
                      <a:pt x="560" y="129"/>
                    </a:lnTo>
                    <a:lnTo>
                      <a:pt x="564" y="168"/>
                    </a:lnTo>
                    <a:lnTo>
                      <a:pt x="571" y="169"/>
                    </a:lnTo>
                    <a:lnTo>
                      <a:pt x="578" y="168"/>
                    </a:lnTo>
                    <a:lnTo>
                      <a:pt x="585" y="166"/>
                    </a:lnTo>
                    <a:lnTo>
                      <a:pt x="593" y="165"/>
                    </a:lnTo>
                    <a:lnTo>
                      <a:pt x="605" y="166"/>
                    </a:lnTo>
                    <a:lnTo>
                      <a:pt x="615" y="167"/>
                    </a:lnTo>
                    <a:lnTo>
                      <a:pt x="625" y="171"/>
                    </a:lnTo>
                    <a:lnTo>
                      <a:pt x="636" y="174"/>
                    </a:lnTo>
                    <a:lnTo>
                      <a:pt x="645" y="179"/>
                    </a:lnTo>
                    <a:lnTo>
                      <a:pt x="653" y="186"/>
                    </a:lnTo>
                    <a:lnTo>
                      <a:pt x="661" y="192"/>
                    </a:lnTo>
                    <a:lnTo>
                      <a:pt x="668" y="200"/>
                    </a:lnTo>
                    <a:lnTo>
                      <a:pt x="674" y="202"/>
                    </a:lnTo>
                    <a:lnTo>
                      <a:pt x="684" y="200"/>
                    </a:lnTo>
                    <a:lnTo>
                      <a:pt x="695" y="199"/>
                    </a:lnTo>
                    <a:lnTo>
                      <a:pt x="702" y="199"/>
                    </a:lnTo>
                    <a:lnTo>
                      <a:pt x="703" y="202"/>
                    </a:lnTo>
                    <a:lnTo>
                      <a:pt x="700" y="204"/>
                    </a:lnTo>
                    <a:lnTo>
                      <a:pt x="696" y="206"/>
                    </a:lnTo>
                    <a:lnTo>
                      <a:pt x="689" y="210"/>
                    </a:lnTo>
                    <a:lnTo>
                      <a:pt x="682" y="212"/>
                    </a:lnTo>
                    <a:lnTo>
                      <a:pt x="674" y="214"/>
                    </a:lnTo>
                    <a:lnTo>
                      <a:pt x="667" y="215"/>
                    </a:lnTo>
                    <a:lnTo>
                      <a:pt x="661" y="214"/>
                    </a:lnTo>
                    <a:lnTo>
                      <a:pt x="658" y="211"/>
                    </a:lnTo>
                    <a:lnTo>
                      <a:pt x="653" y="209"/>
                    </a:lnTo>
                    <a:lnTo>
                      <a:pt x="649" y="205"/>
                    </a:lnTo>
                    <a:lnTo>
                      <a:pt x="644" y="204"/>
                    </a:lnTo>
                    <a:lnTo>
                      <a:pt x="639" y="202"/>
                    </a:lnTo>
                    <a:lnTo>
                      <a:pt x="635" y="199"/>
                    </a:lnTo>
                    <a:lnTo>
                      <a:pt x="631" y="197"/>
                    </a:lnTo>
                    <a:lnTo>
                      <a:pt x="627" y="194"/>
                    </a:lnTo>
                    <a:lnTo>
                      <a:pt x="615" y="195"/>
                    </a:lnTo>
                    <a:lnTo>
                      <a:pt x="599" y="199"/>
                    </a:lnTo>
                    <a:lnTo>
                      <a:pt x="578" y="209"/>
                    </a:lnTo>
                    <a:lnTo>
                      <a:pt x="557" y="218"/>
                    </a:lnTo>
                    <a:lnTo>
                      <a:pt x="536" y="229"/>
                    </a:lnTo>
                    <a:lnTo>
                      <a:pt x="516" y="240"/>
                    </a:lnTo>
                    <a:lnTo>
                      <a:pt x="501" y="248"/>
                    </a:lnTo>
                    <a:lnTo>
                      <a:pt x="492" y="253"/>
                    </a:lnTo>
                    <a:lnTo>
                      <a:pt x="492" y="257"/>
                    </a:lnTo>
                    <a:lnTo>
                      <a:pt x="494" y="260"/>
                    </a:lnTo>
                    <a:lnTo>
                      <a:pt x="496" y="264"/>
                    </a:lnTo>
                    <a:lnTo>
                      <a:pt x="499" y="266"/>
                    </a:lnTo>
                    <a:lnTo>
                      <a:pt x="502" y="271"/>
                    </a:lnTo>
                    <a:lnTo>
                      <a:pt x="513" y="275"/>
                    </a:lnTo>
                    <a:lnTo>
                      <a:pt x="528" y="280"/>
                    </a:lnTo>
                    <a:lnTo>
                      <a:pt x="545" y="283"/>
                    </a:lnTo>
                    <a:lnTo>
                      <a:pt x="563" y="288"/>
                    </a:lnTo>
                    <a:lnTo>
                      <a:pt x="582" y="293"/>
                    </a:lnTo>
                    <a:lnTo>
                      <a:pt x="599" y="296"/>
                    </a:lnTo>
                    <a:lnTo>
                      <a:pt x="612" y="301"/>
                    </a:lnTo>
                    <a:lnTo>
                      <a:pt x="614" y="309"/>
                    </a:lnTo>
                    <a:lnTo>
                      <a:pt x="617" y="317"/>
                    </a:lnTo>
                    <a:lnTo>
                      <a:pt x="621" y="326"/>
                    </a:lnTo>
                    <a:lnTo>
                      <a:pt x="623" y="334"/>
                    </a:lnTo>
                    <a:lnTo>
                      <a:pt x="630" y="379"/>
                    </a:lnTo>
                    <a:lnTo>
                      <a:pt x="628" y="425"/>
                    </a:lnTo>
                    <a:lnTo>
                      <a:pt x="620" y="470"/>
                    </a:lnTo>
                    <a:lnTo>
                      <a:pt x="609" y="513"/>
                    </a:lnTo>
                    <a:lnTo>
                      <a:pt x="595" y="525"/>
                    </a:lnTo>
                    <a:lnTo>
                      <a:pt x="584" y="534"/>
                    </a:lnTo>
                    <a:lnTo>
                      <a:pt x="574" y="541"/>
                    </a:lnTo>
                    <a:lnTo>
                      <a:pt x="564" y="546"/>
                    </a:lnTo>
                    <a:lnTo>
                      <a:pt x="554" y="548"/>
                    </a:lnTo>
                    <a:lnTo>
                      <a:pt x="542" y="551"/>
                    </a:lnTo>
                    <a:lnTo>
                      <a:pt x="528" y="553"/>
                    </a:lnTo>
                    <a:lnTo>
                      <a:pt x="509" y="555"/>
                    </a:lnTo>
                    <a:lnTo>
                      <a:pt x="498" y="556"/>
                    </a:lnTo>
                    <a:lnTo>
                      <a:pt x="480" y="556"/>
                    </a:lnTo>
                    <a:lnTo>
                      <a:pt x="458" y="557"/>
                    </a:lnTo>
                    <a:lnTo>
                      <a:pt x="433" y="557"/>
                    </a:lnTo>
                    <a:lnTo>
                      <a:pt x="405" y="557"/>
                    </a:lnTo>
                    <a:lnTo>
                      <a:pt x="374" y="557"/>
                    </a:lnTo>
                    <a:lnTo>
                      <a:pt x="342" y="556"/>
                    </a:lnTo>
                    <a:lnTo>
                      <a:pt x="309" y="556"/>
                    </a:lnTo>
                    <a:lnTo>
                      <a:pt x="275" y="555"/>
                    </a:lnTo>
                    <a:lnTo>
                      <a:pt x="243" y="554"/>
                    </a:lnTo>
                    <a:lnTo>
                      <a:pt x="212" y="553"/>
                    </a:lnTo>
                    <a:lnTo>
                      <a:pt x="182" y="552"/>
                    </a:lnTo>
                    <a:lnTo>
                      <a:pt x="155" y="551"/>
                    </a:lnTo>
                    <a:lnTo>
                      <a:pt x="133" y="548"/>
                    </a:lnTo>
                    <a:lnTo>
                      <a:pt x="115" y="547"/>
                    </a:lnTo>
                    <a:lnTo>
                      <a:pt x="101" y="545"/>
                    </a:lnTo>
                    <a:lnTo>
                      <a:pt x="98" y="548"/>
                    </a:lnTo>
                    <a:lnTo>
                      <a:pt x="88" y="560"/>
                    </a:lnTo>
                    <a:lnTo>
                      <a:pt x="75" y="577"/>
                    </a:lnTo>
                    <a:lnTo>
                      <a:pt x="61" y="598"/>
                    </a:lnTo>
                    <a:lnTo>
                      <a:pt x="46" y="622"/>
                    </a:lnTo>
                    <a:lnTo>
                      <a:pt x="35" y="647"/>
                    </a:lnTo>
                    <a:lnTo>
                      <a:pt x="29" y="671"/>
                    </a:lnTo>
                    <a:lnTo>
                      <a:pt x="30" y="696"/>
                    </a:lnTo>
                    <a:lnTo>
                      <a:pt x="35" y="715"/>
                    </a:lnTo>
                    <a:lnTo>
                      <a:pt x="46" y="742"/>
                    </a:lnTo>
                    <a:lnTo>
                      <a:pt x="59" y="774"/>
                    </a:lnTo>
                    <a:lnTo>
                      <a:pt x="72" y="808"/>
                    </a:lnTo>
                    <a:lnTo>
                      <a:pt x="87" y="844"/>
                    </a:lnTo>
                    <a:lnTo>
                      <a:pt x="102" y="878"/>
                    </a:lnTo>
                    <a:lnTo>
                      <a:pt x="115" y="909"/>
                    </a:lnTo>
                    <a:lnTo>
                      <a:pt x="125" y="933"/>
                    </a:lnTo>
                    <a:lnTo>
                      <a:pt x="107" y="924"/>
                    </a:lnTo>
                    <a:lnTo>
                      <a:pt x="92" y="911"/>
                    </a:lnTo>
                    <a:lnTo>
                      <a:pt x="80" y="898"/>
                    </a:lnTo>
                    <a:lnTo>
                      <a:pt x="70" y="882"/>
                    </a:lnTo>
                    <a:lnTo>
                      <a:pt x="62" y="866"/>
                    </a:lnTo>
                    <a:lnTo>
                      <a:pt x="55" y="848"/>
                    </a:lnTo>
                    <a:lnTo>
                      <a:pt x="49" y="830"/>
                    </a:lnTo>
                    <a:lnTo>
                      <a:pt x="45" y="812"/>
                    </a:lnTo>
                    <a:lnTo>
                      <a:pt x="42" y="800"/>
                    </a:lnTo>
                    <a:lnTo>
                      <a:pt x="41" y="789"/>
                    </a:lnTo>
                    <a:lnTo>
                      <a:pt x="40" y="779"/>
                    </a:lnTo>
                    <a:lnTo>
                      <a:pt x="40" y="767"/>
                    </a:lnTo>
                    <a:lnTo>
                      <a:pt x="37" y="759"/>
                    </a:lnTo>
                    <a:lnTo>
                      <a:pt x="33" y="751"/>
                    </a:lnTo>
                    <a:lnTo>
                      <a:pt x="29" y="744"/>
                    </a:lnTo>
                    <a:lnTo>
                      <a:pt x="24" y="738"/>
                    </a:lnTo>
                    <a:lnTo>
                      <a:pt x="12" y="720"/>
                    </a:lnTo>
                    <a:lnTo>
                      <a:pt x="6" y="700"/>
                    </a:lnTo>
                    <a:lnTo>
                      <a:pt x="1" y="678"/>
                    </a:lnTo>
                    <a:lnTo>
                      <a:pt x="0" y="655"/>
                    </a:lnTo>
                    <a:lnTo>
                      <a:pt x="2" y="651"/>
                    </a:lnTo>
                    <a:lnTo>
                      <a:pt x="7" y="642"/>
                    </a:lnTo>
                    <a:lnTo>
                      <a:pt x="14" y="627"/>
                    </a:lnTo>
                    <a:lnTo>
                      <a:pt x="20" y="608"/>
                    </a:lnTo>
                    <a:lnTo>
                      <a:pt x="30" y="590"/>
                    </a:lnTo>
                    <a:lnTo>
                      <a:pt x="39" y="570"/>
                    </a:lnTo>
                    <a:lnTo>
                      <a:pt x="49" y="554"/>
                    </a:lnTo>
                    <a:lnTo>
                      <a:pt x="60" y="540"/>
                    </a:lnTo>
                    <a:lnTo>
                      <a:pt x="56" y="537"/>
                    </a:lnTo>
                    <a:lnTo>
                      <a:pt x="52" y="536"/>
                    </a:lnTo>
                    <a:lnTo>
                      <a:pt x="47" y="532"/>
                    </a:lnTo>
                    <a:lnTo>
                      <a:pt x="46" y="528"/>
                    </a:lnTo>
                    <a:lnTo>
                      <a:pt x="48" y="525"/>
                    </a:lnTo>
                    <a:lnTo>
                      <a:pt x="48" y="521"/>
                    </a:lnTo>
                    <a:lnTo>
                      <a:pt x="48" y="517"/>
                    </a:lnTo>
                    <a:lnTo>
                      <a:pt x="50" y="515"/>
                    </a:lnTo>
                    <a:lnTo>
                      <a:pt x="57" y="517"/>
                    </a:lnTo>
                    <a:lnTo>
                      <a:pt x="67" y="518"/>
                    </a:lnTo>
                    <a:lnTo>
                      <a:pt x="75" y="521"/>
                    </a:lnTo>
                    <a:lnTo>
                      <a:pt x="85" y="522"/>
                    </a:lnTo>
                    <a:lnTo>
                      <a:pt x="97" y="523"/>
                    </a:lnTo>
                    <a:lnTo>
                      <a:pt x="108" y="524"/>
                    </a:lnTo>
                    <a:lnTo>
                      <a:pt x="122" y="524"/>
                    </a:lnTo>
                    <a:lnTo>
                      <a:pt x="137" y="525"/>
                    </a:lnTo>
                    <a:lnTo>
                      <a:pt x="153" y="526"/>
                    </a:lnTo>
                    <a:lnTo>
                      <a:pt x="170" y="526"/>
                    </a:lnTo>
                    <a:lnTo>
                      <a:pt x="190" y="528"/>
                    </a:lnTo>
                    <a:lnTo>
                      <a:pt x="211" y="529"/>
                    </a:lnTo>
                    <a:lnTo>
                      <a:pt x="234" y="529"/>
                    </a:lnTo>
                    <a:lnTo>
                      <a:pt x="259" y="530"/>
                    </a:lnTo>
                    <a:lnTo>
                      <a:pt x="286" y="531"/>
                    </a:lnTo>
                    <a:lnTo>
                      <a:pt x="314" y="532"/>
                    </a:lnTo>
                    <a:lnTo>
                      <a:pt x="350" y="533"/>
                    </a:lnTo>
                    <a:lnTo>
                      <a:pt x="383" y="534"/>
                    </a:lnTo>
                    <a:lnTo>
                      <a:pt x="412" y="534"/>
                    </a:lnTo>
                    <a:lnTo>
                      <a:pt x="439" y="533"/>
                    </a:lnTo>
                    <a:lnTo>
                      <a:pt x="463" y="533"/>
                    </a:lnTo>
                    <a:lnTo>
                      <a:pt x="484" y="531"/>
                    </a:lnTo>
                    <a:lnTo>
                      <a:pt x="502" y="530"/>
                    </a:lnTo>
                    <a:lnTo>
                      <a:pt x="517" y="528"/>
                    </a:lnTo>
                    <a:lnTo>
                      <a:pt x="531" y="526"/>
                    </a:lnTo>
                    <a:lnTo>
                      <a:pt x="541" y="524"/>
                    </a:lnTo>
                    <a:lnTo>
                      <a:pt x="551" y="523"/>
                    </a:lnTo>
                    <a:lnTo>
                      <a:pt x="557" y="521"/>
                    </a:lnTo>
                    <a:lnTo>
                      <a:pt x="563" y="519"/>
                    </a:lnTo>
                    <a:lnTo>
                      <a:pt x="567" y="518"/>
                    </a:lnTo>
                    <a:lnTo>
                      <a:pt x="568" y="517"/>
                    </a:lnTo>
                    <a:lnTo>
                      <a:pt x="569" y="517"/>
                    </a:lnTo>
                    <a:lnTo>
                      <a:pt x="581" y="509"/>
                    </a:lnTo>
                    <a:lnTo>
                      <a:pt x="587" y="501"/>
                    </a:lnTo>
                    <a:lnTo>
                      <a:pt x="590" y="494"/>
                    </a:lnTo>
                    <a:lnTo>
                      <a:pt x="590" y="492"/>
                    </a:lnTo>
                    <a:lnTo>
                      <a:pt x="586" y="493"/>
                    </a:lnTo>
                    <a:lnTo>
                      <a:pt x="581" y="493"/>
                    </a:lnTo>
                    <a:lnTo>
                      <a:pt x="572" y="495"/>
                    </a:lnTo>
                    <a:lnTo>
                      <a:pt x="561" y="496"/>
                    </a:lnTo>
                    <a:lnTo>
                      <a:pt x="547" y="498"/>
                    </a:lnTo>
                    <a:lnTo>
                      <a:pt x="531" y="500"/>
                    </a:lnTo>
                    <a:lnTo>
                      <a:pt x="514" y="501"/>
                    </a:lnTo>
                    <a:lnTo>
                      <a:pt x="495" y="503"/>
                    </a:lnTo>
                    <a:lnTo>
                      <a:pt x="475" y="504"/>
                    </a:lnTo>
                    <a:lnTo>
                      <a:pt x="453" y="506"/>
                    </a:lnTo>
                    <a:lnTo>
                      <a:pt x="430" y="507"/>
                    </a:lnTo>
                    <a:lnTo>
                      <a:pt x="407" y="508"/>
                    </a:lnTo>
                    <a:lnTo>
                      <a:pt x="383" y="509"/>
                    </a:lnTo>
                    <a:lnTo>
                      <a:pt x="360" y="509"/>
                    </a:lnTo>
                    <a:lnTo>
                      <a:pt x="336" y="508"/>
                    </a:lnTo>
                    <a:lnTo>
                      <a:pt x="313" y="507"/>
                    </a:lnTo>
                    <a:lnTo>
                      <a:pt x="301" y="506"/>
                    </a:lnTo>
                    <a:lnTo>
                      <a:pt x="284" y="504"/>
                    </a:lnTo>
                    <a:lnTo>
                      <a:pt x="266" y="504"/>
                    </a:lnTo>
                    <a:lnTo>
                      <a:pt x="245" y="503"/>
                    </a:lnTo>
                    <a:lnTo>
                      <a:pt x="223" y="502"/>
                    </a:lnTo>
                    <a:lnTo>
                      <a:pt x="201" y="500"/>
                    </a:lnTo>
                    <a:lnTo>
                      <a:pt x="177" y="499"/>
                    </a:lnTo>
                    <a:lnTo>
                      <a:pt x="154" y="498"/>
                    </a:lnTo>
                    <a:lnTo>
                      <a:pt x="132" y="495"/>
                    </a:lnTo>
                    <a:lnTo>
                      <a:pt x="110" y="494"/>
                    </a:lnTo>
                    <a:lnTo>
                      <a:pt x="91" y="492"/>
                    </a:lnTo>
                    <a:lnTo>
                      <a:pt x="72" y="491"/>
                    </a:lnTo>
                    <a:lnTo>
                      <a:pt x="56" y="488"/>
                    </a:lnTo>
                    <a:lnTo>
                      <a:pt x="44" y="486"/>
                    </a:lnTo>
                    <a:lnTo>
                      <a:pt x="34" y="483"/>
                    </a:lnTo>
                    <a:lnTo>
                      <a:pt x="30" y="480"/>
                    </a:lnTo>
                    <a:lnTo>
                      <a:pt x="27" y="479"/>
                    </a:lnTo>
                    <a:lnTo>
                      <a:pt x="26" y="475"/>
                    </a:lnTo>
                    <a:lnTo>
                      <a:pt x="25" y="470"/>
                    </a:lnTo>
                    <a:lnTo>
                      <a:pt x="25" y="466"/>
                    </a:lnTo>
                    <a:lnTo>
                      <a:pt x="37" y="470"/>
                    </a:lnTo>
                    <a:lnTo>
                      <a:pt x="52" y="472"/>
                    </a:lnTo>
                    <a:lnTo>
                      <a:pt x="70" y="475"/>
                    </a:lnTo>
                    <a:lnTo>
                      <a:pt x="91" y="477"/>
                    </a:lnTo>
                    <a:lnTo>
                      <a:pt x="113" y="479"/>
                    </a:lnTo>
                    <a:lnTo>
                      <a:pt x="137" y="480"/>
                    </a:lnTo>
                    <a:lnTo>
                      <a:pt x="161" y="483"/>
                    </a:lnTo>
                    <a:lnTo>
                      <a:pt x="186" y="484"/>
                    </a:lnTo>
                    <a:lnTo>
                      <a:pt x="209" y="485"/>
                    </a:lnTo>
                    <a:lnTo>
                      <a:pt x="233" y="486"/>
                    </a:lnTo>
                    <a:lnTo>
                      <a:pt x="253" y="486"/>
                    </a:lnTo>
                    <a:lnTo>
                      <a:pt x="272" y="487"/>
                    </a:lnTo>
                    <a:lnTo>
                      <a:pt x="288" y="487"/>
                    </a:lnTo>
                    <a:lnTo>
                      <a:pt x="299" y="488"/>
                    </a:lnTo>
                    <a:lnTo>
                      <a:pt x="307" y="488"/>
                    </a:lnTo>
                    <a:lnTo>
                      <a:pt x="310" y="488"/>
                    </a:lnTo>
                    <a:lnTo>
                      <a:pt x="349" y="488"/>
                    </a:lnTo>
                    <a:lnTo>
                      <a:pt x="383" y="488"/>
                    </a:lnTo>
                    <a:lnTo>
                      <a:pt x="415" y="488"/>
                    </a:lnTo>
                    <a:lnTo>
                      <a:pt x="442" y="487"/>
                    </a:lnTo>
                    <a:lnTo>
                      <a:pt x="468" y="487"/>
                    </a:lnTo>
                    <a:lnTo>
                      <a:pt x="488" y="486"/>
                    </a:lnTo>
                    <a:lnTo>
                      <a:pt x="508" y="484"/>
                    </a:lnTo>
                    <a:lnTo>
                      <a:pt x="525" y="481"/>
                    </a:lnTo>
                    <a:lnTo>
                      <a:pt x="539" y="479"/>
                    </a:lnTo>
                    <a:lnTo>
                      <a:pt x="552" y="477"/>
                    </a:lnTo>
                    <a:lnTo>
                      <a:pt x="563" y="473"/>
                    </a:lnTo>
                    <a:lnTo>
                      <a:pt x="572" y="470"/>
                    </a:lnTo>
                    <a:lnTo>
                      <a:pt x="581" y="465"/>
                    </a:lnTo>
                    <a:lnTo>
                      <a:pt x="587" y="460"/>
                    </a:lnTo>
                    <a:lnTo>
                      <a:pt x="594" y="455"/>
                    </a:lnTo>
                    <a:lnTo>
                      <a:pt x="600" y="448"/>
                    </a:lnTo>
                    <a:lnTo>
                      <a:pt x="605" y="420"/>
                    </a:lnTo>
                    <a:lnTo>
                      <a:pt x="610" y="392"/>
                    </a:lnTo>
                    <a:lnTo>
                      <a:pt x="613" y="364"/>
                    </a:lnTo>
                    <a:lnTo>
                      <a:pt x="612" y="334"/>
                    </a:lnTo>
                    <a:lnTo>
                      <a:pt x="604" y="324"/>
                    </a:lnTo>
                    <a:lnTo>
                      <a:pt x="594" y="316"/>
                    </a:lnTo>
                    <a:lnTo>
                      <a:pt x="583" y="311"/>
                    </a:lnTo>
                    <a:lnTo>
                      <a:pt x="571" y="309"/>
                    </a:lnTo>
                    <a:lnTo>
                      <a:pt x="560" y="306"/>
                    </a:lnTo>
                    <a:lnTo>
                      <a:pt x="547" y="305"/>
                    </a:lnTo>
                    <a:lnTo>
                      <a:pt x="534" y="303"/>
                    </a:lnTo>
                    <a:lnTo>
                      <a:pt x="523" y="301"/>
                    </a:lnTo>
                    <a:lnTo>
                      <a:pt x="517" y="301"/>
                    </a:lnTo>
                    <a:lnTo>
                      <a:pt x="510" y="301"/>
                    </a:lnTo>
                    <a:lnTo>
                      <a:pt x="504" y="301"/>
                    </a:lnTo>
                    <a:lnTo>
                      <a:pt x="498" y="302"/>
                    </a:lnTo>
                    <a:lnTo>
                      <a:pt x="492" y="303"/>
                    </a:lnTo>
                    <a:lnTo>
                      <a:pt x="487" y="305"/>
                    </a:lnTo>
                    <a:lnTo>
                      <a:pt x="483" y="309"/>
                    </a:lnTo>
                    <a:lnTo>
                      <a:pt x="479" y="314"/>
                    </a:lnTo>
                    <a:lnTo>
                      <a:pt x="475" y="324"/>
                    </a:lnTo>
                    <a:lnTo>
                      <a:pt x="470" y="334"/>
                    </a:lnTo>
                    <a:lnTo>
                      <a:pt x="463" y="342"/>
                    </a:lnTo>
                    <a:lnTo>
                      <a:pt x="453" y="347"/>
                    </a:lnTo>
                    <a:lnTo>
                      <a:pt x="456" y="336"/>
                    </a:lnTo>
                    <a:lnTo>
                      <a:pt x="465" y="314"/>
                    </a:lnTo>
                    <a:lnTo>
                      <a:pt x="473" y="291"/>
                    </a:lnTo>
                    <a:lnTo>
                      <a:pt x="473" y="275"/>
                    </a:lnTo>
                    <a:lnTo>
                      <a:pt x="470" y="267"/>
                    </a:lnTo>
                    <a:lnTo>
                      <a:pt x="464" y="262"/>
                    </a:lnTo>
                    <a:lnTo>
                      <a:pt x="457" y="259"/>
                    </a:lnTo>
                    <a:lnTo>
                      <a:pt x="449" y="257"/>
                    </a:lnTo>
                    <a:lnTo>
                      <a:pt x="440" y="256"/>
                    </a:lnTo>
                    <a:lnTo>
                      <a:pt x="432" y="256"/>
                    </a:lnTo>
                    <a:lnTo>
                      <a:pt x="423" y="255"/>
                    </a:lnTo>
                    <a:lnTo>
                      <a:pt x="416" y="253"/>
                    </a:lnTo>
                    <a:lnTo>
                      <a:pt x="403" y="253"/>
                    </a:lnTo>
                    <a:lnTo>
                      <a:pt x="392" y="256"/>
                    </a:lnTo>
                    <a:lnTo>
                      <a:pt x="381" y="258"/>
                    </a:lnTo>
                    <a:lnTo>
                      <a:pt x="371" y="263"/>
                    </a:lnTo>
                    <a:lnTo>
                      <a:pt x="362" y="268"/>
                    </a:lnTo>
                    <a:lnTo>
                      <a:pt x="351" y="274"/>
                    </a:lnTo>
                    <a:lnTo>
                      <a:pt x="343" y="280"/>
                    </a:lnTo>
                    <a:lnTo>
                      <a:pt x="334" y="287"/>
                    </a:lnTo>
                    <a:lnTo>
                      <a:pt x="328" y="295"/>
                    </a:lnTo>
                    <a:lnTo>
                      <a:pt x="322" y="302"/>
                    </a:lnTo>
                    <a:lnTo>
                      <a:pt x="318" y="310"/>
                    </a:lnTo>
                    <a:lnTo>
                      <a:pt x="314" y="319"/>
                    </a:lnTo>
                    <a:lnTo>
                      <a:pt x="311" y="320"/>
                    </a:lnTo>
                    <a:lnTo>
                      <a:pt x="307" y="318"/>
                    </a:lnTo>
                    <a:lnTo>
                      <a:pt x="304" y="316"/>
                    </a:lnTo>
                    <a:lnTo>
                      <a:pt x="302" y="313"/>
                    </a:lnTo>
                    <a:lnTo>
                      <a:pt x="303" y="306"/>
                    </a:lnTo>
                    <a:lnTo>
                      <a:pt x="304" y="301"/>
                    </a:lnTo>
                    <a:lnTo>
                      <a:pt x="305" y="295"/>
                    </a:lnTo>
                    <a:lnTo>
                      <a:pt x="307" y="289"/>
                    </a:lnTo>
                    <a:lnTo>
                      <a:pt x="301" y="288"/>
                    </a:lnTo>
                    <a:lnTo>
                      <a:pt x="292" y="286"/>
                    </a:lnTo>
                    <a:lnTo>
                      <a:pt x="284" y="283"/>
                    </a:lnTo>
                    <a:lnTo>
                      <a:pt x="277" y="280"/>
                    </a:lnTo>
                    <a:lnTo>
                      <a:pt x="271" y="278"/>
                    </a:lnTo>
                    <a:lnTo>
                      <a:pt x="265" y="276"/>
                    </a:lnTo>
                    <a:lnTo>
                      <a:pt x="261" y="274"/>
                    </a:lnTo>
                    <a:lnTo>
                      <a:pt x="260" y="274"/>
                    </a:lnTo>
                    <a:lnTo>
                      <a:pt x="268" y="273"/>
                    </a:lnTo>
                    <a:lnTo>
                      <a:pt x="276" y="272"/>
                    </a:lnTo>
                    <a:lnTo>
                      <a:pt x="286" y="271"/>
                    </a:lnTo>
                    <a:lnTo>
                      <a:pt x="294" y="270"/>
                    </a:lnTo>
                    <a:lnTo>
                      <a:pt x="303" y="270"/>
                    </a:lnTo>
                    <a:lnTo>
                      <a:pt x="312" y="270"/>
                    </a:lnTo>
                    <a:lnTo>
                      <a:pt x="320" y="270"/>
                    </a:lnTo>
                    <a:lnTo>
                      <a:pt x="329" y="270"/>
                    </a:lnTo>
                    <a:lnTo>
                      <a:pt x="340" y="260"/>
                    </a:lnTo>
                    <a:lnTo>
                      <a:pt x="352" y="252"/>
                    </a:lnTo>
                    <a:lnTo>
                      <a:pt x="365" y="247"/>
                    </a:lnTo>
                    <a:lnTo>
                      <a:pt x="378" y="242"/>
                    </a:lnTo>
                    <a:lnTo>
                      <a:pt x="392" y="238"/>
                    </a:lnTo>
                    <a:lnTo>
                      <a:pt x="407" y="237"/>
                    </a:lnTo>
                    <a:lnTo>
                      <a:pt x="422" y="236"/>
                    </a:lnTo>
                    <a:lnTo>
                      <a:pt x="438" y="237"/>
                    </a:lnTo>
                    <a:lnTo>
                      <a:pt x="446" y="233"/>
                    </a:lnTo>
                    <a:lnTo>
                      <a:pt x="457" y="226"/>
                    </a:lnTo>
                    <a:lnTo>
                      <a:pt x="471" y="218"/>
                    </a:lnTo>
                    <a:lnTo>
                      <a:pt x="487" y="209"/>
                    </a:lnTo>
                    <a:lnTo>
                      <a:pt x="503" y="200"/>
                    </a:lnTo>
                    <a:lnTo>
                      <a:pt x="518" y="192"/>
                    </a:lnTo>
                    <a:lnTo>
                      <a:pt x="531" y="186"/>
                    </a:lnTo>
                    <a:lnTo>
                      <a:pt x="541" y="181"/>
                    </a:lnTo>
                    <a:lnTo>
                      <a:pt x="537" y="161"/>
                    </a:lnTo>
                    <a:lnTo>
                      <a:pt x="534" y="141"/>
                    </a:lnTo>
                    <a:lnTo>
                      <a:pt x="536" y="119"/>
                    </a:lnTo>
                    <a:lnTo>
                      <a:pt x="537" y="98"/>
                    </a:lnTo>
                    <a:lnTo>
                      <a:pt x="541" y="37"/>
                    </a:lnTo>
                    <a:lnTo>
                      <a:pt x="540" y="27"/>
                    </a:lnTo>
                    <a:lnTo>
                      <a:pt x="537" y="16"/>
                    </a:lnTo>
                    <a:lnTo>
                      <a:pt x="534" y="7"/>
                    </a:lnTo>
                    <a:lnTo>
                      <a:pt x="541" y="0"/>
                    </a:lnTo>
                    <a:lnTo>
                      <a:pt x="54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8" name="Freeform 84"/>
              <p:cNvSpPr>
                <a:spLocks/>
              </p:cNvSpPr>
              <p:nvPr/>
            </p:nvSpPr>
            <p:spPr bwMode="auto">
              <a:xfrm>
                <a:off x="2360" y="2424"/>
                <a:ext cx="31" cy="31"/>
              </a:xfrm>
              <a:custGeom>
                <a:avLst/>
                <a:gdLst>
                  <a:gd name="T0" fmla="*/ 60 w 63"/>
                  <a:gd name="T1" fmla="*/ 0 h 62"/>
                  <a:gd name="T2" fmla="*/ 61 w 63"/>
                  <a:gd name="T3" fmla="*/ 2 h 62"/>
                  <a:gd name="T4" fmla="*/ 62 w 63"/>
                  <a:gd name="T5" fmla="*/ 4 h 62"/>
                  <a:gd name="T6" fmla="*/ 63 w 63"/>
                  <a:gd name="T7" fmla="*/ 6 h 62"/>
                  <a:gd name="T8" fmla="*/ 62 w 63"/>
                  <a:gd name="T9" fmla="*/ 9 h 62"/>
                  <a:gd name="T10" fmla="*/ 55 w 63"/>
                  <a:gd name="T11" fmla="*/ 15 h 62"/>
                  <a:gd name="T12" fmla="*/ 48 w 63"/>
                  <a:gd name="T13" fmla="*/ 20 h 62"/>
                  <a:gd name="T14" fmla="*/ 42 w 63"/>
                  <a:gd name="T15" fmla="*/ 26 h 62"/>
                  <a:gd name="T16" fmla="*/ 35 w 63"/>
                  <a:gd name="T17" fmla="*/ 33 h 62"/>
                  <a:gd name="T18" fmla="*/ 28 w 63"/>
                  <a:gd name="T19" fmla="*/ 39 h 62"/>
                  <a:gd name="T20" fmla="*/ 22 w 63"/>
                  <a:gd name="T21" fmla="*/ 46 h 62"/>
                  <a:gd name="T22" fmla="*/ 16 w 63"/>
                  <a:gd name="T23" fmla="*/ 53 h 62"/>
                  <a:gd name="T24" fmla="*/ 10 w 63"/>
                  <a:gd name="T25" fmla="*/ 61 h 62"/>
                  <a:gd name="T26" fmla="*/ 7 w 63"/>
                  <a:gd name="T27" fmla="*/ 62 h 62"/>
                  <a:gd name="T28" fmla="*/ 5 w 63"/>
                  <a:gd name="T29" fmla="*/ 62 h 62"/>
                  <a:gd name="T30" fmla="*/ 2 w 63"/>
                  <a:gd name="T31" fmla="*/ 59 h 62"/>
                  <a:gd name="T32" fmla="*/ 0 w 63"/>
                  <a:gd name="T33" fmla="*/ 57 h 62"/>
                  <a:gd name="T34" fmla="*/ 2 w 63"/>
                  <a:gd name="T35" fmla="*/ 51 h 62"/>
                  <a:gd name="T36" fmla="*/ 9 w 63"/>
                  <a:gd name="T37" fmla="*/ 43 h 62"/>
                  <a:gd name="T38" fmla="*/ 19 w 63"/>
                  <a:gd name="T39" fmla="*/ 34 h 62"/>
                  <a:gd name="T40" fmla="*/ 30 w 63"/>
                  <a:gd name="T41" fmla="*/ 24 h 62"/>
                  <a:gd name="T42" fmla="*/ 40 w 63"/>
                  <a:gd name="T43" fmla="*/ 15 h 62"/>
                  <a:gd name="T44" fmla="*/ 51 w 63"/>
                  <a:gd name="T45" fmla="*/ 6 h 62"/>
                  <a:gd name="T46" fmla="*/ 58 w 63"/>
                  <a:gd name="T47" fmla="*/ 2 h 62"/>
                  <a:gd name="T48" fmla="*/ 60 w 63"/>
                  <a:gd name="T4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62">
                    <a:moveTo>
                      <a:pt x="60" y="0"/>
                    </a:moveTo>
                    <a:lnTo>
                      <a:pt x="61" y="2"/>
                    </a:lnTo>
                    <a:lnTo>
                      <a:pt x="62" y="4"/>
                    </a:lnTo>
                    <a:lnTo>
                      <a:pt x="63" y="6"/>
                    </a:lnTo>
                    <a:lnTo>
                      <a:pt x="62" y="9"/>
                    </a:lnTo>
                    <a:lnTo>
                      <a:pt x="55" y="15"/>
                    </a:lnTo>
                    <a:lnTo>
                      <a:pt x="48" y="20"/>
                    </a:lnTo>
                    <a:lnTo>
                      <a:pt x="42" y="26"/>
                    </a:lnTo>
                    <a:lnTo>
                      <a:pt x="35" y="33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2" y="59"/>
                    </a:lnTo>
                    <a:lnTo>
                      <a:pt x="0" y="57"/>
                    </a:lnTo>
                    <a:lnTo>
                      <a:pt x="2" y="51"/>
                    </a:lnTo>
                    <a:lnTo>
                      <a:pt x="9" y="43"/>
                    </a:lnTo>
                    <a:lnTo>
                      <a:pt x="19" y="34"/>
                    </a:lnTo>
                    <a:lnTo>
                      <a:pt x="30" y="24"/>
                    </a:lnTo>
                    <a:lnTo>
                      <a:pt x="40" y="15"/>
                    </a:lnTo>
                    <a:lnTo>
                      <a:pt x="51" y="6"/>
                    </a:lnTo>
                    <a:lnTo>
                      <a:pt x="58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49" name="Freeform 85"/>
              <p:cNvSpPr>
                <a:spLocks/>
              </p:cNvSpPr>
              <p:nvPr/>
            </p:nvSpPr>
            <p:spPr bwMode="auto">
              <a:xfrm>
                <a:off x="2377" y="2429"/>
                <a:ext cx="28" cy="29"/>
              </a:xfrm>
              <a:custGeom>
                <a:avLst/>
                <a:gdLst>
                  <a:gd name="T0" fmla="*/ 56 w 56"/>
                  <a:gd name="T1" fmla="*/ 5 h 59"/>
                  <a:gd name="T2" fmla="*/ 55 w 56"/>
                  <a:gd name="T3" fmla="*/ 8 h 59"/>
                  <a:gd name="T4" fmla="*/ 52 w 56"/>
                  <a:gd name="T5" fmla="*/ 13 h 59"/>
                  <a:gd name="T6" fmla="*/ 45 w 56"/>
                  <a:gd name="T7" fmla="*/ 18 h 59"/>
                  <a:gd name="T8" fmla="*/ 38 w 56"/>
                  <a:gd name="T9" fmla="*/ 25 h 59"/>
                  <a:gd name="T10" fmla="*/ 30 w 56"/>
                  <a:gd name="T11" fmla="*/ 33 h 59"/>
                  <a:gd name="T12" fmla="*/ 22 w 56"/>
                  <a:gd name="T13" fmla="*/ 40 h 59"/>
                  <a:gd name="T14" fmla="*/ 16 w 56"/>
                  <a:gd name="T15" fmla="*/ 47 h 59"/>
                  <a:gd name="T16" fmla="*/ 11 w 56"/>
                  <a:gd name="T17" fmla="*/ 54 h 59"/>
                  <a:gd name="T18" fmla="*/ 9 w 56"/>
                  <a:gd name="T19" fmla="*/ 58 h 59"/>
                  <a:gd name="T20" fmla="*/ 7 w 56"/>
                  <a:gd name="T21" fmla="*/ 59 h 59"/>
                  <a:gd name="T22" fmla="*/ 3 w 56"/>
                  <a:gd name="T23" fmla="*/ 59 h 59"/>
                  <a:gd name="T24" fmla="*/ 0 w 56"/>
                  <a:gd name="T25" fmla="*/ 58 h 59"/>
                  <a:gd name="T26" fmla="*/ 0 w 56"/>
                  <a:gd name="T27" fmla="*/ 53 h 59"/>
                  <a:gd name="T28" fmla="*/ 3 w 56"/>
                  <a:gd name="T29" fmla="*/ 46 h 59"/>
                  <a:gd name="T30" fmla="*/ 9 w 56"/>
                  <a:gd name="T31" fmla="*/ 38 h 59"/>
                  <a:gd name="T32" fmla="*/ 17 w 56"/>
                  <a:gd name="T33" fmla="*/ 30 h 59"/>
                  <a:gd name="T34" fmla="*/ 26 w 56"/>
                  <a:gd name="T35" fmla="*/ 21 h 59"/>
                  <a:gd name="T36" fmla="*/ 35 w 56"/>
                  <a:gd name="T37" fmla="*/ 13 h 59"/>
                  <a:gd name="T38" fmla="*/ 43 w 56"/>
                  <a:gd name="T39" fmla="*/ 6 h 59"/>
                  <a:gd name="T40" fmla="*/ 49 w 56"/>
                  <a:gd name="T41" fmla="*/ 0 h 59"/>
                  <a:gd name="T42" fmla="*/ 52 w 56"/>
                  <a:gd name="T43" fmla="*/ 0 h 59"/>
                  <a:gd name="T44" fmla="*/ 54 w 56"/>
                  <a:gd name="T45" fmla="*/ 1 h 59"/>
                  <a:gd name="T46" fmla="*/ 55 w 56"/>
                  <a:gd name="T47" fmla="*/ 2 h 59"/>
                  <a:gd name="T48" fmla="*/ 56 w 56"/>
                  <a:gd name="T49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59">
                    <a:moveTo>
                      <a:pt x="56" y="5"/>
                    </a:moveTo>
                    <a:lnTo>
                      <a:pt x="55" y="8"/>
                    </a:lnTo>
                    <a:lnTo>
                      <a:pt x="52" y="13"/>
                    </a:lnTo>
                    <a:lnTo>
                      <a:pt x="45" y="18"/>
                    </a:lnTo>
                    <a:lnTo>
                      <a:pt x="38" y="25"/>
                    </a:lnTo>
                    <a:lnTo>
                      <a:pt x="30" y="33"/>
                    </a:lnTo>
                    <a:lnTo>
                      <a:pt x="22" y="40"/>
                    </a:lnTo>
                    <a:lnTo>
                      <a:pt x="16" y="47"/>
                    </a:lnTo>
                    <a:lnTo>
                      <a:pt x="11" y="54"/>
                    </a:lnTo>
                    <a:lnTo>
                      <a:pt x="9" y="58"/>
                    </a:lnTo>
                    <a:lnTo>
                      <a:pt x="7" y="59"/>
                    </a:lnTo>
                    <a:lnTo>
                      <a:pt x="3" y="59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3" y="46"/>
                    </a:lnTo>
                    <a:lnTo>
                      <a:pt x="9" y="38"/>
                    </a:lnTo>
                    <a:lnTo>
                      <a:pt x="17" y="30"/>
                    </a:lnTo>
                    <a:lnTo>
                      <a:pt x="26" y="21"/>
                    </a:lnTo>
                    <a:lnTo>
                      <a:pt x="35" y="13"/>
                    </a:lnTo>
                    <a:lnTo>
                      <a:pt x="43" y="6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50" name="Freeform 86"/>
              <p:cNvSpPr>
                <a:spLocks/>
              </p:cNvSpPr>
              <p:nvPr/>
            </p:nvSpPr>
            <p:spPr bwMode="auto">
              <a:xfrm>
                <a:off x="2398" y="2430"/>
                <a:ext cx="21" cy="28"/>
              </a:xfrm>
              <a:custGeom>
                <a:avLst/>
                <a:gdLst>
                  <a:gd name="T0" fmla="*/ 44 w 44"/>
                  <a:gd name="T1" fmla="*/ 8 h 57"/>
                  <a:gd name="T2" fmla="*/ 35 w 44"/>
                  <a:gd name="T3" fmla="*/ 20 h 57"/>
                  <a:gd name="T4" fmla="*/ 27 w 44"/>
                  <a:gd name="T5" fmla="*/ 31 h 57"/>
                  <a:gd name="T6" fmla="*/ 20 w 44"/>
                  <a:gd name="T7" fmla="*/ 43 h 57"/>
                  <a:gd name="T8" fmla="*/ 14 w 44"/>
                  <a:gd name="T9" fmla="*/ 57 h 57"/>
                  <a:gd name="T10" fmla="*/ 11 w 44"/>
                  <a:gd name="T11" fmla="*/ 57 h 57"/>
                  <a:gd name="T12" fmla="*/ 7 w 44"/>
                  <a:gd name="T13" fmla="*/ 57 h 57"/>
                  <a:gd name="T14" fmla="*/ 4 w 44"/>
                  <a:gd name="T15" fmla="*/ 54 h 57"/>
                  <a:gd name="T16" fmla="*/ 0 w 44"/>
                  <a:gd name="T17" fmla="*/ 52 h 57"/>
                  <a:gd name="T18" fmla="*/ 4 w 44"/>
                  <a:gd name="T19" fmla="*/ 45 h 57"/>
                  <a:gd name="T20" fmla="*/ 12 w 44"/>
                  <a:gd name="T21" fmla="*/ 30 h 57"/>
                  <a:gd name="T22" fmla="*/ 22 w 44"/>
                  <a:gd name="T23" fmla="*/ 13 h 57"/>
                  <a:gd name="T24" fmla="*/ 32 w 44"/>
                  <a:gd name="T25" fmla="*/ 0 h 57"/>
                  <a:gd name="T26" fmla="*/ 37 w 44"/>
                  <a:gd name="T27" fmla="*/ 1 h 57"/>
                  <a:gd name="T28" fmla="*/ 40 w 44"/>
                  <a:gd name="T29" fmla="*/ 3 h 57"/>
                  <a:gd name="T30" fmla="*/ 43 w 44"/>
                  <a:gd name="T31" fmla="*/ 5 h 57"/>
                  <a:gd name="T32" fmla="*/ 44 w 44"/>
                  <a:gd name="T33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57">
                    <a:moveTo>
                      <a:pt x="44" y="8"/>
                    </a:moveTo>
                    <a:lnTo>
                      <a:pt x="35" y="20"/>
                    </a:lnTo>
                    <a:lnTo>
                      <a:pt x="27" y="31"/>
                    </a:lnTo>
                    <a:lnTo>
                      <a:pt x="20" y="43"/>
                    </a:lnTo>
                    <a:lnTo>
                      <a:pt x="14" y="57"/>
                    </a:lnTo>
                    <a:lnTo>
                      <a:pt x="11" y="57"/>
                    </a:lnTo>
                    <a:lnTo>
                      <a:pt x="7" y="57"/>
                    </a:lnTo>
                    <a:lnTo>
                      <a:pt x="4" y="54"/>
                    </a:lnTo>
                    <a:lnTo>
                      <a:pt x="0" y="52"/>
                    </a:lnTo>
                    <a:lnTo>
                      <a:pt x="4" y="45"/>
                    </a:lnTo>
                    <a:lnTo>
                      <a:pt x="12" y="30"/>
                    </a:lnTo>
                    <a:lnTo>
                      <a:pt x="22" y="13"/>
                    </a:lnTo>
                    <a:lnTo>
                      <a:pt x="32" y="0"/>
                    </a:lnTo>
                    <a:lnTo>
                      <a:pt x="37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51" name="Freeform 87"/>
              <p:cNvSpPr>
                <a:spLocks/>
              </p:cNvSpPr>
              <p:nvPr/>
            </p:nvSpPr>
            <p:spPr bwMode="auto">
              <a:xfrm>
                <a:off x="1843" y="2420"/>
                <a:ext cx="133" cy="103"/>
              </a:xfrm>
              <a:custGeom>
                <a:avLst/>
                <a:gdLst>
                  <a:gd name="T0" fmla="*/ 55 w 268"/>
                  <a:gd name="T1" fmla="*/ 0 h 205"/>
                  <a:gd name="T2" fmla="*/ 0 w 268"/>
                  <a:gd name="T3" fmla="*/ 138 h 205"/>
                  <a:gd name="T4" fmla="*/ 196 w 268"/>
                  <a:gd name="T5" fmla="*/ 205 h 205"/>
                  <a:gd name="T6" fmla="*/ 268 w 268"/>
                  <a:gd name="T7" fmla="*/ 33 h 205"/>
                  <a:gd name="T8" fmla="*/ 55 w 268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205">
                    <a:moveTo>
                      <a:pt x="55" y="0"/>
                    </a:moveTo>
                    <a:lnTo>
                      <a:pt x="0" y="138"/>
                    </a:lnTo>
                    <a:lnTo>
                      <a:pt x="196" y="205"/>
                    </a:lnTo>
                    <a:lnTo>
                      <a:pt x="268" y="3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52" name="Freeform 88"/>
              <p:cNvSpPr>
                <a:spLocks/>
              </p:cNvSpPr>
              <p:nvPr/>
            </p:nvSpPr>
            <p:spPr bwMode="auto">
              <a:xfrm>
                <a:off x="1844" y="2416"/>
                <a:ext cx="146" cy="105"/>
              </a:xfrm>
              <a:custGeom>
                <a:avLst/>
                <a:gdLst>
                  <a:gd name="T0" fmla="*/ 289 w 292"/>
                  <a:gd name="T1" fmla="*/ 39 h 209"/>
                  <a:gd name="T2" fmla="*/ 264 w 292"/>
                  <a:gd name="T3" fmla="*/ 87 h 209"/>
                  <a:gd name="T4" fmla="*/ 227 w 292"/>
                  <a:gd name="T5" fmla="*/ 152 h 209"/>
                  <a:gd name="T6" fmla="*/ 198 w 292"/>
                  <a:gd name="T7" fmla="*/ 200 h 209"/>
                  <a:gd name="T8" fmla="*/ 190 w 292"/>
                  <a:gd name="T9" fmla="*/ 208 h 209"/>
                  <a:gd name="T10" fmla="*/ 174 w 292"/>
                  <a:gd name="T11" fmla="*/ 202 h 209"/>
                  <a:gd name="T12" fmla="*/ 151 w 292"/>
                  <a:gd name="T13" fmla="*/ 193 h 209"/>
                  <a:gd name="T14" fmla="*/ 121 w 292"/>
                  <a:gd name="T15" fmla="*/ 183 h 209"/>
                  <a:gd name="T16" fmla="*/ 88 w 292"/>
                  <a:gd name="T17" fmla="*/ 172 h 209"/>
                  <a:gd name="T18" fmla="*/ 56 w 292"/>
                  <a:gd name="T19" fmla="*/ 163 h 209"/>
                  <a:gd name="T20" fmla="*/ 29 w 292"/>
                  <a:gd name="T21" fmla="*/ 157 h 209"/>
                  <a:gd name="T22" fmla="*/ 8 w 292"/>
                  <a:gd name="T23" fmla="*/ 156 h 209"/>
                  <a:gd name="T24" fmla="*/ 0 w 292"/>
                  <a:gd name="T25" fmla="*/ 155 h 209"/>
                  <a:gd name="T26" fmla="*/ 8 w 292"/>
                  <a:gd name="T27" fmla="*/ 144 h 209"/>
                  <a:gd name="T28" fmla="*/ 27 w 292"/>
                  <a:gd name="T29" fmla="*/ 139 h 209"/>
                  <a:gd name="T30" fmla="*/ 79 w 292"/>
                  <a:gd name="T31" fmla="*/ 154 h 209"/>
                  <a:gd name="T32" fmla="*/ 138 w 292"/>
                  <a:gd name="T33" fmla="*/ 173 h 209"/>
                  <a:gd name="T34" fmla="*/ 182 w 292"/>
                  <a:gd name="T35" fmla="*/ 184 h 209"/>
                  <a:gd name="T36" fmla="*/ 197 w 292"/>
                  <a:gd name="T37" fmla="*/ 163 h 209"/>
                  <a:gd name="T38" fmla="*/ 212 w 292"/>
                  <a:gd name="T39" fmla="*/ 126 h 209"/>
                  <a:gd name="T40" fmla="*/ 229 w 292"/>
                  <a:gd name="T41" fmla="*/ 92 h 209"/>
                  <a:gd name="T42" fmla="*/ 251 w 292"/>
                  <a:gd name="T43" fmla="*/ 59 h 209"/>
                  <a:gd name="T44" fmla="*/ 254 w 292"/>
                  <a:gd name="T45" fmla="*/ 46 h 209"/>
                  <a:gd name="T46" fmla="*/ 231 w 292"/>
                  <a:gd name="T47" fmla="*/ 46 h 209"/>
                  <a:gd name="T48" fmla="*/ 204 w 292"/>
                  <a:gd name="T49" fmla="*/ 43 h 209"/>
                  <a:gd name="T50" fmla="*/ 174 w 292"/>
                  <a:gd name="T51" fmla="*/ 39 h 209"/>
                  <a:gd name="T52" fmla="*/ 144 w 292"/>
                  <a:gd name="T53" fmla="*/ 33 h 209"/>
                  <a:gd name="T54" fmla="*/ 116 w 292"/>
                  <a:gd name="T55" fmla="*/ 27 h 209"/>
                  <a:gd name="T56" fmla="*/ 93 w 292"/>
                  <a:gd name="T57" fmla="*/ 21 h 209"/>
                  <a:gd name="T58" fmla="*/ 78 w 292"/>
                  <a:gd name="T59" fmla="*/ 17 h 209"/>
                  <a:gd name="T60" fmla="*/ 72 w 292"/>
                  <a:gd name="T61" fmla="*/ 12 h 209"/>
                  <a:gd name="T62" fmla="*/ 76 w 292"/>
                  <a:gd name="T63" fmla="*/ 5 h 209"/>
                  <a:gd name="T64" fmla="*/ 99 w 292"/>
                  <a:gd name="T65" fmla="*/ 4 h 209"/>
                  <a:gd name="T66" fmla="*/ 140 w 292"/>
                  <a:gd name="T67" fmla="*/ 12 h 209"/>
                  <a:gd name="T68" fmla="*/ 180 w 292"/>
                  <a:gd name="T69" fmla="*/ 19 h 209"/>
                  <a:gd name="T70" fmla="*/ 213 w 292"/>
                  <a:gd name="T71" fmla="*/ 24 h 209"/>
                  <a:gd name="T72" fmla="*/ 243 w 292"/>
                  <a:gd name="T73" fmla="*/ 27 h 209"/>
                  <a:gd name="T74" fmla="*/ 266 w 292"/>
                  <a:gd name="T75" fmla="*/ 30 h 209"/>
                  <a:gd name="T76" fmla="*/ 282 w 292"/>
                  <a:gd name="T77" fmla="*/ 31 h 209"/>
                  <a:gd name="T78" fmla="*/ 291 w 292"/>
                  <a:gd name="T79" fmla="*/ 31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2" h="209">
                    <a:moveTo>
                      <a:pt x="292" y="31"/>
                    </a:moveTo>
                    <a:lnTo>
                      <a:pt x="289" y="39"/>
                    </a:lnTo>
                    <a:lnTo>
                      <a:pt x="279" y="59"/>
                    </a:lnTo>
                    <a:lnTo>
                      <a:pt x="264" y="87"/>
                    </a:lnTo>
                    <a:lnTo>
                      <a:pt x="245" y="119"/>
                    </a:lnTo>
                    <a:lnTo>
                      <a:pt x="227" y="152"/>
                    </a:lnTo>
                    <a:lnTo>
                      <a:pt x="211" y="180"/>
                    </a:lnTo>
                    <a:lnTo>
                      <a:pt x="198" y="200"/>
                    </a:lnTo>
                    <a:lnTo>
                      <a:pt x="193" y="209"/>
                    </a:lnTo>
                    <a:lnTo>
                      <a:pt x="190" y="208"/>
                    </a:lnTo>
                    <a:lnTo>
                      <a:pt x="183" y="206"/>
                    </a:lnTo>
                    <a:lnTo>
                      <a:pt x="174" y="202"/>
                    </a:lnTo>
                    <a:lnTo>
                      <a:pt x="163" y="198"/>
                    </a:lnTo>
                    <a:lnTo>
                      <a:pt x="151" y="193"/>
                    </a:lnTo>
                    <a:lnTo>
                      <a:pt x="136" y="188"/>
                    </a:lnTo>
                    <a:lnTo>
                      <a:pt x="121" y="183"/>
                    </a:lnTo>
                    <a:lnTo>
                      <a:pt x="105" y="177"/>
                    </a:lnTo>
                    <a:lnTo>
                      <a:pt x="88" y="172"/>
                    </a:lnTo>
                    <a:lnTo>
                      <a:pt x="72" y="168"/>
                    </a:lnTo>
                    <a:lnTo>
                      <a:pt x="56" y="163"/>
                    </a:lnTo>
                    <a:lnTo>
                      <a:pt x="42" y="160"/>
                    </a:lnTo>
                    <a:lnTo>
                      <a:pt x="29" y="157"/>
                    </a:lnTo>
                    <a:lnTo>
                      <a:pt x="17" y="156"/>
                    </a:lnTo>
                    <a:lnTo>
                      <a:pt x="8" y="156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49"/>
                    </a:lnTo>
                    <a:lnTo>
                      <a:pt x="8" y="144"/>
                    </a:lnTo>
                    <a:lnTo>
                      <a:pt x="12" y="138"/>
                    </a:lnTo>
                    <a:lnTo>
                      <a:pt x="27" y="139"/>
                    </a:lnTo>
                    <a:lnTo>
                      <a:pt x="50" y="145"/>
                    </a:lnTo>
                    <a:lnTo>
                      <a:pt x="79" y="154"/>
                    </a:lnTo>
                    <a:lnTo>
                      <a:pt x="109" y="164"/>
                    </a:lnTo>
                    <a:lnTo>
                      <a:pt x="138" y="173"/>
                    </a:lnTo>
                    <a:lnTo>
                      <a:pt x="163" y="180"/>
                    </a:lnTo>
                    <a:lnTo>
                      <a:pt x="182" y="184"/>
                    </a:lnTo>
                    <a:lnTo>
                      <a:pt x="190" y="182"/>
                    </a:lnTo>
                    <a:lnTo>
                      <a:pt x="197" y="163"/>
                    </a:lnTo>
                    <a:lnTo>
                      <a:pt x="204" y="145"/>
                    </a:lnTo>
                    <a:lnTo>
                      <a:pt x="212" y="126"/>
                    </a:lnTo>
                    <a:lnTo>
                      <a:pt x="220" y="109"/>
                    </a:lnTo>
                    <a:lnTo>
                      <a:pt x="229" y="92"/>
                    </a:lnTo>
                    <a:lnTo>
                      <a:pt x="239" y="74"/>
                    </a:lnTo>
                    <a:lnTo>
                      <a:pt x="251" y="59"/>
                    </a:lnTo>
                    <a:lnTo>
                      <a:pt x="262" y="45"/>
                    </a:lnTo>
                    <a:lnTo>
                      <a:pt x="254" y="46"/>
                    </a:lnTo>
                    <a:lnTo>
                      <a:pt x="243" y="46"/>
                    </a:lnTo>
                    <a:lnTo>
                      <a:pt x="231" y="46"/>
                    </a:lnTo>
                    <a:lnTo>
                      <a:pt x="218" y="45"/>
                    </a:lnTo>
                    <a:lnTo>
                      <a:pt x="204" y="43"/>
                    </a:lnTo>
                    <a:lnTo>
                      <a:pt x="189" y="41"/>
                    </a:lnTo>
                    <a:lnTo>
                      <a:pt x="174" y="39"/>
                    </a:lnTo>
                    <a:lnTo>
                      <a:pt x="159" y="36"/>
                    </a:lnTo>
                    <a:lnTo>
                      <a:pt x="144" y="33"/>
                    </a:lnTo>
                    <a:lnTo>
                      <a:pt x="130" y="31"/>
                    </a:lnTo>
                    <a:lnTo>
                      <a:pt x="116" y="27"/>
                    </a:lnTo>
                    <a:lnTo>
                      <a:pt x="105" y="25"/>
                    </a:lnTo>
                    <a:lnTo>
                      <a:pt x="93" y="21"/>
                    </a:lnTo>
                    <a:lnTo>
                      <a:pt x="85" y="19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2"/>
                    </a:lnTo>
                    <a:lnTo>
                      <a:pt x="74" y="9"/>
                    </a:lnTo>
                    <a:lnTo>
                      <a:pt x="76" y="5"/>
                    </a:lnTo>
                    <a:lnTo>
                      <a:pt x="77" y="0"/>
                    </a:lnTo>
                    <a:lnTo>
                      <a:pt x="99" y="4"/>
                    </a:lnTo>
                    <a:lnTo>
                      <a:pt x="120" y="9"/>
                    </a:lnTo>
                    <a:lnTo>
                      <a:pt x="140" y="12"/>
                    </a:lnTo>
                    <a:lnTo>
                      <a:pt x="160" y="16"/>
                    </a:lnTo>
                    <a:lnTo>
                      <a:pt x="180" y="19"/>
                    </a:lnTo>
                    <a:lnTo>
                      <a:pt x="197" y="21"/>
                    </a:lnTo>
                    <a:lnTo>
                      <a:pt x="213" y="24"/>
                    </a:lnTo>
                    <a:lnTo>
                      <a:pt x="229" y="25"/>
                    </a:lnTo>
                    <a:lnTo>
                      <a:pt x="243" y="27"/>
                    </a:lnTo>
                    <a:lnTo>
                      <a:pt x="256" y="28"/>
                    </a:lnTo>
                    <a:lnTo>
                      <a:pt x="266" y="30"/>
                    </a:lnTo>
                    <a:lnTo>
                      <a:pt x="275" y="30"/>
                    </a:lnTo>
                    <a:lnTo>
                      <a:pt x="282" y="31"/>
                    </a:lnTo>
                    <a:lnTo>
                      <a:pt x="288" y="31"/>
                    </a:lnTo>
                    <a:lnTo>
                      <a:pt x="291" y="31"/>
                    </a:lnTo>
                    <a:lnTo>
                      <a:pt x="29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53" name="Freeform 89"/>
              <p:cNvSpPr>
                <a:spLocks/>
              </p:cNvSpPr>
              <p:nvPr/>
            </p:nvSpPr>
            <p:spPr bwMode="auto">
              <a:xfrm>
                <a:off x="1809" y="2361"/>
                <a:ext cx="94" cy="115"/>
              </a:xfrm>
              <a:custGeom>
                <a:avLst/>
                <a:gdLst>
                  <a:gd name="T0" fmla="*/ 187 w 189"/>
                  <a:gd name="T1" fmla="*/ 44 h 229"/>
                  <a:gd name="T2" fmla="*/ 178 w 189"/>
                  <a:gd name="T3" fmla="*/ 56 h 229"/>
                  <a:gd name="T4" fmla="*/ 168 w 189"/>
                  <a:gd name="T5" fmla="*/ 70 h 229"/>
                  <a:gd name="T6" fmla="*/ 157 w 189"/>
                  <a:gd name="T7" fmla="*/ 82 h 229"/>
                  <a:gd name="T8" fmla="*/ 146 w 189"/>
                  <a:gd name="T9" fmla="*/ 93 h 229"/>
                  <a:gd name="T10" fmla="*/ 132 w 189"/>
                  <a:gd name="T11" fmla="*/ 107 h 229"/>
                  <a:gd name="T12" fmla="*/ 127 w 189"/>
                  <a:gd name="T13" fmla="*/ 126 h 229"/>
                  <a:gd name="T14" fmla="*/ 120 w 189"/>
                  <a:gd name="T15" fmla="*/ 146 h 229"/>
                  <a:gd name="T16" fmla="*/ 105 w 189"/>
                  <a:gd name="T17" fmla="*/ 179 h 229"/>
                  <a:gd name="T18" fmla="*/ 88 w 189"/>
                  <a:gd name="T19" fmla="*/ 210 h 229"/>
                  <a:gd name="T20" fmla="*/ 74 w 189"/>
                  <a:gd name="T21" fmla="*/ 229 h 229"/>
                  <a:gd name="T22" fmla="*/ 67 w 189"/>
                  <a:gd name="T23" fmla="*/ 227 h 229"/>
                  <a:gd name="T24" fmla="*/ 64 w 189"/>
                  <a:gd name="T25" fmla="*/ 220 h 229"/>
                  <a:gd name="T26" fmla="*/ 72 w 189"/>
                  <a:gd name="T27" fmla="*/ 203 h 229"/>
                  <a:gd name="T28" fmla="*/ 86 w 189"/>
                  <a:gd name="T29" fmla="*/ 179 h 229"/>
                  <a:gd name="T30" fmla="*/ 74 w 189"/>
                  <a:gd name="T31" fmla="*/ 179 h 229"/>
                  <a:gd name="T32" fmla="*/ 65 w 189"/>
                  <a:gd name="T33" fmla="*/ 183 h 229"/>
                  <a:gd name="T34" fmla="*/ 57 w 189"/>
                  <a:gd name="T35" fmla="*/ 203 h 229"/>
                  <a:gd name="T36" fmla="*/ 40 w 189"/>
                  <a:gd name="T37" fmla="*/ 214 h 229"/>
                  <a:gd name="T38" fmla="*/ 30 w 189"/>
                  <a:gd name="T39" fmla="*/ 214 h 229"/>
                  <a:gd name="T40" fmla="*/ 20 w 189"/>
                  <a:gd name="T41" fmla="*/ 215 h 229"/>
                  <a:gd name="T42" fmla="*/ 11 w 189"/>
                  <a:gd name="T43" fmla="*/ 213 h 229"/>
                  <a:gd name="T44" fmla="*/ 3 w 189"/>
                  <a:gd name="T45" fmla="*/ 207 h 229"/>
                  <a:gd name="T46" fmla="*/ 5 w 189"/>
                  <a:gd name="T47" fmla="*/ 182 h 229"/>
                  <a:gd name="T48" fmla="*/ 13 w 189"/>
                  <a:gd name="T49" fmla="*/ 159 h 229"/>
                  <a:gd name="T50" fmla="*/ 22 w 189"/>
                  <a:gd name="T51" fmla="*/ 158 h 229"/>
                  <a:gd name="T52" fmla="*/ 28 w 189"/>
                  <a:gd name="T53" fmla="*/ 165 h 229"/>
                  <a:gd name="T54" fmla="*/ 20 w 189"/>
                  <a:gd name="T55" fmla="*/ 185 h 229"/>
                  <a:gd name="T56" fmla="*/ 14 w 189"/>
                  <a:gd name="T57" fmla="*/ 199 h 229"/>
                  <a:gd name="T58" fmla="*/ 33 w 189"/>
                  <a:gd name="T59" fmla="*/ 196 h 229"/>
                  <a:gd name="T60" fmla="*/ 48 w 189"/>
                  <a:gd name="T61" fmla="*/ 184 h 229"/>
                  <a:gd name="T62" fmla="*/ 50 w 189"/>
                  <a:gd name="T63" fmla="*/ 159 h 229"/>
                  <a:gd name="T64" fmla="*/ 56 w 189"/>
                  <a:gd name="T65" fmla="*/ 135 h 229"/>
                  <a:gd name="T66" fmla="*/ 72 w 189"/>
                  <a:gd name="T67" fmla="*/ 131 h 229"/>
                  <a:gd name="T68" fmla="*/ 88 w 189"/>
                  <a:gd name="T69" fmla="*/ 137 h 229"/>
                  <a:gd name="T70" fmla="*/ 82 w 189"/>
                  <a:gd name="T71" fmla="*/ 146 h 229"/>
                  <a:gd name="T72" fmla="*/ 73 w 189"/>
                  <a:gd name="T73" fmla="*/ 154 h 229"/>
                  <a:gd name="T74" fmla="*/ 93 w 189"/>
                  <a:gd name="T75" fmla="*/ 147 h 229"/>
                  <a:gd name="T76" fmla="*/ 106 w 189"/>
                  <a:gd name="T77" fmla="*/ 130 h 229"/>
                  <a:gd name="T78" fmla="*/ 106 w 189"/>
                  <a:gd name="T79" fmla="*/ 115 h 229"/>
                  <a:gd name="T80" fmla="*/ 110 w 189"/>
                  <a:gd name="T81" fmla="*/ 100 h 229"/>
                  <a:gd name="T82" fmla="*/ 125 w 189"/>
                  <a:gd name="T83" fmla="*/ 83 h 229"/>
                  <a:gd name="T84" fmla="*/ 145 w 189"/>
                  <a:gd name="T85" fmla="*/ 54 h 229"/>
                  <a:gd name="T86" fmla="*/ 163 w 189"/>
                  <a:gd name="T87" fmla="*/ 23 h 229"/>
                  <a:gd name="T88" fmla="*/ 174 w 189"/>
                  <a:gd name="T89" fmla="*/ 0 h 229"/>
                  <a:gd name="T90" fmla="*/ 187 w 189"/>
                  <a:gd name="T91" fmla="*/ 20 h 229"/>
                  <a:gd name="T92" fmla="*/ 188 w 189"/>
                  <a:gd name="T93" fmla="*/ 4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29">
                    <a:moveTo>
                      <a:pt x="188" y="44"/>
                    </a:moveTo>
                    <a:lnTo>
                      <a:pt x="187" y="44"/>
                    </a:lnTo>
                    <a:lnTo>
                      <a:pt x="183" y="51"/>
                    </a:lnTo>
                    <a:lnTo>
                      <a:pt x="178" y="56"/>
                    </a:lnTo>
                    <a:lnTo>
                      <a:pt x="172" y="63"/>
                    </a:lnTo>
                    <a:lnTo>
                      <a:pt x="168" y="70"/>
                    </a:lnTo>
                    <a:lnTo>
                      <a:pt x="163" y="76"/>
                    </a:lnTo>
                    <a:lnTo>
                      <a:pt x="157" y="82"/>
                    </a:lnTo>
                    <a:lnTo>
                      <a:pt x="151" y="88"/>
                    </a:lnTo>
                    <a:lnTo>
                      <a:pt x="146" y="93"/>
                    </a:lnTo>
                    <a:lnTo>
                      <a:pt x="139" y="100"/>
                    </a:lnTo>
                    <a:lnTo>
                      <a:pt x="132" y="107"/>
                    </a:lnTo>
                    <a:lnTo>
                      <a:pt x="127" y="115"/>
                    </a:lnTo>
                    <a:lnTo>
                      <a:pt x="127" y="126"/>
                    </a:lnTo>
                    <a:lnTo>
                      <a:pt x="125" y="134"/>
                    </a:lnTo>
                    <a:lnTo>
                      <a:pt x="120" y="146"/>
                    </a:lnTo>
                    <a:lnTo>
                      <a:pt x="113" y="162"/>
                    </a:lnTo>
                    <a:lnTo>
                      <a:pt x="105" y="179"/>
                    </a:lnTo>
                    <a:lnTo>
                      <a:pt x="96" y="195"/>
                    </a:lnTo>
                    <a:lnTo>
                      <a:pt x="88" y="210"/>
                    </a:lnTo>
                    <a:lnTo>
                      <a:pt x="80" y="222"/>
                    </a:lnTo>
                    <a:lnTo>
                      <a:pt x="74" y="229"/>
                    </a:lnTo>
                    <a:lnTo>
                      <a:pt x="70" y="229"/>
                    </a:lnTo>
                    <a:lnTo>
                      <a:pt x="67" y="227"/>
                    </a:lnTo>
                    <a:lnTo>
                      <a:pt x="66" y="223"/>
                    </a:lnTo>
                    <a:lnTo>
                      <a:pt x="64" y="220"/>
                    </a:lnTo>
                    <a:lnTo>
                      <a:pt x="66" y="215"/>
                    </a:lnTo>
                    <a:lnTo>
                      <a:pt x="72" y="203"/>
                    </a:lnTo>
                    <a:lnTo>
                      <a:pt x="80" y="189"/>
                    </a:lnTo>
                    <a:lnTo>
                      <a:pt x="86" y="179"/>
                    </a:lnTo>
                    <a:lnTo>
                      <a:pt x="80" y="177"/>
                    </a:lnTo>
                    <a:lnTo>
                      <a:pt x="74" y="179"/>
                    </a:lnTo>
                    <a:lnTo>
                      <a:pt x="70" y="181"/>
                    </a:lnTo>
                    <a:lnTo>
                      <a:pt x="65" y="183"/>
                    </a:lnTo>
                    <a:lnTo>
                      <a:pt x="60" y="192"/>
                    </a:lnTo>
                    <a:lnTo>
                      <a:pt x="57" y="203"/>
                    </a:lnTo>
                    <a:lnTo>
                      <a:pt x="51" y="211"/>
                    </a:lnTo>
                    <a:lnTo>
                      <a:pt x="40" y="214"/>
                    </a:lnTo>
                    <a:lnTo>
                      <a:pt x="35" y="214"/>
                    </a:lnTo>
                    <a:lnTo>
                      <a:pt x="30" y="214"/>
                    </a:lnTo>
                    <a:lnTo>
                      <a:pt x="25" y="215"/>
                    </a:lnTo>
                    <a:lnTo>
                      <a:pt x="20" y="215"/>
                    </a:lnTo>
                    <a:lnTo>
                      <a:pt x="15" y="214"/>
                    </a:lnTo>
                    <a:lnTo>
                      <a:pt x="11" y="213"/>
                    </a:lnTo>
                    <a:lnTo>
                      <a:pt x="6" y="211"/>
                    </a:lnTo>
                    <a:lnTo>
                      <a:pt x="3" y="207"/>
                    </a:lnTo>
                    <a:lnTo>
                      <a:pt x="0" y="194"/>
                    </a:lnTo>
                    <a:lnTo>
                      <a:pt x="5" y="182"/>
                    </a:lnTo>
                    <a:lnTo>
                      <a:pt x="10" y="170"/>
                    </a:lnTo>
                    <a:lnTo>
                      <a:pt x="13" y="159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7" y="160"/>
                    </a:lnTo>
                    <a:lnTo>
                      <a:pt x="28" y="165"/>
                    </a:lnTo>
                    <a:lnTo>
                      <a:pt x="25" y="174"/>
                    </a:lnTo>
                    <a:lnTo>
                      <a:pt x="20" y="185"/>
                    </a:lnTo>
                    <a:lnTo>
                      <a:pt x="15" y="196"/>
                    </a:lnTo>
                    <a:lnTo>
                      <a:pt x="14" y="199"/>
                    </a:lnTo>
                    <a:lnTo>
                      <a:pt x="25" y="200"/>
                    </a:lnTo>
                    <a:lnTo>
                      <a:pt x="33" y="196"/>
                    </a:lnTo>
                    <a:lnTo>
                      <a:pt x="40" y="190"/>
                    </a:lnTo>
                    <a:lnTo>
                      <a:pt x="48" y="184"/>
                    </a:lnTo>
                    <a:lnTo>
                      <a:pt x="49" y="172"/>
                    </a:lnTo>
                    <a:lnTo>
                      <a:pt x="50" y="159"/>
                    </a:lnTo>
                    <a:lnTo>
                      <a:pt x="52" y="146"/>
                    </a:lnTo>
                    <a:lnTo>
                      <a:pt x="56" y="135"/>
                    </a:lnTo>
                    <a:lnTo>
                      <a:pt x="64" y="132"/>
                    </a:lnTo>
                    <a:lnTo>
                      <a:pt x="72" y="131"/>
                    </a:lnTo>
                    <a:lnTo>
                      <a:pt x="80" y="132"/>
                    </a:lnTo>
                    <a:lnTo>
                      <a:pt x="88" y="137"/>
                    </a:lnTo>
                    <a:lnTo>
                      <a:pt x="87" y="143"/>
                    </a:lnTo>
                    <a:lnTo>
                      <a:pt x="82" y="146"/>
                    </a:lnTo>
                    <a:lnTo>
                      <a:pt x="77" y="149"/>
                    </a:lnTo>
                    <a:lnTo>
                      <a:pt x="73" y="154"/>
                    </a:lnTo>
                    <a:lnTo>
                      <a:pt x="83" y="152"/>
                    </a:lnTo>
                    <a:lnTo>
                      <a:pt x="93" y="147"/>
                    </a:lnTo>
                    <a:lnTo>
                      <a:pt x="100" y="139"/>
                    </a:lnTo>
                    <a:lnTo>
                      <a:pt x="106" y="130"/>
                    </a:lnTo>
                    <a:lnTo>
                      <a:pt x="105" y="122"/>
                    </a:lnTo>
                    <a:lnTo>
                      <a:pt x="106" y="115"/>
                    </a:lnTo>
                    <a:lnTo>
                      <a:pt x="109" y="108"/>
                    </a:lnTo>
                    <a:lnTo>
                      <a:pt x="110" y="100"/>
                    </a:lnTo>
                    <a:lnTo>
                      <a:pt x="117" y="93"/>
                    </a:lnTo>
                    <a:lnTo>
                      <a:pt x="125" y="83"/>
                    </a:lnTo>
                    <a:lnTo>
                      <a:pt x="134" y="70"/>
                    </a:lnTo>
                    <a:lnTo>
                      <a:pt x="145" y="54"/>
                    </a:lnTo>
                    <a:lnTo>
                      <a:pt x="154" y="39"/>
                    </a:lnTo>
                    <a:lnTo>
                      <a:pt x="163" y="23"/>
                    </a:lnTo>
                    <a:lnTo>
                      <a:pt x="170" y="10"/>
                    </a:lnTo>
                    <a:lnTo>
                      <a:pt x="174" y="0"/>
                    </a:lnTo>
                    <a:lnTo>
                      <a:pt x="183" y="7"/>
                    </a:lnTo>
                    <a:lnTo>
                      <a:pt x="187" y="20"/>
                    </a:lnTo>
                    <a:lnTo>
                      <a:pt x="189" y="35"/>
                    </a:lnTo>
                    <a:lnTo>
                      <a:pt x="18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54" name="Freeform 90"/>
              <p:cNvSpPr>
                <a:spLocks/>
              </p:cNvSpPr>
              <p:nvPr/>
            </p:nvSpPr>
            <p:spPr bwMode="auto">
              <a:xfrm>
                <a:off x="1678" y="2800"/>
                <a:ext cx="256" cy="138"/>
              </a:xfrm>
              <a:custGeom>
                <a:avLst/>
                <a:gdLst>
                  <a:gd name="T0" fmla="*/ 0 w 513"/>
                  <a:gd name="T1" fmla="*/ 121 h 275"/>
                  <a:gd name="T2" fmla="*/ 0 w 513"/>
                  <a:gd name="T3" fmla="*/ 154 h 275"/>
                  <a:gd name="T4" fmla="*/ 263 w 513"/>
                  <a:gd name="T5" fmla="*/ 275 h 275"/>
                  <a:gd name="T6" fmla="*/ 513 w 513"/>
                  <a:gd name="T7" fmla="*/ 49 h 275"/>
                  <a:gd name="T8" fmla="*/ 505 w 513"/>
                  <a:gd name="T9" fmla="*/ 0 h 275"/>
                  <a:gd name="T10" fmla="*/ 266 w 513"/>
                  <a:gd name="T11" fmla="*/ 220 h 275"/>
                  <a:gd name="T12" fmla="*/ 0 w 513"/>
                  <a:gd name="T13" fmla="*/ 12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3" h="275">
                    <a:moveTo>
                      <a:pt x="0" y="121"/>
                    </a:moveTo>
                    <a:lnTo>
                      <a:pt x="0" y="154"/>
                    </a:lnTo>
                    <a:lnTo>
                      <a:pt x="263" y="275"/>
                    </a:lnTo>
                    <a:lnTo>
                      <a:pt x="513" y="49"/>
                    </a:lnTo>
                    <a:lnTo>
                      <a:pt x="505" y="0"/>
                    </a:lnTo>
                    <a:lnTo>
                      <a:pt x="266" y="22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55" name="Freeform 91"/>
              <p:cNvSpPr>
                <a:spLocks/>
              </p:cNvSpPr>
              <p:nvPr/>
            </p:nvSpPr>
            <p:spPr bwMode="auto">
              <a:xfrm>
                <a:off x="1647" y="2749"/>
                <a:ext cx="294" cy="196"/>
              </a:xfrm>
              <a:custGeom>
                <a:avLst/>
                <a:gdLst>
                  <a:gd name="T0" fmla="*/ 583 w 587"/>
                  <a:gd name="T1" fmla="*/ 100 h 392"/>
                  <a:gd name="T2" fmla="*/ 555 w 587"/>
                  <a:gd name="T3" fmla="*/ 130 h 392"/>
                  <a:gd name="T4" fmla="*/ 479 w 587"/>
                  <a:gd name="T5" fmla="*/ 202 h 392"/>
                  <a:gd name="T6" fmla="*/ 395 w 587"/>
                  <a:gd name="T7" fmla="*/ 280 h 392"/>
                  <a:gd name="T8" fmla="*/ 344 w 587"/>
                  <a:gd name="T9" fmla="*/ 327 h 392"/>
                  <a:gd name="T10" fmla="*/ 337 w 587"/>
                  <a:gd name="T11" fmla="*/ 318 h 392"/>
                  <a:gd name="T12" fmla="*/ 367 w 587"/>
                  <a:gd name="T13" fmla="*/ 285 h 392"/>
                  <a:gd name="T14" fmla="*/ 442 w 587"/>
                  <a:gd name="T15" fmla="*/ 214 h 392"/>
                  <a:gd name="T16" fmla="*/ 524 w 587"/>
                  <a:gd name="T17" fmla="*/ 138 h 392"/>
                  <a:gd name="T18" fmla="*/ 572 w 587"/>
                  <a:gd name="T19" fmla="*/ 92 h 392"/>
                  <a:gd name="T20" fmla="*/ 547 w 587"/>
                  <a:gd name="T21" fmla="*/ 82 h 392"/>
                  <a:gd name="T22" fmla="*/ 459 w 587"/>
                  <a:gd name="T23" fmla="*/ 58 h 392"/>
                  <a:gd name="T24" fmla="*/ 359 w 587"/>
                  <a:gd name="T25" fmla="*/ 30 h 392"/>
                  <a:gd name="T26" fmla="*/ 298 w 587"/>
                  <a:gd name="T27" fmla="*/ 14 h 392"/>
                  <a:gd name="T28" fmla="*/ 275 w 587"/>
                  <a:gd name="T29" fmla="*/ 27 h 392"/>
                  <a:gd name="T30" fmla="*/ 208 w 587"/>
                  <a:gd name="T31" fmla="*/ 76 h 392"/>
                  <a:gd name="T32" fmla="*/ 122 w 587"/>
                  <a:gd name="T33" fmla="*/ 140 h 392"/>
                  <a:gd name="T34" fmla="*/ 50 w 587"/>
                  <a:gd name="T35" fmla="*/ 191 h 392"/>
                  <a:gd name="T36" fmla="*/ 75 w 587"/>
                  <a:gd name="T37" fmla="*/ 213 h 392"/>
                  <a:gd name="T38" fmla="*/ 151 w 587"/>
                  <a:gd name="T39" fmla="*/ 243 h 392"/>
                  <a:gd name="T40" fmla="*/ 237 w 587"/>
                  <a:gd name="T41" fmla="*/ 277 h 392"/>
                  <a:gd name="T42" fmla="*/ 307 w 587"/>
                  <a:gd name="T43" fmla="*/ 302 h 392"/>
                  <a:gd name="T44" fmla="*/ 323 w 587"/>
                  <a:gd name="T45" fmla="*/ 324 h 392"/>
                  <a:gd name="T46" fmla="*/ 273 w 587"/>
                  <a:gd name="T47" fmla="*/ 310 h 392"/>
                  <a:gd name="T48" fmla="*/ 198 w 587"/>
                  <a:gd name="T49" fmla="*/ 281 h 392"/>
                  <a:gd name="T50" fmla="*/ 129 w 587"/>
                  <a:gd name="T51" fmla="*/ 255 h 392"/>
                  <a:gd name="T52" fmla="*/ 79 w 587"/>
                  <a:gd name="T53" fmla="*/ 237 h 392"/>
                  <a:gd name="T54" fmla="*/ 62 w 587"/>
                  <a:gd name="T55" fmla="*/ 252 h 392"/>
                  <a:gd name="T56" fmla="*/ 50 w 587"/>
                  <a:gd name="T57" fmla="*/ 245 h 392"/>
                  <a:gd name="T58" fmla="*/ 56 w 587"/>
                  <a:gd name="T59" fmla="*/ 235 h 392"/>
                  <a:gd name="T60" fmla="*/ 34 w 587"/>
                  <a:gd name="T61" fmla="*/ 219 h 392"/>
                  <a:gd name="T62" fmla="*/ 25 w 587"/>
                  <a:gd name="T63" fmla="*/ 243 h 392"/>
                  <a:gd name="T64" fmla="*/ 55 w 587"/>
                  <a:gd name="T65" fmla="*/ 264 h 392"/>
                  <a:gd name="T66" fmla="*/ 148 w 587"/>
                  <a:gd name="T67" fmla="*/ 301 h 392"/>
                  <a:gd name="T68" fmla="*/ 259 w 587"/>
                  <a:gd name="T69" fmla="*/ 342 h 392"/>
                  <a:gd name="T70" fmla="*/ 327 w 587"/>
                  <a:gd name="T71" fmla="*/ 366 h 392"/>
                  <a:gd name="T72" fmla="*/ 568 w 587"/>
                  <a:gd name="T73" fmla="*/ 135 h 392"/>
                  <a:gd name="T74" fmla="*/ 576 w 587"/>
                  <a:gd name="T75" fmla="*/ 144 h 392"/>
                  <a:gd name="T76" fmla="*/ 554 w 587"/>
                  <a:gd name="T77" fmla="*/ 186 h 392"/>
                  <a:gd name="T78" fmla="*/ 484 w 587"/>
                  <a:gd name="T79" fmla="*/ 251 h 392"/>
                  <a:gd name="T80" fmla="*/ 401 w 587"/>
                  <a:gd name="T81" fmla="*/ 328 h 392"/>
                  <a:gd name="T82" fmla="*/ 342 w 587"/>
                  <a:gd name="T83" fmla="*/ 384 h 392"/>
                  <a:gd name="T84" fmla="*/ 307 w 587"/>
                  <a:gd name="T85" fmla="*/ 384 h 392"/>
                  <a:gd name="T86" fmla="*/ 229 w 587"/>
                  <a:gd name="T87" fmla="*/ 354 h 392"/>
                  <a:gd name="T88" fmla="*/ 136 w 587"/>
                  <a:gd name="T89" fmla="*/ 317 h 392"/>
                  <a:gd name="T90" fmla="*/ 54 w 587"/>
                  <a:gd name="T91" fmla="*/ 285 h 392"/>
                  <a:gd name="T92" fmla="*/ 16 w 587"/>
                  <a:gd name="T93" fmla="*/ 265 h 392"/>
                  <a:gd name="T94" fmla="*/ 1 w 587"/>
                  <a:gd name="T95" fmla="*/ 239 h 392"/>
                  <a:gd name="T96" fmla="*/ 8 w 587"/>
                  <a:gd name="T97" fmla="*/ 211 h 392"/>
                  <a:gd name="T98" fmla="*/ 25 w 587"/>
                  <a:gd name="T99" fmla="*/ 192 h 392"/>
                  <a:gd name="T100" fmla="*/ 99 w 587"/>
                  <a:gd name="T101" fmla="*/ 137 h 392"/>
                  <a:gd name="T102" fmla="*/ 198 w 587"/>
                  <a:gd name="T103" fmla="*/ 65 h 392"/>
                  <a:gd name="T104" fmla="*/ 273 w 587"/>
                  <a:gd name="T105" fmla="*/ 9 h 392"/>
                  <a:gd name="T106" fmla="*/ 306 w 587"/>
                  <a:gd name="T107" fmla="*/ 4 h 392"/>
                  <a:gd name="T108" fmla="*/ 390 w 587"/>
                  <a:gd name="T109" fmla="*/ 24 h 392"/>
                  <a:gd name="T110" fmla="*/ 495 w 587"/>
                  <a:gd name="T111" fmla="*/ 52 h 392"/>
                  <a:gd name="T112" fmla="*/ 574 w 587"/>
                  <a:gd name="T113" fmla="*/ 7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7" h="392">
                    <a:moveTo>
                      <a:pt x="587" y="81"/>
                    </a:moveTo>
                    <a:lnTo>
                      <a:pt x="586" y="85"/>
                    </a:lnTo>
                    <a:lnTo>
                      <a:pt x="585" y="92"/>
                    </a:lnTo>
                    <a:lnTo>
                      <a:pt x="583" y="100"/>
                    </a:lnTo>
                    <a:lnTo>
                      <a:pt x="580" y="105"/>
                    </a:lnTo>
                    <a:lnTo>
                      <a:pt x="576" y="110"/>
                    </a:lnTo>
                    <a:lnTo>
                      <a:pt x="568" y="119"/>
                    </a:lnTo>
                    <a:lnTo>
                      <a:pt x="555" y="130"/>
                    </a:lnTo>
                    <a:lnTo>
                      <a:pt x="539" y="146"/>
                    </a:lnTo>
                    <a:lnTo>
                      <a:pt x="521" y="164"/>
                    </a:lnTo>
                    <a:lnTo>
                      <a:pt x="501" y="182"/>
                    </a:lnTo>
                    <a:lnTo>
                      <a:pt x="479" y="202"/>
                    </a:lnTo>
                    <a:lnTo>
                      <a:pt x="458" y="222"/>
                    </a:lnTo>
                    <a:lnTo>
                      <a:pt x="436" y="243"/>
                    </a:lnTo>
                    <a:lnTo>
                      <a:pt x="415" y="262"/>
                    </a:lnTo>
                    <a:lnTo>
                      <a:pt x="395" y="280"/>
                    </a:lnTo>
                    <a:lnTo>
                      <a:pt x="378" y="296"/>
                    </a:lnTo>
                    <a:lnTo>
                      <a:pt x="363" y="310"/>
                    </a:lnTo>
                    <a:lnTo>
                      <a:pt x="352" y="320"/>
                    </a:lnTo>
                    <a:lnTo>
                      <a:pt x="344" y="327"/>
                    </a:lnTo>
                    <a:lnTo>
                      <a:pt x="342" y="330"/>
                    </a:lnTo>
                    <a:lnTo>
                      <a:pt x="337" y="331"/>
                    </a:lnTo>
                    <a:lnTo>
                      <a:pt x="336" y="326"/>
                    </a:lnTo>
                    <a:lnTo>
                      <a:pt x="337" y="318"/>
                    </a:lnTo>
                    <a:lnTo>
                      <a:pt x="340" y="310"/>
                    </a:lnTo>
                    <a:lnTo>
                      <a:pt x="345" y="305"/>
                    </a:lnTo>
                    <a:lnTo>
                      <a:pt x="355" y="296"/>
                    </a:lnTo>
                    <a:lnTo>
                      <a:pt x="367" y="285"/>
                    </a:lnTo>
                    <a:lnTo>
                      <a:pt x="383" y="270"/>
                    </a:lnTo>
                    <a:lnTo>
                      <a:pt x="402" y="252"/>
                    </a:lnTo>
                    <a:lnTo>
                      <a:pt x="421" y="234"/>
                    </a:lnTo>
                    <a:lnTo>
                      <a:pt x="442" y="214"/>
                    </a:lnTo>
                    <a:lnTo>
                      <a:pt x="463" y="195"/>
                    </a:lnTo>
                    <a:lnTo>
                      <a:pt x="485" y="174"/>
                    </a:lnTo>
                    <a:lnTo>
                      <a:pt x="504" y="156"/>
                    </a:lnTo>
                    <a:lnTo>
                      <a:pt x="524" y="138"/>
                    </a:lnTo>
                    <a:lnTo>
                      <a:pt x="540" y="122"/>
                    </a:lnTo>
                    <a:lnTo>
                      <a:pt x="554" y="110"/>
                    </a:lnTo>
                    <a:lnTo>
                      <a:pt x="565" y="99"/>
                    </a:lnTo>
                    <a:lnTo>
                      <a:pt x="572" y="92"/>
                    </a:lnTo>
                    <a:lnTo>
                      <a:pt x="575" y="90"/>
                    </a:lnTo>
                    <a:lnTo>
                      <a:pt x="571" y="89"/>
                    </a:lnTo>
                    <a:lnTo>
                      <a:pt x="562" y="85"/>
                    </a:lnTo>
                    <a:lnTo>
                      <a:pt x="547" y="82"/>
                    </a:lnTo>
                    <a:lnTo>
                      <a:pt x="530" y="76"/>
                    </a:lnTo>
                    <a:lnTo>
                      <a:pt x="508" y="70"/>
                    </a:lnTo>
                    <a:lnTo>
                      <a:pt x="485" y="64"/>
                    </a:lnTo>
                    <a:lnTo>
                      <a:pt x="459" y="58"/>
                    </a:lnTo>
                    <a:lnTo>
                      <a:pt x="433" y="50"/>
                    </a:lnTo>
                    <a:lnTo>
                      <a:pt x="408" y="43"/>
                    </a:lnTo>
                    <a:lnTo>
                      <a:pt x="382" y="36"/>
                    </a:lnTo>
                    <a:lnTo>
                      <a:pt x="359" y="30"/>
                    </a:lnTo>
                    <a:lnTo>
                      <a:pt x="338" y="24"/>
                    </a:lnTo>
                    <a:lnTo>
                      <a:pt x="320" y="20"/>
                    </a:lnTo>
                    <a:lnTo>
                      <a:pt x="306" y="16"/>
                    </a:lnTo>
                    <a:lnTo>
                      <a:pt x="298" y="14"/>
                    </a:lnTo>
                    <a:lnTo>
                      <a:pt x="295" y="13"/>
                    </a:lnTo>
                    <a:lnTo>
                      <a:pt x="292" y="14"/>
                    </a:lnTo>
                    <a:lnTo>
                      <a:pt x="285" y="20"/>
                    </a:lnTo>
                    <a:lnTo>
                      <a:pt x="275" y="27"/>
                    </a:lnTo>
                    <a:lnTo>
                      <a:pt x="262" y="37"/>
                    </a:lnTo>
                    <a:lnTo>
                      <a:pt x="246" y="49"/>
                    </a:lnTo>
                    <a:lnTo>
                      <a:pt x="228" y="62"/>
                    </a:lnTo>
                    <a:lnTo>
                      <a:pt x="208" y="76"/>
                    </a:lnTo>
                    <a:lnTo>
                      <a:pt x="186" y="92"/>
                    </a:lnTo>
                    <a:lnTo>
                      <a:pt x="164" y="107"/>
                    </a:lnTo>
                    <a:lnTo>
                      <a:pt x="143" y="123"/>
                    </a:lnTo>
                    <a:lnTo>
                      <a:pt x="122" y="140"/>
                    </a:lnTo>
                    <a:lnTo>
                      <a:pt x="101" y="154"/>
                    </a:lnTo>
                    <a:lnTo>
                      <a:pt x="83" y="168"/>
                    </a:lnTo>
                    <a:lnTo>
                      <a:pt x="65" y="181"/>
                    </a:lnTo>
                    <a:lnTo>
                      <a:pt x="50" y="191"/>
                    </a:lnTo>
                    <a:lnTo>
                      <a:pt x="39" y="199"/>
                    </a:lnTo>
                    <a:lnTo>
                      <a:pt x="48" y="203"/>
                    </a:lnTo>
                    <a:lnTo>
                      <a:pt x="60" y="207"/>
                    </a:lnTo>
                    <a:lnTo>
                      <a:pt x="75" y="213"/>
                    </a:lnTo>
                    <a:lnTo>
                      <a:pt x="91" y="219"/>
                    </a:lnTo>
                    <a:lnTo>
                      <a:pt x="110" y="227"/>
                    </a:lnTo>
                    <a:lnTo>
                      <a:pt x="130" y="234"/>
                    </a:lnTo>
                    <a:lnTo>
                      <a:pt x="151" y="243"/>
                    </a:lnTo>
                    <a:lnTo>
                      <a:pt x="173" y="251"/>
                    </a:lnTo>
                    <a:lnTo>
                      <a:pt x="194" y="259"/>
                    </a:lnTo>
                    <a:lnTo>
                      <a:pt x="216" y="268"/>
                    </a:lnTo>
                    <a:lnTo>
                      <a:pt x="237" y="277"/>
                    </a:lnTo>
                    <a:lnTo>
                      <a:pt x="258" y="283"/>
                    </a:lnTo>
                    <a:lnTo>
                      <a:pt x="276" y="292"/>
                    </a:lnTo>
                    <a:lnTo>
                      <a:pt x="292" y="297"/>
                    </a:lnTo>
                    <a:lnTo>
                      <a:pt x="307" y="302"/>
                    </a:lnTo>
                    <a:lnTo>
                      <a:pt x="319" y="306"/>
                    </a:lnTo>
                    <a:lnTo>
                      <a:pt x="322" y="311"/>
                    </a:lnTo>
                    <a:lnTo>
                      <a:pt x="323" y="317"/>
                    </a:lnTo>
                    <a:lnTo>
                      <a:pt x="323" y="324"/>
                    </a:lnTo>
                    <a:lnTo>
                      <a:pt x="323" y="328"/>
                    </a:lnTo>
                    <a:lnTo>
                      <a:pt x="307" y="323"/>
                    </a:lnTo>
                    <a:lnTo>
                      <a:pt x="290" y="316"/>
                    </a:lnTo>
                    <a:lnTo>
                      <a:pt x="273" y="310"/>
                    </a:lnTo>
                    <a:lnTo>
                      <a:pt x="254" y="302"/>
                    </a:lnTo>
                    <a:lnTo>
                      <a:pt x="236" y="295"/>
                    </a:lnTo>
                    <a:lnTo>
                      <a:pt x="216" y="288"/>
                    </a:lnTo>
                    <a:lnTo>
                      <a:pt x="198" y="281"/>
                    </a:lnTo>
                    <a:lnTo>
                      <a:pt x="179" y="274"/>
                    </a:lnTo>
                    <a:lnTo>
                      <a:pt x="161" y="267"/>
                    </a:lnTo>
                    <a:lnTo>
                      <a:pt x="145" y="260"/>
                    </a:lnTo>
                    <a:lnTo>
                      <a:pt x="129" y="255"/>
                    </a:lnTo>
                    <a:lnTo>
                      <a:pt x="114" y="249"/>
                    </a:lnTo>
                    <a:lnTo>
                      <a:pt x="100" y="244"/>
                    </a:lnTo>
                    <a:lnTo>
                      <a:pt x="88" y="241"/>
                    </a:lnTo>
                    <a:lnTo>
                      <a:pt x="79" y="237"/>
                    </a:lnTo>
                    <a:lnTo>
                      <a:pt x="72" y="235"/>
                    </a:lnTo>
                    <a:lnTo>
                      <a:pt x="69" y="241"/>
                    </a:lnTo>
                    <a:lnTo>
                      <a:pt x="65" y="248"/>
                    </a:lnTo>
                    <a:lnTo>
                      <a:pt x="62" y="252"/>
                    </a:lnTo>
                    <a:lnTo>
                      <a:pt x="54" y="252"/>
                    </a:lnTo>
                    <a:lnTo>
                      <a:pt x="52" y="250"/>
                    </a:lnTo>
                    <a:lnTo>
                      <a:pt x="50" y="248"/>
                    </a:lnTo>
                    <a:lnTo>
                      <a:pt x="50" y="245"/>
                    </a:lnTo>
                    <a:lnTo>
                      <a:pt x="52" y="243"/>
                    </a:lnTo>
                    <a:lnTo>
                      <a:pt x="53" y="241"/>
                    </a:lnTo>
                    <a:lnTo>
                      <a:pt x="55" y="237"/>
                    </a:lnTo>
                    <a:lnTo>
                      <a:pt x="56" y="235"/>
                    </a:lnTo>
                    <a:lnTo>
                      <a:pt x="55" y="232"/>
                    </a:lnTo>
                    <a:lnTo>
                      <a:pt x="49" y="224"/>
                    </a:lnTo>
                    <a:lnTo>
                      <a:pt x="42" y="219"/>
                    </a:lnTo>
                    <a:lnTo>
                      <a:pt x="34" y="219"/>
                    </a:lnTo>
                    <a:lnTo>
                      <a:pt x="24" y="224"/>
                    </a:lnTo>
                    <a:lnTo>
                      <a:pt x="23" y="230"/>
                    </a:lnTo>
                    <a:lnTo>
                      <a:pt x="23" y="236"/>
                    </a:lnTo>
                    <a:lnTo>
                      <a:pt x="25" y="243"/>
                    </a:lnTo>
                    <a:lnTo>
                      <a:pt x="28" y="248"/>
                    </a:lnTo>
                    <a:lnTo>
                      <a:pt x="31" y="251"/>
                    </a:lnTo>
                    <a:lnTo>
                      <a:pt x="40" y="257"/>
                    </a:lnTo>
                    <a:lnTo>
                      <a:pt x="55" y="264"/>
                    </a:lnTo>
                    <a:lnTo>
                      <a:pt x="73" y="272"/>
                    </a:lnTo>
                    <a:lnTo>
                      <a:pt x="96" y="281"/>
                    </a:lnTo>
                    <a:lnTo>
                      <a:pt x="122" y="290"/>
                    </a:lnTo>
                    <a:lnTo>
                      <a:pt x="148" y="301"/>
                    </a:lnTo>
                    <a:lnTo>
                      <a:pt x="177" y="311"/>
                    </a:lnTo>
                    <a:lnTo>
                      <a:pt x="205" y="323"/>
                    </a:lnTo>
                    <a:lnTo>
                      <a:pt x="232" y="332"/>
                    </a:lnTo>
                    <a:lnTo>
                      <a:pt x="259" y="342"/>
                    </a:lnTo>
                    <a:lnTo>
                      <a:pt x="282" y="350"/>
                    </a:lnTo>
                    <a:lnTo>
                      <a:pt x="302" y="357"/>
                    </a:lnTo>
                    <a:lnTo>
                      <a:pt x="317" y="363"/>
                    </a:lnTo>
                    <a:lnTo>
                      <a:pt x="327" y="366"/>
                    </a:lnTo>
                    <a:lnTo>
                      <a:pt x="330" y="369"/>
                    </a:lnTo>
                    <a:lnTo>
                      <a:pt x="561" y="158"/>
                    </a:lnTo>
                    <a:lnTo>
                      <a:pt x="562" y="149"/>
                    </a:lnTo>
                    <a:lnTo>
                      <a:pt x="568" y="135"/>
                    </a:lnTo>
                    <a:lnTo>
                      <a:pt x="574" y="125"/>
                    </a:lnTo>
                    <a:lnTo>
                      <a:pt x="577" y="122"/>
                    </a:lnTo>
                    <a:lnTo>
                      <a:pt x="576" y="133"/>
                    </a:lnTo>
                    <a:lnTo>
                      <a:pt x="576" y="144"/>
                    </a:lnTo>
                    <a:lnTo>
                      <a:pt x="576" y="157"/>
                    </a:lnTo>
                    <a:lnTo>
                      <a:pt x="572" y="167"/>
                    </a:lnTo>
                    <a:lnTo>
                      <a:pt x="564" y="174"/>
                    </a:lnTo>
                    <a:lnTo>
                      <a:pt x="554" y="186"/>
                    </a:lnTo>
                    <a:lnTo>
                      <a:pt x="539" y="199"/>
                    </a:lnTo>
                    <a:lnTo>
                      <a:pt x="523" y="214"/>
                    </a:lnTo>
                    <a:lnTo>
                      <a:pt x="503" y="233"/>
                    </a:lnTo>
                    <a:lnTo>
                      <a:pt x="484" y="251"/>
                    </a:lnTo>
                    <a:lnTo>
                      <a:pt x="463" y="271"/>
                    </a:lnTo>
                    <a:lnTo>
                      <a:pt x="441" y="290"/>
                    </a:lnTo>
                    <a:lnTo>
                      <a:pt x="420" y="310"/>
                    </a:lnTo>
                    <a:lnTo>
                      <a:pt x="401" y="328"/>
                    </a:lnTo>
                    <a:lnTo>
                      <a:pt x="382" y="346"/>
                    </a:lnTo>
                    <a:lnTo>
                      <a:pt x="366" y="361"/>
                    </a:lnTo>
                    <a:lnTo>
                      <a:pt x="352" y="373"/>
                    </a:lnTo>
                    <a:lnTo>
                      <a:pt x="342" y="384"/>
                    </a:lnTo>
                    <a:lnTo>
                      <a:pt x="335" y="389"/>
                    </a:lnTo>
                    <a:lnTo>
                      <a:pt x="333" y="392"/>
                    </a:lnTo>
                    <a:lnTo>
                      <a:pt x="321" y="388"/>
                    </a:lnTo>
                    <a:lnTo>
                      <a:pt x="307" y="384"/>
                    </a:lnTo>
                    <a:lnTo>
                      <a:pt x="291" y="377"/>
                    </a:lnTo>
                    <a:lnTo>
                      <a:pt x="272" y="370"/>
                    </a:lnTo>
                    <a:lnTo>
                      <a:pt x="251" y="362"/>
                    </a:lnTo>
                    <a:lnTo>
                      <a:pt x="229" y="354"/>
                    </a:lnTo>
                    <a:lnTo>
                      <a:pt x="206" y="344"/>
                    </a:lnTo>
                    <a:lnTo>
                      <a:pt x="183" y="335"/>
                    </a:lnTo>
                    <a:lnTo>
                      <a:pt x="159" y="326"/>
                    </a:lnTo>
                    <a:lnTo>
                      <a:pt x="136" y="317"/>
                    </a:lnTo>
                    <a:lnTo>
                      <a:pt x="114" y="308"/>
                    </a:lnTo>
                    <a:lnTo>
                      <a:pt x="92" y="300"/>
                    </a:lnTo>
                    <a:lnTo>
                      <a:pt x="72" y="292"/>
                    </a:lnTo>
                    <a:lnTo>
                      <a:pt x="54" y="285"/>
                    </a:lnTo>
                    <a:lnTo>
                      <a:pt x="38" y="279"/>
                    </a:lnTo>
                    <a:lnTo>
                      <a:pt x="25" y="274"/>
                    </a:lnTo>
                    <a:lnTo>
                      <a:pt x="19" y="270"/>
                    </a:lnTo>
                    <a:lnTo>
                      <a:pt x="16" y="265"/>
                    </a:lnTo>
                    <a:lnTo>
                      <a:pt x="11" y="259"/>
                    </a:lnTo>
                    <a:lnTo>
                      <a:pt x="5" y="252"/>
                    </a:lnTo>
                    <a:lnTo>
                      <a:pt x="2" y="245"/>
                    </a:lnTo>
                    <a:lnTo>
                      <a:pt x="1" y="239"/>
                    </a:lnTo>
                    <a:lnTo>
                      <a:pt x="0" y="229"/>
                    </a:lnTo>
                    <a:lnTo>
                      <a:pt x="2" y="221"/>
                    </a:lnTo>
                    <a:lnTo>
                      <a:pt x="4" y="216"/>
                    </a:lnTo>
                    <a:lnTo>
                      <a:pt x="8" y="211"/>
                    </a:lnTo>
                    <a:lnTo>
                      <a:pt x="11" y="206"/>
                    </a:lnTo>
                    <a:lnTo>
                      <a:pt x="14" y="201"/>
                    </a:lnTo>
                    <a:lnTo>
                      <a:pt x="17" y="198"/>
                    </a:lnTo>
                    <a:lnTo>
                      <a:pt x="25" y="192"/>
                    </a:lnTo>
                    <a:lnTo>
                      <a:pt x="39" y="182"/>
                    </a:lnTo>
                    <a:lnTo>
                      <a:pt x="55" y="169"/>
                    </a:lnTo>
                    <a:lnTo>
                      <a:pt x="76" y="154"/>
                    </a:lnTo>
                    <a:lnTo>
                      <a:pt x="99" y="137"/>
                    </a:lnTo>
                    <a:lnTo>
                      <a:pt x="123" y="120"/>
                    </a:lnTo>
                    <a:lnTo>
                      <a:pt x="148" y="102"/>
                    </a:lnTo>
                    <a:lnTo>
                      <a:pt x="174" y="83"/>
                    </a:lnTo>
                    <a:lnTo>
                      <a:pt x="198" y="65"/>
                    </a:lnTo>
                    <a:lnTo>
                      <a:pt x="221" y="47"/>
                    </a:lnTo>
                    <a:lnTo>
                      <a:pt x="242" y="32"/>
                    </a:lnTo>
                    <a:lnTo>
                      <a:pt x="259" y="20"/>
                    </a:lnTo>
                    <a:lnTo>
                      <a:pt x="273" y="9"/>
                    </a:lnTo>
                    <a:lnTo>
                      <a:pt x="282" y="2"/>
                    </a:lnTo>
                    <a:lnTo>
                      <a:pt x="285" y="0"/>
                    </a:lnTo>
                    <a:lnTo>
                      <a:pt x="294" y="1"/>
                    </a:lnTo>
                    <a:lnTo>
                      <a:pt x="306" y="4"/>
                    </a:lnTo>
                    <a:lnTo>
                      <a:pt x="322" y="7"/>
                    </a:lnTo>
                    <a:lnTo>
                      <a:pt x="343" y="12"/>
                    </a:lnTo>
                    <a:lnTo>
                      <a:pt x="366" y="17"/>
                    </a:lnTo>
                    <a:lnTo>
                      <a:pt x="390" y="24"/>
                    </a:lnTo>
                    <a:lnTo>
                      <a:pt x="417" y="31"/>
                    </a:lnTo>
                    <a:lnTo>
                      <a:pt x="443" y="38"/>
                    </a:lnTo>
                    <a:lnTo>
                      <a:pt x="470" y="45"/>
                    </a:lnTo>
                    <a:lnTo>
                      <a:pt x="495" y="52"/>
                    </a:lnTo>
                    <a:lnTo>
                      <a:pt x="519" y="59"/>
                    </a:lnTo>
                    <a:lnTo>
                      <a:pt x="540" y="66"/>
                    </a:lnTo>
                    <a:lnTo>
                      <a:pt x="559" y="70"/>
                    </a:lnTo>
                    <a:lnTo>
                      <a:pt x="574" y="75"/>
                    </a:lnTo>
                    <a:lnTo>
                      <a:pt x="583" y="78"/>
                    </a:lnTo>
                    <a:lnTo>
                      <a:pt x="587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0" name="Freeform 92"/>
              <p:cNvSpPr>
                <a:spLocks/>
              </p:cNvSpPr>
              <p:nvPr/>
            </p:nvSpPr>
            <p:spPr bwMode="auto">
              <a:xfrm>
                <a:off x="1874" y="2794"/>
                <a:ext cx="221" cy="150"/>
              </a:xfrm>
              <a:custGeom>
                <a:avLst/>
                <a:gdLst>
                  <a:gd name="T0" fmla="*/ 245 w 442"/>
                  <a:gd name="T1" fmla="*/ 54 h 301"/>
                  <a:gd name="T2" fmla="*/ 297 w 442"/>
                  <a:gd name="T3" fmla="*/ 68 h 301"/>
                  <a:gd name="T4" fmla="*/ 323 w 442"/>
                  <a:gd name="T5" fmla="*/ 81 h 301"/>
                  <a:gd name="T6" fmla="*/ 273 w 442"/>
                  <a:gd name="T7" fmla="*/ 145 h 301"/>
                  <a:gd name="T8" fmla="*/ 199 w 442"/>
                  <a:gd name="T9" fmla="*/ 245 h 301"/>
                  <a:gd name="T10" fmla="*/ 167 w 442"/>
                  <a:gd name="T11" fmla="*/ 286 h 301"/>
                  <a:gd name="T12" fmla="*/ 149 w 442"/>
                  <a:gd name="T13" fmla="*/ 276 h 301"/>
                  <a:gd name="T14" fmla="*/ 118 w 442"/>
                  <a:gd name="T15" fmla="*/ 253 h 301"/>
                  <a:gd name="T16" fmla="*/ 80 w 442"/>
                  <a:gd name="T17" fmla="*/ 240 h 301"/>
                  <a:gd name="T18" fmla="*/ 47 w 442"/>
                  <a:gd name="T19" fmla="*/ 237 h 301"/>
                  <a:gd name="T20" fmla="*/ 18 w 442"/>
                  <a:gd name="T21" fmla="*/ 228 h 301"/>
                  <a:gd name="T22" fmla="*/ 0 w 442"/>
                  <a:gd name="T23" fmla="*/ 218 h 301"/>
                  <a:gd name="T24" fmla="*/ 41 w 442"/>
                  <a:gd name="T25" fmla="*/ 221 h 301"/>
                  <a:gd name="T26" fmla="*/ 86 w 442"/>
                  <a:gd name="T27" fmla="*/ 225 h 301"/>
                  <a:gd name="T28" fmla="*/ 103 w 442"/>
                  <a:gd name="T29" fmla="*/ 225 h 301"/>
                  <a:gd name="T30" fmla="*/ 129 w 442"/>
                  <a:gd name="T31" fmla="*/ 235 h 301"/>
                  <a:gd name="T32" fmla="*/ 155 w 442"/>
                  <a:gd name="T33" fmla="*/ 249 h 301"/>
                  <a:gd name="T34" fmla="*/ 179 w 442"/>
                  <a:gd name="T35" fmla="*/ 248 h 301"/>
                  <a:gd name="T36" fmla="*/ 230 w 442"/>
                  <a:gd name="T37" fmla="*/ 176 h 301"/>
                  <a:gd name="T38" fmla="*/ 284 w 442"/>
                  <a:gd name="T39" fmla="*/ 99 h 301"/>
                  <a:gd name="T40" fmla="*/ 282 w 442"/>
                  <a:gd name="T41" fmla="*/ 77 h 301"/>
                  <a:gd name="T42" fmla="*/ 253 w 442"/>
                  <a:gd name="T43" fmla="*/ 73 h 301"/>
                  <a:gd name="T44" fmla="*/ 228 w 442"/>
                  <a:gd name="T45" fmla="*/ 66 h 301"/>
                  <a:gd name="T46" fmla="*/ 191 w 442"/>
                  <a:gd name="T47" fmla="*/ 56 h 301"/>
                  <a:gd name="T48" fmla="*/ 145 w 442"/>
                  <a:gd name="T49" fmla="*/ 37 h 301"/>
                  <a:gd name="T50" fmla="*/ 139 w 442"/>
                  <a:gd name="T51" fmla="*/ 25 h 301"/>
                  <a:gd name="T52" fmla="*/ 166 w 442"/>
                  <a:gd name="T53" fmla="*/ 29 h 301"/>
                  <a:gd name="T54" fmla="*/ 191 w 442"/>
                  <a:gd name="T55" fmla="*/ 37 h 301"/>
                  <a:gd name="T56" fmla="*/ 206 w 442"/>
                  <a:gd name="T57" fmla="*/ 18 h 301"/>
                  <a:gd name="T58" fmla="*/ 219 w 442"/>
                  <a:gd name="T59" fmla="*/ 1 h 301"/>
                  <a:gd name="T60" fmla="*/ 239 w 442"/>
                  <a:gd name="T61" fmla="*/ 7 h 301"/>
                  <a:gd name="T62" fmla="*/ 277 w 442"/>
                  <a:gd name="T63" fmla="*/ 18 h 301"/>
                  <a:gd name="T64" fmla="*/ 329 w 442"/>
                  <a:gd name="T65" fmla="*/ 32 h 301"/>
                  <a:gd name="T66" fmla="*/ 386 w 442"/>
                  <a:gd name="T67" fmla="*/ 47 h 301"/>
                  <a:gd name="T68" fmla="*/ 442 w 442"/>
                  <a:gd name="T69" fmla="*/ 61 h 301"/>
                  <a:gd name="T70" fmla="*/ 412 w 442"/>
                  <a:gd name="T71" fmla="*/ 147 h 301"/>
                  <a:gd name="T72" fmla="*/ 371 w 442"/>
                  <a:gd name="T73" fmla="*/ 259 h 301"/>
                  <a:gd name="T74" fmla="*/ 347 w 442"/>
                  <a:gd name="T75" fmla="*/ 299 h 301"/>
                  <a:gd name="T76" fmla="*/ 288 w 442"/>
                  <a:gd name="T77" fmla="*/ 280 h 301"/>
                  <a:gd name="T78" fmla="*/ 223 w 442"/>
                  <a:gd name="T79" fmla="*/ 258 h 301"/>
                  <a:gd name="T80" fmla="*/ 209 w 442"/>
                  <a:gd name="T81" fmla="*/ 248 h 301"/>
                  <a:gd name="T82" fmla="*/ 222 w 442"/>
                  <a:gd name="T83" fmla="*/ 238 h 301"/>
                  <a:gd name="T84" fmla="*/ 277 w 442"/>
                  <a:gd name="T85" fmla="*/ 252 h 301"/>
                  <a:gd name="T86" fmla="*/ 335 w 442"/>
                  <a:gd name="T87" fmla="*/ 274 h 301"/>
                  <a:gd name="T88" fmla="*/ 358 w 442"/>
                  <a:gd name="T89" fmla="*/ 246 h 301"/>
                  <a:gd name="T90" fmla="*/ 397 w 442"/>
                  <a:gd name="T91" fmla="*/ 140 h 301"/>
                  <a:gd name="T92" fmla="*/ 423 w 442"/>
                  <a:gd name="T93" fmla="*/ 74 h 301"/>
                  <a:gd name="T94" fmla="*/ 402 w 442"/>
                  <a:gd name="T95" fmla="*/ 68 h 301"/>
                  <a:gd name="T96" fmla="*/ 360 w 442"/>
                  <a:gd name="T97" fmla="*/ 56 h 301"/>
                  <a:gd name="T98" fmla="*/ 312 w 442"/>
                  <a:gd name="T99" fmla="*/ 43 h 301"/>
                  <a:gd name="T100" fmla="*/ 266 w 442"/>
                  <a:gd name="T101" fmla="*/ 30 h 301"/>
                  <a:gd name="T102" fmla="*/ 235 w 442"/>
                  <a:gd name="T103" fmla="*/ 2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2" h="301">
                    <a:moveTo>
                      <a:pt x="214" y="44"/>
                    </a:moveTo>
                    <a:lnTo>
                      <a:pt x="228" y="50"/>
                    </a:lnTo>
                    <a:lnTo>
                      <a:pt x="245" y="54"/>
                    </a:lnTo>
                    <a:lnTo>
                      <a:pt x="262" y="60"/>
                    </a:lnTo>
                    <a:lnTo>
                      <a:pt x="281" y="63"/>
                    </a:lnTo>
                    <a:lnTo>
                      <a:pt x="297" y="68"/>
                    </a:lnTo>
                    <a:lnTo>
                      <a:pt x="311" y="73"/>
                    </a:lnTo>
                    <a:lnTo>
                      <a:pt x="320" y="76"/>
                    </a:lnTo>
                    <a:lnTo>
                      <a:pt x="323" y="81"/>
                    </a:lnTo>
                    <a:lnTo>
                      <a:pt x="314" y="92"/>
                    </a:lnTo>
                    <a:lnTo>
                      <a:pt x="296" y="115"/>
                    </a:lnTo>
                    <a:lnTo>
                      <a:pt x="273" y="145"/>
                    </a:lnTo>
                    <a:lnTo>
                      <a:pt x="247" y="180"/>
                    </a:lnTo>
                    <a:lnTo>
                      <a:pt x="222" y="214"/>
                    </a:lnTo>
                    <a:lnTo>
                      <a:pt x="199" y="245"/>
                    </a:lnTo>
                    <a:lnTo>
                      <a:pt x="182" y="269"/>
                    </a:lnTo>
                    <a:lnTo>
                      <a:pt x="174" y="284"/>
                    </a:lnTo>
                    <a:lnTo>
                      <a:pt x="167" y="286"/>
                    </a:lnTo>
                    <a:lnTo>
                      <a:pt x="161" y="283"/>
                    </a:lnTo>
                    <a:lnTo>
                      <a:pt x="155" y="280"/>
                    </a:lnTo>
                    <a:lnTo>
                      <a:pt x="149" y="276"/>
                    </a:lnTo>
                    <a:lnTo>
                      <a:pt x="140" y="267"/>
                    </a:lnTo>
                    <a:lnTo>
                      <a:pt x="130" y="260"/>
                    </a:lnTo>
                    <a:lnTo>
                      <a:pt x="118" y="253"/>
                    </a:lnTo>
                    <a:lnTo>
                      <a:pt x="107" y="248"/>
                    </a:lnTo>
                    <a:lnTo>
                      <a:pt x="94" y="243"/>
                    </a:lnTo>
                    <a:lnTo>
                      <a:pt x="80" y="240"/>
                    </a:lnTo>
                    <a:lnTo>
                      <a:pt x="68" y="238"/>
                    </a:lnTo>
                    <a:lnTo>
                      <a:pt x="55" y="238"/>
                    </a:lnTo>
                    <a:lnTo>
                      <a:pt x="47" y="237"/>
                    </a:lnTo>
                    <a:lnTo>
                      <a:pt x="38" y="235"/>
                    </a:lnTo>
                    <a:lnTo>
                      <a:pt x="27" y="231"/>
                    </a:lnTo>
                    <a:lnTo>
                      <a:pt x="18" y="228"/>
                    </a:lnTo>
                    <a:lnTo>
                      <a:pt x="10" y="225"/>
                    </a:lnTo>
                    <a:lnTo>
                      <a:pt x="3" y="221"/>
                    </a:lnTo>
                    <a:lnTo>
                      <a:pt x="0" y="218"/>
                    </a:lnTo>
                    <a:lnTo>
                      <a:pt x="0" y="214"/>
                    </a:lnTo>
                    <a:lnTo>
                      <a:pt x="22" y="219"/>
                    </a:lnTo>
                    <a:lnTo>
                      <a:pt x="41" y="221"/>
                    </a:lnTo>
                    <a:lnTo>
                      <a:pt x="58" y="223"/>
                    </a:lnTo>
                    <a:lnTo>
                      <a:pt x="73" y="225"/>
                    </a:lnTo>
                    <a:lnTo>
                      <a:pt x="86" y="225"/>
                    </a:lnTo>
                    <a:lnTo>
                      <a:pt x="95" y="225"/>
                    </a:lnTo>
                    <a:lnTo>
                      <a:pt x="101" y="225"/>
                    </a:lnTo>
                    <a:lnTo>
                      <a:pt x="103" y="225"/>
                    </a:lnTo>
                    <a:lnTo>
                      <a:pt x="111" y="228"/>
                    </a:lnTo>
                    <a:lnTo>
                      <a:pt x="120" y="231"/>
                    </a:lnTo>
                    <a:lnTo>
                      <a:pt x="129" y="235"/>
                    </a:lnTo>
                    <a:lnTo>
                      <a:pt x="138" y="240"/>
                    </a:lnTo>
                    <a:lnTo>
                      <a:pt x="147" y="244"/>
                    </a:lnTo>
                    <a:lnTo>
                      <a:pt x="155" y="249"/>
                    </a:lnTo>
                    <a:lnTo>
                      <a:pt x="163" y="254"/>
                    </a:lnTo>
                    <a:lnTo>
                      <a:pt x="169" y="260"/>
                    </a:lnTo>
                    <a:lnTo>
                      <a:pt x="179" y="248"/>
                    </a:lnTo>
                    <a:lnTo>
                      <a:pt x="193" y="228"/>
                    </a:lnTo>
                    <a:lnTo>
                      <a:pt x="212" y="203"/>
                    </a:lnTo>
                    <a:lnTo>
                      <a:pt x="230" y="176"/>
                    </a:lnTo>
                    <a:lnTo>
                      <a:pt x="250" y="147"/>
                    </a:lnTo>
                    <a:lnTo>
                      <a:pt x="268" y="121"/>
                    </a:lnTo>
                    <a:lnTo>
                      <a:pt x="284" y="99"/>
                    </a:lnTo>
                    <a:lnTo>
                      <a:pt x="297" y="82"/>
                    </a:lnTo>
                    <a:lnTo>
                      <a:pt x="290" y="79"/>
                    </a:lnTo>
                    <a:lnTo>
                      <a:pt x="282" y="77"/>
                    </a:lnTo>
                    <a:lnTo>
                      <a:pt x="273" y="75"/>
                    </a:lnTo>
                    <a:lnTo>
                      <a:pt x="262" y="74"/>
                    </a:lnTo>
                    <a:lnTo>
                      <a:pt x="253" y="73"/>
                    </a:lnTo>
                    <a:lnTo>
                      <a:pt x="244" y="70"/>
                    </a:lnTo>
                    <a:lnTo>
                      <a:pt x="236" y="68"/>
                    </a:lnTo>
                    <a:lnTo>
                      <a:pt x="228" y="66"/>
                    </a:lnTo>
                    <a:lnTo>
                      <a:pt x="220" y="64"/>
                    </a:lnTo>
                    <a:lnTo>
                      <a:pt x="207" y="61"/>
                    </a:lnTo>
                    <a:lnTo>
                      <a:pt x="191" y="56"/>
                    </a:lnTo>
                    <a:lnTo>
                      <a:pt x="174" y="50"/>
                    </a:lnTo>
                    <a:lnTo>
                      <a:pt x="158" y="43"/>
                    </a:lnTo>
                    <a:lnTo>
                      <a:pt x="145" y="37"/>
                    </a:lnTo>
                    <a:lnTo>
                      <a:pt x="136" y="31"/>
                    </a:lnTo>
                    <a:lnTo>
                      <a:pt x="133" y="28"/>
                    </a:lnTo>
                    <a:lnTo>
                      <a:pt x="139" y="25"/>
                    </a:lnTo>
                    <a:lnTo>
                      <a:pt x="146" y="25"/>
                    </a:lnTo>
                    <a:lnTo>
                      <a:pt x="155" y="28"/>
                    </a:lnTo>
                    <a:lnTo>
                      <a:pt x="166" y="29"/>
                    </a:lnTo>
                    <a:lnTo>
                      <a:pt x="175" y="32"/>
                    </a:lnTo>
                    <a:lnTo>
                      <a:pt x="184" y="35"/>
                    </a:lnTo>
                    <a:lnTo>
                      <a:pt x="191" y="37"/>
                    </a:lnTo>
                    <a:lnTo>
                      <a:pt x="196" y="38"/>
                    </a:lnTo>
                    <a:lnTo>
                      <a:pt x="200" y="29"/>
                    </a:lnTo>
                    <a:lnTo>
                      <a:pt x="206" y="18"/>
                    </a:lnTo>
                    <a:lnTo>
                      <a:pt x="211" y="9"/>
                    </a:lnTo>
                    <a:lnTo>
                      <a:pt x="216" y="0"/>
                    </a:lnTo>
                    <a:lnTo>
                      <a:pt x="219" y="1"/>
                    </a:lnTo>
                    <a:lnTo>
                      <a:pt x="223" y="2"/>
                    </a:lnTo>
                    <a:lnTo>
                      <a:pt x="230" y="5"/>
                    </a:lnTo>
                    <a:lnTo>
                      <a:pt x="239" y="7"/>
                    </a:lnTo>
                    <a:lnTo>
                      <a:pt x="250" y="10"/>
                    </a:lnTo>
                    <a:lnTo>
                      <a:pt x="264" y="14"/>
                    </a:lnTo>
                    <a:lnTo>
                      <a:pt x="277" y="18"/>
                    </a:lnTo>
                    <a:lnTo>
                      <a:pt x="294" y="22"/>
                    </a:lnTo>
                    <a:lnTo>
                      <a:pt x="311" y="26"/>
                    </a:lnTo>
                    <a:lnTo>
                      <a:pt x="329" y="32"/>
                    </a:lnTo>
                    <a:lnTo>
                      <a:pt x="348" y="37"/>
                    </a:lnTo>
                    <a:lnTo>
                      <a:pt x="366" y="41"/>
                    </a:lnTo>
                    <a:lnTo>
                      <a:pt x="386" y="47"/>
                    </a:lnTo>
                    <a:lnTo>
                      <a:pt x="405" y="52"/>
                    </a:lnTo>
                    <a:lnTo>
                      <a:pt x="424" y="56"/>
                    </a:lnTo>
                    <a:lnTo>
                      <a:pt x="442" y="61"/>
                    </a:lnTo>
                    <a:lnTo>
                      <a:pt x="435" y="81"/>
                    </a:lnTo>
                    <a:lnTo>
                      <a:pt x="425" y="111"/>
                    </a:lnTo>
                    <a:lnTo>
                      <a:pt x="412" y="147"/>
                    </a:lnTo>
                    <a:lnTo>
                      <a:pt x="398" y="187"/>
                    </a:lnTo>
                    <a:lnTo>
                      <a:pt x="383" y="225"/>
                    </a:lnTo>
                    <a:lnTo>
                      <a:pt x="371" y="259"/>
                    </a:lnTo>
                    <a:lnTo>
                      <a:pt x="360" y="286"/>
                    </a:lnTo>
                    <a:lnTo>
                      <a:pt x="353" y="301"/>
                    </a:lnTo>
                    <a:lnTo>
                      <a:pt x="347" y="299"/>
                    </a:lnTo>
                    <a:lnTo>
                      <a:pt x="332" y="295"/>
                    </a:lnTo>
                    <a:lnTo>
                      <a:pt x="312" y="288"/>
                    </a:lnTo>
                    <a:lnTo>
                      <a:pt x="288" y="280"/>
                    </a:lnTo>
                    <a:lnTo>
                      <a:pt x="265" y="272"/>
                    </a:lnTo>
                    <a:lnTo>
                      <a:pt x="242" y="264"/>
                    </a:lnTo>
                    <a:lnTo>
                      <a:pt x="223" y="258"/>
                    </a:lnTo>
                    <a:lnTo>
                      <a:pt x="212" y="256"/>
                    </a:lnTo>
                    <a:lnTo>
                      <a:pt x="208" y="251"/>
                    </a:lnTo>
                    <a:lnTo>
                      <a:pt x="209" y="248"/>
                    </a:lnTo>
                    <a:lnTo>
                      <a:pt x="212" y="243"/>
                    </a:lnTo>
                    <a:lnTo>
                      <a:pt x="214" y="238"/>
                    </a:lnTo>
                    <a:lnTo>
                      <a:pt x="222" y="238"/>
                    </a:lnTo>
                    <a:lnTo>
                      <a:pt x="236" y="242"/>
                    </a:lnTo>
                    <a:lnTo>
                      <a:pt x="255" y="246"/>
                    </a:lnTo>
                    <a:lnTo>
                      <a:pt x="277" y="252"/>
                    </a:lnTo>
                    <a:lnTo>
                      <a:pt x="299" y="260"/>
                    </a:lnTo>
                    <a:lnTo>
                      <a:pt x="319" y="267"/>
                    </a:lnTo>
                    <a:lnTo>
                      <a:pt x="335" y="274"/>
                    </a:lnTo>
                    <a:lnTo>
                      <a:pt x="344" y="280"/>
                    </a:lnTo>
                    <a:lnTo>
                      <a:pt x="349" y="269"/>
                    </a:lnTo>
                    <a:lnTo>
                      <a:pt x="358" y="246"/>
                    </a:lnTo>
                    <a:lnTo>
                      <a:pt x="370" y="214"/>
                    </a:lnTo>
                    <a:lnTo>
                      <a:pt x="383" y="177"/>
                    </a:lnTo>
                    <a:lnTo>
                      <a:pt x="397" y="140"/>
                    </a:lnTo>
                    <a:lnTo>
                      <a:pt x="410" y="108"/>
                    </a:lnTo>
                    <a:lnTo>
                      <a:pt x="418" y="84"/>
                    </a:lnTo>
                    <a:lnTo>
                      <a:pt x="423" y="74"/>
                    </a:lnTo>
                    <a:lnTo>
                      <a:pt x="418" y="73"/>
                    </a:lnTo>
                    <a:lnTo>
                      <a:pt x="411" y="70"/>
                    </a:lnTo>
                    <a:lnTo>
                      <a:pt x="402" y="68"/>
                    </a:lnTo>
                    <a:lnTo>
                      <a:pt x="389" y="64"/>
                    </a:lnTo>
                    <a:lnTo>
                      <a:pt x="375" y="61"/>
                    </a:lnTo>
                    <a:lnTo>
                      <a:pt x="360" y="56"/>
                    </a:lnTo>
                    <a:lnTo>
                      <a:pt x="344" y="52"/>
                    </a:lnTo>
                    <a:lnTo>
                      <a:pt x="328" y="47"/>
                    </a:lnTo>
                    <a:lnTo>
                      <a:pt x="312" y="43"/>
                    </a:lnTo>
                    <a:lnTo>
                      <a:pt x="296" y="38"/>
                    </a:lnTo>
                    <a:lnTo>
                      <a:pt x="280" y="33"/>
                    </a:lnTo>
                    <a:lnTo>
                      <a:pt x="266" y="30"/>
                    </a:lnTo>
                    <a:lnTo>
                      <a:pt x="253" y="26"/>
                    </a:lnTo>
                    <a:lnTo>
                      <a:pt x="243" y="23"/>
                    </a:lnTo>
                    <a:lnTo>
                      <a:pt x="235" y="21"/>
                    </a:lnTo>
                    <a:lnTo>
                      <a:pt x="230" y="18"/>
                    </a:lnTo>
                    <a:lnTo>
                      <a:pt x="214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1" name="Freeform 93"/>
              <p:cNvSpPr>
                <a:spLocks/>
              </p:cNvSpPr>
              <p:nvPr/>
            </p:nvSpPr>
            <p:spPr bwMode="auto">
              <a:xfrm>
                <a:off x="1752" y="2772"/>
                <a:ext cx="148" cy="73"/>
              </a:xfrm>
              <a:custGeom>
                <a:avLst/>
                <a:gdLst>
                  <a:gd name="T0" fmla="*/ 207 w 296"/>
                  <a:gd name="T1" fmla="*/ 146 h 146"/>
                  <a:gd name="T2" fmla="*/ 296 w 296"/>
                  <a:gd name="T3" fmla="*/ 61 h 146"/>
                  <a:gd name="T4" fmla="*/ 85 w 296"/>
                  <a:gd name="T5" fmla="*/ 0 h 146"/>
                  <a:gd name="T6" fmla="*/ 0 w 296"/>
                  <a:gd name="T7" fmla="*/ 73 h 146"/>
                  <a:gd name="T8" fmla="*/ 207 w 296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146">
                    <a:moveTo>
                      <a:pt x="207" y="146"/>
                    </a:moveTo>
                    <a:lnTo>
                      <a:pt x="296" y="61"/>
                    </a:lnTo>
                    <a:lnTo>
                      <a:pt x="85" y="0"/>
                    </a:lnTo>
                    <a:lnTo>
                      <a:pt x="0" y="73"/>
                    </a:lnTo>
                    <a:lnTo>
                      <a:pt x="207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2" name="Freeform 94"/>
              <p:cNvSpPr>
                <a:spLocks/>
              </p:cNvSpPr>
              <p:nvPr/>
            </p:nvSpPr>
            <p:spPr bwMode="auto">
              <a:xfrm>
                <a:off x="1760" y="2776"/>
                <a:ext cx="132" cy="64"/>
              </a:xfrm>
              <a:custGeom>
                <a:avLst/>
                <a:gdLst>
                  <a:gd name="T0" fmla="*/ 191 w 263"/>
                  <a:gd name="T1" fmla="*/ 128 h 128"/>
                  <a:gd name="T2" fmla="*/ 263 w 263"/>
                  <a:gd name="T3" fmla="*/ 56 h 128"/>
                  <a:gd name="T4" fmla="*/ 72 w 263"/>
                  <a:gd name="T5" fmla="*/ 0 h 128"/>
                  <a:gd name="T6" fmla="*/ 0 w 263"/>
                  <a:gd name="T7" fmla="*/ 61 h 128"/>
                  <a:gd name="T8" fmla="*/ 191 w 263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8">
                    <a:moveTo>
                      <a:pt x="191" y="128"/>
                    </a:moveTo>
                    <a:lnTo>
                      <a:pt x="263" y="56"/>
                    </a:lnTo>
                    <a:lnTo>
                      <a:pt x="72" y="0"/>
                    </a:lnTo>
                    <a:lnTo>
                      <a:pt x="0" y="61"/>
                    </a:lnTo>
                    <a:lnTo>
                      <a:pt x="191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3" name="Freeform 95"/>
              <p:cNvSpPr>
                <a:spLocks/>
              </p:cNvSpPr>
              <p:nvPr/>
            </p:nvSpPr>
            <p:spPr bwMode="auto">
              <a:xfrm>
                <a:off x="1774" y="2782"/>
                <a:ext cx="35" cy="26"/>
              </a:xfrm>
              <a:custGeom>
                <a:avLst/>
                <a:gdLst>
                  <a:gd name="T0" fmla="*/ 13 w 70"/>
                  <a:gd name="T1" fmla="*/ 51 h 51"/>
                  <a:gd name="T2" fmla="*/ 0 w 70"/>
                  <a:gd name="T3" fmla="*/ 46 h 51"/>
                  <a:gd name="T4" fmla="*/ 45 w 70"/>
                  <a:gd name="T5" fmla="*/ 0 h 51"/>
                  <a:gd name="T6" fmla="*/ 65 w 70"/>
                  <a:gd name="T7" fmla="*/ 7 h 51"/>
                  <a:gd name="T8" fmla="*/ 69 w 70"/>
                  <a:gd name="T9" fmla="*/ 9 h 51"/>
                  <a:gd name="T10" fmla="*/ 70 w 70"/>
                  <a:gd name="T11" fmla="*/ 14 h 51"/>
                  <a:gd name="T12" fmla="*/ 69 w 70"/>
                  <a:gd name="T13" fmla="*/ 20 h 51"/>
                  <a:gd name="T14" fmla="*/ 65 w 70"/>
                  <a:gd name="T15" fmla="*/ 26 h 51"/>
                  <a:gd name="T16" fmla="*/ 61 w 70"/>
                  <a:gd name="T17" fmla="*/ 31 h 51"/>
                  <a:gd name="T18" fmla="*/ 54 w 70"/>
                  <a:gd name="T19" fmla="*/ 35 h 51"/>
                  <a:gd name="T20" fmla="*/ 46 w 70"/>
                  <a:gd name="T21" fmla="*/ 37 h 51"/>
                  <a:gd name="T22" fmla="*/ 38 w 70"/>
                  <a:gd name="T23" fmla="*/ 37 h 51"/>
                  <a:gd name="T24" fmla="*/ 28 w 70"/>
                  <a:gd name="T25" fmla="*/ 33 h 51"/>
                  <a:gd name="T26" fmla="*/ 13 w 70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51">
                    <a:moveTo>
                      <a:pt x="13" y="51"/>
                    </a:moveTo>
                    <a:lnTo>
                      <a:pt x="0" y="46"/>
                    </a:lnTo>
                    <a:lnTo>
                      <a:pt x="45" y="0"/>
                    </a:lnTo>
                    <a:lnTo>
                      <a:pt x="65" y="7"/>
                    </a:lnTo>
                    <a:lnTo>
                      <a:pt x="69" y="9"/>
                    </a:lnTo>
                    <a:lnTo>
                      <a:pt x="70" y="14"/>
                    </a:lnTo>
                    <a:lnTo>
                      <a:pt x="69" y="20"/>
                    </a:lnTo>
                    <a:lnTo>
                      <a:pt x="65" y="26"/>
                    </a:lnTo>
                    <a:lnTo>
                      <a:pt x="61" y="31"/>
                    </a:lnTo>
                    <a:lnTo>
                      <a:pt x="54" y="35"/>
                    </a:lnTo>
                    <a:lnTo>
                      <a:pt x="46" y="37"/>
                    </a:lnTo>
                    <a:lnTo>
                      <a:pt x="38" y="37"/>
                    </a:lnTo>
                    <a:lnTo>
                      <a:pt x="28" y="33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4" name="Freeform 96"/>
              <p:cNvSpPr>
                <a:spLocks/>
              </p:cNvSpPr>
              <p:nvPr/>
            </p:nvSpPr>
            <p:spPr bwMode="auto">
              <a:xfrm>
                <a:off x="1791" y="2788"/>
                <a:ext cx="12" cy="8"/>
              </a:xfrm>
              <a:custGeom>
                <a:avLst/>
                <a:gdLst>
                  <a:gd name="T0" fmla="*/ 8 w 24"/>
                  <a:gd name="T1" fmla="*/ 17 h 17"/>
                  <a:gd name="T2" fmla="*/ 12 w 24"/>
                  <a:gd name="T3" fmla="*/ 17 h 17"/>
                  <a:gd name="T4" fmla="*/ 17 w 24"/>
                  <a:gd name="T5" fmla="*/ 15 h 17"/>
                  <a:gd name="T6" fmla="*/ 19 w 24"/>
                  <a:gd name="T7" fmla="*/ 14 h 17"/>
                  <a:gd name="T8" fmla="*/ 22 w 24"/>
                  <a:gd name="T9" fmla="*/ 12 h 17"/>
                  <a:gd name="T10" fmla="*/ 24 w 24"/>
                  <a:gd name="T11" fmla="*/ 9 h 17"/>
                  <a:gd name="T12" fmla="*/ 24 w 24"/>
                  <a:gd name="T13" fmla="*/ 6 h 17"/>
                  <a:gd name="T14" fmla="*/ 22 w 24"/>
                  <a:gd name="T15" fmla="*/ 4 h 17"/>
                  <a:gd name="T16" fmla="*/ 18 w 24"/>
                  <a:gd name="T17" fmla="*/ 3 h 17"/>
                  <a:gd name="T18" fmla="*/ 11 w 24"/>
                  <a:gd name="T19" fmla="*/ 0 h 17"/>
                  <a:gd name="T20" fmla="*/ 0 w 24"/>
                  <a:gd name="T21" fmla="*/ 14 h 17"/>
                  <a:gd name="T22" fmla="*/ 8 w 24"/>
                  <a:gd name="T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8" y="17"/>
                    </a:moveTo>
                    <a:lnTo>
                      <a:pt x="12" y="17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2" y="12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8" y="3"/>
                    </a:lnTo>
                    <a:lnTo>
                      <a:pt x="11" y="0"/>
                    </a:lnTo>
                    <a:lnTo>
                      <a:pt x="0" y="14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5" name="Freeform 97"/>
              <p:cNvSpPr>
                <a:spLocks/>
              </p:cNvSpPr>
              <p:nvPr/>
            </p:nvSpPr>
            <p:spPr bwMode="auto">
              <a:xfrm>
                <a:off x="1792" y="2807"/>
                <a:ext cx="9" cy="7"/>
              </a:xfrm>
              <a:custGeom>
                <a:avLst/>
                <a:gdLst>
                  <a:gd name="T0" fmla="*/ 9 w 17"/>
                  <a:gd name="T1" fmla="*/ 14 h 14"/>
                  <a:gd name="T2" fmla="*/ 0 w 17"/>
                  <a:gd name="T3" fmla="*/ 11 h 14"/>
                  <a:gd name="T4" fmla="*/ 8 w 17"/>
                  <a:gd name="T5" fmla="*/ 0 h 14"/>
                  <a:gd name="T6" fmla="*/ 17 w 17"/>
                  <a:gd name="T7" fmla="*/ 4 h 14"/>
                  <a:gd name="T8" fmla="*/ 9 w 1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9" y="14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7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6" name="Freeform 98"/>
              <p:cNvSpPr>
                <a:spLocks/>
              </p:cNvSpPr>
              <p:nvPr/>
            </p:nvSpPr>
            <p:spPr bwMode="auto">
              <a:xfrm>
                <a:off x="1805" y="2790"/>
                <a:ext cx="31" cy="28"/>
              </a:xfrm>
              <a:custGeom>
                <a:avLst/>
                <a:gdLst>
                  <a:gd name="T0" fmla="*/ 11 w 61"/>
                  <a:gd name="T1" fmla="*/ 56 h 56"/>
                  <a:gd name="T2" fmla="*/ 0 w 61"/>
                  <a:gd name="T3" fmla="*/ 52 h 56"/>
                  <a:gd name="T4" fmla="*/ 32 w 61"/>
                  <a:gd name="T5" fmla="*/ 13 h 56"/>
                  <a:gd name="T6" fmla="*/ 19 w 61"/>
                  <a:gd name="T7" fmla="*/ 9 h 56"/>
                  <a:gd name="T8" fmla="*/ 26 w 61"/>
                  <a:gd name="T9" fmla="*/ 0 h 56"/>
                  <a:gd name="T10" fmla="*/ 61 w 61"/>
                  <a:gd name="T11" fmla="*/ 11 h 56"/>
                  <a:gd name="T12" fmla="*/ 54 w 61"/>
                  <a:gd name="T13" fmla="*/ 21 h 56"/>
                  <a:gd name="T14" fmla="*/ 41 w 61"/>
                  <a:gd name="T15" fmla="*/ 16 h 56"/>
                  <a:gd name="T16" fmla="*/ 11 w 61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56">
                    <a:moveTo>
                      <a:pt x="11" y="56"/>
                    </a:moveTo>
                    <a:lnTo>
                      <a:pt x="0" y="52"/>
                    </a:lnTo>
                    <a:lnTo>
                      <a:pt x="32" y="13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61" y="11"/>
                    </a:lnTo>
                    <a:lnTo>
                      <a:pt x="54" y="21"/>
                    </a:lnTo>
                    <a:lnTo>
                      <a:pt x="41" y="16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7" name="Freeform 99"/>
              <p:cNvSpPr>
                <a:spLocks/>
              </p:cNvSpPr>
              <p:nvPr/>
            </p:nvSpPr>
            <p:spPr bwMode="auto">
              <a:xfrm>
                <a:off x="1818" y="2815"/>
                <a:ext cx="8" cy="7"/>
              </a:xfrm>
              <a:custGeom>
                <a:avLst/>
                <a:gdLst>
                  <a:gd name="T0" fmla="*/ 9 w 16"/>
                  <a:gd name="T1" fmla="*/ 13 h 13"/>
                  <a:gd name="T2" fmla="*/ 0 w 16"/>
                  <a:gd name="T3" fmla="*/ 10 h 13"/>
                  <a:gd name="T4" fmla="*/ 7 w 16"/>
                  <a:gd name="T5" fmla="*/ 0 h 13"/>
                  <a:gd name="T6" fmla="*/ 16 w 16"/>
                  <a:gd name="T7" fmla="*/ 3 h 13"/>
                  <a:gd name="T8" fmla="*/ 9 w 16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9" y="13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8" name="Freeform 100"/>
              <p:cNvSpPr>
                <a:spLocks/>
              </p:cNvSpPr>
              <p:nvPr/>
            </p:nvSpPr>
            <p:spPr bwMode="auto">
              <a:xfrm>
                <a:off x="1825" y="2801"/>
                <a:ext cx="30" cy="29"/>
              </a:xfrm>
              <a:custGeom>
                <a:avLst/>
                <a:gdLst>
                  <a:gd name="T0" fmla="*/ 10 w 60"/>
                  <a:gd name="T1" fmla="*/ 47 h 59"/>
                  <a:gd name="T2" fmla="*/ 0 w 60"/>
                  <a:gd name="T3" fmla="*/ 45 h 59"/>
                  <a:gd name="T4" fmla="*/ 49 w 60"/>
                  <a:gd name="T5" fmla="*/ 0 h 59"/>
                  <a:gd name="T6" fmla="*/ 60 w 60"/>
                  <a:gd name="T7" fmla="*/ 3 h 59"/>
                  <a:gd name="T8" fmla="*/ 44 w 60"/>
                  <a:gd name="T9" fmla="*/ 59 h 59"/>
                  <a:gd name="T10" fmla="*/ 33 w 60"/>
                  <a:gd name="T11" fmla="*/ 55 h 59"/>
                  <a:gd name="T12" fmla="*/ 37 w 60"/>
                  <a:gd name="T13" fmla="*/ 44 h 59"/>
                  <a:gd name="T14" fmla="*/ 19 w 60"/>
                  <a:gd name="T15" fmla="*/ 38 h 59"/>
                  <a:gd name="T16" fmla="*/ 10 w 60"/>
                  <a:gd name="T17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9">
                    <a:moveTo>
                      <a:pt x="10" y="47"/>
                    </a:moveTo>
                    <a:lnTo>
                      <a:pt x="0" y="45"/>
                    </a:lnTo>
                    <a:lnTo>
                      <a:pt x="49" y="0"/>
                    </a:lnTo>
                    <a:lnTo>
                      <a:pt x="60" y="3"/>
                    </a:lnTo>
                    <a:lnTo>
                      <a:pt x="44" y="59"/>
                    </a:lnTo>
                    <a:lnTo>
                      <a:pt x="33" y="55"/>
                    </a:lnTo>
                    <a:lnTo>
                      <a:pt x="37" y="44"/>
                    </a:lnTo>
                    <a:lnTo>
                      <a:pt x="19" y="38"/>
                    </a:lnTo>
                    <a:lnTo>
                      <a:pt x="1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89" name="Freeform 101"/>
              <p:cNvSpPr>
                <a:spLocks/>
              </p:cNvSpPr>
              <p:nvPr/>
            </p:nvSpPr>
            <p:spPr bwMode="auto">
              <a:xfrm>
                <a:off x="1840" y="2807"/>
                <a:ext cx="9" cy="11"/>
              </a:xfrm>
              <a:custGeom>
                <a:avLst/>
                <a:gdLst>
                  <a:gd name="T0" fmla="*/ 0 w 18"/>
                  <a:gd name="T1" fmla="*/ 19 h 22"/>
                  <a:gd name="T2" fmla="*/ 10 w 18"/>
                  <a:gd name="T3" fmla="*/ 22 h 22"/>
                  <a:gd name="T4" fmla="*/ 18 w 18"/>
                  <a:gd name="T5" fmla="*/ 0 h 22"/>
                  <a:gd name="T6" fmla="*/ 18 w 18"/>
                  <a:gd name="T7" fmla="*/ 0 h 22"/>
                  <a:gd name="T8" fmla="*/ 0 w 18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0" y="19"/>
                    </a:moveTo>
                    <a:lnTo>
                      <a:pt x="10" y="2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090" name="Freeform 102"/>
              <p:cNvSpPr>
                <a:spLocks/>
              </p:cNvSpPr>
              <p:nvPr/>
            </p:nvSpPr>
            <p:spPr bwMode="auto">
              <a:xfrm>
                <a:off x="1850" y="2826"/>
                <a:ext cx="8" cy="7"/>
              </a:xfrm>
              <a:custGeom>
                <a:avLst/>
                <a:gdLst>
                  <a:gd name="T0" fmla="*/ 11 w 16"/>
                  <a:gd name="T1" fmla="*/ 14 h 14"/>
                  <a:gd name="T2" fmla="*/ 0 w 16"/>
                  <a:gd name="T3" fmla="*/ 11 h 14"/>
                  <a:gd name="T4" fmla="*/ 7 w 16"/>
                  <a:gd name="T5" fmla="*/ 0 h 14"/>
                  <a:gd name="T6" fmla="*/ 16 w 16"/>
                  <a:gd name="T7" fmla="*/ 4 h 14"/>
                  <a:gd name="T8" fmla="*/ 11 w 1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1" y="14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092" name="Parallelogram 2091"/>
            <p:cNvSpPr/>
            <p:nvPr/>
          </p:nvSpPr>
          <p:spPr bwMode="auto">
            <a:xfrm rot="1246563">
              <a:off x="2855420" y="4476348"/>
              <a:ext cx="196577" cy="79817"/>
            </a:xfrm>
            <a:prstGeom prst="parallelogram">
              <a:avLst>
                <a:gd name="adj" fmla="val 48210"/>
              </a:avLst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076450" y="58967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Vocational</a:t>
            </a:r>
          </a:p>
        </p:txBody>
      </p:sp>
      <p:pic>
        <p:nvPicPr>
          <p:cNvPr id="1027" name="Picture 3" descr="C:\Users\la474333.TECHRANGERS.NET.012\AppData\Local\Microsoft\Windows\Temporary Internet Files\Content.IE5\JC0VWV7D\MC9000601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486417"/>
            <a:ext cx="2120900" cy="14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5495303" y="489106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53" y="3252113"/>
            <a:ext cx="28384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198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0" y="239675"/>
            <a:ext cx="1171574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2824" y="266700"/>
            <a:ext cx="7318375" cy="11049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Tangelo Park Crime Rates 1994-2013</a:t>
            </a:r>
            <a:br>
              <a:rPr lang="en-US" sz="36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by 1993 Figures</a:t>
            </a:r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39452"/>
              </p:ext>
            </p:extLst>
          </p:nvPr>
        </p:nvGraphicFramePr>
        <p:xfrm>
          <a:off x="963164" y="1610799"/>
          <a:ext cx="1083831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569057" y="3536363"/>
            <a:ext cx="213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Rates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3999" y="54818"/>
            <a:ext cx="10031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442100" y="1828800"/>
            <a:ext cx="1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442100" y="2482334"/>
            <a:ext cx="1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42100" y="3071849"/>
            <a:ext cx="1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>
            <a:endCxn id="17" idx="3"/>
          </p:cNvCxnSpPr>
          <p:nvPr/>
        </p:nvCxnSpPr>
        <p:spPr bwMode="auto">
          <a:xfrm flipH="1">
            <a:off x="1665247" y="4007375"/>
            <a:ext cx="11614" cy="708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42100" y="4419600"/>
            <a:ext cx="1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442100" y="5073134"/>
            <a:ext cx="1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12064" y="2565101"/>
            <a:ext cx="50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638" y="1923933"/>
            <a:ext cx="90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862" y="3206269"/>
            <a:ext cx="75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5862" y="3847437"/>
            <a:ext cx="75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164" y="4488605"/>
            <a:ext cx="71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980" y="5129775"/>
            <a:ext cx="75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0747" y="1766547"/>
            <a:ext cx="83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7061" y="1938900"/>
            <a:ext cx="83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18342" y="3748315"/>
            <a:ext cx="96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1906" y="3392547"/>
            <a:ext cx="94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9290" y="2145229"/>
            <a:ext cx="83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8448" y="3038548"/>
            <a:ext cx="10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4812" y="3663734"/>
            <a:ext cx="12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0726" y="3899600"/>
            <a:ext cx="105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9005" y="3550835"/>
            <a:ext cx="103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28271" y="4649252"/>
            <a:ext cx="92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22066" y="4363229"/>
            <a:ext cx="95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-61%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89809" y="3161714"/>
            <a:ext cx="92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2357" y="3513654"/>
            <a:ext cx="91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-47%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55315" y="4208073"/>
            <a:ext cx="94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-53%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45746" y="3437101"/>
            <a:ext cx="9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61371" y="4208073"/>
            <a:ext cx="108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7413" y="3517482"/>
            <a:ext cx="90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4391" y="3671184"/>
            <a:ext cx="96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-53%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236501" y="4132396"/>
            <a:ext cx="98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2750" y="4634099"/>
            <a:ext cx="9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-66%</a:t>
            </a:r>
          </a:p>
        </p:txBody>
      </p:sp>
    </p:spTree>
    <p:extLst>
      <p:ext uri="{BB962C8B-B14F-4D97-AF65-F5344CB8AC3E}">
        <p14:creationId xmlns:p14="http://schemas.microsoft.com/office/powerpoint/2010/main" val="11269350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" y="228355"/>
            <a:ext cx="1171574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3760" y="2283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Completion rates                                              for those who entered</a:t>
            </a:r>
            <a:endParaRPr lang="en-US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1317767"/>
              </p:ext>
            </p:extLst>
          </p:nvPr>
        </p:nvGraphicFramePr>
        <p:xfrm>
          <a:off x="330927" y="1524000"/>
          <a:ext cx="1186107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6940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7" y="224849"/>
            <a:ext cx="1171574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1841137"/>
              </p:ext>
            </p:extLst>
          </p:nvPr>
        </p:nvGraphicFramePr>
        <p:xfrm>
          <a:off x="67733" y="1752600"/>
          <a:ext cx="12124267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39067" y="22484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TPP Budget: 2-yr-old program and scholarship (percent of total)</a:t>
            </a:r>
          </a:p>
        </p:txBody>
      </p:sp>
    </p:spTree>
    <p:extLst>
      <p:ext uri="{BB962C8B-B14F-4D97-AF65-F5344CB8AC3E}">
        <p14:creationId xmlns:p14="http://schemas.microsoft.com/office/powerpoint/2010/main" val="319345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7" y="221487"/>
            <a:ext cx="1171574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000" y="2214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Return on Investment                            to Society</a:t>
            </a:r>
            <a:endParaRPr lang="en-US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434" y="1676400"/>
            <a:ext cx="11010900" cy="4876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20 year investment: </a:t>
            </a:r>
            <a:r>
              <a:rPr lang="en-US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$10,000,000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for Early Childhood program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Half for scholarships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Lochner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University of Western Ontario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on investment: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every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881249"/>
            <a:ext cx="2724149" cy="362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9542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Come together blended research</a:t>
            </a:r>
            <a:endParaRPr lang="en-US" sz="5400" dirty="0"/>
          </a:p>
        </p:txBody>
      </p:sp>
      <p:pic>
        <p:nvPicPr>
          <p:cNvPr id="3074" name="Picture 2" descr="http://delafont.com/music_acts/Music_Images/c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36" y="3640016"/>
            <a:ext cx="3959226" cy="29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470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69" y="220401"/>
            <a:ext cx="10681343" cy="1104900"/>
          </a:xfrm>
        </p:spPr>
        <p:txBody>
          <a:bodyPr/>
          <a:lstStyle/>
          <a:p>
            <a:r>
              <a:rPr lang="en-US" dirty="0" smtClean="0"/>
              <a:t>Louis </a:t>
            </a:r>
            <a:r>
              <a:rPr lang="en-US" dirty="0" err="1" smtClean="0"/>
              <a:t>Guttman</a:t>
            </a:r>
            <a:r>
              <a:rPr lang="en-US" dirty="0" smtClean="0"/>
              <a:t> </a:t>
            </a:r>
            <a:r>
              <a:rPr lang="en-US" dirty="0" smtClean="0"/>
              <a:t>meets </a:t>
            </a:r>
            <a:r>
              <a:rPr lang="en-US" dirty="0" err="1" smtClean="0"/>
              <a:t>Brené</a:t>
            </a:r>
            <a:r>
              <a:rPr lang="en-US" dirty="0" smtClean="0"/>
              <a:t> </a:t>
            </a:r>
            <a:r>
              <a:rPr lang="en-US" dirty="0" smtClean="0"/>
              <a:t>Brown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meets </a:t>
            </a:r>
            <a:r>
              <a:rPr lang="en-US" dirty="0" smtClean="0"/>
              <a:t>the Center for Fiction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8" y="2390775"/>
            <a:ext cx="4657724" cy="31051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900332" y="1575582"/>
            <a:ext cx="3010486" cy="3151163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2437" y="1575582"/>
            <a:ext cx="3010486" cy="3151163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92437" y="3399692"/>
            <a:ext cx="3010486" cy="3151163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00332" y="3355145"/>
            <a:ext cx="3010486" cy="3151163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611" y="2272078"/>
            <a:ext cx="155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Literary Criticism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35611" y="4925304"/>
            <a:ext cx="155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Image Analysis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9292" y="4925304"/>
            <a:ext cx="155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Survey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09293" y="2272078"/>
            <a:ext cx="173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Grounded Theory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48347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228600"/>
            <a:ext cx="9372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Initiative for Teaching Effectiveness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33" y="1581150"/>
            <a:ext cx="11446934" cy="510751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US" sz="3600" b="1" u="sng" dirty="0"/>
              <a:t>For more information contact:</a:t>
            </a:r>
          </a:p>
          <a:p>
            <a:pPr lvl="1" algn="ctr">
              <a:spcBef>
                <a:spcPts val="0"/>
              </a:spcBef>
              <a:buFontTx/>
              <a:buNone/>
            </a:pPr>
            <a:r>
              <a:rPr lang="en-US" u="sng" dirty="0" smtClean="0"/>
              <a:t>Dr. Chuck Dziuban</a:t>
            </a:r>
            <a:endParaRPr lang="en-US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dirty="0" smtClean="0"/>
              <a:t>(407) 823-5478 </a:t>
            </a:r>
          </a:p>
          <a:p>
            <a:pPr lvl="1"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dirty="0" smtClean="0"/>
              <a:t>Charles.Dziuban@ucf.edu </a:t>
            </a:r>
          </a:p>
          <a:p>
            <a:pPr lvl="1" algn="ctr">
              <a:buFontTx/>
              <a:buNone/>
            </a:pPr>
            <a:r>
              <a:rPr lang="en-US" u="sng" dirty="0" smtClean="0"/>
              <a:t>Dr. Patsy Moskal</a:t>
            </a:r>
            <a:endParaRPr lang="en-US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dirty="0" smtClean="0"/>
              <a:t>(407) 823-0283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dirty="0" smtClean="0"/>
              <a:t>Patsy.Moskal@ucf.edu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i="1" dirty="0" smtClean="0"/>
              <a:t>http://rite.ucf.edu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i="1" dirty="0" smtClean="0"/>
              <a:t>http://www.if.ucf.edu/</a:t>
            </a:r>
            <a:endParaRPr lang="en-US" dirty="0" smtClean="0"/>
          </a:p>
          <a:p>
            <a:pPr lvl="2">
              <a:spcAft>
                <a:spcPct val="500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13527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data??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0573" y="1828789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LMS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8380" y="4448328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6511" y="4108903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SPI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69158" y="1589990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SIS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92293" y="3759768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Surveys</a:t>
            </a:r>
            <a:endParaRPr lang="en-US" sz="4000" dirty="0"/>
          </a:p>
        </p:txBody>
      </p:sp>
      <p:pic>
        <p:nvPicPr>
          <p:cNvPr id="16" name="Picture 2" descr="http://www.gannett-cdn.com/-mm-/270acfdbc4296368079fd9ffd343a1dc7e99abae/c=140-0-2419-1709&amp;r=x404&amp;c=534x401/local/-/media/CentralFloridaFuture/2014/11/21/B9315187325Z.1_20141121174644_000+G4P96Q8PU.1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-1" r="17052" b="35243"/>
          <a:stretch/>
        </p:blipFill>
        <p:spPr bwMode="auto">
          <a:xfrm>
            <a:off x="4531056" y="4816789"/>
            <a:ext cx="2784143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e781922.TECHRANGERS.NET.021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97" y="4462846"/>
            <a:ext cx="2468959" cy="24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e result for peoples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peopleso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59" y="2297876"/>
            <a:ext cx="3451275" cy="87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5" y="5156214"/>
            <a:ext cx="3076090" cy="10212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2614613"/>
            <a:ext cx="3734008" cy="72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653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30" y="0"/>
            <a:ext cx="7979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end goal…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28" y="1993900"/>
            <a:ext cx="6317746" cy="287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Turning data…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59" y="-176765"/>
            <a:ext cx="4952841" cy="70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09659" y="5465592"/>
            <a:ext cx="4982341" cy="9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b="1" kern="0" dirty="0" smtClean="0"/>
              <a:t>…into </a:t>
            </a:r>
            <a:r>
              <a:rPr lang="en-US" sz="4000" b="1" kern="0" dirty="0" smtClean="0">
                <a:solidFill>
                  <a:srgbClr val="FFC000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9480840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17304" y="2383895"/>
            <a:ext cx="10600899" cy="1072661"/>
          </a:xfrm>
        </p:spPr>
        <p:txBody>
          <a:bodyPr/>
          <a:lstStyle/>
          <a:p>
            <a:r>
              <a:rPr lang="en-US" sz="4800" dirty="0" smtClean="0"/>
              <a:t>Some Lessons Learned Through the Years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1221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479431"/>
            <a:ext cx="4519245" cy="1072661"/>
          </a:xfrm>
        </p:spPr>
        <p:txBody>
          <a:bodyPr/>
          <a:lstStyle/>
          <a:p>
            <a:r>
              <a:rPr lang="en-US" sz="7200" dirty="0" smtClean="0"/>
              <a:t>Success</a:t>
            </a:r>
            <a:endParaRPr lang="en-US" sz="7200" dirty="0"/>
          </a:p>
        </p:txBody>
      </p:sp>
      <p:pic>
        <p:nvPicPr>
          <p:cNvPr id="1026" name="Picture 2" descr="http://www.domainwebdesign.co.uk/demo6/wp-content/uploads/sites/8/2015/03/happy-girl-arms-up-600x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40" y="3552092"/>
            <a:ext cx="2316691" cy="32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309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266700"/>
            <a:ext cx="10236200" cy="1104900"/>
          </a:xfrm>
        </p:spPr>
        <p:txBody>
          <a:bodyPr/>
          <a:lstStyle/>
          <a:p>
            <a:r>
              <a:rPr lang="en-US" sz="5400" dirty="0" smtClean="0"/>
              <a:t>Success</a:t>
            </a:r>
            <a:endParaRPr lang="en-US" sz="5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152006"/>
              </p:ext>
            </p:extLst>
          </p:nvPr>
        </p:nvGraphicFramePr>
        <p:xfrm>
          <a:off x="804333" y="1447799"/>
          <a:ext cx="10989734" cy="519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46516" y="3699934"/>
            <a:ext cx="1509032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6350604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46031" y="2048933"/>
            <a:ext cx="8848970" cy="39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4000" kern="0" dirty="0" smtClean="0"/>
              <a:t>Does success equal learning?</a:t>
            </a:r>
          </a:p>
          <a:p>
            <a:pPr marL="914400" lvl="1" indent="-514350"/>
            <a:r>
              <a:rPr lang="en-US" sz="3600" kern="0" dirty="0" smtClean="0"/>
              <a:t>Answer: </a:t>
            </a:r>
            <a:r>
              <a:rPr lang="en-US" sz="3600" b="1" kern="0" dirty="0" smtClean="0">
                <a:solidFill>
                  <a:srgbClr val="FFC000"/>
                </a:solidFill>
              </a:rPr>
              <a:t>No</a:t>
            </a:r>
          </a:p>
          <a:p>
            <a:pPr marL="400050" lvl="1" indent="0">
              <a:buNone/>
            </a:pPr>
            <a:endParaRPr lang="en-US" sz="3600" kern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kern="0" dirty="0" smtClean="0"/>
              <a:t>Are the differences significant?</a:t>
            </a:r>
          </a:p>
          <a:p>
            <a:pPr marL="914400" lvl="1" indent="-514350"/>
            <a:r>
              <a:rPr lang="en-US" sz="3600" kern="0" dirty="0" smtClean="0"/>
              <a:t>Answer: </a:t>
            </a:r>
            <a:r>
              <a:rPr lang="en-US" sz="3600" b="1" kern="0" dirty="0" smtClean="0">
                <a:solidFill>
                  <a:srgbClr val="FFC000"/>
                </a:solidFill>
              </a:rPr>
              <a:t>Yes</a:t>
            </a:r>
            <a:endParaRPr lang="en-US" sz="3600" b="1" kern="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Success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4767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8bbaf7d7-a25e-405f-a3cd-9d99bb0d752d"/>
</p:tagLst>
</file>

<file path=ppt/theme/theme1.xml><?xml version="1.0" encoding="utf-8"?>
<a:theme xmlns:a="http://schemas.openxmlformats.org/drawingml/2006/main" name="DL Germany--color handouts">
  <a:themeElements>
    <a:clrScheme name="">
      <a:dk1>
        <a:srgbClr val="CC0099"/>
      </a:dk1>
      <a:lt1>
        <a:srgbClr val="FFFF00"/>
      </a:lt1>
      <a:dk2>
        <a:srgbClr val="0066FF"/>
      </a:dk2>
      <a:lt2>
        <a:srgbClr val="CCFFFF"/>
      </a:lt2>
      <a:accent1>
        <a:srgbClr val="33CCFF"/>
      </a:accent1>
      <a:accent2>
        <a:srgbClr val="FF0066"/>
      </a:accent2>
      <a:accent3>
        <a:srgbClr val="AAB8FF"/>
      </a:accent3>
      <a:accent4>
        <a:srgbClr val="DADA00"/>
      </a:accent4>
      <a:accent5>
        <a:srgbClr val="ADE2FF"/>
      </a:accent5>
      <a:accent6>
        <a:srgbClr val="E7005C"/>
      </a:accent6>
      <a:hlink>
        <a:srgbClr val="00CC99"/>
      </a:hlink>
      <a:folHlink>
        <a:srgbClr val="FFFF66"/>
      </a:folHlink>
    </a:clrScheme>
    <a:fontScheme name="DL Germany--color handou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L Germany--color handout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 Germany--color handout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L Germany--color handouts">
  <a:themeElements>
    <a:clrScheme name="">
      <a:dk1>
        <a:srgbClr val="CC0099"/>
      </a:dk1>
      <a:lt1>
        <a:srgbClr val="FFFF00"/>
      </a:lt1>
      <a:dk2>
        <a:srgbClr val="0066FF"/>
      </a:dk2>
      <a:lt2>
        <a:srgbClr val="CCFFFF"/>
      </a:lt2>
      <a:accent1>
        <a:srgbClr val="33CCFF"/>
      </a:accent1>
      <a:accent2>
        <a:srgbClr val="FF0066"/>
      </a:accent2>
      <a:accent3>
        <a:srgbClr val="AAB8FF"/>
      </a:accent3>
      <a:accent4>
        <a:srgbClr val="DADA00"/>
      </a:accent4>
      <a:accent5>
        <a:srgbClr val="ADE2FF"/>
      </a:accent5>
      <a:accent6>
        <a:srgbClr val="E7005C"/>
      </a:accent6>
      <a:hlink>
        <a:srgbClr val="00CC99"/>
      </a:hlink>
      <a:folHlink>
        <a:srgbClr val="FFFF66"/>
      </a:folHlink>
    </a:clrScheme>
    <a:fontScheme name="DL Germany--color handou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L Germany--color handout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 Germany--color handout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757</Words>
  <Application>Microsoft Office PowerPoint</Application>
  <PresentationFormat>Custom</PresentationFormat>
  <Paragraphs>304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DL Germany--color handouts</vt:lpstr>
      <vt:lpstr>1_DL Germany--color handouts</vt:lpstr>
      <vt:lpstr>20 Years: What the Data Show  and What They Don’t</vt:lpstr>
      <vt:lpstr>About UCF</vt:lpstr>
      <vt:lpstr>The Evaluation Plan</vt:lpstr>
      <vt:lpstr>Where’s the data??</vt:lpstr>
      <vt:lpstr>The end goal…</vt:lpstr>
      <vt:lpstr>Some Lessons Learned Through the Years </vt:lpstr>
      <vt:lpstr>Success</vt:lpstr>
      <vt:lpstr>Success</vt:lpstr>
      <vt:lpstr>Success</vt:lpstr>
      <vt:lpstr>Question that was never asked and should have been…</vt:lpstr>
      <vt:lpstr>Significance may not be significant</vt:lpstr>
      <vt:lpstr>The question for all ages</vt:lpstr>
      <vt:lpstr>Statistical (classical) hypothesis tests  are a function of 3 things:</vt:lpstr>
      <vt:lpstr>How much is enough?</vt:lpstr>
      <vt:lpstr>How much is enough?</vt:lpstr>
      <vt:lpstr>Statistical significance testing (SD = 15)</vt:lpstr>
      <vt:lpstr>So the strategy is…</vt:lpstr>
      <vt:lpstr>When treatment is not treatment</vt:lpstr>
      <vt:lpstr>Blended learning as a boundary object</vt:lpstr>
      <vt:lpstr>The way we blend</vt:lpstr>
      <vt:lpstr>The way we measure</vt:lpstr>
      <vt:lpstr>Can you predict success  and bandwidth analytics?</vt:lpstr>
      <vt:lpstr>Add one logistic regression analysis for predicting non-success DFW (n=258,212)</vt:lpstr>
      <vt:lpstr>PowerPoint Presentation</vt:lpstr>
      <vt:lpstr>Scarcity and the cognitive bandwidth tax</vt:lpstr>
      <vt:lpstr>Could it be scarcity?</vt:lpstr>
      <vt:lpstr>Scarcity and the cognitive bandwidth tax</vt:lpstr>
      <vt:lpstr>Scarcity and the cognitive bandwidth tax</vt:lpstr>
      <vt:lpstr>PowerPoint Presentation</vt:lpstr>
      <vt:lpstr>Harris Rosen</vt:lpstr>
      <vt:lpstr>www.tangeloparkprogram.com</vt:lpstr>
      <vt:lpstr>Program Components</vt:lpstr>
      <vt:lpstr>Tangelo Park Crime Rates 1994-2013 Standardized by 1993 Figures</vt:lpstr>
      <vt:lpstr> Completion rates                                              for those who entered</vt:lpstr>
      <vt:lpstr>TPP Budget: 2-yr-old program and scholarship (percent of total)</vt:lpstr>
      <vt:lpstr>Return on Investment                            to Society</vt:lpstr>
      <vt:lpstr>Come together blended research</vt:lpstr>
      <vt:lpstr>Louis Guttman meets Brené Brown  meets the Center for Fiction</vt:lpstr>
      <vt:lpstr> Research Initiative for Teaching Effectiveness</vt:lpstr>
    </vt:vector>
  </TitlesOfParts>
  <Company>Center for Distributed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Learning Pilot Evaluation</dc:title>
  <dc:creator>Genevieve Decantis</dc:creator>
  <cp:lastModifiedBy>RITE</cp:lastModifiedBy>
  <cp:revision>226</cp:revision>
  <cp:lastPrinted>2015-10-23T17:08:21Z</cp:lastPrinted>
  <dcterms:created xsi:type="dcterms:W3CDTF">2015-05-08T16:14:45Z</dcterms:created>
  <dcterms:modified xsi:type="dcterms:W3CDTF">2015-10-29T19:55:32Z</dcterms:modified>
</cp:coreProperties>
</file>