
<file path=[Content_Types].xml><?xml version="1.0" encoding="utf-8"?>
<Types xmlns="http://schemas.openxmlformats.org/package/2006/content-types">
  <Default Extension="png" ContentType="image/png"/>
  <Default Extension="bin" ContentType="application/vnd.openxmlformats-officedocument.oleObject"/>
  <Default Extension="vsd" ContentType="application/vnd.visio"/>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6" r:id="rId1"/>
    <p:sldMasterId id="2147483719" r:id="rId2"/>
  </p:sldMasterIdLst>
  <p:notesMasterIdLst>
    <p:notesMasterId r:id="rId56"/>
  </p:notesMasterIdLst>
  <p:handoutMasterIdLst>
    <p:handoutMasterId r:id="rId57"/>
  </p:handoutMasterIdLst>
  <p:sldIdLst>
    <p:sldId id="334" r:id="rId3"/>
    <p:sldId id="336" r:id="rId4"/>
    <p:sldId id="283" r:id="rId5"/>
    <p:sldId id="281" r:id="rId6"/>
    <p:sldId id="258" r:id="rId7"/>
    <p:sldId id="267" r:id="rId8"/>
    <p:sldId id="270" r:id="rId9"/>
    <p:sldId id="266" r:id="rId10"/>
    <p:sldId id="268" r:id="rId11"/>
    <p:sldId id="272" r:id="rId12"/>
    <p:sldId id="271" r:id="rId13"/>
    <p:sldId id="273" r:id="rId14"/>
    <p:sldId id="274" r:id="rId15"/>
    <p:sldId id="276" r:id="rId16"/>
    <p:sldId id="277" r:id="rId17"/>
    <p:sldId id="275" r:id="rId18"/>
    <p:sldId id="279" r:id="rId19"/>
    <p:sldId id="331" r:id="rId20"/>
    <p:sldId id="329" r:id="rId21"/>
    <p:sldId id="330" r:id="rId22"/>
    <p:sldId id="285" r:id="rId23"/>
    <p:sldId id="284" r:id="rId24"/>
    <p:sldId id="287" r:id="rId25"/>
    <p:sldId id="286" r:id="rId26"/>
    <p:sldId id="327" r:id="rId27"/>
    <p:sldId id="288" r:id="rId28"/>
    <p:sldId id="324" r:id="rId29"/>
    <p:sldId id="289" r:id="rId30"/>
    <p:sldId id="290" r:id="rId31"/>
    <p:sldId id="316" r:id="rId32"/>
    <p:sldId id="321" r:id="rId33"/>
    <p:sldId id="317" r:id="rId34"/>
    <p:sldId id="318" r:id="rId35"/>
    <p:sldId id="319" r:id="rId36"/>
    <p:sldId id="296" r:id="rId37"/>
    <p:sldId id="299" r:id="rId38"/>
    <p:sldId id="303" r:id="rId39"/>
    <p:sldId id="304" r:id="rId40"/>
    <p:sldId id="305" r:id="rId41"/>
    <p:sldId id="328" r:id="rId42"/>
    <p:sldId id="301" r:id="rId43"/>
    <p:sldId id="307" r:id="rId44"/>
    <p:sldId id="313" r:id="rId45"/>
    <p:sldId id="314" r:id="rId46"/>
    <p:sldId id="315" r:id="rId47"/>
    <p:sldId id="320" r:id="rId48"/>
    <p:sldId id="322" r:id="rId49"/>
    <p:sldId id="333" r:id="rId50"/>
    <p:sldId id="337" r:id="rId51"/>
    <p:sldId id="306" r:id="rId52"/>
    <p:sldId id="325" r:id="rId53"/>
    <p:sldId id="335" r:id="rId54"/>
    <p:sldId id="300"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234B"/>
    <a:srgbClr val="AB0520"/>
    <a:srgbClr val="076873"/>
    <a:srgbClr val="B75527"/>
    <a:srgbClr val="F19E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750" autoAdjust="0"/>
  </p:normalViewPr>
  <p:slideViewPr>
    <p:cSldViewPr snapToGrid="0">
      <p:cViewPr varScale="1">
        <p:scale>
          <a:sx n="64" d="100"/>
          <a:sy n="64" d="100"/>
        </p:scale>
        <p:origin x="684" y="72"/>
      </p:cViewPr>
      <p:guideLst>
        <p:guide orient="horz" pos="2160"/>
        <p:guide pos="2880"/>
      </p:guideLst>
    </p:cSldViewPr>
  </p:slideViewPr>
  <p:notesTextViewPr>
    <p:cViewPr>
      <p:scale>
        <a:sx n="1" d="1"/>
        <a:sy n="1" d="1"/>
      </p:scale>
      <p:origin x="0" y="0"/>
    </p:cViewPr>
  </p:notesText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Sentiment by Interview</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 </c:v>
                </c:pt>
              </c:strCache>
            </c:strRef>
          </c:tx>
          <c:spPr>
            <a:solidFill>
              <a:schemeClr val="accent1"/>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Sheet1!$B$2:$B$6</c:f>
              <c:numCache>
                <c:formatCode>General</c:formatCode>
                <c:ptCount val="5"/>
                <c:pt idx="0">
                  <c:v>2</c:v>
                </c:pt>
                <c:pt idx="1">
                  <c:v>11.5</c:v>
                </c:pt>
                <c:pt idx="2">
                  <c:v>3.5</c:v>
                </c:pt>
                <c:pt idx="4">
                  <c:v>1</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Sheet1!$D$2:$D$6</c:f>
              <c:numCache>
                <c:formatCode>General</c:formatCode>
                <c:ptCount val="5"/>
              </c:numCache>
            </c:numRef>
          </c:val>
        </c:ser>
        <c:dLbls>
          <c:showLegendKey val="0"/>
          <c:showVal val="0"/>
          <c:showCatName val="0"/>
          <c:showSerName val="0"/>
          <c:showPercent val="0"/>
          <c:showBubbleSize val="0"/>
        </c:dLbls>
        <c:gapWidth val="100"/>
        <c:overlap val="100"/>
        <c:axId val="361242072"/>
        <c:axId val="361243248"/>
      </c:barChart>
      <c:catAx>
        <c:axId val="361242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61243248"/>
        <c:crosses val="autoZero"/>
        <c:auto val="1"/>
        <c:lblAlgn val="l"/>
        <c:lblOffset val="100"/>
        <c:noMultiLvlLbl val="0"/>
      </c:catAx>
      <c:valAx>
        <c:axId val="361243248"/>
        <c:scaling>
          <c:orientation val="minMax"/>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61242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n-US" b="1" dirty="0" smtClean="0"/>
              <a:t>Sentiment by Poll at AAU IR Conference, April, 2015</a:t>
            </a:r>
            <a:endParaRPr lang="en-US" b="1" dirty="0"/>
          </a:p>
        </c:rich>
      </c:tx>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Sheet1!$B$1</c:f>
              <c:strCache>
                <c:ptCount val="1"/>
                <c:pt idx="0">
                  <c:v>Column1 </c:v>
                </c:pt>
              </c:strCache>
            </c:strRef>
          </c:tx>
          <c:spPr>
            <a:solidFill>
              <a:srgbClr val="AB0520"/>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Sheet1!$B$2:$B$6</c:f>
              <c:numCache>
                <c:formatCode>General</c:formatCode>
                <c:ptCount val="5"/>
                <c:pt idx="0">
                  <c:v>7</c:v>
                </c:pt>
                <c:pt idx="1">
                  <c:v>37</c:v>
                </c:pt>
                <c:pt idx="2">
                  <c:v>20</c:v>
                </c:pt>
                <c:pt idx="3">
                  <c:v>5</c:v>
                </c:pt>
                <c:pt idx="4">
                  <c:v>0</c:v>
                </c:pt>
              </c:numCache>
            </c:numRef>
          </c:val>
        </c:ser>
        <c:ser>
          <c:idx val="1"/>
          <c:order val="1"/>
          <c:tx>
            <c:strRef>
              <c:f>Sheet1!$C$1</c:f>
              <c:strCache>
                <c:ptCount val="1"/>
                <c:pt idx="0">
                  <c:v>Column1</c:v>
                </c:pt>
              </c:strCache>
            </c:strRef>
          </c:tx>
          <c:spPr>
            <a:solidFill>
              <a:schemeClr val="accent2"/>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Sheet1!$C$2:$C$6</c:f>
              <c:numCache>
                <c:formatCode>General</c:formatCode>
                <c:ptCount val="5"/>
              </c:numCache>
            </c:numRef>
          </c:val>
        </c:ser>
        <c:ser>
          <c:idx val="2"/>
          <c:order val="2"/>
          <c:tx>
            <c:strRef>
              <c:f>Sheet1!$D$1</c:f>
              <c:strCache>
                <c:ptCount val="1"/>
                <c:pt idx="0">
                  <c:v>Column2</c:v>
                </c:pt>
              </c:strCache>
            </c:strRef>
          </c:tx>
          <c:spPr>
            <a:solidFill>
              <a:schemeClr val="accent3"/>
            </a:solidFill>
            <a:ln>
              <a:noFill/>
            </a:ln>
            <a:effectLst/>
          </c:spPr>
          <c:invertIfNegative val="0"/>
          <c:cat>
            <c:strRef>
              <c:f>Sheet1!$A$2:$A$6</c:f>
              <c:strCache>
                <c:ptCount val="5"/>
                <c:pt idx="0">
                  <c:v>Heaven</c:v>
                </c:pt>
                <c:pt idx="1">
                  <c:v>Arranged</c:v>
                </c:pt>
                <c:pt idx="2">
                  <c:v>Shotgun</c:v>
                </c:pt>
                <c:pt idx="3">
                  <c:v>Las Vegas</c:v>
                </c:pt>
                <c:pt idx="4">
                  <c:v>None of the Above</c:v>
                </c:pt>
              </c:strCache>
            </c:strRef>
          </c:cat>
          <c:val>
            <c:numRef>
              <c:f>Sheet1!$D$2:$D$6</c:f>
              <c:numCache>
                <c:formatCode>General</c:formatCode>
                <c:ptCount val="5"/>
              </c:numCache>
            </c:numRef>
          </c:val>
        </c:ser>
        <c:dLbls>
          <c:showLegendKey val="0"/>
          <c:showVal val="0"/>
          <c:showCatName val="0"/>
          <c:showSerName val="0"/>
          <c:showPercent val="0"/>
          <c:showBubbleSize val="0"/>
        </c:dLbls>
        <c:gapWidth val="100"/>
        <c:overlap val="100"/>
        <c:axId val="362218872"/>
        <c:axId val="366215416"/>
      </c:barChart>
      <c:catAx>
        <c:axId val="36221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crossAx val="366215416"/>
        <c:crosses val="autoZero"/>
        <c:auto val="1"/>
        <c:lblAlgn val="l"/>
        <c:lblOffset val="100"/>
        <c:noMultiLvlLbl val="0"/>
      </c:catAx>
      <c:valAx>
        <c:axId val="366215416"/>
        <c:scaling>
          <c:orientation val="minMax"/>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362218872"/>
        <c:crosses val="autoZero"/>
        <c:crossBetween val="between"/>
      </c:valAx>
      <c:spPr>
        <a:noFill/>
        <a:ln>
          <a:solidFill>
            <a:srgbClr val="AB0520"/>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0CD2DA-3B65-453A-9C5E-20D7AACBC1AB}" type="datetimeFigureOut">
              <a:rPr lang="en-US" smtClean="0"/>
              <a:t>10/29/2015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39C5DE-DF00-4472-B9AB-A18229ABFD9D}" type="slidenum">
              <a:rPr lang="en-US" smtClean="0"/>
              <a:t>‹#›</a:t>
            </a:fld>
            <a:endParaRPr lang="en-US"/>
          </a:p>
        </p:txBody>
      </p:sp>
    </p:spTree>
    <p:extLst>
      <p:ext uri="{BB962C8B-B14F-4D97-AF65-F5344CB8AC3E}">
        <p14:creationId xmlns:p14="http://schemas.microsoft.com/office/powerpoint/2010/main" val="383250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05E8C3-0E9B-4FF0-93F1-94C08E12E165}" type="datetimeFigureOut">
              <a:rPr lang="en-US" smtClean="0"/>
              <a:t>10/29/2015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369211-B93D-46BA-B966-1ABD67FF9C83}" type="slidenum">
              <a:rPr lang="en-US" smtClean="0"/>
              <a:t>‹#›</a:t>
            </a:fld>
            <a:endParaRPr lang="en-US"/>
          </a:p>
        </p:txBody>
      </p:sp>
    </p:spTree>
    <p:extLst>
      <p:ext uri="{BB962C8B-B14F-4D97-AF65-F5344CB8AC3E}">
        <p14:creationId xmlns:p14="http://schemas.microsoft.com/office/powerpoint/2010/main" val="180393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other opportunities as well.</a:t>
            </a:r>
          </a:p>
          <a:p>
            <a:pPr marL="171450" indent="-171450">
              <a:buFont typeface="Arial" panose="020B0604020202020204" pitchFamily="34" charset="0"/>
              <a:buChar char="•"/>
            </a:pPr>
            <a:r>
              <a:rPr lang="en-US" dirty="0" smtClean="0"/>
              <a:t>Campus accesses BI thru a facility we call “UAccess Analytics”—that environment is a useful “distribution mechanism” for some IR information, particularly when it is detailed data to be used by analysts</a:t>
            </a:r>
          </a:p>
          <a:p>
            <a:pPr marL="171450" indent="-171450">
              <a:buFont typeface="Arial" panose="020B0604020202020204" pitchFamily="34" charset="0"/>
              <a:buChar char="•"/>
            </a:pPr>
            <a:r>
              <a:rPr lang="en-US" dirty="0" smtClean="0"/>
              <a:t>Work together to keep IR from being pushed or perceived as the “external reporting” function and BI from being pushed or perceived as interested only in operational data</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We want to do more predictive analytics!</a:t>
            </a:r>
            <a:endParaRPr lang="en-US" dirty="0"/>
          </a:p>
        </p:txBody>
      </p:sp>
      <p:sp>
        <p:nvSpPr>
          <p:cNvPr id="4" name="Slide Number Placeholder 3"/>
          <p:cNvSpPr>
            <a:spLocks noGrp="1"/>
          </p:cNvSpPr>
          <p:nvPr>
            <p:ph type="sldNum" sz="quarter" idx="10"/>
          </p:nvPr>
        </p:nvSpPr>
        <p:spPr/>
        <p:txBody>
          <a:bodyPr/>
          <a:lstStyle/>
          <a:p>
            <a:fld id="{4C369211-B93D-46BA-B966-1ABD67FF9C83}" type="slidenum">
              <a:rPr lang="en-US" smtClean="0"/>
              <a:t>14</a:t>
            </a:fld>
            <a:endParaRPr lang="en-US"/>
          </a:p>
        </p:txBody>
      </p:sp>
    </p:spTree>
    <p:extLst>
      <p:ext uri="{BB962C8B-B14F-4D97-AF65-F5344CB8AC3E}">
        <p14:creationId xmlns:p14="http://schemas.microsoft.com/office/powerpoint/2010/main" val="3537796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Seque</a:t>
            </a:r>
            <a:r>
              <a:rPr lang="en-US" dirty="0" smtClean="0"/>
              <a:t> In:  If this is such a good idea, why haven’t others tried it?</a:t>
            </a:r>
          </a:p>
          <a:p>
            <a:endParaRPr lang="en-US" dirty="0"/>
          </a:p>
          <a:p>
            <a:pPr marL="171450" indent="-171450">
              <a:buFont typeface="Arial" panose="020B0604020202020204" pitchFamily="34" charset="0"/>
              <a:buChar char="•"/>
            </a:pPr>
            <a:r>
              <a:rPr lang="en-US" dirty="0" smtClean="0"/>
              <a:t>Some have and/or are, and we are very interested in comparing notes</a:t>
            </a:r>
          </a:p>
          <a:p>
            <a:pPr marL="171450" indent="-171450">
              <a:buFont typeface="Arial" panose="020B0604020202020204" pitchFamily="34" charset="0"/>
              <a:buChar char="•"/>
            </a:pPr>
            <a:r>
              <a:rPr lang="en-US" dirty="0" smtClean="0"/>
              <a:t>In the past (10-15 years ago) the two UA groups quietly worked together and created the previous generation of campus data sources, but this fell apart…why?</a:t>
            </a:r>
          </a:p>
          <a:p>
            <a:pPr marL="628650" lvl="1" indent="-171450">
              <a:buFont typeface="Arial" panose="020B0604020202020204" pitchFamily="34" charset="0"/>
              <a:buChar char="•"/>
            </a:pPr>
            <a:r>
              <a:rPr lang="en-US" dirty="0" smtClean="0"/>
              <a:t>UA outgrew the solutions put in place</a:t>
            </a:r>
          </a:p>
          <a:p>
            <a:pPr marL="628650" lvl="1" indent="-171450">
              <a:buFont typeface="Arial" panose="020B0604020202020204" pitchFamily="34" charset="0"/>
              <a:buChar char="•"/>
            </a:pPr>
            <a:r>
              <a:rPr lang="en-US" dirty="0" smtClean="0"/>
              <a:t>Big issues in the underlying data quality (addressed with Mosaic)</a:t>
            </a:r>
          </a:p>
          <a:p>
            <a:pPr marL="628650" lvl="1" indent="-171450">
              <a:buFont typeface="Arial" panose="020B0604020202020204" pitchFamily="34" charset="0"/>
              <a:buChar char="•"/>
            </a:pPr>
            <a:r>
              <a:rPr lang="en-US" dirty="0" smtClean="0"/>
              <a:t>Changes in leadership</a:t>
            </a:r>
          </a:p>
          <a:p>
            <a:pPr marL="171450" indent="-171450">
              <a:buFont typeface="Arial" panose="020B0604020202020204" pitchFamily="34" charset="0"/>
              <a:buChar char="•"/>
            </a:pPr>
            <a:r>
              <a:rPr lang="en-US" dirty="0" smtClean="0"/>
              <a:t>This seems usually a pretty hard thing to do (to combine these groups)</a:t>
            </a:r>
          </a:p>
          <a:p>
            <a:pPr marL="171450" indent="-171450">
              <a:buFont typeface="Arial" panose="020B0604020202020204" pitchFamily="34" charset="0"/>
              <a:buChar char="•"/>
            </a:pPr>
            <a:r>
              <a:rPr lang="en-US" dirty="0" smtClean="0"/>
              <a:t>Issues cited here are not UA issues per se, but our perception of the general situation</a:t>
            </a:r>
          </a:p>
          <a:p>
            <a:pPr marL="171450" indent="-171450">
              <a:buFont typeface="Arial" panose="020B0604020202020204" pitchFamily="34" charset="0"/>
              <a:buChar char="•"/>
            </a:pPr>
            <a:endParaRPr lang="en-US" dirty="0" smtClean="0"/>
          </a:p>
          <a:p>
            <a:r>
              <a:rPr lang="en-US" dirty="0" smtClean="0"/>
              <a:t>Timing very good for UA:</a:t>
            </a:r>
          </a:p>
          <a:p>
            <a:pPr marL="171450" indent="-171450">
              <a:buFont typeface="Arial" panose="020B0604020202020204" pitchFamily="34" charset="0"/>
              <a:buChar char="•"/>
            </a:pPr>
            <a:r>
              <a:rPr lang="en-US" dirty="0"/>
              <a:t>BI </a:t>
            </a:r>
            <a:r>
              <a:rPr lang="en-US" dirty="0" smtClean="0"/>
              <a:t>previously reported </a:t>
            </a:r>
            <a:r>
              <a:rPr lang="en-US" dirty="0"/>
              <a:t>to the CIO, but separate from IT</a:t>
            </a:r>
          </a:p>
          <a:p>
            <a:pPr marL="171450" indent="-171450">
              <a:buFont typeface="Arial" panose="020B0604020202020204" pitchFamily="34" charset="0"/>
              <a:buChar char="•"/>
            </a:pPr>
            <a:r>
              <a:rPr lang="en-US" dirty="0"/>
              <a:t>Just implemented brand new enterprise systems, including attention to data quality &amp; integration</a:t>
            </a:r>
          </a:p>
          <a:p>
            <a:pPr marL="171450" indent="-171450">
              <a:buFont typeface="Arial" panose="020B0604020202020204" pitchFamily="34" charset="0"/>
              <a:buChar char="•"/>
            </a:pPr>
            <a:r>
              <a:rPr lang="en-US" dirty="0"/>
              <a:t>IR leadership change due to retirement</a:t>
            </a:r>
          </a:p>
          <a:p>
            <a:pPr marL="171450" indent="-171450">
              <a:buFont typeface="Arial" panose="020B0604020202020204" pitchFamily="34" charset="0"/>
              <a:buChar char="•"/>
            </a:pPr>
            <a:r>
              <a:rPr lang="en-US" dirty="0"/>
              <a:t>BI &amp; IR already working together as a combined “virtual” organization focusing on our “Decision Support Data 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C369211-B93D-46BA-B966-1ABD67FF9C83}" type="slidenum">
              <a:rPr lang="en-US" smtClean="0"/>
              <a:t>15</a:t>
            </a:fld>
            <a:endParaRPr lang="en-US"/>
          </a:p>
        </p:txBody>
      </p:sp>
    </p:spTree>
    <p:extLst>
      <p:ext uri="{BB962C8B-B14F-4D97-AF65-F5344CB8AC3E}">
        <p14:creationId xmlns:p14="http://schemas.microsoft.com/office/powerpoint/2010/main" val="263937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C369211-B93D-46BA-B966-1ABD67FF9C83}" type="slidenum">
              <a:rPr lang="en-US" smtClean="0"/>
              <a:t>43</a:t>
            </a:fld>
            <a:endParaRPr lang="en-US"/>
          </a:p>
        </p:txBody>
      </p:sp>
    </p:spTree>
    <p:extLst>
      <p:ext uri="{BB962C8B-B14F-4D97-AF65-F5344CB8AC3E}">
        <p14:creationId xmlns:p14="http://schemas.microsoft.com/office/powerpoint/2010/main" val="2714976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is a high-level architecture of our internal information environment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Organizational integration shows itself as data integration in the way that data is sourced, processed, and delivered to users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smtClean="0"/>
              <a:t>The arrows indicate data transformations and which function is mainly responsible</a:t>
            </a:r>
          </a:p>
          <a:p>
            <a:pPr marL="628650" lvl="1" indent="-171450">
              <a:buFont typeface="Arial" panose="020B0604020202020204" pitchFamily="34" charset="0"/>
              <a:buChar char="•"/>
            </a:pPr>
            <a:r>
              <a:rPr lang="en-US" dirty="0" smtClean="0"/>
              <a:t>1</a:t>
            </a:r>
            <a:r>
              <a:rPr lang="en-US" baseline="30000" dirty="0" smtClean="0"/>
              <a:t>st</a:t>
            </a:r>
            <a:r>
              <a:rPr lang="en-US" dirty="0" smtClean="0"/>
              <a:t> row: Operational reporting done by BI (30,000 queries per day)</a:t>
            </a:r>
          </a:p>
          <a:p>
            <a:pPr marL="628650" lvl="1" indent="-171450">
              <a:buFont typeface="Arial" panose="020B0604020202020204" pitchFamily="34" charset="0"/>
              <a:buChar char="•"/>
            </a:pPr>
            <a:r>
              <a:rPr lang="en-US" dirty="0" smtClean="0"/>
              <a:t>2</a:t>
            </a:r>
            <a:r>
              <a:rPr lang="en-US" baseline="30000" dirty="0" smtClean="0"/>
              <a:t>nd</a:t>
            </a:r>
            <a:r>
              <a:rPr lang="en-US" dirty="0" smtClean="0"/>
              <a:t> row: Official external reporting done by IR (20+ agencies and growing, not to mention ad hoc analysis)</a:t>
            </a:r>
          </a:p>
          <a:p>
            <a:pPr marL="628650" lvl="1" indent="-171450">
              <a:buFont typeface="Arial" panose="020B0604020202020204" pitchFamily="34" charset="0"/>
              <a:buChar char="•"/>
            </a:pPr>
            <a:r>
              <a:rPr lang="en-US" dirty="0" smtClean="0"/>
              <a:t>3</a:t>
            </a:r>
            <a:r>
              <a:rPr lang="en-US" baseline="30000" dirty="0" smtClean="0"/>
              <a:t>rd</a:t>
            </a:r>
            <a:r>
              <a:rPr lang="en-US" dirty="0" smtClean="0"/>
              <a:t> row: Decision support is a highly integrated activity and our current focus</a:t>
            </a:r>
          </a:p>
          <a:p>
            <a:pPr marL="628650" lvl="1" indent="-171450">
              <a:buFont typeface="Arial" panose="020B0604020202020204" pitchFamily="34" charset="0"/>
              <a:buChar char="•"/>
            </a:pPr>
            <a:r>
              <a:rPr lang="en-US" dirty="0" smtClean="0"/>
              <a:t>In particular we couldn’t deliver DSDS without this integration.</a:t>
            </a:r>
            <a:endParaRPr lang="en-US" dirty="0"/>
          </a:p>
        </p:txBody>
      </p:sp>
      <p:sp>
        <p:nvSpPr>
          <p:cNvPr id="4" name="Slide Number Placeholder 3"/>
          <p:cNvSpPr>
            <a:spLocks noGrp="1"/>
          </p:cNvSpPr>
          <p:nvPr>
            <p:ph type="sldNum" sz="quarter" idx="10"/>
          </p:nvPr>
        </p:nvSpPr>
        <p:spPr/>
        <p:txBody>
          <a:bodyPr/>
          <a:lstStyle/>
          <a:p>
            <a:fld id="{4C369211-B93D-46BA-B966-1ABD67FF9C83}" type="slidenum">
              <a:rPr lang="en-US" smtClean="0"/>
              <a:t>48</a:t>
            </a:fld>
            <a:endParaRPr lang="en-US"/>
          </a:p>
        </p:txBody>
      </p:sp>
    </p:spTree>
    <p:extLst>
      <p:ext uri="{BB962C8B-B14F-4D97-AF65-F5344CB8AC3E}">
        <p14:creationId xmlns:p14="http://schemas.microsoft.com/office/powerpoint/2010/main" val="4027656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2"/>
        </a:solidFill>
        <a:effectLst/>
      </p:bgPr>
    </p:bg>
    <p:spTree>
      <p:nvGrpSpPr>
        <p:cNvPr id="1" name=""/>
        <p:cNvGrpSpPr/>
        <p:nvPr/>
      </p:nvGrpSpPr>
      <p:grpSpPr>
        <a:xfrm>
          <a:off x="0" y="0"/>
          <a:ext cx="0" cy="0"/>
          <a:chOff x="0" y="0"/>
          <a:chExt cx="0" cy="0"/>
        </a:xfrm>
      </p:grpSpPr>
      <p:sp>
        <p:nvSpPr>
          <p:cNvPr id="12" name="Rectangle 11"/>
          <p:cNvSpPr/>
          <p:nvPr/>
        </p:nvSpPr>
        <p:spPr>
          <a:xfrm>
            <a:off x="0" y="445358"/>
            <a:ext cx="9144000" cy="6412641"/>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glow" dir="t">
              <a:rot lat="0" lon="0" rev="18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grpSp>
        <p:nvGrpSpPr>
          <p:cNvPr id="3" name="Group 2"/>
          <p:cNvGrpSpPr/>
          <p:nvPr userDrawn="1"/>
        </p:nvGrpSpPr>
        <p:grpSpPr>
          <a:xfrm rot="5400000">
            <a:off x="3521496" y="-938628"/>
            <a:ext cx="2101009" cy="3974219"/>
            <a:chOff x="2392" y="1179805"/>
            <a:chExt cx="2101009" cy="3974219"/>
          </a:xfrm>
        </p:grpSpPr>
        <p:sp>
          <p:nvSpPr>
            <p:cNvPr id="33" name="Isosceles Triangle 32"/>
            <p:cNvSpPr/>
            <p:nvPr/>
          </p:nvSpPr>
          <p:spPr>
            <a:xfrm rot="5400000">
              <a:off x="-934213" y="21164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43918" y="2493967"/>
              <a:ext cx="1220477" cy="1142101"/>
            </a:xfrm>
            <a:prstGeom prst="rect">
              <a:avLst/>
            </a:prstGeom>
          </p:spPr>
        </p:pic>
      </p:grpSp>
      <p:sp>
        <p:nvSpPr>
          <p:cNvPr id="6" name="Title 1"/>
          <p:cNvSpPr>
            <a:spLocks noGrp="1"/>
          </p:cNvSpPr>
          <p:nvPr userDrawn="1">
            <p:ph type="ctrTitle" hasCustomPrompt="1"/>
          </p:nvPr>
        </p:nvSpPr>
        <p:spPr>
          <a:xfrm>
            <a:off x="1260812" y="2279701"/>
            <a:ext cx="6622377" cy="1861305"/>
          </a:xfrm>
        </p:spPr>
        <p:txBody>
          <a:bodyPr anchor="b"/>
          <a:lstStyle>
            <a:lvl1pPr algn="ctr">
              <a:defRPr sz="4000" baseline="0"/>
            </a:lvl1pPr>
          </a:lstStyle>
          <a:p>
            <a:r>
              <a:rPr lang="en-US" dirty="0" smtClean="0"/>
              <a:t>Click to edit Master title slide</a:t>
            </a:r>
            <a:endParaRPr lang="en-US" dirty="0"/>
          </a:p>
        </p:txBody>
      </p:sp>
      <p:sp>
        <p:nvSpPr>
          <p:cNvPr id="8" name="Subtitle 2"/>
          <p:cNvSpPr>
            <a:spLocks noGrp="1"/>
          </p:cNvSpPr>
          <p:nvPr userDrawn="1">
            <p:ph type="subTitle" idx="1"/>
          </p:nvPr>
        </p:nvSpPr>
        <p:spPr>
          <a:xfrm>
            <a:off x="1196844" y="5261264"/>
            <a:ext cx="6750313" cy="929378"/>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4" name="Picture 3"/>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98" r="50000"/>
          <a:stretch/>
        </p:blipFill>
        <p:spPr>
          <a:xfrm>
            <a:off x="7632266" y="433137"/>
            <a:ext cx="1511734" cy="1536706"/>
          </a:xfrm>
          <a:prstGeom prst="rect">
            <a:avLst/>
          </a:prstGeom>
        </p:spPr>
      </p:pic>
    </p:spTree>
    <p:extLst>
      <p:ext uri="{BB962C8B-B14F-4D97-AF65-F5344CB8AC3E}">
        <p14:creationId xmlns:p14="http://schemas.microsoft.com/office/powerpoint/2010/main" val="5172920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22"/>
          <p:cNvSpPr>
            <a:spLocks noGrp="1"/>
          </p:cNvSpPr>
          <p:nvPr>
            <p:ph type="sldNum" sz="quarter" idx="12"/>
          </p:nvPr>
        </p:nvSpPr>
        <p:spPr/>
        <p:txBody>
          <a:bodyPr/>
          <a:lstStyle>
            <a:lvl1pPr>
              <a:defRPr/>
            </a:lvl1pPr>
          </a:lstStyle>
          <a:p>
            <a:fld id="{397DF74D-593A-4B15-876C-81AF3020FE94}" type="slidenum">
              <a:rPr lang="en-US" smtClean="0"/>
              <a:t>‹#›</a:t>
            </a:fld>
            <a:endParaRPr lang="en-US"/>
          </a:p>
        </p:txBody>
      </p:sp>
    </p:spTree>
    <p:extLst>
      <p:ext uri="{BB962C8B-B14F-4D97-AF65-F5344CB8AC3E}">
        <p14:creationId xmlns:p14="http://schemas.microsoft.com/office/powerpoint/2010/main" val="317869010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397DF74D-593A-4B15-876C-81AF3020FE94}" type="slidenum">
              <a:rPr lang="en-US" smtClean="0"/>
              <a:t>‹#›</a:t>
            </a:fld>
            <a:endParaRPr lang="en-US"/>
          </a:p>
        </p:txBody>
      </p:sp>
    </p:spTree>
    <p:extLst>
      <p:ext uri="{BB962C8B-B14F-4D97-AF65-F5344CB8AC3E}">
        <p14:creationId xmlns:p14="http://schemas.microsoft.com/office/powerpoint/2010/main" val="295510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171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1783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654621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55461510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75483880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59599579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9160178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2002232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2"/>
        </a:solidFill>
        <a:effectLst/>
      </p:bgPr>
    </p:bg>
    <p:spTree>
      <p:nvGrpSpPr>
        <p:cNvPr id="1" name=""/>
        <p:cNvGrpSpPr/>
        <p:nvPr/>
      </p:nvGrpSpPr>
      <p:grpSpPr>
        <a:xfrm>
          <a:off x="0" y="0"/>
          <a:ext cx="0" cy="0"/>
          <a:chOff x="0" y="0"/>
          <a:chExt cx="0" cy="0"/>
        </a:xfrm>
      </p:grpSpPr>
      <p:sp>
        <p:nvSpPr>
          <p:cNvPr id="12" name="Rectangle 11"/>
          <p:cNvSpPr/>
          <p:nvPr/>
        </p:nvSpPr>
        <p:spPr>
          <a:xfrm>
            <a:off x="271854" y="-43542"/>
            <a:ext cx="8872146" cy="685800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glow" dir="t">
              <a:rot lat="0" lon="0" rev="1800000"/>
            </a:lightRig>
          </a:scene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prstClr val="white"/>
              </a:solidFill>
            </a:endParaRPr>
          </a:p>
        </p:txBody>
      </p:sp>
      <p:sp>
        <p:nvSpPr>
          <p:cNvPr id="33" name="Isosceles Triangle 32"/>
          <p:cNvSpPr/>
          <p:nvPr/>
        </p:nvSpPr>
        <p:spPr>
          <a:xfrm rot="5400000">
            <a:off x="-934213" y="21164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918" y="2493967"/>
            <a:ext cx="1220477" cy="1142101"/>
          </a:xfrm>
          <a:prstGeom prst="rect">
            <a:avLst/>
          </a:prstGeom>
        </p:spPr>
      </p:pic>
      <p:sp>
        <p:nvSpPr>
          <p:cNvPr id="6" name="Title 1"/>
          <p:cNvSpPr>
            <a:spLocks noGrp="1"/>
          </p:cNvSpPr>
          <p:nvPr>
            <p:ph type="ctrTitle" hasCustomPrompt="1"/>
          </p:nvPr>
        </p:nvSpPr>
        <p:spPr>
          <a:xfrm>
            <a:off x="2231337" y="1608610"/>
            <a:ext cx="6622377" cy="1861305"/>
          </a:xfrm>
        </p:spPr>
        <p:txBody>
          <a:bodyPr anchor="b"/>
          <a:lstStyle>
            <a:lvl1pPr algn="ctr">
              <a:defRPr sz="4000" baseline="0"/>
            </a:lvl1pPr>
          </a:lstStyle>
          <a:p>
            <a:r>
              <a:rPr lang="en-US" dirty="0" smtClean="0"/>
              <a:t>Click to edit Master title slide</a:t>
            </a:r>
            <a:endParaRPr lang="en-US" dirty="0"/>
          </a:p>
        </p:txBody>
      </p:sp>
      <p:sp>
        <p:nvSpPr>
          <p:cNvPr id="8" name="Subtitle 2"/>
          <p:cNvSpPr>
            <a:spLocks noGrp="1"/>
          </p:cNvSpPr>
          <p:nvPr>
            <p:ph type="subTitle" idx="1"/>
          </p:nvPr>
        </p:nvSpPr>
        <p:spPr>
          <a:xfrm>
            <a:off x="2103401" y="4590173"/>
            <a:ext cx="6750313" cy="929378"/>
          </a:xfrm>
        </p:spPr>
        <p:txBody>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t="49198" r="50000"/>
          <a:stretch/>
        </p:blipFill>
        <p:spPr>
          <a:xfrm>
            <a:off x="7632266" y="-24064"/>
            <a:ext cx="1511734" cy="1536706"/>
          </a:xfrm>
          <a:prstGeom prst="rect">
            <a:avLst/>
          </a:prstGeom>
        </p:spPr>
      </p:pic>
    </p:spTree>
    <p:extLst>
      <p:ext uri="{BB962C8B-B14F-4D97-AF65-F5344CB8AC3E}">
        <p14:creationId xmlns:p14="http://schemas.microsoft.com/office/powerpoint/2010/main" val="227728127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292851507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7956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2591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36750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22164634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181217"/>
            <a:ext cx="8153400" cy="655885"/>
          </a:xfrm>
        </p:spPr>
        <p:txBody>
          <a:bodyPr/>
          <a:lstStyle/>
          <a:p>
            <a:r>
              <a:rPr lang="en-US" dirty="0" smtClean="0"/>
              <a:t>Click to edit Master title style</a:t>
            </a:r>
            <a:endParaRPr lang="en-US" dirty="0"/>
          </a:p>
        </p:txBody>
      </p:sp>
      <p:sp>
        <p:nvSpPr>
          <p:cNvPr id="8" name="Content Placeholder 7"/>
          <p:cNvSpPr>
            <a:spLocks noGrp="1"/>
          </p:cNvSpPr>
          <p:nvPr>
            <p:ph sz="quarter" idx="1"/>
          </p:nvPr>
        </p:nvSpPr>
        <p:spPr>
          <a:xfrm>
            <a:off x="612648" y="1311276"/>
            <a:ext cx="8153400" cy="4991554"/>
          </a:xfrm>
        </p:spPr>
        <p:txBody>
          <a:bodyPr/>
          <a:lstStyle>
            <a:lvl1pPr>
              <a:defRPr sz="3200"/>
            </a:lvl1pPr>
            <a:lvl2pPr>
              <a:defRPr sz="3000"/>
            </a:lvl2pPr>
            <a:lvl3pPr>
              <a:defRPr sz="2800"/>
            </a:lvl3pPr>
            <a:lvl4pPr>
              <a:defRPr sz="26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2"/>
          <p:cNvSpPr>
            <a:spLocks noGrp="1"/>
          </p:cNvSpPr>
          <p:nvPr>
            <p:ph type="sldNum" sz="quarter" idx="12"/>
          </p:nvPr>
        </p:nvSpPr>
        <p:spPr>
          <a:xfrm>
            <a:off x="8232648" y="6423723"/>
            <a:ext cx="533400" cy="334048"/>
          </a:xfrm>
        </p:spPr>
        <p:txBody>
          <a:bodyPr/>
          <a:lstStyle>
            <a:lvl1pPr>
              <a:defRPr/>
            </a:lvl1pPr>
          </a:lstStyle>
          <a:p>
            <a:fld id="{397DF74D-593A-4B15-876C-81AF3020FE94}" type="slidenum">
              <a:rPr lang="en-US" smtClean="0"/>
              <a:t>‹#›</a:t>
            </a:fld>
            <a:endParaRPr lang="en-US"/>
          </a:p>
        </p:txBody>
      </p:sp>
    </p:spTree>
    <p:extLst>
      <p:ext uri="{BB962C8B-B14F-4D97-AF65-F5344CB8AC3E}">
        <p14:creationId xmlns:p14="http://schemas.microsoft.com/office/powerpoint/2010/main" val="5268126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2">
    <p:bg>
      <p:bgRef idx="1003">
        <a:schemeClr val="bg1"/>
      </p:bgRef>
    </p:bg>
    <p:spTree>
      <p:nvGrpSpPr>
        <p:cNvPr id="1" name=""/>
        <p:cNvGrpSpPr/>
        <p:nvPr/>
      </p:nvGrpSpPr>
      <p:grpSpPr>
        <a:xfrm>
          <a:off x="0" y="0"/>
          <a:ext cx="0" cy="0"/>
          <a:chOff x="0" y="0"/>
          <a:chExt cx="0" cy="0"/>
        </a:xfrm>
      </p:grpSpPr>
      <p:sp>
        <p:nvSpPr>
          <p:cNvPr id="6" name="Rectangle 8"/>
          <p:cNvSpPr/>
          <p:nvPr/>
        </p:nvSpPr>
        <p:spPr>
          <a:xfrm>
            <a:off x="461554" y="2187540"/>
            <a:ext cx="8682446" cy="2057400"/>
          </a:xfrm>
          <a:prstGeom prst="rect">
            <a:avLst/>
          </a:prstGeom>
          <a:solidFill>
            <a:schemeClr val="tx2"/>
          </a:solidFill>
          <a:ln w="50800" cap="rnd" cmpd="dbl" algn="ctr">
            <a:noFill/>
            <a:prstDash val="solid"/>
          </a:ln>
          <a:effectLst/>
          <a:scene3d>
            <a:camera prst="orthographicFront">
              <a:rot lat="0" lon="0" rev="0"/>
            </a:camera>
            <a:lightRig rig="contrasting" dir="t">
              <a:rot lat="0" lon="0" rev="1500000"/>
            </a:lightRig>
          </a:scene3d>
          <a:sp3d prstMaterial="metal"/>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988288" y="2352344"/>
            <a:ext cx="7003312" cy="1663995"/>
          </a:xfrm>
          <a:ln>
            <a:noFill/>
          </a:ln>
          <a:effectLst/>
        </p:spPr>
        <p:txBody>
          <a:bodyPr/>
          <a:lstStyle>
            <a:lvl1pPr algn="r">
              <a:buNone/>
              <a:defRPr sz="4000" b="0" cap="none">
                <a:solidFill>
                  <a:srgbClr val="FFFFFF"/>
                </a:solidFill>
              </a:defRPr>
            </a:lvl1pPr>
          </a:lstStyle>
          <a:p>
            <a:r>
              <a:rPr lang="en-US" dirty="0" smtClean="0"/>
              <a:t>Click to edit Master title style</a:t>
            </a:r>
            <a:endParaRPr lang="en-US" dirty="0"/>
          </a:p>
        </p:txBody>
      </p:sp>
      <p:sp>
        <p:nvSpPr>
          <p:cNvPr id="9" name="Isosceles Triangle 8"/>
          <p:cNvSpPr/>
          <p:nvPr/>
        </p:nvSpPr>
        <p:spPr>
          <a:xfrm rot="5400000">
            <a:off x="-934213" y="2050610"/>
            <a:ext cx="3974219" cy="2101009"/>
          </a:xfrm>
          <a:prstGeom prst="triangle">
            <a:avLst>
              <a:gd name="adj" fmla="val 48806"/>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983" y="2618747"/>
            <a:ext cx="1030938" cy="964734"/>
          </a:xfrm>
          <a:prstGeom prst="rect">
            <a:avLst/>
          </a:prstGeom>
        </p:spPr>
      </p:pic>
      <p:sp>
        <p:nvSpPr>
          <p:cNvPr id="8" name="Text Placeholder 2"/>
          <p:cNvSpPr>
            <a:spLocks noGrp="1"/>
          </p:cNvSpPr>
          <p:nvPr>
            <p:ph type="body" idx="10"/>
          </p:nvPr>
        </p:nvSpPr>
        <p:spPr>
          <a:xfrm>
            <a:off x="1988288" y="4769527"/>
            <a:ext cx="7039821" cy="1673225"/>
          </a:xfrm>
        </p:spPr>
        <p:txBody>
          <a:bodyPr/>
          <a:lstStyle>
            <a:lvl1pPr marL="0" indent="0" algn="r">
              <a:buNone/>
              <a:defRPr sz="2800">
                <a:solidFill>
                  <a:srgbClr val="0C234B"/>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dirty="0" smtClean="0"/>
              <a:t>Click to edit Master text styles</a:t>
            </a:r>
          </a:p>
        </p:txBody>
      </p:sp>
    </p:spTree>
    <p:extLst>
      <p:ext uri="{BB962C8B-B14F-4D97-AF65-F5344CB8AC3E}">
        <p14:creationId xmlns:p14="http://schemas.microsoft.com/office/powerpoint/2010/main" val="27047482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32266"/>
            <a:ext cx="8202961" cy="656658"/>
          </a:xfrm>
        </p:spPr>
        <p:txBody>
          <a:bodyPr/>
          <a:lstStyle/>
          <a:p>
            <a:r>
              <a:rPr lang="en-US" smtClean="0"/>
              <a:t>Click to edit Master title style</a:t>
            </a:r>
            <a:endParaRPr lang="en-US" dirty="0"/>
          </a:p>
        </p:txBody>
      </p:sp>
      <p:sp>
        <p:nvSpPr>
          <p:cNvPr id="9" name="Content Placeholder 8"/>
          <p:cNvSpPr>
            <a:spLocks noGrp="1"/>
          </p:cNvSpPr>
          <p:nvPr>
            <p:ph sz="quarter" idx="1"/>
          </p:nvPr>
        </p:nvSpPr>
        <p:spPr>
          <a:xfrm>
            <a:off x="609600" y="1387928"/>
            <a:ext cx="3940728" cy="49067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
          </p:nvPr>
        </p:nvSpPr>
        <p:spPr>
          <a:xfrm>
            <a:off x="4844901" y="1387928"/>
            <a:ext cx="3967660" cy="4906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9"/>
          <p:cNvSpPr>
            <a:spLocks noGrp="1"/>
          </p:cNvSpPr>
          <p:nvPr>
            <p:ph type="sldNum" sz="quarter" idx="11"/>
          </p:nvPr>
        </p:nvSpPr>
        <p:spPr/>
        <p:txBody>
          <a:bodyPr rtlCol="0"/>
          <a:lstStyle>
            <a:lvl1pPr>
              <a:defRPr/>
            </a:lvl1pPr>
          </a:lstStyle>
          <a:p>
            <a:fld id="{397DF74D-593A-4B15-876C-81AF3020FE94}" type="slidenum">
              <a:rPr lang="en-US" smtClean="0"/>
              <a:t>‹#›</a:t>
            </a:fld>
            <a:endParaRPr lang="en-US"/>
          </a:p>
        </p:txBody>
      </p:sp>
      <p:sp>
        <p:nvSpPr>
          <p:cNvPr id="14" name="Slide Number Placeholder 12"/>
          <p:cNvSpPr txBox="1">
            <a:spLocks/>
          </p:cNvSpPr>
          <p:nvPr/>
        </p:nvSpPr>
        <p:spPr>
          <a:xfrm>
            <a:off x="4550328" y="8114170"/>
            <a:ext cx="936072" cy="334048"/>
          </a:xfrm>
          <a:prstGeom prst="rect">
            <a:avLst/>
          </a:prstGeom>
        </p:spPr>
        <p:txBody>
          <a:bodyPr vert="horz" anchor="ctr" anchorCtr="0">
            <a:noAutofit/>
          </a:bodyPr>
          <a:lstStyle>
            <a:defPPr>
              <a:defRPr lang="en-US"/>
            </a:defPPr>
            <a:lvl1pPr marL="0" algn="ctr" defTabSz="914400" rtl="0" eaLnBrk="1" fontAlgn="auto" latinLnBrk="0" hangingPunct="1">
              <a:spcBef>
                <a:spcPts val="0"/>
              </a:spcBef>
              <a:spcAft>
                <a:spcPts val="0"/>
              </a:spcAft>
              <a:defRPr kumimoji="0" sz="1400" b="1" kern="1200">
                <a:solidFill>
                  <a:srgbClr val="002060"/>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73660557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185806"/>
            <a:ext cx="8077200" cy="685800"/>
          </a:xfrm>
        </p:spPr>
        <p:txBody>
          <a:bodyPr/>
          <a:lstStyle>
            <a:lvl1pPr>
              <a:defRPr/>
            </a:lvl1pPr>
          </a:lstStyle>
          <a:p>
            <a:r>
              <a:rPr lang="en-US" smtClean="0"/>
              <a:t>Click to edit Master title style</a:t>
            </a:r>
            <a:endParaRPr lang="en-US" dirty="0"/>
          </a:p>
        </p:txBody>
      </p:sp>
      <p:sp>
        <p:nvSpPr>
          <p:cNvPr id="11" name="Content Placeholder 10"/>
          <p:cNvSpPr>
            <a:spLocks noGrp="1"/>
          </p:cNvSpPr>
          <p:nvPr>
            <p:ph sz="quarter" idx="2"/>
          </p:nvPr>
        </p:nvSpPr>
        <p:spPr>
          <a:xfrm>
            <a:off x="609600" y="1998397"/>
            <a:ext cx="3886200" cy="417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1998397"/>
            <a:ext cx="3886200" cy="4175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358317"/>
            <a:ext cx="3886200" cy="640080"/>
          </a:xfrm>
          <a:solidFill>
            <a:schemeClr val="accent2"/>
          </a:solidFill>
        </p:spPr>
        <p:txBody>
          <a:bodyPr rtlCol="0" anchor="ctr"/>
          <a:lstStyle>
            <a:lvl1pPr marL="0" indent="0">
              <a:buFontTx/>
              <a:buNone/>
              <a:defRPr sz="2000" b="0">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358317"/>
            <a:ext cx="3886200" cy="640080"/>
          </a:xfrm>
          <a:solidFill>
            <a:schemeClr val="accent2"/>
          </a:solidFill>
        </p:spPr>
        <p:txBody>
          <a:bodyPr rtlCol="0" anchor="ctr"/>
          <a:lstStyle>
            <a:lvl1pPr marL="0" indent="0">
              <a:buFontTx/>
              <a:buNone/>
              <a:defRPr sz="2000" b="0">
                <a:solidFill>
                  <a:srgbClr val="FFFFFF"/>
                </a:solidFill>
              </a:defRPr>
            </a:lvl1pPr>
          </a:lstStyle>
          <a:p>
            <a:pPr lvl="0"/>
            <a:r>
              <a:rPr lang="en-US" smtClean="0"/>
              <a:t>Click to edit Master text styles</a:t>
            </a:r>
          </a:p>
        </p:txBody>
      </p:sp>
      <p:sp>
        <p:nvSpPr>
          <p:cNvPr id="8" name="Slide Number Placeholder 11"/>
          <p:cNvSpPr>
            <a:spLocks noGrp="1"/>
          </p:cNvSpPr>
          <p:nvPr>
            <p:ph type="sldNum" sz="quarter" idx="11"/>
          </p:nvPr>
        </p:nvSpPr>
        <p:spPr/>
        <p:txBody>
          <a:bodyPr rtlCol="0"/>
          <a:lstStyle>
            <a:lvl1pPr>
              <a:defRPr/>
            </a:lvl1pPr>
          </a:lstStyle>
          <a:p>
            <a:fld id="{397DF74D-593A-4B15-876C-81AF3020FE94}" type="slidenum">
              <a:rPr lang="en-US" smtClean="0"/>
              <a:t>‹#›</a:t>
            </a:fld>
            <a:endParaRPr lang="en-US"/>
          </a:p>
        </p:txBody>
      </p:sp>
    </p:spTree>
    <p:extLst>
      <p:ext uri="{BB962C8B-B14F-4D97-AF65-F5344CB8AC3E}">
        <p14:creationId xmlns:p14="http://schemas.microsoft.com/office/powerpoint/2010/main" val="79314249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7867" y="250486"/>
            <a:ext cx="8202961" cy="656658"/>
          </a:xfrm>
        </p:spPr>
        <p:txBody>
          <a:bodyPr/>
          <a:lstStyle/>
          <a:p>
            <a:r>
              <a:rPr lang="en-US" smtClean="0"/>
              <a:t>Click to edit Master title style</a:t>
            </a:r>
            <a:endParaRPr lang="en-US" dirty="0"/>
          </a:p>
        </p:txBody>
      </p:sp>
      <p:sp>
        <p:nvSpPr>
          <p:cNvPr id="5" name="Slide Number Placeholder 22"/>
          <p:cNvSpPr>
            <a:spLocks noGrp="1"/>
          </p:cNvSpPr>
          <p:nvPr>
            <p:ph type="sldNum" sz="quarter" idx="12"/>
          </p:nvPr>
        </p:nvSpPr>
        <p:spPr/>
        <p:txBody>
          <a:bodyPr/>
          <a:lstStyle>
            <a:lvl1pPr>
              <a:defRPr/>
            </a:lvl1pPr>
          </a:lstStyle>
          <a:p>
            <a:fld id="{397DF74D-593A-4B15-876C-81AF3020FE94}" type="slidenum">
              <a:rPr lang="en-US" smtClean="0"/>
              <a:t>‹#›</a:t>
            </a:fld>
            <a:endParaRPr lang="en-US"/>
          </a:p>
        </p:txBody>
      </p:sp>
      <p:sp>
        <p:nvSpPr>
          <p:cNvPr id="6" name="Rectangle 4"/>
          <p:cNvSpPr txBox="1">
            <a:spLocks noChangeArrowheads="1"/>
          </p:cNvSpPr>
          <p:nvPr/>
        </p:nvSpPr>
        <p:spPr bwMode="auto">
          <a:xfrm>
            <a:off x="152400" y="6613525"/>
            <a:ext cx="914400" cy="244475"/>
          </a:xfrm>
          <a:prstGeom prst="rect">
            <a:avLst/>
          </a:prstGeom>
          <a:noFill/>
          <a:ln w="9525">
            <a:noFill/>
            <a:miter lim="800000"/>
            <a:headEnd/>
            <a:tailEnd/>
          </a:ln>
          <a:effectLst/>
        </p:spPr>
        <p:txBody>
          <a:bodyPr/>
          <a:lstStyle>
            <a:lvl1pPr>
              <a:defRPr sz="1200" b="1">
                <a:solidFill>
                  <a:schemeClr val="tx1"/>
                </a:solidFill>
              </a:defRPr>
            </a:lvl1pPr>
          </a:lstStyle>
          <a:p>
            <a:pPr>
              <a:defRPr/>
            </a:pPr>
            <a:endParaRPr lang="en-US" dirty="0"/>
          </a:p>
        </p:txBody>
      </p:sp>
      <p:sp>
        <p:nvSpPr>
          <p:cNvPr id="7" name="Content Placeholder 7"/>
          <p:cNvSpPr>
            <a:spLocks noGrp="1"/>
          </p:cNvSpPr>
          <p:nvPr>
            <p:ph sz="quarter" idx="1"/>
          </p:nvPr>
        </p:nvSpPr>
        <p:spPr>
          <a:xfrm>
            <a:off x="612648" y="1311276"/>
            <a:ext cx="8178180" cy="4950732"/>
          </a:xfrm>
        </p:spPr>
        <p:txBody>
          <a:bodyPr/>
          <a:lstStyle>
            <a:lvl1pPr marL="0" indent="0">
              <a:buNone/>
              <a:defRPr/>
            </a:lvl1pPr>
          </a:lstStyle>
          <a:p>
            <a:pPr lvl="0"/>
            <a:r>
              <a:rPr lang="en-US" smtClean="0"/>
              <a:t>Click to edit Master text styles</a:t>
            </a:r>
          </a:p>
        </p:txBody>
      </p:sp>
    </p:spTree>
    <p:extLst>
      <p:ext uri="{BB962C8B-B14F-4D97-AF65-F5344CB8AC3E}">
        <p14:creationId xmlns:p14="http://schemas.microsoft.com/office/powerpoint/2010/main" val="252257851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22"/>
          <p:cNvSpPr>
            <a:spLocks noGrp="1"/>
          </p:cNvSpPr>
          <p:nvPr>
            <p:ph type="sldNum" sz="quarter" idx="12"/>
          </p:nvPr>
        </p:nvSpPr>
        <p:spPr>
          <a:xfrm>
            <a:off x="8232775" y="6461920"/>
            <a:ext cx="533400" cy="334048"/>
          </a:xfrm>
        </p:spPr>
        <p:txBody>
          <a:bodyPr/>
          <a:lstStyle>
            <a:lvl1pPr>
              <a:defRPr/>
            </a:lvl1pPr>
          </a:lstStyle>
          <a:p>
            <a:fld id="{397DF74D-593A-4B15-876C-81AF3020FE94}" type="slidenum">
              <a:rPr lang="en-US" smtClean="0"/>
              <a:t>‹#›</a:t>
            </a:fld>
            <a:endParaRPr lang="en-US"/>
          </a:p>
        </p:txBody>
      </p:sp>
    </p:spTree>
    <p:extLst>
      <p:ext uri="{BB962C8B-B14F-4D97-AF65-F5344CB8AC3E}">
        <p14:creationId xmlns:p14="http://schemas.microsoft.com/office/powerpoint/2010/main" val="209161836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06539"/>
            <a:ext cx="8153400" cy="625424"/>
          </a:xfrm>
        </p:spPr>
        <p:txBody>
          <a:bodyPr/>
          <a:lstStyle>
            <a:lvl1pPr algn="l">
              <a:buNone/>
              <a:defRPr sz="4400" b="0"/>
            </a:lvl1pPr>
          </a:lstStyle>
          <a:p>
            <a:r>
              <a:rPr lang="en-US" dirty="0" smtClean="0"/>
              <a:t>Click to edit Master title style</a:t>
            </a:r>
            <a:endParaRPr lang="en-US" dirty="0"/>
          </a:p>
        </p:txBody>
      </p:sp>
      <p:sp>
        <p:nvSpPr>
          <p:cNvPr id="3" name="Text Placeholder 2"/>
          <p:cNvSpPr>
            <a:spLocks noGrp="1"/>
          </p:cNvSpPr>
          <p:nvPr>
            <p:ph type="body" idx="2"/>
          </p:nvPr>
        </p:nvSpPr>
        <p:spPr>
          <a:xfrm>
            <a:off x="609600" y="1388533"/>
            <a:ext cx="1600200" cy="4783667"/>
          </a:xfrm>
          <a:solidFill>
            <a:schemeClr val="tx1"/>
          </a:solidFill>
          <a:ln w="50800" cap="sq" cmpd="dbl" algn="ctr">
            <a:noFill/>
            <a:prstDash val="solid"/>
            <a:miter lim="800000"/>
          </a:ln>
          <a:effectLst/>
          <a:scene3d>
            <a:camera prst="orthographicFront">
              <a:rot lat="0" lon="0" rev="0"/>
            </a:camera>
            <a:lightRig rig="contrasting" dir="t">
              <a:rot lat="0" lon="0" rev="1500000"/>
            </a:lightRig>
          </a:scene3d>
          <a:sp3d prstMaterial="metal"/>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alibri" panose="020F0502020204030204" pitchFamily="34" charset="0"/>
              </a:defRPr>
            </a:lvl1pPr>
            <a:lvl2pPr>
              <a:buNone/>
              <a:defRPr sz="1200"/>
            </a:lvl2pPr>
            <a:lvl3pPr>
              <a:buNone/>
              <a:defRPr sz="1000"/>
            </a:lvl3pPr>
            <a:lvl4pPr>
              <a:buNone/>
              <a:defRPr sz="900"/>
            </a:lvl4pPr>
            <a:lvl5pPr>
              <a:buNone/>
              <a:defRPr sz="900"/>
            </a:lvl5pPr>
          </a:lstStyle>
          <a:p>
            <a:pPr lvl="0"/>
            <a:r>
              <a:rPr lang="en-US" dirty="0" smtClean="0"/>
              <a:t>Click to edit Master text styles</a:t>
            </a:r>
          </a:p>
        </p:txBody>
      </p:sp>
      <p:sp>
        <p:nvSpPr>
          <p:cNvPr id="9" name="Content Placeholder 8"/>
          <p:cNvSpPr>
            <a:spLocks noGrp="1"/>
          </p:cNvSpPr>
          <p:nvPr>
            <p:ph sz="quarter" idx="1"/>
          </p:nvPr>
        </p:nvSpPr>
        <p:spPr>
          <a:xfrm>
            <a:off x="2362200" y="1388533"/>
            <a:ext cx="6400800" cy="478366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22"/>
          <p:cNvSpPr>
            <a:spLocks noGrp="1"/>
          </p:cNvSpPr>
          <p:nvPr>
            <p:ph type="sldNum" sz="quarter" idx="12"/>
          </p:nvPr>
        </p:nvSpPr>
        <p:spPr/>
        <p:txBody>
          <a:bodyPr/>
          <a:lstStyle>
            <a:lvl1pPr>
              <a:defRPr/>
            </a:lvl1pPr>
          </a:lstStyle>
          <a:p>
            <a:fld id="{397DF74D-593A-4B15-876C-81AF3020FE94}" type="slidenum">
              <a:rPr lang="en-US" smtClean="0"/>
              <a:t>‹#›</a:t>
            </a:fld>
            <a:endParaRPr lang="en-US"/>
          </a:p>
        </p:txBody>
      </p:sp>
    </p:spTree>
    <p:extLst>
      <p:ext uri="{BB962C8B-B14F-4D97-AF65-F5344CB8AC3E}">
        <p14:creationId xmlns:p14="http://schemas.microsoft.com/office/powerpoint/2010/main" val="418318766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12775" y="177800"/>
            <a:ext cx="8202961" cy="73695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12"/>
          <p:cNvSpPr>
            <a:spLocks noGrp="1"/>
          </p:cNvSpPr>
          <p:nvPr>
            <p:ph type="body" idx="1"/>
          </p:nvPr>
        </p:nvSpPr>
        <p:spPr bwMode="auto">
          <a:xfrm>
            <a:off x="612774" y="1261534"/>
            <a:ext cx="8261805" cy="50078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Slide Number Placeholder 22"/>
          <p:cNvSpPr>
            <a:spLocks noGrp="1"/>
          </p:cNvSpPr>
          <p:nvPr>
            <p:ph type="sldNum" sz="quarter" idx="4"/>
          </p:nvPr>
        </p:nvSpPr>
        <p:spPr>
          <a:xfrm>
            <a:off x="8341179" y="6449116"/>
            <a:ext cx="533400" cy="334048"/>
          </a:xfrm>
          <a:prstGeom prst="rect">
            <a:avLst/>
          </a:prstGeom>
        </p:spPr>
        <p:txBody>
          <a:bodyPr vert="horz" anchor="ctr" anchorCtr="0">
            <a:noAutofit/>
          </a:bodyPr>
          <a:lstStyle>
            <a:lvl1pPr algn="ctr" eaLnBrk="1" fontAlgn="auto" latinLnBrk="0" hangingPunct="1">
              <a:spcBef>
                <a:spcPts val="0"/>
              </a:spcBef>
              <a:spcAft>
                <a:spcPts val="0"/>
              </a:spcAft>
              <a:defRPr kumimoji="0" sz="1400" b="1">
                <a:solidFill>
                  <a:srgbClr val="002060"/>
                </a:solidFill>
                <a:latin typeface="Calibri" panose="020F0502020204030204" pitchFamily="34" charset="0"/>
              </a:defRPr>
            </a:lvl1pPr>
          </a:lstStyle>
          <a:p>
            <a:fld id="{397DF74D-593A-4B15-876C-81AF3020FE94}" type="slidenum">
              <a:rPr lang="en-US" smtClean="0"/>
              <a:t>‹#›</a:t>
            </a:fld>
            <a:endParaRPr lang="en-US"/>
          </a:p>
        </p:txBody>
      </p:sp>
      <p:sp>
        <p:nvSpPr>
          <p:cNvPr id="18" name="Rectangle 17"/>
          <p:cNvSpPr/>
          <p:nvPr/>
        </p:nvSpPr>
        <p:spPr>
          <a:xfrm flipV="1">
            <a:off x="614849" y="992679"/>
            <a:ext cx="8529152" cy="45719"/>
          </a:xfrm>
          <a:prstGeom prst="rect">
            <a:avLst/>
          </a:prstGeom>
          <a:solidFill>
            <a:srgbClr val="AB0520"/>
          </a:solidFill>
          <a:ln w="50800" cap="rnd" cmpd="dbl" algn="ctr">
            <a:noFill/>
            <a:prstDash val="solid"/>
          </a:ln>
          <a:effectLst/>
        </p:spPr>
        <p:style>
          <a:lnRef idx="3">
            <a:schemeClr val="lt1"/>
          </a:lnRef>
          <a:fillRef idx="1001">
            <a:schemeClr val="dk2"/>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grpSp>
        <p:nvGrpSpPr>
          <p:cNvPr id="8" name="Group 7"/>
          <p:cNvGrpSpPr/>
          <p:nvPr/>
        </p:nvGrpSpPr>
        <p:grpSpPr>
          <a:xfrm>
            <a:off x="114775" y="923764"/>
            <a:ext cx="442924" cy="183549"/>
            <a:chOff x="33135" y="1118501"/>
            <a:chExt cx="442924" cy="183549"/>
          </a:xfrm>
          <a:solidFill>
            <a:srgbClr val="AB0520"/>
          </a:solidFill>
        </p:grpSpPr>
        <p:sp>
          <p:nvSpPr>
            <p:cNvPr id="19" name="Isosceles Triangle 18"/>
            <p:cNvSpPr/>
            <p:nvPr/>
          </p:nvSpPr>
          <p:spPr>
            <a:xfrm rot="5400000">
              <a:off x="328034"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2" name="Isosceles Triangle 21"/>
            <p:cNvSpPr/>
            <p:nvPr/>
          </p:nvSpPr>
          <p:spPr>
            <a:xfrm rot="5400000">
              <a:off x="162822"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4" name="Isosceles Triangle 23"/>
            <p:cNvSpPr/>
            <p:nvPr/>
          </p:nvSpPr>
          <p:spPr>
            <a:xfrm rot="5400000">
              <a:off x="-2390" y="1154026"/>
              <a:ext cx="183549" cy="112500"/>
            </a:xfrm>
            <a:prstGeom prst="triangl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Tree>
    <p:extLst>
      <p:ext uri="{BB962C8B-B14F-4D97-AF65-F5344CB8AC3E}">
        <p14:creationId xmlns:p14="http://schemas.microsoft.com/office/powerpoint/2010/main" val="2121428000"/>
      </p:ext>
    </p:extLst>
  </p:cSld>
  <p:clrMap bg1="lt1" tx1="dk1" bg2="lt2" tx2="dk2" accent1="accent1" accent2="accent2" accent3="accent3" accent4="accent4" accent5="accent5" accent6="accent6" hlink="hlink" folHlink="folHlink"/>
  <p:sldLayoutIdLst>
    <p:sldLayoutId id="2147483688" r:id="rId1"/>
    <p:sldLayoutId id="2147483718" r:id="rId2"/>
    <p:sldLayoutId id="2147483689" r:id="rId3"/>
    <p:sldLayoutId id="2147483691" r:id="rId4"/>
    <p:sldLayoutId id="2147483692" r:id="rId5"/>
    <p:sldLayoutId id="2147483693" r:id="rId6"/>
    <p:sldLayoutId id="2147483694" r:id="rId7"/>
    <p:sldLayoutId id="2147483695" r:id="rId8"/>
    <p:sldLayoutId id="2147483696" r:id="rId9"/>
    <p:sldLayoutId id="2147483697" r:id="rId10"/>
    <p:sldLayoutId id="2147483699" r:id="rId11"/>
    <p:sldLayoutId id="2147483732" r:id="rId12"/>
  </p:sldLayoutIdLst>
  <p:timing>
    <p:tnLst>
      <p:par>
        <p:cTn id="1" dur="indefinite" restart="never" nodeType="tmRoot"/>
      </p:par>
    </p:tnLst>
  </p:timing>
  <p:hf hdr="0" ftr="0"/>
  <p:txStyles>
    <p:titleStyle>
      <a:lvl1pPr algn="l" rtl="0" eaLnBrk="1" fontAlgn="base" hangingPunct="1">
        <a:spcBef>
          <a:spcPct val="0"/>
        </a:spcBef>
        <a:spcAft>
          <a:spcPct val="0"/>
        </a:spcAft>
        <a:defRPr sz="4200" kern="1200">
          <a:solidFill>
            <a:schemeClr val="tx1"/>
          </a:solidFill>
          <a:latin typeface="Calibri" panose="020F0502020204030204" pitchFamily="34" charset="0"/>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44488" indent="-344488" algn="l" rtl="0" eaLnBrk="1" fontAlgn="base" hangingPunct="1">
        <a:spcBef>
          <a:spcPts val="700"/>
        </a:spcBef>
        <a:spcAft>
          <a:spcPct val="0"/>
        </a:spcAft>
        <a:buClr>
          <a:schemeClr val="accent3"/>
        </a:buClr>
        <a:buSzPct val="85000"/>
        <a:buFont typeface="Wingdings" panose="05000000000000000000" pitchFamily="2" charset="2"/>
        <a:buChar char="q"/>
        <a:defRPr sz="3200" kern="1200" baseline="0">
          <a:solidFill>
            <a:schemeClr val="tx1"/>
          </a:solidFill>
          <a:latin typeface="Calibri" pitchFamily="34" charset="0"/>
          <a:ea typeface="+mn-ea"/>
          <a:cs typeface="+mn-cs"/>
        </a:defRPr>
      </a:lvl1pPr>
      <a:lvl2pPr marL="687388" indent="-320675" algn="l" rtl="0" eaLnBrk="1" fontAlgn="base" hangingPunct="1">
        <a:spcBef>
          <a:spcPts val="550"/>
        </a:spcBef>
        <a:spcAft>
          <a:spcPct val="0"/>
        </a:spcAft>
        <a:buClr>
          <a:schemeClr val="tx2"/>
        </a:buClr>
        <a:buSzPct val="85000"/>
        <a:buFont typeface="Wingdings" panose="05000000000000000000" pitchFamily="2" charset="2"/>
        <a:buChar char="q"/>
        <a:defRPr sz="3000" kern="1200">
          <a:solidFill>
            <a:schemeClr val="tx1"/>
          </a:solidFill>
          <a:latin typeface="Calibri" panose="020F0502020204030204" pitchFamily="34" charset="0"/>
          <a:ea typeface="+mn-ea"/>
          <a:cs typeface="+mn-cs"/>
        </a:defRPr>
      </a:lvl2pPr>
      <a:lvl3pPr marL="1031875" indent="-346075" algn="l" rtl="0" eaLnBrk="1" fontAlgn="base" hangingPunct="1">
        <a:spcBef>
          <a:spcPts val="500"/>
        </a:spcBef>
        <a:spcAft>
          <a:spcPct val="0"/>
        </a:spcAft>
        <a:buClr>
          <a:schemeClr val="accent2"/>
        </a:buClr>
        <a:buSzPct val="82000"/>
        <a:buFont typeface="Wingdings" panose="05000000000000000000" pitchFamily="2" charset="2"/>
        <a:buChar char="q"/>
        <a:defRPr sz="2800" kern="1200">
          <a:solidFill>
            <a:schemeClr val="tx1"/>
          </a:solidFill>
          <a:latin typeface="Calibri" panose="020F0502020204030204" pitchFamily="34" charset="0"/>
          <a:ea typeface="+mn-ea"/>
          <a:cs typeface="+mn-cs"/>
        </a:defRPr>
      </a:lvl3pPr>
      <a:lvl4pPr marL="1425575" indent="-282575" algn="l" rtl="0" eaLnBrk="1" fontAlgn="base" hangingPunct="1">
        <a:spcBef>
          <a:spcPts val="400"/>
        </a:spcBef>
        <a:spcAft>
          <a:spcPct val="0"/>
        </a:spcAft>
        <a:buClr>
          <a:schemeClr val="accent4"/>
        </a:buClr>
        <a:buSzPct val="80000"/>
        <a:buFont typeface="Wingdings" panose="05000000000000000000" pitchFamily="2" charset="2"/>
        <a:buChar char="q"/>
        <a:defRPr sz="2600" kern="1200">
          <a:solidFill>
            <a:schemeClr val="tx1"/>
          </a:solidFill>
          <a:latin typeface="Calibri" panose="020F0502020204030204" pitchFamily="34" charset="0"/>
          <a:ea typeface="+mn-ea"/>
          <a:cs typeface="+mn-cs"/>
        </a:defRPr>
      </a:lvl4pPr>
      <a:lvl5pPr marL="1887538" indent="-287338" algn="l" rtl="0" eaLnBrk="1" fontAlgn="base" hangingPunct="1">
        <a:spcBef>
          <a:spcPts val="400"/>
        </a:spcBef>
        <a:spcAft>
          <a:spcPct val="0"/>
        </a:spcAft>
        <a:buClr>
          <a:schemeClr val="accent6"/>
        </a:buClr>
        <a:buSzPct val="78000"/>
        <a:buFont typeface="Wingdings" panose="05000000000000000000" pitchFamily="2" charset="2"/>
        <a:buChar char="q"/>
        <a:defRPr sz="2400" kern="1200">
          <a:solidFill>
            <a:schemeClr val="tx1"/>
          </a:solidFill>
          <a:latin typeface="Calibri" panose="020F050202020403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7941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package" Target="../embeddings/Microsoft_Excel_Worksheet3.xlsx"/></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22.emf"/><Relationship Id="rId4" Type="http://schemas.openxmlformats.org/officeDocument/2006/relationships/package" Target="../embeddings/Microsoft_Excel_Worksheet4.xlsx"/></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Microsoft_Excel_Worksheet5.xlsx"/></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5" Type="http://schemas.openxmlformats.org/officeDocument/2006/relationships/image" Target="../media/image24.emf"/><Relationship Id="rId4" Type="http://schemas.openxmlformats.org/officeDocument/2006/relationships/package" Target="../embeddings/Microsoft_Excel_Worksheet6.xls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hyperlink" Target="mailto:hankc@email.arizona.edu"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Microsoft_Visio_2003-2010_Drawing1.vsd"/></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18.emf"/><Relationship Id="rId4" Type="http://schemas.openxmlformats.org/officeDocument/2006/relationships/oleObject" Target="../embeddings/Microsoft_Visio_2003-2010_Drawing2.vsd"/></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19600"/>
            <a:ext cx="8686800" cy="954107"/>
          </a:xfrm>
          <a:prstGeom prst="rect">
            <a:avLst/>
          </a:prstGeom>
          <a:noFill/>
        </p:spPr>
        <p:txBody>
          <a:bodyPr wrap="square" rtlCol="0">
            <a:spAutoFit/>
          </a:bodyPr>
          <a:lstStyle/>
          <a:p>
            <a:pPr algn="ctr"/>
            <a:r>
              <a:rPr lang="en-US" sz="2800" b="1" dirty="0" smtClean="0">
                <a:solidFill>
                  <a:prstClr val="white"/>
                </a:solidFill>
                <a:latin typeface="Arial" panose="020B0604020202020204" pitchFamily="34" charset="0"/>
                <a:cs typeface="Arial" panose="020B0604020202020204" pitchFamily="34" charset="0"/>
              </a:rPr>
              <a:t>BI + IR: Shotgun Wedding,</a:t>
            </a:r>
          </a:p>
          <a:p>
            <a:pPr algn="ctr"/>
            <a:r>
              <a:rPr lang="en-US" sz="2800" b="1" dirty="0" smtClean="0">
                <a:solidFill>
                  <a:prstClr val="white"/>
                </a:solidFill>
                <a:latin typeface="Arial" panose="020B0604020202020204" pitchFamily="34" charset="0"/>
                <a:cs typeface="Arial" panose="020B0604020202020204" pitchFamily="34" charset="0"/>
              </a:rPr>
              <a:t>or Marriage Made in Heaven?</a:t>
            </a:r>
            <a:endParaRPr lang="en-US" sz="2800" b="1" dirty="0">
              <a:solidFill>
                <a:prstClr val="white"/>
              </a:solidFill>
              <a:latin typeface="Arial" panose="020B0604020202020204" pitchFamily="34" charset="0"/>
              <a:cs typeface="Arial" panose="020B0604020202020204" pitchFamily="34" charset="0"/>
            </a:endParaRPr>
          </a:p>
        </p:txBody>
      </p:sp>
      <p:sp>
        <p:nvSpPr>
          <p:cNvPr id="3" name="TextBox 2"/>
          <p:cNvSpPr txBox="1"/>
          <p:nvPr/>
        </p:nvSpPr>
        <p:spPr>
          <a:xfrm>
            <a:off x="457200" y="6106180"/>
            <a:ext cx="8229600" cy="307777"/>
          </a:xfrm>
          <a:prstGeom prst="rect">
            <a:avLst/>
          </a:prstGeom>
          <a:noFill/>
        </p:spPr>
        <p:txBody>
          <a:bodyPr wrap="square" rtlCol="0">
            <a:spAutoFit/>
          </a:bodyPr>
          <a:lstStyle/>
          <a:p>
            <a:pPr algn="ctr"/>
            <a:r>
              <a:rPr lang="en-US" sz="1400" dirty="0" smtClean="0">
                <a:solidFill>
                  <a:srgbClr val="FFFFFF"/>
                </a:solidFill>
                <a:latin typeface="Arial" panose="020B0604020202020204" pitchFamily="34" charset="0"/>
                <a:cs typeface="Arial" panose="020B0604020202020204" pitchFamily="34" charset="0"/>
              </a:rPr>
              <a:t>Hank Childers, Executive Director University Analytics &amp; Institutional Research, University of Arizona</a:t>
            </a:r>
            <a:endParaRPr lang="en-US" sz="14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0507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Mosaic Project</a:t>
            </a:r>
            <a:endParaRPr lang="en-US" dirty="0"/>
          </a:p>
        </p:txBody>
      </p:sp>
      <p:sp>
        <p:nvSpPr>
          <p:cNvPr id="3" name="Content Placeholder 2"/>
          <p:cNvSpPr>
            <a:spLocks noGrp="1"/>
          </p:cNvSpPr>
          <p:nvPr>
            <p:ph sz="quarter" idx="1"/>
          </p:nvPr>
        </p:nvSpPr>
        <p:spPr/>
        <p:txBody>
          <a:bodyPr/>
          <a:lstStyle/>
          <a:p>
            <a:r>
              <a:rPr lang="en-US" sz="2800" dirty="0" smtClean="0"/>
              <a:t>2008-2012 Mosaic Project implemented new administrative systems:</a:t>
            </a:r>
          </a:p>
          <a:p>
            <a:pPr lvl="1"/>
            <a:r>
              <a:rPr lang="en-US" sz="2800" dirty="0"/>
              <a:t>Employee (Oracle PeopleSoft HCM)</a:t>
            </a:r>
          </a:p>
          <a:p>
            <a:pPr lvl="1"/>
            <a:r>
              <a:rPr lang="en-US" sz="2800" dirty="0" smtClean="0"/>
              <a:t>Financials (</a:t>
            </a:r>
            <a:r>
              <a:rPr lang="en-US" sz="2800" dirty="0" err="1" smtClean="0"/>
              <a:t>Kuali</a:t>
            </a:r>
            <a:r>
              <a:rPr lang="en-US" sz="2800" dirty="0" smtClean="0"/>
              <a:t> Financials)</a:t>
            </a:r>
          </a:p>
          <a:p>
            <a:pPr lvl="1"/>
            <a:r>
              <a:rPr lang="en-US" sz="2800" dirty="0" smtClean="0"/>
              <a:t>Research (</a:t>
            </a:r>
            <a:r>
              <a:rPr lang="en-US" sz="2800" dirty="0" err="1" smtClean="0"/>
              <a:t>Kuali</a:t>
            </a:r>
            <a:r>
              <a:rPr lang="en-US" sz="2800" dirty="0" smtClean="0"/>
              <a:t> </a:t>
            </a:r>
            <a:r>
              <a:rPr lang="en-US" sz="2800" dirty="0" err="1" smtClean="0"/>
              <a:t>Coeus</a:t>
            </a:r>
            <a:r>
              <a:rPr lang="en-US" sz="2800" dirty="0" smtClean="0"/>
              <a:t>)</a:t>
            </a:r>
          </a:p>
          <a:p>
            <a:pPr lvl="1"/>
            <a:r>
              <a:rPr lang="en-US" sz="2800" dirty="0" smtClean="0"/>
              <a:t>Student (Oracle PeopleSoft CS)</a:t>
            </a:r>
          </a:p>
          <a:p>
            <a:pPr lvl="1"/>
            <a:r>
              <a:rPr lang="en-US" sz="2800" dirty="0" smtClean="0"/>
              <a:t>Business Intelligence (Oracle EPM &amp; OBIEE)</a:t>
            </a:r>
          </a:p>
          <a:p>
            <a:r>
              <a:rPr lang="en-US" sz="2800" dirty="0" smtClean="0"/>
              <a:t>Dramatic increase in amount and quality of data</a:t>
            </a:r>
          </a:p>
          <a:p>
            <a:r>
              <a:rPr lang="en-US" sz="2800" dirty="0" smtClean="0"/>
              <a:t>100’s and 100’s of new BI dashboards &amp; reports</a:t>
            </a:r>
          </a:p>
        </p:txBody>
      </p:sp>
      <p:sp>
        <p:nvSpPr>
          <p:cNvPr id="4" name="Slide Number Placeholder 3"/>
          <p:cNvSpPr>
            <a:spLocks noGrp="1"/>
          </p:cNvSpPr>
          <p:nvPr>
            <p:ph type="sldNum" sz="quarter" idx="12"/>
          </p:nvPr>
        </p:nvSpPr>
        <p:spPr/>
        <p:txBody>
          <a:bodyPr/>
          <a:lstStyle/>
          <a:p>
            <a:fld id="{397DF74D-593A-4B15-876C-81AF3020FE94}" type="slidenum">
              <a:rPr lang="en-US" smtClean="0"/>
              <a:pPr/>
              <a:t>10</a:t>
            </a:fld>
            <a:endParaRPr lang="en-US"/>
          </a:p>
        </p:txBody>
      </p:sp>
    </p:spTree>
    <p:extLst>
      <p:ext uri="{BB962C8B-B14F-4D97-AF65-F5344CB8AC3E}">
        <p14:creationId xmlns:p14="http://schemas.microsoft.com/office/powerpoint/2010/main" val="2039006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After Mosaic Project</a:t>
            </a:r>
            <a:endParaRPr lang="en-US" dirty="0"/>
          </a:p>
        </p:txBody>
      </p:sp>
      <p:sp>
        <p:nvSpPr>
          <p:cNvPr id="3" name="Content Placeholder 2"/>
          <p:cNvSpPr>
            <a:spLocks noGrp="1"/>
          </p:cNvSpPr>
          <p:nvPr>
            <p:ph sz="quarter" idx="1"/>
          </p:nvPr>
        </p:nvSpPr>
        <p:spPr/>
        <p:txBody>
          <a:bodyPr/>
          <a:lstStyle/>
          <a:p>
            <a:r>
              <a:rPr lang="en-US" sz="2800" dirty="0" smtClean="0"/>
              <a:t>BI environment serving 1500-2000 distinct operational users per month, averaging 20-25K queries per day</a:t>
            </a:r>
          </a:p>
          <a:p>
            <a:r>
              <a:rPr lang="en-US" sz="2800" dirty="0" smtClean="0"/>
              <a:t>Not serving senior administrators nearly as well</a:t>
            </a:r>
          </a:p>
          <a:p>
            <a:pPr lvl="1"/>
            <a:r>
              <a:rPr lang="en-US" sz="2600" dirty="0" smtClean="0"/>
              <a:t>Apparently different results from BI environment and IR environment</a:t>
            </a:r>
          </a:p>
          <a:p>
            <a:pPr lvl="1"/>
            <a:r>
              <a:rPr lang="en-US" sz="2600" dirty="0" smtClean="0"/>
              <a:t>Lots of training and support for BI users, but very little metadata for campus analysts</a:t>
            </a:r>
          </a:p>
          <a:p>
            <a:pPr lvl="1"/>
            <a:r>
              <a:rPr lang="en-US" sz="2600" dirty="0" smtClean="0"/>
              <a:t>Deans expressed concerns re where to go for information and what to believe</a:t>
            </a:r>
          </a:p>
          <a:p>
            <a:pPr lvl="1"/>
            <a:r>
              <a:rPr lang="en-US" sz="2600" dirty="0" smtClean="0"/>
              <a:t>Provost said: let’s talk</a:t>
            </a:r>
          </a:p>
        </p:txBody>
      </p:sp>
      <p:sp>
        <p:nvSpPr>
          <p:cNvPr id="4" name="Slide Number Placeholder 3"/>
          <p:cNvSpPr>
            <a:spLocks noGrp="1"/>
          </p:cNvSpPr>
          <p:nvPr>
            <p:ph type="sldNum" sz="quarter" idx="12"/>
          </p:nvPr>
        </p:nvSpPr>
        <p:spPr/>
        <p:txBody>
          <a:bodyPr/>
          <a:lstStyle/>
          <a:p>
            <a:fld id="{397DF74D-593A-4B15-876C-81AF3020FE94}" type="slidenum">
              <a:rPr lang="en-US" smtClean="0"/>
              <a:pPr/>
              <a:t>11</a:t>
            </a:fld>
            <a:endParaRPr lang="en-US"/>
          </a:p>
        </p:txBody>
      </p:sp>
    </p:spTree>
    <p:extLst>
      <p:ext uri="{BB962C8B-B14F-4D97-AF65-F5344CB8AC3E}">
        <p14:creationId xmlns:p14="http://schemas.microsoft.com/office/powerpoint/2010/main" val="31431536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 From Virtual to Real</a:t>
            </a:r>
            <a:endParaRPr lang="en-US" dirty="0"/>
          </a:p>
        </p:txBody>
      </p:sp>
      <p:sp>
        <p:nvSpPr>
          <p:cNvPr id="3" name="Content Placeholder 2"/>
          <p:cNvSpPr>
            <a:spLocks noGrp="1"/>
          </p:cNvSpPr>
          <p:nvPr>
            <p:ph sz="quarter" idx="1"/>
          </p:nvPr>
        </p:nvSpPr>
        <p:spPr/>
        <p:txBody>
          <a:bodyPr/>
          <a:lstStyle/>
          <a:p>
            <a:r>
              <a:rPr lang="en-US" sz="2800" dirty="0" smtClean="0"/>
              <a:t>2013 - Joint discussion with IR and BI leadership</a:t>
            </a:r>
          </a:p>
          <a:p>
            <a:pPr lvl="1"/>
            <a:r>
              <a:rPr lang="en-US" sz="2600" dirty="0" smtClean="0"/>
              <a:t>Clarified and distinguished the missions of BI and IR </a:t>
            </a:r>
          </a:p>
          <a:p>
            <a:pPr lvl="1"/>
            <a:r>
              <a:rPr lang="en-US" sz="2600" dirty="0" smtClean="0"/>
              <a:t>Asked IR and BI to work together as a “single virtual organization” as seen by campus units</a:t>
            </a:r>
          </a:p>
          <a:p>
            <a:pPr lvl="1"/>
            <a:r>
              <a:rPr lang="en-US" sz="2600" dirty="0" smtClean="0"/>
              <a:t>Joint projects</a:t>
            </a:r>
          </a:p>
          <a:p>
            <a:pPr lvl="2"/>
            <a:r>
              <a:rPr lang="en-US" sz="2400" dirty="0" smtClean="0"/>
              <a:t>Decision Support Data System (DSDS) </a:t>
            </a:r>
          </a:p>
          <a:p>
            <a:pPr lvl="2"/>
            <a:r>
              <a:rPr lang="en-US" sz="2400" dirty="0" smtClean="0"/>
              <a:t>Predictive Analytics for Student Success (</a:t>
            </a:r>
            <a:r>
              <a:rPr lang="en-US" sz="2400" dirty="0" err="1" smtClean="0"/>
              <a:t>Civitas</a:t>
            </a:r>
            <a:r>
              <a:rPr lang="en-US" sz="2400" dirty="0" smtClean="0"/>
              <a:t>)</a:t>
            </a:r>
          </a:p>
          <a:p>
            <a:pPr lvl="2"/>
            <a:r>
              <a:rPr lang="en-US" sz="2400" dirty="0" smtClean="0"/>
              <a:t>Responsibility Centered Management (RCM)</a:t>
            </a:r>
          </a:p>
          <a:p>
            <a:r>
              <a:rPr lang="en-US" sz="2800" dirty="0" smtClean="0"/>
              <a:t>2014 – Retirement of head of IR…Provost decision to formally combine the units</a:t>
            </a:r>
          </a:p>
          <a:p>
            <a:endParaRPr lang="en-US" sz="2800"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12</a:t>
            </a:fld>
            <a:endParaRPr lang="en-US"/>
          </a:p>
        </p:txBody>
      </p:sp>
    </p:spTree>
    <p:extLst>
      <p:ext uri="{BB962C8B-B14F-4D97-AF65-F5344CB8AC3E}">
        <p14:creationId xmlns:p14="http://schemas.microsoft.com/office/powerpoint/2010/main" val="14128822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the Decision to Combine?</a:t>
            </a:r>
            <a:endParaRPr lang="en-US" dirty="0"/>
          </a:p>
        </p:txBody>
      </p:sp>
      <p:sp>
        <p:nvSpPr>
          <p:cNvPr id="3" name="Content Placeholder 2"/>
          <p:cNvSpPr>
            <a:spLocks noGrp="1"/>
          </p:cNvSpPr>
          <p:nvPr>
            <p:ph sz="quarter" idx="1"/>
          </p:nvPr>
        </p:nvSpPr>
        <p:spPr/>
        <p:txBody>
          <a:bodyPr/>
          <a:lstStyle/>
          <a:p>
            <a:r>
              <a:rPr lang="en-US" sz="2800" dirty="0" smtClean="0"/>
              <a:t>Things working pretty well with BI &amp; IR, but reliant on the very good working relationship between BI </a:t>
            </a:r>
            <a:r>
              <a:rPr lang="en-US" sz="2800" dirty="0"/>
              <a:t>h</a:t>
            </a:r>
            <a:r>
              <a:rPr lang="en-US" sz="2800" dirty="0" smtClean="0"/>
              <a:t>ead and IR head…wanted to formalize</a:t>
            </a:r>
          </a:p>
          <a:p>
            <a:r>
              <a:rPr lang="en-US" sz="2800" dirty="0" smtClean="0"/>
              <a:t>Vision that the information worlds of IR and BI would overlap even more in the future</a:t>
            </a:r>
          </a:p>
          <a:p>
            <a:pPr lvl="1"/>
            <a:r>
              <a:rPr lang="en-US" sz="2600" dirty="0" smtClean="0"/>
              <a:t>Pressure for ever more information available to decision makers</a:t>
            </a:r>
          </a:p>
          <a:p>
            <a:pPr lvl="1"/>
            <a:r>
              <a:rPr lang="en-US" sz="2600" dirty="0" smtClean="0"/>
              <a:t>Desire to move more into predictive analytics (which needed both units)</a:t>
            </a:r>
          </a:p>
          <a:p>
            <a:pPr lvl="1"/>
            <a:r>
              <a:rPr lang="en-US" sz="2600" dirty="0" smtClean="0"/>
              <a:t>Opportunity for exploiting complementary strengths</a:t>
            </a:r>
          </a:p>
          <a:p>
            <a:endParaRPr lang="en-US" sz="2800"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13</a:t>
            </a:fld>
            <a:endParaRPr lang="en-US"/>
          </a:p>
        </p:txBody>
      </p:sp>
    </p:spTree>
    <p:extLst>
      <p:ext uri="{BB962C8B-B14F-4D97-AF65-F5344CB8AC3E}">
        <p14:creationId xmlns:p14="http://schemas.microsoft.com/office/powerpoint/2010/main" val="391274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Synergy</a:t>
            </a:r>
          </a:p>
        </p:txBody>
      </p:sp>
      <p:sp>
        <p:nvSpPr>
          <p:cNvPr id="3" name="Content Placeholder 2"/>
          <p:cNvSpPr>
            <a:spLocks noGrp="1"/>
          </p:cNvSpPr>
          <p:nvPr>
            <p:ph sz="quarter" idx="2"/>
          </p:nvPr>
        </p:nvSpPr>
        <p:spPr>
          <a:xfrm>
            <a:off x="609600" y="1998397"/>
            <a:ext cx="3886200" cy="2763608"/>
          </a:xfrm>
        </p:spPr>
        <p:txBody>
          <a:bodyPr/>
          <a:lstStyle/>
          <a:p>
            <a:r>
              <a:rPr lang="en-US" dirty="0" smtClean="0"/>
              <a:t>Understanding of operational data</a:t>
            </a:r>
          </a:p>
          <a:p>
            <a:r>
              <a:rPr lang="en-US" dirty="0" smtClean="0"/>
              <a:t>Technology</a:t>
            </a:r>
          </a:p>
          <a:p>
            <a:r>
              <a:rPr lang="en-US" dirty="0" smtClean="0"/>
              <a:t>Financial, HR, &amp; Research data</a:t>
            </a:r>
            <a:endParaRPr lang="en-US" dirty="0"/>
          </a:p>
        </p:txBody>
      </p:sp>
      <p:sp>
        <p:nvSpPr>
          <p:cNvPr id="4" name="Content Placeholder 3"/>
          <p:cNvSpPr>
            <a:spLocks noGrp="1"/>
          </p:cNvSpPr>
          <p:nvPr>
            <p:ph sz="quarter" idx="4"/>
          </p:nvPr>
        </p:nvSpPr>
        <p:spPr>
          <a:xfrm>
            <a:off x="4800600" y="1998397"/>
            <a:ext cx="3886200" cy="2811109"/>
          </a:xfrm>
        </p:spPr>
        <p:txBody>
          <a:bodyPr/>
          <a:lstStyle/>
          <a:p>
            <a:r>
              <a:rPr lang="en-US" dirty="0" smtClean="0"/>
              <a:t>Understanding of data in context</a:t>
            </a:r>
          </a:p>
          <a:p>
            <a:r>
              <a:rPr lang="en-US" dirty="0" smtClean="0"/>
              <a:t>Data presentation</a:t>
            </a:r>
          </a:p>
          <a:p>
            <a:r>
              <a:rPr lang="en-US" dirty="0" smtClean="0"/>
              <a:t>Student &amp; Faculty data</a:t>
            </a:r>
          </a:p>
          <a:p>
            <a:endParaRPr lang="en-US" dirty="0"/>
          </a:p>
        </p:txBody>
      </p:sp>
      <p:sp>
        <p:nvSpPr>
          <p:cNvPr id="5" name="Text Placeholder 4"/>
          <p:cNvSpPr>
            <a:spLocks noGrp="1"/>
          </p:cNvSpPr>
          <p:nvPr>
            <p:ph type="body" sz="quarter" idx="1"/>
          </p:nvPr>
        </p:nvSpPr>
        <p:spPr/>
        <p:txBody>
          <a:bodyPr/>
          <a:lstStyle/>
          <a:p>
            <a:r>
              <a:rPr lang="en-US" sz="2800" dirty="0" smtClean="0"/>
              <a:t>BI Strengths</a:t>
            </a:r>
            <a:endParaRPr lang="en-US" sz="2800" dirty="0"/>
          </a:p>
        </p:txBody>
      </p:sp>
      <p:sp>
        <p:nvSpPr>
          <p:cNvPr id="6" name="Text Placeholder 5"/>
          <p:cNvSpPr>
            <a:spLocks noGrp="1"/>
          </p:cNvSpPr>
          <p:nvPr>
            <p:ph type="body" sz="quarter" idx="3"/>
          </p:nvPr>
        </p:nvSpPr>
        <p:spPr/>
        <p:txBody>
          <a:bodyPr/>
          <a:lstStyle/>
          <a:p>
            <a:r>
              <a:rPr lang="en-US" sz="2800" dirty="0" smtClean="0"/>
              <a:t>IR Strengths</a:t>
            </a:r>
            <a:endParaRPr lang="en-US" sz="2800" dirty="0"/>
          </a:p>
        </p:txBody>
      </p:sp>
      <p:sp>
        <p:nvSpPr>
          <p:cNvPr id="7" name="Slide Number Placeholder 6"/>
          <p:cNvSpPr>
            <a:spLocks noGrp="1"/>
          </p:cNvSpPr>
          <p:nvPr>
            <p:ph type="sldNum" sz="quarter" idx="11"/>
          </p:nvPr>
        </p:nvSpPr>
        <p:spPr/>
        <p:txBody>
          <a:bodyPr/>
          <a:lstStyle/>
          <a:p>
            <a:fld id="{397DF74D-593A-4B15-876C-81AF3020FE94}" type="slidenum">
              <a:rPr lang="en-US" smtClean="0"/>
              <a:t>14</a:t>
            </a:fld>
            <a:endParaRPr lang="en-US"/>
          </a:p>
        </p:txBody>
      </p:sp>
      <p:sp>
        <p:nvSpPr>
          <p:cNvPr id="9" name="Rectangle 8"/>
          <p:cNvSpPr/>
          <p:nvPr/>
        </p:nvSpPr>
        <p:spPr>
          <a:xfrm>
            <a:off x="890647" y="4829229"/>
            <a:ext cx="7635835" cy="12568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AB0520"/>
                </a:solidFill>
              </a:rPr>
              <a:t>We need data that is integrated</a:t>
            </a:r>
          </a:p>
          <a:p>
            <a:pPr marL="914400" lvl="1" indent="-457200">
              <a:buFont typeface="Arial" panose="020B0604020202020204" pitchFamily="34" charset="0"/>
              <a:buChar char="•"/>
            </a:pPr>
            <a:r>
              <a:rPr lang="en-US" sz="2800" dirty="0">
                <a:solidFill>
                  <a:srgbClr val="AB0520"/>
                </a:solidFill>
              </a:rPr>
              <a:t>Across the value chain of raw to refined data</a:t>
            </a:r>
          </a:p>
          <a:p>
            <a:pPr marL="914400" lvl="1" indent="-457200">
              <a:buFont typeface="Arial" panose="020B0604020202020204" pitchFamily="34" charset="0"/>
              <a:buChar char="•"/>
            </a:pPr>
            <a:r>
              <a:rPr lang="en-US" sz="2800" dirty="0">
                <a:solidFill>
                  <a:srgbClr val="AB0520"/>
                </a:solidFill>
              </a:rPr>
              <a:t>Across the different realms of data</a:t>
            </a:r>
          </a:p>
        </p:txBody>
      </p:sp>
    </p:spTree>
    <p:extLst>
      <p:ext uri="{BB962C8B-B14F-4D97-AF65-F5344CB8AC3E}">
        <p14:creationId xmlns:p14="http://schemas.microsoft.com/office/powerpoint/2010/main" val="3257411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 to Overcome</a:t>
            </a:r>
            <a:endParaRPr lang="en-US" dirty="0"/>
          </a:p>
        </p:txBody>
      </p:sp>
      <p:sp>
        <p:nvSpPr>
          <p:cNvPr id="3" name="Text Placeholder 2"/>
          <p:cNvSpPr>
            <a:spLocks noGrp="1"/>
          </p:cNvSpPr>
          <p:nvPr>
            <p:ph type="body" idx="2"/>
          </p:nvPr>
        </p:nvSpPr>
        <p:spPr/>
        <p:txBody>
          <a:bodyPr/>
          <a:lstStyle/>
          <a:p>
            <a:r>
              <a:rPr lang="en-US" sz="2000" dirty="0" smtClean="0"/>
              <a:t>Why don’t most institutions combine their BI and IR functions?  </a:t>
            </a:r>
          </a:p>
          <a:p>
            <a:r>
              <a:rPr lang="en-US" sz="2000" dirty="0" smtClean="0"/>
              <a:t>Why do they often not get along very well?</a:t>
            </a:r>
            <a:endParaRPr lang="en-US" sz="2000" dirty="0"/>
          </a:p>
        </p:txBody>
      </p:sp>
      <p:sp>
        <p:nvSpPr>
          <p:cNvPr id="4" name="Content Placeholder 3"/>
          <p:cNvSpPr>
            <a:spLocks noGrp="1"/>
          </p:cNvSpPr>
          <p:nvPr>
            <p:ph sz="quarter" idx="1"/>
          </p:nvPr>
        </p:nvSpPr>
        <p:spPr/>
        <p:txBody>
          <a:bodyPr/>
          <a:lstStyle/>
          <a:p>
            <a:r>
              <a:rPr lang="en-US" dirty="0" smtClean="0"/>
              <a:t>Structural Differences</a:t>
            </a:r>
          </a:p>
          <a:p>
            <a:pPr lvl="1"/>
            <a:r>
              <a:rPr lang="en-US" dirty="0"/>
              <a:t>IR often aligned with Academic Affairs or Planning &amp; Budgeting</a:t>
            </a:r>
          </a:p>
          <a:p>
            <a:pPr lvl="1"/>
            <a:r>
              <a:rPr lang="en-US" dirty="0" smtClean="0"/>
              <a:t>BI often aligned with IT</a:t>
            </a:r>
          </a:p>
          <a:p>
            <a:r>
              <a:rPr lang="en-US" dirty="0" smtClean="0"/>
              <a:t>Cultural Differences</a:t>
            </a:r>
          </a:p>
          <a:p>
            <a:pPr lvl="1"/>
            <a:r>
              <a:rPr lang="en-US" dirty="0" smtClean="0"/>
              <a:t>Different backgrounds &amp; values</a:t>
            </a:r>
          </a:p>
          <a:p>
            <a:r>
              <a:rPr lang="en-US" dirty="0" smtClean="0"/>
              <a:t>Timing</a:t>
            </a:r>
          </a:p>
          <a:p>
            <a:pPr lvl="1"/>
            <a:r>
              <a:rPr lang="en-US" dirty="0" smtClean="0"/>
              <a:t>Conflict in the past</a:t>
            </a:r>
          </a:p>
          <a:p>
            <a:pPr lvl="1"/>
            <a:r>
              <a:rPr lang="en-US" dirty="0" smtClean="0"/>
              <a:t>Can current needs trump the past?</a:t>
            </a:r>
            <a:endParaRPr lang="en-US" dirty="0"/>
          </a:p>
        </p:txBody>
      </p:sp>
      <p:sp>
        <p:nvSpPr>
          <p:cNvPr id="5" name="Slide Number Placeholder 4"/>
          <p:cNvSpPr>
            <a:spLocks noGrp="1"/>
          </p:cNvSpPr>
          <p:nvPr>
            <p:ph type="sldNum" sz="quarter" idx="12"/>
          </p:nvPr>
        </p:nvSpPr>
        <p:spPr/>
        <p:txBody>
          <a:bodyPr/>
          <a:lstStyle/>
          <a:p>
            <a:fld id="{397DF74D-593A-4B15-876C-81AF3020FE94}" type="slidenum">
              <a:rPr lang="en-US" smtClean="0"/>
              <a:t>15</a:t>
            </a:fld>
            <a:endParaRPr lang="en-US"/>
          </a:p>
        </p:txBody>
      </p:sp>
    </p:spTree>
    <p:extLst>
      <p:ext uri="{BB962C8B-B14F-4D97-AF65-F5344CB8AC3E}">
        <p14:creationId xmlns:p14="http://schemas.microsoft.com/office/powerpoint/2010/main" val="4161181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How’s It Going So Far?</a:t>
            </a:r>
            <a:endParaRPr lang="en-US" dirty="0"/>
          </a:p>
        </p:txBody>
      </p:sp>
      <p:sp>
        <p:nvSpPr>
          <p:cNvPr id="3" name="Content Placeholder 2"/>
          <p:cNvSpPr>
            <a:spLocks noGrp="1"/>
          </p:cNvSpPr>
          <p:nvPr>
            <p:ph sz="quarter" idx="1"/>
          </p:nvPr>
        </p:nvSpPr>
        <p:spPr/>
        <p:txBody>
          <a:bodyPr/>
          <a:lstStyle/>
          <a:p>
            <a:r>
              <a:rPr lang="en-US" sz="2400" dirty="0" smtClean="0"/>
              <a:t>Work in process</a:t>
            </a:r>
          </a:p>
          <a:p>
            <a:pPr lvl="1"/>
            <a:r>
              <a:rPr lang="en-US" sz="2400" dirty="0" smtClean="0"/>
              <a:t>Separate BI and IR functions within UAIR</a:t>
            </a:r>
          </a:p>
          <a:p>
            <a:pPr lvl="1"/>
            <a:r>
              <a:rPr lang="en-US" sz="2400" dirty="0" smtClean="0"/>
              <a:t>Strong directors w/shared vision, but new roles</a:t>
            </a:r>
          </a:p>
          <a:p>
            <a:r>
              <a:rPr lang="en-US" sz="2400" dirty="0" smtClean="0"/>
              <a:t>Success on some key projects</a:t>
            </a:r>
          </a:p>
          <a:p>
            <a:r>
              <a:rPr lang="en-US" sz="2400" dirty="0" smtClean="0"/>
              <a:t>Moving deliberately by design in first year</a:t>
            </a:r>
          </a:p>
          <a:p>
            <a:r>
              <a:rPr lang="en-US" sz="2400" dirty="0" smtClean="0"/>
              <a:t>Looking to have a common shared physical space</a:t>
            </a:r>
          </a:p>
          <a:p>
            <a:r>
              <a:rPr lang="en-US" sz="2400" dirty="0" smtClean="0"/>
              <a:t>Need to consolidate and integrate data and server environments</a:t>
            </a:r>
          </a:p>
          <a:p>
            <a:r>
              <a:rPr lang="en-US" sz="2400" dirty="0" smtClean="0"/>
              <a:t>Substantial work </a:t>
            </a:r>
            <a:r>
              <a:rPr lang="en-US" sz="2400" dirty="0"/>
              <a:t>pressures, including </a:t>
            </a:r>
            <a:r>
              <a:rPr lang="en-US" sz="2400" dirty="0" smtClean="0"/>
              <a:t>budget pressures</a:t>
            </a:r>
            <a:endParaRPr lang="en-US" sz="2400" dirty="0"/>
          </a:p>
          <a:p>
            <a:r>
              <a:rPr lang="en-US" sz="2400" dirty="0" smtClean="0"/>
              <a:t>Some </a:t>
            </a:r>
            <a:r>
              <a:rPr lang="en-US" sz="2400" dirty="0"/>
              <a:t>fear and confusion </a:t>
            </a:r>
            <a:r>
              <a:rPr lang="en-US" sz="2400" dirty="0" smtClean="0"/>
              <a:t>about future</a:t>
            </a:r>
          </a:p>
          <a:p>
            <a:r>
              <a:rPr lang="en-US" sz="2400" dirty="0" smtClean="0"/>
              <a:t>Makes us wonder what other institutions are experiencing and thinking</a:t>
            </a:r>
          </a:p>
        </p:txBody>
      </p:sp>
      <p:sp>
        <p:nvSpPr>
          <p:cNvPr id="4" name="Slide Number Placeholder 3"/>
          <p:cNvSpPr>
            <a:spLocks noGrp="1"/>
          </p:cNvSpPr>
          <p:nvPr>
            <p:ph type="sldNum" sz="quarter" idx="12"/>
          </p:nvPr>
        </p:nvSpPr>
        <p:spPr/>
        <p:txBody>
          <a:bodyPr/>
          <a:lstStyle/>
          <a:p>
            <a:fld id="{397DF74D-593A-4B15-876C-81AF3020FE94}" type="slidenum">
              <a:rPr lang="en-US" smtClean="0"/>
              <a:pPr/>
              <a:t>16</a:t>
            </a:fld>
            <a:endParaRPr lang="en-US" dirty="0"/>
          </a:p>
        </p:txBody>
      </p:sp>
    </p:spTree>
    <p:extLst>
      <p:ext uri="{BB962C8B-B14F-4D97-AF65-F5344CB8AC3E}">
        <p14:creationId xmlns:p14="http://schemas.microsoft.com/office/powerpoint/2010/main" val="32629992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2 – What Other Institutions Are Experiencing</a:t>
            </a:r>
            <a:br>
              <a:rPr lang="en-US" dirty="0" smtClean="0"/>
            </a:br>
            <a:r>
              <a:rPr lang="en-US" dirty="0" smtClean="0"/>
              <a:t> and Thinking</a:t>
            </a:r>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6413440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Yogi Berra put it…</a:t>
            </a:r>
            <a:endParaRPr lang="en-US" dirty="0"/>
          </a:p>
        </p:txBody>
      </p:sp>
      <p:sp>
        <p:nvSpPr>
          <p:cNvPr id="3" name="Content Placeholder 2"/>
          <p:cNvSpPr>
            <a:spLocks noGrp="1"/>
          </p:cNvSpPr>
          <p:nvPr>
            <p:ph sz="quarter" idx="1"/>
          </p:nvPr>
        </p:nvSpPr>
        <p:spPr/>
        <p:txBody>
          <a:bodyPr/>
          <a:lstStyle/>
          <a:p>
            <a:pPr marL="0" indent="0">
              <a:buNone/>
            </a:pPr>
            <a:endParaRPr lang="en-US" sz="2400" dirty="0" smtClean="0"/>
          </a:p>
          <a:p>
            <a:pPr marL="0" indent="0" algn="ctr">
              <a:buNone/>
            </a:pPr>
            <a:r>
              <a:rPr lang="en-US" sz="4800" dirty="0" smtClean="0"/>
              <a:t>“When you come to a fork in the road…</a:t>
            </a:r>
          </a:p>
          <a:p>
            <a:pPr marL="0" indent="0" algn="ctr">
              <a:buNone/>
            </a:pPr>
            <a:endParaRPr lang="en-US" sz="4800" dirty="0"/>
          </a:p>
          <a:p>
            <a:pPr marL="0" indent="0" algn="ctr">
              <a:buNone/>
            </a:pPr>
            <a:r>
              <a:rPr lang="en-US" sz="4800" dirty="0" smtClean="0"/>
              <a:t>take it!”</a:t>
            </a:r>
            <a:endParaRPr lang="en-US" sz="2400"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18</a:t>
            </a:fld>
            <a:endParaRPr lang="en-US" dirty="0"/>
          </a:p>
        </p:txBody>
      </p:sp>
    </p:spTree>
    <p:extLst>
      <p:ext uri="{BB962C8B-B14F-4D97-AF65-F5344CB8AC3E}">
        <p14:creationId xmlns:p14="http://schemas.microsoft.com/office/powerpoint/2010/main" val="1406614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Shotgun Wedding?</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0020" y="1179095"/>
            <a:ext cx="7603959" cy="5578676"/>
          </a:xfrm>
          <a:prstGeom prst="rect">
            <a:avLst/>
          </a:prstGeom>
        </p:spPr>
      </p:pic>
    </p:spTree>
    <p:extLst>
      <p:ext uri="{BB962C8B-B14F-4D97-AF65-F5344CB8AC3E}">
        <p14:creationId xmlns:p14="http://schemas.microsoft.com/office/powerpoint/2010/main" val="6631450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quarter" idx="1"/>
          </p:nvPr>
        </p:nvSpPr>
        <p:spPr/>
        <p:txBody>
          <a:bodyPr/>
          <a:lstStyle/>
          <a:p>
            <a:pPr marL="0" lvl="0" indent="0">
              <a:buClr>
                <a:srgbClr val="5C8727"/>
              </a:buClr>
              <a:buNone/>
            </a:pPr>
            <a:r>
              <a:rPr lang="en-US" sz="2400" dirty="0">
                <a:solidFill>
                  <a:srgbClr val="0C234B"/>
                </a:solidFill>
              </a:rPr>
              <a:t>Like other higher education institutions, the University of Arizona feels the information landscape changing significantly just as we feel tremors in the foundations of the higher education as a whole.  It’s confusing and conflicting. But the pressure for relevant and better information is certainly clear enough.  With BI and IR we see overlap and opportunity involving two of the most important groups formally involved in information.  So we have decided to combine them.  It’s not unprecedented, but it’s also not that common, and often invokes a spirited response.  Why?  What’s really going on?  This is our attempt to better understand and then act on what we learn.</a:t>
            </a:r>
          </a:p>
          <a:p>
            <a:pPr lvl="8"/>
            <a:endParaRPr lang="en-US"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2</a:t>
            </a:fld>
            <a:endParaRPr lang="en-US" dirty="0"/>
          </a:p>
        </p:txBody>
      </p:sp>
      <p:sp>
        <p:nvSpPr>
          <p:cNvPr id="5" name="Rectangle 4"/>
          <p:cNvSpPr/>
          <p:nvPr/>
        </p:nvSpPr>
        <p:spPr>
          <a:xfrm>
            <a:off x="5224820" y="5670779"/>
            <a:ext cx="2667269" cy="461665"/>
          </a:xfrm>
          <a:prstGeom prst="rect">
            <a:avLst/>
          </a:prstGeom>
        </p:spPr>
        <p:txBody>
          <a:bodyPr wrap="none">
            <a:spAutoFit/>
          </a:bodyPr>
          <a:lstStyle/>
          <a:p>
            <a:pPr lvl="0" fontAlgn="base">
              <a:spcBef>
                <a:spcPts val="700"/>
              </a:spcBef>
              <a:spcAft>
                <a:spcPct val="0"/>
              </a:spcAft>
              <a:buClr>
                <a:srgbClr val="5C8727"/>
              </a:buClr>
              <a:buSzPct val="85000"/>
            </a:pPr>
            <a:r>
              <a:rPr lang="en-US" sz="2400" dirty="0">
                <a:solidFill>
                  <a:srgbClr val="0C234B"/>
                </a:solidFill>
                <a:latin typeface="Calibri" pitchFamily="34" charset="0"/>
              </a:rPr>
              <a:t>Hank Childers, 2015</a:t>
            </a:r>
          </a:p>
        </p:txBody>
      </p:sp>
    </p:spTree>
    <p:extLst>
      <p:ext uri="{BB962C8B-B14F-4D97-AF65-F5344CB8AC3E}">
        <p14:creationId xmlns:p14="http://schemas.microsoft.com/office/powerpoint/2010/main" val="14204117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Marriage Made in Heaven?</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20</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863" y="1118937"/>
            <a:ext cx="7700211" cy="5510463"/>
          </a:xfrm>
          <a:prstGeom prst="rect">
            <a:avLst/>
          </a:prstGeom>
        </p:spPr>
      </p:pic>
    </p:spTree>
    <p:extLst>
      <p:ext uri="{BB962C8B-B14F-4D97-AF65-F5344CB8AC3E}">
        <p14:creationId xmlns:p14="http://schemas.microsoft.com/office/powerpoint/2010/main" val="3262969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Talked with…</a:t>
            </a:r>
            <a:endParaRPr lang="en-US" dirty="0"/>
          </a:p>
        </p:txBody>
      </p:sp>
      <p:sp>
        <p:nvSpPr>
          <p:cNvPr id="3" name="Content Placeholder 2"/>
          <p:cNvSpPr>
            <a:spLocks noGrp="1"/>
          </p:cNvSpPr>
          <p:nvPr>
            <p:ph sz="quarter" idx="1"/>
          </p:nvPr>
        </p:nvSpPr>
        <p:spPr/>
        <p:txBody>
          <a:bodyPr/>
          <a:lstStyle/>
          <a:p>
            <a:r>
              <a:rPr lang="en-US" dirty="0" smtClean="0"/>
              <a:t>14 other institutions</a:t>
            </a:r>
          </a:p>
          <a:p>
            <a:r>
              <a:rPr lang="en-US" dirty="0" smtClean="0"/>
              <a:t>18 structured interviews</a:t>
            </a:r>
          </a:p>
          <a:p>
            <a:r>
              <a:rPr lang="en-US" dirty="0" smtClean="0"/>
              <a:t>23 interviewees</a:t>
            </a:r>
          </a:p>
          <a:p>
            <a:r>
              <a:rPr lang="en-US" dirty="0" smtClean="0"/>
              <a:t>Numerous informal conversations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21</a:t>
            </a:fld>
            <a:endParaRPr lang="en-US" dirty="0"/>
          </a:p>
        </p:txBody>
      </p:sp>
    </p:spTree>
    <p:extLst>
      <p:ext uri="{BB962C8B-B14F-4D97-AF65-F5344CB8AC3E}">
        <p14:creationId xmlns:p14="http://schemas.microsoft.com/office/powerpoint/2010/main" val="29848326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Asked Them…</a:t>
            </a:r>
            <a:endParaRPr lang="en-US" dirty="0"/>
          </a:p>
        </p:txBody>
      </p:sp>
      <p:sp>
        <p:nvSpPr>
          <p:cNvPr id="3" name="Content Placeholder 2"/>
          <p:cNvSpPr>
            <a:spLocks noGrp="1"/>
          </p:cNvSpPr>
          <p:nvPr>
            <p:ph sz="quarter" idx="1"/>
          </p:nvPr>
        </p:nvSpPr>
        <p:spPr/>
        <p:txBody>
          <a:bodyPr/>
          <a:lstStyle/>
          <a:p>
            <a:pPr fontAlgn="ctr"/>
            <a:r>
              <a:rPr lang="en-US" dirty="0"/>
              <a:t>What do you think?  If your institution set out to combine IR and BI, how would you characterize it?</a:t>
            </a:r>
          </a:p>
          <a:p>
            <a:pPr lvl="1" fontAlgn="ctr"/>
            <a:r>
              <a:rPr lang="en-US" sz="3200" dirty="0">
                <a:solidFill>
                  <a:srgbClr val="AB0520"/>
                </a:solidFill>
              </a:rPr>
              <a:t>Marriage made in heaven?</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Arranged marriage?</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Shotgun wedding?</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Las Vegas wedding?</a:t>
            </a:r>
            <a:r>
              <a:rPr lang="en-US" sz="3200" i="1" dirty="0">
                <a:solidFill>
                  <a:srgbClr val="AB0520"/>
                </a:solidFill>
              </a:rPr>
              <a:t>   </a:t>
            </a:r>
            <a:endParaRPr lang="en-US" sz="3200" dirty="0">
              <a:solidFill>
                <a:srgbClr val="AB0520"/>
              </a:solidFill>
            </a:endParaRPr>
          </a:p>
        </p:txBody>
      </p:sp>
      <p:sp>
        <p:nvSpPr>
          <p:cNvPr id="4" name="Slide Number Placeholder 3"/>
          <p:cNvSpPr>
            <a:spLocks noGrp="1"/>
          </p:cNvSpPr>
          <p:nvPr>
            <p:ph type="sldNum" sz="quarter" idx="12"/>
          </p:nvPr>
        </p:nvSpPr>
        <p:spPr/>
        <p:txBody>
          <a:bodyPr/>
          <a:lstStyle/>
          <a:p>
            <a:fld id="{397DF74D-593A-4B15-876C-81AF3020FE94}" type="slidenum">
              <a:rPr lang="en-US" smtClean="0"/>
              <a:pPr/>
              <a:t>22</a:t>
            </a:fld>
            <a:endParaRPr lang="en-US" dirty="0"/>
          </a:p>
        </p:txBody>
      </p:sp>
    </p:spTree>
    <p:extLst>
      <p:ext uri="{BB962C8B-B14F-4D97-AF65-F5344CB8AC3E}">
        <p14:creationId xmlns:p14="http://schemas.microsoft.com/office/powerpoint/2010/main" val="330407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Responses</a:t>
            </a:r>
            <a:endParaRPr lang="en-US" dirty="0"/>
          </a:p>
        </p:txBody>
      </p:sp>
      <p:sp>
        <p:nvSpPr>
          <p:cNvPr id="3" name="Content Placeholder 2"/>
          <p:cNvSpPr>
            <a:spLocks noGrp="1"/>
          </p:cNvSpPr>
          <p:nvPr>
            <p:ph sz="quarter" idx="1"/>
          </p:nvPr>
        </p:nvSpPr>
        <p:spPr/>
        <p:txBody>
          <a:bodyPr/>
          <a:lstStyle/>
          <a:p>
            <a:pPr marL="0" indent="0">
              <a:buNone/>
            </a:pPr>
            <a:r>
              <a:rPr lang="en-US" sz="2800" dirty="0" smtClean="0"/>
              <a:t>“The opportunity is right now!  But no one sees it.”</a:t>
            </a:r>
          </a:p>
          <a:p>
            <a:pPr marL="0" indent="0">
              <a:buNone/>
            </a:pPr>
            <a:r>
              <a:rPr lang="en-US" sz="2800" dirty="0" smtClean="0">
                <a:solidFill>
                  <a:srgbClr val="AB0520"/>
                </a:solidFill>
              </a:rPr>
              <a:t>           “[IR &amp; BI] get along just fine, would not seek</a:t>
            </a:r>
          </a:p>
          <a:p>
            <a:pPr marL="0" indent="0">
              <a:buNone/>
            </a:pPr>
            <a:r>
              <a:rPr lang="en-US" sz="2800" dirty="0">
                <a:solidFill>
                  <a:srgbClr val="AB0520"/>
                </a:solidFill>
              </a:rPr>
              <a:t> </a:t>
            </a:r>
            <a:r>
              <a:rPr lang="en-US" sz="2800" dirty="0" smtClean="0">
                <a:solidFill>
                  <a:srgbClr val="AB0520"/>
                </a:solidFill>
              </a:rPr>
              <a:t>           marriage.”</a:t>
            </a:r>
          </a:p>
          <a:p>
            <a:pPr marL="0" indent="0">
              <a:buNone/>
            </a:pPr>
            <a:r>
              <a:rPr lang="en-US" sz="2800" dirty="0" smtClean="0">
                <a:solidFill>
                  <a:srgbClr val="076873"/>
                </a:solidFill>
              </a:rPr>
              <a:t>                “…hasn’t worked well in the past, </a:t>
            </a:r>
          </a:p>
          <a:p>
            <a:pPr marL="0" indent="0">
              <a:buNone/>
            </a:pPr>
            <a:r>
              <a:rPr lang="en-US" sz="2800" dirty="0">
                <a:solidFill>
                  <a:srgbClr val="076873"/>
                </a:solidFill>
              </a:rPr>
              <a:t> </a:t>
            </a:r>
            <a:r>
              <a:rPr lang="en-US" sz="2800" dirty="0" smtClean="0">
                <a:solidFill>
                  <a:srgbClr val="076873"/>
                </a:solidFill>
              </a:rPr>
              <a:t>                would have to be arranged.”</a:t>
            </a:r>
          </a:p>
          <a:p>
            <a:pPr marL="0" indent="0">
              <a:buNone/>
            </a:pPr>
            <a:r>
              <a:rPr lang="en-US" sz="2800" dirty="0" smtClean="0">
                <a:solidFill>
                  <a:srgbClr val="B75527"/>
                </a:solidFill>
              </a:rPr>
              <a:t>     “…would have to be a very arranged marriage, and</a:t>
            </a:r>
          </a:p>
          <a:p>
            <a:pPr marL="0" indent="0">
              <a:buNone/>
            </a:pPr>
            <a:r>
              <a:rPr lang="en-US" sz="2800" dirty="0">
                <a:solidFill>
                  <a:srgbClr val="B75527"/>
                </a:solidFill>
              </a:rPr>
              <a:t> </a:t>
            </a:r>
            <a:r>
              <a:rPr lang="en-US" sz="2800" dirty="0" smtClean="0">
                <a:solidFill>
                  <a:srgbClr val="B75527"/>
                </a:solidFill>
              </a:rPr>
              <a:t>     would need significant upper level facilitation.”</a:t>
            </a:r>
          </a:p>
          <a:p>
            <a:pPr marL="0" indent="0">
              <a:buNone/>
            </a:pPr>
            <a:r>
              <a:rPr lang="en-US" sz="2800" dirty="0" smtClean="0"/>
              <a:t>“…no parents to arrange the marriage.”</a:t>
            </a:r>
          </a:p>
          <a:p>
            <a:pPr marL="0" indent="0">
              <a:buNone/>
            </a:pPr>
            <a:r>
              <a:rPr lang="en-US" sz="2800" dirty="0" smtClean="0">
                <a:solidFill>
                  <a:srgbClr val="AB0520"/>
                </a:solidFill>
              </a:rPr>
              <a:t>          “…right now it would need a shotgun.”</a:t>
            </a:r>
          </a:p>
          <a:p>
            <a:pPr marL="0" indent="0">
              <a:buNone/>
            </a:pPr>
            <a:r>
              <a:rPr lang="en-US" sz="2800" dirty="0" smtClean="0">
                <a:solidFill>
                  <a:srgbClr val="076873"/>
                </a:solidFill>
              </a:rPr>
              <a:t>                    “…like marrying your brother!”</a:t>
            </a:r>
          </a:p>
        </p:txBody>
      </p:sp>
      <p:sp>
        <p:nvSpPr>
          <p:cNvPr id="4" name="Slide Number Placeholder 3"/>
          <p:cNvSpPr>
            <a:spLocks noGrp="1"/>
          </p:cNvSpPr>
          <p:nvPr>
            <p:ph type="sldNum" sz="quarter" idx="12"/>
          </p:nvPr>
        </p:nvSpPr>
        <p:spPr/>
        <p:txBody>
          <a:bodyPr/>
          <a:lstStyle/>
          <a:p>
            <a:fld id="{397DF74D-593A-4B15-876C-81AF3020FE94}" type="slidenum">
              <a:rPr lang="en-US" smtClean="0"/>
              <a:pPr/>
              <a:t>23</a:t>
            </a:fld>
            <a:endParaRPr lang="en-US" dirty="0"/>
          </a:p>
        </p:txBody>
      </p:sp>
    </p:spTree>
    <p:extLst>
      <p:ext uri="{BB962C8B-B14F-4D97-AF65-F5344CB8AC3E}">
        <p14:creationId xmlns:p14="http://schemas.microsoft.com/office/powerpoint/2010/main" val="10413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Best Response</a:t>
            </a:r>
            <a:endParaRPr lang="en-US" dirty="0"/>
          </a:p>
        </p:txBody>
      </p:sp>
      <p:sp>
        <p:nvSpPr>
          <p:cNvPr id="3" name="Content Placeholder 2"/>
          <p:cNvSpPr>
            <a:spLocks noGrp="1"/>
          </p:cNvSpPr>
          <p:nvPr>
            <p:ph sz="quarter" idx="1"/>
          </p:nvPr>
        </p:nvSpPr>
        <p:spPr>
          <a:xfrm>
            <a:off x="612648" y="1536563"/>
            <a:ext cx="8153400" cy="4188376"/>
          </a:xfrm>
        </p:spPr>
        <p:txBody>
          <a:bodyPr/>
          <a:lstStyle/>
          <a:p>
            <a:pPr marL="0" indent="0" fontAlgn="ctr">
              <a:buNone/>
            </a:pPr>
            <a:endParaRPr lang="en-US" b="1" dirty="0" smtClean="0"/>
          </a:p>
          <a:p>
            <a:pPr marL="0" indent="0" fontAlgn="ctr">
              <a:buNone/>
            </a:pPr>
            <a:endParaRPr lang="en-US" dirty="0" smtClean="0"/>
          </a:p>
          <a:p>
            <a:pPr marL="0" indent="0" fontAlgn="ctr">
              <a:buNone/>
            </a:pPr>
            <a:r>
              <a:rPr lang="en-US" dirty="0" smtClean="0">
                <a:solidFill>
                  <a:srgbClr val="AB0520"/>
                </a:solidFill>
              </a:rPr>
              <a:t>“I absolutely think that BI and IR should be combined…and it should report to me!”</a:t>
            </a:r>
          </a:p>
          <a:p>
            <a:pPr marL="0" indent="0" fontAlgn="ctr">
              <a:buNone/>
            </a:pPr>
            <a:endParaRPr lang="en-US" sz="3200" dirty="0"/>
          </a:p>
          <a:p>
            <a:pPr marL="0" indent="0" fontAlgn="ctr">
              <a:buNone/>
            </a:pPr>
            <a:r>
              <a:rPr lang="en-US" dirty="0" smtClean="0"/>
              <a:t>				Anonymous</a:t>
            </a:r>
            <a:endParaRPr lang="en-US" sz="3200"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24</a:t>
            </a:fld>
            <a:endParaRPr lang="en-US"/>
          </a:p>
        </p:txBody>
      </p:sp>
    </p:spTree>
    <p:extLst>
      <p:ext uri="{BB962C8B-B14F-4D97-AF65-F5344CB8AC3E}">
        <p14:creationId xmlns:p14="http://schemas.microsoft.com/office/powerpoint/2010/main" val="2563607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sz="quarter" idx="1"/>
          </p:nvPr>
        </p:nvSpPr>
        <p:spPr/>
        <p:txBody>
          <a:bodyPr/>
          <a:lstStyle/>
          <a:p>
            <a:pPr fontAlgn="ctr"/>
            <a:r>
              <a:rPr lang="en-US" dirty="0" smtClean="0"/>
              <a:t>What </a:t>
            </a:r>
            <a:r>
              <a:rPr lang="en-US" dirty="0"/>
              <a:t>do </a:t>
            </a:r>
            <a:r>
              <a:rPr lang="en-US" u="sng" dirty="0"/>
              <a:t>you</a:t>
            </a:r>
            <a:r>
              <a:rPr lang="en-US" dirty="0"/>
              <a:t> think?  If your institution set out to combine IR and BI, how would you characterize it?</a:t>
            </a:r>
          </a:p>
          <a:p>
            <a:pPr lvl="1" fontAlgn="ctr"/>
            <a:r>
              <a:rPr lang="en-US" sz="3200" dirty="0">
                <a:solidFill>
                  <a:srgbClr val="AB0520"/>
                </a:solidFill>
              </a:rPr>
              <a:t>Marriage made in heaven?</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Arranged marriage?</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Shotgun wedding?</a:t>
            </a:r>
            <a:r>
              <a:rPr lang="en-US" sz="3200" i="1" dirty="0">
                <a:solidFill>
                  <a:srgbClr val="AB0520"/>
                </a:solidFill>
              </a:rPr>
              <a:t>  </a:t>
            </a:r>
            <a:endParaRPr lang="en-US" sz="3200" dirty="0">
              <a:solidFill>
                <a:srgbClr val="AB0520"/>
              </a:solidFill>
            </a:endParaRPr>
          </a:p>
          <a:p>
            <a:pPr lvl="1" fontAlgn="ctr"/>
            <a:r>
              <a:rPr lang="en-US" sz="3200" dirty="0">
                <a:solidFill>
                  <a:srgbClr val="AB0520"/>
                </a:solidFill>
              </a:rPr>
              <a:t>Las Vegas wedding?</a:t>
            </a:r>
            <a:endParaRPr lang="en-US" dirty="0" smtClean="0">
              <a:solidFill>
                <a:srgbClr val="AB0520"/>
              </a:solidFill>
            </a:endParaRPr>
          </a:p>
        </p:txBody>
      </p:sp>
      <p:sp>
        <p:nvSpPr>
          <p:cNvPr id="4" name="Slide Number Placeholder 3"/>
          <p:cNvSpPr>
            <a:spLocks noGrp="1"/>
          </p:cNvSpPr>
          <p:nvPr>
            <p:ph type="sldNum" sz="quarter" idx="12"/>
          </p:nvPr>
        </p:nvSpPr>
        <p:spPr/>
        <p:txBody>
          <a:bodyPr/>
          <a:lstStyle/>
          <a:p>
            <a:fld id="{397DF74D-593A-4B15-876C-81AF3020FE94}" type="slidenum">
              <a:rPr lang="en-US" smtClean="0"/>
              <a:pPr/>
              <a:t>25</a:t>
            </a:fld>
            <a:endParaRPr lang="en-US" dirty="0"/>
          </a:p>
        </p:txBody>
      </p:sp>
    </p:spTree>
    <p:extLst>
      <p:ext uri="{BB962C8B-B14F-4D97-AF65-F5344CB8AC3E}">
        <p14:creationId xmlns:p14="http://schemas.microsoft.com/office/powerpoint/2010/main" val="42567963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836" y="250486"/>
            <a:ext cx="8494642" cy="557897"/>
          </a:xfrm>
        </p:spPr>
        <p:txBody>
          <a:bodyPr/>
          <a:lstStyle/>
          <a:p>
            <a:r>
              <a:rPr lang="en-US" dirty="0" smtClean="0"/>
              <a:t>Marriage by the Numbers—Interviews</a:t>
            </a:r>
            <a:endParaRPr lang="en-US" dirty="0"/>
          </a:p>
        </p:txBody>
      </p:sp>
      <p:sp>
        <p:nvSpPr>
          <p:cNvPr id="3" name="Slide Number Placeholder 2"/>
          <p:cNvSpPr>
            <a:spLocks noGrp="1"/>
          </p:cNvSpPr>
          <p:nvPr>
            <p:ph type="sldNum" sz="quarter" idx="12"/>
          </p:nvPr>
        </p:nvSpPr>
        <p:spPr/>
        <p:txBody>
          <a:bodyPr/>
          <a:lstStyle/>
          <a:p>
            <a:fld id="{397DF74D-593A-4B15-876C-81AF3020FE94}" type="slidenum">
              <a:rPr lang="en-US" smtClean="0"/>
              <a:t>26</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97220785"/>
              </p:ext>
            </p:extLst>
          </p:nvPr>
        </p:nvGraphicFramePr>
        <p:xfrm>
          <a:off x="612775" y="1311275"/>
          <a:ext cx="8261804" cy="4951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0560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67" y="250486"/>
            <a:ext cx="8202961" cy="597653"/>
          </a:xfrm>
        </p:spPr>
        <p:txBody>
          <a:bodyPr/>
          <a:lstStyle/>
          <a:p>
            <a:r>
              <a:rPr lang="en-US" dirty="0" smtClean="0"/>
              <a:t>Marriage by the Numbers—AAUDE </a:t>
            </a:r>
            <a:endParaRPr lang="en-US" dirty="0"/>
          </a:p>
        </p:txBody>
      </p:sp>
      <p:sp>
        <p:nvSpPr>
          <p:cNvPr id="3" name="Slide Number Placeholder 2"/>
          <p:cNvSpPr>
            <a:spLocks noGrp="1"/>
          </p:cNvSpPr>
          <p:nvPr>
            <p:ph type="sldNum" sz="quarter" idx="12"/>
          </p:nvPr>
        </p:nvSpPr>
        <p:spPr/>
        <p:txBody>
          <a:bodyPr/>
          <a:lstStyle/>
          <a:p>
            <a:fld id="{397DF74D-593A-4B15-876C-81AF3020FE94}" type="slidenum">
              <a:rPr lang="en-US" smtClean="0"/>
              <a:t>27</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378208131"/>
              </p:ext>
            </p:extLst>
          </p:nvPr>
        </p:nvGraphicFramePr>
        <p:xfrm>
          <a:off x="612775" y="1311275"/>
          <a:ext cx="8261804" cy="49514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530530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IR and BI Report Today?</a:t>
            </a:r>
            <a:endParaRPr lang="en-US" dirty="0"/>
          </a:p>
        </p:txBody>
      </p:sp>
      <p:sp>
        <p:nvSpPr>
          <p:cNvPr id="3" name="Content Placeholder 2"/>
          <p:cNvSpPr>
            <a:spLocks noGrp="1"/>
          </p:cNvSpPr>
          <p:nvPr>
            <p:ph sz="quarter" idx="1"/>
          </p:nvPr>
        </p:nvSpPr>
        <p:spPr/>
        <p:txBody>
          <a:bodyPr/>
          <a:lstStyle/>
          <a:p>
            <a:r>
              <a:rPr lang="en-US" sz="2600" dirty="0" smtClean="0"/>
              <a:t>BI</a:t>
            </a:r>
          </a:p>
          <a:p>
            <a:pPr lvl="1"/>
            <a:r>
              <a:rPr lang="en-US" sz="2600" dirty="0" smtClean="0"/>
              <a:t>IT – 10 (In 2 cases, IT reports to the President)</a:t>
            </a:r>
          </a:p>
          <a:p>
            <a:pPr lvl="1"/>
            <a:r>
              <a:rPr lang="en-US" sz="2600" dirty="0" smtClean="0"/>
              <a:t>IT &amp; non-IT Split – 2 (DW to IT)</a:t>
            </a:r>
          </a:p>
          <a:p>
            <a:pPr lvl="1"/>
            <a:r>
              <a:rPr lang="en-US" sz="2600" dirty="0" smtClean="0"/>
              <a:t>Finance – 1</a:t>
            </a:r>
          </a:p>
          <a:p>
            <a:pPr lvl="1"/>
            <a:r>
              <a:rPr lang="en-US" sz="2600" dirty="0" smtClean="0"/>
              <a:t>Distributed – 1</a:t>
            </a:r>
          </a:p>
          <a:p>
            <a:r>
              <a:rPr lang="en-US" sz="2600" dirty="0" smtClean="0"/>
              <a:t>IR</a:t>
            </a:r>
          </a:p>
          <a:p>
            <a:pPr lvl="1"/>
            <a:r>
              <a:rPr lang="en-US" sz="2600" dirty="0" smtClean="0"/>
              <a:t>Provost/Academic Affairs – 8</a:t>
            </a:r>
          </a:p>
          <a:p>
            <a:pPr lvl="1"/>
            <a:r>
              <a:rPr lang="en-US" sz="2600" dirty="0" smtClean="0"/>
              <a:t>Budget/Finance/Planning – 3</a:t>
            </a:r>
          </a:p>
          <a:p>
            <a:pPr lvl="1"/>
            <a:r>
              <a:rPr lang="en-US" sz="2600" dirty="0" smtClean="0"/>
              <a:t>Chief Data Officer – 1</a:t>
            </a:r>
          </a:p>
          <a:p>
            <a:pPr lvl="1"/>
            <a:r>
              <a:rPr lang="en-US" sz="2600" dirty="0" smtClean="0"/>
              <a:t>Decision Support – 1 (IR + BI, </a:t>
            </a:r>
            <a:r>
              <a:rPr lang="en-US" sz="2600" dirty="0" err="1" smtClean="0"/>
              <a:t>excl</a:t>
            </a:r>
            <a:r>
              <a:rPr lang="en-US" sz="2600" dirty="0" smtClean="0"/>
              <a:t> DW)</a:t>
            </a:r>
          </a:p>
          <a:p>
            <a:pPr lvl="1"/>
            <a:r>
              <a:rPr lang="en-US" sz="2600" dirty="0" smtClean="0"/>
              <a:t>Don’t Know – 1 (Interviewer error)</a:t>
            </a:r>
          </a:p>
        </p:txBody>
      </p:sp>
      <p:sp>
        <p:nvSpPr>
          <p:cNvPr id="4" name="Slide Number Placeholder 3"/>
          <p:cNvSpPr>
            <a:spLocks noGrp="1"/>
          </p:cNvSpPr>
          <p:nvPr>
            <p:ph type="sldNum" sz="quarter" idx="12"/>
          </p:nvPr>
        </p:nvSpPr>
        <p:spPr/>
        <p:txBody>
          <a:bodyPr/>
          <a:lstStyle/>
          <a:p>
            <a:fld id="{397DF74D-593A-4B15-876C-81AF3020FE94}" type="slidenum">
              <a:rPr lang="en-US" smtClean="0"/>
              <a:pPr/>
              <a:t>28</a:t>
            </a:fld>
            <a:endParaRPr lang="en-US" dirty="0"/>
          </a:p>
        </p:txBody>
      </p:sp>
    </p:spTree>
    <p:extLst>
      <p:ext uri="{BB962C8B-B14F-4D97-AF65-F5344CB8AC3E}">
        <p14:creationId xmlns:p14="http://schemas.microsoft.com/office/powerpoint/2010/main" val="362306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Would BI + IR Report?</a:t>
            </a:r>
            <a:endParaRPr lang="en-US" dirty="0"/>
          </a:p>
        </p:txBody>
      </p:sp>
      <p:sp>
        <p:nvSpPr>
          <p:cNvPr id="3" name="Content Placeholder 2"/>
          <p:cNvSpPr>
            <a:spLocks noGrp="1"/>
          </p:cNvSpPr>
          <p:nvPr>
            <p:ph sz="quarter" idx="1"/>
          </p:nvPr>
        </p:nvSpPr>
        <p:spPr/>
        <p:txBody>
          <a:bodyPr/>
          <a:lstStyle/>
          <a:p>
            <a:r>
              <a:rPr lang="en-US" dirty="0" smtClean="0"/>
              <a:t>IDK – 5 (IDK = “I don’t know”)</a:t>
            </a:r>
            <a:endParaRPr lang="en-US" dirty="0"/>
          </a:p>
          <a:p>
            <a:r>
              <a:rPr lang="en-US" dirty="0" smtClean="0"/>
              <a:t>Provost? – 3</a:t>
            </a:r>
          </a:p>
          <a:p>
            <a:r>
              <a:rPr lang="en-US" dirty="0" smtClean="0"/>
              <a:t>Provost – 1.5</a:t>
            </a:r>
          </a:p>
          <a:p>
            <a:r>
              <a:rPr lang="en-US" dirty="0" smtClean="0"/>
              <a:t>Chief Operating Officer (if there was one) – 1</a:t>
            </a:r>
          </a:p>
          <a:p>
            <a:r>
              <a:rPr lang="en-US" dirty="0"/>
              <a:t>President – 1</a:t>
            </a:r>
          </a:p>
          <a:p>
            <a:r>
              <a:rPr lang="en-US" dirty="0" smtClean="0"/>
              <a:t>CIO for Now, President Later – 1</a:t>
            </a:r>
          </a:p>
          <a:p>
            <a:r>
              <a:rPr lang="en-US" dirty="0" smtClean="0"/>
              <a:t>Chief Data Officer? – 1</a:t>
            </a:r>
          </a:p>
          <a:p>
            <a:r>
              <a:rPr lang="en-US" dirty="0" smtClean="0"/>
              <a:t>Institutional Effectiveness – .5</a:t>
            </a:r>
          </a:p>
        </p:txBody>
      </p:sp>
      <p:sp>
        <p:nvSpPr>
          <p:cNvPr id="4" name="Slide Number Placeholder 3"/>
          <p:cNvSpPr>
            <a:spLocks noGrp="1"/>
          </p:cNvSpPr>
          <p:nvPr>
            <p:ph type="sldNum" sz="quarter" idx="12"/>
          </p:nvPr>
        </p:nvSpPr>
        <p:spPr/>
        <p:txBody>
          <a:bodyPr/>
          <a:lstStyle/>
          <a:p>
            <a:fld id="{397DF74D-593A-4B15-876C-81AF3020FE94}" type="slidenum">
              <a:rPr lang="en-US" smtClean="0"/>
              <a:pPr/>
              <a:t>29</a:t>
            </a:fld>
            <a:endParaRPr lang="en-US" dirty="0"/>
          </a:p>
        </p:txBody>
      </p:sp>
    </p:spTree>
    <p:extLst>
      <p:ext uri="{BB962C8B-B14F-4D97-AF65-F5344CB8AC3E}">
        <p14:creationId xmlns:p14="http://schemas.microsoft.com/office/powerpoint/2010/main" val="1498469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 &amp; Disclaimers</a:t>
            </a:r>
            <a:endParaRPr lang="en-US" dirty="0"/>
          </a:p>
        </p:txBody>
      </p:sp>
      <p:sp>
        <p:nvSpPr>
          <p:cNvPr id="3" name="Content Placeholder 2"/>
          <p:cNvSpPr>
            <a:spLocks noGrp="1"/>
          </p:cNvSpPr>
          <p:nvPr>
            <p:ph sz="quarter" idx="1"/>
          </p:nvPr>
        </p:nvSpPr>
        <p:spPr/>
        <p:txBody>
          <a:bodyPr/>
          <a:lstStyle/>
          <a:p>
            <a:r>
              <a:rPr lang="en-US" sz="2800" dirty="0" smtClean="0"/>
              <a:t>BI = Business Intelligence</a:t>
            </a:r>
          </a:p>
          <a:p>
            <a:pPr lvl="1"/>
            <a:r>
              <a:rPr lang="en-US" sz="2800" dirty="0" smtClean="0"/>
              <a:t>‘</a:t>
            </a:r>
            <a:r>
              <a:rPr lang="en-US" sz="2800" dirty="0"/>
              <a:t>DW/BI</a:t>
            </a:r>
            <a:r>
              <a:rPr lang="en-US" sz="2800" dirty="0" smtClean="0"/>
              <a:t>’ might be better, </a:t>
            </a:r>
            <a:r>
              <a:rPr lang="en-US" sz="2800" dirty="0"/>
              <a:t>as it includes both the Data Warehouse and the BI reporting </a:t>
            </a:r>
            <a:r>
              <a:rPr lang="en-US" sz="2800" dirty="0" smtClean="0"/>
              <a:t>function</a:t>
            </a:r>
          </a:p>
          <a:p>
            <a:r>
              <a:rPr lang="en-US" sz="2800" dirty="0" smtClean="0"/>
              <a:t>IR = Institutional Research</a:t>
            </a:r>
          </a:p>
          <a:p>
            <a:pPr lvl="1"/>
            <a:r>
              <a:rPr lang="en-US" sz="2800" dirty="0"/>
              <a:t>Includes production and reporting of official numbers (e.g., IPEDS) and fulfillment of information </a:t>
            </a:r>
            <a:r>
              <a:rPr lang="en-US" sz="2800" dirty="0" smtClean="0"/>
              <a:t>requests</a:t>
            </a:r>
          </a:p>
          <a:p>
            <a:r>
              <a:rPr lang="en-US" sz="2800" dirty="0" smtClean="0"/>
              <a:t>Lots of organizational variations!</a:t>
            </a:r>
          </a:p>
          <a:p>
            <a:endParaRPr lang="en-US" sz="2800" dirty="0" smtClean="0"/>
          </a:p>
          <a:p>
            <a:pPr marL="0" indent="0">
              <a:buNone/>
            </a:pPr>
            <a:r>
              <a:rPr lang="en-US" sz="2800" dirty="0" smtClean="0">
                <a:solidFill>
                  <a:srgbClr val="AB0520"/>
                </a:solidFill>
              </a:rPr>
              <a:t>N.B.  These are my thoughts and opinions, not necessarily those of the University of Arizona</a:t>
            </a:r>
          </a:p>
          <a:p>
            <a:endParaRPr lang="en-US"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3</a:t>
            </a:fld>
            <a:endParaRPr lang="en-US" dirty="0"/>
          </a:p>
        </p:txBody>
      </p:sp>
    </p:spTree>
    <p:extLst>
      <p:ext uri="{BB962C8B-B14F-4D97-AF65-F5344CB8AC3E}">
        <p14:creationId xmlns:p14="http://schemas.microsoft.com/office/powerpoint/2010/main" val="15083985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IR Perceives BI Today</a:t>
            </a:r>
            <a:endParaRPr lang="en-US" dirty="0"/>
          </a:p>
        </p:txBody>
      </p:sp>
      <p:sp>
        <p:nvSpPr>
          <p:cNvPr id="3" name="Content Placeholder 2"/>
          <p:cNvSpPr>
            <a:spLocks noGrp="1"/>
          </p:cNvSpPr>
          <p:nvPr>
            <p:ph sz="quarter" idx="1"/>
          </p:nvPr>
        </p:nvSpPr>
        <p:spPr/>
        <p:txBody>
          <a:bodyPr/>
          <a:lstStyle/>
          <a:p>
            <a:pPr marL="0" indent="0">
              <a:buNone/>
            </a:pPr>
            <a:r>
              <a:rPr lang="en-US" sz="2400" dirty="0" smtClean="0"/>
              <a:t>“It just takes too long!”</a:t>
            </a:r>
          </a:p>
          <a:p>
            <a:pPr marL="0" indent="0">
              <a:buNone/>
            </a:pPr>
            <a:r>
              <a:rPr lang="en-US" sz="2400" dirty="0">
                <a:solidFill>
                  <a:srgbClr val="AB0520"/>
                </a:solidFill>
              </a:rPr>
              <a:t> </a:t>
            </a:r>
            <a:r>
              <a:rPr lang="en-US" sz="2400" dirty="0" smtClean="0">
                <a:solidFill>
                  <a:srgbClr val="AB0520"/>
                </a:solidFill>
              </a:rPr>
              <a:t>    “IT is a monolith.  They hold all the cards.”</a:t>
            </a:r>
          </a:p>
          <a:p>
            <a:pPr marL="0" indent="0">
              <a:buNone/>
            </a:pPr>
            <a:r>
              <a:rPr lang="en-US" sz="2400" dirty="0" smtClean="0">
                <a:solidFill>
                  <a:srgbClr val="076873"/>
                </a:solidFill>
              </a:rPr>
              <a:t>“IT is only interested in sexy technology.”</a:t>
            </a:r>
          </a:p>
          <a:p>
            <a:pPr marL="0" indent="0">
              <a:buNone/>
            </a:pPr>
            <a:r>
              <a:rPr lang="en-US" sz="2400" dirty="0">
                <a:solidFill>
                  <a:srgbClr val="B75527"/>
                </a:solidFill>
              </a:rPr>
              <a:t> </a:t>
            </a:r>
            <a:r>
              <a:rPr lang="en-US" sz="2400" dirty="0" smtClean="0">
                <a:solidFill>
                  <a:srgbClr val="B75527"/>
                </a:solidFill>
              </a:rPr>
              <a:t>               “BI is taking over.”</a:t>
            </a:r>
          </a:p>
          <a:p>
            <a:pPr marL="0" indent="0">
              <a:buNone/>
            </a:pPr>
            <a:r>
              <a:rPr lang="en-US" sz="2400" dirty="0" smtClean="0">
                <a:solidFill>
                  <a:srgbClr val="0C234B"/>
                </a:solidFill>
              </a:rPr>
              <a:t>     “All the big investments are going to BI.”</a:t>
            </a:r>
          </a:p>
          <a:p>
            <a:pPr marL="0" indent="0">
              <a:buNone/>
            </a:pPr>
            <a:r>
              <a:rPr lang="en-US" sz="2400" dirty="0" smtClean="0">
                <a:solidFill>
                  <a:srgbClr val="AB0520"/>
                </a:solidFill>
              </a:rPr>
              <a:t>“[BI approach is to] let 1000 flowers bloom.”</a:t>
            </a:r>
          </a:p>
          <a:p>
            <a:pPr marL="0" indent="0">
              <a:buNone/>
            </a:pPr>
            <a:r>
              <a:rPr lang="en-US" sz="2400" dirty="0" smtClean="0">
                <a:solidFill>
                  <a:srgbClr val="076873"/>
                </a:solidFill>
              </a:rPr>
              <a:t>                    “BI people don’t care about the impact of sharing </a:t>
            </a:r>
          </a:p>
          <a:p>
            <a:pPr marL="0" indent="0">
              <a:buNone/>
            </a:pPr>
            <a:r>
              <a:rPr lang="en-US" sz="2400" dirty="0">
                <a:solidFill>
                  <a:srgbClr val="076873"/>
                </a:solidFill>
              </a:rPr>
              <a:t> </a:t>
            </a:r>
            <a:r>
              <a:rPr lang="en-US" sz="2400" dirty="0" smtClean="0">
                <a:solidFill>
                  <a:srgbClr val="076873"/>
                </a:solidFill>
              </a:rPr>
              <a:t>                    data. They are not careful enough.”</a:t>
            </a:r>
          </a:p>
          <a:p>
            <a:pPr marL="0" indent="0">
              <a:buNone/>
            </a:pPr>
            <a:r>
              <a:rPr lang="en-US" sz="2400" dirty="0" smtClean="0">
                <a:solidFill>
                  <a:srgbClr val="B75527"/>
                </a:solidFill>
              </a:rPr>
              <a:t>     “They build reports; they don’t know data and policy.”</a:t>
            </a:r>
          </a:p>
          <a:p>
            <a:pPr marL="0" indent="0">
              <a:buNone/>
            </a:pPr>
            <a:r>
              <a:rPr lang="en-US" sz="2400" dirty="0" smtClean="0">
                <a:solidFill>
                  <a:srgbClr val="0C234B"/>
                </a:solidFill>
              </a:rPr>
              <a:t>             “BI people like the plumbing, not the contents…want to </a:t>
            </a:r>
          </a:p>
          <a:p>
            <a:pPr marL="0" indent="0">
              <a:buNone/>
            </a:pPr>
            <a:r>
              <a:rPr lang="en-US" sz="2400" dirty="0">
                <a:solidFill>
                  <a:srgbClr val="0C234B"/>
                </a:solidFill>
              </a:rPr>
              <a:t> </a:t>
            </a:r>
            <a:r>
              <a:rPr lang="en-US" sz="2400" dirty="0" smtClean="0">
                <a:solidFill>
                  <a:srgbClr val="0C234B"/>
                </a:solidFill>
              </a:rPr>
              <a:t>             make sure the water is flowing.”</a:t>
            </a:r>
          </a:p>
        </p:txBody>
      </p:sp>
      <p:sp>
        <p:nvSpPr>
          <p:cNvPr id="4" name="Slide Number Placeholder 3"/>
          <p:cNvSpPr>
            <a:spLocks noGrp="1"/>
          </p:cNvSpPr>
          <p:nvPr>
            <p:ph type="sldNum" sz="quarter" idx="12"/>
          </p:nvPr>
        </p:nvSpPr>
        <p:spPr/>
        <p:txBody>
          <a:bodyPr/>
          <a:lstStyle/>
          <a:p>
            <a:fld id="{397DF74D-593A-4B15-876C-81AF3020FE94}" type="slidenum">
              <a:rPr lang="en-US" smtClean="0"/>
              <a:pPr/>
              <a:t>30</a:t>
            </a:fld>
            <a:endParaRPr lang="en-US" dirty="0"/>
          </a:p>
        </p:txBody>
      </p:sp>
    </p:spTree>
    <p:extLst>
      <p:ext uri="{BB962C8B-B14F-4D97-AF65-F5344CB8AC3E}">
        <p14:creationId xmlns:p14="http://schemas.microsoft.com/office/powerpoint/2010/main" val="216252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 &amp; IT Footnote</a:t>
            </a:r>
            <a:endParaRPr lang="en-US" dirty="0"/>
          </a:p>
        </p:txBody>
      </p:sp>
      <p:sp>
        <p:nvSpPr>
          <p:cNvPr id="3" name="Content Placeholder 2"/>
          <p:cNvSpPr>
            <a:spLocks noGrp="1"/>
          </p:cNvSpPr>
          <p:nvPr>
            <p:ph sz="quarter" idx="1"/>
          </p:nvPr>
        </p:nvSpPr>
        <p:spPr/>
        <p:txBody>
          <a:bodyPr/>
          <a:lstStyle/>
          <a:p>
            <a:r>
              <a:rPr lang="en-US" sz="2400" dirty="0" smtClean="0"/>
              <a:t>BI is part of IT in most cases </a:t>
            </a:r>
          </a:p>
          <a:p>
            <a:r>
              <a:rPr lang="en-US" sz="2400" dirty="0" smtClean="0"/>
              <a:t>But at several institutions it was not always that way</a:t>
            </a:r>
          </a:p>
          <a:p>
            <a:r>
              <a:rPr lang="en-US" sz="2400" dirty="0" smtClean="0"/>
              <a:t>And BI is often not comfortable being in IT </a:t>
            </a:r>
          </a:p>
          <a:p>
            <a:pPr lvl="1"/>
            <a:r>
              <a:rPr lang="en-US" sz="2000" dirty="0" smtClean="0"/>
              <a:t>Several believe it could be or should be housed elsewhere</a:t>
            </a:r>
            <a:endParaRPr lang="en-US" sz="2000" dirty="0"/>
          </a:p>
          <a:p>
            <a:r>
              <a:rPr lang="en-US" sz="2400" dirty="0" smtClean="0"/>
              <a:t>Irony is that IR perceives BI to be IT, but BI often does not see it that way</a:t>
            </a:r>
          </a:p>
        </p:txBody>
      </p:sp>
      <p:sp>
        <p:nvSpPr>
          <p:cNvPr id="4" name="Slide Number Placeholder 3"/>
          <p:cNvSpPr>
            <a:spLocks noGrp="1"/>
          </p:cNvSpPr>
          <p:nvPr>
            <p:ph type="sldNum" sz="quarter" idx="12"/>
          </p:nvPr>
        </p:nvSpPr>
        <p:spPr/>
        <p:txBody>
          <a:bodyPr/>
          <a:lstStyle/>
          <a:p>
            <a:fld id="{397DF74D-593A-4B15-876C-81AF3020FE94}" type="slidenum">
              <a:rPr lang="en-US" smtClean="0"/>
              <a:pPr/>
              <a:t>31</a:t>
            </a:fld>
            <a:endParaRPr lang="en-US" dirty="0"/>
          </a:p>
        </p:txBody>
      </p:sp>
    </p:spTree>
    <p:extLst>
      <p:ext uri="{BB962C8B-B14F-4D97-AF65-F5344CB8AC3E}">
        <p14:creationId xmlns:p14="http://schemas.microsoft.com/office/powerpoint/2010/main" val="21151076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 Perceives IR Today</a:t>
            </a:r>
            <a:endParaRPr lang="en-US" dirty="0"/>
          </a:p>
        </p:txBody>
      </p:sp>
      <p:sp>
        <p:nvSpPr>
          <p:cNvPr id="3" name="Content Placeholder 2"/>
          <p:cNvSpPr>
            <a:spLocks noGrp="1"/>
          </p:cNvSpPr>
          <p:nvPr>
            <p:ph sz="quarter" idx="1"/>
          </p:nvPr>
        </p:nvSpPr>
        <p:spPr>
          <a:xfrm>
            <a:off x="344557" y="1271520"/>
            <a:ext cx="8534400" cy="4991554"/>
          </a:xfrm>
        </p:spPr>
        <p:txBody>
          <a:bodyPr/>
          <a:lstStyle/>
          <a:p>
            <a:pPr marL="0" indent="0">
              <a:buNone/>
            </a:pPr>
            <a:r>
              <a:rPr lang="en-US" sz="2300" dirty="0" smtClean="0"/>
              <a:t>“We </a:t>
            </a:r>
            <a:r>
              <a:rPr lang="en-US" sz="2300" dirty="0"/>
              <a:t>got an Xbox for student employees—IR was shocked</a:t>
            </a:r>
            <a:r>
              <a:rPr lang="en-US" sz="2300" dirty="0" smtClean="0"/>
              <a:t>!”</a:t>
            </a:r>
          </a:p>
          <a:p>
            <a:pPr marL="0" indent="0">
              <a:buNone/>
            </a:pPr>
            <a:r>
              <a:rPr lang="en-US" sz="2300" dirty="0" smtClean="0">
                <a:solidFill>
                  <a:srgbClr val="AB0520"/>
                </a:solidFill>
              </a:rPr>
              <a:t>                “They won’t reveal the ‘secret sauce.’”</a:t>
            </a:r>
          </a:p>
          <a:p>
            <a:pPr marL="0" indent="0">
              <a:buNone/>
            </a:pPr>
            <a:r>
              <a:rPr lang="en-US" sz="2300" dirty="0" smtClean="0">
                <a:solidFill>
                  <a:srgbClr val="076873"/>
                </a:solidFill>
              </a:rPr>
              <a:t>      “They seem mostly in the business of protecting IR.”</a:t>
            </a:r>
          </a:p>
          <a:p>
            <a:pPr marL="0" indent="0">
              <a:buNone/>
            </a:pPr>
            <a:r>
              <a:rPr lang="en-US" sz="2300" dirty="0" smtClean="0">
                <a:solidFill>
                  <a:srgbClr val="B75527"/>
                </a:solidFill>
              </a:rPr>
              <a:t>“It’s the difference between [the disciplines of] accounting &amp; finance.”</a:t>
            </a:r>
          </a:p>
          <a:p>
            <a:pPr marL="0" indent="0">
              <a:buNone/>
            </a:pPr>
            <a:r>
              <a:rPr lang="en-US" sz="2300" dirty="0" smtClean="0"/>
              <a:t>          “IR is really </a:t>
            </a:r>
            <a:r>
              <a:rPr lang="en-US" sz="2300" dirty="0" err="1" smtClean="0"/>
              <a:t>really</a:t>
            </a:r>
            <a:r>
              <a:rPr lang="en-US" sz="2300" dirty="0" smtClean="0"/>
              <a:t> conservative.”</a:t>
            </a:r>
          </a:p>
          <a:p>
            <a:pPr marL="0" indent="0">
              <a:buNone/>
            </a:pPr>
            <a:r>
              <a:rPr lang="en-US" sz="2300" dirty="0" smtClean="0">
                <a:solidFill>
                  <a:srgbClr val="AB0520"/>
                </a:solidFill>
              </a:rPr>
              <a:t>     “Asked IR candidate to define success, and the response was ‘if</a:t>
            </a:r>
          </a:p>
          <a:p>
            <a:pPr marL="0" indent="0">
              <a:buNone/>
            </a:pPr>
            <a:r>
              <a:rPr lang="en-US" sz="2300" dirty="0">
                <a:solidFill>
                  <a:srgbClr val="AB0520"/>
                </a:solidFill>
              </a:rPr>
              <a:t> </a:t>
            </a:r>
            <a:r>
              <a:rPr lang="en-US" sz="2300" dirty="0" smtClean="0">
                <a:solidFill>
                  <a:srgbClr val="AB0520"/>
                </a:solidFill>
              </a:rPr>
              <a:t>     nobody calls me up and tells me my numbers are wrong.’”</a:t>
            </a:r>
          </a:p>
          <a:p>
            <a:pPr marL="0" indent="0">
              <a:buNone/>
            </a:pPr>
            <a:r>
              <a:rPr lang="en-US" sz="2300" dirty="0" smtClean="0">
                <a:solidFill>
                  <a:srgbClr val="076873"/>
                </a:solidFill>
              </a:rPr>
              <a:t>“IR needs to be the facilitators of information, not the gatekeepers.”</a:t>
            </a:r>
          </a:p>
          <a:p>
            <a:pPr marL="0" indent="0">
              <a:buNone/>
            </a:pPr>
            <a:r>
              <a:rPr lang="en-US" sz="2300" dirty="0" smtClean="0">
                <a:solidFill>
                  <a:srgbClr val="B75527"/>
                </a:solidFill>
              </a:rPr>
              <a:t>                “IR slaps us whenever we put anything out.”</a:t>
            </a:r>
          </a:p>
          <a:p>
            <a:pPr marL="0" indent="0">
              <a:buNone/>
            </a:pPr>
            <a:r>
              <a:rPr lang="en-US" sz="2300" dirty="0" smtClean="0"/>
              <a:t>     “They don’t have an appreciation for the enterprise</a:t>
            </a:r>
          </a:p>
          <a:p>
            <a:pPr marL="0" indent="0">
              <a:buNone/>
            </a:pPr>
            <a:r>
              <a:rPr lang="en-US" sz="2300" dirty="0"/>
              <a:t> </a:t>
            </a:r>
            <a:r>
              <a:rPr lang="en-US" sz="2300" dirty="0" smtClean="0"/>
              <a:t>     perspective…what the campus really needs.”</a:t>
            </a:r>
          </a:p>
        </p:txBody>
      </p:sp>
      <p:sp>
        <p:nvSpPr>
          <p:cNvPr id="4" name="Slide Number Placeholder 3"/>
          <p:cNvSpPr>
            <a:spLocks noGrp="1"/>
          </p:cNvSpPr>
          <p:nvPr>
            <p:ph type="sldNum" sz="quarter" idx="12"/>
          </p:nvPr>
        </p:nvSpPr>
        <p:spPr/>
        <p:txBody>
          <a:bodyPr/>
          <a:lstStyle/>
          <a:p>
            <a:fld id="{397DF74D-593A-4B15-876C-81AF3020FE94}" type="slidenum">
              <a:rPr lang="en-US" smtClean="0"/>
              <a:pPr/>
              <a:t>32</a:t>
            </a:fld>
            <a:endParaRPr lang="en-US" dirty="0"/>
          </a:p>
        </p:txBody>
      </p:sp>
    </p:spTree>
    <p:extLst>
      <p:ext uri="{BB962C8B-B14F-4D97-AF65-F5344CB8AC3E}">
        <p14:creationId xmlns:p14="http://schemas.microsoft.com/office/powerpoint/2010/main" val="90807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the Other Hand</a:t>
            </a:r>
            <a:endParaRPr lang="en-US" dirty="0"/>
          </a:p>
        </p:txBody>
      </p:sp>
      <p:sp>
        <p:nvSpPr>
          <p:cNvPr id="3" name="Content Placeholder 2"/>
          <p:cNvSpPr>
            <a:spLocks noGrp="1"/>
          </p:cNvSpPr>
          <p:nvPr>
            <p:ph sz="quarter" idx="1"/>
          </p:nvPr>
        </p:nvSpPr>
        <p:spPr/>
        <p:txBody>
          <a:bodyPr/>
          <a:lstStyle/>
          <a:p>
            <a:pPr marL="0" indent="0">
              <a:buNone/>
            </a:pPr>
            <a:r>
              <a:rPr lang="en-US" sz="2400" dirty="0"/>
              <a:t>“Not excited at first [about working together].  Working very well now, but not initially.”</a:t>
            </a:r>
          </a:p>
          <a:p>
            <a:pPr marL="0" indent="0">
              <a:buNone/>
            </a:pPr>
            <a:r>
              <a:rPr lang="en-US" sz="2400" dirty="0" smtClean="0">
                <a:solidFill>
                  <a:srgbClr val="AB0520"/>
                </a:solidFill>
              </a:rPr>
              <a:t>          “It took a long time to get there.  It seemed to go against</a:t>
            </a:r>
          </a:p>
          <a:p>
            <a:pPr marL="0" indent="0">
              <a:buNone/>
            </a:pPr>
            <a:r>
              <a:rPr lang="en-US" sz="2400" dirty="0">
                <a:solidFill>
                  <a:srgbClr val="AB0520"/>
                </a:solidFill>
              </a:rPr>
              <a:t> </a:t>
            </a:r>
            <a:r>
              <a:rPr lang="en-US" sz="2400" dirty="0" smtClean="0">
                <a:solidFill>
                  <a:srgbClr val="AB0520"/>
                </a:solidFill>
              </a:rPr>
              <a:t>          the grain.”</a:t>
            </a:r>
          </a:p>
          <a:p>
            <a:pPr marL="0" indent="0">
              <a:buNone/>
            </a:pPr>
            <a:r>
              <a:rPr lang="en-US" sz="2400" dirty="0">
                <a:solidFill>
                  <a:srgbClr val="076873"/>
                </a:solidFill>
              </a:rPr>
              <a:t>“Certainly friction, but the relationships are familial.”</a:t>
            </a:r>
          </a:p>
          <a:p>
            <a:pPr marL="0" indent="0">
              <a:buNone/>
            </a:pPr>
            <a:r>
              <a:rPr lang="en-US" sz="2400" dirty="0" smtClean="0">
                <a:solidFill>
                  <a:srgbClr val="B75527"/>
                </a:solidFill>
              </a:rPr>
              <a:t>     “</a:t>
            </a:r>
            <a:r>
              <a:rPr lang="en-US" sz="2400" dirty="0">
                <a:solidFill>
                  <a:srgbClr val="B75527"/>
                </a:solidFill>
              </a:rPr>
              <a:t>Nobody can do anything important without collaborating.”</a:t>
            </a:r>
          </a:p>
          <a:p>
            <a:pPr marL="0" indent="0">
              <a:buNone/>
            </a:pPr>
            <a:r>
              <a:rPr lang="en-US" sz="2400" dirty="0" smtClean="0"/>
              <a:t>          “We did a collaboration a year ago....  It went very well,</a:t>
            </a:r>
          </a:p>
          <a:p>
            <a:pPr marL="0" indent="0">
              <a:buNone/>
            </a:pPr>
            <a:r>
              <a:rPr lang="en-US" sz="2400" dirty="0"/>
              <a:t> </a:t>
            </a:r>
            <a:r>
              <a:rPr lang="en-US" sz="2400" dirty="0" smtClean="0"/>
              <a:t>          mended bridges, and built foundations.”</a:t>
            </a:r>
          </a:p>
          <a:p>
            <a:pPr marL="0" indent="0">
              <a:buNone/>
            </a:pPr>
            <a:r>
              <a:rPr lang="en-US" sz="2400" dirty="0" smtClean="0">
                <a:solidFill>
                  <a:srgbClr val="AB0520"/>
                </a:solidFill>
              </a:rPr>
              <a:t>      “There’s an opportunity to work together anyway…ask </a:t>
            </a:r>
          </a:p>
          <a:p>
            <a:pPr marL="0" indent="0">
              <a:buNone/>
            </a:pPr>
            <a:r>
              <a:rPr lang="en-US" sz="2400" dirty="0">
                <a:solidFill>
                  <a:srgbClr val="AB0520"/>
                </a:solidFill>
              </a:rPr>
              <a:t> </a:t>
            </a:r>
            <a:r>
              <a:rPr lang="en-US" sz="2400" dirty="0" smtClean="0">
                <a:solidFill>
                  <a:srgbClr val="AB0520"/>
                </a:solidFill>
              </a:rPr>
              <a:t>      permission later.”</a:t>
            </a:r>
          </a:p>
          <a:p>
            <a:pPr marL="0" indent="0">
              <a:buNone/>
            </a:pPr>
            <a:r>
              <a:rPr lang="en-US" sz="2400" dirty="0" smtClean="0">
                <a:solidFill>
                  <a:srgbClr val="076873"/>
                </a:solidFill>
              </a:rPr>
              <a:t>                 “We are working really well together.”</a:t>
            </a:r>
          </a:p>
        </p:txBody>
      </p:sp>
      <p:sp>
        <p:nvSpPr>
          <p:cNvPr id="4" name="Slide Number Placeholder 3"/>
          <p:cNvSpPr>
            <a:spLocks noGrp="1"/>
          </p:cNvSpPr>
          <p:nvPr>
            <p:ph type="sldNum" sz="quarter" idx="12"/>
          </p:nvPr>
        </p:nvSpPr>
        <p:spPr/>
        <p:txBody>
          <a:bodyPr/>
          <a:lstStyle/>
          <a:p>
            <a:fld id="{397DF74D-593A-4B15-876C-81AF3020FE94}" type="slidenum">
              <a:rPr lang="en-US" smtClean="0"/>
              <a:pPr/>
              <a:t>33</a:t>
            </a:fld>
            <a:endParaRPr lang="en-US" dirty="0"/>
          </a:p>
        </p:txBody>
      </p:sp>
    </p:spTree>
    <p:extLst>
      <p:ext uri="{BB962C8B-B14F-4D97-AF65-F5344CB8AC3E}">
        <p14:creationId xmlns:p14="http://schemas.microsoft.com/office/powerpoint/2010/main" val="225081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Well Do IR &amp; BI Work Together?</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34</a:t>
            </a:fld>
            <a:endParaRPr lang="en-US" dirty="0"/>
          </a:p>
        </p:txBody>
      </p:sp>
      <p:graphicFrame>
        <p:nvGraphicFramePr>
          <p:cNvPr id="7" name="Object 6"/>
          <p:cNvGraphicFramePr>
            <a:graphicFrameLocks noChangeAspect="1"/>
          </p:cNvGraphicFramePr>
          <p:nvPr/>
        </p:nvGraphicFramePr>
        <p:xfrm>
          <a:off x="4185139" y="1359354"/>
          <a:ext cx="3704492" cy="5064369"/>
        </p:xfrm>
        <a:graphic>
          <a:graphicData uri="http://schemas.openxmlformats.org/presentationml/2006/ole">
            <mc:AlternateContent xmlns:mc="http://schemas.openxmlformats.org/markup-compatibility/2006">
              <mc:Choice xmlns:v="urn:schemas-microsoft-com:vml" Requires="v">
                <p:oleObj spid="_x0000_s7231" name="Worksheet" r:id="rId4" imgW="1838297" imgH="3410071" progId="Excel.Sheet.12">
                  <p:embed/>
                </p:oleObj>
              </mc:Choice>
              <mc:Fallback>
                <p:oleObj name="Worksheet" r:id="rId4" imgW="1838297" imgH="3410071" progId="Excel.Sheet.12">
                  <p:embed/>
                  <p:pic>
                    <p:nvPicPr>
                      <p:cNvPr id="0" name=""/>
                      <p:cNvPicPr/>
                      <p:nvPr/>
                    </p:nvPicPr>
                    <p:blipFill>
                      <a:blip r:embed="rId5"/>
                      <a:stretch>
                        <a:fillRect/>
                      </a:stretch>
                    </p:blipFill>
                    <p:spPr>
                      <a:xfrm>
                        <a:off x="4185139" y="1359354"/>
                        <a:ext cx="3704492" cy="5064369"/>
                      </a:xfrm>
                      <a:prstGeom prst="rect">
                        <a:avLst/>
                      </a:prstGeom>
                    </p:spPr>
                  </p:pic>
                </p:oleObj>
              </mc:Fallback>
            </mc:AlternateContent>
          </a:graphicData>
        </a:graphic>
      </p:graphicFrame>
      <p:sp>
        <p:nvSpPr>
          <p:cNvPr id="8" name="Rectangle 7"/>
          <p:cNvSpPr/>
          <p:nvPr/>
        </p:nvSpPr>
        <p:spPr>
          <a:xfrm>
            <a:off x="401633" y="2321877"/>
            <a:ext cx="3525598" cy="2800767"/>
          </a:xfrm>
          <a:prstGeom prst="rect">
            <a:avLst/>
          </a:prstGeom>
        </p:spPr>
        <p:txBody>
          <a:bodyPr wrap="square">
            <a:spAutoFit/>
          </a:bodyPr>
          <a:lstStyle/>
          <a:p>
            <a:r>
              <a:rPr lang="en-US" dirty="0" smtClean="0">
                <a:solidFill>
                  <a:srgbClr val="000000"/>
                </a:solidFill>
                <a:latin typeface="Calibri" panose="020F0502020204030204" pitchFamily="34" charset="0"/>
              </a:rPr>
              <a:t>IR &amp;</a:t>
            </a:r>
            <a:r>
              <a:rPr lang="en-US" dirty="0">
                <a:solidFill>
                  <a:srgbClr val="000000"/>
                </a:solidFill>
                <a:latin typeface="Calibri" panose="020F0502020204030204" pitchFamily="34" charset="0"/>
              </a:rPr>
              <a:t> </a:t>
            </a:r>
            <a:r>
              <a:rPr lang="en-US" dirty="0" smtClean="0">
                <a:solidFill>
                  <a:srgbClr val="000000"/>
                </a:solidFill>
                <a:latin typeface="Calibri" panose="020F0502020204030204" pitchFamily="34" charset="0"/>
              </a:rPr>
              <a:t>BI work well together today:</a:t>
            </a:r>
            <a:endParaRPr lang="en-US" dirty="0">
              <a:solidFill>
                <a:srgbClr val="000000"/>
              </a:solidFill>
              <a:latin typeface="Calibri" panose="020F0502020204030204" pitchFamily="34" charset="0"/>
            </a:endParaRPr>
          </a:p>
          <a:p>
            <a:r>
              <a:rPr lang="en-US" dirty="0" smtClean="0">
                <a:solidFill>
                  <a:srgbClr val="000000"/>
                </a:solidFill>
                <a:latin typeface="Calibri" panose="020F0502020204030204" pitchFamily="34" charset="0"/>
              </a:rPr>
              <a:t>1=Strongly </a:t>
            </a:r>
            <a:r>
              <a:rPr lang="en-US" dirty="0">
                <a:solidFill>
                  <a:srgbClr val="000000"/>
                </a:solidFill>
                <a:latin typeface="Calibri" panose="020F0502020204030204" pitchFamily="34" charset="0"/>
              </a:rPr>
              <a:t>Agree (very positive)</a:t>
            </a:r>
          </a:p>
          <a:p>
            <a:r>
              <a:rPr lang="en-US" dirty="0">
                <a:solidFill>
                  <a:srgbClr val="000000"/>
                </a:solidFill>
                <a:latin typeface="Calibri" panose="020F0502020204030204" pitchFamily="34" charset="0"/>
              </a:rPr>
              <a:t>2=Agree (somewhat positive)</a:t>
            </a:r>
          </a:p>
          <a:p>
            <a:r>
              <a:rPr lang="en-US" dirty="0">
                <a:solidFill>
                  <a:srgbClr val="000000"/>
                </a:solidFill>
                <a:latin typeface="Calibri" panose="020F0502020204030204" pitchFamily="34" charset="0"/>
              </a:rPr>
              <a:t>3=Neutral (okay)</a:t>
            </a:r>
          </a:p>
          <a:p>
            <a:r>
              <a:rPr lang="en-US" dirty="0">
                <a:solidFill>
                  <a:srgbClr val="000000"/>
                </a:solidFill>
                <a:latin typeface="Calibri" panose="020F0502020204030204" pitchFamily="34" charset="0"/>
              </a:rPr>
              <a:t>4=Disagree (somewhat negative)</a:t>
            </a:r>
          </a:p>
          <a:p>
            <a:r>
              <a:rPr lang="en-US" dirty="0">
                <a:solidFill>
                  <a:srgbClr val="000000"/>
                </a:solidFill>
                <a:latin typeface="Calibri" panose="020F0502020204030204" pitchFamily="34" charset="0"/>
              </a:rPr>
              <a:t>5=Strongly Disagree (very negative</a:t>
            </a:r>
            <a:r>
              <a:rPr lang="en-US" dirty="0" smtClean="0">
                <a:solidFill>
                  <a:srgbClr val="000000"/>
                </a:solidFill>
                <a:latin typeface="Calibri" panose="020F0502020204030204" pitchFamily="34" charset="0"/>
              </a:rPr>
              <a:t>)</a:t>
            </a:r>
          </a:p>
          <a:p>
            <a:endParaRPr lang="en-US" dirty="0">
              <a:solidFill>
                <a:srgbClr val="000000"/>
              </a:solidFill>
              <a:effectLst/>
              <a:latin typeface="Calibri" panose="020F0502020204030204" pitchFamily="34" charset="0"/>
            </a:endParaRPr>
          </a:p>
          <a:p>
            <a:endParaRPr lang="en-US" dirty="0" smtClean="0">
              <a:solidFill>
                <a:srgbClr val="000000"/>
              </a:solidFill>
              <a:latin typeface="Calibri" panose="020F0502020204030204" pitchFamily="34" charset="0"/>
            </a:endParaRPr>
          </a:p>
          <a:p>
            <a:r>
              <a:rPr lang="en-US" sz="1600" dirty="0" smtClean="0">
                <a:solidFill>
                  <a:srgbClr val="000000"/>
                </a:solidFill>
                <a:effectLst/>
                <a:latin typeface="Calibri" panose="020F0502020204030204" pitchFamily="34" charset="0"/>
              </a:rPr>
              <a:t>Note—I did not ask this question directly, so these values are inferred.</a:t>
            </a:r>
            <a:endParaRPr lang="en-US" sz="16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9036342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a:t>
            </a:r>
            <a:endParaRPr lang="en-US" dirty="0"/>
          </a:p>
        </p:txBody>
      </p:sp>
      <p:sp>
        <p:nvSpPr>
          <p:cNvPr id="3" name="Content Placeholder 2"/>
          <p:cNvSpPr>
            <a:spLocks noGrp="1"/>
          </p:cNvSpPr>
          <p:nvPr>
            <p:ph sz="quarter" idx="1"/>
          </p:nvPr>
        </p:nvSpPr>
        <p:spPr/>
        <p:txBody>
          <a:bodyPr/>
          <a:lstStyle/>
          <a:p>
            <a:pPr marL="0" indent="0" fontAlgn="ctr">
              <a:buNone/>
            </a:pPr>
            <a:endParaRPr lang="en-US" b="1" dirty="0" smtClean="0"/>
          </a:p>
          <a:p>
            <a:pPr marL="0" indent="0" fontAlgn="ctr">
              <a:buNone/>
            </a:pPr>
            <a:r>
              <a:rPr lang="en-US" dirty="0" smtClean="0">
                <a:solidFill>
                  <a:srgbClr val="AB0520"/>
                </a:solidFill>
              </a:rPr>
              <a:t>“England and America are two countries divided by a common language.”</a:t>
            </a:r>
          </a:p>
          <a:p>
            <a:pPr marL="0" indent="0" fontAlgn="ctr">
              <a:buNone/>
            </a:pPr>
            <a:r>
              <a:rPr lang="en-US" sz="2800" dirty="0"/>
              <a:t>	</a:t>
            </a:r>
            <a:r>
              <a:rPr lang="en-US" sz="2800" dirty="0" smtClean="0"/>
              <a:t>			</a:t>
            </a:r>
          </a:p>
          <a:p>
            <a:pPr marL="0" indent="0" fontAlgn="ctr">
              <a:buNone/>
            </a:pPr>
            <a:r>
              <a:rPr lang="en-US" sz="2800" dirty="0"/>
              <a:t>	</a:t>
            </a:r>
            <a:r>
              <a:rPr lang="en-US" sz="2800" dirty="0" smtClean="0"/>
              <a:t>			George Bernard Shaw*</a:t>
            </a:r>
          </a:p>
          <a:p>
            <a:pPr marL="0" indent="0" fontAlgn="ctr">
              <a:buNone/>
            </a:pPr>
            <a:endParaRPr lang="en-US" sz="2800" b="1" dirty="0"/>
          </a:p>
          <a:p>
            <a:pPr marL="0" indent="0" fontAlgn="ctr">
              <a:buNone/>
            </a:pPr>
            <a:endParaRPr lang="en-US" sz="2800" b="1" dirty="0" smtClean="0"/>
          </a:p>
          <a:p>
            <a:pPr marL="0" indent="0" fontAlgn="ctr">
              <a:buNone/>
            </a:pPr>
            <a:endParaRPr lang="en-US" sz="2800" b="1" dirty="0" smtClean="0"/>
          </a:p>
          <a:p>
            <a:pPr marL="0" indent="0" fontAlgn="ctr">
              <a:buNone/>
            </a:pPr>
            <a:r>
              <a:rPr lang="en-US" sz="1600" dirty="0" smtClean="0"/>
              <a:t>*Per phrases.org.uk/quotes/misquotes this does not appear in any of the writings of GBS.</a:t>
            </a:r>
            <a:endParaRPr lang="en-US" sz="1600" b="1"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35</a:t>
            </a:fld>
            <a:endParaRPr lang="en-US"/>
          </a:p>
        </p:txBody>
      </p:sp>
    </p:spTree>
    <p:extLst>
      <p:ext uri="{BB962C8B-B14F-4D97-AF65-F5344CB8AC3E}">
        <p14:creationId xmlns:p14="http://schemas.microsoft.com/office/powerpoint/2010/main" val="21378538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Hypothesis</a:t>
            </a:r>
            <a:endParaRPr lang="en-US" dirty="0"/>
          </a:p>
        </p:txBody>
      </p:sp>
      <p:sp>
        <p:nvSpPr>
          <p:cNvPr id="3" name="Content Placeholder 2"/>
          <p:cNvSpPr>
            <a:spLocks noGrp="1"/>
          </p:cNvSpPr>
          <p:nvPr>
            <p:ph sz="quarter" idx="1"/>
          </p:nvPr>
        </p:nvSpPr>
        <p:spPr/>
        <p:txBody>
          <a:bodyPr/>
          <a:lstStyle/>
          <a:p>
            <a:pPr fontAlgn="ctr"/>
            <a:r>
              <a:rPr lang="en-US" sz="2800" dirty="0" smtClean="0"/>
              <a:t>If BI &amp; IR are divided by the common language of data, then we should look at the reasons for that.</a:t>
            </a:r>
          </a:p>
          <a:p>
            <a:pPr fontAlgn="ctr"/>
            <a:endParaRPr lang="en-US" sz="2800" dirty="0" smtClean="0"/>
          </a:p>
          <a:p>
            <a:pPr fontAlgn="ctr"/>
            <a:endParaRPr lang="en-US" sz="2800" dirty="0"/>
          </a:p>
          <a:p>
            <a:pPr marL="457200" indent="0" fontAlgn="ctr">
              <a:buNone/>
            </a:pPr>
            <a:r>
              <a:rPr lang="en-US" sz="2800" dirty="0">
                <a:solidFill>
                  <a:srgbClr val="B75527"/>
                </a:solidFill>
              </a:rPr>
              <a:t>	</a:t>
            </a:r>
            <a:r>
              <a:rPr lang="en-US" sz="2800" dirty="0" smtClean="0">
                <a:solidFill>
                  <a:srgbClr val="AB0520"/>
                </a:solidFill>
              </a:rPr>
              <a:t>“Things are the way they are</a:t>
            </a:r>
          </a:p>
          <a:p>
            <a:pPr marL="457200" indent="0" fontAlgn="ctr">
              <a:buNone/>
            </a:pPr>
            <a:r>
              <a:rPr lang="en-US" sz="2800" dirty="0">
                <a:solidFill>
                  <a:srgbClr val="AB0520"/>
                </a:solidFill>
              </a:rPr>
              <a:t>	</a:t>
            </a:r>
            <a:r>
              <a:rPr lang="en-US" sz="2800" dirty="0" smtClean="0">
                <a:solidFill>
                  <a:srgbClr val="AB0520"/>
                </a:solidFill>
              </a:rPr>
              <a:t>because they got that way.”</a:t>
            </a:r>
          </a:p>
          <a:p>
            <a:pPr marL="457200" indent="0" fontAlgn="ctr">
              <a:buNone/>
            </a:pPr>
            <a:r>
              <a:rPr lang="en-US" sz="2800" dirty="0">
                <a:solidFill>
                  <a:srgbClr val="AB0520"/>
                </a:solidFill>
              </a:rPr>
              <a:t>	</a:t>
            </a:r>
            <a:r>
              <a:rPr lang="en-US" sz="2800" dirty="0" smtClean="0">
                <a:solidFill>
                  <a:srgbClr val="AB0520"/>
                </a:solidFill>
              </a:rPr>
              <a:t>	</a:t>
            </a:r>
            <a:r>
              <a:rPr lang="en-US" sz="2400" dirty="0" smtClean="0">
                <a:solidFill>
                  <a:srgbClr val="0C234B"/>
                </a:solidFill>
              </a:rPr>
              <a:t>attributed to Kenneth </a:t>
            </a:r>
            <a:r>
              <a:rPr lang="en-US" sz="2400" dirty="0" err="1" smtClean="0">
                <a:solidFill>
                  <a:srgbClr val="0C234B"/>
                </a:solidFill>
              </a:rPr>
              <a:t>Boulding</a:t>
            </a:r>
            <a:r>
              <a:rPr lang="en-US" sz="2400" dirty="0" smtClean="0">
                <a:solidFill>
                  <a:srgbClr val="0C234B"/>
                </a:solidFill>
              </a:rPr>
              <a:t>, Economist</a:t>
            </a:r>
            <a:endParaRPr lang="en-US" sz="2400" dirty="0">
              <a:solidFill>
                <a:srgbClr val="0C234B"/>
              </a:solidFill>
            </a:endParaRPr>
          </a:p>
        </p:txBody>
      </p:sp>
      <p:sp>
        <p:nvSpPr>
          <p:cNvPr id="4" name="Slide Number Placeholder 3"/>
          <p:cNvSpPr>
            <a:spLocks noGrp="1"/>
          </p:cNvSpPr>
          <p:nvPr>
            <p:ph type="sldNum" sz="quarter" idx="12"/>
          </p:nvPr>
        </p:nvSpPr>
        <p:spPr/>
        <p:txBody>
          <a:bodyPr/>
          <a:lstStyle/>
          <a:p>
            <a:fld id="{397DF74D-593A-4B15-876C-81AF3020FE94}" type="slidenum">
              <a:rPr lang="en-US" smtClean="0"/>
              <a:pPr/>
              <a:t>36</a:t>
            </a:fld>
            <a:endParaRPr lang="en-US"/>
          </a:p>
        </p:txBody>
      </p:sp>
    </p:spTree>
    <p:extLst>
      <p:ext uri="{BB962C8B-B14F-4D97-AF65-F5344CB8AC3E}">
        <p14:creationId xmlns:p14="http://schemas.microsoft.com/office/powerpoint/2010/main" val="2340732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Structural Differences</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37</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98763232"/>
              </p:ext>
            </p:extLst>
          </p:nvPr>
        </p:nvGraphicFramePr>
        <p:xfrm>
          <a:off x="1871663" y="1430338"/>
          <a:ext cx="5400675" cy="4762500"/>
        </p:xfrm>
        <a:graphic>
          <a:graphicData uri="http://schemas.openxmlformats.org/presentationml/2006/ole">
            <mc:AlternateContent xmlns:mc="http://schemas.openxmlformats.org/markup-compatibility/2006">
              <mc:Choice xmlns:v="urn:schemas-microsoft-com:vml" Requires="v">
                <p:oleObj spid="_x0000_s3139" name="Worksheet" r:id="rId4" imgW="5400707" imgH="4762438" progId="Excel.Sheet.12">
                  <p:embed/>
                </p:oleObj>
              </mc:Choice>
              <mc:Fallback>
                <p:oleObj name="Worksheet" r:id="rId4" imgW="5400707" imgH="4762438" progId="Excel.Sheet.12">
                  <p:embed/>
                  <p:pic>
                    <p:nvPicPr>
                      <p:cNvPr id="0" name=""/>
                      <p:cNvPicPr/>
                      <p:nvPr/>
                    </p:nvPicPr>
                    <p:blipFill>
                      <a:blip r:embed="rId5"/>
                      <a:stretch>
                        <a:fillRect/>
                      </a:stretch>
                    </p:blipFill>
                    <p:spPr>
                      <a:xfrm>
                        <a:off x="1871663" y="1430338"/>
                        <a:ext cx="5400675" cy="4762500"/>
                      </a:xfrm>
                      <a:prstGeom prst="rect">
                        <a:avLst/>
                      </a:prstGeom>
                    </p:spPr>
                  </p:pic>
                </p:oleObj>
              </mc:Fallback>
            </mc:AlternateContent>
          </a:graphicData>
        </a:graphic>
      </p:graphicFrame>
    </p:spTree>
    <p:extLst>
      <p:ext uri="{BB962C8B-B14F-4D97-AF65-F5344CB8AC3E}">
        <p14:creationId xmlns:p14="http://schemas.microsoft.com/office/powerpoint/2010/main" val="19291763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Cultural Differences</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38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17254430"/>
              </p:ext>
            </p:extLst>
          </p:nvPr>
        </p:nvGraphicFramePr>
        <p:xfrm>
          <a:off x="1871663" y="1192523"/>
          <a:ext cx="5400675" cy="5514975"/>
        </p:xfrm>
        <a:graphic>
          <a:graphicData uri="http://schemas.openxmlformats.org/presentationml/2006/ole">
            <mc:AlternateContent xmlns:mc="http://schemas.openxmlformats.org/markup-compatibility/2006">
              <mc:Choice xmlns:v="urn:schemas-microsoft-com:vml" Requires="v">
                <p:oleObj spid="_x0000_s4165" name="Worksheet" r:id="rId4" imgW="5400707" imgH="5515013" progId="Excel.Sheet.12">
                  <p:embed/>
                </p:oleObj>
              </mc:Choice>
              <mc:Fallback>
                <p:oleObj name="Worksheet" r:id="rId4" imgW="5400707" imgH="5515013" progId="Excel.Sheet.12">
                  <p:embed/>
                  <p:pic>
                    <p:nvPicPr>
                      <p:cNvPr id="0" name=""/>
                      <p:cNvPicPr/>
                      <p:nvPr/>
                    </p:nvPicPr>
                    <p:blipFill>
                      <a:blip r:embed="rId5"/>
                      <a:stretch>
                        <a:fillRect/>
                      </a:stretch>
                    </p:blipFill>
                    <p:spPr>
                      <a:xfrm>
                        <a:off x="1871663" y="1192523"/>
                        <a:ext cx="5400675" cy="5514975"/>
                      </a:xfrm>
                      <a:prstGeom prst="rect">
                        <a:avLst/>
                      </a:prstGeom>
                    </p:spPr>
                  </p:pic>
                </p:oleObj>
              </mc:Fallback>
            </mc:AlternateContent>
          </a:graphicData>
        </a:graphic>
      </p:graphicFrame>
    </p:spTree>
    <p:extLst>
      <p:ext uri="{BB962C8B-B14F-4D97-AF65-F5344CB8AC3E}">
        <p14:creationId xmlns:p14="http://schemas.microsoft.com/office/powerpoint/2010/main" val="19550037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Cultural Differences (cont.)</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39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027219254"/>
              </p:ext>
            </p:extLst>
          </p:nvPr>
        </p:nvGraphicFramePr>
        <p:xfrm>
          <a:off x="1884915" y="1518191"/>
          <a:ext cx="5400675" cy="4762500"/>
        </p:xfrm>
        <a:graphic>
          <a:graphicData uri="http://schemas.openxmlformats.org/presentationml/2006/ole">
            <mc:AlternateContent xmlns:mc="http://schemas.openxmlformats.org/markup-compatibility/2006">
              <mc:Choice xmlns:v="urn:schemas-microsoft-com:vml" Requires="v">
                <p:oleObj spid="_x0000_s5190" name="Worksheet" r:id="rId4" imgW="5400707" imgH="4762438" progId="Excel.Sheet.12">
                  <p:embed/>
                </p:oleObj>
              </mc:Choice>
              <mc:Fallback>
                <p:oleObj name="Worksheet" r:id="rId4" imgW="5400707" imgH="4762438" progId="Excel.Sheet.12">
                  <p:embed/>
                  <p:pic>
                    <p:nvPicPr>
                      <p:cNvPr id="0" name=""/>
                      <p:cNvPicPr/>
                      <p:nvPr/>
                    </p:nvPicPr>
                    <p:blipFill>
                      <a:blip r:embed="rId5"/>
                      <a:stretch>
                        <a:fillRect/>
                      </a:stretch>
                    </p:blipFill>
                    <p:spPr>
                      <a:xfrm>
                        <a:off x="1884915" y="1518191"/>
                        <a:ext cx="5400675" cy="4762500"/>
                      </a:xfrm>
                      <a:prstGeom prst="rect">
                        <a:avLst/>
                      </a:prstGeom>
                    </p:spPr>
                  </p:pic>
                </p:oleObj>
              </mc:Fallback>
            </mc:AlternateContent>
          </a:graphicData>
        </a:graphic>
      </p:graphicFrame>
    </p:spTree>
    <p:extLst>
      <p:ext uri="{BB962C8B-B14F-4D97-AF65-F5344CB8AC3E}">
        <p14:creationId xmlns:p14="http://schemas.microsoft.com/office/powerpoint/2010/main" val="2544467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sz="quarter" idx="1"/>
          </p:nvPr>
        </p:nvSpPr>
        <p:spPr/>
        <p:txBody>
          <a:bodyPr/>
          <a:lstStyle/>
          <a:p>
            <a:pPr marL="344488" lvl="1" indent="-344488">
              <a:spcBef>
                <a:spcPts val="700"/>
              </a:spcBef>
              <a:buClr>
                <a:schemeClr val="accent3"/>
              </a:buClr>
            </a:pPr>
            <a:r>
              <a:rPr lang="en-US" sz="3200" dirty="0" smtClean="0"/>
              <a:t>Have you thought about combining BI and IR?</a:t>
            </a:r>
          </a:p>
          <a:p>
            <a:pPr marL="881063" lvl="1" indent="-514350">
              <a:buFont typeface="+mj-lt"/>
              <a:buAutoNum type="arabicPeriod"/>
            </a:pPr>
            <a:r>
              <a:rPr lang="en-US" dirty="0" smtClean="0">
                <a:solidFill>
                  <a:srgbClr val="AB0520"/>
                </a:solidFill>
              </a:rPr>
              <a:t>We have already combined them or have decided to combine them.</a:t>
            </a:r>
          </a:p>
          <a:p>
            <a:pPr marL="881063" lvl="1" indent="-514350">
              <a:buFont typeface="+mj-lt"/>
              <a:buAutoNum type="arabicPeriod"/>
            </a:pPr>
            <a:r>
              <a:rPr lang="en-US" dirty="0" smtClean="0">
                <a:solidFill>
                  <a:srgbClr val="AB0520"/>
                </a:solidFill>
              </a:rPr>
              <a:t>We have decided </a:t>
            </a:r>
            <a:r>
              <a:rPr lang="en-US" u="sng" dirty="0" smtClean="0">
                <a:solidFill>
                  <a:srgbClr val="AB0520"/>
                </a:solidFill>
              </a:rPr>
              <a:t>not</a:t>
            </a:r>
            <a:r>
              <a:rPr lang="en-US" dirty="0" smtClean="0">
                <a:solidFill>
                  <a:srgbClr val="AB0520"/>
                </a:solidFill>
              </a:rPr>
              <a:t> to combine them.</a:t>
            </a:r>
          </a:p>
          <a:p>
            <a:pPr marL="881063" lvl="1" indent="-514350">
              <a:buFont typeface="+mj-lt"/>
              <a:buAutoNum type="arabicPeriod"/>
            </a:pPr>
            <a:r>
              <a:rPr lang="en-US" dirty="0" smtClean="0">
                <a:solidFill>
                  <a:srgbClr val="AB0520"/>
                </a:solidFill>
              </a:rPr>
              <a:t>We are actively considering it.</a:t>
            </a:r>
          </a:p>
          <a:p>
            <a:pPr marL="881063" lvl="1" indent="-514350">
              <a:buFont typeface="+mj-lt"/>
              <a:buAutoNum type="arabicPeriod"/>
            </a:pPr>
            <a:r>
              <a:rPr lang="en-US" dirty="0" smtClean="0">
                <a:solidFill>
                  <a:srgbClr val="AB0520"/>
                </a:solidFill>
              </a:rPr>
              <a:t>We are very interested in the idea.</a:t>
            </a:r>
          </a:p>
          <a:p>
            <a:pPr marL="881063" lvl="1" indent="-514350">
              <a:buFont typeface="+mj-lt"/>
              <a:buAutoNum type="arabicPeriod"/>
            </a:pPr>
            <a:r>
              <a:rPr lang="en-US" dirty="0" smtClean="0">
                <a:solidFill>
                  <a:srgbClr val="AB0520"/>
                </a:solidFill>
              </a:rPr>
              <a:t>We are curious.</a:t>
            </a:r>
          </a:p>
          <a:p>
            <a:pPr marL="881063" lvl="1" indent="-514350">
              <a:buFont typeface="+mj-lt"/>
              <a:buAutoNum type="arabicPeriod"/>
            </a:pPr>
            <a:r>
              <a:rPr lang="en-US" dirty="0" smtClean="0">
                <a:solidFill>
                  <a:srgbClr val="AB0520"/>
                </a:solidFill>
              </a:rPr>
              <a:t>We aren’t interested. (But I wanted to come to this session anyway!)</a:t>
            </a:r>
          </a:p>
        </p:txBody>
      </p:sp>
      <p:sp>
        <p:nvSpPr>
          <p:cNvPr id="4" name="Slide Number Placeholder 3"/>
          <p:cNvSpPr>
            <a:spLocks noGrp="1"/>
          </p:cNvSpPr>
          <p:nvPr>
            <p:ph type="sldNum" sz="quarter" idx="12"/>
          </p:nvPr>
        </p:nvSpPr>
        <p:spPr/>
        <p:txBody>
          <a:bodyPr/>
          <a:lstStyle/>
          <a:p>
            <a:fld id="{397DF74D-593A-4B15-876C-81AF3020FE94}" type="slidenum">
              <a:rPr lang="en-US" smtClean="0"/>
              <a:pPr/>
              <a:t>4</a:t>
            </a:fld>
            <a:endParaRPr lang="en-US" dirty="0"/>
          </a:p>
        </p:txBody>
      </p:sp>
    </p:spTree>
    <p:extLst>
      <p:ext uri="{BB962C8B-B14F-4D97-AF65-F5344CB8AC3E}">
        <p14:creationId xmlns:p14="http://schemas.microsoft.com/office/powerpoint/2010/main" val="40545332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 Question</a:t>
            </a:r>
            <a:endParaRPr lang="en-US" dirty="0"/>
          </a:p>
        </p:txBody>
      </p:sp>
      <p:sp>
        <p:nvSpPr>
          <p:cNvPr id="3" name="Content Placeholder 2"/>
          <p:cNvSpPr>
            <a:spLocks noGrp="1"/>
          </p:cNvSpPr>
          <p:nvPr>
            <p:ph sz="quarter" idx="1"/>
          </p:nvPr>
        </p:nvSpPr>
        <p:spPr/>
        <p:txBody>
          <a:bodyPr/>
          <a:lstStyle/>
          <a:p>
            <a:pPr marL="344488" lvl="1" indent="-344488">
              <a:spcBef>
                <a:spcPts val="700"/>
              </a:spcBef>
              <a:buClr>
                <a:srgbClr val="5C8727"/>
              </a:buClr>
            </a:pPr>
            <a:r>
              <a:rPr lang="en-US" sz="3200" dirty="0" smtClean="0"/>
              <a:t>Based on the findings from this set of institutions, are you now?</a:t>
            </a:r>
            <a:endParaRPr lang="en-US" sz="3200" dirty="0"/>
          </a:p>
          <a:p>
            <a:pPr lvl="1" fontAlgn="ctr"/>
            <a:r>
              <a:rPr lang="en-US" sz="3200" dirty="0" smtClean="0">
                <a:solidFill>
                  <a:srgbClr val="AB0520"/>
                </a:solidFill>
              </a:rPr>
              <a:t>Happy…this marriage is </a:t>
            </a:r>
            <a:r>
              <a:rPr lang="en-US" sz="3200" u="sng" dirty="0" smtClean="0">
                <a:solidFill>
                  <a:srgbClr val="AB0520"/>
                </a:solidFill>
              </a:rPr>
              <a:t>meant to be</a:t>
            </a:r>
          </a:p>
          <a:p>
            <a:pPr lvl="1" fontAlgn="ctr"/>
            <a:r>
              <a:rPr lang="en-US" sz="3200" dirty="0" smtClean="0">
                <a:solidFill>
                  <a:srgbClr val="AB0520"/>
                </a:solidFill>
              </a:rPr>
              <a:t>Hopeful…you know it just </a:t>
            </a:r>
            <a:r>
              <a:rPr lang="en-US" sz="3200" u="sng" dirty="0" smtClean="0">
                <a:solidFill>
                  <a:srgbClr val="AB0520"/>
                </a:solidFill>
              </a:rPr>
              <a:t>might work</a:t>
            </a:r>
            <a:endParaRPr lang="en-US" sz="3200" u="sng" dirty="0">
              <a:solidFill>
                <a:srgbClr val="AB0520"/>
              </a:solidFill>
            </a:endParaRPr>
          </a:p>
          <a:p>
            <a:pPr lvl="1" fontAlgn="ctr"/>
            <a:r>
              <a:rPr lang="en-US" sz="3200" dirty="0" smtClean="0">
                <a:solidFill>
                  <a:srgbClr val="AB0520"/>
                </a:solidFill>
              </a:rPr>
              <a:t>Determined…we’re going to </a:t>
            </a:r>
            <a:r>
              <a:rPr lang="en-US" sz="3200" u="sng" dirty="0" smtClean="0">
                <a:solidFill>
                  <a:srgbClr val="AB0520"/>
                </a:solidFill>
              </a:rPr>
              <a:t>make it work</a:t>
            </a:r>
          </a:p>
          <a:p>
            <a:pPr lvl="1" fontAlgn="ctr"/>
            <a:r>
              <a:rPr lang="en-US" sz="3200" dirty="0" smtClean="0">
                <a:solidFill>
                  <a:srgbClr val="AB0520"/>
                </a:solidFill>
              </a:rPr>
              <a:t>Discouraged…this is </a:t>
            </a:r>
            <a:r>
              <a:rPr lang="en-US" sz="3200" u="sng" dirty="0" smtClean="0">
                <a:solidFill>
                  <a:srgbClr val="AB0520"/>
                </a:solidFill>
              </a:rPr>
              <a:t>never</a:t>
            </a:r>
            <a:r>
              <a:rPr lang="en-US" sz="3200" dirty="0" smtClean="0">
                <a:solidFill>
                  <a:srgbClr val="AB0520"/>
                </a:solidFill>
              </a:rPr>
              <a:t> going to work</a:t>
            </a:r>
          </a:p>
        </p:txBody>
      </p:sp>
      <p:sp>
        <p:nvSpPr>
          <p:cNvPr id="4" name="Slide Number Placeholder 3"/>
          <p:cNvSpPr>
            <a:spLocks noGrp="1"/>
          </p:cNvSpPr>
          <p:nvPr>
            <p:ph type="sldNum" sz="quarter" idx="12"/>
          </p:nvPr>
        </p:nvSpPr>
        <p:spPr/>
        <p:txBody>
          <a:bodyPr/>
          <a:lstStyle/>
          <a:p>
            <a:fld id="{397DF74D-593A-4B15-876C-81AF3020FE94}" type="slidenum">
              <a:rPr lang="en-US" smtClean="0"/>
              <a:pPr/>
              <a:t>40</a:t>
            </a:fld>
            <a:endParaRPr lang="en-US" dirty="0"/>
          </a:p>
        </p:txBody>
      </p:sp>
    </p:spTree>
    <p:extLst>
      <p:ext uri="{BB962C8B-B14F-4D97-AF65-F5344CB8AC3E}">
        <p14:creationId xmlns:p14="http://schemas.microsoft.com/office/powerpoint/2010/main" val="37105473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3 – Conclusions </a:t>
            </a:r>
            <a:r>
              <a:rPr lang="en-US" dirty="0"/>
              <a:t>&amp; Recommendations</a:t>
            </a:r>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3748490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sz="quarter" idx="1"/>
          </p:nvPr>
        </p:nvSpPr>
        <p:spPr/>
        <p:txBody>
          <a:bodyPr/>
          <a:lstStyle/>
          <a:p>
            <a:r>
              <a:rPr lang="en-US" sz="2400" dirty="0" smtClean="0"/>
              <a:t>Combining IR &amp; BI is currently not common…of the 14 institutions:</a:t>
            </a:r>
          </a:p>
          <a:p>
            <a:pPr lvl="1"/>
            <a:r>
              <a:rPr lang="en-US" sz="2400" dirty="0" smtClean="0"/>
              <a:t>One has done it in great part</a:t>
            </a:r>
          </a:p>
          <a:p>
            <a:pPr lvl="1"/>
            <a:r>
              <a:rPr lang="en-US" sz="2400" dirty="0" smtClean="0"/>
              <a:t>Two see an opportunity right now (both due to turnover and need to rebuild)</a:t>
            </a:r>
          </a:p>
          <a:p>
            <a:pPr lvl="1"/>
            <a:r>
              <a:rPr lang="en-US" sz="2400" dirty="0" smtClean="0"/>
              <a:t>Note these tend to be smaller institutions</a:t>
            </a:r>
          </a:p>
          <a:p>
            <a:r>
              <a:rPr lang="en-US" sz="2400" dirty="0" smtClean="0"/>
              <a:t>Very wide range of responses around how well IR &amp; BI work together today</a:t>
            </a:r>
          </a:p>
          <a:p>
            <a:r>
              <a:rPr lang="en-US" sz="2400" dirty="0"/>
              <a:t>Local </a:t>
            </a:r>
            <a:r>
              <a:rPr lang="en-US" sz="2400" dirty="0" smtClean="0"/>
              <a:t>forces </a:t>
            </a:r>
            <a:r>
              <a:rPr lang="en-US" sz="2400" dirty="0"/>
              <a:t>matter a </a:t>
            </a:r>
            <a:r>
              <a:rPr lang="en-US" sz="2400" dirty="0" smtClean="0"/>
              <a:t>lot</a:t>
            </a:r>
          </a:p>
          <a:p>
            <a:r>
              <a:rPr lang="en-US" sz="2400" dirty="0" smtClean="0"/>
              <a:t>People matter a lot</a:t>
            </a:r>
            <a:endParaRPr lang="en-US" sz="2400" dirty="0"/>
          </a:p>
          <a:p>
            <a:r>
              <a:rPr lang="en-US" sz="2400" dirty="0" smtClean="0"/>
              <a:t>Structural </a:t>
            </a:r>
            <a:r>
              <a:rPr lang="en-US" sz="2400" dirty="0"/>
              <a:t>and cultural differences between </a:t>
            </a:r>
            <a:r>
              <a:rPr lang="en-US" sz="2400" dirty="0" smtClean="0"/>
              <a:t>IR </a:t>
            </a:r>
            <a:r>
              <a:rPr lang="en-US" sz="2400" dirty="0"/>
              <a:t>and </a:t>
            </a:r>
            <a:r>
              <a:rPr lang="en-US" sz="2400" dirty="0" smtClean="0"/>
              <a:t>BI </a:t>
            </a:r>
            <a:r>
              <a:rPr lang="en-US" sz="2400" dirty="0"/>
              <a:t>are real and </a:t>
            </a:r>
            <a:r>
              <a:rPr lang="en-US" sz="2400" dirty="0" smtClean="0"/>
              <a:t>explainable</a:t>
            </a:r>
            <a:endParaRPr lang="en-US" sz="2400"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42</a:t>
            </a:fld>
            <a:endParaRPr lang="en-US" dirty="0"/>
          </a:p>
        </p:txBody>
      </p:sp>
    </p:spTree>
    <p:extLst>
      <p:ext uri="{BB962C8B-B14F-4D97-AF65-F5344CB8AC3E}">
        <p14:creationId xmlns:p14="http://schemas.microsoft.com/office/powerpoint/2010/main" val="11752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About Working Well</a:t>
            </a:r>
            <a:endParaRPr lang="en-US" dirty="0"/>
          </a:p>
        </p:txBody>
      </p:sp>
      <p:sp>
        <p:nvSpPr>
          <p:cNvPr id="3" name="Content Placeholder 2"/>
          <p:cNvSpPr>
            <a:spLocks noGrp="1"/>
          </p:cNvSpPr>
          <p:nvPr>
            <p:ph sz="quarter" idx="1"/>
          </p:nvPr>
        </p:nvSpPr>
        <p:spPr>
          <a:xfrm>
            <a:off x="612648" y="1311276"/>
            <a:ext cx="8153400" cy="4011001"/>
          </a:xfrm>
        </p:spPr>
        <p:txBody>
          <a:bodyPr/>
          <a:lstStyle/>
          <a:p>
            <a:r>
              <a:rPr lang="en-US" sz="2800" dirty="0" smtClean="0"/>
              <a:t>Recognition of differences</a:t>
            </a:r>
          </a:p>
          <a:p>
            <a:r>
              <a:rPr lang="en-US" sz="2800" dirty="0" smtClean="0"/>
              <a:t>Recognition of larger forces at play</a:t>
            </a:r>
          </a:p>
          <a:p>
            <a:r>
              <a:rPr lang="en-US" sz="2800" dirty="0" smtClean="0"/>
              <a:t>Willingness to work together towards larger goals</a:t>
            </a:r>
          </a:p>
          <a:p>
            <a:pPr lvl="1"/>
            <a:r>
              <a:rPr lang="en-US" sz="2800" dirty="0" smtClean="0"/>
              <a:t>Playing to strengths</a:t>
            </a:r>
          </a:p>
          <a:p>
            <a:pPr lvl="1"/>
            <a:r>
              <a:rPr lang="en-US" sz="2800" dirty="0" smtClean="0"/>
              <a:t>Ability to find compromise</a:t>
            </a:r>
          </a:p>
          <a:p>
            <a:r>
              <a:rPr lang="en-US" sz="2800" dirty="0" smtClean="0"/>
              <a:t>Leadership</a:t>
            </a:r>
          </a:p>
          <a:p>
            <a:r>
              <a:rPr lang="en-US" sz="2800" dirty="0" smtClean="0"/>
              <a:t>Successful projects</a:t>
            </a:r>
          </a:p>
          <a:p>
            <a:pPr marL="0" indent="0">
              <a:buNone/>
            </a:pPr>
            <a:endParaRPr lang="en-US" dirty="0" smtClean="0"/>
          </a:p>
        </p:txBody>
      </p:sp>
      <p:sp>
        <p:nvSpPr>
          <p:cNvPr id="4" name="Slide Number Placeholder 3"/>
          <p:cNvSpPr>
            <a:spLocks noGrp="1"/>
          </p:cNvSpPr>
          <p:nvPr>
            <p:ph type="sldNum" sz="quarter" idx="12"/>
          </p:nvPr>
        </p:nvSpPr>
        <p:spPr/>
        <p:txBody>
          <a:bodyPr/>
          <a:lstStyle/>
          <a:p>
            <a:fld id="{397DF74D-593A-4B15-876C-81AF3020FE94}" type="slidenum">
              <a:rPr lang="en-US" smtClean="0"/>
              <a:pPr/>
              <a:t>43</a:t>
            </a:fld>
            <a:endParaRPr lang="en-US" dirty="0"/>
          </a:p>
        </p:txBody>
      </p:sp>
    </p:spTree>
    <p:extLst>
      <p:ext uri="{BB962C8B-B14F-4D97-AF65-F5344CB8AC3E}">
        <p14:creationId xmlns:p14="http://schemas.microsoft.com/office/powerpoint/2010/main" val="18186840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Observations About Not Working Well</a:t>
            </a:r>
            <a:endParaRPr lang="en-US" sz="4000" dirty="0"/>
          </a:p>
        </p:txBody>
      </p:sp>
      <p:sp>
        <p:nvSpPr>
          <p:cNvPr id="3" name="Content Placeholder 2"/>
          <p:cNvSpPr>
            <a:spLocks noGrp="1"/>
          </p:cNvSpPr>
          <p:nvPr>
            <p:ph sz="quarter" idx="1"/>
          </p:nvPr>
        </p:nvSpPr>
        <p:spPr/>
        <p:txBody>
          <a:bodyPr/>
          <a:lstStyle/>
          <a:p>
            <a:r>
              <a:rPr lang="en-US" sz="2800" dirty="0" smtClean="0"/>
              <a:t>Recognition of differences</a:t>
            </a:r>
          </a:p>
          <a:p>
            <a:r>
              <a:rPr lang="en-US" sz="2800" dirty="0" smtClean="0"/>
              <a:t>Limited recognition of larger forces at play</a:t>
            </a:r>
          </a:p>
          <a:p>
            <a:r>
              <a:rPr lang="en-US" sz="2800" dirty="0" smtClean="0"/>
              <a:t>Less willing or able to work together towards a larger goal</a:t>
            </a:r>
          </a:p>
          <a:p>
            <a:pPr lvl="1"/>
            <a:r>
              <a:rPr lang="en-US" sz="2800" dirty="0" smtClean="0"/>
              <a:t>Disagreements on authority</a:t>
            </a:r>
          </a:p>
          <a:p>
            <a:pPr lvl="1"/>
            <a:r>
              <a:rPr lang="en-US" sz="2800" dirty="0" smtClean="0"/>
              <a:t>...technology</a:t>
            </a:r>
          </a:p>
          <a:p>
            <a:pPr lvl="1"/>
            <a:r>
              <a:rPr lang="en-US" sz="2800" dirty="0" smtClean="0"/>
              <a:t>…methodology</a:t>
            </a:r>
          </a:p>
          <a:p>
            <a:pPr lvl="1"/>
            <a:r>
              <a:rPr lang="en-US" sz="2800" dirty="0" smtClean="0"/>
              <a:t>Less trust</a:t>
            </a:r>
          </a:p>
          <a:p>
            <a:r>
              <a:rPr lang="en-US" sz="2800" dirty="0" smtClean="0"/>
              <a:t>Unsuccessful projects</a:t>
            </a:r>
          </a:p>
        </p:txBody>
      </p:sp>
      <p:sp>
        <p:nvSpPr>
          <p:cNvPr id="4" name="Slide Number Placeholder 3"/>
          <p:cNvSpPr>
            <a:spLocks noGrp="1"/>
          </p:cNvSpPr>
          <p:nvPr>
            <p:ph type="sldNum" sz="quarter" idx="12"/>
          </p:nvPr>
        </p:nvSpPr>
        <p:spPr/>
        <p:txBody>
          <a:bodyPr/>
          <a:lstStyle/>
          <a:p>
            <a:fld id="{397DF74D-593A-4B15-876C-81AF3020FE94}" type="slidenum">
              <a:rPr lang="en-US" smtClean="0"/>
              <a:pPr/>
              <a:t>44</a:t>
            </a:fld>
            <a:endParaRPr lang="en-US" dirty="0"/>
          </a:p>
        </p:txBody>
      </p:sp>
    </p:spTree>
    <p:extLst>
      <p:ext uri="{BB962C8B-B14F-4D97-AF65-F5344CB8AC3E}">
        <p14:creationId xmlns:p14="http://schemas.microsoft.com/office/powerpoint/2010/main" val="36624018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Larger Forces at Work</a:t>
            </a:r>
            <a:endParaRPr lang="en-US" dirty="0"/>
          </a:p>
        </p:txBody>
      </p:sp>
      <p:sp>
        <p:nvSpPr>
          <p:cNvPr id="3" name="Content Placeholder 2"/>
          <p:cNvSpPr>
            <a:spLocks noGrp="1"/>
          </p:cNvSpPr>
          <p:nvPr>
            <p:ph sz="quarter" idx="1"/>
          </p:nvPr>
        </p:nvSpPr>
        <p:spPr/>
        <p:txBody>
          <a:bodyPr/>
          <a:lstStyle/>
          <a:p>
            <a:r>
              <a:rPr lang="en-US" sz="2400" dirty="0"/>
              <a:t>Demand for </a:t>
            </a:r>
            <a:r>
              <a:rPr lang="en-US" sz="2400" dirty="0" smtClean="0"/>
              <a:t>information that is:</a:t>
            </a:r>
          </a:p>
          <a:p>
            <a:pPr lvl="1"/>
            <a:r>
              <a:rPr lang="en-US" sz="2400" dirty="0" smtClean="0"/>
              <a:t>Relevant (type, currency)</a:t>
            </a:r>
          </a:p>
          <a:p>
            <a:pPr lvl="1"/>
            <a:r>
              <a:rPr lang="en-US" sz="2400" dirty="0" smtClean="0"/>
              <a:t>Usable (trusted, understandable, integrated)</a:t>
            </a:r>
          </a:p>
          <a:p>
            <a:pPr lvl="1"/>
            <a:r>
              <a:rPr lang="en-US" sz="2400" dirty="0" smtClean="0"/>
              <a:t>Available (time-of-day, technology</a:t>
            </a:r>
            <a:r>
              <a:rPr lang="en-US" sz="2400" smtClean="0"/>
              <a:t>, self-service</a:t>
            </a:r>
            <a:r>
              <a:rPr lang="en-US" sz="2400" dirty="0" smtClean="0"/>
              <a:t>)</a:t>
            </a:r>
          </a:p>
          <a:p>
            <a:r>
              <a:rPr lang="en-US" sz="2400" dirty="0" smtClean="0"/>
              <a:t>Expectation that information is a “free good” like the Internet</a:t>
            </a:r>
          </a:p>
          <a:p>
            <a:pPr lvl="1"/>
            <a:r>
              <a:rPr lang="en-US" sz="2400" dirty="0" smtClean="0"/>
              <a:t>Available &amp; searchable</a:t>
            </a:r>
          </a:p>
          <a:p>
            <a:pPr lvl="1"/>
            <a:r>
              <a:rPr lang="en-US" sz="2400" dirty="0" smtClean="0"/>
              <a:t>Tolerance for variation in presentation (but probably not an attitude of </a:t>
            </a:r>
            <a:r>
              <a:rPr lang="en-US" sz="2400" i="1" dirty="0" smtClean="0"/>
              <a:t>caveat emptor</a:t>
            </a:r>
            <a:r>
              <a:rPr lang="en-US" sz="2400" dirty="0" smtClean="0"/>
              <a:t>!)</a:t>
            </a:r>
          </a:p>
          <a:p>
            <a:r>
              <a:rPr lang="en-US" sz="2400" dirty="0" smtClean="0"/>
              <a:t>Growing interest in Predictive Analytics</a:t>
            </a:r>
          </a:p>
          <a:p>
            <a:r>
              <a:rPr lang="en-US" sz="2400" dirty="0" smtClean="0"/>
              <a:t>See data </a:t>
            </a:r>
            <a:r>
              <a:rPr lang="en-US" sz="2400" dirty="0"/>
              <a:t>as </a:t>
            </a:r>
            <a:r>
              <a:rPr lang="en-US" sz="2400" dirty="0" smtClean="0"/>
              <a:t>institutional asset…less tolerance for silos</a:t>
            </a:r>
            <a:endParaRPr lang="en-US" sz="2400" dirty="0"/>
          </a:p>
          <a:p>
            <a:r>
              <a:rPr lang="en-US" sz="2400" dirty="0" smtClean="0"/>
              <a:t>Increasing technical savvy </a:t>
            </a:r>
            <a:r>
              <a:rPr lang="en-US" sz="2400" dirty="0"/>
              <a:t>of users</a:t>
            </a:r>
          </a:p>
          <a:p>
            <a:r>
              <a:rPr lang="en-US" sz="2400" dirty="0" smtClean="0"/>
              <a:t>Pressures </a:t>
            </a:r>
            <a:r>
              <a:rPr lang="en-US" sz="2400" dirty="0"/>
              <a:t>on higher </a:t>
            </a:r>
            <a:r>
              <a:rPr lang="en-US" sz="2400" dirty="0" smtClean="0"/>
              <a:t>education &amp; political instability</a:t>
            </a:r>
            <a:endParaRPr lang="en-US" sz="2400"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45</a:t>
            </a:fld>
            <a:endParaRPr lang="en-US" dirty="0"/>
          </a:p>
        </p:txBody>
      </p:sp>
    </p:spTree>
    <p:extLst>
      <p:ext uri="{BB962C8B-B14F-4D97-AF65-F5344CB8AC3E}">
        <p14:creationId xmlns:p14="http://schemas.microsoft.com/office/powerpoint/2010/main" val="30840623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sz="2200" dirty="0" smtClean="0"/>
              <a:t>It’s a big problem if BI &amp; IR are not working well together</a:t>
            </a:r>
          </a:p>
          <a:p>
            <a:pPr marL="457200" indent="-457200">
              <a:buFont typeface="+mj-lt"/>
              <a:buAutoNum type="arabicPeriod"/>
            </a:pPr>
            <a:r>
              <a:rPr lang="en-US" sz="2200" dirty="0" smtClean="0"/>
              <a:t>Start by understanding the differences between the two groups</a:t>
            </a:r>
          </a:p>
          <a:p>
            <a:pPr marL="457200" indent="-457200">
              <a:buFont typeface="+mj-lt"/>
              <a:buAutoNum type="arabicPeriod"/>
            </a:pPr>
            <a:r>
              <a:rPr lang="en-US" sz="2200" dirty="0" smtClean="0"/>
              <a:t>Develop a vision of how things could &amp; should work</a:t>
            </a:r>
          </a:p>
          <a:p>
            <a:pPr marL="457200" indent="-457200">
              <a:buFont typeface="+mj-lt"/>
              <a:buAutoNum type="arabicPeriod"/>
            </a:pPr>
            <a:r>
              <a:rPr lang="en-US" sz="2200" dirty="0" smtClean="0"/>
              <a:t>Conduct successful joint projects to move forward</a:t>
            </a:r>
          </a:p>
          <a:p>
            <a:pPr marL="457200" indent="-457200">
              <a:buFont typeface="+mj-lt"/>
              <a:buAutoNum type="arabicPeriod"/>
            </a:pPr>
            <a:r>
              <a:rPr lang="en-US" sz="2200" dirty="0" smtClean="0"/>
              <a:t>Do not take project success for granted</a:t>
            </a:r>
          </a:p>
          <a:p>
            <a:pPr marL="709613" lvl="1" indent="-342900">
              <a:buFont typeface="+mj-lt"/>
              <a:buAutoNum type="alphaUcPeriod"/>
            </a:pPr>
            <a:r>
              <a:rPr lang="en-US" sz="2000" dirty="0" smtClean="0"/>
              <a:t>Leadership needs to be strong &amp; executive oversight is critical</a:t>
            </a:r>
          </a:p>
          <a:p>
            <a:pPr marL="457200" indent="-457200">
              <a:buFont typeface="+mj-lt"/>
              <a:buAutoNum type="arabicPeriod"/>
            </a:pPr>
            <a:r>
              <a:rPr lang="en-US" sz="2200" dirty="0" smtClean="0"/>
              <a:t>Consider combining BI &amp; IR as a way to:</a:t>
            </a:r>
          </a:p>
          <a:p>
            <a:pPr marL="709613" lvl="1" indent="-342900">
              <a:buFont typeface="+mj-lt"/>
              <a:buAutoNum type="alphaUcPeriod"/>
            </a:pPr>
            <a:r>
              <a:rPr lang="en-US" sz="2000" dirty="0" smtClean="0"/>
              <a:t>Capitalize on a good working relationship (marriage made in heaven)</a:t>
            </a:r>
          </a:p>
          <a:p>
            <a:pPr marL="709613" lvl="1" indent="-342900">
              <a:buFont typeface="+mj-lt"/>
              <a:buAutoNum type="alphaUcPeriod"/>
            </a:pPr>
            <a:r>
              <a:rPr lang="en-US" sz="2000" dirty="0" smtClean="0"/>
              <a:t>Or force an improved working relationship (arranged marriage)</a:t>
            </a:r>
          </a:p>
          <a:p>
            <a:pPr marL="457200" indent="-457200">
              <a:buFont typeface="+mj-lt"/>
              <a:buAutoNum type="arabicPeriod"/>
            </a:pPr>
            <a:r>
              <a:rPr lang="en-US" sz="2200" dirty="0" smtClean="0"/>
              <a:t>Get the reports-to structure right. </a:t>
            </a:r>
          </a:p>
          <a:p>
            <a:pPr marL="709613" lvl="1" indent="-342900">
              <a:buFont typeface="+mj-lt"/>
              <a:buAutoNum type="alphaUcPeriod"/>
            </a:pPr>
            <a:r>
              <a:rPr lang="en-US" sz="2000" dirty="0" smtClean="0"/>
              <a:t>Very high</a:t>
            </a:r>
          </a:p>
          <a:p>
            <a:pPr marL="709613" lvl="1" indent="-342900">
              <a:buFont typeface="+mj-lt"/>
              <a:buAutoNum type="alphaUcPeriod"/>
            </a:pPr>
            <a:r>
              <a:rPr lang="en-US" sz="2000" dirty="0" smtClean="0"/>
              <a:t>Institution-wide in perspective, both in fact and in perception</a:t>
            </a:r>
            <a:endParaRPr lang="en-US" sz="2000"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46</a:t>
            </a:fld>
            <a:endParaRPr lang="en-US" dirty="0"/>
          </a:p>
        </p:txBody>
      </p:sp>
    </p:spTree>
    <p:extLst>
      <p:ext uri="{BB962C8B-B14F-4D97-AF65-F5344CB8AC3E}">
        <p14:creationId xmlns:p14="http://schemas.microsoft.com/office/powerpoint/2010/main" val="107502774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Specifically</a:t>
            </a:r>
            <a:endParaRPr lang="en-US" dirty="0"/>
          </a:p>
        </p:txBody>
      </p:sp>
      <p:sp>
        <p:nvSpPr>
          <p:cNvPr id="3" name="Content Placeholder 2"/>
          <p:cNvSpPr>
            <a:spLocks noGrp="1"/>
          </p:cNvSpPr>
          <p:nvPr>
            <p:ph sz="quarter" idx="1"/>
          </p:nvPr>
        </p:nvSpPr>
        <p:spPr/>
        <p:txBody>
          <a:bodyPr/>
          <a:lstStyle/>
          <a:p>
            <a:pPr marL="457200" indent="-457200">
              <a:buFont typeface="+mj-lt"/>
              <a:buAutoNum type="arabicPeriod"/>
            </a:pPr>
            <a:r>
              <a:rPr lang="en-US" sz="2000" dirty="0" smtClean="0"/>
              <a:t>Treat the production of official numbers as a process</a:t>
            </a:r>
          </a:p>
          <a:p>
            <a:pPr marL="709613" lvl="1" indent="-342900">
              <a:buFont typeface="+mj-lt"/>
              <a:buAutoNum type="alphaUcPeriod"/>
            </a:pPr>
            <a:r>
              <a:rPr lang="en-US" sz="1800" dirty="0" smtClean="0"/>
              <a:t>BI supplies raw numbers via the Data Warehouse</a:t>
            </a:r>
          </a:p>
          <a:p>
            <a:pPr marL="709613" lvl="1" indent="-342900">
              <a:buFont typeface="+mj-lt"/>
              <a:buAutoNum type="alphaUcPeriod"/>
            </a:pPr>
            <a:r>
              <a:rPr lang="en-US" sz="1800" dirty="0" smtClean="0"/>
              <a:t>IR reviews and revises numbers as necessary</a:t>
            </a:r>
          </a:p>
          <a:p>
            <a:pPr marL="709613" lvl="1" indent="-342900">
              <a:buFont typeface="+mj-lt"/>
              <a:buAutoNum type="alphaUcPeriod"/>
            </a:pPr>
            <a:r>
              <a:rPr lang="en-US" sz="1800" dirty="0" smtClean="0"/>
              <a:t>Official numbers go back into the Data Warehouse</a:t>
            </a:r>
          </a:p>
          <a:p>
            <a:pPr marL="709613" lvl="1" indent="-342900">
              <a:buFont typeface="+mj-lt"/>
              <a:buAutoNum type="alphaUcPeriod"/>
            </a:pPr>
            <a:r>
              <a:rPr lang="en-US" sz="1800" dirty="0" smtClean="0"/>
              <a:t>Opportunities to semi-automate are identified and exploited</a:t>
            </a:r>
          </a:p>
          <a:p>
            <a:pPr marL="457200" indent="-457200">
              <a:buFont typeface="+mj-lt"/>
              <a:buAutoNum type="arabicPeriod"/>
            </a:pPr>
            <a:r>
              <a:rPr lang="en-US" sz="2000" dirty="0" smtClean="0"/>
              <a:t>Move toward a single common store for reporting and analysis data</a:t>
            </a:r>
          </a:p>
          <a:p>
            <a:pPr marL="709613" lvl="1" indent="-342900">
              <a:buFont typeface="+mj-lt"/>
              <a:buAutoNum type="alphaUcPeriod"/>
            </a:pPr>
            <a:r>
              <a:rPr lang="en-US" sz="1800" dirty="0" smtClean="0"/>
              <a:t>Either the Data Warehouse, or something that includes the Data Warehouse</a:t>
            </a:r>
          </a:p>
          <a:p>
            <a:pPr marL="709613" lvl="1" indent="-342900">
              <a:buFont typeface="+mj-lt"/>
              <a:buAutoNum type="alphaUcPeriod"/>
            </a:pPr>
            <a:r>
              <a:rPr lang="en-US" sz="1800" dirty="0" smtClean="0"/>
              <a:t>Allow/encourage multiple tools for accessing the data, including visualization</a:t>
            </a:r>
          </a:p>
          <a:p>
            <a:pPr marL="457200" indent="-457200">
              <a:buFont typeface="+mj-lt"/>
              <a:buAutoNum type="arabicPeriod"/>
            </a:pPr>
            <a:r>
              <a:rPr lang="en-US" sz="2000" dirty="0" smtClean="0"/>
              <a:t>Address the most important data management issues</a:t>
            </a:r>
          </a:p>
          <a:p>
            <a:pPr marL="709613" lvl="1" indent="-342900">
              <a:buFont typeface="+mj-lt"/>
              <a:buAutoNum type="alphaUcPeriod"/>
            </a:pPr>
            <a:r>
              <a:rPr lang="en-US" sz="1800" dirty="0" smtClean="0"/>
              <a:t>Provide common definitions in business terms</a:t>
            </a:r>
          </a:p>
          <a:p>
            <a:pPr marL="709613" lvl="1" indent="-342900">
              <a:buFont typeface="+mj-lt"/>
              <a:buAutoNum type="alphaUcPeriod"/>
            </a:pPr>
            <a:r>
              <a:rPr lang="en-US" sz="1800" dirty="0" smtClean="0"/>
              <a:t>Create a vehicle for prioritizing and addressing data quality issues</a:t>
            </a:r>
          </a:p>
          <a:p>
            <a:pPr marL="457200" indent="-457200">
              <a:buFont typeface="+mj-lt"/>
              <a:buAutoNum type="arabicPeriod"/>
            </a:pPr>
            <a:r>
              <a:rPr lang="en-US" sz="2000" dirty="0" smtClean="0"/>
              <a:t>Accept and manage much more open access to data and more distributed expertise</a:t>
            </a:r>
          </a:p>
          <a:p>
            <a:pPr marL="457200" indent="-457200">
              <a:buFont typeface="+mj-lt"/>
              <a:buAutoNum type="arabicPeriod"/>
            </a:pPr>
            <a:r>
              <a:rPr lang="en-US" sz="2000" dirty="0" smtClean="0"/>
              <a:t>Work together towards the information that is really needed to inform and help steer the institution</a:t>
            </a:r>
          </a:p>
        </p:txBody>
      </p:sp>
      <p:sp>
        <p:nvSpPr>
          <p:cNvPr id="4" name="Slide Number Placeholder 3"/>
          <p:cNvSpPr>
            <a:spLocks noGrp="1"/>
          </p:cNvSpPr>
          <p:nvPr>
            <p:ph type="sldNum" sz="quarter" idx="12"/>
          </p:nvPr>
        </p:nvSpPr>
        <p:spPr/>
        <p:txBody>
          <a:bodyPr/>
          <a:lstStyle/>
          <a:p>
            <a:fld id="{397DF74D-593A-4B15-876C-81AF3020FE94}" type="slidenum">
              <a:rPr lang="en-US" smtClean="0"/>
              <a:pPr/>
              <a:t>47</a:t>
            </a:fld>
            <a:endParaRPr lang="en-US" dirty="0"/>
          </a:p>
        </p:txBody>
      </p:sp>
    </p:spTree>
    <p:extLst>
      <p:ext uri="{BB962C8B-B14F-4D97-AF65-F5344CB8AC3E}">
        <p14:creationId xmlns:p14="http://schemas.microsoft.com/office/powerpoint/2010/main" val="4749928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97DF74D-593A-4B15-876C-81AF3020FE94}" type="slidenum">
              <a:rPr lang="en-US" smtClean="0"/>
              <a:t>48</a:t>
            </a:fld>
            <a:endParaRPr lang="en-US"/>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631" y="178130"/>
            <a:ext cx="8740239" cy="6353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43244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with a Nice Cup of Coffee…</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49</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648" y="1249679"/>
            <a:ext cx="7807452" cy="5174043"/>
          </a:xfrm>
          <a:prstGeom prst="rect">
            <a:avLst/>
          </a:prstGeom>
        </p:spPr>
      </p:pic>
    </p:spTree>
    <p:extLst>
      <p:ext uri="{BB962C8B-B14F-4D97-AF65-F5344CB8AC3E}">
        <p14:creationId xmlns:p14="http://schemas.microsoft.com/office/powerpoint/2010/main" val="23650128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a:xfrm>
            <a:off x="628414" y="1311276"/>
            <a:ext cx="8153400" cy="4991554"/>
          </a:xfrm>
        </p:spPr>
        <p:txBody>
          <a:bodyPr/>
          <a:lstStyle/>
          <a:p>
            <a:pPr marL="514350" indent="-514350">
              <a:buFont typeface="+mj-lt"/>
              <a:buAutoNum type="arabicPeriod"/>
            </a:pPr>
            <a:r>
              <a:rPr lang="en-US" dirty="0" smtClean="0"/>
              <a:t>UA experience in combining IR and BI</a:t>
            </a:r>
          </a:p>
          <a:p>
            <a:pPr marL="514350" indent="-514350">
              <a:buFont typeface="+mj-lt"/>
              <a:buAutoNum type="arabicPeriod"/>
            </a:pPr>
            <a:r>
              <a:rPr lang="en-US" dirty="0" smtClean="0"/>
              <a:t>What other institutions are thinking and experiencing</a:t>
            </a:r>
          </a:p>
          <a:p>
            <a:pPr marL="514350" indent="-514350">
              <a:buFont typeface="+mj-lt"/>
              <a:buAutoNum type="arabicPeriod"/>
            </a:pPr>
            <a:r>
              <a:rPr lang="en-US" dirty="0" smtClean="0"/>
              <a:t>Conclusions &amp; recommendations</a:t>
            </a:r>
          </a:p>
        </p:txBody>
      </p:sp>
      <p:sp>
        <p:nvSpPr>
          <p:cNvPr id="4" name="Slide Number Placeholder 3"/>
          <p:cNvSpPr>
            <a:spLocks noGrp="1"/>
          </p:cNvSpPr>
          <p:nvPr>
            <p:ph type="sldNum" sz="quarter" idx="12"/>
          </p:nvPr>
        </p:nvSpPr>
        <p:spPr/>
        <p:txBody>
          <a:bodyPr/>
          <a:lstStyle/>
          <a:p>
            <a:fld id="{397DF74D-593A-4B15-876C-81AF3020FE94}" type="slidenum">
              <a:rPr lang="en-US" smtClean="0"/>
              <a:pPr/>
              <a:t>5</a:t>
            </a:fld>
            <a:endParaRPr lang="en-US" dirty="0"/>
          </a:p>
        </p:txBody>
      </p:sp>
    </p:spTree>
    <p:extLst>
      <p:ext uri="{BB962C8B-B14F-4D97-AF65-F5344CB8AC3E}">
        <p14:creationId xmlns:p14="http://schemas.microsoft.com/office/powerpoint/2010/main" val="30340623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Wrap Up</a:t>
            </a:r>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440075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Thanks!</a:t>
            </a:r>
            <a:endParaRPr lang="en-US" dirty="0"/>
          </a:p>
        </p:txBody>
      </p:sp>
      <p:sp>
        <p:nvSpPr>
          <p:cNvPr id="3" name="Content Placeholder 2"/>
          <p:cNvSpPr>
            <a:spLocks noGrp="1"/>
          </p:cNvSpPr>
          <p:nvPr>
            <p:ph sz="quarter" idx="2"/>
          </p:nvPr>
        </p:nvSpPr>
        <p:spPr>
          <a:xfrm>
            <a:off x="609600" y="1251609"/>
            <a:ext cx="3886200" cy="4755400"/>
          </a:xfrm>
        </p:spPr>
        <p:txBody>
          <a:bodyPr/>
          <a:lstStyle/>
          <a:p>
            <a:pPr fontAlgn="ctr"/>
            <a:r>
              <a:rPr lang="en-US" sz="2800" dirty="0"/>
              <a:t>Boise State University</a:t>
            </a:r>
          </a:p>
          <a:p>
            <a:pPr fontAlgn="ctr"/>
            <a:r>
              <a:rPr lang="en-US" sz="2800" dirty="0"/>
              <a:t>Cornell University</a:t>
            </a:r>
          </a:p>
          <a:p>
            <a:pPr fontAlgn="ctr"/>
            <a:r>
              <a:rPr lang="en-US" sz="2800" dirty="0"/>
              <a:t>Georgia Tech</a:t>
            </a:r>
          </a:p>
          <a:p>
            <a:pPr fontAlgn="ctr"/>
            <a:r>
              <a:rPr lang="en-US" sz="2800" dirty="0"/>
              <a:t>Hawaii Pacific University</a:t>
            </a:r>
          </a:p>
          <a:p>
            <a:pPr fontAlgn="ctr"/>
            <a:r>
              <a:rPr lang="en-US" sz="2800" dirty="0"/>
              <a:t>Illinois State University</a:t>
            </a:r>
          </a:p>
          <a:p>
            <a:pPr fontAlgn="ctr"/>
            <a:r>
              <a:rPr lang="en-US" sz="2800" dirty="0"/>
              <a:t>Indiana University</a:t>
            </a:r>
          </a:p>
          <a:p>
            <a:pPr fontAlgn="ctr"/>
            <a:r>
              <a:rPr lang="en-US" sz="2800" dirty="0"/>
              <a:t>Miami University of </a:t>
            </a:r>
            <a:r>
              <a:rPr lang="en-US" sz="2800" dirty="0" smtClean="0"/>
              <a:t>Ohio</a:t>
            </a:r>
            <a:endParaRPr lang="en-US" sz="2800" dirty="0"/>
          </a:p>
        </p:txBody>
      </p:sp>
      <p:sp>
        <p:nvSpPr>
          <p:cNvPr id="4" name="Content Placeholder 3"/>
          <p:cNvSpPr>
            <a:spLocks noGrp="1"/>
          </p:cNvSpPr>
          <p:nvPr>
            <p:ph sz="quarter" idx="4"/>
          </p:nvPr>
        </p:nvSpPr>
        <p:spPr>
          <a:xfrm>
            <a:off x="4800599" y="1273161"/>
            <a:ext cx="4073979" cy="4175900"/>
          </a:xfrm>
        </p:spPr>
        <p:txBody>
          <a:bodyPr/>
          <a:lstStyle/>
          <a:p>
            <a:pPr fontAlgn="ctr"/>
            <a:r>
              <a:rPr lang="en-US" sz="2800" dirty="0"/>
              <a:t>Purdue University</a:t>
            </a:r>
          </a:p>
          <a:p>
            <a:pPr fontAlgn="ctr"/>
            <a:r>
              <a:rPr lang="en-US" sz="2800" dirty="0"/>
              <a:t>Virginia Tech</a:t>
            </a:r>
          </a:p>
          <a:p>
            <a:pPr fontAlgn="ctr"/>
            <a:r>
              <a:rPr lang="en-US" sz="2800" dirty="0"/>
              <a:t>University of Illinois</a:t>
            </a:r>
          </a:p>
          <a:p>
            <a:pPr fontAlgn="ctr"/>
            <a:r>
              <a:rPr lang="en-US" sz="2800" dirty="0"/>
              <a:t>University of Maryland</a:t>
            </a:r>
          </a:p>
          <a:p>
            <a:pPr fontAlgn="ctr"/>
            <a:r>
              <a:rPr lang="en-US" sz="2800" dirty="0"/>
              <a:t>University of Maryland, Baltimore County</a:t>
            </a:r>
          </a:p>
          <a:p>
            <a:pPr fontAlgn="ctr"/>
            <a:r>
              <a:rPr lang="en-US" sz="2800" dirty="0"/>
              <a:t>University of Washington</a:t>
            </a:r>
          </a:p>
          <a:p>
            <a:pPr fontAlgn="ctr"/>
            <a:r>
              <a:rPr lang="en-US" sz="2800" dirty="0"/>
              <a:t>University of </a:t>
            </a:r>
            <a:r>
              <a:rPr lang="en-US" sz="2800" dirty="0" smtClean="0"/>
              <a:t>Wisconsin</a:t>
            </a:r>
            <a:endParaRPr lang="en-US" sz="2800" dirty="0"/>
          </a:p>
        </p:txBody>
      </p:sp>
      <p:sp>
        <p:nvSpPr>
          <p:cNvPr id="7" name="Slide Number Placeholder 6"/>
          <p:cNvSpPr>
            <a:spLocks noGrp="1"/>
          </p:cNvSpPr>
          <p:nvPr>
            <p:ph type="sldNum" sz="quarter" idx="11"/>
          </p:nvPr>
        </p:nvSpPr>
        <p:spPr/>
        <p:txBody>
          <a:bodyPr/>
          <a:lstStyle/>
          <a:p>
            <a:fld id="{397DF74D-593A-4B15-876C-81AF3020FE94}" type="slidenum">
              <a:rPr lang="en-US" smtClean="0"/>
              <a:t>51</a:t>
            </a:fld>
            <a:endParaRPr lang="en-US"/>
          </a:p>
        </p:txBody>
      </p:sp>
    </p:spTree>
    <p:extLst>
      <p:ext uri="{BB962C8B-B14F-4D97-AF65-F5344CB8AC3E}">
        <p14:creationId xmlns:p14="http://schemas.microsoft.com/office/powerpoint/2010/main" val="247945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981200"/>
            <a:ext cx="74676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chemeClr val="tx1">
                    <a:lumMod val="50000"/>
                    <a:lumOff val="50000"/>
                  </a:schemeClr>
                </a:solidFill>
                <a:latin typeface="Arial" panose="020B0604020202020204" pitchFamily="34" charset="0"/>
                <a:cs typeface="Arial" panose="020B0604020202020204" pitchFamily="34" charset="0"/>
              </a:rPr>
              <a:t>Help Us Improve and Grow</a:t>
            </a:r>
            <a:endParaRPr lang="en-US" sz="3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76200" y="2438400"/>
            <a:ext cx="6858000" cy="358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Thank you for participating </a:t>
            </a: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in today’s session. </a:t>
            </a:r>
          </a:p>
          <a:p>
            <a:pPr algn="ct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We’re very interested in your feedback.  Please take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a minute to fill out the session evaluation found within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the conference mobile app, or the online agenda. </a:t>
            </a:r>
            <a:br>
              <a:rPr lang="en-US" sz="2000" dirty="0" smtClean="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38865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a:t>
            </a:r>
            <a:endParaRPr lang="en-US" dirty="0"/>
          </a:p>
        </p:txBody>
      </p:sp>
      <p:sp>
        <p:nvSpPr>
          <p:cNvPr id="3" name="Content Placeholder 2"/>
          <p:cNvSpPr>
            <a:spLocks noGrp="1"/>
          </p:cNvSpPr>
          <p:nvPr>
            <p:ph sz="quarter" idx="1"/>
          </p:nvPr>
        </p:nvSpPr>
        <p:spPr/>
        <p:txBody>
          <a:bodyPr/>
          <a:lstStyle/>
          <a:p>
            <a:pPr fontAlgn="ctr"/>
            <a:r>
              <a:rPr lang="en-US" dirty="0" smtClean="0"/>
              <a:t>Hank Childers, Executive Director</a:t>
            </a:r>
          </a:p>
          <a:p>
            <a:pPr lvl="1" fontAlgn="ctr"/>
            <a:r>
              <a:rPr lang="en-US" dirty="0" smtClean="0"/>
              <a:t>University Analytics &amp; Institutional Research (UAIR)</a:t>
            </a:r>
          </a:p>
          <a:p>
            <a:pPr lvl="1" fontAlgn="ctr"/>
            <a:r>
              <a:rPr lang="en-US" sz="2600" dirty="0" smtClean="0"/>
              <a:t>University of Arizona</a:t>
            </a:r>
          </a:p>
          <a:p>
            <a:pPr lvl="1" fontAlgn="ctr"/>
            <a:r>
              <a:rPr lang="en-US" sz="2600" dirty="0" smtClean="0">
                <a:hlinkClick r:id="rId2"/>
              </a:rPr>
              <a:t>hankc@email.arizona.edu</a:t>
            </a:r>
            <a:endParaRPr lang="en-US" sz="2600" dirty="0" smtClean="0"/>
          </a:p>
          <a:p>
            <a:pPr lvl="1" fontAlgn="ctr"/>
            <a:r>
              <a:rPr lang="en-US" sz="2600" dirty="0" smtClean="0"/>
              <a:t>520-626-6779 (</a:t>
            </a:r>
            <a:r>
              <a:rPr lang="en-US" sz="2600" dirty="0" err="1" smtClean="0"/>
              <a:t>ofc</a:t>
            </a:r>
            <a:r>
              <a:rPr lang="en-US" sz="2600" dirty="0" smtClean="0"/>
              <a:t>)  520-603-6063 (cell)</a:t>
            </a:r>
            <a:endParaRPr lang="en-US" sz="2600"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53</a:t>
            </a:fld>
            <a:endParaRPr lang="en-US"/>
          </a:p>
        </p:txBody>
      </p:sp>
    </p:spTree>
    <p:extLst>
      <p:ext uri="{BB962C8B-B14F-4D97-AF65-F5344CB8AC3E}">
        <p14:creationId xmlns:p14="http://schemas.microsoft.com/office/powerpoint/2010/main" val="1413424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1 – UA Experience in Combining IR and BI</a:t>
            </a:r>
            <a:endParaRPr lang="en-US" dirty="0"/>
          </a:p>
        </p:txBody>
      </p:sp>
      <p:sp>
        <p:nvSpPr>
          <p:cNvPr id="4" name="Text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4236615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97DF74D-593A-4B15-876C-81AF3020FE94}" type="slidenum">
              <a:rPr lang="en-US" smtClean="0"/>
              <a:pPr/>
              <a:t>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2938" y="1103586"/>
            <a:ext cx="4871545" cy="5654185"/>
          </a:xfrm>
          <a:prstGeom prst="rect">
            <a:avLst/>
          </a:prstGeom>
        </p:spPr>
      </p:pic>
      <p:sp>
        <p:nvSpPr>
          <p:cNvPr id="8" name="Title 1"/>
          <p:cNvSpPr>
            <a:spLocks noGrp="1"/>
          </p:cNvSpPr>
          <p:nvPr>
            <p:ph type="title"/>
          </p:nvPr>
        </p:nvSpPr>
        <p:spPr>
          <a:xfrm>
            <a:off x="612648" y="181217"/>
            <a:ext cx="8153400" cy="655885"/>
          </a:xfrm>
        </p:spPr>
        <p:txBody>
          <a:bodyPr/>
          <a:lstStyle/>
          <a:p>
            <a:r>
              <a:rPr lang="en-US" dirty="0" smtClean="0"/>
              <a:t>Announcement</a:t>
            </a:r>
            <a:endParaRPr lang="en-US" dirty="0"/>
          </a:p>
        </p:txBody>
      </p:sp>
    </p:spTree>
    <p:extLst>
      <p:ext uri="{BB962C8B-B14F-4D97-AF65-F5344CB8AC3E}">
        <p14:creationId xmlns:p14="http://schemas.microsoft.com/office/powerpoint/2010/main" val="170475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8</a:t>
            </a:fld>
            <a:endParaRPr lang="en-US" dirty="0"/>
          </a:p>
        </p:txBody>
      </p:sp>
      <p:graphicFrame>
        <p:nvGraphicFramePr>
          <p:cNvPr id="6" name="Object 1"/>
          <p:cNvGraphicFramePr>
            <a:graphicFrameLocks noChangeAspect="1"/>
          </p:cNvGraphicFramePr>
          <p:nvPr>
            <p:extLst>
              <p:ext uri="{D42A27DB-BD31-4B8C-83A1-F6EECF244321}">
                <p14:modId xmlns:p14="http://schemas.microsoft.com/office/powerpoint/2010/main" val="1428458721"/>
              </p:ext>
            </p:extLst>
          </p:nvPr>
        </p:nvGraphicFramePr>
        <p:xfrm>
          <a:off x="182563" y="1295400"/>
          <a:ext cx="8580437" cy="4876800"/>
        </p:xfrm>
        <a:graphic>
          <a:graphicData uri="http://schemas.openxmlformats.org/presentationml/2006/ole">
            <mc:AlternateContent xmlns:mc="http://schemas.openxmlformats.org/markup-compatibility/2006">
              <mc:Choice xmlns:v="urn:schemas-microsoft-com:vml" Requires="v">
                <p:oleObj spid="_x0000_s1105" name="Visio" r:id="rId4" imgW="8153423" imgH="4276800" progId="Visio.Drawing.11">
                  <p:embed/>
                </p:oleObj>
              </mc:Choice>
              <mc:Fallback>
                <p:oleObj name="Visio" r:id="rId4" imgW="8153423" imgH="4276800" progId="Visio.Drawing.11">
                  <p:embed/>
                  <p:pic>
                    <p:nvPicPr>
                      <p:cNvPr id="0" name=""/>
                      <p:cNvPicPr>
                        <a:picLocks noChangeAspect="1" noChangeArrowheads="1"/>
                      </p:cNvPicPr>
                      <p:nvPr/>
                    </p:nvPicPr>
                    <p:blipFill>
                      <a:blip r:embed="rId5"/>
                      <a:srcRect/>
                      <a:stretch>
                        <a:fillRect/>
                      </a:stretch>
                    </p:blipFill>
                    <p:spPr bwMode="auto">
                      <a:xfrm>
                        <a:off x="182563" y="1295400"/>
                        <a:ext cx="8580437" cy="48768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133677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a:t>
            </a:r>
            <a:endParaRPr lang="en-US" dirty="0"/>
          </a:p>
        </p:txBody>
      </p:sp>
      <p:sp>
        <p:nvSpPr>
          <p:cNvPr id="4" name="Slide Number Placeholder 3"/>
          <p:cNvSpPr>
            <a:spLocks noGrp="1"/>
          </p:cNvSpPr>
          <p:nvPr>
            <p:ph type="sldNum" sz="quarter" idx="12"/>
          </p:nvPr>
        </p:nvSpPr>
        <p:spPr/>
        <p:txBody>
          <a:bodyPr/>
          <a:lstStyle/>
          <a:p>
            <a:fld id="{397DF74D-593A-4B15-876C-81AF3020FE94}" type="slidenum">
              <a:rPr lang="en-US" smtClean="0"/>
              <a:pPr/>
              <a:t>9</a:t>
            </a:fld>
            <a:endParaRPr lang="en-US" dirty="0"/>
          </a:p>
        </p:txBody>
      </p:sp>
      <p:graphicFrame>
        <p:nvGraphicFramePr>
          <p:cNvPr id="5" name="Object 1"/>
          <p:cNvGraphicFramePr>
            <a:graphicFrameLocks noChangeAspect="1"/>
          </p:cNvGraphicFramePr>
          <p:nvPr>
            <p:extLst>
              <p:ext uri="{D42A27DB-BD31-4B8C-83A1-F6EECF244321}">
                <p14:modId xmlns:p14="http://schemas.microsoft.com/office/powerpoint/2010/main" val="3957528391"/>
              </p:ext>
            </p:extLst>
          </p:nvPr>
        </p:nvGraphicFramePr>
        <p:xfrm>
          <a:off x="65820" y="1310665"/>
          <a:ext cx="8916987" cy="4887912"/>
        </p:xfrm>
        <a:graphic>
          <a:graphicData uri="http://schemas.openxmlformats.org/presentationml/2006/ole">
            <mc:AlternateContent xmlns:mc="http://schemas.openxmlformats.org/markup-compatibility/2006">
              <mc:Choice xmlns:v="urn:schemas-microsoft-com:vml" Requires="v">
                <p:oleObj spid="_x0000_s2128" name="Visio" r:id="rId4" imgW="7791444" imgH="4305420" progId="Visio.Drawing.11">
                  <p:embed/>
                </p:oleObj>
              </mc:Choice>
              <mc:Fallback>
                <p:oleObj name="Visio" r:id="rId4" imgW="7791444" imgH="4305420" progId="Visio.Drawing.11">
                  <p:embed/>
                  <p:pic>
                    <p:nvPicPr>
                      <p:cNvPr id="0" name=""/>
                      <p:cNvPicPr>
                        <a:picLocks noChangeAspect="1" noChangeArrowheads="1"/>
                      </p:cNvPicPr>
                      <p:nvPr/>
                    </p:nvPicPr>
                    <p:blipFill>
                      <a:blip r:embed="rId5"/>
                      <a:srcRect/>
                      <a:stretch>
                        <a:fillRect/>
                      </a:stretch>
                    </p:blipFill>
                    <p:spPr bwMode="auto">
                      <a:xfrm>
                        <a:off x="65820" y="1310665"/>
                        <a:ext cx="8916987" cy="4887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02225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Innovator">
  <a:themeElements>
    <a:clrScheme name="UA 2014">
      <a:dk1>
        <a:srgbClr val="0C234B"/>
      </a:dk1>
      <a:lt1>
        <a:sysClr val="window" lastClr="FFFFFF"/>
      </a:lt1>
      <a:dk2>
        <a:srgbClr val="0C234B"/>
      </a:dk2>
      <a:lt2>
        <a:srgbClr val="FFFFFF"/>
      </a:lt2>
      <a:accent1>
        <a:srgbClr val="0C234B"/>
      </a:accent1>
      <a:accent2>
        <a:srgbClr val="AB0520"/>
      </a:accent2>
      <a:accent3>
        <a:srgbClr val="5C8727"/>
      </a:accent3>
      <a:accent4>
        <a:srgbClr val="F19E1F"/>
      </a:accent4>
      <a:accent5>
        <a:srgbClr val="076873"/>
      </a:accent5>
      <a:accent6>
        <a:srgbClr val="84D2E2"/>
      </a:accent6>
      <a:hlink>
        <a:srgbClr val="B75527"/>
      </a:hlink>
      <a:folHlink>
        <a:srgbClr val="4A3027"/>
      </a:folHlink>
    </a:clrScheme>
    <a:fontScheme name="Custom 1">
      <a:majorFont>
        <a:latin typeface="Calibri"/>
        <a:ea typeface=""/>
        <a:cs typeface=""/>
      </a:majorFont>
      <a:minorFont>
        <a:latin typeface="Calibri"/>
        <a:ea typeface=""/>
        <a:cs typeface=""/>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Innovator" id="{1D49488B-389F-45E4-B9BA-2329FB748BF5}" vid="{96C5ACDF-0A5B-470C-AB16-47AFDFF98CB9}"/>
    </a:ext>
  </a:extLst>
</a:theme>
</file>

<file path=ppt/theme/theme2.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2731</TotalTime>
  <Words>2743</Words>
  <Application>Microsoft Office PowerPoint</Application>
  <PresentationFormat>On-screen Show (4:3)</PresentationFormat>
  <Paragraphs>416</Paragraphs>
  <Slides>53</Slides>
  <Notes>4</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2</vt:i4>
      </vt:variant>
      <vt:variant>
        <vt:lpstr>Slide Titles</vt:lpstr>
      </vt:variant>
      <vt:variant>
        <vt:i4>53</vt:i4>
      </vt:variant>
    </vt:vector>
  </HeadingPairs>
  <TitlesOfParts>
    <vt:vector size="62" baseType="lpstr">
      <vt:lpstr>Arial</vt:lpstr>
      <vt:lpstr>Calibri</vt:lpstr>
      <vt:lpstr>Courier New</vt:lpstr>
      <vt:lpstr>Tw Cen MT</vt:lpstr>
      <vt:lpstr>Wingdings</vt:lpstr>
      <vt:lpstr>1_Innovator</vt:lpstr>
      <vt:lpstr>9_Default Theme</vt:lpstr>
      <vt:lpstr>Visio</vt:lpstr>
      <vt:lpstr>Worksheet</vt:lpstr>
      <vt:lpstr>PowerPoint Presentation</vt:lpstr>
      <vt:lpstr>Introduction</vt:lpstr>
      <vt:lpstr>Definitions &amp; Disclaimers</vt:lpstr>
      <vt:lpstr>Polling Question</vt:lpstr>
      <vt:lpstr>Agenda</vt:lpstr>
      <vt:lpstr>Section 1 – UA Experience in Combining IR and BI</vt:lpstr>
      <vt:lpstr>Announcement</vt:lpstr>
      <vt:lpstr>Before…</vt:lpstr>
      <vt:lpstr>After…</vt:lpstr>
      <vt:lpstr>History – Mosaic Project</vt:lpstr>
      <vt:lpstr>History – After Mosaic Project</vt:lpstr>
      <vt:lpstr>History – From Virtual to Real</vt:lpstr>
      <vt:lpstr>Why the Decision to Combine?</vt:lpstr>
      <vt:lpstr>Opportunities for Synergy</vt:lpstr>
      <vt:lpstr>Issues to Overcome</vt:lpstr>
      <vt:lpstr>How’s It Going So Far?</vt:lpstr>
      <vt:lpstr>Section 2 – What Other Institutions Are Experiencing  and Thinking</vt:lpstr>
      <vt:lpstr>As Yogi Berra put it…</vt:lpstr>
      <vt:lpstr>Shotgun Wedding?</vt:lpstr>
      <vt:lpstr>Or Marriage Made in Heaven?</vt:lpstr>
      <vt:lpstr>Talked with…</vt:lpstr>
      <vt:lpstr>Asked Them…</vt:lpstr>
      <vt:lpstr>Some Responses</vt:lpstr>
      <vt:lpstr>Best Response</vt:lpstr>
      <vt:lpstr>Polling Question</vt:lpstr>
      <vt:lpstr>Marriage by the Numbers—Interviews</vt:lpstr>
      <vt:lpstr>Marriage by the Numbers—AAUDE </vt:lpstr>
      <vt:lpstr>Where Do IR and BI Report Today?</vt:lpstr>
      <vt:lpstr>Where Would BI + IR Report?</vt:lpstr>
      <vt:lpstr>How IR Perceives BI Today</vt:lpstr>
      <vt:lpstr>BI &amp; IT Footnote</vt:lpstr>
      <vt:lpstr>How BI Perceives IR Today</vt:lpstr>
      <vt:lpstr>On the Other Hand</vt:lpstr>
      <vt:lpstr>How Well Do IR &amp; BI Work Together?</vt:lpstr>
      <vt:lpstr>Observation</vt:lpstr>
      <vt:lpstr>Hypothesis</vt:lpstr>
      <vt:lpstr>Common Structural Differences</vt:lpstr>
      <vt:lpstr>Common Cultural Differences</vt:lpstr>
      <vt:lpstr>Common Cultural Differences (cont.)</vt:lpstr>
      <vt:lpstr>Polling Question</vt:lpstr>
      <vt:lpstr>Section 3 – Conclusions &amp; Recommendations</vt:lpstr>
      <vt:lpstr>Conclusions</vt:lpstr>
      <vt:lpstr>Observations About Working Well</vt:lpstr>
      <vt:lpstr>Observations About Not Working Well</vt:lpstr>
      <vt:lpstr>Larger Forces at Work</vt:lpstr>
      <vt:lpstr>Recommendations</vt:lpstr>
      <vt:lpstr>More Specifically</vt:lpstr>
      <vt:lpstr>PowerPoint Presentation</vt:lpstr>
      <vt:lpstr>And with a Nice Cup of Coffee…</vt:lpstr>
      <vt:lpstr>Wrap Up</vt:lpstr>
      <vt:lpstr>Big Thanks!</vt:lpstr>
      <vt:lpstr>PowerPoint Presentation</vt:lpstr>
      <vt:lpstr>Contact</vt:lpstr>
    </vt:vector>
  </TitlesOfParts>
  <Company>WNS-WSUS-SMS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Intelligence + Institutional Research: Shotgun Wedding, or Marriage Made in Heaven?</dc:title>
  <dc:subject>Educause 2015</dc:subject>
  <dc:creator>Henry Childers</dc:creator>
  <cp:lastModifiedBy>Childers, Henry A - (hankc)</cp:lastModifiedBy>
  <cp:revision>200</cp:revision>
  <dcterms:created xsi:type="dcterms:W3CDTF">2014-07-07T22:26:04Z</dcterms:created>
  <dcterms:modified xsi:type="dcterms:W3CDTF">2015-10-29T20:09:19Z</dcterms:modified>
</cp:coreProperties>
</file>