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87" r:id="rId2"/>
    <p:sldId id="391" r:id="rId3"/>
    <p:sldId id="393" r:id="rId4"/>
    <p:sldId id="396" r:id="rId5"/>
    <p:sldId id="408" r:id="rId6"/>
    <p:sldId id="384" r:id="rId7"/>
    <p:sldId id="404" r:id="rId8"/>
    <p:sldId id="406" r:id="rId9"/>
    <p:sldId id="407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6">
          <p15:clr>
            <a:srgbClr val="A4A3A4"/>
          </p15:clr>
        </p15:guide>
        <p15:guide id="4" pos="339">
          <p15:clr>
            <a:srgbClr val="A4A3A4"/>
          </p15:clr>
        </p15:guide>
        <p15:guide id="5" orient="horz" pos="3337">
          <p15:clr>
            <a:srgbClr val="A4A3A4"/>
          </p15:clr>
        </p15:guide>
        <p15:guide id="6" orient="horz" pos="1862">
          <p15:clr>
            <a:srgbClr val="A4A3A4"/>
          </p15:clr>
        </p15:guide>
        <p15:guide id="7" pos="969">
          <p15:clr>
            <a:srgbClr val="A4A3A4"/>
          </p15:clr>
        </p15:guide>
        <p15:guide id="8" pos="2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60A"/>
    <a:srgbClr val="660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1664" y="192"/>
      </p:cViewPr>
      <p:guideLst>
        <p:guide orient="horz" pos="2160"/>
        <p:guide pos="2880"/>
        <p:guide orient="horz" pos="296"/>
        <p:guide pos="339"/>
        <p:guide orient="horz" pos="3337"/>
        <p:guide orient="horz" pos="1862"/>
        <p:guide pos="969"/>
        <p:guide pos="2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00A45A-143F-014E-B71C-62AB0C0F0DC5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4AD61B-90BF-8946-9859-55BD8212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D910E4-F747-994D-9EA6-DF0C9AC5BD76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AF7740-18BE-A14F-B18B-3ECD47F8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71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2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541102" y="1161552"/>
            <a:ext cx="7666788" cy="569644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647825" y="277091"/>
            <a:ext cx="7380288" cy="738909"/>
          </a:xfrm>
        </p:spPr>
        <p:txBody>
          <a:bodyPr/>
          <a:lstStyle>
            <a:lvl1pPr>
              <a:defRPr>
                <a:latin typeface="BentonSans Black"/>
                <a:cs typeface="BentonSans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2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9442"/>
            <a:ext cx="3008313" cy="45667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10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1566334"/>
            <a:ext cx="6998558" cy="4275666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1510018"/>
            <a:ext cx="9144000" cy="363189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447800"/>
            <a:ext cx="3759200" cy="209126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308700" y="1447800"/>
            <a:ext cx="4835300" cy="283686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1688242" y="3641942"/>
            <a:ext cx="2528158" cy="2260601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308700" y="4387009"/>
            <a:ext cx="4835300" cy="1515534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7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44133"/>
            <a:ext cx="8229600" cy="18563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badi MT Condense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3313"/>
            <a:ext cx="8229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88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95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95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52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52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71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088495"/>
          </a:xfrm>
          <a:prstGeom prst="rect">
            <a:avLst/>
          </a:prstGeom>
          <a:ln>
            <a:noFill/>
          </a:ln>
          <a:effectLst>
            <a:outerShdw blurRad="50800" dist="25400" dir="6000000" algn="tl" rotWithShape="0">
              <a:srgbClr val="000000">
                <a:alpha val="37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3" y="1566334"/>
            <a:ext cx="6905627" cy="4275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1">
                <a:solidFill>
                  <a:schemeClr val="bg1">
                    <a:lumMod val="85000"/>
                  </a:schemeClr>
                </a:solidFill>
                <a:latin typeface="Arial"/>
              </a:defRPr>
            </a:lvl1pPr>
          </a:lstStyle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566334"/>
            <a:ext cx="4055533" cy="42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8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60" r:id="rId3"/>
    <p:sldLayoutId id="2147483658" r:id="rId4"/>
    <p:sldLayoutId id="2147483649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rgbClr val="FFFFFF"/>
          </a:solidFill>
          <a:latin typeface="BentonSansCond Book"/>
          <a:ea typeface="+mj-ea"/>
          <a:cs typeface="BentonSansCond Medium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BentonSans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BentonSans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BentonSans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dpi.iu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Preservation Use Case:</a:t>
            </a:r>
            <a:br>
              <a:rPr lang="en-US" dirty="0" smtClean="0"/>
            </a:br>
            <a:r>
              <a:rPr lang="en-US" dirty="0" smtClean="0"/>
              <a:t>Indiana </a:t>
            </a:r>
            <a:r>
              <a:rPr lang="en-US" dirty="0"/>
              <a:t>University’s Media Digitization and Preservation Initiative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598" y="3898900"/>
            <a:ext cx="7505692" cy="2763307"/>
          </a:xfrm>
        </p:spPr>
        <p:txBody>
          <a:bodyPr>
            <a:noAutofit/>
          </a:bodyPr>
          <a:lstStyle/>
          <a:p>
            <a:r>
              <a:rPr lang="en-US" sz="1800" dirty="0" smtClean="0"/>
              <a:t>Jon W. Dunn</a:t>
            </a:r>
          </a:p>
          <a:p>
            <a:r>
              <a:rPr lang="en-US" sz="1800" dirty="0" smtClean="0"/>
              <a:t>Assistant Dean for Library Technologies</a:t>
            </a:r>
          </a:p>
          <a:p>
            <a:r>
              <a:rPr lang="en-US" sz="1800" dirty="0" smtClean="0"/>
              <a:t>Indiana University Bloomington Libraries</a:t>
            </a:r>
          </a:p>
          <a:p>
            <a:r>
              <a:rPr lang="en-US" sz="1800" dirty="0" err="1" smtClean="0"/>
              <a:t>jwd@iu.edu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EDUCAUSE 2015 - Indianapolis</a:t>
            </a:r>
          </a:p>
          <a:p>
            <a:r>
              <a:rPr lang="en-US" sz="1800" dirty="0" smtClean="0"/>
              <a:t>October 30, 2015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26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Indiana University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320" y="1514108"/>
            <a:ext cx="4490641" cy="4275666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Over 3 million special collections items at IU Bloomington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Within and outside the Libraries</a:t>
            </a:r>
          </a:p>
          <a:p>
            <a:pPr lvl="1" indent="0">
              <a:buNone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Many sources of A/V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Music and other performing arts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Ethnomusicology, anthropology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Public broadcasting stations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Film collections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Athletics</a:t>
            </a:r>
          </a:p>
          <a:p>
            <a:pPr lvl="1" indent="0">
              <a:buNone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History of work on media digital libraries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Variations digital music library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EVIA Digital Archive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Avalon Media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Screen Shot 2014-04-24 at 2.39.26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1" b="1132"/>
          <a:stretch/>
        </p:blipFill>
        <p:spPr>
          <a:xfrm>
            <a:off x="690320" y="1363133"/>
            <a:ext cx="3682426" cy="391933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879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9457" y="104270"/>
            <a:ext cx="8229600" cy="1088495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BentonSansCond Book"/>
                <a:cs typeface="BentonSansCond Book"/>
              </a:rPr>
              <a:t>2009 Media </a:t>
            </a:r>
            <a:r>
              <a:rPr lang="en-US" sz="3400" dirty="0">
                <a:latin typeface="BentonSansCond Book"/>
                <a:cs typeface="BentonSansCond Book"/>
              </a:rPr>
              <a:t>Preservation </a:t>
            </a:r>
            <a:r>
              <a:rPr lang="en-US" sz="3400" dirty="0" smtClean="0">
                <a:latin typeface="BentonSansCond Book"/>
                <a:cs typeface="BentonSansCond Book"/>
              </a:rPr>
              <a:t>Survey Findings</a:t>
            </a:r>
            <a:endParaRPr lang="en-US" sz="3400" dirty="0">
              <a:latin typeface="BentonSansCond Book"/>
              <a:cs typeface="BentonSansCond Book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38933" y="1381834"/>
            <a:ext cx="4795067" cy="3586406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cs typeface="BentonSansCond Book"/>
              </a:rPr>
              <a:t>More </a:t>
            </a:r>
            <a:r>
              <a:rPr lang="en-US" sz="2200" dirty="0">
                <a:cs typeface="BentonSansCond Book"/>
              </a:rPr>
              <a:t>than 560,000 audio, video, and film objects are owned by the Bloomington campus on more than 50 formats housed in more than 80 units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cs typeface="BentonSansCond Book"/>
              </a:rPr>
              <a:t>Actively degrading, obsolete formats, high risk of loss of content over the next </a:t>
            </a:r>
            <a:r>
              <a:rPr lang="en-US" sz="2200" dirty="0" smtClean="0">
                <a:cs typeface="BentonSansCond Book"/>
              </a:rPr>
              <a:t>decade</a:t>
            </a:r>
            <a:endParaRPr lang="en-US" sz="2200" dirty="0">
              <a:cs typeface="BentonSansCond Book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cs typeface="BentonSansCond Book"/>
              </a:rPr>
              <a:t>We have a 15- to 20-year window of opportunity to digitally preserve audio and video holdings.</a:t>
            </a:r>
          </a:p>
          <a:p>
            <a:endParaRPr lang="en-US" sz="1800" dirty="0">
              <a:latin typeface="BentonSansCond Black"/>
            </a:endParaRPr>
          </a:p>
          <a:p>
            <a:endParaRPr lang="en-US" sz="1800" dirty="0">
              <a:latin typeface="BentonSansCond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2" descr="iub_media_preservation_survey_FINALwww_page1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9656" y="1195782"/>
            <a:ext cx="3159401" cy="4525963"/>
          </a:xfrm>
          <a:ln>
            <a:solidFill>
              <a:schemeClr val="tx1"/>
            </a:solidFill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INDIANA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cs typeface="BentonSansCond Book"/>
              </a:rPr>
              <a:t>2013 Announcement: </a:t>
            </a:r>
            <a:br>
              <a:rPr lang="en-US" dirty="0" smtClean="0">
                <a:cs typeface="BentonSansCond Book"/>
              </a:rPr>
            </a:br>
            <a:r>
              <a:rPr lang="en-US" dirty="0" smtClean="0">
                <a:cs typeface="BentonSansCond Book"/>
              </a:rPr>
              <a:t>Media Digitization and Preservation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187" y="1856257"/>
            <a:ext cx="4376216" cy="3515843"/>
          </a:xfrm>
          <a:prstGeom prst="rect">
            <a:avLst/>
          </a:prstGeom>
        </p:spPr>
      </p:pic>
      <p:sp>
        <p:nvSpPr>
          <p:cNvPr id="16" name="Content Placeholder 11"/>
          <p:cNvSpPr>
            <a:spLocks noGrp="1"/>
          </p:cNvSpPr>
          <p:nvPr>
            <p:ph idx="1"/>
          </p:nvPr>
        </p:nvSpPr>
        <p:spPr>
          <a:xfrm>
            <a:off x="457201" y="2168677"/>
            <a:ext cx="3886199" cy="3264746"/>
          </a:xfrm>
        </p:spPr>
        <p:txBody>
          <a:bodyPr>
            <a:noAutofit/>
          </a:bodyPr>
          <a:lstStyle/>
          <a:p>
            <a:r>
              <a:rPr lang="en-US" sz="2400" dirty="0" smtClean="0"/>
              <a:t>Goal: Digitize, preserve, provide access to rare and unique audio and video </a:t>
            </a:r>
            <a:r>
              <a:rPr lang="en-US" sz="2400" b="1" dirty="0" smtClean="0"/>
              <a:t>by 2020 </a:t>
            </a:r>
            <a:r>
              <a:rPr lang="en-US" sz="2400" dirty="0" smtClean="0"/>
              <a:t>– all IU campuses</a:t>
            </a:r>
          </a:p>
          <a:p>
            <a:endParaRPr lang="en-US" sz="2400" dirty="0"/>
          </a:p>
          <a:p>
            <a:r>
              <a:rPr lang="en-US" sz="2400" dirty="0" smtClean="0"/>
              <a:t>$15M investment</a:t>
            </a:r>
            <a:endParaRPr lang="en-US" sz="2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4-24 at 2.5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954" y="2965784"/>
            <a:ext cx="6882685" cy="20769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Public-Private Partnership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8700" y="1774841"/>
            <a:ext cx="75791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Memnon Archiving Services, A Sony Company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Brussels, Belgium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</a:t>
            </a:r>
            <a:r>
              <a:rPr lang="en-US" dirty="0"/>
              <a:t>N</a:t>
            </a:r>
            <a:r>
              <a:rPr lang="en-US" dirty="0" smtClean="0"/>
              <a:t>eed to </a:t>
            </a:r>
            <a:r>
              <a:rPr lang="en-US" dirty="0"/>
              <a:t>P</a:t>
            </a:r>
            <a:r>
              <a:rPr lang="en-US" dirty="0" smtClean="0"/>
              <a:t>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1566334"/>
            <a:ext cx="6998558" cy="184996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~7 petabytes over four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9 terabytes per day peak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Motion picture film = even more </a:t>
            </a:r>
            <a:r>
              <a:rPr lang="en-US" sz="2800" dirty="0" smtClean="0"/>
              <a:t>data!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1" y="3625130"/>
            <a:ext cx="4343400" cy="20313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Preservation Master </a:t>
            </a:r>
            <a:r>
              <a:rPr lang="en-US" dirty="0" smtClean="0">
                <a:solidFill>
                  <a:schemeClr val="bg1"/>
                </a:solidFill>
              </a:rPr>
              <a:t>Files: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Audio</a:t>
            </a:r>
            <a:r>
              <a:rPr lang="en-US" dirty="0">
                <a:solidFill>
                  <a:schemeClr val="bg1"/>
                </a:solidFill>
              </a:rPr>
              <a:t>: Broadcast WAV (</a:t>
            </a:r>
            <a:r>
              <a:rPr lang="en-US" dirty="0" smtClean="0">
                <a:solidFill>
                  <a:schemeClr val="bg1"/>
                </a:solidFill>
              </a:rPr>
              <a:t>96/24)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Video</a:t>
            </a:r>
            <a:r>
              <a:rPr lang="en-US" dirty="0">
                <a:solidFill>
                  <a:schemeClr val="bg1"/>
                </a:solidFill>
              </a:rPr>
              <a:t>: FFV1 lossless </a:t>
            </a:r>
            <a:r>
              <a:rPr lang="en-US" dirty="0" smtClean="0">
                <a:solidFill>
                  <a:schemeClr val="bg1"/>
                </a:solidFill>
              </a:rPr>
              <a:t>(.</a:t>
            </a:r>
            <a:r>
              <a:rPr lang="en-US" dirty="0" err="1">
                <a:solidFill>
                  <a:schemeClr val="bg1"/>
                </a:solidFill>
              </a:rPr>
              <a:t>mkv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Mezzanine Files: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Audio</a:t>
            </a:r>
            <a:r>
              <a:rPr lang="en-US" dirty="0">
                <a:solidFill>
                  <a:schemeClr val="bg1"/>
                </a:solidFill>
              </a:rPr>
              <a:t>: Broadcast WAV (</a:t>
            </a:r>
            <a:r>
              <a:rPr lang="en-US" dirty="0" smtClean="0">
                <a:solidFill>
                  <a:schemeClr val="bg1"/>
                </a:solidFill>
              </a:rPr>
              <a:t>96/24)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Video</a:t>
            </a:r>
            <a:r>
              <a:rPr lang="en-US" dirty="0">
                <a:solidFill>
                  <a:schemeClr val="bg1"/>
                </a:solidFill>
              </a:rPr>
              <a:t>: 50 Mbps Iframe-only MPEG-2</a:t>
            </a:r>
          </a:p>
        </p:txBody>
      </p:sp>
    </p:spTree>
    <p:extLst>
      <p:ext uri="{BB962C8B-B14F-4D97-AF65-F5344CB8AC3E}">
        <p14:creationId xmlns:p14="http://schemas.microsoft.com/office/powerpoint/2010/main" val="30216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2420" y="1566334"/>
            <a:ext cx="4716781" cy="457538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Bit Storage: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Calibri" panose="020F0502020204030204" pitchFamily="34" charset="0"/>
              </a:rPr>
              <a:t>IU Scholarly Data Archive (SDA)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Calibri" panose="020F0502020204030204" pitchFamily="34" charset="0"/>
              </a:rPr>
              <a:t>40PB+ HSM system (IBM HPSS)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Calibri" panose="020F0502020204030204" pitchFamily="34" charset="0"/>
              </a:rPr>
              <a:t>Mirrored between Bloomington and IUPUI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File and Metadata Management: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Calibri" panose="020F0502020204030204" pitchFamily="34" charset="0"/>
              </a:rPr>
              <a:t>HydraDAM2 </a:t>
            </a:r>
            <a:br>
              <a:rPr lang="en-US" sz="3200" dirty="0" smtClean="0">
                <a:cs typeface="Calibri" panose="020F0502020204030204" pitchFamily="34" charset="0"/>
              </a:rPr>
            </a:br>
            <a:r>
              <a:rPr lang="en-US" sz="3200" dirty="0" smtClean="0">
                <a:cs typeface="Calibri" panose="020F0502020204030204" pitchFamily="34" charset="0"/>
              </a:rPr>
              <a:t>IU-WGBH collaboration</a:t>
            </a: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18400" y="6297083"/>
            <a:ext cx="1168400" cy="365125"/>
          </a:xfrm>
        </p:spPr>
        <p:txBody>
          <a:bodyPr/>
          <a:lstStyle/>
          <a:p>
            <a:fld id="{A2CEE53A-19EC-654D-82C1-D215F6FEFF18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1" y="427038"/>
            <a:ext cx="8229600" cy="1088495"/>
          </a:xfrm>
          <a:prstGeom prst="rect">
            <a:avLst/>
          </a:prstGeom>
          <a:ln>
            <a:noFill/>
          </a:ln>
          <a:effectLst>
            <a:outerShdw blurRad="50800" dist="25400" dir="6000000" algn="tl" rotWithShape="0">
              <a:srgbClr val="000000">
                <a:alpha val="37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rgbClr val="FFFFFF"/>
                </a:solidFill>
                <a:latin typeface="BentonSansCond Book"/>
                <a:ea typeface="+mj-ea"/>
                <a:cs typeface="BentonSansCond Medium"/>
              </a:defRPr>
            </a:lvl1pPr>
          </a:lstStyle>
          <a:p>
            <a:r>
              <a:rPr lang="en-US" dirty="0" smtClean="0"/>
              <a:t>Local Digital Preservation Storage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3407" y="1975591"/>
            <a:ext cx="3680460" cy="276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64" y="119326"/>
            <a:ext cx="8229600" cy="1088495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BentonSansCond Book"/>
                <a:cs typeface="BentonSansCond Book"/>
              </a:rPr>
              <a:t>Long-Term Preservation Strategy</a:t>
            </a:r>
            <a:endParaRPr lang="en-US" sz="3400" dirty="0">
              <a:latin typeface="BentonSansCond Book"/>
              <a:cs typeface="BentonSansCond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BentonSansCond Book"/>
              </a:rPr>
              <a:t>Good local storage situation, </a:t>
            </a:r>
            <a:br>
              <a:rPr lang="en-US" sz="2800" dirty="0" smtClean="0">
                <a:cs typeface="BentonSansCond Book"/>
              </a:rPr>
            </a:br>
            <a:r>
              <a:rPr lang="en-US" sz="2800" dirty="0" smtClean="0">
                <a:cs typeface="BentonSansCond Book"/>
              </a:rPr>
              <a:t>but risky for preservation</a:t>
            </a:r>
            <a:endParaRPr lang="en-US" dirty="0" smtClean="0">
              <a:cs typeface="BentonSansCond Book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cs typeface="BentonSansCond Book"/>
              </a:rPr>
              <a:t>Out of region storage options: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err="1" smtClean="0">
                <a:cs typeface="BentonSansCond Book"/>
              </a:rPr>
              <a:t>APTrust</a:t>
            </a:r>
            <a:endParaRPr lang="en-US" dirty="0" smtClean="0">
              <a:cs typeface="BentonSansCond Book"/>
            </a:endParaRP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cs typeface="BentonSansCond Book"/>
              </a:rPr>
              <a:t>DPN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cs typeface="BentonSansCond Book"/>
              </a:rPr>
              <a:t>Data swap agreements</a:t>
            </a:r>
            <a:endParaRPr lang="en-US" dirty="0">
              <a:cs typeface="BentonSansCond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Screen Shot 2014-04-29 at 9.05.49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260" y="4712641"/>
            <a:ext cx="1878740" cy="824813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1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CEE53A-19EC-654D-82C1-D215F6FEFF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1533" y="6297083"/>
            <a:ext cx="4080934" cy="365125"/>
          </a:xfrm>
        </p:spPr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pic>
        <p:nvPicPr>
          <p:cNvPr id="10" name="Shape 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039" y="4708264"/>
            <a:ext cx="3471361" cy="831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942" y="2988734"/>
            <a:ext cx="6998558" cy="668866"/>
          </a:xfrm>
        </p:spPr>
        <p:txBody>
          <a:bodyPr/>
          <a:lstStyle/>
          <a:p>
            <a:pPr algn="ctr"/>
            <a:r>
              <a:rPr lang="en-US" sz="3600" dirty="0" smtClean="0">
                <a:hlinkClick r:id="rId2"/>
              </a:rPr>
              <a:t>mdpi.iu.edu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3740"/>
      </p:ext>
    </p:extLst>
  </p:cSld>
  <p:clrMapOvr>
    <a:masterClrMapping/>
  </p:clrMapOvr>
</p:sld>
</file>

<file path=ppt/theme/theme1.xml><?xml version="1.0" encoding="utf-8"?>
<a:theme xmlns:a="http://schemas.openxmlformats.org/drawingml/2006/main" name="IU_Powerpoint_Traditional">
  <a:themeElements>
    <a:clrScheme name="IU Hoosier">
      <a:dk1>
        <a:srgbClr val="292929"/>
      </a:dk1>
      <a:lt1>
        <a:srgbClr val="FFFFFF"/>
      </a:lt1>
      <a:dk2>
        <a:srgbClr val="66080F"/>
      </a:dk2>
      <a:lt2>
        <a:srgbClr val="EEECE1"/>
      </a:lt2>
      <a:accent1>
        <a:srgbClr val="66080F"/>
      </a:accent1>
      <a:accent2>
        <a:srgbClr val="9E9187"/>
      </a:accent2>
      <a:accent3>
        <a:srgbClr val="305B7B"/>
      </a:accent3>
      <a:accent4>
        <a:srgbClr val="82CDAF"/>
      </a:accent4>
      <a:accent5>
        <a:srgbClr val="DB8E43"/>
      </a:accent5>
      <a:accent6>
        <a:srgbClr val="695C5A"/>
      </a:accent6>
      <a:hlink>
        <a:srgbClr val="038EFF"/>
      </a:hlink>
      <a:folHlink>
        <a:srgbClr val="D47D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alpha val="90000"/>
          </a:schemeClr>
        </a:solidFill>
        <a:ln>
          <a:noFill/>
        </a:ln>
        <a:effectLst/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IU_Powerpoint_Hoosier</Template>
  <TotalTime>1526</TotalTime>
  <Words>313</Words>
  <Application>Microsoft Macintosh PowerPoint</Application>
  <PresentationFormat>On-screen Show (4:3)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Abadi MT Condensed Light</vt:lpstr>
      <vt:lpstr>BentonSans Black</vt:lpstr>
      <vt:lpstr>BentonSans Regular</vt:lpstr>
      <vt:lpstr>BentonSansCond Black</vt:lpstr>
      <vt:lpstr>BentonSansCond Book</vt:lpstr>
      <vt:lpstr>BentonSansCond Medium</vt:lpstr>
      <vt:lpstr>Calibri</vt:lpstr>
      <vt:lpstr>Georgia</vt:lpstr>
      <vt:lpstr>Arial</vt:lpstr>
      <vt:lpstr>IU_Powerpoint_Traditional</vt:lpstr>
      <vt:lpstr>Digital Preservation Use Case: Indiana University’s Media Digitization and Preservation Initiative</vt:lpstr>
      <vt:lpstr>Indiana University Context</vt:lpstr>
      <vt:lpstr>2009 Media Preservation Survey Findings</vt:lpstr>
      <vt:lpstr>2013 Announcement:  Media Digitization and Preservation Initiative</vt:lpstr>
      <vt:lpstr>Public-Private Partnership</vt:lpstr>
      <vt:lpstr>What We Need to Preserve</vt:lpstr>
      <vt:lpstr>PowerPoint Presentation</vt:lpstr>
      <vt:lpstr>Long-Term Preservation Strategy</vt:lpstr>
      <vt:lpstr>To Be Continued…</vt:lpstr>
    </vt:vector>
  </TitlesOfParts>
  <Company>Indiana University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Cope, Amy Christine</dc:creator>
  <cp:lastModifiedBy>Microsoft Office User</cp:lastModifiedBy>
  <cp:revision>148</cp:revision>
  <cp:lastPrinted>2015-11-04T15:43:32Z</cp:lastPrinted>
  <dcterms:created xsi:type="dcterms:W3CDTF">2013-09-13T19:50:08Z</dcterms:created>
  <dcterms:modified xsi:type="dcterms:W3CDTF">2015-11-04T16:14:41Z</dcterms:modified>
</cp:coreProperties>
</file>