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10"/>
  </p:notesMasterIdLst>
  <p:sldIdLst>
    <p:sldId id="256" r:id="rId2"/>
    <p:sldId id="265" r:id="rId3"/>
    <p:sldId id="260" r:id="rId4"/>
    <p:sldId id="266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56"/>
            <p14:sldId id="265"/>
            <p14:sldId id="260"/>
            <p14:sldId id="266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8" autoAdjust="0"/>
    <p:restoredTop sz="94675" autoAdjust="0"/>
  </p:normalViewPr>
  <p:slideViewPr>
    <p:cSldViewPr>
      <p:cViewPr>
        <p:scale>
          <a:sx n="100" d="100"/>
          <a:sy n="100" d="100"/>
        </p:scale>
        <p:origin x="1424" y="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6934200" cy="143069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000" dirty="0" smtClean="0"/>
              <a:t>Section Header</a:t>
            </a:r>
            <a:endParaRPr lang="en-US" sz="40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7848600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62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276599" y="2057400"/>
            <a:ext cx="5105401" cy="266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 title="Section Divider"/>
          <p:cNvSpPr>
            <a:spLocks noGrp="1"/>
          </p:cNvSpPr>
          <p:nvPr>
            <p:ph type="body" idx="13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 title="Section Header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 title="Body Text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title="Section Header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5" title="Body Text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0198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304800" y="1752600"/>
            <a:ext cx="5943600" cy="437356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1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4196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APTrust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Georgetown University Library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7150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Salwa</a:t>
            </a:r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Ismail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Head, Library Information Technology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Georgetown University Libraries</a:t>
            </a:r>
          </a:p>
          <a:p>
            <a:pPr algn="ctr"/>
            <a:r>
              <a:rPr lang="en-US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alwa.ismail@georgetown.edu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“</a:t>
            </a:r>
            <a:r>
              <a:rPr lang="en-US" sz="3200" dirty="0">
                <a:solidFill>
                  <a:schemeClr val="tx1"/>
                </a:solidFill>
              </a:rPr>
              <a:t>Digital media last forever or five years–whichever comes first.”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6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Preservation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733800" cy="4525963"/>
          </a:xfrm>
        </p:spPr>
        <p:txBody>
          <a:bodyPr/>
          <a:lstStyle/>
          <a:p>
            <a:r>
              <a:rPr lang="en-US" sz="2400" dirty="0" smtClean="0"/>
              <a:t>Scattered Content</a:t>
            </a:r>
          </a:p>
          <a:p>
            <a:pPr lvl="1"/>
            <a:r>
              <a:rPr lang="en-US" sz="2400" dirty="0" smtClean="0"/>
              <a:t>Disks, CDs, network drives, USBs, external HDDs, computers</a:t>
            </a:r>
          </a:p>
          <a:p>
            <a:pPr lvl="1"/>
            <a:r>
              <a:rPr lang="en-US" sz="2400" dirty="0" smtClean="0"/>
              <a:t>Textual, images, video, audio, moving image</a:t>
            </a:r>
          </a:p>
          <a:p>
            <a:pPr lvl="1"/>
            <a:r>
              <a:rPr lang="en-US" sz="2400" dirty="0" smtClean="0"/>
              <a:t>Multiple constituents: Different Territories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6" name="Picture 5" descr="aptrust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657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Preservation Strategy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Born digital (archives), digitized, scholarly records.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APTRUST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, DPN, </a:t>
            </a:r>
            <a:r>
              <a:rPr lang="en-US" sz="2800" dirty="0" err="1">
                <a:solidFill>
                  <a:srgbClr val="000000"/>
                </a:solidFill>
                <a:latin typeface="+mn-lt"/>
              </a:rPr>
              <a:t>Chronopolis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+mn-lt"/>
              </a:rPr>
              <a:t>HathiTrust</a:t>
            </a:r>
            <a:endParaRPr lang="en-US" sz="28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+mn-lt"/>
              </a:rPr>
              <a:t>APTrust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July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94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IT, Can you help, PLEASE!?!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endParaRPr lang="en-US" sz="2800" dirty="0" smtClean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+mn-lt"/>
              </a:rPr>
              <a:t>Dial in for IT help – Library IT</a:t>
            </a:r>
          </a:p>
          <a:p>
            <a:endParaRPr lang="en-US" sz="2800" dirty="0" smtClean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+mn-lt"/>
              </a:rPr>
              <a:t>Parking Space </a:t>
            </a:r>
          </a:p>
          <a:p>
            <a:pPr marL="1085850" lvl="1" indent="-342900">
              <a:buFont typeface="Arial"/>
              <a:buChar char="•"/>
            </a:pPr>
            <a:r>
              <a:rPr lang="en-US" dirty="0" smtClean="0"/>
              <a:t>Accordion Style</a:t>
            </a:r>
          </a:p>
          <a:p>
            <a:pPr marL="1085850" lvl="1" indent="-342900">
              <a:buFont typeface="Arial"/>
              <a:buChar char="•"/>
            </a:pPr>
            <a:r>
              <a:rPr lang="en-US" dirty="0" smtClean="0"/>
              <a:t>Start line</a:t>
            </a:r>
          </a:p>
          <a:p>
            <a:pPr lvl="1" indent="0">
              <a:buNone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+mn-lt"/>
              </a:rPr>
              <a:t>Negotiations commenced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74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start? And how?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+mn-lt"/>
              </a:rPr>
              <a:t>No reinventing the wheel</a:t>
            </a:r>
          </a:p>
          <a:p>
            <a:pPr marL="1085850" lvl="1" indent="-342900">
              <a:buFont typeface="Arial"/>
              <a:buChar char="•"/>
            </a:pPr>
            <a:r>
              <a:rPr lang="en-US" dirty="0" smtClean="0"/>
              <a:t>Conversations with </a:t>
            </a:r>
            <a:r>
              <a:rPr lang="en-US" dirty="0" err="1" smtClean="0"/>
              <a:t>UVa</a:t>
            </a:r>
            <a:r>
              <a:rPr lang="en-US" dirty="0" smtClean="0"/>
              <a:t> and Columbia</a:t>
            </a:r>
          </a:p>
          <a:p>
            <a:pPr marL="1085850" lvl="1" indent="-342900">
              <a:buFont typeface="Arial"/>
              <a:buChar char="•"/>
            </a:pPr>
            <a:r>
              <a:rPr lang="en-US" dirty="0" smtClean="0"/>
              <a:t>Strategies, metadata, handling, tools, processes</a:t>
            </a:r>
          </a:p>
          <a:p>
            <a:pPr marL="1085850" lvl="1" indent="-342900">
              <a:buFont typeface="Arial"/>
              <a:buChar char="•"/>
            </a:pPr>
            <a:r>
              <a:rPr lang="en-US" dirty="0" smtClean="0"/>
              <a:t>Supportive community, groups – growing!</a:t>
            </a:r>
          </a:p>
          <a:p>
            <a:pPr lvl="1" indent="0">
              <a:buNone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+mn-lt"/>
              </a:rPr>
              <a:t>Internal Decisions/Workflows</a:t>
            </a:r>
          </a:p>
          <a:p>
            <a:pPr marL="1085850" lvl="1" indent="-342900">
              <a:buFont typeface="Arial"/>
              <a:buChar char="•"/>
            </a:pPr>
            <a:r>
              <a:rPr lang="en-US" dirty="0" smtClean="0"/>
              <a:t>Varied stakeholders</a:t>
            </a:r>
          </a:p>
          <a:p>
            <a:pPr marL="1085850" lvl="1" indent="-342900">
              <a:buFont typeface="Arial"/>
              <a:buChar char="•"/>
            </a:pPr>
            <a:r>
              <a:rPr lang="en-US" dirty="0" smtClean="0"/>
              <a:t>How do we want to go it?</a:t>
            </a:r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sz="3600" dirty="0" smtClean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8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</a:t>
            </a:r>
            <a:r>
              <a:rPr lang="en-US" dirty="0" err="1" smtClean="0"/>
              <a:t>APTrust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+mn-lt"/>
              </a:rPr>
              <a:t>Let’s </a:t>
            </a:r>
            <a:r>
              <a:rPr lang="en-US" sz="2800" dirty="0" err="1" smtClean="0">
                <a:latin typeface="+mn-lt"/>
              </a:rPr>
              <a:t>BagIT</a:t>
            </a:r>
            <a:r>
              <a:rPr lang="en-US" sz="2800" dirty="0" smtClean="0">
                <a:latin typeface="+mn-lt"/>
              </a:rPr>
              <a:t> up</a:t>
            </a:r>
          </a:p>
          <a:p>
            <a:pPr marL="1085850" lvl="1" indent="-342900">
              <a:buFont typeface="Arial"/>
              <a:buChar char="•"/>
            </a:pPr>
            <a:r>
              <a:rPr lang="en-US" dirty="0" smtClean="0"/>
              <a:t>Specifics</a:t>
            </a:r>
          </a:p>
          <a:p>
            <a:pPr marL="1085850" lvl="1" indent="-342900">
              <a:buFont typeface="Arial"/>
              <a:buChar char="•"/>
            </a:pPr>
            <a:r>
              <a:rPr lang="en-US" dirty="0" smtClean="0"/>
              <a:t>Automate?</a:t>
            </a:r>
          </a:p>
          <a:p>
            <a:pPr marL="1085850" lvl="1" indent="-342900">
              <a:buFont typeface="Arial"/>
              <a:buChar char="•"/>
            </a:pPr>
            <a:r>
              <a:rPr lang="en-US" dirty="0" smtClean="0"/>
              <a:t>Metadata and </a:t>
            </a:r>
            <a:r>
              <a:rPr lang="en-US" dirty="0" err="1" smtClean="0"/>
              <a:t>Bitstream</a:t>
            </a:r>
            <a:r>
              <a:rPr lang="en-US" dirty="0" smtClean="0"/>
              <a:t>(s)</a:t>
            </a:r>
          </a:p>
          <a:p>
            <a:pPr marL="1085850" lvl="1" indent="-342900">
              <a:buFont typeface="Arial"/>
              <a:buChar char="•"/>
            </a:pPr>
            <a:r>
              <a:rPr lang="en-US" dirty="0" smtClean="0"/>
              <a:t>Audit mechanisms: Checksums, fixity checks</a:t>
            </a:r>
          </a:p>
          <a:p>
            <a:pPr marL="1085850" lvl="1" indent="-342900">
              <a:buFont typeface="Arial"/>
              <a:buChar char="•"/>
            </a:pPr>
            <a:r>
              <a:rPr lang="en-US" dirty="0" smtClean="0"/>
              <a:t>Local workflows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r>
              <a:rPr lang="en-US" sz="1800" i="1" dirty="0" smtClean="0"/>
              <a:t>*</a:t>
            </a:r>
            <a:r>
              <a:rPr lang="en-US" sz="1800" b="1" i="1" dirty="0" err="1" smtClean="0"/>
              <a:t>BagIt</a:t>
            </a:r>
            <a:r>
              <a:rPr lang="en-US" sz="1800" i="1" dirty="0" smtClean="0"/>
              <a:t> </a:t>
            </a:r>
            <a:r>
              <a:rPr lang="en-US" sz="1800" i="1" dirty="0"/>
              <a:t>is a hierarchical file packaging format designed to support disk-based storage and network transfer of arbitrary digital </a:t>
            </a:r>
            <a:r>
              <a:rPr lang="en-US" sz="1800" i="1" dirty="0" smtClean="0"/>
              <a:t>content.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713806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 Bag(</a:t>
            </a:r>
            <a:r>
              <a:rPr lang="en-US" dirty="0" err="1" smtClean="0"/>
              <a:t>ging</a:t>
            </a:r>
            <a:r>
              <a:rPr lang="en-US" dirty="0" smtClean="0"/>
              <a:t>)IT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Accept content -- Fedora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+mn-lt"/>
              </a:rPr>
              <a:t>DSpace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or on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file system -- format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agnostic </a:t>
            </a:r>
          </a:p>
          <a:p>
            <a:endParaRPr lang="en-US" sz="2800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Local automation modules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Shared tools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Staging area testing/receiving buckets</a:t>
            </a:r>
          </a:p>
          <a:p>
            <a:pPr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DEPOSIT AWAY</a:t>
            </a:r>
          </a:p>
          <a:p>
            <a:endParaRPr lang="en-US" sz="2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9526328"/>
      </p:ext>
    </p:extLst>
  </p:cSld>
  <p:clrMapOvr>
    <a:masterClrMapping/>
  </p:clrMapOvr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7469</TotalTime>
  <Words>221</Words>
  <Application>Microsoft Macintosh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Wingdings</vt:lpstr>
      <vt:lpstr>9_Default Theme</vt:lpstr>
      <vt:lpstr>PowerPoint Presentation</vt:lpstr>
      <vt:lpstr>PowerPoint Presentation</vt:lpstr>
      <vt:lpstr>Digital Preservation </vt:lpstr>
      <vt:lpstr>Digital Preservation Strategy </vt:lpstr>
      <vt:lpstr>IT, Can you help, PLEASE!?!</vt:lpstr>
      <vt:lpstr>Where to start? And how?</vt:lpstr>
      <vt:lpstr>How to APTrust?</vt:lpstr>
      <vt:lpstr>Let’s start Bag(ging)IT</vt:lpstr>
    </vt:vector>
  </TitlesOfParts>
  <Company>EDUCAUSE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Microsoft Office User</cp:lastModifiedBy>
  <cp:revision>110</cp:revision>
  <dcterms:created xsi:type="dcterms:W3CDTF">2012-08-08T18:23:13Z</dcterms:created>
  <dcterms:modified xsi:type="dcterms:W3CDTF">2015-10-30T11:44:51Z</dcterms:modified>
</cp:coreProperties>
</file>