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  <p:sldMasterId id="2147484861" r:id="rId2"/>
    <p:sldMasterId id="2147484878" r:id="rId3"/>
    <p:sldMasterId id="2147484883" r:id="rId4"/>
  </p:sldMasterIdLst>
  <p:notesMasterIdLst>
    <p:notesMasterId r:id="rId28"/>
  </p:notesMasterIdLst>
  <p:sldIdLst>
    <p:sldId id="256" r:id="rId5"/>
    <p:sldId id="288" r:id="rId6"/>
    <p:sldId id="260" r:id="rId7"/>
    <p:sldId id="284" r:id="rId8"/>
    <p:sldId id="281" r:id="rId9"/>
    <p:sldId id="286" r:id="rId10"/>
    <p:sldId id="285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6"/>
          </p14:sldIdLst>
        </p14:section>
        <p14:section name="Dividers" id="{4D810FCF-0ADD-0345-AFBF-9AC0BF5CA536}">
          <p14:sldIdLst>
            <p14:sldId id="288"/>
            <p14:sldId id="260"/>
            <p14:sldId id="284"/>
            <p14:sldId id="281"/>
            <p14:sldId id="286"/>
            <p14:sldId id="285"/>
            <p14:sldId id="263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7"/>
            <p14:sldId id="266"/>
          </p14:sldIdLst>
        </p14:section>
        <p14:section name="Content" id="{6D2F19DD-4CA8-6F4E-9292-A7C41B87577C}">
          <p14:sldIdLst/>
        </p14:section>
        <p14:section name="Interaction" id="{F2C0CFF2-7594-C04A-9910-F1426A27AF3C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4942" autoAdjust="0"/>
    <p:restoredTop sz="94658" autoAdjust="0"/>
  </p:normalViewPr>
  <p:slideViewPr>
    <p:cSldViewPr>
      <p:cViewPr>
        <p:scale>
          <a:sx n="100" d="100"/>
          <a:sy n="10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4D66C"/>
            </a:solidFill>
          </c:spPr>
          <c:invertIfNegative val="0"/>
          <c:dLbls>
            <c:numFmt formatCode="0%" sourceLinked="0"/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Weak</c:v>
                </c:pt>
                <c:pt idx="1">
                  <c:v>Emerging</c:v>
                </c:pt>
                <c:pt idx="2">
                  <c:v>Developing</c:v>
                </c:pt>
                <c:pt idx="3">
                  <c:v>Strong </c:v>
                </c:pt>
                <c:pt idx="4">
                  <c:v>Excellent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0.01</c:v>
                </c:pt>
                <c:pt idx="1">
                  <c:v>0.11</c:v>
                </c:pt>
                <c:pt idx="2">
                  <c:v>0.66</c:v>
                </c:pt>
                <c:pt idx="3">
                  <c:v>0.23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571392"/>
        <c:axId val="32572928"/>
      </c:barChart>
      <c:catAx>
        <c:axId val="32571392"/>
        <c:scaling>
          <c:orientation val="minMax"/>
        </c:scaling>
        <c:delete val="0"/>
        <c:axPos val="l"/>
        <c:majorTickMark val="out"/>
        <c:minorTickMark val="none"/>
        <c:tickLblPos val="nextTo"/>
        <c:crossAx val="32572928"/>
        <c:crosses val="autoZero"/>
        <c:auto val="1"/>
        <c:lblAlgn val="ctr"/>
        <c:lblOffset val="100"/>
        <c:noMultiLvlLbl val="0"/>
      </c:catAx>
      <c:valAx>
        <c:axId val="3257292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257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EDUCAUSE is developing a new online service, built on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Core Data Service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database, that will help IT leaders communicate the value and relevance of information technology to non-IT leaders, as well as help them assess and benchmark maturity and technology deployment for a suite of strategic initiatives. Development and prototyping of the new service is under way, and the service will enter production in the first quarter of 2016. 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new suite of maturity indices: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the capability to deliver IT services and applications in a given area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 multiple dimensions of progress, technical and nontechnical, such as culture, process, expertise, investment, and governance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institutional leaders to determine where they are in delivering a service, and where they aspire to be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the degree to which an institution has deployed the technologies related to delivering a service, based on a standard scale reflecting stages of deployment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maturity in innovation broadly, reflecting on key elements to help develop and maintain a culture of innovation that supports the use of new technology in support of institutional and student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1421-0158-C445-B20F-465E333CFB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Our new online service will build on the CDS database and reporting tools and will leverage other EDUCAUSE data and analytical frameworks to create a snapshot of internal performance and how your institution compares</a:t>
            </a:r>
            <a:r>
              <a:rPr lang="en-US" sz="1200" baseline="0" dirty="0" smtClean="0"/>
              <a:t> to</a:t>
            </a:r>
            <a:r>
              <a:rPr lang="en-US" sz="1200" dirty="0" smtClean="0"/>
              <a:t> customized peer groups. Development and prototyping of the new service is under way, and the service will enter production in the first quarter of 2016.</a:t>
            </a:r>
          </a:p>
          <a:p>
            <a:endParaRPr lang="en-US" dirty="0" smtClean="0"/>
          </a:p>
          <a:p>
            <a:endParaRPr lang="en-US" sz="1200" b="0" dirty="0" smtClean="0"/>
          </a:p>
          <a:p>
            <a:endParaRPr lang="en-US" sz="1200" b="1" dirty="0" smtClean="0"/>
          </a:p>
          <a:p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1421-0158-C445-B20F-465E333CFBF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0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The</a:t>
            </a:r>
            <a:r>
              <a:rPr lang="en-US" sz="1200" b="0" baseline="0" dirty="0" smtClean="0"/>
              <a:t> reports will provide the status of your maturity and technology deployment in a given area, benchmarked against the peer groups you’ve selected.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1421-0158-C445-B20F-465E333CFBF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0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reports will also include a set of recommendations for how to improve in areas that may be challenging for your institution.  If you have any questions about this new service, please e-mail </a:t>
            </a:r>
            <a:r>
              <a:rPr lang="en-US" b="0" dirty="0" err="1" smtClean="0"/>
              <a:t>benchmarking@educause.edu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1421-0158-C445-B20F-465E333CFBF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0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4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0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4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2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6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0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5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8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3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391400" cy="73183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57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84653"/>
            <a:ext cx="9144000" cy="3978013"/>
          </a:xfrm>
          <a:prstGeom prst="rect">
            <a:avLst/>
          </a:prstGeom>
          <a:solidFill>
            <a:srgbClr val="1E7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1E796A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18345" y="3286627"/>
            <a:ext cx="6094413" cy="886397"/>
          </a:xfrm>
        </p:spPr>
        <p:txBody>
          <a:bodyPr lIns="0" tIns="0" rIns="0" bIns="0" anchor="t" anchorCtr="0"/>
          <a:lstStyle>
            <a:lvl1pPr marL="0" indent="0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Title, Division,</a:t>
            </a:r>
          </a:p>
          <a:p>
            <a:pPr marL="0" indent="0">
              <a:buNone/>
            </a:pPr>
            <a:r>
              <a:rPr lang="en-US" dirty="0" smtClean="0"/>
              <a:t>Company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18345" y="2259069"/>
            <a:ext cx="6094413" cy="701731"/>
          </a:xfrm>
        </p:spPr>
        <p:txBody>
          <a:bodyPr lIns="0" tIns="0" rIns="0" bIns="0" anchor="t" anchorCtr="0"/>
          <a:lstStyle>
            <a:lvl1pPr marL="0" indent="0">
              <a:buNone/>
              <a:defRPr sz="3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</p:txBody>
      </p:sp>
      <p:cxnSp>
        <p:nvCxnSpPr>
          <p:cNvPr id="12" name="Straight Connector 4"/>
          <p:cNvCxnSpPr/>
          <p:nvPr userDrawn="1"/>
        </p:nvCxnSpPr>
        <p:spPr bwMode="auto">
          <a:xfrm>
            <a:off x="1934246" y="1"/>
            <a:ext cx="0" cy="1376945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218344" y="595094"/>
            <a:ext cx="6049339" cy="461665"/>
          </a:xfrm>
        </p:spPr>
        <p:txBody>
          <a:bodyPr lIns="0" rIns="0"/>
          <a:lstStyle>
            <a:lvl1pPr algn="l">
              <a:defRPr sz="24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 descr="ATD-HSig-3288G-4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01" y="5940866"/>
            <a:ext cx="1474930" cy="6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9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285521"/>
            <a:ext cx="2515438" cy="584775"/>
          </a:xfrm>
        </p:spPr>
        <p:txBody>
          <a:bodyPr/>
          <a:lstStyle>
            <a:lvl1pPr>
              <a:defRPr>
                <a:solidFill>
                  <a:srgbClr val="1E796A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408630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18710"/>
            <a:ext cx="8068489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ATD_PPT_b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6" y="6389358"/>
            <a:ext cx="9186537" cy="484845"/>
          </a:xfrm>
          <a:prstGeom prst="rect">
            <a:avLst/>
          </a:prstGeom>
        </p:spPr>
      </p:pic>
      <p:pic>
        <p:nvPicPr>
          <p:cNvPr id="4" name="Picture 3" descr="ATD-HSig-3288G-4c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21" y="5681353"/>
            <a:ext cx="1209280" cy="552744"/>
          </a:xfrm>
          <a:prstGeom prst="rect">
            <a:avLst/>
          </a:prstGeom>
        </p:spPr>
      </p:pic>
      <p:pic>
        <p:nvPicPr>
          <p:cNvPr id="8" name="Picture 7" descr="SWht_sasWht_TPTKWht_hori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48" y="6507977"/>
            <a:ext cx="813007" cy="2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1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2655755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>
                <a:solidFill>
                  <a:srgbClr val="596267"/>
                </a:solidFill>
              </a:rPr>
              <a:t>This slide is for video use only.</a:t>
            </a:r>
            <a:endParaRPr lang="en-US" dirty="0">
              <a:solidFill>
                <a:srgbClr val="596267"/>
              </a:solidFill>
            </a:endParaRP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1028700"/>
            <a:ext cx="6400800" cy="4800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274320" eaLnBrk="0" hangingPunct="0">
              <a:defRPr/>
            </a:pPr>
            <a:r>
              <a:rPr lang="en-US" sz="400" kern="300" spc="5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Copyright </a:t>
            </a:r>
            <a: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© </a:t>
            </a:r>
            <a:r>
              <a:rPr lang="en-US" sz="400" kern="300" spc="5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2014, </a:t>
            </a:r>
            <a:r>
              <a:rPr lang="en-US" sz="400" kern="300" spc="5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0468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31, 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  <p:sldLayoutId id="2147484875" r:id="rId14"/>
    <p:sldLayoutId id="2147484876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3885"/>
            <a:ext cx="9144000" cy="4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162410"/>
            <a:ext cx="2515438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650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6678464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400" kern="300" spc="50" dirty="0" smtClean="0">
                <a:solidFill>
                  <a:srgbClr val="00539B">
                    <a:lumMod val="60000"/>
                    <a:lumOff val="40000"/>
                  </a:srgbClr>
                </a:solidFill>
                <a:ea typeface="ＭＳ Ｐゴシック" pitchFamily="34" charset="-128"/>
                <a:cs typeface="Arial"/>
              </a:rPr>
              <a:t>Copyright </a:t>
            </a:r>
            <a:r>
              <a:rPr lang="en-US" sz="400" kern="300" spc="50" dirty="0">
                <a:solidFill>
                  <a:srgbClr val="00539B">
                    <a:lumMod val="60000"/>
                    <a:lumOff val="40000"/>
                  </a:srgbClr>
                </a:solidFill>
                <a:ea typeface="ＭＳ Ｐゴシック" pitchFamily="34" charset="-128"/>
                <a:cs typeface="Arial"/>
              </a:rPr>
              <a:t>© </a:t>
            </a:r>
            <a:r>
              <a:rPr lang="en-US" sz="400" kern="300" spc="50" dirty="0" smtClean="0">
                <a:solidFill>
                  <a:srgbClr val="00539B">
                    <a:lumMod val="60000"/>
                    <a:lumOff val="40000"/>
                  </a:srgbClr>
                </a:solidFill>
                <a:ea typeface="ＭＳ Ｐゴシック" pitchFamily="34" charset="-128"/>
                <a:cs typeface="Arial"/>
              </a:rPr>
              <a:t>2015, </a:t>
            </a:r>
            <a:r>
              <a:rPr lang="en-US" sz="400" kern="300" spc="50" dirty="0">
                <a:solidFill>
                  <a:srgbClr val="00539B">
                    <a:lumMod val="60000"/>
                    <a:lumOff val="40000"/>
                  </a:srgbClr>
                </a:solidFill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01770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B0B7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01770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0A2A-5C1D-4A95-B434-C077192C28F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10/31/2015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6CBA-8B6C-4F6E-8A6A-CE06BC2F080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 EDUCAUSE Core Data Service to Support Student Success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0618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Laurie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Heacock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Susan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Grajek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Celeste Schwartz •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Kompare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EDUCAUSE Benchmarking Reports</a:t>
            </a:r>
          </a:p>
        </p:txBody>
      </p:sp>
    </p:spTree>
    <p:extLst>
      <p:ext uri="{BB962C8B-B14F-4D97-AF65-F5344CB8AC3E}">
        <p14:creationId xmlns:p14="http://schemas.microsoft.com/office/powerpoint/2010/main" val="25398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54" y="152400"/>
            <a:ext cx="8686799" cy="1430694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Success Technologies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Maturity Index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Leadership and governance</a:t>
            </a:r>
            <a:r>
              <a:rPr lang="en-US" sz="2800" dirty="0" smtClean="0"/>
              <a:t>: </a:t>
            </a:r>
            <a:r>
              <a:rPr lang="en-US" sz="2700" dirty="0" smtClean="0"/>
              <a:t>Committed leadership, investment, formal governance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Collaboration and involvement</a:t>
            </a:r>
            <a:r>
              <a:rPr lang="en-US" sz="2800" dirty="0" smtClean="0"/>
              <a:t>: </a:t>
            </a:r>
            <a:r>
              <a:rPr lang="en-US" sz="2700" dirty="0" smtClean="0"/>
              <a:t>Cross-institutional participation and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Advising and student support</a:t>
            </a:r>
            <a:r>
              <a:rPr lang="en-US" sz="2800" dirty="0" smtClean="0"/>
              <a:t>: </a:t>
            </a:r>
            <a:r>
              <a:rPr lang="en-US" sz="2700" dirty="0" smtClean="0"/>
              <a:t>Involvement and support of faculty and advising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Process and policy</a:t>
            </a:r>
            <a:r>
              <a:rPr lang="en-US" sz="2800" dirty="0" smtClean="0"/>
              <a:t>: </a:t>
            </a:r>
            <a:r>
              <a:rPr lang="en-US" sz="2700" dirty="0" smtClean="0"/>
              <a:t>Flexible, documented; data safeguards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Information systems</a:t>
            </a:r>
            <a:r>
              <a:rPr lang="en-US" sz="2800" dirty="0" smtClean="0"/>
              <a:t>: </a:t>
            </a:r>
            <a:r>
              <a:rPr lang="en-US" sz="2700" dirty="0" smtClean="0"/>
              <a:t>Needed systems, integrations,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Student success analytics</a:t>
            </a:r>
            <a:r>
              <a:rPr lang="en-US" sz="2800" dirty="0" smtClean="0"/>
              <a:t>: </a:t>
            </a:r>
            <a:r>
              <a:rPr lang="en-US" sz="2700" dirty="0" smtClean="0"/>
              <a:t>Analytics are embedded in decision-making.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435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9091"/>
          <a:stretch/>
        </p:blipFill>
        <p:spPr bwMode="auto">
          <a:xfrm>
            <a:off x="58623" y="914400"/>
            <a:ext cx="9064779" cy="5299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75438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595959"/>
                </a:solidFill>
                <a:latin typeface="Arial"/>
                <a:cs typeface="Arial"/>
              </a:rPr>
              <a:t>Student Success Technologies Maturity</a:t>
            </a:r>
            <a:endParaRPr lang="en-US" sz="32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Student Success Technologies Maturity</a:t>
            </a:r>
            <a:endParaRPr lang="en-US" dirty="0">
              <a:solidFill>
                <a:srgbClr val="59595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74318"/>
              </p:ext>
            </p:extLst>
          </p:nvPr>
        </p:nvGraphicFramePr>
        <p:xfrm>
          <a:off x="609600" y="121920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486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Arial"/>
                <a:cs typeface="Arial"/>
              </a:rPr>
              <a:t>Percentage of institutions</a:t>
            </a:r>
            <a:endParaRPr lang="en-US" sz="24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0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838200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Student Success Deployment Index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" y="2514600"/>
            <a:ext cx="4267200" cy="40729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Advising 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center management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Advising case management system for student interaction tracking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Education plan creation/tracking system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Credit transfer/articulation system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Academic early alert system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Course/program recommendation </a:t>
            </a: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085" y="2446536"/>
            <a:ext cx="4572000" cy="441146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Degree audit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Student 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extracurricular activities management system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Student co-curricular activities management system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Student self-service referral to social/community resources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Student success analytics dashboards</a:t>
            </a:r>
          </a:p>
          <a:p>
            <a:pPr marL="342900" indent="-342900">
              <a:spcAft>
                <a:spcPts val="40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Student success data warehouse/operational data </a:t>
            </a:r>
            <a:r>
              <a:rPr lang="en-US" sz="2200" dirty="0" smtClean="0">
                <a:solidFill>
                  <a:prstClr val="black"/>
                </a:solidFill>
                <a:latin typeface="Arial"/>
                <a:cs typeface="Arial"/>
              </a:rPr>
              <a:t>store</a:t>
            </a: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3989"/>
              </p:ext>
            </p:extLst>
          </p:nvPr>
        </p:nvGraphicFramePr>
        <p:xfrm>
          <a:off x="2058" y="1219200"/>
          <a:ext cx="984702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6527800" imgH="749300" progId="Word.Document.12">
                  <p:embed/>
                </p:oleObj>
              </mc:Choice>
              <mc:Fallback>
                <p:oleObj name="Document" r:id="rId3" imgW="6527800" imgH="74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8" y="1219200"/>
                        <a:ext cx="984702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3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EDUCAUSE Benchmarking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Goal</a:t>
            </a:r>
          </a:p>
          <a:p>
            <a:pPr marL="0" indent="0" algn="ctr">
              <a:buNone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higher education institutions with a reliable, affordable, and useful set of tools to benchmark and improve the cost and quality of IT services, improving the value and efficiency of IT's contribution to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40495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066801"/>
            <a:ext cx="8079971" cy="4851398"/>
          </a:xfrm>
        </p:spPr>
        <p:txBody>
          <a:bodyPr/>
          <a:lstStyle/>
          <a:p>
            <a:r>
              <a:rPr lang="en-US" dirty="0" smtClean="0"/>
              <a:t>Core Data Service and ECAR research</a:t>
            </a:r>
          </a:p>
          <a:p>
            <a:r>
              <a:rPr lang="en-US" dirty="0" smtClean="0"/>
              <a:t>Maturity indices</a:t>
            </a:r>
            <a:br>
              <a:rPr lang="en-US" dirty="0" smtClean="0"/>
            </a:br>
            <a:r>
              <a:rPr lang="en-US" i="1" dirty="0" smtClean="0"/>
              <a:t>measure the capability to deliver IT services and applications in a given area </a:t>
            </a:r>
          </a:p>
          <a:p>
            <a:pPr lvl="1"/>
            <a:r>
              <a:rPr lang="en-US" dirty="0" smtClean="0"/>
              <a:t>culture</a:t>
            </a:r>
            <a:r>
              <a:rPr lang="en-US" dirty="0"/>
              <a:t>, process, expertise, investment, and governance </a:t>
            </a:r>
            <a:endParaRPr lang="en-US" i="1" dirty="0" smtClean="0"/>
          </a:p>
          <a:p>
            <a:r>
              <a:rPr lang="en-US" dirty="0" smtClean="0"/>
              <a:t>Deployment indices</a:t>
            </a:r>
            <a:br>
              <a:rPr lang="en-US" dirty="0" smtClean="0"/>
            </a:br>
            <a:r>
              <a:rPr lang="en-US" i="1" dirty="0"/>
              <a:t>measure stages of deployment for specific technologies and services </a:t>
            </a:r>
          </a:p>
        </p:txBody>
      </p:sp>
    </p:spTree>
    <p:extLst>
      <p:ext uri="{BB962C8B-B14F-4D97-AF65-F5344CB8AC3E}">
        <p14:creationId xmlns:p14="http://schemas.microsoft.com/office/powerpoint/2010/main" val="786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members</a:t>
            </a:r>
            <a:endParaRPr lang="en-US" dirty="0"/>
          </a:p>
        </p:txBody>
      </p:sp>
      <p:pic>
        <p:nvPicPr>
          <p:cNvPr id="5" name="Picture 4" descr="Screen Shot 2015-10-15 at 4.1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1666875" cy="160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" y="1828800"/>
            <a:ext cx="1752600" cy="1143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04040"/>
                </a:solidFill>
              </a:rPr>
              <a:t>Complete CDS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0800" y="2133600"/>
            <a:ext cx="838200" cy="4572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1828800"/>
            <a:ext cx="1752600" cy="1143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04040"/>
                </a:solidFill>
              </a:rPr>
              <a:t>Order and configure reports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638800" y="2133600"/>
            <a:ext cx="838200" cy="4572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1828800"/>
            <a:ext cx="1752600" cy="1143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404040"/>
                </a:solidFill>
              </a:rPr>
              <a:t>Receive and use reports</a:t>
            </a:r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615184" cy="17266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Screen Shot 2015-09-17 at 9.04.0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24200"/>
            <a:ext cx="1605220" cy="12124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810000"/>
            <a:ext cx="1608356" cy="12124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648200"/>
            <a:ext cx="1806643" cy="13517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38200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Hours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Minutes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Minutes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available by Q1 2016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93" b="1393"/>
          <a:stretch>
            <a:fillRect/>
          </a:stretch>
        </p:blipFill>
        <p:spPr>
          <a:xfrm>
            <a:off x="457200" y="1244600"/>
            <a:ext cx="9975850" cy="5613400"/>
          </a:xfrm>
        </p:spPr>
      </p:pic>
    </p:spTree>
    <p:extLst>
      <p:ext uri="{BB962C8B-B14F-4D97-AF65-F5344CB8AC3E}">
        <p14:creationId xmlns:p14="http://schemas.microsoft.com/office/powerpoint/2010/main" val="8756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0" y="849710"/>
            <a:ext cx="4457745" cy="27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28180" y="998708"/>
            <a:ext cx="4005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1) Build reports with customized peer groups on demand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048" y="145155"/>
            <a:ext cx="9010952" cy="729971"/>
          </a:xfrm>
        </p:spPr>
        <p:txBody>
          <a:bodyPr/>
          <a:lstStyle/>
          <a:p>
            <a:r>
              <a:rPr lang="en-US" sz="3200" dirty="0" smtClean="0"/>
              <a:t>EDUCAUSE Benchmarking Reports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7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413338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presentation leaves copyright of the content to the presenter. Unless otherwise noted in the materials, uploaded content carries the Creative Commons Attribution-</a:t>
            </a:r>
            <a:r>
              <a:rPr lang="en-US" sz="2400" dirty="0" err="1"/>
              <a:t>NonCommercial</a:t>
            </a:r>
            <a:r>
              <a:rPr lang="en-US" sz="2400" dirty="0"/>
              <a:t>-</a:t>
            </a:r>
            <a:r>
              <a:rPr lang="en-US" sz="2400" dirty="0" err="1"/>
              <a:t>ShareAlike</a:t>
            </a:r>
            <a:r>
              <a:rPr lang="en-US" sz="2400" dirty="0"/>
              <a:t> license, which grants usage to the general public with the stipulated criteria.</a:t>
            </a:r>
          </a:p>
        </p:txBody>
      </p:sp>
    </p:spTree>
    <p:extLst>
      <p:ext uri="{BB962C8B-B14F-4D97-AF65-F5344CB8AC3E}">
        <p14:creationId xmlns:p14="http://schemas.microsoft.com/office/powerpoint/2010/main" val="30599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0" y="849710"/>
            <a:ext cx="4457745" cy="27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09-17 at 9.04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1" y="2512087"/>
            <a:ext cx="4231544" cy="31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150" y="2512087"/>
            <a:ext cx="4239812" cy="31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28180" y="998708"/>
            <a:ext cx="4005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2) Benchmark maturity and technology deployment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048" y="145155"/>
            <a:ext cx="9010952" cy="72997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EDUCAUSE Benchmarking Reports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0" y="849710"/>
            <a:ext cx="4457745" cy="276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09-17 at 9.04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1" y="2512087"/>
            <a:ext cx="4231544" cy="31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150" y="2512087"/>
            <a:ext cx="4239812" cy="31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28180" y="998708"/>
            <a:ext cx="4005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3) Receive recommendations for improvement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534" y="3278378"/>
            <a:ext cx="4762519" cy="356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048" y="145155"/>
            <a:ext cx="9010952" cy="729971"/>
          </a:xfrm>
        </p:spPr>
        <p:txBody>
          <a:bodyPr/>
          <a:lstStyle/>
          <a:p>
            <a:r>
              <a:rPr lang="en-US" sz="3200" dirty="0" smtClean="0">
                <a:solidFill>
                  <a:srgbClr val="595959"/>
                </a:solidFill>
              </a:rPr>
              <a:t>EDUCAUSE Benchmarking Reports</a:t>
            </a:r>
            <a:endParaRPr lang="en-U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478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Q &amp; 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9937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981200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3925" y="245745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PANELISTS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1168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01168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819275"/>
            <a:ext cx="19202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13" y="18097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Director of Data, Technology and Analytics</a:t>
            </a:r>
          </a:p>
          <a:p>
            <a:endParaRPr lang="en-US" dirty="0"/>
          </a:p>
          <a:p>
            <a:r>
              <a:rPr lang="en-US" dirty="0" smtClean="0"/>
              <a:t>Achieving the Dream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2700" y="4191000"/>
            <a:ext cx="1910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Vice President</a:t>
            </a:r>
          </a:p>
          <a:p>
            <a:r>
              <a:rPr lang="en-US" dirty="0" smtClean="0"/>
              <a:t>Data, Research and Analytics</a:t>
            </a:r>
          </a:p>
          <a:p>
            <a:endParaRPr lang="en-US" dirty="0"/>
          </a:p>
          <a:p>
            <a:r>
              <a:rPr lang="en-US" dirty="0" smtClean="0"/>
              <a:t>EDUCAUSE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3416" y="4229100"/>
            <a:ext cx="2171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Vice President</a:t>
            </a:r>
          </a:p>
          <a:p>
            <a:r>
              <a:rPr lang="en-US" dirty="0" smtClean="0"/>
              <a:t>IT &amp; IR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Montgomery County Community College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0813" y="41910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Director, Information Systems and Services</a:t>
            </a:r>
          </a:p>
          <a:p>
            <a:endParaRPr lang="en-US" dirty="0"/>
          </a:p>
          <a:p>
            <a:r>
              <a:rPr lang="en-US" dirty="0" smtClean="0"/>
              <a:t>Lorain County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762000"/>
            <a:ext cx="905896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969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 smtClean="0">
                <a:solidFill>
                  <a:srgbClr val="008E7F"/>
                </a:solidFill>
                <a:effectLst>
                  <a:outerShdw blurRad="63500" dist="25400" dir="2700000" algn="tl" rotWithShape="0">
                    <a:srgbClr val="000000">
                      <a:alpha val="43000"/>
                    </a:srgbClr>
                  </a:outerShdw>
                </a:effectLst>
                <a:latin typeface="Arial Unicode MS"/>
                <a:cs typeface="Arial Unicode MS"/>
              </a:rPr>
              <a:t>10 Years of ATD</a:t>
            </a:r>
            <a:endParaRPr lang="en-US" b="1" dirty="0">
              <a:solidFill>
                <a:srgbClr val="008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5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400800" cy="731838"/>
          </a:xfrm>
        </p:spPr>
        <p:txBody>
          <a:bodyPr/>
          <a:lstStyle/>
          <a:p>
            <a:pPr algn="ctr"/>
            <a:r>
              <a:rPr lang="en-US" dirty="0" smtClean="0"/>
              <a:t>Achieving the Dream’s</a:t>
            </a:r>
            <a:br>
              <a:rPr lang="en-US" dirty="0" smtClean="0"/>
            </a:br>
            <a:r>
              <a:rPr lang="en-US" dirty="0" smtClean="0"/>
              <a:t>Institutional Capacity Framework</a:t>
            </a:r>
            <a:endParaRPr lang="en-US" dirty="0"/>
          </a:p>
        </p:txBody>
      </p:sp>
      <p:pic>
        <p:nvPicPr>
          <p:cNvPr id="4" name="Picture 2" descr="C:\Egnyte\Private\aray\Documents\Capacity Framework &amp; Diagnostic\Institutional Capacity Frame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66665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60" y="1371600"/>
            <a:ext cx="2143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1" y="838200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35889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92" y="3855720"/>
            <a:ext cx="318426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019800" cy="731838"/>
          </a:xfrm>
        </p:spPr>
        <p:txBody>
          <a:bodyPr/>
          <a:lstStyle/>
          <a:p>
            <a:r>
              <a:rPr lang="en-US" dirty="0" smtClean="0"/>
              <a:t>What is the Core Data Service?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45920"/>
            <a:ext cx="8736094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19800" cy="731838"/>
          </a:xfrm>
        </p:spPr>
        <p:txBody>
          <a:bodyPr/>
          <a:lstStyle/>
          <a:p>
            <a:r>
              <a:rPr lang="en-US" dirty="0" smtClean="0"/>
              <a:t>TOP 10 IT ISSUES,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048000"/>
            <a:ext cx="5562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E2E2E"/>
                </a:solidFill>
                <a:latin typeface="Khula"/>
              </a:rPr>
              <a:t>#4</a:t>
            </a:r>
          </a:p>
          <a:p>
            <a:pPr algn="ctr"/>
            <a:r>
              <a:rPr lang="en-US" sz="3200" dirty="0" smtClean="0">
                <a:solidFill>
                  <a:srgbClr val="2E2E2E"/>
                </a:solidFill>
                <a:latin typeface="Khula"/>
              </a:rPr>
              <a:t>Improving </a:t>
            </a:r>
            <a:r>
              <a:rPr lang="en-US" sz="3200" dirty="0">
                <a:solidFill>
                  <a:srgbClr val="2E2E2E"/>
                </a:solidFill>
                <a:latin typeface="Khula"/>
              </a:rPr>
              <a:t>student outcomes through an institutional approach that strategically leverages technology</a:t>
            </a:r>
            <a:endParaRPr lang="en-US" sz="3200" b="0" i="0" dirty="0">
              <a:solidFill>
                <a:srgbClr val="2E2E2E"/>
              </a:solidFill>
              <a:effectLst/>
              <a:latin typeface="Khula"/>
            </a:endParaRPr>
          </a:p>
        </p:txBody>
      </p:sp>
      <p:pic>
        <p:nvPicPr>
          <p:cNvPr id="3074" name="Picture 2" descr="article ar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429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838200"/>
          </a:xfrm>
        </p:spPr>
        <p:txBody>
          <a:bodyPr/>
          <a:lstStyle/>
          <a:p>
            <a:pPr algn="ctr"/>
            <a:r>
              <a:rPr lang="en-US" dirty="0" smtClean="0"/>
              <a:t>Core Data Service Modules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22810" r="39748" b="-22810"/>
          <a:stretch/>
        </p:blipFill>
        <p:spPr bwMode="auto">
          <a:xfrm>
            <a:off x="9525" y="1828800"/>
            <a:ext cx="8293392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xternal_Presentation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xternal_Presentation_16x9_2014.potx [Read-Only]" id="{0A670094-634F-4336-A793-F2EC6E25206B}" vid="{8026FCA6-2830-4907-9220-45A6F46CD785}"/>
    </a:ext>
  </a:extLst>
</a:theme>
</file>

<file path=ppt/theme/theme4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A29B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7030A0"/>
      </a:accent6>
      <a:hlink>
        <a:srgbClr val="7030A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</TotalTime>
  <Words>605</Words>
  <Application>Microsoft Office PowerPoint</Application>
  <PresentationFormat>On-screen Show (4:3)</PresentationFormat>
  <Paragraphs>100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9_Default Theme</vt:lpstr>
      <vt:lpstr>10_Default Theme</vt:lpstr>
      <vt:lpstr>External_Presentation_16x9_2014</vt:lpstr>
      <vt:lpstr>Office Theme</vt:lpstr>
      <vt:lpstr>Document</vt:lpstr>
      <vt:lpstr>PowerPoint Presentation</vt:lpstr>
      <vt:lpstr>PowerPoint Presentation</vt:lpstr>
      <vt:lpstr>PANELISTS</vt:lpstr>
      <vt:lpstr>PowerPoint Presentation</vt:lpstr>
      <vt:lpstr>Achieving the Dream’s Institutional Capacity Framework</vt:lpstr>
      <vt:lpstr>PowerPoint Presentation</vt:lpstr>
      <vt:lpstr>What is the Core Data Service?</vt:lpstr>
      <vt:lpstr>TOP 10 IT ISSUES, 2015</vt:lpstr>
      <vt:lpstr>Core Data Service Modules</vt:lpstr>
      <vt:lpstr>PowerPoint Presentation</vt:lpstr>
      <vt:lpstr>Student Success Technologies Maturity Index</vt:lpstr>
      <vt:lpstr>PowerPoint Presentation</vt:lpstr>
      <vt:lpstr>Student Success Technologies Maturity</vt:lpstr>
      <vt:lpstr>Student Success Deployment Index</vt:lpstr>
      <vt:lpstr>EDUCAUSE Benchmarking Services</vt:lpstr>
      <vt:lpstr>Basis of service</vt:lpstr>
      <vt:lpstr>Process for members</vt:lpstr>
      <vt:lpstr>Reports available by Q1 2016</vt:lpstr>
      <vt:lpstr>EDUCAUSE Benchmarking Reports</vt:lpstr>
      <vt:lpstr>PowerPoint Presentation</vt:lpstr>
      <vt:lpstr>EDUCAUSE Benchmarking Reports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lheacock</cp:lastModifiedBy>
  <cp:revision>142</cp:revision>
  <dcterms:created xsi:type="dcterms:W3CDTF">2012-08-08T18:23:13Z</dcterms:created>
  <dcterms:modified xsi:type="dcterms:W3CDTF">2015-10-31T13:44:26Z</dcterms:modified>
</cp:coreProperties>
</file>