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29" r:id="rId2"/>
  </p:sldMasterIdLst>
  <p:notesMasterIdLst>
    <p:notesMasterId r:id="rId44"/>
  </p:notesMasterIdLst>
  <p:handoutMasterIdLst>
    <p:handoutMasterId r:id="rId45"/>
  </p:handoutMasterIdLst>
  <p:sldIdLst>
    <p:sldId id="851" r:id="rId3"/>
    <p:sldId id="1039" r:id="rId4"/>
    <p:sldId id="1047" r:id="rId5"/>
    <p:sldId id="995" r:id="rId6"/>
    <p:sldId id="1001" r:id="rId7"/>
    <p:sldId id="999" r:id="rId8"/>
    <p:sldId id="1002" r:id="rId9"/>
    <p:sldId id="1003" r:id="rId10"/>
    <p:sldId id="1004" r:id="rId11"/>
    <p:sldId id="1005" r:id="rId12"/>
    <p:sldId id="1006" r:id="rId13"/>
    <p:sldId id="1007" r:id="rId14"/>
    <p:sldId id="1008" r:id="rId15"/>
    <p:sldId id="1009" r:id="rId16"/>
    <p:sldId id="1010" r:id="rId17"/>
    <p:sldId id="1011" r:id="rId18"/>
    <p:sldId id="1012" r:id="rId19"/>
    <p:sldId id="1013" r:id="rId20"/>
    <p:sldId id="1014" r:id="rId21"/>
    <p:sldId id="1015" r:id="rId22"/>
    <p:sldId id="1016" r:id="rId23"/>
    <p:sldId id="1017" r:id="rId24"/>
    <p:sldId id="1018" r:id="rId25"/>
    <p:sldId id="1019" r:id="rId26"/>
    <p:sldId id="1020" r:id="rId27"/>
    <p:sldId id="1021" r:id="rId28"/>
    <p:sldId id="1022" r:id="rId29"/>
    <p:sldId id="1023" r:id="rId30"/>
    <p:sldId id="1024" r:id="rId31"/>
    <p:sldId id="1025" r:id="rId32"/>
    <p:sldId id="1026" r:id="rId33"/>
    <p:sldId id="1027" r:id="rId34"/>
    <p:sldId id="1028" r:id="rId35"/>
    <p:sldId id="1029" r:id="rId36"/>
    <p:sldId id="1030" r:id="rId37"/>
    <p:sldId id="1031" r:id="rId38"/>
    <p:sldId id="1033" r:id="rId39"/>
    <p:sldId id="1034" r:id="rId40"/>
    <p:sldId id="1045" r:id="rId41"/>
    <p:sldId id="1044" r:id="rId42"/>
    <p:sldId id="1046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05B"/>
    <a:srgbClr val="E5D329"/>
    <a:srgbClr val="990000"/>
    <a:srgbClr val="006600"/>
    <a:srgbClr val="003300"/>
    <a:srgbClr val="99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437" autoAdjust="0"/>
  </p:normalViewPr>
  <p:slideViewPr>
    <p:cSldViewPr>
      <p:cViewPr>
        <p:scale>
          <a:sx n="100" d="100"/>
          <a:sy n="100" d="100"/>
        </p:scale>
        <p:origin x="-1860" y="-486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832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D5311-0459-4B82-AFDC-8D4DD6FBBF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68928-2005-4C94-B4E9-A6A4D099C10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Increase the organization’s velocity towards meeting strategic objectives </a:t>
          </a:r>
          <a:endParaRPr lang="en-US" sz="1600" b="1" u="sng" dirty="0">
            <a:solidFill>
              <a:srgbClr val="00B050"/>
            </a:solidFill>
          </a:endParaRPr>
        </a:p>
      </dgm:t>
    </dgm:pt>
    <dgm:pt modelId="{54A9A9AF-8EF4-4E0D-AC26-F54BC68DC4A5}" type="parTrans" cxnId="{2DFD04D1-AC14-430E-9C7F-D2D89A362EEA}">
      <dgm:prSet/>
      <dgm:spPr/>
      <dgm:t>
        <a:bodyPr/>
        <a:lstStyle/>
        <a:p>
          <a:endParaRPr lang="en-US" sz="1600"/>
        </a:p>
      </dgm:t>
    </dgm:pt>
    <dgm:pt modelId="{0BC091BB-2265-4A47-A1F9-48863505B6B0}" type="sibTrans" cxnId="{2DFD04D1-AC14-430E-9C7F-D2D89A362EEA}">
      <dgm:prSet/>
      <dgm:spPr/>
      <dgm:t>
        <a:bodyPr/>
        <a:lstStyle/>
        <a:p>
          <a:endParaRPr lang="en-US" sz="1600"/>
        </a:p>
      </dgm:t>
    </dgm:pt>
    <dgm:pt modelId="{49ACFC22-2E7F-4C89-86B4-5BC748C8076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Continually increase efficiency and drive down costs</a:t>
          </a:r>
          <a:endParaRPr lang="en-US" sz="1600" b="1" u="sng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gm:t>
    </dgm:pt>
    <dgm:pt modelId="{D6A14ECA-F642-47DF-88A7-9B33B7D8B917}" type="parTrans" cxnId="{6F70666C-AB55-455B-AA2C-C0E8EFA56686}">
      <dgm:prSet/>
      <dgm:spPr/>
      <dgm:t>
        <a:bodyPr/>
        <a:lstStyle/>
        <a:p>
          <a:endParaRPr lang="en-US" sz="1600"/>
        </a:p>
      </dgm:t>
    </dgm:pt>
    <dgm:pt modelId="{0E31D1BB-5E73-4710-81A2-153FC8572E3D}" type="sibTrans" cxnId="{6F70666C-AB55-455B-AA2C-C0E8EFA56686}">
      <dgm:prSet/>
      <dgm:spPr/>
      <dgm:t>
        <a:bodyPr/>
        <a:lstStyle/>
        <a:p>
          <a:endParaRPr lang="en-US" sz="1600"/>
        </a:p>
      </dgm:t>
    </dgm:pt>
    <dgm:pt modelId="{B78086F4-8D2F-4813-BB16-67A931C69B2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1" u="sng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Minimize service outages</a:t>
          </a:r>
          <a:endParaRPr lang="en-US" sz="1600" b="1" u="sng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gm:t>
    </dgm:pt>
    <dgm:pt modelId="{0E781101-55B9-4E29-88F1-52560E0244CB}" type="parTrans" cxnId="{736E40BD-24A3-4055-9D7C-29649AD44C9F}">
      <dgm:prSet/>
      <dgm:spPr/>
      <dgm:t>
        <a:bodyPr/>
        <a:lstStyle/>
        <a:p>
          <a:endParaRPr lang="en-US" sz="1600"/>
        </a:p>
      </dgm:t>
    </dgm:pt>
    <dgm:pt modelId="{38C8E023-68AE-42BB-A654-97DADF47D228}" type="sibTrans" cxnId="{736E40BD-24A3-4055-9D7C-29649AD44C9F}">
      <dgm:prSet/>
      <dgm:spPr/>
      <dgm:t>
        <a:bodyPr/>
        <a:lstStyle/>
        <a:p>
          <a:endParaRPr lang="en-US" sz="1600"/>
        </a:p>
      </dgm:t>
    </dgm:pt>
    <dgm:pt modelId="{7E0E8B0F-BA6B-4050-B8EC-4A860E6C0EE3}">
      <dgm:prSet phldrT="[Text]"/>
      <dgm:spPr/>
      <dgm:t>
        <a:bodyPr/>
        <a:lstStyle/>
        <a:p>
          <a:endParaRPr lang="en-US" sz="1600" dirty="0"/>
        </a:p>
      </dgm:t>
    </dgm:pt>
    <dgm:pt modelId="{6A160153-73D8-41B4-928E-BF2EAA338AA8}" type="parTrans" cxnId="{B3930EBE-FFAB-413D-9405-EE048788DB2A}">
      <dgm:prSet/>
      <dgm:spPr/>
      <dgm:t>
        <a:bodyPr/>
        <a:lstStyle/>
        <a:p>
          <a:endParaRPr lang="en-US" sz="1600"/>
        </a:p>
      </dgm:t>
    </dgm:pt>
    <dgm:pt modelId="{75D48F64-135F-43D6-95DB-5A80AFE7A425}" type="sibTrans" cxnId="{B3930EBE-FFAB-413D-9405-EE048788DB2A}">
      <dgm:prSet/>
      <dgm:spPr/>
      <dgm:t>
        <a:bodyPr/>
        <a:lstStyle/>
        <a:p>
          <a:endParaRPr lang="en-US" sz="1600"/>
        </a:p>
      </dgm:t>
    </dgm:pt>
    <dgm:pt modelId="{D9FFCC89-8838-4F88-8333-52C8B5F1BE64}">
      <dgm:prSet phldrT="[Text]" custT="1"/>
      <dgm:spPr>
        <a:noFill/>
        <a:ln>
          <a:noFill/>
        </a:ln>
      </dgm:spPr>
      <dgm:t>
        <a:bodyPr/>
        <a:lstStyle/>
        <a:p>
          <a:endParaRPr lang="en-US" sz="1600" dirty="0"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gm:t>
    </dgm:pt>
    <dgm:pt modelId="{828CB11C-365F-44FA-B471-0AA1BFC275EC}" type="sibTrans" cxnId="{AB0885A3-7F47-4A7C-B45B-CB642E358182}">
      <dgm:prSet/>
      <dgm:spPr/>
      <dgm:t>
        <a:bodyPr/>
        <a:lstStyle/>
        <a:p>
          <a:endParaRPr lang="en-US" sz="1600"/>
        </a:p>
      </dgm:t>
    </dgm:pt>
    <dgm:pt modelId="{7479EF31-F257-429C-8BCE-C38084C47C2E}" type="parTrans" cxnId="{AB0885A3-7F47-4A7C-B45B-CB642E358182}">
      <dgm:prSet/>
      <dgm:spPr/>
      <dgm:t>
        <a:bodyPr/>
        <a:lstStyle/>
        <a:p>
          <a:endParaRPr lang="en-US" sz="1600"/>
        </a:p>
      </dgm:t>
    </dgm:pt>
    <dgm:pt modelId="{CD0FFCB9-E62F-465D-9F1C-B5D168F84809}" type="pres">
      <dgm:prSet presAssocID="{5C2D5311-0459-4B82-AFDC-8D4DD6FBB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6D8E2-D7EA-45DE-82C0-0C977CA674A2}" type="pres">
      <dgm:prSet presAssocID="{5C2D5311-0459-4B82-AFDC-8D4DD6FBBF83}" presName="radial" presStyleCnt="0">
        <dgm:presLayoutVars>
          <dgm:animLvl val="ctr"/>
        </dgm:presLayoutVars>
      </dgm:prSet>
      <dgm:spPr/>
    </dgm:pt>
    <dgm:pt modelId="{9E082ADC-D6E5-48BA-AD96-DAE5797FC12E}" type="pres">
      <dgm:prSet presAssocID="{D9FFCC89-8838-4F88-8333-52C8B5F1BE64}" presName="centerShape" presStyleLbl="vennNode1" presStyleIdx="0" presStyleCnt="4" custLinFactNeighborX="-1580"/>
      <dgm:spPr/>
      <dgm:t>
        <a:bodyPr/>
        <a:lstStyle/>
        <a:p>
          <a:endParaRPr lang="en-US"/>
        </a:p>
      </dgm:t>
    </dgm:pt>
    <dgm:pt modelId="{E2D47F0E-5AF4-434F-9067-01DF45C543C8}" type="pres">
      <dgm:prSet presAssocID="{A3368928-2005-4C94-B4E9-A6A4D099C10F}" presName="node" presStyleLbl="vennNode1" presStyleIdx="1" presStyleCnt="4" custScaleX="386689" custRadScaleRad="103524" custRadScaleInc="4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0A35F-E9DA-48E2-83B4-CA39748E7B26}" type="pres">
      <dgm:prSet presAssocID="{49ACFC22-2E7F-4C89-86B4-5BC748C8076C}" presName="node" presStyleLbl="vennNode1" presStyleIdx="2" presStyleCnt="4" custScaleX="329246" custScaleY="145363" custRadScaleRad="127908" custRadScaleInc="-4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C7220-6834-4153-9C9C-0B2526EDAF84}" type="pres">
      <dgm:prSet presAssocID="{B78086F4-8D2F-4813-BB16-67A931C69B2F}" presName="node" presStyleLbl="vennNode1" presStyleIdx="3" presStyleCnt="4" custScaleX="271464" custScaleY="145363" custRadScaleRad="125827" custRadScaleInc="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145CD-285F-440D-9CA3-C93447A459F2}" type="presOf" srcId="{5C2D5311-0459-4B82-AFDC-8D4DD6FBBF83}" destId="{CD0FFCB9-E62F-465D-9F1C-B5D168F84809}" srcOrd="0" destOrd="0" presId="urn:microsoft.com/office/officeart/2005/8/layout/radial3"/>
    <dgm:cxn modelId="{6F70666C-AB55-455B-AA2C-C0E8EFA56686}" srcId="{D9FFCC89-8838-4F88-8333-52C8B5F1BE64}" destId="{49ACFC22-2E7F-4C89-86B4-5BC748C8076C}" srcOrd="1" destOrd="0" parTransId="{D6A14ECA-F642-47DF-88A7-9B33B7D8B917}" sibTransId="{0E31D1BB-5E73-4710-81A2-153FC8572E3D}"/>
    <dgm:cxn modelId="{8BCC5F38-F9C7-4068-94A5-8C4305DD610C}" type="presOf" srcId="{A3368928-2005-4C94-B4E9-A6A4D099C10F}" destId="{E2D47F0E-5AF4-434F-9067-01DF45C543C8}" srcOrd="0" destOrd="0" presId="urn:microsoft.com/office/officeart/2005/8/layout/radial3"/>
    <dgm:cxn modelId="{B3930EBE-FFAB-413D-9405-EE048788DB2A}" srcId="{5C2D5311-0459-4B82-AFDC-8D4DD6FBBF83}" destId="{7E0E8B0F-BA6B-4050-B8EC-4A860E6C0EE3}" srcOrd="1" destOrd="0" parTransId="{6A160153-73D8-41B4-928E-BF2EAA338AA8}" sibTransId="{75D48F64-135F-43D6-95DB-5A80AFE7A425}"/>
    <dgm:cxn modelId="{BFA4702F-6E17-4ACF-A507-279A00F7BC1A}" type="presOf" srcId="{49ACFC22-2E7F-4C89-86B4-5BC748C8076C}" destId="{17D0A35F-E9DA-48E2-83B4-CA39748E7B26}" srcOrd="0" destOrd="0" presId="urn:microsoft.com/office/officeart/2005/8/layout/radial3"/>
    <dgm:cxn modelId="{CCC1ACCD-2257-4F1B-9C8A-1EA7F4C89D68}" type="presOf" srcId="{D9FFCC89-8838-4F88-8333-52C8B5F1BE64}" destId="{9E082ADC-D6E5-48BA-AD96-DAE5797FC12E}" srcOrd="0" destOrd="0" presId="urn:microsoft.com/office/officeart/2005/8/layout/radial3"/>
    <dgm:cxn modelId="{AB0885A3-7F47-4A7C-B45B-CB642E358182}" srcId="{5C2D5311-0459-4B82-AFDC-8D4DD6FBBF83}" destId="{D9FFCC89-8838-4F88-8333-52C8B5F1BE64}" srcOrd="0" destOrd="0" parTransId="{7479EF31-F257-429C-8BCE-C38084C47C2E}" sibTransId="{828CB11C-365F-44FA-B471-0AA1BFC275EC}"/>
    <dgm:cxn modelId="{81F24570-8EBC-4863-A4CF-913704D62486}" type="presOf" srcId="{B78086F4-8D2F-4813-BB16-67A931C69B2F}" destId="{4AFC7220-6834-4153-9C9C-0B2526EDAF84}" srcOrd="0" destOrd="0" presId="urn:microsoft.com/office/officeart/2005/8/layout/radial3"/>
    <dgm:cxn modelId="{736E40BD-24A3-4055-9D7C-29649AD44C9F}" srcId="{D9FFCC89-8838-4F88-8333-52C8B5F1BE64}" destId="{B78086F4-8D2F-4813-BB16-67A931C69B2F}" srcOrd="2" destOrd="0" parTransId="{0E781101-55B9-4E29-88F1-52560E0244CB}" sibTransId="{38C8E023-68AE-42BB-A654-97DADF47D228}"/>
    <dgm:cxn modelId="{2DFD04D1-AC14-430E-9C7F-D2D89A362EEA}" srcId="{D9FFCC89-8838-4F88-8333-52C8B5F1BE64}" destId="{A3368928-2005-4C94-B4E9-A6A4D099C10F}" srcOrd="0" destOrd="0" parTransId="{54A9A9AF-8EF4-4E0D-AC26-F54BC68DC4A5}" sibTransId="{0BC091BB-2265-4A47-A1F9-48863505B6B0}"/>
    <dgm:cxn modelId="{A72D5398-BDE9-4EA3-AB11-C083F0D9C333}" type="presParOf" srcId="{CD0FFCB9-E62F-465D-9F1C-B5D168F84809}" destId="{54C6D8E2-D7EA-45DE-82C0-0C977CA674A2}" srcOrd="0" destOrd="0" presId="urn:microsoft.com/office/officeart/2005/8/layout/radial3"/>
    <dgm:cxn modelId="{E05DAAA2-2718-416D-9A17-1488EF411213}" type="presParOf" srcId="{54C6D8E2-D7EA-45DE-82C0-0C977CA674A2}" destId="{9E082ADC-D6E5-48BA-AD96-DAE5797FC12E}" srcOrd="0" destOrd="0" presId="urn:microsoft.com/office/officeart/2005/8/layout/radial3"/>
    <dgm:cxn modelId="{B4864639-C0C7-4C49-A327-FA058FA64E0D}" type="presParOf" srcId="{54C6D8E2-D7EA-45DE-82C0-0C977CA674A2}" destId="{E2D47F0E-5AF4-434F-9067-01DF45C543C8}" srcOrd="1" destOrd="0" presId="urn:microsoft.com/office/officeart/2005/8/layout/radial3"/>
    <dgm:cxn modelId="{790871DE-B9A1-4B1C-A692-1B95C07EEB03}" type="presParOf" srcId="{54C6D8E2-D7EA-45DE-82C0-0C977CA674A2}" destId="{17D0A35F-E9DA-48E2-83B4-CA39748E7B26}" srcOrd="2" destOrd="0" presId="urn:microsoft.com/office/officeart/2005/8/layout/radial3"/>
    <dgm:cxn modelId="{156C03DF-ED2C-4E1E-A7E0-3459F6D7E78B}" type="presParOf" srcId="{54C6D8E2-D7EA-45DE-82C0-0C977CA674A2}" destId="{4AFC7220-6834-4153-9C9C-0B2526EDAF8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566B6-F982-49F3-AC94-6B7152AC794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A96FC-39A1-4B8C-84B6-B3AA7122188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Application  Management</a:t>
          </a:r>
          <a:endParaRPr lang="en-US" dirty="0"/>
        </a:p>
      </dgm:t>
    </dgm:pt>
    <dgm:pt modelId="{A3C68416-3D7C-4632-BEEF-99BBC0D36DDE}" type="parTrans" cxnId="{0C93D7C4-B7DA-4A74-8ED5-80813C306AF1}">
      <dgm:prSet/>
      <dgm:spPr/>
      <dgm:t>
        <a:bodyPr/>
        <a:lstStyle/>
        <a:p>
          <a:endParaRPr lang="en-US"/>
        </a:p>
      </dgm:t>
    </dgm:pt>
    <dgm:pt modelId="{DE639E43-593A-4E33-B6A0-29D161615C80}" type="sibTrans" cxnId="{0C93D7C4-B7DA-4A74-8ED5-80813C306AF1}">
      <dgm:prSet/>
      <dgm:spPr/>
      <dgm:t>
        <a:bodyPr/>
        <a:lstStyle/>
        <a:p>
          <a:endParaRPr lang="en-US"/>
        </a:p>
      </dgm:t>
    </dgm:pt>
    <dgm:pt modelId="{1643DAED-BB32-42D9-9E64-262406670BEC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Learning Management System (LMS)</a:t>
          </a:r>
          <a:endParaRPr lang="en-US" dirty="0"/>
        </a:p>
      </dgm:t>
    </dgm:pt>
    <dgm:pt modelId="{BE6D65D3-4140-4A32-877F-0FB4B63C8BF3}" type="parTrans" cxnId="{CF601CA6-D087-46D8-8823-451AF4BE0143}">
      <dgm:prSet/>
      <dgm:spPr/>
      <dgm:t>
        <a:bodyPr/>
        <a:lstStyle/>
        <a:p>
          <a:endParaRPr lang="en-US"/>
        </a:p>
      </dgm:t>
    </dgm:pt>
    <dgm:pt modelId="{8836BBE7-1DF9-434B-BA9C-87E6C5CCF3BE}" type="sibTrans" cxnId="{CF601CA6-D087-46D8-8823-451AF4BE0143}">
      <dgm:prSet/>
      <dgm:spPr/>
      <dgm:t>
        <a:bodyPr/>
        <a:lstStyle/>
        <a:p>
          <a:endParaRPr lang="en-US"/>
        </a:p>
      </dgm:t>
    </dgm:pt>
    <dgm:pt modelId="{73CC1BDB-5711-4238-AC44-89E4F8BCEE07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Student Information System (SIS)</a:t>
          </a:r>
          <a:endParaRPr lang="en-US" dirty="0"/>
        </a:p>
      </dgm:t>
    </dgm:pt>
    <dgm:pt modelId="{79161264-E7E9-4ABB-87CD-5627C490D040}" type="parTrans" cxnId="{52E2CD7D-245A-4D72-89C6-4B3FDC4C250A}">
      <dgm:prSet/>
      <dgm:spPr/>
      <dgm:t>
        <a:bodyPr/>
        <a:lstStyle/>
        <a:p>
          <a:endParaRPr lang="en-US"/>
        </a:p>
      </dgm:t>
    </dgm:pt>
    <dgm:pt modelId="{464D7B8A-88AC-462B-8EFB-A35B9CBE7C32}" type="sibTrans" cxnId="{52E2CD7D-245A-4D72-89C6-4B3FDC4C250A}">
      <dgm:prSet/>
      <dgm:spPr/>
      <dgm:t>
        <a:bodyPr/>
        <a:lstStyle/>
        <a:p>
          <a:endParaRPr lang="en-US"/>
        </a:p>
      </dgm:t>
    </dgm:pt>
    <dgm:pt modelId="{387CCB02-8F1B-426A-8441-345E155E5D23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Infrastructure Management</a:t>
          </a:r>
          <a:endParaRPr lang="en-US" dirty="0"/>
        </a:p>
      </dgm:t>
    </dgm:pt>
    <dgm:pt modelId="{F646F735-A158-4486-BF37-D598CD2CC576}" type="parTrans" cxnId="{B65B3E4D-58CB-4721-9BC2-6888E8E6E266}">
      <dgm:prSet/>
      <dgm:spPr/>
      <dgm:t>
        <a:bodyPr/>
        <a:lstStyle/>
        <a:p>
          <a:endParaRPr lang="en-US"/>
        </a:p>
      </dgm:t>
    </dgm:pt>
    <dgm:pt modelId="{6D5063B1-796D-46E5-9A33-3E4FB7E12685}" type="sibTrans" cxnId="{B65B3E4D-58CB-4721-9BC2-6888E8E6E266}">
      <dgm:prSet/>
      <dgm:spPr/>
      <dgm:t>
        <a:bodyPr/>
        <a:lstStyle/>
        <a:p>
          <a:endParaRPr lang="en-US"/>
        </a:p>
      </dgm:t>
    </dgm:pt>
    <dgm:pt modelId="{90B9C6D5-027A-42D7-A39E-6A3EC0935654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2BF9D66A-995D-42C0-BCD8-6E503FBE4624}" type="parTrans" cxnId="{93CFB43E-1E97-4486-A286-D9E01D2675F3}">
      <dgm:prSet/>
      <dgm:spPr/>
      <dgm:t>
        <a:bodyPr/>
        <a:lstStyle/>
        <a:p>
          <a:endParaRPr lang="en-US"/>
        </a:p>
      </dgm:t>
    </dgm:pt>
    <dgm:pt modelId="{ECC35212-876C-4164-AF12-0C147B67BB54}" type="sibTrans" cxnId="{93CFB43E-1E97-4486-A286-D9E01D2675F3}">
      <dgm:prSet/>
      <dgm:spPr/>
      <dgm:t>
        <a:bodyPr/>
        <a:lstStyle/>
        <a:p>
          <a:endParaRPr lang="en-US"/>
        </a:p>
      </dgm:t>
    </dgm:pt>
    <dgm:pt modelId="{0CB579F3-CC01-4548-80A0-1EEEEB0CCB13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Content Management System (CMS)</a:t>
          </a:r>
          <a:endParaRPr lang="en-US" dirty="0"/>
        </a:p>
      </dgm:t>
    </dgm:pt>
    <dgm:pt modelId="{74B1E1EA-3031-4EF5-A472-1A1127CCE70A}" type="parTrans" cxnId="{04B1E8CF-09C1-4B53-8AF2-973EB0FCB134}">
      <dgm:prSet/>
      <dgm:spPr/>
      <dgm:t>
        <a:bodyPr/>
        <a:lstStyle/>
        <a:p>
          <a:endParaRPr lang="en-US"/>
        </a:p>
      </dgm:t>
    </dgm:pt>
    <dgm:pt modelId="{2C6DC0F3-0E54-442E-82C7-ECF798196777}" type="sibTrans" cxnId="{04B1E8CF-09C1-4B53-8AF2-973EB0FCB134}">
      <dgm:prSet/>
      <dgm:spPr/>
      <dgm:t>
        <a:bodyPr/>
        <a:lstStyle/>
        <a:p>
          <a:endParaRPr lang="en-US"/>
        </a:p>
      </dgm:t>
    </dgm:pt>
    <dgm:pt modelId="{B6F17E7A-99D6-4D4A-BC75-FBD2F116244E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Facilities Management System</a:t>
          </a:r>
          <a:endParaRPr lang="en-US" dirty="0"/>
        </a:p>
      </dgm:t>
    </dgm:pt>
    <dgm:pt modelId="{7F0B6458-B999-430B-856C-F1DA62F13D17}" type="parTrans" cxnId="{6DEF3CB0-E6FD-439F-874F-95C6FB9BDC42}">
      <dgm:prSet/>
      <dgm:spPr/>
      <dgm:t>
        <a:bodyPr/>
        <a:lstStyle/>
        <a:p>
          <a:endParaRPr lang="en-US"/>
        </a:p>
      </dgm:t>
    </dgm:pt>
    <dgm:pt modelId="{CDA86BC8-0E77-4083-99CD-63318920583B}" type="sibTrans" cxnId="{6DEF3CB0-E6FD-439F-874F-95C6FB9BDC42}">
      <dgm:prSet/>
      <dgm:spPr/>
      <dgm:t>
        <a:bodyPr/>
        <a:lstStyle/>
        <a:p>
          <a:endParaRPr lang="en-US"/>
        </a:p>
      </dgm:t>
    </dgm:pt>
    <dgm:pt modelId="{D4BC91A5-B161-46E9-A019-412D9298B9D9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Custom Development</a:t>
          </a:r>
          <a:endParaRPr lang="en-US" dirty="0"/>
        </a:p>
      </dgm:t>
    </dgm:pt>
    <dgm:pt modelId="{3008C501-134A-4BF6-89AC-D5C21ED15631}" type="parTrans" cxnId="{58AA310C-C596-4F3D-84EC-0DCCCDD9D825}">
      <dgm:prSet/>
      <dgm:spPr/>
      <dgm:t>
        <a:bodyPr/>
        <a:lstStyle/>
        <a:p>
          <a:endParaRPr lang="en-US"/>
        </a:p>
      </dgm:t>
    </dgm:pt>
    <dgm:pt modelId="{DDD89641-2FBC-496E-9397-D8B8517D9A4D}" type="sibTrans" cxnId="{58AA310C-C596-4F3D-84EC-0DCCCDD9D825}">
      <dgm:prSet/>
      <dgm:spPr/>
      <dgm:t>
        <a:bodyPr/>
        <a:lstStyle/>
        <a:p>
          <a:endParaRPr lang="en-US"/>
        </a:p>
      </dgm:t>
    </dgm:pt>
    <dgm:pt modelId="{5E2578D7-5E9F-4F1C-941C-221D01511B43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Networks</a:t>
          </a:r>
          <a:endParaRPr lang="en-US" dirty="0"/>
        </a:p>
      </dgm:t>
    </dgm:pt>
    <dgm:pt modelId="{AEB77BB0-12B8-4ECF-BCF1-66C4A445BF13}" type="parTrans" cxnId="{5E89D8EE-1096-4BB3-BD6D-A25EA13EBFE9}">
      <dgm:prSet/>
      <dgm:spPr/>
      <dgm:t>
        <a:bodyPr/>
        <a:lstStyle/>
        <a:p>
          <a:endParaRPr lang="en-US"/>
        </a:p>
      </dgm:t>
    </dgm:pt>
    <dgm:pt modelId="{AF8F5C6C-1132-4B58-B68D-3F43C23C2EFB}" type="sibTrans" cxnId="{5E89D8EE-1096-4BB3-BD6D-A25EA13EBFE9}">
      <dgm:prSet/>
      <dgm:spPr/>
      <dgm:t>
        <a:bodyPr/>
        <a:lstStyle/>
        <a:p>
          <a:endParaRPr lang="en-US"/>
        </a:p>
      </dgm:t>
    </dgm:pt>
    <dgm:pt modelId="{98BF172D-6FDB-49A6-BE53-F5E91BAE37F3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A666A585-10F5-4375-9CEF-FF1AB1DDA548}" type="parTrans" cxnId="{24C2957E-C364-4D8E-B0C5-7B2CDCFC48E1}">
      <dgm:prSet/>
      <dgm:spPr/>
      <dgm:t>
        <a:bodyPr/>
        <a:lstStyle/>
        <a:p>
          <a:endParaRPr lang="en-US"/>
        </a:p>
      </dgm:t>
    </dgm:pt>
    <dgm:pt modelId="{BB47FBD5-B609-48E0-A957-337D2A747EA7}" type="sibTrans" cxnId="{24C2957E-C364-4D8E-B0C5-7B2CDCFC48E1}">
      <dgm:prSet/>
      <dgm:spPr/>
      <dgm:t>
        <a:bodyPr/>
        <a:lstStyle/>
        <a:p>
          <a:endParaRPr lang="en-US"/>
        </a:p>
      </dgm:t>
    </dgm:pt>
    <dgm:pt modelId="{07684511-448C-4630-9980-C9DC0D48A53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688B5855-E9FF-419F-8DAA-A7E4ACA617A0}" type="parTrans" cxnId="{663D2F3A-61B8-4BE7-B3FB-7249A16C65F9}">
      <dgm:prSet/>
      <dgm:spPr/>
      <dgm:t>
        <a:bodyPr/>
        <a:lstStyle/>
        <a:p>
          <a:endParaRPr lang="en-US"/>
        </a:p>
      </dgm:t>
    </dgm:pt>
    <dgm:pt modelId="{ED494F23-1EA0-4382-86A9-6B6D95BF0F95}" type="sibTrans" cxnId="{663D2F3A-61B8-4BE7-B3FB-7249A16C65F9}">
      <dgm:prSet/>
      <dgm:spPr/>
      <dgm:t>
        <a:bodyPr/>
        <a:lstStyle/>
        <a:p>
          <a:endParaRPr lang="en-US"/>
        </a:p>
      </dgm:t>
    </dgm:pt>
    <dgm:pt modelId="{C11CEB9F-0797-455A-B87C-A9D684429FF9}">
      <dgm:prSet phldrT="[Text]"/>
      <dgm:spPr>
        <a:solidFill>
          <a:srgbClr val="7A34AE"/>
        </a:solidFill>
      </dgm:spPr>
      <dgm:t>
        <a:bodyPr/>
        <a:lstStyle/>
        <a:p>
          <a:r>
            <a:rPr lang="en-US" dirty="0" smtClean="0"/>
            <a:t>Student Help desk</a:t>
          </a:r>
          <a:endParaRPr lang="en-US" dirty="0"/>
        </a:p>
      </dgm:t>
    </dgm:pt>
    <dgm:pt modelId="{204501B6-A37E-4537-9A88-41999EB17DA2}" type="parTrans" cxnId="{CC711D2F-1147-4BDC-94C8-756D19CF339D}">
      <dgm:prSet/>
      <dgm:spPr/>
      <dgm:t>
        <a:bodyPr/>
        <a:lstStyle/>
        <a:p>
          <a:endParaRPr lang="en-US"/>
        </a:p>
      </dgm:t>
    </dgm:pt>
    <dgm:pt modelId="{4FD9806F-3841-414B-8354-6413C0A17D36}" type="sibTrans" cxnId="{CC711D2F-1147-4BDC-94C8-756D19CF339D}">
      <dgm:prSet/>
      <dgm:spPr/>
      <dgm:t>
        <a:bodyPr/>
        <a:lstStyle/>
        <a:p>
          <a:endParaRPr lang="en-US"/>
        </a:p>
      </dgm:t>
    </dgm:pt>
    <dgm:pt modelId="{1214E8F6-F081-444F-805B-4FD1BD04632B}">
      <dgm:prSet phldrT="[Text]"/>
      <dgm:spPr>
        <a:solidFill>
          <a:srgbClr val="7A34AE"/>
        </a:solidFill>
      </dgm:spPr>
      <dgm:t>
        <a:bodyPr/>
        <a:lstStyle/>
        <a:p>
          <a:r>
            <a:rPr lang="en-US" dirty="0" smtClean="0"/>
            <a:t>Faculty Help Desk</a:t>
          </a:r>
          <a:endParaRPr lang="en-US" dirty="0"/>
        </a:p>
      </dgm:t>
    </dgm:pt>
    <dgm:pt modelId="{3C3D0B86-D85E-4095-AC45-EF9CF3CC025B}" type="parTrans" cxnId="{E9F730B5-174D-4529-A90E-A13EAE242697}">
      <dgm:prSet/>
      <dgm:spPr/>
      <dgm:t>
        <a:bodyPr/>
        <a:lstStyle/>
        <a:p>
          <a:endParaRPr lang="en-US"/>
        </a:p>
      </dgm:t>
    </dgm:pt>
    <dgm:pt modelId="{25317DE6-8ED6-4C2C-876D-75F636971B53}" type="sibTrans" cxnId="{E9F730B5-174D-4529-A90E-A13EAE242697}">
      <dgm:prSet/>
      <dgm:spPr/>
      <dgm:t>
        <a:bodyPr/>
        <a:lstStyle/>
        <a:p>
          <a:endParaRPr lang="en-US"/>
        </a:p>
      </dgm:t>
    </dgm:pt>
    <dgm:pt modelId="{42801771-B49D-406B-8DE2-81D3E3E9435B}">
      <dgm:prSet phldrT="[Text]"/>
      <dgm:spPr>
        <a:solidFill>
          <a:srgbClr val="7A34AE"/>
        </a:solidFill>
      </dgm:spPr>
      <dgm:t>
        <a:bodyPr/>
        <a:lstStyle/>
        <a:p>
          <a:r>
            <a:rPr lang="en-US" dirty="0" smtClean="0"/>
            <a:t>PC/Phone Mgmt.</a:t>
          </a:r>
          <a:endParaRPr lang="en-US" dirty="0"/>
        </a:p>
      </dgm:t>
    </dgm:pt>
    <dgm:pt modelId="{F647D06A-9B31-4C9C-AAB3-949696BD0098}" type="parTrans" cxnId="{D330D074-1B75-43D8-A2C7-35FC22A8694B}">
      <dgm:prSet/>
      <dgm:spPr/>
      <dgm:t>
        <a:bodyPr/>
        <a:lstStyle/>
        <a:p>
          <a:endParaRPr lang="en-US"/>
        </a:p>
      </dgm:t>
    </dgm:pt>
    <dgm:pt modelId="{C3086983-EED3-4513-A98F-80A256411475}" type="sibTrans" cxnId="{D330D074-1B75-43D8-A2C7-35FC22A8694B}">
      <dgm:prSet/>
      <dgm:spPr/>
      <dgm:t>
        <a:bodyPr/>
        <a:lstStyle/>
        <a:p>
          <a:endParaRPr lang="en-US"/>
        </a:p>
      </dgm:t>
    </dgm:pt>
    <dgm:pt modelId="{29DEADA4-1FB6-4CDC-9986-E63C854B0612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Telephony</a:t>
          </a:r>
          <a:endParaRPr lang="en-US" dirty="0"/>
        </a:p>
      </dgm:t>
    </dgm:pt>
    <dgm:pt modelId="{8B90B58D-8C46-4491-A61B-56CDB5844F82}" type="parTrans" cxnId="{4F20CD1E-2CBE-4EB7-B7BF-8C0EDAFB7A25}">
      <dgm:prSet/>
      <dgm:spPr/>
      <dgm:t>
        <a:bodyPr/>
        <a:lstStyle/>
        <a:p>
          <a:endParaRPr lang="en-US"/>
        </a:p>
      </dgm:t>
    </dgm:pt>
    <dgm:pt modelId="{28AB480E-B577-46F8-A6C0-93F113A94D79}" type="sibTrans" cxnId="{4F20CD1E-2CBE-4EB7-B7BF-8C0EDAFB7A25}">
      <dgm:prSet/>
      <dgm:spPr/>
      <dgm:t>
        <a:bodyPr/>
        <a:lstStyle/>
        <a:p>
          <a:endParaRPr lang="en-US"/>
        </a:p>
      </dgm:t>
    </dgm:pt>
    <dgm:pt modelId="{3EB18453-ECED-43FF-BDC4-1C676BB49A1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Admin Services</a:t>
          </a:r>
          <a:endParaRPr lang="en-US" dirty="0"/>
        </a:p>
      </dgm:t>
    </dgm:pt>
    <dgm:pt modelId="{6652332B-E564-4917-99FE-757EFC00CBD2}" type="parTrans" cxnId="{9EAECF64-F814-408C-BC45-2963EEFEF39A}">
      <dgm:prSet/>
      <dgm:spPr/>
      <dgm:t>
        <a:bodyPr/>
        <a:lstStyle/>
        <a:p>
          <a:endParaRPr lang="en-US"/>
        </a:p>
      </dgm:t>
    </dgm:pt>
    <dgm:pt modelId="{AB86C86A-3E04-4F24-A5E0-DCA170E7C905}" type="sibTrans" cxnId="{9EAECF64-F814-408C-BC45-2963EEFEF39A}">
      <dgm:prSet/>
      <dgm:spPr/>
      <dgm:t>
        <a:bodyPr/>
        <a:lstStyle/>
        <a:p>
          <a:endParaRPr lang="en-US"/>
        </a:p>
      </dgm:t>
    </dgm:pt>
    <dgm:pt modelId="{755131CB-8460-4646-931D-7E05254384AB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Application Hosting</a:t>
          </a:r>
          <a:endParaRPr lang="en-US" dirty="0"/>
        </a:p>
      </dgm:t>
    </dgm:pt>
    <dgm:pt modelId="{82F041C1-3656-42D4-810C-7935E4715AFD}" type="parTrans" cxnId="{8E0E607A-7D4F-42E9-B0D0-6522FC76D411}">
      <dgm:prSet/>
      <dgm:spPr/>
      <dgm:t>
        <a:bodyPr/>
        <a:lstStyle/>
        <a:p>
          <a:endParaRPr lang="en-US"/>
        </a:p>
      </dgm:t>
    </dgm:pt>
    <dgm:pt modelId="{CD189465-DC08-4FE0-BCCF-4A93BCCBF9AB}" type="sibTrans" cxnId="{8E0E607A-7D4F-42E9-B0D0-6522FC76D411}">
      <dgm:prSet/>
      <dgm:spPr/>
      <dgm:t>
        <a:bodyPr/>
        <a:lstStyle/>
        <a:p>
          <a:endParaRPr lang="en-US"/>
        </a:p>
      </dgm:t>
    </dgm:pt>
    <dgm:pt modelId="{CFBE0E7F-DE3A-4A9C-AE04-8133EA907416}">
      <dgm:prSet phldrT="[Text]"/>
      <dgm:spPr>
        <a:solidFill>
          <a:srgbClr val="BC8F00"/>
        </a:solidFill>
      </dgm:spPr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03CA65BB-BD08-4B2D-8FAE-02541BE61634}" type="parTrans" cxnId="{31C3D4FE-A7A2-4912-BD72-46054497820F}">
      <dgm:prSet/>
      <dgm:spPr/>
      <dgm:t>
        <a:bodyPr/>
        <a:lstStyle/>
        <a:p>
          <a:endParaRPr lang="en-US"/>
        </a:p>
      </dgm:t>
    </dgm:pt>
    <dgm:pt modelId="{D443B714-6E6F-4226-A57D-3EBC23A2D5D3}" type="sibTrans" cxnId="{31C3D4FE-A7A2-4912-BD72-46054497820F}">
      <dgm:prSet/>
      <dgm:spPr/>
      <dgm:t>
        <a:bodyPr/>
        <a:lstStyle/>
        <a:p>
          <a:endParaRPr lang="en-US"/>
        </a:p>
      </dgm:t>
    </dgm:pt>
    <dgm:pt modelId="{8EB5DF5B-4C1B-4923-A23F-84CE084896F6}">
      <dgm:prSet phldrT="[Text]"/>
      <dgm:spPr>
        <a:solidFill>
          <a:srgbClr val="BC8F00"/>
        </a:solidFill>
      </dgm:spPr>
      <dgm:t>
        <a:bodyPr/>
        <a:lstStyle/>
        <a:p>
          <a:r>
            <a:rPr lang="en-US" dirty="0" smtClean="0"/>
            <a:t>Project Services (PMO)</a:t>
          </a:r>
          <a:endParaRPr lang="en-US" dirty="0"/>
        </a:p>
      </dgm:t>
    </dgm:pt>
    <dgm:pt modelId="{2978F697-8D17-42CC-B028-008B4077CA08}" type="parTrans" cxnId="{14368823-16C1-4213-A6A8-231CB22330FF}">
      <dgm:prSet/>
      <dgm:spPr/>
      <dgm:t>
        <a:bodyPr/>
        <a:lstStyle/>
        <a:p>
          <a:endParaRPr lang="en-US"/>
        </a:p>
      </dgm:t>
    </dgm:pt>
    <dgm:pt modelId="{9655E2BF-4B68-4F77-8CF5-380D127197F9}" type="sibTrans" cxnId="{14368823-16C1-4213-A6A8-231CB22330FF}">
      <dgm:prSet/>
      <dgm:spPr/>
      <dgm:t>
        <a:bodyPr/>
        <a:lstStyle/>
        <a:p>
          <a:endParaRPr lang="en-US"/>
        </a:p>
      </dgm:t>
    </dgm:pt>
    <dgm:pt modelId="{41B618D6-EBB1-4145-BB8A-A2EC6474C3C9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BE86C0C7-F30C-4534-89F4-C687DAC32D3C}" type="parTrans" cxnId="{D59D44B9-BC49-4F2F-8313-2A3898E9EF74}">
      <dgm:prSet/>
      <dgm:spPr/>
      <dgm:t>
        <a:bodyPr/>
        <a:lstStyle/>
        <a:p>
          <a:endParaRPr lang="en-US"/>
        </a:p>
      </dgm:t>
    </dgm:pt>
    <dgm:pt modelId="{DA8D9755-FA80-4EE0-A5AF-728F02FB073E}" type="sibTrans" cxnId="{D59D44B9-BC49-4F2F-8313-2A3898E9EF74}">
      <dgm:prSet/>
      <dgm:spPr/>
      <dgm:t>
        <a:bodyPr/>
        <a:lstStyle/>
        <a:p>
          <a:endParaRPr lang="en-US"/>
        </a:p>
      </dgm:t>
    </dgm:pt>
    <dgm:pt modelId="{576F1D89-7723-47F0-A66D-A71EC9F87FC9}">
      <dgm:prSet phldrT="[Text]"/>
      <dgm:spPr>
        <a:solidFill>
          <a:srgbClr val="16AE24"/>
        </a:solidFill>
      </dgm:spPr>
      <dgm:t>
        <a:bodyPr/>
        <a:lstStyle/>
        <a:p>
          <a:r>
            <a:rPr lang="en-US" dirty="0" smtClean="0"/>
            <a:t>A/V Equipment</a:t>
          </a:r>
          <a:endParaRPr lang="en-US" dirty="0"/>
        </a:p>
      </dgm:t>
    </dgm:pt>
    <dgm:pt modelId="{3B2B8D37-8CDB-4753-A2A6-EA53C82C11A8}" type="parTrans" cxnId="{08AB200F-F845-475D-81C5-7303A5ED7C30}">
      <dgm:prSet/>
      <dgm:spPr/>
      <dgm:t>
        <a:bodyPr/>
        <a:lstStyle/>
        <a:p>
          <a:endParaRPr lang="en-US"/>
        </a:p>
      </dgm:t>
    </dgm:pt>
    <dgm:pt modelId="{5DCCD479-FC6F-475F-93E1-877BC337D3CA}" type="sibTrans" cxnId="{08AB200F-F845-475D-81C5-7303A5ED7C30}">
      <dgm:prSet/>
      <dgm:spPr/>
      <dgm:t>
        <a:bodyPr/>
        <a:lstStyle/>
        <a:p>
          <a:endParaRPr lang="en-US"/>
        </a:p>
      </dgm:t>
    </dgm:pt>
    <dgm:pt modelId="{F085DFEA-89D1-4AA8-ACAE-BDA6741FE1E3}">
      <dgm:prSet phldrT="[Text]"/>
      <dgm:spPr>
        <a:solidFill>
          <a:srgbClr val="BC8F00"/>
        </a:solidFill>
      </dgm:spPr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718F864B-E124-45A3-9DFD-5B800B428189}" type="parTrans" cxnId="{465F2611-E6C9-41CF-9A5E-CDEA0DC33FAF}">
      <dgm:prSet/>
      <dgm:spPr/>
      <dgm:t>
        <a:bodyPr/>
        <a:lstStyle/>
        <a:p>
          <a:endParaRPr lang="en-US"/>
        </a:p>
      </dgm:t>
    </dgm:pt>
    <dgm:pt modelId="{9A49C2EB-AA9E-4815-9644-0F725E6D1DD2}" type="sibTrans" cxnId="{465F2611-E6C9-41CF-9A5E-CDEA0DC33FAF}">
      <dgm:prSet/>
      <dgm:spPr/>
      <dgm:t>
        <a:bodyPr/>
        <a:lstStyle/>
        <a:p>
          <a:endParaRPr lang="en-US"/>
        </a:p>
      </dgm:t>
    </dgm:pt>
    <dgm:pt modelId="{1299ED3D-3563-441D-BD23-3BCDABD5B2D1}" type="pres">
      <dgm:prSet presAssocID="{5EF566B6-F982-49F3-AC94-6B7152AC79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ED6338-52B6-438F-AD9E-A264050837E6}" type="pres">
      <dgm:prSet presAssocID="{B59A96FC-39A1-4B8C-84B6-B3AA71221883}" presName="vertOne" presStyleCnt="0"/>
      <dgm:spPr/>
    </dgm:pt>
    <dgm:pt modelId="{9CF46F1E-5B8B-4BC2-B510-974C9D172591}" type="pres">
      <dgm:prSet presAssocID="{B59A96FC-39A1-4B8C-84B6-B3AA71221883}" presName="txOne" presStyleLbl="node0" presStyleIdx="0" presStyleCnt="4" custScaleY="21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8BA01-2671-468B-A6A1-409383080FC8}" type="pres">
      <dgm:prSet presAssocID="{B59A96FC-39A1-4B8C-84B6-B3AA71221883}" presName="parTransOne" presStyleCnt="0"/>
      <dgm:spPr/>
    </dgm:pt>
    <dgm:pt modelId="{BF3187EF-1088-4903-B99B-55DC7016585B}" type="pres">
      <dgm:prSet presAssocID="{B59A96FC-39A1-4B8C-84B6-B3AA71221883}" presName="horzOne" presStyleCnt="0"/>
      <dgm:spPr/>
    </dgm:pt>
    <dgm:pt modelId="{39A871DC-2D0F-44F8-A12F-49C8B2804D87}" type="pres">
      <dgm:prSet presAssocID="{1643DAED-BB32-42D9-9E64-262406670BEC}" presName="vertTwo" presStyleCnt="0"/>
      <dgm:spPr/>
    </dgm:pt>
    <dgm:pt modelId="{084EF75D-D8AD-4146-AE5B-6230EA883803}" type="pres">
      <dgm:prSet presAssocID="{1643DAED-BB32-42D9-9E64-262406670BEC}" presName="txTwo" presStyleLbl="node2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F8996-52BF-4CD7-BC67-17D7EDB68339}" type="pres">
      <dgm:prSet presAssocID="{1643DAED-BB32-42D9-9E64-262406670BEC}" presName="horzTwo" presStyleCnt="0"/>
      <dgm:spPr/>
    </dgm:pt>
    <dgm:pt modelId="{8E50D585-719E-45CD-AEF2-C7204B13A715}" type="pres">
      <dgm:prSet presAssocID="{8836BBE7-1DF9-434B-BA9C-87E6C5CCF3BE}" presName="sibSpaceTwo" presStyleCnt="0"/>
      <dgm:spPr/>
    </dgm:pt>
    <dgm:pt modelId="{F032AA9F-AA85-4B47-B5DF-809BADE8E7C6}" type="pres">
      <dgm:prSet presAssocID="{73CC1BDB-5711-4238-AC44-89E4F8BCEE07}" presName="vertTwo" presStyleCnt="0"/>
      <dgm:spPr/>
    </dgm:pt>
    <dgm:pt modelId="{10AA573E-CFCA-4A48-B7C8-319C56B5AEDF}" type="pres">
      <dgm:prSet presAssocID="{73CC1BDB-5711-4238-AC44-89E4F8BCEE07}" presName="txTwo" presStyleLbl="node2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7091-C9EE-4E14-913E-0F423F951F7E}" type="pres">
      <dgm:prSet presAssocID="{73CC1BDB-5711-4238-AC44-89E4F8BCEE07}" presName="horzTwo" presStyleCnt="0"/>
      <dgm:spPr/>
    </dgm:pt>
    <dgm:pt modelId="{CFD59036-0F50-4AFC-8022-EFEBAA8BB2A0}" type="pres">
      <dgm:prSet presAssocID="{464D7B8A-88AC-462B-8EFB-A35B9CBE7C32}" presName="sibSpaceTwo" presStyleCnt="0"/>
      <dgm:spPr/>
    </dgm:pt>
    <dgm:pt modelId="{8C4610B1-B0A5-4A61-BEB3-E9F9D5E2A76F}" type="pres">
      <dgm:prSet presAssocID="{0CB579F3-CC01-4548-80A0-1EEEEB0CCB13}" presName="vertTwo" presStyleCnt="0"/>
      <dgm:spPr/>
    </dgm:pt>
    <dgm:pt modelId="{592A5641-F6A0-40F5-B937-B556953C855A}" type="pres">
      <dgm:prSet presAssocID="{0CB579F3-CC01-4548-80A0-1EEEEB0CCB13}" presName="txTwo" presStyleLbl="node2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5121DB-EAEB-4517-9A68-FEEE0E250725}" type="pres">
      <dgm:prSet presAssocID="{0CB579F3-CC01-4548-80A0-1EEEEB0CCB13}" presName="horzTwo" presStyleCnt="0"/>
      <dgm:spPr/>
    </dgm:pt>
    <dgm:pt modelId="{3E5F0F68-02C6-4654-B4CF-9E15F8CC5A5E}" type="pres">
      <dgm:prSet presAssocID="{2C6DC0F3-0E54-442E-82C7-ECF798196777}" presName="sibSpaceTwo" presStyleCnt="0"/>
      <dgm:spPr/>
    </dgm:pt>
    <dgm:pt modelId="{D498EE60-2F92-4B11-86F6-10B73600F89E}" type="pres">
      <dgm:prSet presAssocID="{B6F17E7A-99D6-4D4A-BC75-FBD2F116244E}" presName="vertTwo" presStyleCnt="0"/>
      <dgm:spPr/>
    </dgm:pt>
    <dgm:pt modelId="{2673FE5D-17AD-4C7E-8F84-C5CA6384F33D}" type="pres">
      <dgm:prSet presAssocID="{B6F17E7A-99D6-4D4A-BC75-FBD2F116244E}" presName="txTwo" presStyleLbl="node2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AC338-7F8A-4EFB-907F-3ED9F77832F1}" type="pres">
      <dgm:prSet presAssocID="{B6F17E7A-99D6-4D4A-BC75-FBD2F116244E}" presName="horzTwo" presStyleCnt="0"/>
      <dgm:spPr/>
    </dgm:pt>
    <dgm:pt modelId="{479EF136-5E21-4548-B3E3-05780B31EBAD}" type="pres">
      <dgm:prSet presAssocID="{CDA86BC8-0E77-4083-99CD-63318920583B}" presName="sibSpaceTwo" presStyleCnt="0"/>
      <dgm:spPr/>
    </dgm:pt>
    <dgm:pt modelId="{0CC80CF4-B56D-4A01-9196-B9FDC7DC9C8C}" type="pres">
      <dgm:prSet presAssocID="{41B618D6-EBB1-4145-BB8A-A2EC6474C3C9}" presName="vertTwo" presStyleCnt="0"/>
      <dgm:spPr/>
    </dgm:pt>
    <dgm:pt modelId="{5413A8F1-F43D-4700-A434-3D775E50C35D}" type="pres">
      <dgm:prSet presAssocID="{41B618D6-EBB1-4145-BB8A-A2EC6474C3C9}" presName="txTwo" presStyleLbl="node2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A905B-73F2-488C-B029-5E65005C24F8}" type="pres">
      <dgm:prSet presAssocID="{41B618D6-EBB1-4145-BB8A-A2EC6474C3C9}" presName="horzTwo" presStyleCnt="0"/>
      <dgm:spPr/>
    </dgm:pt>
    <dgm:pt modelId="{D8EE0AA9-AA12-4D2B-8B6B-2651B1D79386}" type="pres">
      <dgm:prSet presAssocID="{DA8D9755-FA80-4EE0-A5AF-728F02FB073E}" presName="sibSpaceTwo" presStyleCnt="0"/>
      <dgm:spPr/>
    </dgm:pt>
    <dgm:pt modelId="{5DCD1082-80DC-43D7-B7B5-30D0C44A3494}" type="pres">
      <dgm:prSet presAssocID="{D4BC91A5-B161-46E9-A019-412D9298B9D9}" presName="vertTwo" presStyleCnt="0"/>
      <dgm:spPr/>
    </dgm:pt>
    <dgm:pt modelId="{E3BF3771-70D7-4BBE-8B37-E58030F30DC0}" type="pres">
      <dgm:prSet presAssocID="{D4BC91A5-B161-46E9-A019-412D9298B9D9}" presName="txTwo" presStyleLbl="node2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13559-95CE-46A1-83D7-BD4D6F3B6EB2}" type="pres">
      <dgm:prSet presAssocID="{D4BC91A5-B161-46E9-A019-412D9298B9D9}" presName="horzTwo" presStyleCnt="0"/>
      <dgm:spPr/>
    </dgm:pt>
    <dgm:pt modelId="{18DB75A0-3093-4990-B9E8-CFEC4C1A14AA}" type="pres">
      <dgm:prSet presAssocID="{DE639E43-593A-4E33-B6A0-29D161615C80}" presName="sibSpaceOne" presStyleCnt="0"/>
      <dgm:spPr/>
    </dgm:pt>
    <dgm:pt modelId="{68212316-0E5B-4767-888F-6142C5A2B380}" type="pres">
      <dgm:prSet presAssocID="{387CCB02-8F1B-426A-8441-345E155E5D23}" presName="vertOne" presStyleCnt="0"/>
      <dgm:spPr/>
    </dgm:pt>
    <dgm:pt modelId="{73E6B115-AD6C-4088-8751-3BFAC70FF9C0}" type="pres">
      <dgm:prSet presAssocID="{387CCB02-8F1B-426A-8441-345E155E5D23}" presName="txOne" presStyleLbl="node0" presStyleIdx="1" presStyleCnt="4" custScaleY="21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2464D-D831-45D7-B3A5-7CE35BFA0B73}" type="pres">
      <dgm:prSet presAssocID="{387CCB02-8F1B-426A-8441-345E155E5D23}" presName="parTransOne" presStyleCnt="0"/>
      <dgm:spPr/>
    </dgm:pt>
    <dgm:pt modelId="{4DDBAC5D-403B-4A5D-A967-E6A3D80FD517}" type="pres">
      <dgm:prSet presAssocID="{387CCB02-8F1B-426A-8441-345E155E5D23}" presName="horzOne" presStyleCnt="0"/>
      <dgm:spPr/>
    </dgm:pt>
    <dgm:pt modelId="{14AB7EE6-1C82-4C1D-A74B-AC261777F02F}" type="pres">
      <dgm:prSet presAssocID="{90B9C6D5-027A-42D7-A39E-6A3EC0935654}" presName="vertTwo" presStyleCnt="0"/>
      <dgm:spPr/>
    </dgm:pt>
    <dgm:pt modelId="{943EC18C-052C-4562-BD7D-9D750AF6A057}" type="pres">
      <dgm:prSet presAssocID="{90B9C6D5-027A-42D7-A39E-6A3EC0935654}" presName="txTwo" presStyleLbl="node2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02F43D-3BA8-4658-9D0D-5FF433837D9A}" type="pres">
      <dgm:prSet presAssocID="{90B9C6D5-027A-42D7-A39E-6A3EC0935654}" presName="horzTwo" presStyleCnt="0"/>
      <dgm:spPr/>
    </dgm:pt>
    <dgm:pt modelId="{ED4C8B35-54EB-4249-BFB0-771204519A40}" type="pres">
      <dgm:prSet presAssocID="{ECC35212-876C-4164-AF12-0C147B67BB54}" presName="sibSpaceTwo" presStyleCnt="0"/>
      <dgm:spPr/>
    </dgm:pt>
    <dgm:pt modelId="{6317715E-2648-40A0-A0AE-968CC66DF344}" type="pres">
      <dgm:prSet presAssocID="{5E2578D7-5E9F-4F1C-941C-221D01511B43}" presName="vertTwo" presStyleCnt="0"/>
      <dgm:spPr/>
    </dgm:pt>
    <dgm:pt modelId="{335A5DA6-F652-4400-BDCD-B9081E9D34E1}" type="pres">
      <dgm:prSet presAssocID="{5E2578D7-5E9F-4F1C-941C-221D01511B43}" presName="txTwo" presStyleLbl="node2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CDD6F-498C-450F-97C5-1524ACC7EDB1}" type="pres">
      <dgm:prSet presAssocID="{5E2578D7-5E9F-4F1C-941C-221D01511B43}" presName="horzTwo" presStyleCnt="0"/>
      <dgm:spPr/>
    </dgm:pt>
    <dgm:pt modelId="{D6DC3023-9F4D-4AB5-9B36-E0481A5932FF}" type="pres">
      <dgm:prSet presAssocID="{AF8F5C6C-1132-4B58-B68D-3F43C23C2EFB}" presName="sibSpaceTwo" presStyleCnt="0"/>
      <dgm:spPr/>
    </dgm:pt>
    <dgm:pt modelId="{52A72364-2653-4AF0-9FB8-948447621146}" type="pres">
      <dgm:prSet presAssocID="{98BF172D-6FDB-49A6-BE53-F5E91BAE37F3}" presName="vertTwo" presStyleCnt="0"/>
      <dgm:spPr/>
    </dgm:pt>
    <dgm:pt modelId="{F6D117A3-BE16-4C7F-848C-FDEE0BEFF42A}" type="pres">
      <dgm:prSet presAssocID="{98BF172D-6FDB-49A6-BE53-F5E91BAE37F3}" presName="txTwo" presStyleLbl="node2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29CC-0F8F-468A-A3DE-4F77053F5148}" type="pres">
      <dgm:prSet presAssocID="{98BF172D-6FDB-49A6-BE53-F5E91BAE37F3}" presName="horzTwo" presStyleCnt="0"/>
      <dgm:spPr/>
    </dgm:pt>
    <dgm:pt modelId="{00E3E74A-8164-4660-8415-6B899B77FD50}" type="pres">
      <dgm:prSet presAssocID="{BB47FBD5-B609-48E0-A957-337D2A747EA7}" presName="sibSpaceTwo" presStyleCnt="0"/>
      <dgm:spPr/>
    </dgm:pt>
    <dgm:pt modelId="{C4E60BD1-8E04-4019-B52C-6BB34C434062}" type="pres">
      <dgm:prSet presAssocID="{29DEADA4-1FB6-4CDC-9986-E63C854B0612}" presName="vertTwo" presStyleCnt="0"/>
      <dgm:spPr/>
    </dgm:pt>
    <dgm:pt modelId="{CD0A170F-509E-4FBF-9800-66ADBFFB26D7}" type="pres">
      <dgm:prSet presAssocID="{29DEADA4-1FB6-4CDC-9986-E63C854B0612}" presName="txTwo" presStyleLbl="node2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174A5-6158-4939-86B6-A09D063827F0}" type="pres">
      <dgm:prSet presAssocID="{29DEADA4-1FB6-4CDC-9986-E63C854B0612}" presName="horzTwo" presStyleCnt="0"/>
      <dgm:spPr/>
    </dgm:pt>
    <dgm:pt modelId="{3DF15C01-45D3-41E2-802A-6F89B9EFCE3F}" type="pres">
      <dgm:prSet presAssocID="{28AB480E-B577-46F8-A6C0-93F113A94D79}" presName="sibSpaceTwo" presStyleCnt="0"/>
      <dgm:spPr/>
    </dgm:pt>
    <dgm:pt modelId="{B01BC4E6-EC0B-4C5B-8BC7-FA877CF82B8C}" type="pres">
      <dgm:prSet presAssocID="{755131CB-8460-4646-931D-7E05254384AB}" presName="vertTwo" presStyleCnt="0"/>
      <dgm:spPr/>
    </dgm:pt>
    <dgm:pt modelId="{A85F80C9-919F-442A-BF6D-F56D633B86D1}" type="pres">
      <dgm:prSet presAssocID="{755131CB-8460-4646-931D-7E05254384AB}" presName="txTwo" presStyleLbl="node2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99960-223A-451B-A416-A20F23B316BE}" type="pres">
      <dgm:prSet presAssocID="{755131CB-8460-4646-931D-7E05254384AB}" presName="horzTwo" presStyleCnt="0"/>
      <dgm:spPr/>
    </dgm:pt>
    <dgm:pt modelId="{BEBEC9A2-7674-4482-B45E-3AAA729BE778}" type="pres">
      <dgm:prSet presAssocID="{CD189465-DC08-4FE0-BCCF-4A93BCCBF9AB}" presName="sibSpaceTwo" presStyleCnt="0"/>
      <dgm:spPr/>
    </dgm:pt>
    <dgm:pt modelId="{4E6C4900-4A90-47F8-9767-1F8D783EC3C2}" type="pres">
      <dgm:prSet presAssocID="{576F1D89-7723-47F0-A66D-A71EC9F87FC9}" presName="vertTwo" presStyleCnt="0"/>
      <dgm:spPr/>
    </dgm:pt>
    <dgm:pt modelId="{5CCD6323-9377-4402-A5AB-5BA6A62329C2}" type="pres">
      <dgm:prSet presAssocID="{576F1D89-7723-47F0-A66D-A71EC9F87FC9}" presName="txTwo" presStyleLbl="node2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23D1F-DC4E-4B6D-ABDB-99B5107DFD6D}" type="pres">
      <dgm:prSet presAssocID="{576F1D89-7723-47F0-A66D-A71EC9F87FC9}" presName="horzTwo" presStyleCnt="0"/>
      <dgm:spPr/>
    </dgm:pt>
    <dgm:pt modelId="{41A1260F-4B31-4715-8E34-3F7EE6CF8941}" type="pres">
      <dgm:prSet presAssocID="{6D5063B1-796D-46E5-9A33-3E4FB7E12685}" presName="sibSpaceOne" presStyleCnt="0"/>
      <dgm:spPr/>
    </dgm:pt>
    <dgm:pt modelId="{4F5084E9-F21A-4E98-8F7D-4047FF20CA3D}" type="pres">
      <dgm:prSet presAssocID="{07684511-448C-4630-9980-C9DC0D48A53C}" presName="vertOne" presStyleCnt="0"/>
      <dgm:spPr/>
    </dgm:pt>
    <dgm:pt modelId="{02E4D57B-5207-4401-A760-4E578F78A58E}" type="pres">
      <dgm:prSet presAssocID="{07684511-448C-4630-9980-C9DC0D48A53C}" presName="txOne" presStyleLbl="node0" presStyleIdx="2" presStyleCnt="4" custScaleY="2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AD8F67-3AFC-4DF6-9B08-925B44DCCEAC}" type="pres">
      <dgm:prSet presAssocID="{07684511-448C-4630-9980-C9DC0D48A53C}" presName="parTransOne" presStyleCnt="0"/>
      <dgm:spPr/>
    </dgm:pt>
    <dgm:pt modelId="{7A670CD6-6CBD-4C00-AA1D-C93F790B94A8}" type="pres">
      <dgm:prSet presAssocID="{07684511-448C-4630-9980-C9DC0D48A53C}" presName="horzOne" presStyleCnt="0"/>
      <dgm:spPr/>
    </dgm:pt>
    <dgm:pt modelId="{B20E251D-CCA3-471D-AA12-8CA7DDDFB504}" type="pres">
      <dgm:prSet presAssocID="{C11CEB9F-0797-455A-B87C-A9D684429FF9}" presName="vertTwo" presStyleCnt="0"/>
      <dgm:spPr/>
    </dgm:pt>
    <dgm:pt modelId="{6A9BBCAF-23EF-4B0E-BD52-AC2082F6774B}" type="pres">
      <dgm:prSet presAssocID="{C11CEB9F-0797-455A-B87C-A9D684429FF9}" presName="txTwo" presStyleLbl="node2" presStyleIdx="1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CA2B8-A2A6-4B08-AE91-1AAE873FD669}" type="pres">
      <dgm:prSet presAssocID="{C11CEB9F-0797-455A-B87C-A9D684429FF9}" presName="horzTwo" presStyleCnt="0"/>
      <dgm:spPr/>
    </dgm:pt>
    <dgm:pt modelId="{C997325A-927C-4A0F-8DD5-9B500AB64472}" type="pres">
      <dgm:prSet presAssocID="{4FD9806F-3841-414B-8354-6413C0A17D36}" presName="sibSpaceTwo" presStyleCnt="0"/>
      <dgm:spPr/>
    </dgm:pt>
    <dgm:pt modelId="{664E7F52-5E9E-4B08-B18F-B8DBE7E83CF7}" type="pres">
      <dgm:prSet presAssocID="{1214E8F6-F081-444F-805B-4FD1BD04632B}" presName="vertTwo" presStyleCnt="0"/>
      <dgm:spPr/>
    </dgm:pt>
    <dgm:pt modelId="{DF4422C2-A3DD-40E6-88F2-0B4E77909C1B}" type="pres">
      <dgm:prSet presAssocID="{1214E8F6-F081-444F-805B-4FD1BD04632B}" presName="txTwo" presStyleLbl="node2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922B9-E7A4-43CD-85C6-BEE77FD8AF7E}" type="pres">
      <dgm:prSet presAssocID="{1214E8F6-F081-444F-805B-4FD1BD04632B}" presName="horzTwo" presStyleCnt="0"/>
      <dgm:spPr/>
    </dgm:pt>
    <dgm:pt modelId="{0617D973-5A0A-48E9-81DF-7532F38A51D3}" type="pres">
      <dgm:prSet presAssocID="{25317DE6-8ED6-4C2C-876D-75F636971B53}" presName="sibSpaceTwo" presStyleCnt="0"/>
      <dgm:spPr/>
    </dgm:pt>
    <dgm:pt modelId="{C5F2D01C-6CDB-4F66-8AC5-16313C996A0D}" type="pres">
      <dgm:prSet presAssocID="{42801771-B49D-406B-8DE2-81D3E3E9435B}" presName="vertTwo" presStyleCnt="0"/>
      <dgm:spPr/>
    </dgm:pt>
    <dgm:pt modelId="{3A343D9E-E5F2-4C68-8B2A-FB170425FC9D}" type="pres">
      <dgm:prSet presAssocID="{42801771-B49D-406B-8DE2-81D3E3E9435B}" presName="txTwo" presStyleLbl="node2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123D5-3125-4AA8-AA44-B70042307E9D}" type="pres">
      <dgm:prSet presAssocID="{42801771-B49D-406B-8DE2-81D3E3E9435B}" presName="horzTwo" presStyleCnt="0"/>
      <dgm:spPr/>
    </dgm:pt>
    <dgm:pt modelId="{E180F62F-9C46-4DDF-AD83-DF44471DF835}" type="pres">
      <dgm:prSet presAssocID="{ED494F23-1EA0-4382-86A9-6B6D95BF0F95}" presName="sibSpaceOne" presStyleCnt="0"/>
      <dgm:spPr/>
    </dgm:pt>
    <dgm:pt modelId="{3A66C14B-8939-4718-AC36-D6200B71EEB4}" type="pres">
      <dgm:prSet presAssocID="{3EB18453-ECED-43FF-BDC4-1C676BB49A1B}" presName="vertOne" presStyleCnt="0"/>
      <dgm:spPr/>
    </dgm:pt>
    <dgm:pt modelId="{2100349F-A90C-4B17-912F-67083DE546A6}" type="pres">
      <dgm:prSet presAssocID="{3EB18453-ECED-43FF-BDC4-1C676BB49A1B}" presName="txOne" presStyleLbl="node0" presStyleIdx="3" presStyleCnt="4" custScaleY="20813" custLinFactNeighborY="-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2736B3-049C-4E23-B46C-E9E95B4BAA52}" type="pres">
      <dgm:prSet presAssocID="{3EB18453-ECED-43FF-BDC4-1C676BB49A1B}" presName="parTransOne" presStyleCnt="0"/>
      <dgm:spPr/>
    </dgm:pt>
    <dgm:pt modelId="{9D6F1725-36FF-4A04-BE1C-F228E88EECCA}" type="pres">
      <dgm:prSet presAssocID="{3EB18453-ECED-43FF-BDC4-1C676BB49A1B}" presName="horzOne" presStyleCnt="0"/>
      <dgm:spPr/>
    </dgm:pt>
    <dgm:pt modelId="{F3D3AAC8-5630-4F7F-B23D-EF56E2BA9607}" type="pres">
      <dgm:prSet presAssocID="{CFBE0E7F-DE3A-4A9C-AE04-8133EA907416}" presName="vertTwo" presStyleCnt="0"/>
      <dgm:spPr/>
    </dgm:pt>
    <dgm:pt modelId="{E8BBEC09-5AEF-48AB-90C2-0D93D9B324D9}" type="pres">
      <dgm:prSet presAssocID="{CFBE0E7F-DE3A-4A9C-AE04-8133EA907416}" presName="txTwo" presStyleLbl="node2" presStyleIdx="15" presStyleCnt="18" custLinFactNeighborY="1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64DFD-25E0-4FFF-B5A5-26B6AF30B4FD}" type="pres">
      <dgm:prSet presAssocID="{CFBE0E7F-DE3A-4A9C-AE04-8133EA907416}" presName="horzTwo" presStyleCnt="0"/>
      <dgm:spPr/>
    </dgm:pt>
    <dgm:pt modelId="{35FB1FE4-09A1-4DF6-8C72-4DEEBF9D80E7}" type="pres">
      <dgm:prSet presAssocID="{D443B714-6E6F-4226-A57D-3EBC23A2D5D3}" presName="sibSpaceTwo" presStyleCnt="0"/>
      <dgm:spPr/>
    </dgm:pt>
    <dgm:pt modelId="{25AE5D10-5C60-4226-BD43-C6DA7ABCBEA7}" type="pres">
      <dgm:prSet presAssocID="{8EB5DF5B-4C1B-4923-A23F-84CE084896F6}" presName="vertTwo" presStyleCnt="0"/>
      <dgm:spPr/>
    </dgm:pt>
    <dgm:pt modelId="{E4AA3C2F-C4FA-4BA0-8D93-A0DFF7080E55}" type="pres">
      <dgm:prSet presAssocID="{8EB5DF5B-4C1B-4923-A23F-84CE084896F6}" presName="txTwo" presStyleLbl="node2" presStyleIdx="16" presStyleCnt="18" custLinFactNeighborY="1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46BB9-6031-4261-83BF-F9443228C461}" type="pres">
      <dgm:prSet presAssocID="{8EB5DF5B-4C1B-4923-A23F-84CE084896F6}" presName="horzTwo" presStyleCnt="0"/>
      <dgm:spPr/>
    </dgm:pt>
    <dgm:pt modelId="{04835622-6E42-4491-BDDA-E1A9F06EB34F}" type="pres">
      <dgm:prSet presAssocID="{9655E2BF-4B68-4F77-8CF5-380D127197F9}" presName="sibSpaceTwo" presStyleCnt="0"/>
      <dgm:spPr/>
    </dgm:pt>
    <dgm:pt modelId="{918D01AA-F1EB-497C-A625-AB9F113FB0EE}" type="pres">
      <dgm:prSet presAssocID="{F085DFEA-89D1-4AA8-ACAE-BDA6741FE1E3}" presName="vertTwo" presStyleCnt="0"/>
      <dgm:spPr/>
    </dgm:pt>
    <dgm:pt modelId="{2C5914F4-2910-4103-901C-5DE1C24AFBDA}" type="pres">
      <dgm:prSet presAssocID="{F085DFEA-89D1-4AA8-ACAE-BDA6741FE1E3}" presName="txTwo" presStyleLbl="node2" presStyleIdx="17" presStyleCnt="18" custLinFactNeighborY="1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B89A7-0FE9-4BEF-AF15-B8DD9C5082FF}" type="pres">
      <dgm:prSet presAssocID="{F085DFEA-89D1-4AA8-ACAE-BDA6741FE1E3}" presName="horzTwo" presStyleCnt="0"/>
      <dgm:spPr/>
    </dgm:pt>
  </dgm:ptLst>
  <dgm:cxnLst>
    <dgm:cxn modelId="{FE8C923A-B34A-4ED8-AE77-FF931724B7CC}" type="presOf" srcId="{1214E8F6-F081-444F-805B-4FD1BD04632B}" destId="{DF4422C2-A3DD-40E6-88F2-0B4E77909C1B}" srcOrd="0" destOrd="0" presId="urn:microsoft.com/office/officeart/2005/8/layout/hierarchy4"/>
    <dgm:cxn modelId="{4F20CD1E-2CBE-4EB7-B7BF-8C0EDAFB7A25}" srcId="{387CCB02-8F1B-426A-8441-345E155E5D23}" destId="{29DEADA4-1FB6-4CDC-9986-E63C854B0612}" srcOrd="3" destOrd="0" parTransId="{8B90B58D-8C46-4491-A61B-56CDB5844F82}" sibTransId="{28AB480E-B577-46F8-A6C0-93F113A94D79}"/>
    <dgm:cxn modelId="{24C2957E-C364-4D8E-B0C5-7B2CDCFC48E1}" srcId="{387CCB02-8F1B-426A-8441-345E155E5D23}" destId="{98BF172D-6FDB-49A6-BE53-F5E91BAE37F3}" srcOrd="2" destOrd="0" parTransId="{A666A585-10F5-4375-9CEF-FF1AB1DDA548}" sibTransId="{BB47FBD5-B609-48E0-A957-337D2A747EA7}"/>
    <dgm:cxn modelId="{465F2611-E6C9-41CF-9A5E-CDEA0DC33FAF}" srcId="{3EB18453-ECED-43FF-BDC4-1C676BB49A1B}" destId="{F085DFEA-89D1-4AA8-ACAE-BDA6741FE1E3}" srcOrd="2" destOrd="0" parTransId="{718F864B-E124-45A3-9DFD-5B800B428189}" sibTransId="{9A49C2EB-AA9E-4815-9644-0F725E6D1DD2}"/>
    <dgm:cxn modelId="{DDED331D-4FB5-402D-8DB8-8E7BEB1D1BAA}" type="presOf" srcId="{5EF566B6-F982-49F3-AC94-6B7152AC7940}" destId="{1299ED3D-3563-441D-BD23-3BCDABD5B2D1}" srcOrd="0" destOrd="0" presId="urn:microsoft.com/office/officeart/2005/8/layout/hierarchy4"/>
    <dgm:cxn modelId="{0950356D-9879-4CBC-8EC6-C47DDDB656D4}" type="presOf" srcId="{B59A96FC-39A1-4B8C-84B6-B3AA71221883}" destId="{9CF46F1E-5B8B-4BC2-B510-974C9D172591}" srcOrd="0" destOrd="0" presId="urn:microsoft.com/office/officeart/2005/8/layout/hierarchy4"/>
    <dgm:cxn modelId="{228138BF-C8FC-4399-ACD8-7EA83E5B2990}" type="presOf" srcId="{B6F17E7A-99D6-4D4A-BC75-FBD2F116244E}" destId="{2673FE5D-17AD-4C7E-8F84-C5CA6384F33D}" srcOrd="0" destOrd="0" presId="urn:microsoft.com/office/officeart/2005/8/layout/hierarchy4"/>
    <dgm:cxn modelId="{8E0E607A-7D4F-42E9-B0D0-6522FC76D411}" srcId="{387CCB02-8F1B-426A-8441-345E155E5D23}" destId="{755131CB-8460-4646-931D-7E05254384AB}" srcOrd="4" destOrd="0" parTransId="{82F041C1-3656-42D4-810C-7935E4715AFD}" sibTransId="{CD189465-DC08-4FE0-BCCF-4A93BCCBF9AB}"/>
    <dgm:cxn modelId="{71A6429C-2518-4092-B583-98C40D5739D8}" type="presOf" srcId="{90B9C6D5-027A-42D7-A39E-6A3EC0935654}" destId="{943EC18C-052C-4562-BD7D-9D750AF6A057}" srcOrd="0" destOrd="0" presId="urn:microsoft.com/office/officeart/2005/8/layout/hierarchy4"/>
    <dgm:cxn modelId="{41A227F6-31D8-4A0C-9711-9E3164BFBB81}" type="presOf" srcId="{42801771-B49D-406B-8DE2-81D3E3E9435B}" destId="{3A343D9E-E5F2-4C68-8B2A-FB170425FC9D}" srcOrd="0" destOrd="0" presId="urn:microsoft.com/office/officeart/2005/8/layout/hierarchy4"/>
    <dgm:cxn modelId="{4F1D7AB6-B27F-499B-AE82-74FED7019F1B}" type="presOf" srcId="{73CC1BDB-5711-4238-AC44-89E4F8BCEE07}" destId="{10AA573E-CFCA-4A48-B7C8-319C56B5AEDF}" srcOrd="0" destOrd="0" presId="urn:microsoft.com/office/officeart/2005/8/layout/hierarchy4"/>
    <dgm:cxn modelId="{7728D0F7-D58B-43AB-BDED-3223D47FB077}" type="presOf" srcId="{07684511-448C-4630-9980-C9DC0D48A53C}" destId="{02E4D57B-5207-4401-A760-4E578F78A58E}" srcOrd="0" destOrd="0" presId="urn:microsoft.com/office/officeart/2005/8/layout/hierarchy4"/>
    <dgm:cxn modelId="{04B4F20C-EA76-4AE9-BCE2-138B76CD7357}" type="presOf" srcId="{3EB18453-ECED-43FF-BDC4-1C676BB49A1B}" destId="{2100349F-A90C-4B17-912F-67083DE546A6}" srcOrd="0" destOrd="0" presId="urn:microsoft.com/office/officeart/2005/8/layout/hierarchy4"/>
    <dgm:cxn modelId="{5E89D8EE-1096-4BB3-BD6D-A25EA13EBFE9}" srcId="{387CCB02-8F1B-426A-8441-345E155E5D23}" destId="{5E2578D7-5E9F-4F1C-941C-221D01511B43}" srcOrd="1" destOrd="0" parTransId="{AEB77BB0-12B8-4ECF-BCF1-66C4A445BF13}" sibTransId="{AF8F5C6C-1132-4B58-B68D-3F43C23C2EFB}"/>
    <dgm:cxn modelId="{14368823-16C1-4213-A6A8-231CB22330FF}" srcId="{3EB18453-ECED-43FF-BDC4-1C676BB49A1B}" destId="{8EB5DF5B-4C1B-4923-A23F-84CE084896F6}" srcOrd="1" destOrd="0" parTransId="{2978F697-8D17-42CC-B028-008B4077CA08}" sibTransId="{9655E2BF-4B68-4F77-8CF5-380D127197F9}"/>
    <dgm:cxn modelId="{7ADF638D-41D3-4232-9849-4291D0AFCCB9}" type="presOf" srcId="{5E2578D7-5E9F-4F1C-941C-221D01511B43}" destId="{335A5DA6-F652-4400-BDCD-B9081E9D34E1}" srcOrd="0" destOrd="0" presId="urn:microsoft.com/office/officeart/2005/8/layout/hierarchy4"/>
    <dgm:cxn modelId="{52E2CD7D-245A-4D72-89C6-4B3FDC4C250A}" srcId="{B59A96FC-39A1-4B8C-84B6-B3AA71221883}" destId="{73CC1BDB-5711-4238-AC44-89E4F8BCEE07}" srcOrd="1" destOrd="0" parTransId="{79161264-E7E9-4ABB-87CD-5627C490D040}" sibTransId="{464D7B8A-88AC-462B-8EFB-A35B9CBE7C32}"/>
    <dgm:cxn modelId="{0C93D7C4-B7DA-4A74-8ED5-80813C306AF1}" srcId="{5EF566B6-F982-49F3-AC94-6B7152AC7940}" destId="{B59A96FC-39A1-4B8C-84B6-B3AA71221883}" srcOrd="0" destOrd="0" parTransId="{A3C68416-3D7C-4632-BEEF-99BBC0D36DDE}" sibTransId="{DE639E43-593A-4E33-B6A0-29D161615C80}"/>
    <dgm:cxn modelId="{D330D074-1B75-43D8-A2C7-35FC22A8694B}" srcId="{07684511-448C-4630-9980-C9DC0D48A53C}" destId="{42801771-B49D-406B-8DE2-81D3E3E9435B}" srcOrd="2" destOrd="0" parTransId="{F647D06A-9B31-4C9C-AAB3-949696BD0098}" sibTransId="{C3086983-EED3-4513-A98F-80A256411475}"/>
    <dgm:cxn modelId="{595E438A-9775-4003-B66B-F3258BBA491D}" type="presOf" srcId="{41B618D6-EBB1-4145-BB8A-A2EC6474C3C9}" destId="{5413A8F1-F43D-4700-A434-3D775E50C35D}" srcOrd="0" destOrd="0" presId="urn:microsoft.com/office/officeart/2005/8/layout/hierarchy4"/>
    <dgm:cxn modelId="{1CB7D056-5057-4E8D-BE0A-92D9BDBA7E62}" type="presOf" srcId="{576F1D89-7723-47F0-A66D-A71EC9F87FC9}" destId="{5CCD6323-9377-4402-A5AB-5BA6A62329C2}" srcOrd="0" destOrd="0" presId="urn:microsoft.com/office/officeart/2005/8/layout/hierarchy4"/>
    <dgm:cxn modelId="{E2938617-79DA-4407-A970-BE2CEDE380E3}" type="presOf" srcId="{0CB579F3-CC01-4548-80A0-1EEEEB0CCB13}" destId="{592A5641-F6A0-40F5-B937-B556953C855A}" srcOrd="0" destOrd="0" presId="urn:microsoft.com/office/officeart/2005/8/layout/hierarchy4"/>
    <dgm:cxn modelId="{E4C2CD3A-258A-4310-B5F3-A3AA03FB15A1}" type="presOf" srcId="{8EB5DF5B-4C1B-4923-A23F-84CE084896F6}" destId="{E4AA3C2F-C4FA-4BA0-8D93-A0DFF7080E55}" srcOrd="0" destOrd="0" presId="urn:microsoft.com/office/officeart/2005/8/layout/hierarchy4"/>
    <dgm:cxn modelId="{04B1E8CF-09C1-4B53-8AF2-973EB0FCB134}" srcId="{B59A96FC-39A1-4B8C-84B6-B3AA71221883}" destId="{0CB579F3-CC01-4548-80A0-1EEEEB0CCB13}" srcOrd="2" destOrd="0" parTransId="{74B1E1EA-3031-4EF5-A472-1A1127CCE70A}" sibTransId="{2C6DC0F3-0E54-442E-82C7-ECF798196777}"/>
    <dgm:cxn modelId="{6DEF3CB0-E6FD-439F-874F-95C6FB9BDC42}" srcId="{B59A96FC-39A1-4B8C-84B6-B3AA71221883}" destId="{B6F17E7A-99D6-4D4A-BC75-FBD2F116244E}" srcOrd="3" destOrd="0" parTransId="{7F0B6458-B999-430B-856C-F1DA62F13D17}" sibTransId="{CDA86BC8-0E77-4083-99CD-63318920583B}"/>
    <dgm:cxn modelId="{9EAECF64-F814-408C-BC45-2963EEFEF39A}" srcId="{5EF566B6-F982-49F3-AC94-6B7152AC7940}" destId="{3EB18453-ECED-43FF-BDC4-1C676BB49A1B}" srcOrd="3" destOrd="0" parTransId="{6652332B-E564-4917-99FE-757EFC00CBD2}" sibTransId="{AB86C86A-3E04-4F24-A5E0-DCA170E7C905}"/>
    <dgm:cxn modelId="{CC711D2F-1147-4BDC-94C8-756D19CF339D}" srcId="{07684511-448C-4630-9980-C9DC0D48A53C}" destId="{C11CEB9F-0797-455A-B87C-A9D684429FF9}" srcOrd="0" destOrd="0" parTransId="{204501B6-A37E-4537-9A88-41999EB17DA2}" sibTransId="{4FD9806F-3841-414B-8354-6413C0A17D36}"/>
    <dgm:cxn modelId="{CF601CA6-D087-46D8-8823-451AF4BE0143}" srcId="{B59A96FC-39A1-4B8C-84B6-B3AA71221883}" destId="{1643DAED-BB32-42D9-9E64-262406670BEC}" srcOrd="0" destOrd="0" parTransId="{BE6D65D3-4140-4A32-877F-0FB4B63C8BF3}" sibTransId="{8836BBE7-1DF9-434B-BA9C-87E6C5CCF3BE}"/>
    <dgm:cxn modelId="{663D2F3A-61B8-4BE7-B3FB-7249A16C65F9}" srcId="{5EF566B6-F982-49F3-AC94-6B7152AC7940}" destId="{07684511-448C-4630-9980-C9DC0D48A53C}" srcOrd="2" destOrd="0" parTransId="{688B5855-E9FF-419F-8DAA-A7E4ACA617A0}" sibTransId="{ED494F23-1EA0-4382-86A9-6B6D95BF0F95}"/>
    <dgm:cxn modelId="{08AB200F-F845-475D-81C5-7303A5ED7C30}" srcId="{387CCB02-8F1B-426A-8441-345E155E5D23}" destId="{576F1D89-7723-47F0-A66D-A71EC9F87FC9}" srcOrd="5" destOrd="0" parTransId="{3B2B8D37-8CDB-4753-A2A6-EA53C82C11A8}" sibTransId="{5DCCD479-FC6F-475F-93E1-877BC337D3CA}"/>
    <dgm:cxn modelId="{93CFB43E-1E97-4486-A286-D9E01D2675F3}" srcId="{387CCB02-8F1B-426A-8441-345E155E5D23}" destId="{90B9C6D5-027A-42D7-A39E-6A3EC0935654}" srcOrd="0" destOrd="0" parTransId="{2BF9D66A-995D-42C0-BCD8-6E503FBE4624}" sibTransId="{ECC35212-876C-4164-AF12-0C147B67BB54}"/>
    <dgm:cxn modelId="{2D2E75B6-3DFF-42F9-908D-42DA786DFE4B}" type="presOf" srcId="{387CCB02-8F1B-426A-8441-345E155E5D23}" destId="{73E6B115-AD6C-4088-8751-3BFAC70FF9C0}" srcOrd="0" destOrd="0" presId="urn:microsoft.com/office/officeart/2005/8/layout/hierarchy4"/>
    <dgm:cxn modelId="{58AA310C-C596-4F3D-84EC-0DCCCDD9D825}" srcId="{B59A96FC-39A1-4B8C-84B6-B3AA71221883}" destId="{D4BC91A5-B161-46E9-A019-412D9298B9D9}" srcOrd="5" destOrd="0" parTransId="{3008C501-134A-4BF6-89AC-D5C21ED15631}" sibTransId="{DDD89641-2FBC-496E-9397-D8B8517D9A4D}"/>
    <dgm:cxn modelId="{10E89C00-09F0-484B-A649-4050E69FAA8A}" type="presOf" srcId="{C11CEB9F-0797-455A-B87C-A9D684429FF9}" destId="{6A9BBCAF-23EF-4B0E-BD52-AC2082F6774B}" srcOrd="0" destOrd="0" presId="urn:microsoft.com/office/officeart/2005/8/layout/hierarchy4"/>
    <dgm:cxn modelId="{D59D44B9-BC49-4F2F-8313-2A3898E9EF74}" srcId="{B59A96FC-39A1-4B8C-84B6-B3AA71221883}" destId="{41B618D6-EBB1-4145-BB8A-A2EC6474C3C9}" srcOrd="4" destOrd="0" parTransId="{BE86C0C7-F30C-4534-89F4-C687DAC32D3C}" sibTransId="{DA8D9755-FA80-4EE0-A5AF-728F02FB073E}"/>
    <dgm:cxn modelId="{F4E610C7-52FD-44B1-89AA-69429BB8EFBA}" type="presOf" srcId="{98BF172D-6FDB-49A6-BE53-F5E91BAE37F3}" destId="{F6D117A3-BE16-4C7F-848C-FDEE0BEFF42A}" srcOrd="0" destOrd="0" presId="urn:microsoft.com/office/officeart/2005/8/layout/hierarchy4"/>
    <dgm:cxn modelId="{31C3D4FE-A7A2-4912-BD72-46054497820F}" srcId="{3EB18453-ECED-43FF-BDC4-1C676BB49A1B}" destId="{CFBE0E7F-DE3A-4A9C-AE04-8133EA907416}" srcOrd="0" destOrd="0" parTransId="{03CA65BB-BD08-4B2D-8FAE-02541BE61634}" sibTransId="{D443B714-6E6F-4226-A57D-3EBC23A2D5D3}"/>
    <dgm:cxn modelId="{F5E66A37-3C55-49A2-9F36-0CA79799EFA5}" type="presOf" srcId="{CFBE0E7F-DE3A-4A9C-AE04-8133EA907416}" destId="{E8BBEC09-5AEF-48AB-90C2-0D93D9B324D9}" srcOrd="0" destOrd="0" presId="urn:microsoft.com/office/officeart/2005/8/layout/hierarchy4"/>
    <dgm:cxn modelId="{54ECD44E-CF81-475A-B449-FE8D5B1D1F87}" type="presOf" srcId="{1643DAED-BB32-42D9-9E64-262406670BEC}" destId="{084EF75D-D8AD-4146-AE5B-6230EA883803}" srcOrd="0" destOrd="0" presId="urn:microsoft.com/office/officeart/2005/8/layout/hierarchy4"/>
    <dgm:cxn modelId="{E9F730B5-174D-4529-A90E-A13EAE242697}" srcId="{07684511-448C-4630-9980-C9DC0D48A53C}" destId="{1214E8F6-F081-444F-805B-4FD1BD04632B}" srcOrd="1" destOrd="0" parTransId="{3C3D0B86-D85E-4095-AC45-EF9CF3CC025B}" sibTransId="{25317DE6-8ED6-4C2C-876D-75F636971B53}"/>
    <dgm:cxn modelId="{D57DAF31-49BF-4674-B026-48816DD7374A}" type="presOf" srcId="{F085DFEA-89D1-4AA8-ACAE-BDA6741FE1E3}" destId="{2C5914F4-2910-4103-901C-5DE1C24AFBDA}" srcOrd="0" destOrd="0" presId="urn:microsoft.com/office/officeart/2005/8/layout/hierarchy4"/>
    <dgm:cxn modelId="{353DE2BD-3601-4885-A2A6-47BDE3FD8864}" type="presOf" srcId="{D4BC91A5-B161-46E9-A019-412D9298B9D9}" destId="{E3BF3771-70D7-4BBE-8B37-E58030F30DC0}" srcOrd="0" destOrd="0" presId="urn:microsoft.com/office/officeart/2005/8/layout/hierarchy4"/>
    <dgm:cxn modelId="{B65B3E4D-58CB-4721-9BC2-6888E8E6E266}" srcId="{5EF566B6-F982-49F3-AC94-6B7152AC7940}" destId="{387CCB02-8F1B-426A-8441-345E155E5D23}" srcOrd="1" destOrd="0" parTransId="{F646F735-A158-4486-BF37-D598CD2CC576}" sibTransId="{6D5063B1-796D-46E5-9A33-3E4FB7E12685}"/>
    <dgm:cxn modelId="{8A631A5F-540E-4079-8A6C-FEDE14D3F193}" type="presOf" srcId="{755131CB-8460-4646-931D-7E05254384AB}" destId="{A85F80C9-919F-442A-BF6D-F56D633B86D1}" srcOrd="0" destOrd="0" presId="urn:microsoft.com/office/officeart/2005/8/layout/hierarchy4"/>
    <dgm:cxn modelId="{29794537-E5C1-43F3-ACCD-E3D4B2425D3C}" type="presOf" srcId="{29DEADA4-1FB6-4CDC-9986-E63C854B0612}" destId="{CD0A170F-509E-4FBF-9800-66ADBFFB26D7}" srcOrd="0" destOrd="0" presId="urn:microsoft.com/office/officeart/2005/8/layout/hierarchy4"/>
    <dgm:cxn modelId="{7A73D9AF-05B4-4F53-B6A1-F7E2020FF42E}" type="presParOf" srcId="{1299ED3D-3563-441D-BD23-3BCDABD5B2D1}" destId="{97ED6338-52B6-438F-AD9E-A264050837E6}" srcOrd="0" destOrd="0" presId="urn:microsoft.com/office/officeart/2005/8/layout/hierarchy4"/>
    <dgm:cxn modelId="{67303A1B-448A-4D44-AC05-F5174E78DBEB}" type="presParOf" srcId="{97ED6338-52B6-438F-AD9E-A264050837E6}" destId="{9CF46F1E-5B8B-4BC2-B510-974C9D172591}" srcOrd="0" destOrd="0" presId="urn:microsoft.com/office/officeart/2005/8/layout/hierarchy4"/>
    <dgm:cxn modelId="{EDEF130E-90E3-4964-91D0-EE0977837BAD}" type="presParOf" srcId="{97ED6338-52B6-438F-AD9E-A264050837E6}" destId="{A8B8BA01-2671-468B-A6A1-409383080FC8}" srcOrd="1" destOrd="0" presId="urn:microsoft.com/office/officeart/2005/8/layout/hierarchy4"/>
    <dgm:cxn modelId="{49920CD9-CDDC-4105-A1C9-968CBEA55FB7}" type="presParOf" srcId="{97ED6338-52B6-438F-AD9E-A264050837E6}" destId="{BF3187EF-1088-4903-B99B-55DC7016585B}" srcOrd="2" destOrd="0" presId="urn:microsoft.com/office/officeart/2005/8/layout/hierarchy4"/>
    <dgm:cxn modelId="{F53DB3B4-DA65-4794-9E61-8F37309AAFC9}" type="presParOf" srcId="{BF3187EF-1088-4903-B99B-55DC7016585B}" destId="{39A871DC-2D0F-44F8-A12F-49C8B2804D87}" srcOrd="0" destOrd="0" presId="urn:microsoft.com/office/officeart/2005/8/layout/hierarchy4"/>
    <dgm:cxn modelId="{A49418D5-4664-4704-8279-128C2EE2262D}" type="presParOf" srcId="{39A871DC-2D0F-44F8-A12F-49C8B2804D87}" destId="{084EF75D-D8AD-4146-AE5B-6230EA883803}" srcOrd="0" destOrd="0" presId="urn:microsoft.com/office/officeart/2005/8/layout/hierarchy4"/>
    <dgm:cxn modelId="{D3AA54E8-464F-424B-9402-9D79D3D2C4B4}" type="presParOf" srcId="{39A871DC-2D0F-44F8-A12F-49C8B2804D87}" destId="{F7DF8996-52BF-4CD7-BC67-17D7EDB68339}" srcOrd="1" destOrd="0" presId="urn:microsoft.com/office/officeart/2005/8/layout/hierarchy4"/>
    <dgm:cxn modelId="{30870B46-62CC-473B-A415-29C09CF47554}" type="presParOf" srcId="{BF3187EF-1088-4903-B99B-55DC7016585B}" destId="{8E50D585-719E-45CD-AEF2-C7204B13A715}" srcOrd="1" destOrd="0" presId="urn:microsoft.com/office/officeart/2005/8/layout/hierarchy4"/>
    <dgm:cxn modelId="{886AF48D-363A-4130-BAF6-90C8044C805B}" type="presParOf" srcId="{BF3187EF-1088-4903-B99B-55DC7016585B}" destId="{F032AA9F-AA85-4B47-B5DF-809BADE8E7C6}" srcOrd="2" destOrd="0" presId="urn:microsoft.com/office/officeart/2005/8/layout/hierarchy4"/>
    <dgm:cxn modelId="{3B310E28-357B-42AE-8E8D-00ED6B6F44B2}" type="presParOf" srcId="{F032AA9F-AA85-4B47-B5DF-809BADE8E7C6}" destId="{10AA573E-CFCA-4A48-B7C8-319C56B5AEDF}" srcOrd="0" destOrd="0" presId="urn:microsoft.com/office/officeart/2005/8/layout/hierarchy4"/>
    <dgm:cxn modelId="{EA94D18B-7460-44DD-B1DB-79B0E474B9F5}" type="presParOf" srcId="{F032AA9F-AA85-4B47-B5DF-809BADE8E7C6}" destId="{F1B07091-C9EE-4E14-913E-0F423F951F7E}" srcOrd="1" destOrd="0" presId="urn:microsoft.com/office/officeart/2005/8/layout/hierarchy4"/>
    <dgm:cxn modelId="{35124554-C36F-4267-A293-292FC57EE9BD}" type="presParOf" srcId="{BF3187EF-1088-4903-B99B-55DC7016585B}" destId="{CFD59036-0F50-4AFC-8022-EFEBAA8BB2A0}" srcOrd="3" destOrd="0" presId="urn:microsoft.com/office/officeart/2005/8/layout/hierarchy4"/>
    <dgm:cxn modelId="{4449E223-2C87-48B9-A76C-7DEAFE19AB8E}" type="presParOf" srcId="{BF3187EF-1088-4903-B99B-55DC7016585B}" destId="{8C4610B1-B0A5-4A61-BEB3-E9F9D5E2A76F}" srcOrd="4" destOrd="0" presId="urn:microsoft.com/office/officeart/2005/8/layout/hierarchy4"/>
    <dgm:cxn modelId="{BC60B252-F6E0-4C58-A537-A6B247864C26}" type="presParOf" srcId="{8C4610B1-B0A5-4A61-BEB3-E9F9D5E2A76F}" destId="{592A5641-F6A0-40F5-B937-B556953C855A}" srcOrd="0" destOrd="0" presId="urn:microsoft.com/office/officeart/2005/8/layout/hierarchy4"/>
    <dgm:cxn modelId="{C44A29E8-6B7D-4298-AEDB-AB8288643253}" type="presParOf" srcId="{8C4610B1-B0A5-4A61-BEB3-E9F9D5E2A76F}" destId="{C05121DB-EAEB-4517-9A68-FEEE0E250725}" srcOrd="1" destOrd="0" presId="urn:microsoft.com/office/officeart/2005/8/layout/hierarchy4"/>
    <dgm:cxn modelId="{563CB224-589A-4376-B1FF-AE1AB1BE19CD}" type="presParOf" srcId="{BF3187EF-1088-4903-B99B-55DC7016585B}" destId="{3E5F0F68-02C6-4654-B4CF-9E15F8CC5A5E}" srcOrd="5" destOrd="0" presId="urn:microsoft.com/office/officeart/2005/8/layout/hierarchy4"/>
    <dgm:cxn modelId="{EC549357-1528-4765-9EF8-DAC1999C8FD8}" type="presParOf" srcId="{BF3187EF-1088-4903-B99B-55DC7016585B}" destId="{D498EE60-2F92-4B11-86F6-10B73600F89E}" srcOrd="6" destOrd="0" presId="urn:microsoft.com/office/officeart/2005/8/layout/hierarchy4"/>
    <dgm:cxn modelId="{4467E6BE-F08A-4AF8-882F-2DDC95E212E9}" type="presParOf" srcId="{D498EE60-2F92-4B11-86F6-10B73600F89E}" destId="{2673FE5D-17AD-4C7E-8F84-C5CA6384F33D}" srcOrd="0" destOrd="0" presId="urn:microsoft.com/office/officeart/2005/8/layout/hierarchy4"/>
    <dgm:cxn modelId="{A57F0107-8492-4529-AF34-AD7D9B06DF9F}" type="presParOf" srcId="{D498EE60-2F92-4B11-86F6-10B73600F89E}" destId="{AC6AC338-7F8A-4EFB-907F-3ED9F77832F1}" srcOrd="1" destOrd="0" presId="urn:microsoft.com/office/officeart/2005/8/layout/hierarchy4"/>
    <dgm:cxn modelId="{28B36094-FD87-42B5-B9C4-7A04A02FA08E}" type="presParOf" srcId="{BF3187EF-1088-4903-B99B-55DC7016585B}" destId="{479EF136-5E21-4548-B3E3-05780B31EBAD}" srcOrd="7" destOrd="0" presId="urn:microsoft.com/office/officeart/2005/8/layout/hierarchy4"/>
    <dgm:cxn modelId="{65F0D651-0923-43B4-8BAB-58D9885238F8}" type="presParOf" srcId="{BF3187EF-1088-4903-B99B-55DC7016585B}" destId="{0CC80CF4-B56D-4A01-9196-B9FDC7DC9C8C}" srcOrd="8" destOrd="0" presId="urn:microsoft.com/office/officeart/2005/8/layout/hierarchy4"/>
    <dgm:cxn modelId="{4438A954-A64E-4161-BE5B-C0C08F112449}" type="presParOf" srcId="{0CC80CF4-B56D-4A01-9196-B9FDC7DC9C8C}" destId="{5413A8F1-F43D-4700-A434-3D775E50C35D}" srcOrd="0" destOrd="0" presId="urn:microsoft.com/office/officeart/2005/8/layout/hierarchy4"/>
    <dgm:cxn modelId="{5C9110F1-D24B-4E5E-AE9A-C9C5C303E9A3}" type="presParOf" srcId="{0CC80CF4-B56D-4A01-9196-B9FDC7DC9C8C}" destId="{3D7A905B-73F2-488C-B029-5E65005C24F8}" srcOrd="1" destOrd="0" presId="urn:microsoft.com/office/officeart/2005/8/layout/hierarchy4"/>
    <dgm:cxn modelId="{B5B60EEC-B7D4-43DC-95E1-6B083A383496}" type="presParOf" srcId="{BF3187EF-1088-4903-B99B-55DC7016585B}" destId="{D8EE0AA9-AA12-4D2B-8B6B-2651B1D79386}" srcOrd="9" destOrd="0" presId="urn:microsoft.com/office/officeart/2005/8/layout/hierarchy4"/>
    <dgm:cxn modelId="{886A4320-6E31-49DA-AB16-182C59150A76}" type="presParOf" srcId="{BF3187EF-1088-4903-B99B-55DC7016585B}" destId="{5DCD1082-80DC-43D7-B7B5-30D0C44A3494}" srcOrd="10" destOrd="0" presId="urn:microsoft.com/office/officeart/2005/8/layout/hierarchy4"/>
    <dgm:cxn modelId="{229D2934-6C31-4AA4-A00C-F51A6DC97CE4}" type="presParOf" srcId="{5DCD1082-80DC-43D7-B7B5-30D0C44A3494}" destId="{E3BF3771-70D7-4BBE-8B37-E58030F30DC0}" srcOrd="0" destOrd="0" presId="urn:microsoft.com/office/officeart/2005/8/layout/hierarchy4"/>
    <dgm:cxn modelId="{5243111B-1CAA-43D9-940D-76AFB2BA4278}" type="presParOf" srcId="{5DCD1082-80DC-43D7-B7B5-30D0C44A3494}" destId="{D4813559-95CE-46A1-83D7-BD4D6F3B6EB2}" srcOrd="1" destOrd="0" presId="urn:microsoft.com/office/officeart/2005/8/layout/hierarchy4"/>
    <dgm:cxn modelId="{04928F6A-CEDB-470E-B953-E6967C937535}" type="presParOf" srcId="{1299ED3D-3563-441D-BD23-3BCDABD5B2D1}" destId="{18DB75A0-3093-4990-B9E8-CFEC4C1A14AA}" srcOrd="1" destOrd="0" presId="urn:microsoft.com/office/officeart/2005/8/layout/hierarchy4"/>
    <dgm:cxn modelId="{649D7E7A-62E0-4297-B723-87B65515724E}" type="presParOf" srcId="{1299ED3D-3563-441D-BD23-3BCDABD5B2D1}" destId="{68212316-0E5B-4767-888F-6142C5A2B380}" srcOrd="2" destOrd="0" presId="urn:microsoft.com/office/officeart/2005/8/layout/hierarchy4"/>
    <dgm:cxn modelId="{47FCA80F-C2B3-4350-914A-2EC49CC105DB}" type="presParOf" srcId="{68212316-0E5B-4767-888F-6142C5A2B380}" destId="{73E6B115-AD6C-4088-8751-3BFAC70FF9C0}" srcOrd="0" destOrd="0" presId="urn:microsoft.com/office/officeart/2005/8/layout/hierarchy4"/>
    <dgm:cxn modelId="{AF064060-4D3E-4A58-91FF-04FF6A5079F6}" type="presParOf" srcId="{68212316-0E5B-4767-888F-6142C5A2B380}" destId="{0BB2464D-D831-45D7-B3A5-7CE35BFA0B73}" srcOrd="1" destOrd="0" presId="urn:microsoft.com/office/officeart/2005/8/layout/hierarchy4"/>
    <dgm:cxn modelId="{EB19F7A2-2A91-4F8A-A852-AAE60286253E}" type="presParOf" srcId="{68212316-0E5B-4767-888F-6142C5A2B380}" destId="{4DDBAC5D-403B-4A5D-A967-E6A3D80FD517}" srcOrd="2" destOrd="0" presId="urn:microsoft.com/office/officeart/2005/8/layout/hierarchy4"/>
    <dgm:cxn modelId="{CABC48C7-BA81-47B6-BD6E-A8A0F0AF3481}" type="presParOf" srcId="{4DDBAC5D-403B-4A5D-A967-E6A3D80FD517}" destId="{14AB7EE6-1C82-4C1D-A74B-AC261777F02F}" srcOrd="0" destOrd="0" presId="urn:microsoft.com/office/officeart/2005/8/layout/hierarchy4"/>
    <dgm:cxn modelId="{892AC227-F55D-47BB-8819-465630F87906}" type="presParOf" srcId="{14AB7EE6-1C82-4C1D-A74B-AC261777F02F}" destId="{943EC18C-052C-4562-BD7D-9D750AF6A057}" srcOrd="0" destOrd="0" presId="urn:microsoft.com/office/officeart/2005/8/layout/hierarchy4"/>
    <dgm:cxn modelId="{5A403C2E-4590-440F-98B8-64121F07943D}" type="presParOf" srcId="{14AB7EE6-1C82-4C1D-A74B-AC261777F02F}" destId="{E002F43D-3BA8-4658-9D0D-5FF433837D9A}" srcOrd="1" destOrd="0" presId="urn:microsoft.com/office/officeart/2005/8/layout/hierarchy4"/>
    <dgm:cxn modelId="{96FCEFE9-EE2C-4FC1-8F9A-ED60B28F4797}" type="presParOf" srcId="{4DDBAC5D-403B-4A5D-A967-E6A3D80FD517}" destId="{ED4C8B35-54EB-4249-BFB0-771204519A40}" srcOrd="1" destOrd="0" presId="urn:microsoft.com/office/officeart/2005/8/layout/hierarchy4"/>
    <dgm:cxn modelId="{5662787B-F552-40A6-B5F6-848D2C3DD52E}" type="presParOf" srcId="{4DDBAC5D-403B-4A5D-A967-E6A3D80FD517}" destId="{6317715E-2648-40A0-A0AE-968CC66DF344}" srcOrd="2" destOrd="0" presId="urn:microsoft.com/office/officeart/2005/8/layout/hierarchy4"/>
    <dgm:cxn modelId="{1120C3B6-B399-4501-A7D5-C2F15F4B43F2}" type="presParOf" srcId="{6317715E-2648-40A0-A0AE-968CC66DF344}" destId="{335A5DA6-F652-4400-BDCD-B9081E9D34E1}" srcOrd="0" destOrd="0" presId="urn:microsoft.com/office/officeart/2005/8/layout/hierarchy4"/>
    <dgm:cxn modelId="{36B89A37-CAB3-41E2-B8CE-2CD78335DE4E}" type="presParOf" srcId="{6317715E-2648-40A0-A0AE-968CC66DF344}" destId="{F0BCDD6F-498C-450F-97C5-1524ACC7EDB1}" srcOrd="1" destOrd="0" presId="urn:microsoft.com/office/officeart/2005/8/layout/hierarchy4"/>
    <dgm:cxn modelId="{2591DD91-9749-4DB6-9258-B1719D3A1EEC}" type="presParOf" srcId="{4DDBAC5D-403B-4A5D-A967-E6A3D80FD517}" destId="{D6DC3023-9F4D-4AB5-9B36-E0481A5932FF}" srcOrd="3" destOrd="0" presId="urn:microsoft.com/office/officeart/2005/8/layout/hierarchy4"/>
    <dgm:cxn modelId="{CCAF43A5-BF3C-46E1-8BA9-F47A79C94CB9}" type="presParOf" srcId="{4DDBAC5D-403B-4A5D-A967-E6A3D80FD517}" destId="{52A72364-2653-4AF0-9FB8-948447621146}" srcOrd="4" destOrd="0" presId="urn:microsoft.com/office/officeart/2005/8/layout/hierarchy4"/>
    <dgm:cxn modelId="{2C84E6E2-97D0-44AE-9AC3-33CE6F8EB494}" type="presParOf" srcId="{52A72364-2653-4AF0-9FB8-948447621146}" destId="{F6D117A3-BE16-4C7F-848C-FDEE0BEFF42A}" srcOrd="0" destOrd="0" presId="urn:microsoft.com/office/officeart/2005/8/layout/hierarchy4"/>
    <dgm:cxn modelId="{C43BD319-8011-4FD6-80E7-4F0598659BAC}" type="presParOf" srcId="{52A72364-2653-4AF0-9FB8-948447621146}" destId="{8A4D29CC-0F8F-468A-A3DE-4F77053F5148}" srcOrd="1" destOrd="0" presId="urn:microsoft.com/office/officeart/2005/8/layout/hierarchy4"/>
    <dgm:cxn modelId="{3CD73FDE-E4C1-4AFE-A23F-5096995298B5}" type="presParOf" srcId="{4DDBAC5D-403B-4A5D-A967-E6A3D80FD517}" destId="{00E3E74A-8164-4660-8415-6B899B77FD50}" srcOrd="5" destOrd="0" presId="urn:microsoft.com/office/officeart/2005/8/layout/hierarchy4"/>
    <dgm:cxn modelId="{A7FDD3DC-47AB-415D-A810-89219378700D}" type="presParOf" srcId="{4DDBAC5D-403B-4A5D-A967-E6A3D80FD517}" destId="{C4E60BD1-8E04-4019-B52C-6BB34C434062}" srcOrd="6" destOrd="0" presId="urn:microsoft.com/office/officeart/2005/8/layout/hierarchy4"/>
    <dgm:cxn modelId="{456A8EA9-027E-446A-8EA8-F8B6BA3EAFE5}" type="presParOf" srcId="{C4E60BD1-8E04-4019-B52C-6BB34C434062}" destId="{CD0A170F-509E-4FBF-9800-66ADBFFB26D7}" srcOrd="0" destOrd="0" presId="urn:microsoft.com/office/officeart/2005/8/layout/hierarchy4"/>
    <dgm:cxn modelId="{DB594183-89A8-4484-9609-688A3E1FA074}" type="presParOf" srcId="{C4E60BD1-8E04-4019-B52C-6BB34C434062}" destId="{315174A5-6158-4939-86B6-A09D063827F0}" srcOrd="1" destOrd="0" presId="urn:microsoft.com/office/officeart/2005/8/layout/hierarchy4"/>
    <dgm:cxn modelId="{0A52D2C7-87F7-4CB5-B80B-7DB3938BA83A}" type="presParOf" srcId="{4DDBAC5D-403B-4A5D-A967-E6A3D80FD517}" destId="{3DF15C01-45D3-41E2-802A-6F89B9EFCE3F}" srcOrd="7" destOrd="0" presId="urn:microsoft.com/office/officeart/2005/8/layout/hierarchy4"/>
    <dgm:cxn modelId="{DE661EEB-86C2-4898-BFB7-DBC81156CC79}" type="presParOf" srcId="{4DDBAC5D-403B-4A5D-A967-E6A3D80FD517}" destId="{B01BC4E6-EC0B-4C5B-8BC7-FA877CF82B8C}" srcOrd="8" destOrd="0" presId="urn:microsoft.com/office/officeart/2005/8/layout/hierarchy4"/>
    <dgm:cxn modelId="{A618B076-FA22-4A05-B0BF-1D2FB25CB9E8}" type="presParOf" srcId="{B01BC4E6-EC0B-4C5B-8BC7-FA877CF82B8C}" destId="{A85F80C9-919F-442A-BF6D-F56D633B86D1}" srcOrd="0" destOrd="0" presId="urn:microsoft.com/office/officeart/2005/8/layout/hierarchy4"/>
    <dgm:cxn modelId="{B7BC4E1E-8245-4B3B-AF4B-CAD15CFBA4D0}" type="presParOf" srcId="{B01BC4E6-EC0B-4C5B-8BC7-FA877CF82B8C}" destId="{88899960-223A-451B-A416-A20F23B316BE}" srcOrd="1" destOrd="0" presId="urn:microsoft.com/office/officeart/2005/8/layout/hierarchy4"/>
    <dgm:cxn modelId="{9AA1718A-32AC-4D70-B6F5-E138A20FFE7B}" type="presParOf" srcId="{4DDBAC5D-403B-4A5D-A967-E6A3D80FD517}" destId="{BEBEC9A2-7674-4482-B45E-3AAA729BE778}" srcOrd="9" destOrd="0" presId="urn:microsoft.com/office/officeart/2005/8/layout/hierarchy4"/>
    <dgm:cxn modelId="{F68FC643-5234-4BC2-8838-1EBFFFAF2990}" type="presParOf" srcId="{4DDBAC5D-403B-4A5D-A967-E6A3D80FD517}" destId="{4E6C4900-4A90-47F8-9767-1F8D783EC3C2}" srcOrd="10" destOrd="0" presId="urn:microsoft.com/office/officeart/2005/8/layout/hierarchy4"/>
    <dgm:cxn modelId="{D3B6AA95-3BF5-47D4-8A06-B120783477E0}" type="presParOf" srcId="{4E6C4900-4A90-47F8-9767-1F8D783EC3C2}" destId="{5CCD6323-9377-4402-A5AB-5BA6A62329C2}" srcOrd="0" destOrd="0" presId="urn:microsoft.com/office/officeart/2005/8/layout/hierarchy4"/>
    <dgm:cxn modelId="{D5AA97DF-3AA4-45D3-8D7A-E87D4BEAE226}" type="presParOf" srcId="{4E6C4900-4A90-47F8-9767-1F8D783EC3C2}" destId="{78423D1F-DC4E-4B6D-ABDB-99B5107DFD6D}" srcOrd="1" destOrd="0" presId="urn:microsoft.com/office/officeart/2005/8/layout/hierarchy4"/>
    <dgm:cxn modelId="{633989BC-2134-44D8-97A6-89AB8A64947F}" type="presParOf" srcId="{1299ED3D-3563-441D-BD23-3BCDABD5B2D1}" destId="{41A1260F-4B31-4715-8E34-3F7EE6CF8941}" srcOrd="3" destOrd="0" presId="urn:microsoft.com/office/officeart/2005/8/layout/hierarchy4"/>
    <dgm:cxn modelId="{6A115C71-2CAA-429A-8E6C-D4A728AE8DED}" type="presParOf" srcId="{1299ED3D-3563-441D-BD23-3BCDABD5B2D1}" destId="{4F5084E9-F21A-4E98-8F7D-4047FF20CA3D}" srcOrd="4" destOrd="0" presId="urn:microsoft.com/office/officeart/2005/8/layout/hierarchy4"/>
    <dgm:cxn modelId="{38666D19-4C65-47AF-AEBE-B63C4DD17E0D}" type="presParOf" srcId="{4F5084E9-F21A-4E98-8F7D-4047FF20CA3D}" destId="{02E4D57B-5207-4401-A760-4E578F78A58E}" srcOrd="0" destOrd="0" presId="urn:microsoft.com/office/officeart/2005/8/layout/hierarchy4"/>
    <dgm:cxn modelId="{4D5589A2-BCD8-4298-A8F8-6A7AB429F1DA}" type="presParOf" srcId="{4F5084E9-F21A-4E98-8F7D-4047FF20CA3D}" destId="{E5AD8F67-3AFC-4DF6-9B08-925B44DCCEAC}" srcOrd="1" destOrd="0" presId="urn:microsoft.com/office/officeart/2005/8/layout/hierarchy4"/>
    <dgm:cxn modelId="{9F8F4340-D0AF-4CAC-AE08-E48C95599D75}" type="presParOf" srcId="{4F5084E9-F21A-4E98-8F7D-4047FF20CA3D}" destId="{7A670CD6-6CBD-4C00-AA1D-C93F790B94A8}" srcOrd="2" destOrd="0" presId="urn:microsoft.com/office/officeart/2005/8/layout/hierarchy4"/>
    <dgm:cxn modelId="{6878C9B7-62C6-4076-8A93-5CA658CD2389}" type="presParOf" srcId="{7A670CD6-6CBD-4C00-AA1D-C93F790B94A8}" destId="{B20E251D-CCA3-471D-AA12-8CA7DDDFB504}" srcOrd="0" destOrd="0" presId="urn:microsoft.com/office/officeart/2005/8/layout/hierarchy4"/>
    <dgm:cxn modelId="{21E9C2ED-C8EE-4704-9DB4-EAF4E948809B}" type="presParOf" srcId="{B20E251D-CCA3-471D-AA12-8CA7DDDFB504}" destId="{6A9BBCAF-23EF-4B0E-BD52-AC2082F6774B}" srcOrd="0" destOrd="0" presId="urn:microsoft.com/office/officeart/2005/8/layout/hierarchy4"/>
    <dgm:cxn modelId="{C9822D54-A24D-45B3-82C5-0123A3865688}" type="presParOf" srcId="{B20E251D-CCA3-471D-AA12-8CA7DDDFB504}" destId="{851CA2B8-A2A6-4B08-AE91-1AAE873FD669}" srcOrd="1" destOrd="0" presId="urn:microsoft.com/office/officeart/2005/8/layout/hierarchy4"/>
    <dgm:cxn modelId="{CCF203D9-AAC6-4109-A3AB-2FF79381811C}" type="presParOf" srcId="{7A670CD6-6CBD-4C00-AA1D-C93F790B94A8}" destId="{C997325A-927C-4A0F-8DD5-9B500AB64472}" srcOrd="1" destOrd="0" presId="urn:microsoft.com/office/officeart/2005/8/layout/hierarchy4"/>
    <dgm:cxn modelId="{F79C6333-B6BB-4DAD-8AD9-B9ED13A2EC62}" type="presParOf" srcId="{7A670CD6-6CBD-4C00-AA1D-C93F790B94A8}" destId="{664E7F52-5E9E-4B08-B18F-B8DBE7E83CF7}" srcOrd="2" destOrd="0" presId="urn:microsoft.com/office/officeart/2005/8/layout/hierarchy4"/>
    <dgm:cxn modelId="{9EFE0546-4A0C-4A80-8207-9F82A82778EA}" type="presParOf" srcId="{664E7F52-5E9E-4B08-B18F-B8DBE7E83CF7}" destId="{DF4422C2-A3DD-40E6-88F2-0B4E77909C1B}" srcOrd="0" destOrd="0" presId="urn:microsoft.com/office/officeart/2005/8/layout/hierarchy4"/>
    <dgm:cxn modelId="{C74F130D-99D9-4584-B065-B5AC0509624F}" type="presParOf" srcId="{664E7F52-5E9E-4B08-B18F-B8DBE7E83CF7}" destId="{809922B9-E7A4-43CD-85C6-BEE77FD8AF7E}" srcOrd="1" destOrd="0" presId="urn:microsoft.com/office/officeart/2005/8/layout/hierarchy4"/>
    <dgm:cxn modelId="{2540F8E4-CD23-4BA6-B677-484EE59B9CD8}" type="presParOf" srcId="{7A670CD6-6CBD-4C00-AA1D-C93F790B94A8}" destId="{0617D973-5A0A-48E9-81DF-7532F38A51D3}" srcOrd="3" destOrd="0" presId="urn:microsoft.com/office/officeart/2005/8/layout/hierarchy4"/>
    <dgm:cxn modelId="{0ABA5588-76F9-4B5A-9596-DC0FA8A09347}" type="presParOf" srcId="{7A670CD6-6CBD-4C00-AA1D-C93F790B94A8}" destId="{C5F2D01C-6CDB-4F66-8AC5-16313C996A0D}" srcOrd="4" destOrd="0" presId="urn:microsoft.com/office/officeart/2005/8/layout/hierarchy4"/>
    <dgm:cxn modelId="{BBEAED25-3F7D-4B90-B61E-C51A8414C11B}" type="presParOf" srcId="{C5F2D01C-6CDB-4F66-8AC5-16313C996A0D}" destId="{3A343D9E-E5F2-4C68-8B2A-FB170425FC9D}" srcOrd="0" destOrd="0" presId="urn:microsoft.com/office/officeart/2005/8/layout/hierarchy4"/>
    <dgm:cxn modelId="{BE4B6844-B5FB-433B-9B99-10281F84FB13}" type="presParOf" srcId="{C5F2D01C-6CDB-4F66-8AC5-16313C996A0D}" destId="{BA9123D5-3125-4AA8-AA44-B70042307E9D}" srcOrd="1" destOrd="0" presId="urn:microsoft.com/office/officeart/2005/8/layout/hierarchy4"/>
    <dgm:cxn modelId="{5A29ED5B-E607-4C1E-8A20-D0313BFCDA09}" type="presParOf" srcId="{1299ED3D-3563-441D-BD23-3BCDABD5B2D1}" destId="{E180F62F-9C46-4DDF-AD83-DF44471DF835}" srcOrd="5" destOrd="0" presId="urn:microsoft.com/office/officeart/2005/8/layout/hierarchy4"/>
    <dgm:cxn modelId="{A2BB9023-D97F-47F4-809C-2C6A8BB44213}" type="presParOf" srcId="{1299ED3D-3563-441D-BD23-3BCDABD5B2D1}" destId="{3A66C14B-8939-4718-AC36-D6200B71EEB4}" srcOrd="6" destOrd="0" presId="urn:microsoft.com/office/officeart/2005/8/layout/hierarchy4"/>
    <dgm:cxn modelId="{10926B27-C706-4F27-ADFD-BEC969FC00DE}" type="presParOf" srcId="{3A66C14B-8939-4718-AC36-D6200B71EEB4}" destId="{2100349F-A90C-4B17-912F-67083DE546A6}" srcOrd="0" destOrd="0" presId="urn:microsoft.com/office/officeart/2005/8/layout/hierarchy4"/>
    <dgm:cxn modelId="{541B1C15-BE51-4353-8662-CCD92F3D6A99}" type="presParOf" srcId="{3A66C14B-8939-4718-AC36-D6200B71EEB4}" destId="{5F2736B3-049C-4E23-B46C-E9E95B4BAA52}" srcOrd="1" destOrd="0" presId="urn:microsoft.com/office/officeart/2005/8/layout/hierarchy4"/>
    <dgm:cxn modelId="{9C6B027E-C3EE-4F65-A84A-42620915585A}" type="presParOf" srcId="{3A66C14B-8939-4718-AC36-D6200B71EEB4}" destId="{9D6F1725-36FF-4A04-BE1C-F228E88EECCA}" srcOrd="2" destOrd="0" presId="urn:microsoft.com/office/officeart/2005/8/layout/hierarchy4"/>
    <dgm:cxn modelId="{078B8260-066D-4D8F-9F84-DBA522618D3E}" type="presParOf" srcId="{9D6F1725-36FF-4A04-BE1C-F228E88EECCA}" destId="{F3D3AAC8-5630-4F7F-B23D-EF56E2BA9607}" srcOrd="0" destOrd="0" presId="urn:microsoft.com/office/officeart/2005/8/layout/hierarchy4"/>
    <dgm:cxn modelId="{5FBC5F92-4ED8-4C68-85ED-03D254659A6A}" type="presParOf" srcId="{F3D3AAC8-5630-4F7F-B23D-EF56E2BA9607}" destId="{E8BBEC09-5AEF-48AB-90C2-0D93D9B324D9}" srcOrd="0" destOrd="0" presId="urn:microsoft.com/office/officeart/2005/8/layout/hierarchy4"/>
    <dgm:cxn modelId="{54084F6C-673A-4A19-88E7-C9946DE42476}" type="presParOf" srcId="{F3D3AAC8-5630-4F7F-B23D-EF56E2BA9607}" destId="{8B064DFD-25E0-4FFF-B5A5-26B6AF30B4FD}" srcOrd="1" destOrd="0" presId="urn:microsoft.com/office/officeart/2005/8/layout/hierarchy4"/>
    <dgm:cxn modelId="{3A7722BD-BF3D-4457-86F7-ACF306B32A6F}" type="presParOf" srcId="{9D6F1725-36FF-4A04-BE1C-F228E88EECCA}" destId="{35FB1FE4-09A1-4DF6-8C72-4DEEBF9D80E7}" srcOrd="1" destOrd="0" presId="urn:microsoft.com/office/officeart/2005/8/layout/hierarchy4"/>
    <dgm:cxn modelId="{D1B0EBCA-D7E0-4ED5-9DAD-D4062816B8E6}" type="presParOf" srcId="{9D6F1725-36FF-4A04-BE1C-F228E88EECCA}" destId="{25AE5D10-5C60-4226-BD43-C6DA7ABCBEA7}" srcOrd="2" destOrd="0" presId="urn:microsoft.com/office/officeart/2005/8/layout/hierarchy4"/>
    <dgm:cxn modelId="{107C8E40-DBF9-45D9-9072-42D7B71A04E7}" type="presParOf" srcId="{25AE5D10-5C60-4226-BD43-C6DA7ABCBEA7}" destId="{E4AA3C2F-C4FA-4BA0-8D93-A0DFF7080E55}" srcOrd="0" destOrd="0" presId="urn:microsoft.com/office/officeart/2005/8/layout/hierarchy4"/>
    <dgm:cxn modelId="{DE981682-15EA-43CA-8D37-9DA65AE3BABF}" type="presParOf" srcId="{25AE5D10-5C60-4226-BD43-C6DA7ABCBEA7}" destId="{C2946BB9-6031-4261-83BF-F9443228C461}" srcOrd="1" destOrd="0" presId="urn:microsoft.com/office/officeart/2005/8/layout/hierarchy4"/>
    <dgm:cxn modelId="{82B72C0E-5DF8-4DD3-88A6-D73543BE2DCD}" type="presParOf" srcId="{9D6F1725-36FF-4A04-BE1C-F228E88EECCA}" destId="{04835622-6E42-4491-BDDA-E1A9F06EB34F}" srcOrd="3" destOrd="0" presId="urn:microsoft.com/office/officeart/2005/8/layout/hierarchy4"/>
    <dgm:cxn modelId="{2F1FDBE0-3432-4972-9E4C-A5EAC7782518}" type="presParOf" srcId="{9D6F1725-36FF-4A04-BE1C-F228E88EECCA}" destId="{918D01AA-F1EB-497C-A625-AB9F113FB0EE}" srcOrd="4" destOrd="0" presId="urn:microsoft.com/office/officeart/2005/8/layout/hierarchy4"/>
    <dgm:cxn modelId="{F40FABF7-7F5A-4857-B65B-97CE3D484F09}" type="presParOf" srcId="{918D01AA-F1EB-497C-A625-AB9F113FB0EE}" destId="{2C5914F4-2910-4103-901C-5DE1C24AFBDA}" srcOrd="0" destOrd="0" presId="urn:microsoft.com/office/officeart/2005/8/layout/hierarchy4"/>
    <dgm:cxn modelId="{E1FC4B9D-7940-432D-8ED4-AAB99E633BB8}" type="presParOf" srcId="{918D01AA-F1EB-497C-A625-AB9F113FB0EE}" destId="{191B89A7-0FE9-4BEF-AF15-B8DD9C5082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2ADC-D6E5-48BA-AD96-DAE5797FC12E}">
      <dsp:nvSpPr>
        <dsp:cNvPr id="0" name=""/>
        <dsp:cNvSpPr/>
      </dsp:nvSpPr>
      <dsp:spPr>
        <a:xfrm>
          <a:off x="1830036" y="1022206"/>
          <a:ext cx="1653331" cy="165333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sp:txBody>
      <dsp:txXfrm>
        <a:off x="2072161" y="1264331"/>
        <a:ext cx="1169081" cy="1169081"/>
      </dsp:txXfrm>
    </dsp:sp>
    <dsp:sp modelId="{E2D47F0E-5AF4-434F-9067-01DF45C543C8}">
      <dsp:nvSpPr>
        <dsp:cNvPr id="0" name=""/>
        <dsp:cNvSpPr/>
      </dsp:nvSpPr>
      <dsp:spPr>
        <a:xfrm>
          <a:off x="1247790" y="25131"/>
          <a:ext cx="3196625" cy="82666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Increase the organization’s velocity towards meeting strategic objectives </a:t>
          </a:r>
          <a:endParaRPr lang="en-US" sz="1600" b="1" u="sng" kern="1200" dirty="0">
            <a:solidFill>
              <a:srgbClr val="00B050"/>
            </a:solidFill>
          </a:endParaRPr>
        </a:p>
      </dsp:txBody>
      <dsp:txXfrm>
        <a:off x="1715925" y="146193"/>
        <a:ext cx="2260355" cy="584541"/>
      </dsp:txXfrm>
    </dsp:sp>
    <dsp:sp modelId="{17D0A35F-E9DA-48E2-83B4-CA39748E7B26}">
      <dsp:nvSpPr>
        <dsp:cNvPr id="0" name=""/>
        <dsp:cNvSpPr/>
      </dsp:nvSpPr>
      <dsp:spPr>
        <a:xfrm>
          <a:off x="2917035" y="1962594"/>
          <a:ext cx="2721764" cy="120166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Continually increase efficiency and drive down costs</a:t>
          </a:r>
          <a:endParaRPr lang="en-US" sz="1600" b="1" u="sng" kern="1200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sp:txBody>
      <dsp:txXfrm>
        <a:off x="3315628" y="2138574"/>
        <a:ext cx="1924578" cy="849706"/>
      </dsp:txXfrm>
    </dsp:sp>
    <dsp:sp modelId="{4AFC7220-6834-4153-9C9C-0B2526EDAF84}">
      <dsp:nvSpPr>
        <dsp:cNvPr id="0" name=""/>
        <dsp:cNvSpPr/>
      </dsp:nvSpPr>
      <dsp:spPr>
        <a:xfrm>
          <a:off x="0" y="1889553"/>
          <a:ext cx="2244100" cy="120166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B050"/>
              </a:solidFill>
              <a:latin typeface="Segoe UI" pitchFamily="34" charset="0"/>
              <a:cs typeface="Segoe UI" pitchFamily="34" charset="0"/>
            </a:rPr>
            <a:t>Minimize service outages</a:t>
          </a:r>
          <a:endParaRPr lang="en-US" sz="1600" b="1" u="sng" kern="1200" dirty="0">
            <a:solidFill>
              <a:srgbClr val="00B050"/>
            </a:solidFill>
            <a:latin typeface="Segoe UI" pitchFamily="34" charset="0"/>
            <a:cs typeface="Segoe UI" pitchFamily="34" charset="0"/>
          </a:endParaRPr>
        </a:p>
      </dsp:txBody>
      <dsp:txXfrm>
        <a:off x="328641" y="2065533"/>
        <a:ext cx="1586818" cy="84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6F1E-5B8B-4BC2-B510-974C9D172591}">
      <dsp:nvSpPr>
        <dsp:cNvPr id="0" name=""/>
        <dsp:cNvSpPr/>
      </dsp:nvSpPr>
      <dsp:spPr>
        <a:xfrm>
          <a:off x="1142" y="1238"/>
          <a:ext cx="1192434" cy="52742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Application  Management</a:t>
          </a:r>
          <a:endParaRPr lang="en-US" sz="1100" kern="1200" dirty="0"/>
        </a:p>
      </dsp:txBody>
      <dsp:txXfrm>
        <a:off x="16590" y="16686"/>
        <a:ext cx="1161538" cy="496528"/>
      </dsp:txXfrm>
    </dsp:sp>
    <dsp:sp modelId="{084EF75D-D8AD-4146-AE5B-6230EA883803}">
      <dsp:nvSpPr>
        <dsp:cNvPr id="0" name=""/>
        <dsp:cNvSpPr/>
      </dsp:nvSpPr>
      <dsp:spPr>
        <a:xfrm>
          <a:off x="1142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Learning Management System (LMS)</a:t>
          </a:r>
          <a:endParaRPr lang="en-US" sz="500" kern="1200" dirty="0"/>
        </a:p>
      </dsp:txBody>
      <dsp:txXfrm>
        <a:off x="6582" y="693722"/>
        <a:ext cx="174857" cy="2423799"/>
      </dsp:txXfrm>
    </dsp:sp>
    <dsp:sp modelId="{10AA573E-CFCA-4A48-B7C8-319C56B5AEDF}">
      <dsp:nvSpPr>
        <dsp:cNvPr id="0" name=""/>
        <dsp:cNvSpPr/>
      </dsp:nvSpPr>
      <dsp:spPr>
        <a:xfrm>
          <a:off x="202482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Student Information System (SIS)</a:t>
          </a:r>
          <a:endParaRPr lang="en-US" sz="500" kern="1200" dirty="0"/>
        </a:p>
      </dsp:txBody>
      <dsp:txXfrm>
        <a:off x="207922" y="693722"/>
        <a:ext cx="174857" cy="2423799"/>
      </dsp:txXfrm>
    </dsp:sp>
    <dsp:sp modelId="{592A5641-F6A0-40F5-B937-B556953C855A}">
      <dsp:nvSpPr>
        <dsp:cNvPr id="0" name=""/>
        <dsp:cNvSpPr/>
      </dsp:nvSpPr>
      <dsp:spPr>
        <a:xfrm>
          <a:off x="403821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Content Management System (CMS)</a:t>
          </a:r>
          <a:endParaRPr lang="en-US" sz="500" kern="1200" dirty="0"/>
        </a:p>
      </dsp:txBody>
      <dsp:txXfrm>
        <a:off x="409261" y="693722"/>
        <a:ext cx="174857" cy="2423799"/>
      </dsp:txXfrm>
    </dsp:sp>
    <dsp:sp modelId="{2673FE5D-17AD-4C7E-8F84-C5CA6384F33D}">
      <dsp:nvSpPr>
        <dsp:cNvPr id="0" name=""/>
        <dsp:cNvSpPr/>
      </dsp:nvSpPr>
      <dsp:spPr>
        <a:xfrm>
          <a:off x="605161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Facilities Management System</a:t>
          </a:r>
          <a:endParaRPr lang="en-US" sz="500" kern="1200" dirty="0"/>
        </a:p>
      </dsp:txBody>
      <dsp:txXfrm>
        <a:off x="610601" y="693722"/>
        <a:ext cx="174857" cy="2423799"/>
      </dsp:txXfrm>
    </dsp:sp>
    <dsp:sp modelId="{5413A8F1-F43D-4700-A434-3D775E50C35D}">
      <dsp:nvSpPr>
        <dsp:cNvPr id="0" name=""/>
        <dsp:cNvSpPr/>
      </dsp:nvSpPr>
      <dsp:spPr>
        <a:xfrm>
          <a:off x="806500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Email</a:t>
          </a:r>
          <a:endParaRPr lang="en-US" sz="500" kern="1200" dirty="0"/>
        </a:p>
      </dsp:txBody>
      <dsp:txXfrm>
        <a:off x="811940" y="693722"/>
        <a:ext cx="174857" cy="2423799"/>
      </dsp:txXfrm>
    </dsp:sp>
    <dsp:sp modelId="{E3BF3771-70D7-4BBE-8B37-E58030F30DC0}">
      <dsp:nvSpPr>
        <dsp:cNvPr id="0" name=""/>
        <dsp:cNvSpPr/>
      </dsp:nvSpPr>
      <dsp:spPr>
        <a:xfrm>
          <a:off x="1007840" y="688282"/>
          <a:ext cx="185737" cy="2434679"/>
        </a:xfrm>
        <a:prstGeom prst="roundRect">
          <a:avLst>
            <a:gd name="adj" fmla="val 100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Custom Development</a:t>
          </a:r>
          <a:endParaRPr lang="en-US" sz="500" kern="1200" dirty="0"/>
        </a:p>
      </dsp:txBody>
      <dsp:txXfrm>
        <a:off x="1013280" y="693722"/>
        <a:ext cx="174857" cy="2423799"/>
      </dsp:txXfrm>
    </dsp:sp>
    <dsp:sp modelId="{73E6B115-AD6C-4088-8751-3BFAC70FF9C0}">
      <dsp:nvSpPr>
        <dsp:cNvPr id="0" name=""/>
        <dsp:cNvSpPr/>
      </dsp:nvSpPr>
      <dsp:spPr>
        <a:xfrm>
          <a:off x="1224781" y="1238"/>
          <a:ext cx="1192434" cy="524770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Infrastructure Management</a:t>
          </a:r>
          <a:endParaRPr lang="en-US" sz="1100" kern="1200" dirty="0"/>
        </a:p>
      </dsp:txBody>
      <dsp:txXfrm>
        <a:off x="1240151" y="16608"/>
        <a:ext cx="1161694" cy="494030"/>
      </dsp:txXfrm>
    </dsp:sp>
    <dsp:sp modelId="{943EC18C-052C-4562-BD7D-9D750AF6A057}">
      <dsp:nvSpPr>
        <dsp:cNvPr id="0" name=""/>
        <dsp:cNvSpPr/>
      </dsp:nvSpPr>
      <dsp:spPr>
        <a:xfrm>
          <a:off x="1224781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Servers</a:t>
          </a:r>
          <a:endParaRPr lang="en-US" sz="500" kern="1200" dirty="0"/>
        </a:p>
      </dsp:txBody>
      <dsp:txXfrm>
        <a:off x="1230221" y="691068"/>
        <a:ext cx="174857" cy="2423799"/>
      </dsp:txXfrm>
    </dsp:sp>
    <dsp:sp modelId="{335A5DA6-F652-4400-BDCD-B9081E9D34E1}">
      <dsp:nvSpPr>
        <dsp:cNvPr id="0" name=""/>
        <dsp:cNvSpPr/>
      </dsp:nvSpPr>
      <dsp:spPr>
        <a:xfrm>
          <a:off x="1426121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Networks</a:t>
          </a:r>
          <a:endParaRPr lang="en-US" sz="500" kern="1200" dirty="0"/>
        </a:p>
      </dsp:txBody>
      <dsp:txXfrm>
        <a:off x="1431561" y="691068"/>
        <a:ext cx="174857" cy="2423799"/>
      </dsp:txXfrm>
    </dsp:sp>
    <dsp:sp modelId="{F6D117A3-BE16-4C7F-848C-FDEE0BEFF42A}">
      <dsp:nvSpPr>
        <dsp:cNvPr id="0" name=""/>
        <dsp:cNvSpPr/>
      </dsp:nvSpPr>
      <dsp:spPr>
        <a:xfrm>
          <a:off x="1627460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Security</a:t>
          </a:r>
          <a:endParaRPr lang="en-US" sz="500" kern="1200" dirty="0"/>
        </a:p>
      </dsp:txBody>
      <dsp:txXfrm>
        <a:off x="1632900" y="691068"/>
        <a:ext cx="174857" cy="2423799"/>
      </dsp:txXfrm>
    </dsp:sp>
    <dsp:sp modelId="{CD0A170F-509E-4FBF-9800-66ADBFFB26D7}">
      <dsp:nvSpPr>
        <dsp:cNvPr id="0" name=""/>
        <dsp:cNvSpPr/>
      </dsp:nvSpPr>
      <dsp:spPr>
        <a:xfrm>
          <a:off x="1828799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Telephony</a:t>
          </a:r>
          <a:endParaRPr lang="en-US" sz="500" kern="1200" dirty="0"/>
        </a:p>
      </dsp:txBody>
      <dsp:txXfrm>
        <a:off x="1834239" y="691068"/>
        <a:ext cx="174857" cy="2423799"/>
      </dsp:txXfrm>
    </dsp:sp>
    <dsp:sp modelId="{A85F80C9-919F-442A-BF6D-F56D633B86D1}">
      <dsp:nvSpPr>
        <dsp:cNvPr id="0" name=""/>
        <dsp:cNvSpPr/>
      </dsp:nvSpPr>
      <dsp:spPr>
        <a:xfrm>
          <a:off x="2030139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Application Hosting</a:t>
          </a:r>
          <a:endParaRPr lang="en-US" sz="500" kern="1200" dirty="0"/>
        </a:p>
      </dsp:txBody>
      <dsp:txXfrm>
        <a:off x="2035579" y="691068"/>
        <a:ext cx="174857" cy="2423799"/>
      </dsp:txXfrm>
    </dsp:sp>
    <dsp:sp modelId="{5CCD6323-9377-4402-A5AB-5BA6A62329C2}">
      <dsp:nvSpPr>
        <dsp:cNvPr id="0" name=""/>
        <dsp:cNvSpPr/>
      </dsp:nvSpPr>
      <dsp:spPr>
        <a:xfrm>
          <a:off x="2231478" y="685628"/>
          <a:ext cx="185737" cy="2434679"/>
        </a:xfrm>
        <a:prstGeom prst="roundRect">
          <a:avLst>
            <a:gd name="adj" fmla="val 10000"/>
          </a:avLst>
        </a:prstGeom>
        <a:solidFill>
          <a:srgbClr val="16AE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A/V Equipment</a:t>
          </a:r>
          <a:endParaRPr lang="en-US" sz="500" kern="1200" dirty="0"/>
        </a:p>
      </dsp:txBody>
      <dsp:txXfrm>
        <a:off x="2236918" y="691068"/>
        <a:ext cx="174857" cy="2423799"/>
      </dsp:txXfrm>
    </dsp:sp>
    <dsp:sp modelId="{02E4D57B-5207-4401-A760-4E578F78A58E}">
      <dsp:nvSpPr>
        <dsp:cNvPr id="0" name=""/>
        <dsp:cNvSpPr/>
      </dsp:nvSpPr>
      <dsp:spPr>
        <a:xfrm>
          <a:off x="2448420" y="1238"/>
          <a:ext cx="588416" cy="52048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Support Services</a:t>
          </a:r>
          <a:endParaRPr lang="en-US" sz="1100" kern="1200" dirty="0"/>
        </a:p>
      </dsp:txBody>
      <dsp:txXfrm>
        <a:off x="2463664" y="16482"/>
        <a:ext cx="557928" cy="489997"/>
      </dsp:txXfrm>
    </dsp:sp>
    <dsp:sp modelId="{6A9BBCAF-23EF-4B0E-BD52-AC2082F6774B}">
      <dsp:nvSpPr>
        <dsp:cNvPr id="0" name=""/>
        <dsp:cNvSpPr/>
      </dsp:nvSpPr>
      <dsp:spPr>
        <a:xfrm>
          <a:off x="2448420" y="681343"/>
          <a:ext cx="185737" cy="2434679"/>
        </a:xfrm>
        <a:prstGeom prst="roundRect">
          <a:avLst>
            <a:gd name="adj" fmla="val 10000"/>
          </a:avLst>
        </a:prstGeom>
        <a:solidFill>
          <a:srgbClr val="7A34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Student Help desk</a:t>
          </a:r>
          <a:endParaRPr lang="en-US" sz="500" kern="1200" dirty="0"/>
        </a:p>
      </dsp:txBody>
      <dsp:txXfrm>
        <a:off x="2453860" y="686783"/>
        <a:ext cx="174857" cy="2423799"/>
      </dsp:txXfrm>
    </dsp:sp>
    <dsp:sp modelId="{DF4422C2-A3DD-40E6-88F2-0B4E77909C1B}">
      <dsp:nvSpPr>
        <dsp:cNvPr id="0" name=""/>
        <dsp:cNvSpPr/>
      </dsp:nvSpPr>
      <dsp:spPr>
        <a:xfrm>
          <a:off x="2649759" y="681343"/>
          <a:ext cx="185737" cy="2434679"/>
        </a:xfrm>
        <a:prstGeom prst="roundRect">
          <a:avLst>
            <a:gd name="adj" fmla="val 10000"/>
          </a:avLst>
        </a:prstGeom>
        <a:solidFill>
          <a:srgbClr val="7A34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Faculty Help Desk</a:t>
          </a:r>
          <a:endParaRPr lang="en-US" sz="500" kern="1200" dirty="0"/>
        </a:p>
      </dsp:txBody>
      <dsp:txXfrm>
        <a:off x="2655199" y="686783"/>
        <a:ext cx="174857" cy="2423799"/>
      </dsp:txXfrm>
    </dsp:sp>
    <dsp:sp modelId="{3A343D9E-E5F2-4C68-8B2A-FB170425FC9D}">
      <dsp:nvSpPr>
        <dsp:cNvPr id="0" name=""/>
        <dsp:cNvSpPr/>
      </dsp:nvSpPr>
      <dsp:spPr>
        <a:xfrm>
          <a:off x="2851099" y="681343"/>
          <a:ext cx="185737" cy="2434679"/>
        </a:xfrm>
        <a:prstGeom prst="roundRect">
          <a:avLst>
            <a:gd name="adj" fmla="val 10000"/>
          </a:avLst>
        </a:prstGeom>
        <a:solidFill>
          <a:srgbClr val="7A34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PC/Phone Mgmt.</a:t>
          </a:r>
          <a:endParaRPr lang="en-US" sz="500" kern="1200" dirty="0"/>
        </a:p>
      </dsp:txBody>
      <dsp:txXfrm>
        <a:off x="2856539" y="686783"/>
        <a:ext cx="174857" cy="2423799"/>
      </dsp:txXfrm>
    </dsp:sp>
    <dsp:sp modelId="{2100349F-A90C-4B17-912F-67083DE546A6}">
      <dsp:nvSpPr>
        <dsp:cNvPr id="0" name=""/>
        <dsp:cNvSpPr/>
      </dsp:nvSpPr>
      <dsp:spPr>
        <a:xfrm>
          <a:off x="3068040" y="1"/>
          <a:ext cx="588416" cy="5067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Admin Services</a:t>
          </a:r>
          <a:endParaRPr lang="en-US" sz="1100" kern="1200" dirty="0"/>
        </a:p>
      </dsp:txBody>
      <dsp:txXfrm>
        <a:off x="3082882" y="14843"/>
        <a:ext cx="558732" cy="477045"/>
      </dsp:txXfrm>
    </dsp:sp>
    <dsp:sp modelId="{E8BBEC09-5AEF-48AB-90C2-0D93D9B324D9}">
      <dsp:nvSpPr>
        <dsp:cNvPr id="0" name=""/>
        <dsp:cNvSpPr/>
      </dsp:nvSpPr>
      <dsp:spPr>
        <a:xfrm>
          <a:off x="3068040" y="689520"/>
          <a:ext cx="185737" cy="2434679"/>
        </a:xfrm>
        <a:prstGeom prst="roundRect">
          <a:avLst>
            <a:gd name="adj" fmla="val 10000"/>
          </a:avLst>
        </a:prstGeom>
        <a:solidFill>
          <a:srgbClr val="BC8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Compliance</a:t>
          </a:r>
          <a:endParaRPr lang="en-US" sz="500" kern="1200" dirty="0"/>
        </a:p>
      </dsp:txBody>
      <dsp:txXfrm>
        <a:off x="3073480" y="694960"/>
        <a:ext cx="174857" cy="2423799"/>
      </dsp:txXfrm>
    </dsp:sp>
    <dsp:sp modelId="{E4AA3C2F-C4FA-4BA0-8D93-A0DFF7080E55}">
      <dsp:nvSpPr>
        <dsp:cNvPr id="0" name=""/>
        <dsp:cNvSpPr/>
      </dsp:nvSpPr>
      <dsp:spPr>
        <a:xfrm>
          <a:off x="3269380" y="689520"/>
          <a:ext cx="185737" cy="2434679"/>
        </a:xfrm>
        <a:prstGeom prst="roundRect">
          <a:avLst>
            <a:gd name="adj" fmla="val 10000"/>
          </a:avLst>
        </a:prstGeom>
        <a:solidFill>
          <a:srgbClr val="BC8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Project Services (PMO)</a:t>
          </a:r>
          <a:endParaRPr lang="en-US" sz="500" kern="1200" dirty="0"/>
        </a:p>
      </dsp:txBody>
      <dsp:txXfrm>
        <a:off x="3274820" y="694960"/>
        <a:ext cx="174857" cy="2423799"/>
      </dsp:txXfrm>
    </dsp:sp>
    <dsp:sp modelId="{2C5914F4-2910-4103-901C-5DE1C24AFBDA}">
      <dsp:nvSpPr>
        <dsp:cNvPr id="0" name=""/>
        <dsp:cNvSpPr/>
      </dsp:nvSpPr>
      <dsp:spPr>
        <a:xfrm>
          <a:off x="3470719" y="689520"/>
          <a:ext cx="185737" cy="2434679"/>
        </a:xfrm>
        <a:prstGeom prst="roundRect">
          <a:avLst>
            <a:gd name="adj" fmla="val 10000"/>
          </a:avLst>
        </a:prstGeom>
        <a:solidFill>
          <a:srgbClr val="BC8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Security</a:t>
          </a:r>
          <a:endParaRPr lang="en-US" sz="500" kern="1200" dirty="0"/>
        </a:p>
      </dsp:txBody>
      <dsp:txXfrm>
        <a:off x="3476159" y="694960"/>
        <a:ext cx="174857" cy="242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fld id="{DCB8CB35-0B75-4E1D-BD99-CD1C78027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1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4561"/>
            <a:ext cx="513913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l" defTabSz="93175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53">
              <a:defRPr sz="1200"/>
            </a:lvl1pPr>
          </a:lstStyle>
          <a:p>
            <a:pPr>
              <a:defRPr/>
            </a:pPr>
            <a:fld id="{6DFCD8A8-646F-4089-9F8F-B16C0D469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CD8A8-646F-4089-9F8F-B16C0D4699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8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5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5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project data as well as incident or problem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project data as well as incident or problem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stakeholders</a:t>
            </a:r>
            <a:r>
              <a:rPr lang="en-US" baseline="0" dirty="0" smtClean="0"/>
              <a:t> often approve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34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</a:t>
            </a:r>
            <a:r>
              <a:rPr lang="en-US" dirty="0" smtClean="0"/>
              <a:t>understanding</a:t>
            </a:r>
            <a:r>
              <a:rPr lang="en-US" baseline="0" dirty="0" smtClean="0"/>
              <a:t> of value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10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60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0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4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don’t have to be the exact same challenges but can be  parallel  in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CD8A8-646F-4089-9F8F-B16C0D4699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754F-A8F1-46E1-A297-B84F446375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9FB9-0606-4A5E-920D-AFF87C973A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48F3-CC69-486B-9555-8A199148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9FB9-0606-4A5E-920D-AFF87C973A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48F3-CC69-486B-9555-8A199148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3D954-E8D7-40AE-9C7E-AED126C6AC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7A97-5C20-47C5-B539-DBC63541EA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3D954-E8D7-40AE-9C7E-AED126C6AC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7A97-5C20-47C5-B539-DBC63541EA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7.png"/><Relationship Id="rId5" Type="http://schemas.openxmlformats.org/officeDocument/2006/relationships/image" Target="../media/image53.jpeg"/><Relationship Id="rId10" Type="http://schemas.openxmlformats.org/officeDocument/2006/relationships/image" Target="../media/image26.pn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5.jpeg"/><Relationship Id="rId7" Type="http://schemas.openxmlformats.org/officeDocument/2006/relationships/image" Target="../media/image6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1.png"/><Relationship Id="rId4" Type="http://schemas.openxmlformats.org/officeDocument/2006/relationships/image" Target="../media/image62.jpe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22098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9C1"/>
                </a:solidFill>
                <a:latin typeface="HelveticaNeueLT Std" pitchFamily="34" charset="0"/>
              </a:rPr>
              <a:t>Exploration: </a:t>
            </a:r>
          </a:p>
          <a:p>
            <a:pPr algn="ctr"/>
            <a:r>
              <a:rPr lang="en-US" sz="5400" dirty="0" smtClean="0">
                <a:solidFill>
                  <a:srgbClr val="0079C1"/>
                </a:solidFill>
                <a:latin typeface="HelveticaNeueLT Std" pitchFamily="34" charset="0"/>
              </a:rPr>
              <a:t>ITSM + PPM Evolution in IT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61847"/>
            <a:ext cx="9144000" cy="338554"/>
          </a:xfrm>
          <a:prstGeom prst="rect">
            <a:avLst/>
          </a:prstGeom>
          <a:solidFill>
            <a:srgbClr val="272D7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elveticaNeueLT Std Lt" pitchFamily="34" charset="0"/>
              </a:rPr>
              <a:t>More colleges and universities depend on TeamDynamixHE PPSM than any other solution</a:t>
            </a:r>
            <a:endParaRPr lang="en-US" sz="16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9050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Project, Portfolio and Service Management Software Built for Higher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991" y="419100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Change Driver: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Adjusting to Evolving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1900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8153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40000"/>
              </a:spcBef>
            </a:pP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Expectations </a:t>
            </a:r>
            <a:r>
              <a:rPr lang="en-US" sz="2800" dirty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of the CIO</a:t>
            </a:r>
          </a:p>
          <a:p>
            <a:pPr marL="342900" indent="-342900">
              <a:spcBef>
                <a:spcPct val="40000"/>
              </a:spcBef>
            </a:pPr>
            <a:endParaRPr lang="en-US" sz="1400" u="sng" dirty="0">
              <a:solidFill>
                <a:srgbClr val="3F5BC8"/>
              </a:solidFill>
              <a:latin typeface="Arial" charset="0"/>
              <a:ea typeface="+mn-ea"/>
              <a:cs typeface="+mn-cs"/>
            </a:endParaRPr>
          </a:p>
          <a:p>
            <a:endParaRPr lang="en-US" sz="2800" dirty="0" smtClean="0">
              <a:solidFill>
                <a:srgbClr val="0079C1"/>
              </a:solidFill>
              <a:latin typeface="HelveticaNeueLT Std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9703647"/>
              </p:ext>
            </p:extLst>
          </p:nvPr>
        </p:nvGraphicFramePr>
        <p:xfrm>
          <a:off x="2743200" y="1524000"/>
          <a:ext cx="5638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25"/>
          <p:cNvGrpSpPr/>
          <p:nvPr/>
        </p:nvGrpSpPr>
        <p:grpSpPr>
          <a:xfrm>
            <a:off x="4953005" y="2743204"/>
            <a:ext cx="942975" cy="1488877"/>
            <a:chOff x="633413" y="2324100"/>
            <a:chExt cx="942975" cy="148887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3413" y="2324100"/>
              <a:ext cx="9429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25941" y="3505200"/>
              <a:ext cx="751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CIO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6948" y="3657602"/>
            <a:ext cx="1220853" cy="1683675"/>
            <a:chOff x="498799" y="1143000"/>
            <a:chExt cx="970901" cy="1375609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8799" y="1143000"/>
              <a:ext cx="970901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78399" y="2267147"/>
              <a:ext cx="778760" cy="25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President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2438400" y="838203"/>
            <a:ext cx="6477000" cy="4800599"/>
          </a:xfrm>
          <a:prstGeom prst="cloudCallout">
            <a:avLst>
              <a:gd name="adj1" fmla="val -65449"/>
              <a:gd name="adj2" fmla="val 132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prstClr val="black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3357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62065"/>
            <a:ext cx="4953000" cy="3138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1219201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Firefighting &amp; changing priorities </a:t>
            </a:r>
            <a:r>
              <a:rPr lang="en-US" sz="2000" b="1" dirty="0" smtClean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disrupt </a:t>
            </a:r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desired progress towards strategic goals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178" y="2630382"/>
            <a:ext cx="3349625" cy="16850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Lack visibility to make confident management decisions and push back on unreasonable expectations</a:t>
            </a:r>
          </a:p>
        </p:txBody>
      </p:sp>
      <p:sp>
        <p:nvSpPr>
          <p:cNvPr id="21" name="TextBox 20"/>
          <p:cNvSpPr txBox="1"/>
          <p:nvPr/>
        </p:nvSpPr>
        <p:spPr>
          <a:xfrm rot="21370452">
            <a:off x="5105371" y="2995867"/>
            <a:ext cx="2895600" cy="95410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Resources largely </a:t>
            </a:r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consumed</a:t>
            </a:r>
            <a:r>
              <a:rPr lang="en-US" sz="18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 by </a:t>
            </a:r>
            <a:r>
              <a:rPr lang="en-US" sz="1800" b="1" dirty="0" smtClean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“keep the </a:t>
            </a:r>
            <a:r>
              <a:rPr lang="en-US" sz="18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trains running” activities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4951" y="1228729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ea typeface="+mn-ea"/>
                <a:cs typeface="Segoe UI" pitchFamily="34" charset="0"/>
              </a:rPr>
              <a:t>Understaffed to meet strategic expectations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AutoShape 2" descr="data:image/jpeg;base64,/9j/4AAQSkZJRgABAQAAAQABAAD/2wCEAAkGBxMTEhASExIVEhUTExgSFxYSFBATEhIWGBUWFhgUFBcYHCggGRolHRcVIjEhJSkrLi4vFx81ODMsNygtLisBCgoKDg0OGxAQGywmICQ4NDI2LDQsLCwsLzU0LC8tNDIsLCwsLCwsLC0vNCwsLCwsLC8sLSwsLCwsLCwsNCwsLP/AABEIAMkA+wMBEQACEQEDEQH/xAAbAAEAAgMBAQAAAAAAAAAAAAAABAUCAwYBB//EAEMQAAIBAgIGBwUFBQcFAQAAAAABAgMRBCEFEhMxQVEGImFxgZGhMkJSsfAUgsHR4QcjcpKiQ1NiY3OywiQzo9LxFf/EABoBAQACAwEAAAAAAAAAAAAAAAAEBQIDBgH/xAA4EQACAQIDBQYFAgYCAwAAAAAAAQIDEQQhMQUSE0FRcYGhscHwImGR0eEUMiMkM0JS8QbiNGJy/9oADAMBAAIRAxEAPwD7iAAAAAAAAAAAAAAAAAAAAAAAAAeRd0muOYB6AAAAYuC+mwDzZrt85fmANmvx3sAbNdvnL8wD1wX02AebNdvmwAqa7fNgHurlbPzYB5s12+cgBs12+bAMkgD0AAAAAAAAAAAAAAAAAAAAAAAFfpfEWVOkvar1FSXZGzlUl2WhGdnz1eZjJ8upuowveT0ir+i8bdxYGRpAAAAAAAAAAAAAAAAAAAAAAAAAAAAAAAAAAAAAAAAAAAAAOYwGJ+0aTxEk708HRVCPJ1astapLvSgo+DI8Zb9V/wDrkWNWHBwcVzm79y087nTkgrgAAAAAAAAAAAAAAAAAAAAAAAAAAAAAAAAAAAAAAAAAAAQ9MY5UKFas/wCzg5Jc3wXi7LxNdWahByfI3UKTq1IwXM5f9l9NrDV6s31quIlJyfHqxzf3nIiYDOm5Pmyy2y1xowjol9/Sx2hPKcAAAAAAAAAAAAAAAAAAAAAAAAAAAAAAAAAAAAAAAgS0tTjWVCb2c5Zw18o1V/ly3NrjHf2WszXxIqW69fM3rDzdPiRzS1+Xb99CebDQADjv2m4q1CnSX9rUu+2MM/8Ac4FZtSru01Hr6FxsWnvVXPovP8XMug1JT0fUp85VYO3ByX5SRlgLTwzXaebTbhi1LsZcdFdKfaMNTqP211J/xx3vxyfiSMJX41JS58yJjsPwKzitNV2e8i3JJDAAAAAAAAAAAAAAAAAAAAAAAAAAAAAAAAAAAAABW9INDQxVGVKeXGEuMJrdJfWauaq1JVY7rJGFxMsPUU4966o5nob0iqRqywOLf72DcYTbu5Ne5J8XbNS4rt3xMLiJKXCqaos9oYKDgsTQ/a9V6/dcjrcdjNnKhH+9q7P/AMc5L1jFeJLqVNyUV1dvBlVSpb8Zv/FX8Ujken9HaV8JTbspJxvy1pRV/kVG1s6kIlzsiW5RqS6eiIHRbTH2OdWlWT1W7uyu4zSte3FNW8kRsDjVh5OFTT1/JIx+E/VxjUp6+n4N37O8Zq1qlJ7qsdZL/FHl4N/ym3ZNf+I4PnmYbYo71JVFy8n+fM+hHQHNgAAAAAAAAAAAAAAAAAAAAAAAAAAAAAAAAAAAGFWnrJq7V+Kdmu1M8krqxlGW67lJgNNSjWlhcRbXTtColaNVP2brhJ9mV7rvr6WN3a3Ara8nyf59SwrYJSorEUdOa5r7rxscz+03R+pUoYqHVbeo2t6nHrQl32T/AJUatow3ZRqL30LHYlbfhKjLt7nk/fzJuntL69HR2IW9vatL4o6usvO6NG0MTaFGout/oa8Fhd2rWpPs+tzZ08XWwtVZpXz8YyX4nm2cuHNaf6PNkZqpTfvVGjH4OnWtJ3T4Sja7XJ8yDOEambNtKrOjkvoRNWNHFYSUFZJxj4OTUm/CTPKclSxFNr37ubs62HqKWv4/B9CrVYxjKUmoxinJt5JJZts6xtJXZy8YuTUVqyFoXHuvB1ratOTezT9pwTtry5azu0uVuZrpVOIt7lyN+JoqjLh3u1r29O7zLA2kcAAAAAAAAAAAAAAAAAAAAAAAAAAAAAAAAA0zxKU4098pJytyiuL8Wl/8NTqxU1T5vPuNiptwc+Sy7zjOmueIjbeqcc1vvrSa/A5nbc7YlW5JebOg2T/Qd+r8kSemE9ro2FSW+9KX3n1X82W2IqcXBRm9XZkfZseHj3BaZo57Rv7zC0KfwSxCX8tOqvmymxD36UI9N70ZaVVw8ROfXc82i9UvtOAcd9TD2duLUU0n/LfxiS1L9XgLf3Q9Px4or939Njr/ANs/X8+DKnA4rqpP3cvDgVlGreNuhOrUviv1NOk6l9R8r/gYV55pozw8bXRd/tAx8pujgqbs60oufc5asI+Lz+6uZ0m0KrbjRjzKzY9BRUsTPSN7fS78PM7DDUFCEIRVowiopcklZFnGKiklyKOc3OTk9XmbTIxAAAAAAAAAAAAAAAAAAAAAAAAAAAAAAAATAOW0djr4+o5P2lKlHklFq3nqvzOdw2J3tpScud4ruf4LqvQtgopcrN9/+zn9MYra1as+Dll3LJeiRSY2vxsRKa0v4LItMLS4VKMCf0xqamDwtD3pasmuyMc/6pLyOgxT4WEp0nrl4L7kXZcOJi6lXkr+L+xU6CerShP4MS0+6pTS/wCDK9/0oy6St9V+CbjFvVHHrHyf5NlDFyw1ZyhwdrPdKDzs/rgRaVaeFrb0Pp1R5KlHFUbS/wBM04yUNfXpPqyz1X7UOcH2Lg+XiYVtxT36Wj5c18vsbKSm47tTVc+vz+5pctZxXN28zXJObSRmlupstYPa6Xu90arS7NlBpesToFLiY/sfkiDJcLZeXNeb/J9DL45YAAAAAAAAAAAAAAAAAAAAAAAAAAAAAAAAAiRq6tXUe6aco969qPyf8xFVTcrcN6SzXbzXr9Te471PfXLJ+j9PocPpyk4VKnDVqy8pdeL8n6HJ4+i6daXa/HNHR4SanTXzS8MmatBYXbVoQtknrS/hW/zyXiYYDC8evGPLV9i92MsZW4NFy56LtNXSrFbbE1Ze7T/dR8HZ/wBTl5Im7RxHExFlyy+mvibdm0uDh4rnLN++yx70cobWni6C9qUI1YfxU28l36yRnhIcanUo82k12o82hPhTp1uSbT7GQK9fXin70cnzIk478b80Zwjw5W5MibY0bhJsTtBrXxFCPOpF+Ces/RMkYSjvV4L5/kj4uW5QnL5P7Fh0bqa2kIz+KdV+cZsm4Ke9jL9W/U07Qju4Bx6KPmj6QdMciAAAAAAAAAAAAAAAAAAAAAAAAAAAAAAAAAVnSBNUlUXtUpxmvOzXdZldtRNUOLHWDTXr4EzBNOpuPSSaKXpVQU4QxEfYnFQn/hu7wm+6Ts+yRDx9ONenHER0az9H3PJk7ATdObovVO6+fVd6zRG6GVFCjjKluvTTvzWrFtLzv5GOzLUqNWpzXojbtJOpWpQ5P1Zy69l827nPOXx3ZeN/GbtF4t0asKsc9V5r4k8mvIlYfEOjUU1yMMRRVek6b5l30h0Jtl9swfX1s501vb4uK+LnHjvXbd18NGuuPQzvqvfPqiowuLdF/p8TlbR++XRnEVKu+2XNcUyr3My8iXfRGVpV8R/cUnb/AFKnUh/yJOHSpKVZ/wBq8XkiFjlvqFH/ACfgs36EzoqrYuh3tf0SRG2bL+Zh75My2k74Wfvmj6adecaY66vbja/d3+vkeXV7Htna5kengAAAAAAAAAAAAAAAAAAAAAAAAAAAAABD0vC9Csv8uTXeotr1NGJhv0Zx6p+RuwztVi/mii0bi1sVGdnDabOae7Z1U1n963gUWzcQlQ3J6J2fZL/t4FpiKLdXejra67Y/graWDlgcTKE23hsVHY7T4G01BVHwau1finfgyZGg8PUcX+yeV/ubHWWLoqUf6kM7detvPwKDGUJU5ShJWcW4vvRzM6bhNwlqi5hNVIqcdGaqckzB3RncsNGaQqUJa1N2vvi84y71+Jvw2MqYeW9B93JkfEYenXjuzXfzRdV4YHHf92OwrPLXi1Fv726X3lcvqeMwmLyn8MvfPT6lWoYvBf03vR6fjVdxU6SwUcJT+ywntG6m1qSsldtWhC1+Ec+9kDaU407YeDvzfoibhZyxEuPJWysl5vvZs6MU/wDqqPe35QkR9mO+Kh3+TM9oy/lp++aO80ljdlFNLWnJ6kIcZye5di4t8EdZXrcKN7XbyS6v3qcxh6PFl0Szb6L3obMHQcI5vWk+tKXxSe/uXBLgkjOlBxjm7vm/fh8jCrNTlkrLkvl71+ZvNhrAAAAAAAAAAAAAAAAAAAAAAAAAAAAAANWKXUn/AAv5Mxl+1mUP3I47R9HXp1afx0bpc5RtJfJnI4anvurS6p/VO6OgrT3JRn0fg8ifofStOtS+z4izutXr+zUXBO/vFls7adOrDg1nnpnz/JFxeEnSqcaj25ar8GPSDo7rU1KDc5QWq75znBbrv3pJZX3tLnv92ps5zjxaWcl4r1a8V8z3A7QUZbk8k/on6J+HYcBXi4Oz8HzOfg1JZHRKzJOFxSeTyfPn+pqnTazRjJNEzUNNzXvERy1qiit0c2brbsLvmZ6K503RGj++c3kqcJSbe5Xy+V/Is9iRvXc3pFe/Uq9qT/gqC1bLrRMtvVnipZQhenST4L3p97/NcC6wkv1FWWJl+1ZR9X77CtxK4FJUI6vOXoi+RaorQAAAAAAAAAAAAAAAAAAAAAAAAAAAAAAAacbK1Oo+UJP0ZhUdoNmdNXmu05rQUbVafc1/Szmdn/8Alrv8mXGLzov3zKbTmG2OIcN0Z5x5c0vmvulbtHDcGtOK01XY/toT8JV4tFS5rX371NuG0rVpWUajSvZKVpR7lfd4GGH2jiaOUJOy5a++4xqYWlVzlHMj6Uar3coRjJ73C6u/is3vMK2MdWfE3Unzto+42UI8FWTbXzOVxFNwk4vevVcyVBqcd5FjFqSujZ/+hPV1b+PvW5XMeBHe3jzhq9y00ThrQ1nvln4cPzIeIqXlZcjRVnd2OhcXTw6hH28TJN89msorxfpcs6alRwqgv3VfLRfV+BW3VSu5vSHnz+h0VCKTpYaHs04qVR87bl4t3ZdRa4sMHT0iryfku95v5d5VTbalXlq9PfyWSLYuCCAAAAAAAAAAAAAAAAAAAAAAAAAAAAAAACHpadqU+1avn+lyNjJ7lGTN+HV6iKfQ0P3sexN+lvxKLZsL4hPpfyLDFy/hMdONGbWjrx9qnmrb9+Xr82TNs0PgVdf25Psf2+5hsrEcOpuvRnDYbSUKkXTq9VtWu/Zfb2M5ieGnTlv080dBKlKL3omeDxji9WeaWV97X5oxq0lL4oidPeV4jT+GThGovdybXGL/AF+Ywc7ScHzPMPO0t1lNgaGvUhDm8+5Zv0J9WW5ByJM5bsWztsDhNecIc3buXH0uVmEovEV40+r/AN+BU1qu5By6EzFYhfaXO3Vpu0Vw6iaiu7WzLbE4qMcU6nKOSXZp45kenTfA3eb179fAuOjULxqVHm5zzfO2fzbLH/j8XKnOtLWT19/Nsg492lGC0SLDG4jUUH8VSMPN5+ly4xNfhRi+rS+rIlKnvt/JNkkkGoAAAAAAAAAAAAAAAAAAAAAAAAAAAAAAq9OTyjHtv9epV7Un8Ch1JmDWbZW0sTslKSV5ytTpp8ZSfHsVivw1XgpzX7naK7WTJU+K1F6LN9iOhjQWpqSet1bNvfK+9vvL90lKnw5Zpqz+ZVOfx7yyPlPSjQ7pVJSSy1rPsfB9z3nH070qksPPWPiuXgddg8SqsF792IejldNcvkzTiVuyv1JMmWCT1Jw3qUWu58GvEiprfUuhqaTalzI/RzDvazbWcY28W1+pJx8v4StzZ5ip/CjtNAxtVvyjJ+hlsJL9Vd8k2U2Nd6VvmigqY1JVW3nGTXa3wIdSMpyiuuZYxpNuNjsujFVOk0uEvRpNP65HU/8AH5p4Zx5psotoRaq3MNN1tapSprhJN97aSXz8zHaldSr06MeTTfbfI9wkN2EpvoXSZfJ3K89PQAAAAAAAAAAAAAAAAAAAAAAAAAAAACn0rnPuRR7Qe9Vt0J+GygVOjY7TFw+Gndrwyv5teRW4D+Njl0jd++8nYh8PCvq/fkdcdcURQ9I8GpWk1dSWpJc+X4+Ry238O41IV488u9Zr1+hZYGq0nHpmcNPR7o1kt8ZXs+zk+1OxXznxqN+aL6FZVI35kvZEAb5twaUZ3a9pWb7E/rzEruNjXVTlHIvdHy1akW9259zViRs+oqOIjJ6aPseXhqVtdb0GkcDp6MqeIrQkrPWb7088vrgT4UmluvVZfQvMNJTpRkjbo7pFVppRjdv2VquSk+Sy3mH6eUJOdObjfWzsY1sJTqZyOw0HRq3jOpnUbvb3YPgu18W+Z7hI71dOHLz6vzKjFShZqOnmdjThZJcvXtOxhFRikijk7u5kZHgAAAAAAAAAAAAAAAAAAAAAAAAAAAAKbSeUpvkvwKDHO05y6fYsMPokQujVO1WX+m/90SDsJfzL/wDl+aJG0JXprt9GdMdaU5E0nC9N9ln6lbtamp4WXys/E34eVqiOa0lhdaD5xakvB/lc5WEd19pa0alpEPYkWxK3zTiadkpcn6bmZQV3Yzpyu7dSzwWaty3dx7GN8iHVydz3SGjadZLaQUmsk3v81mSlOazvn59v3MKVadJ/A7GjA6Do0neFNJ885S8G9x5KVSeTZnUxNSorSZfaLo9buV/HcXuzaCjNfIgYifwluXpBAAAAAAAAAAAAAAAAAAAAAAAAAAAAAAKzSVO7l2x/ApdoU7ykuq9CZQlZIrMDPUnGXg+5lBg67w9ZVPr2Eqqt+DidLGSaus0zt4TjOKlF5MqmmnZkfHy6urz+RX7SqJUuHzZtor4rlNit1uLOZrWirLUnU9bkPZEWxv3zXiaXVl9cTKC+JGdKfxoYS6imt6Rna1QVWnJo3/b38Gff+hM4aNPC+ZPhB2Tla9rvkjdRpZ73Q0N55E7Rq3vsRdYBasj4h6InFiRgAAAAAAAAAAAAAAAAAAAAAAAAAAAAACNjYZJ8iDjYZKfQ20nnYqKtGzZy1ejuTaJqldGdGrKO5mVHEVaWUGYyjGWp7OtJ/WZ7PEVJahRSNOoRt0zuNmN0bxqrwytzNlOGdzZTedxQpWiJxvIVJXkScJgvefDd+ZY06bebNNSryRtxW5R4ydvDj6EicbJRXP2zynrvdCzwsLR78y4wsN2HaQ6juzcSDWAAAAAAAAAAAAAAAAAAAAAAAAAAAAAAeSV8jGUVJNPRhOxXVaOeq963Pmiir4e74ctVo+q96kqM+ZHcCsdJp2ZtueapjuHtxqjcA1T1U2DGVM2KKijJSsSMNR4vdwN2Gobz32aZz5G6pLi8kWDtFXZglyRrw1FylrPuXYv1PMPSdWe8/a/JnUmox3UWaLpZEMAAAAAAAAAAAAAAAAAAAAAAAAAAAAAAAAA11qWsuTW58jRXoKrG2jWj6e+hlGW6yJKOerJWfDk+78irnBN7lVWl59n21RvT5x0MHRa7SPLDTWmZkppmNuxmlwa1Rl3iz4I9VOT0QulqzKNHmb44ZLOo+4xc+hsvyX4Ikb70hH0RhbqxGg288/kj2GHlOV5Z+SDqJLImQhYtadNQVkaG7mRmeAAAAAAAAAAAAAAAAAAAAAAAAAAAAAAAAAAAxnBNWaujCpTjUjuzV0eptO6NDoSXsu65S/8Ab87kN4WpH+nK66P76/VM2b6eqPOtxg/Bxa+dzDdqLWD7rP1v4DLqe37H5M9+L/F/Qd56k+T9DJQm/wC1+H3PLrqZxp8/Q3Rof5Hjl0NiRISSyRgeno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xMTEhASExIVEhUTExgSFxYSFBATEhIWGBUWFhgUFBcYHCggGRolHRcVIjEhJSkrLi4vFx81ODMsNygtLisBCgoKDg0OGxAQGywmICQ4NDI2LDQsLCwsLzU0LC8tNDIsLCwsLCwsLC0vNCwsLCwsLC8sLSwsLCwsLCwsNCwsLP/AABEIAMkA+wMBEQACEQEDEQH/xAAbAAEAAgMBAQAAAAAAAAAAAAAABAUCAwYBB//EAEMQAAIBAgIGBwUFBQcFAQAAAAABAgMRBCEFEhMxQVEGImFxgZGhMkJSsfAUgsHR4QcjcpKiQ1NiY3OywiQzo9LxFf/EABoBAQACAwEAAAAAAAAAAAAAAAAEBQIDBgH/xAA4EQACAQIDBQYFAgYCAwAAAAAAAQIDEQQhMQUSE0FRcYGhscHwImGR0eEUMiMkM0JS8QbiNGJy/9oADAMBAAIRAxEAPwD7iAAAAAAAAAAAAAAAAAAAAAAAAAeRd0muOYB6AAAAYuC+mwDzZrt85fmANmvx3sAbNdvnL8wD1wX02AebNdvmwAqa7fNgHurlbPzYB5s12+cgBs12+bAMkgD0AAAAAAAAAAAAAAAAAAAAAAAFfpfEWVOkvar1FSXZGzlUl2WhGdnz1eZjJ8upuowveT0ir+i8bdxYGRpAAAAAAAAAAAAAAAAAAAAAAAAAAAAAAAAAAAAAAAAAAAAAOYwGJ+0aTxEk708HRVCPJ1astapLvSgo+DI8Zb9V/wDrkWNWHBwcVzm79y087nTkgrgAAAAAAAAAAAAAAAAAAAAAAAAAAAAAAAAAAAAAAAAAAAQ9MY5UKFas/wCzg5Jc3wXi7LxNdWahByfI3UKTq1IwXM5f9l9NrDV6s31quIlJyfHqxzf3nIiYDOm5Pmyy2y1xowjol9/Sx2hPKcAAAAAAAAAAAAAAAAAAAAAAAAAAAAAAAAAAAAAAAgS0tTjWVCb2c5Zw18o1V/ly3NrjHf2WszXxIqW69fM3rDzdPiRzS1+Xb99CebDQADjv2m4q1CnSX9rUu+2MM/8Ac4FZtSru01Hr6FxsWnvVXPovP8XMug1JT0fUp85VYO3ByX5SRlgLTwzXaebTbhi1LsZcdFdKfaMNTqP211J/xx3vxyfiSMJX41JS58yJjsPwKzitNV2e8i3JJDAAAAAAAAAAAAAAAAAAAAAAAAAAAAAAAAAAAAABW9INDQxVGVKeXGEuMJrdJfWauaq1JVY7rJGFxMsPUU4966o5nob0iqRqywOLf72DcYTbu5Ne5J8XbNS4rt3xMLiJKXCqaos9oYKDgsTQ/a9V6/dcjrcdjNnKhH+9q7P/AMc5L1jFeJLqVNyUV1dvBlVSpb8Zv/FX8Ujken9HaV8JTbspJxvy1pRV/kVG1s6kIlzsiW5RqS6eiIHRbTH2OdWlWT1W7uyu4zSte3FNW8kRsDjVh5OFTT1/JIx+E/VxjUp6+n4N37O8Zq1qlJ7qsdZL/FHl4N/ym3ZNf+I4PnmYbYo71JVFy8n+fM+hHQHNgAAAAAAAAAAAAAAAAAAAAAAAAAAAAAAAAAAAGFWnrJq7V+Kdmu1M8krqxlGW67lJgNNSjWlhcRbXTtColaNVP2brhJ9mV7rvr6WN3a3Ara8nyf59SwrYJSorEUdOa5r7rxscz+03R+pUoYqHVbeo2t6nHrQl32T/AJUatow3ZRqL30LHYlbfhKjLt7nk/fzJuntL69HR2IW9vatL4o6usvO6NG0MTaFGout/oa8Fhd2rWpPs+tzZ08XWwtVZpXz8YyX4nm2cuHNaf6PNkZqpTfvVGjH4OnWtJ3T4Sja7XJ8yDOEambNtKrOjkvoRNWNHFYSUFZJxj4OTUm/CTPKclSxFNr37ubs62HqKWv4/B9CrVYxjKUmoxinJt5JJZts6xtJXZy8YuTUVqyFoXHuvB1ratOTezT9pwTtry5azu0uVuZrpVOIt7lyN+JoqjLh3u1r29O7zLA2kcAAAAAAAAAAAAAAAAAAAAAAAAAAAAAAAAA0zxKU4098pJytyiuL8Wl/8NTqxU1T5vPuNiptwc+Sy7zjOmueIjbeqcc1vvrSa/A5nbc7YlW5JebOg2T/Qd+r8kSemE9ro2FSW+9KX3n1X82W2IqcXBRm9XZkfZseHj3BaZo57Rv7zC0KfwSxCX8tOqvmymxD36UI9N70ZaVVw8ROfXc82i9UvtOAcd9TD2duLUU0n/LfxiS1L9XgLf3Q9Px4or939Njr/ANs/X8+DKnA4rqpP3cvDgVlGreNuhOrUviv1NOk6l9R8r/gYV55pozw8bXRd/tAx8pujgqbs60oufc5asI+Lz+6uZ0m0KrbjRjzKzY9BRUsTPSN7fS78PM7DDUFCEIRVowiopcklZFnGKiklyKOc3OTk9XmbTIxAAAAAAAAAAAAAAAAAAAAAAAAAAAAAAAATAOW0djr4+o5P2lKlHklFq3nqvzOdw2J3tpScud4ruf4LqvQtgopcrN9/+zn9MYra1as+Dll3LJeiRSY2vxsRKa0v4LItMLS4VKMCf0xqamDwtD3pasmuyMc/6pLyOgxT4WEp0nrl4L7kXZcOJi6lXkr+L+xU6CerShP4MS0+6pTS/wCDK9/0oy6St9V+CbjFvVHHrHyf5NlDFyw1ZyhwdrPdKDzs/rgRaVaeFrb0Pp1R5KlHFUbS/wBM04yUNfXpPqyz1X7UOcH2Lg+XiYVtxT36Wj5c18vsbKSm47tTVc+vz+5pctZxXN28zXJObSRmlupstYPa6Xu90arS7NlBpesToFLiY/sfkiDJcLZeXNeb/J9DL45YAAAAAAAAAAAAAAAAAAAAAAAAAAAAAAAAAiRq6tXUe6aco969qPyf8xFVTcrcN6SzXbzXr9Te471PfXLJ+j9PocPpyk4VKnDVqy8pdeL8n6HJ4+i6daXa/HNHR4SanTXzS8MmatBYXbVoQtknrS/hW/zyXiYYDC8evGPLV9i92MsZW4NFy56LtNXSrFbbE1Ze7T/dR8HZ/wBTl5Im7RxHExFlyy+mvibdm0uDh4rnLN++yx70cobWni6C9qUI1YfxU28l36yRnhIcanUo82k12o82hPhTp1uSbT7GQK9fXin70cnzIk478b80Zwjw5W5MibY0bhJsTtBrXxFCPOpF+Ces/RMkYSjvV4L5/kj4uW5QnL5P7Fh0bqa2kIz+KdV+cZsm4Ke9jL9W/U07Qju4Bx6KPmj6QdMciAAAAAAAAAAAAAAAAAAAAAAAAAAAAAAAAAVnSBNUlUXtUpxmvOzXdZldtRNUOLHWDTXr4EzBNOpuPSSaKXpVQU4QxEfYnFQn/hu7wm+6Ts+yRDx9ONenHER0az9H3PJk7ATdObovVO6+fVd6zRG6GVFCjjKluvTTvzWrFtLzv5GOzLUqNWpzXojbtJOpWpQ5P1Zy69l827nPOXx3ZeN/GbtF4t0asKsc9V5r4k8mvIlYfEOjUU1yMMRRVek6b5l30h0Jtl9swfX1s501vb4uK+LnHjvXbd18NGuuPQzvqvfPqiowuLdF/p8TlbR++XRnEVKu+2XNcUyr3My8iXfRGVpV8R/cUnb/AFKnUh/yJOHSpKVZ/wBq8XkiFjlvqFH/ACfgs36EzoqrYuh3tf0SRG2bL+Zh75My2k74Wfvmj6adecaY66vbja/d3+vkeXV7Htna5kengAAAAAAAAAAAAAAAAAAAAAAAAAAAAABD0vC9Csv8uTXeotr1NGJhv0Zx6p+RuwztVi/mii0bi1sVGdnDabOae7Z1U1n963gUWzcQlQ3J6J2fZL/t4FpiKLdXejra67Y/graWDlgcTKE23hsVHY7T4G01BVHwau1finfgyZGg8PUcX+yeV/ubHWWLoqUf6kM7detvPwKDGUJU5ShJWcW4vvRzM6bhNwlqi5hNVIqcdGaqckzB3RncsNGaQqUJa1N2vvi84y71+Jvw2MqYeW9B93JkfEYenXjuzXfzRdV4YHHf92OwrPLXi1Fv726X3lcvqeMwmLyn8MvfPT6lWoYvBf03vR6fjVdxU6SwUcJT+ywntG6m1qSsldtWhC1+Ec+9kDaU407YeDvzfoibhZyxEuPJWysl5vvZs6MU/wDqqPe35QkR9mO+Kh3+TM9oy/lp++aO80ljdlFNLWnJ6kIcZye5di4t8EdZXrcKN7XbyS6v3qcxh6PFl0Szb6L3obMHQcI5vWk+tKXxSe/uXBLgkjOlBxjm7vm/fh8jCrNTlkrLkvl71+ZvNhrAAAAAAAAAAAAAAAAAAAAAAAAAAAAAANWKXUn/AAv5Mxl+1mUP3I47R9HXp1afx0bpc5RtJfJnI4anvurS6p/VO6OgrT3JRn0fg8ifofStOtS+z4izutXr+zUXBO/vFls7adOrDg1nnpnz/JFxeEnSqcaj25ar8GPSDo7rU1KDc5QWq75znBbrv3pJZX3tLnv92ps5zjxaWcl4r1a8V8z3A7QUZbk8k/on6J+HYcBXi4Oz8HzOfg1JZHRKzJOFxSeTyfPn+pqnTazRjJNEzUNNzXvERy1qiit0c2brbsLvmZ6K503RGj++c3kqcJSbe5Xy+V/Is9iRvXc3pFe/Uq9qT/gqC1bLrRMtvVnipZQhenST4L3p97/NcC6wkv1FWWJl+1ZR9X77CtxK4FJUI6vOXoi+RaorQAAAAAAAAAAAAAAAAAAAAAAAAAAAAAAAacbK1Oo+UJP0ZhUdoNmdNXmu05rQUbVafc1/Szmdn/8Alrv8mXGLzov3zKbTmG2OIcN0Z5x5c0vmvulbtHDcGtOK01XY/toT8JV4tFS5rX371NuG0rVpWUajSvZKVpR7lfd4GGH2jiaOUJOy5a++4xqYWlVzlHMj6Uar3coRjJ73C6u/is3vMK2MdWfE3Unzto+42UI8FWTbXzOVxFNwk4vevVcyVBqcd5FjFqSujZ/+hPV1b+PvW5XMeBHe3jzhq9y00ThrQ1nvln4cPzIeIqXlZcjRVnd2OhcXTw6hH28TJN89msorxfpcs6alRwqgv3VfLRfV+BW3VSu5vSHnz+h0VCKTpYaHs04qVR87bl4t3ZdRa4sMHT0iryfku95v5d5VTbalXlq9PfyWSLYuCCAAAAAAAAAAAAAAAAAAAAAAAAAAAAAAACHpadqU+1avn+lyNjJ7lGTN+HV6iKfQ0P3sexN+lvxKLZsL4hPpfyLDFy/hMdONGbWjrx9qnmrb9+Xr82TNs0PgVdf25Psf2+5hsrEcOpuvRnDYbSUKkXTq9VtWu/Zfb2M5ieGnTlv080dBKlKL3omeDxji9WeaWV97X5oxq0lL4oidPeV4jT+GThGovdybXGL/AF+Ywc7ScHzPMPO0t1lNgaGvUhDm8+5Zv0J9WW5ByJM5bsWztsDhNecIc3buXH0uVmEovEV40+r/AN+BU1qu5By6EzFYhfaXO3Vpu0Vw6iaiu7WzLbE4qMcU6nKOSXZp45kenTfA3eb179fAuOjULxqVHm5zzfO2fzbLH/j8XKnOtLWT19/Nsg492lGC0SLDG4jUUH8VSMPN5+ly4xNfhRi+rS+rIlKnvt/JNkkkGoAAAAAAAAAAAAAAAAAAAAAAAAAAAAAAq9OTyjHtv9epV7Un8Ch1JmDWbZW0sTslKSV5ytTpp8ZSfHsVivw1XgpzX7naK7WTJU+K1F6LN9iOhjQWpqSet1bNvfK+9vvL90lKnw5Zpqz+ZVOfx7yyPlPSjQ7pVJSSy1rPsfB9z3nH070qksPPWPiuXgddg8SqsF792IejldNcvkzTiVuyv1JMmWCT1Jw3qUWu58GvEiprfUuhqaTalzI/RzDvazbWcY28W1+pJx8v4StzZ5ip/CjtNAxtVvyjJ+hlsJL9Vd8k2U2Nd6VvmigqY1JVW3nGTXa3wIdSMpyiuuZYxpNuNjsujFVOk0uEvRpNP65HU/8AH5p4Zx5psotoRaq3MNN1tapSprhJN97aSXz8zHaldSr06MeTTfbfI9wkN2EpvoXSZfJ3K89PQAAAAAAAAAAAAAAAAAAAAAAAAAAAACn0rnPuRR7Qe9Vt0J+GygVOjY7TFw+Gndrwyv5teRW4D+Njl0jd++8nYh8PCvq/fkdcdcURQ9I8GpWk1dSWpJc+X4+Ry238O41IV488u9Zr1+hZYGq0nHpmcNPR7o1kt8ZXs+zk+1OxXznxqN+aL6FZVI35kvZEAb5twaUZ3a9pWb7E/rzEruNjXVTlHIvdHy1akW9259zViRs+oqOIjJ6aPseXhqVtdb0GkcDp6MqeIrQkrPWb7088vrgT4UmluvVZfQvMNJTpRkjbo7pFVppRjdv2VquSk+Sy3mH6eUJOdObjfWzsY1sJTqZyOw0HRq3jOpnUbvb3YPgu18W+Z7hI71dOHLz6vzKjFShZqOnmdjThZJcvXtOxhFRikijk7u5kZHgAAAAAAAAAAAAAAAAAAAAAAAAAAAAKbSeUpvkvwKDHO05y6fYsMPokQujVO1WX+m/90SDsJfzL/wDl+aJG0JXprt9GdMdaU5E0nC9N9ln6lbtamp4WXys/E34eVqiOa0lhdaD5xakvB/lc5WEd19pa0alpEPYkWxK3zTiadkpcn6bmZQV3Yzpyu7dSzwWaty3dx7GN8iHVydz3SGjadZLaQUmsk3v81mSlOazvn59v3MKVadJ/A7GjA6Do0neFNJ885S8G9x5KVSeTZnUxNSorSZfaLo9buV/HcXuzaCjNfIgYifwluXpBAAAAAAAAAAAAAAAAAAAAAAAAAAAAAAKzSVO7l2x/ApdoU7ykuq9CZQlZIrMDPUnGXg+5lBg67w9ZVPr2Eqqt+DidLGSaus0zt4TjOKlF5MqmmnZkfHy6urz+RX7SqJUuHzZtor4rlNit1uLOZrWirLUnU9bkPZEWxv3zXiaXVl9cTKC+JGdKfxoYS6imt6Rna1QVWnJo3/b38Gff+hM4aNPC+ZPhB2Tla9rvkjdRpZ73Q0N55E7Rq3vsRdYBasj4h6InFiRgAAAAAAAAAAAAAAAAAAAAAAAAAAAAACNjYZJ8iDjYZKfQ20nnYqKtGzZy1ejuTaJqldGdGrKO5mVHEVaWUGYyjGWp7OtJ/WZ7PEVJahRSNOoRt0zuNmN0bxqrwytzNlOGdzZTedxQpWiJxvIVJXkScJgvefDd+ZY06bebNNSryRtxW5R4ydvDj6EicbJRXP2zynrvdCzwsLR78y4wsN2HaQ6juzcSDWAAAAAAAAAAAAAAAAAAAAAAAAAAAAAAeSV8jGUVJNPRhOxXVaOeq963Pmiir4e74ctVo+q96kqM+ZHcCsdJp2ZtueapjuHtxqjcA1T1U2DGVM2KKijJSsSMNR4vdwN2Gobz32aZz5G6pLi8kWDtFXZglyRrw1FylrPuXYv1PMPSdWe8/a/JnUmox3UWaLpZEMAAAAAAAAAAAAAAAAAAAAAAAAAAAAAAAAA11qWsuTW58jRXoKrG2jWj6e+hlGW6yJKOerJWfDk+78irnBN7lVWl59n21RvT5x0MHRa7SPLDTWmZkppmNuxmlwa1Rl3iz4I9VOT0QulqzKNHmb44ZLOo+4xc+hsvyX4Ikb70hH0RhbqxGg288/kj2GHlOV5Z+SDqJLImQhYtadNQVkaG7mRmeAAAAAAAAAAAAAAAAAAAAAAAAAAAAAAAAAAAxnBNWaujCpTjUjuzV0eptO6NDoSXsu65S/8Ab87kN4WpH+nK66P76/VM2b6eqPOtxg/Bxa+dzDdqLWD7rP1v4DLqe37H5M9+L/F/Qd56k+T9DJQm/wC1+H3PLrqZxp8/Q3Rof5Hjl0NiRISSyRgeno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MTEhASExIVEhUTExgSFxYSFBATEhIWGBUWFhgUFBcYHCggGRolHRcVIjEhJSkrLi4vFx81ODMsNygtLisBCgoKDg0OGxAQGywmICQ4NDI2LDQsLCwsLzU0LC8tNDIsLCwsLCwsLC0vNCwsLCwsLC8sLSwsLCwsLCwsNCwsLP/AABEIAMkA+wMBEQACEQEDEQH/xAAbAAEAAgMBAQAAAAAAAAAAAAAABAUCAwYBB//EAEMQAAIBAgIGBwUFBQcFAQAAAAABAgMRBCEFEhMxQVEGImFxgZGhMkJSsfAUgsHR4QcjcpKiQ1NiY3OywiQzo9LxFf/EABoBAQACAwEAAAAAAAAAAAAAAAAEBQIDBgH/xAA4EQACAQIDBQYFAgYCAwAAAAAAAQIDEQQhMQUSE0FRcYGhscHwImGR0eEUMiMkM0JS8QbiNGJy/9oADAMBAAIRAxEAPwD7iAAAAAAAAAAAAAAAAAAAAAAAAAeRd0muOYB6AAAAYuC+mwDzZrt85fmANmvx3sAbNdvnL8wD1wX02AebNdvmwAqa7fNgHurlbPzYB5s12+cgBs12+bAMkgD0AAAAAAAAAAAAAAAAAAAAAAAFfpfEWVOkvar1FSXZGzlUl2WhGdnz1eZjJ8upuowveT0ir+i8bdxYGRpAAAAAAAAAAAAAAAAAAAAAAAAAAAAAAAAAAAAAAAAAAAAAOYwGJ+0aTxEk708HRVCPJ1astapLvSgo+DI8Zb9V/wDrkWNWHBwcVzm79y087nTkgrgAAAAAAAAAAAAAAAAAAAAAAAAAAAAAAAAAAAAAAAAAAAQ9MY5UKFas/wCzg5Jc3wXi7LxNdWahByfI3UKTq1IwXM5f9l9NrDV6s31quIlJyfHqxzf3nIiYDOm5Pmyy2y1xowjol9/Sx2hPKcAAAAAAAAAAAAAAAAAAAAAAAAAAAAAAAAAAAAAAAgS0tTjWVCb2c5Zw18o1V/ly3NrjHf2WszXxIqW69fM3rDzdPiRzS1+Xb99CebDQADjv2m4q1CnSX9rUu+2MM/8Ac4FZtSru01Hr6FxsWnvVXPovP8XMug1JT0fUp85VYO3ByX5SRlgLTwzXaebTbhi1LsZcdFdKfaMNTqP211J/xx3vxyfiSMJX41JS58yJjsPwKzitNV2e8i3JJDAAAAAAAAAAAAAAAAAAAAAAAAAAAAAAAAAAAAABW9INDQxVGVKeXGEuMJrdJfWauaq1JVY7rJGFxMsPUU4966o5nob0iqRqywOLf72DcYTbu5Ne5J8XbNS4rt3xMLiJKXCqaos9oYKDgsTQ/a9V6/dcjrcdjNnKhH+9q7P/AMc5L1jFeJLqVNyUV1dvBlVSpb8Zv/FX8Ujken9HaV8JTbspJxvy1pRV/kVG1s6kIlzsiW5RqS6eiIHRbTH2OdWlWT1W7uyu4zSte3FNW8kRsDjVh5OFTT1/JIx+E/VxjUp6+n4N37O8Zq1qlJ7qsdZL/FHl4N/ym3ZNf+I4PnmYbYo71JVFy8n+fM+hHQHNgAAAAAAAAAAAAAAAAAAAAAAAAAAAAAAAAAAAGFWnrJq7V+Kdmu1M8krqxlGW67lJgNNSjWlhcRbXTtColaNVP2brhJ9mV7rvr6WN3a3Ara8nyf59SwrYJSorEUdOa5r7rxscz+03R+pUoYqHVbeo2t6nHrQl32T/AJUatow3ZRqL30LHYlbfhKjLt7nk/fzJuntL69HR2IW9vatL4o6usvO6NG0MTaFGout/oa8Fhd2rWpPs+tzZ08XWwtVZpXz8YyX4nm2cuHNaf6PNkZqpTfvVGjH4OnWtJ3T4Sja7XJ8yDOEambNtKrOjkvoRNWNHFYSUFZJxj4OTUm/CTPKclSxFNr37ubs62HqKWv4/B9CrVYxjKUmoxinJt5JJZts6xtJXZy8YuTUVqyFoXHuvB1ratOTezT9pwTtry5azu0uVuZrpVOIt7lyN+JoqjLh3u1r29O7zLA2kcAAAAAAAAAAAAAAAAAAAAAAAAAAAAAAAAA0zxKU4098pJytyiuL8Wl/8NTqxU1T5vPuNiptwc+Sy7zjOmueIjbeqcc1vvrSa/A5nbc7YlW5JebOg2T/Qd+r8kSemE9ro2FSW+9KX3n1X82W2IqcXBRm9XZkfZseHj3BaZo57Rv7zC0KfwSxCX8tOqvmymxD36UI9N70ZaVVw8ROfXc82i9UvtOAcd9TD2duLUU0n/LfxiS1L9XgLf3Q9Px4or939Njr/ANs/X8+DKnA4rqpP3cvDgVlGreNuhOrUviv1NOk6l9R8r/gYV55pozw8bXRd/tAx8pujgqbs60oufc5asI+Lz+6uZ0m0KrbjRjzKzY9BRUsTPSN7fS78PM7DDUFCEIRVowiopcklZFnGKiklyKOc3OTk9XmbTIxAAAAAAAAAAAAAAAAAAAAAAAAAAAAAAAATAOW0djr4+o5P2lKlHklFq3nqvzOdw2J3tpScud4ruf4LqvQtgopcrN9/+zn9MYra1as+Dll3LJeiRSY2vxsRKa0v4LItMLS4VKMCf0xqamDwtD3pasmuyMc/6pLyOgxT4WEp0nrl4L7kXZcOJi6lXkr+L+xU6CerShP4MS0+6pTS/wCDK9/0oy6St9V+CbjFvVHHrHyf5NlDFyw1ZyhwdrPdKDzs/rgRaVaeFrb0Pp1R5KlHFUbS/wBM04yUNfXpPqyz1X7UOcH2Lg+XiYVtxT36Wj5c18vsbKSm47tTVc+vz+5pctZxXN28zXJObSRmlupstYPa6Xu90arS7NlBpesToFLiY/sfkiDJcLZeXNeb/J9DL45YAAAAAAAAAAAAAAAAAAAAAAAAAAAAAAAAAiRq6tXUe6aco969qPyf8xFVTcrcN6SzXbzXr9Te471PfXLJ+j9PocPpyk4VKnDVqy8pdeL8n6HJ4+i6daXa/HNHR4SanTXzS8MmatBYXbVoQtknrS/hW/zyXiYYDC8evGPLV9i92MsZW4NFy56LtNXSrFbbE1Ze7T/dR8HZ/wBTl5Im7RxHExFlyy+mvibdm0uDh4rnLN++yx70cobWni6C9qUI1YfxU28l36yRnhIcanUo82k12o82hPhTp1uSbT7GQK9fXin70cnzIk478b80Zwjw5W5MibY0bhJsTtBrXxFCPOpF+Ces/RMkYSjvV4L5/kj4uW5QnL5P7Fh0bqa2kIz+KdV+cZsm4Ke9jL9W/U07Qju4Bx6KPmj6QdMciAAAAAAAAAAAAAAAAAAAAAAAAAAAAAAAAAVnSBNUlUXtUpxmvOzXdZldtRNUOLHWDTXr4EzBNOpuPSSaKXpVQU4QxEfYnFQn/hu7wm+6Ts+yRDx9ONenHER0az9H3PJk7ATdObovVO6+fVd6zRG6GVFCjjKluvTTvzWrFtLzv5GOzLUqNWpzXojbtJOpWpQ5P1Zy69l827nPOXx3ZeN/GbtF4t0asKsc9V5r4k8mvIlYfEOjUU1yMMRRVek6b5l30h0Jtl9swfX1s501vb4uK+LnHjvXbd18NGuuPQzvqvfPqiowuLdF/p8TlbR++XRnEVKu+2XNcUyr3My8iXfRGVpV8R/cUnb/AFKnUh/yJOHSpKVZ/wBq8XkiFjlvqFH/ACfgs36EzoqrYuh3tf0SRG2bL+Zh75My2k74Wfvmj6adecaY66vbja/d3+vkeXV7Htna5kengAAAAAAAAAAAAAAAAAAAAAAAAAAAAABD0vC9Csv8uTXeotr1NGJhv0Zx6p+RuwztVi/mii0bi1sVGdnDabOae7Z1U1n963gUWzcQlQ3J6J2fZL/t4FpiKLdXejra67Y/graWDlgcTKE23hsVHY7T4G01BVHwau1finfgyZGg8PUcX+yeV/ubHWWLoqUf6kM7detvPwKDGUJU5ShJWcW4vvRzM6bhNwlqi5hNVIqcdGaqckzB3RncsNGaQqUJa1N2vvi84y71+Jvw2MqYeW9B93JkfEYenXjuzXfzRdV4YHHf92OwrPLXi1Fv726X3lcvqeMwmLyn8MvfPT6lWoYvBf03vR6fjVdxU6SwUcJT+ywntG6m1qSsldtWhC1+Ec+9kDaU407YeDvzfoibhZyxEuPJWysl5vvZs6MU/wDqqPe35QkR9mO+Kh3+TM9oy/lp++aO80ljdlFNLWnJ6kIcZye5di4t8EdZXrcKN7XbyS6v3qcxh6PFl0Szb6L3obMHQcI5vWk+tKXxSe/uXBLgkjOlBxjm7vm/fh8jCrNTlkrLkvl71+ZvNhrAAAAAAAAAAAAAAAAAAAAAAAAAAAAAANWKXUn/AAv5Mxl+1mUP3I47R9HXp1afx0bpc5RtJfJnI4anvurS6p/VO6OgrT3JRn0fg8ifofStOtS+z4izutXr+zUXBO/vFls7adOrDg1nnpnz/JFxeEnSqcaj25ar8GPSDo7rU1KDc5QWq75znBbrv3pJZX3tLnv92ps5zjxaWcl4r1a8V8z3A7QUZbk8k/on6J+HYcBXi4Oz8HzOfg1JZHRKzJOFxSeTyfPn+pqnTazRjJNEzUNNzXvERy1qiit0c2brbsLvmZ6K503RGj++c3kqcJSbe5Xy+V/Is9iRvXc3pFe/Uq9qT/gqC1bLrRMtvVnipZQhenST4L3p97/NcC6wkv1FWWJl+1ZR9X77CtxK4FJUI6vOXoi+RaorQAAAAAAAAAAAAAAAAAAAAAAAAAAAAAAAacbK1Oo+UJP0ZhUdoNmdNXmu05rQUbVafc1/Szmdn/8Alrv8mXGLzov3zKbTmG2OIcN0Z5x5c0vmvulbtHDcGtOK01XY/toT8JV4tFS5rX371NuG0rVpWUajSvZKVpR7lfd4GGH2jiaOUJOy5a++4xqYWlVzlHMj6Uar3coRjJ73C6u/is3vMK2MdWfE3Unzto+42UI8FWTbXzOVxFNwk4vevVcyVBqcd5FjFqSujZ/+hPV1b+PvW5XMeBHe3jzhq9y00ThrQ1nvln4cPzIeIqXlZcjRVnd2OhcXTw6hH28TJN89msorxfpcs6alRwqgv3VfLRfV+BW3VSu5vSHnz+h0VCKTpYaHs04qVR87bl4t3ZdRa4sMHT0iryfku95v5d5VTbalXlq9PfyWSLYuCCAAAAAAAAAAAAAAAAAAAAAAAAAAAAAAACHpadqU+1avn+lyNjJ7lGTN+HV6iKfQ0P3sexN+lvxKLZsL4hPpfyLDFy/hMdONGbWjrx9qnmrb9+Xr82TNs0PgVdf25Psf2+5hsrEcOpuvRnDYbSUKkXTq9VtWu/Zfb2M5ieGnTlv080dBKlKL3omeDxji9WeaWV97X5oxq0lL4oidPeV4jT+GThGovdybXGL/AF+Ywc7ScHzPMPO0t1lNgaGvUhDm8+5Zv0J9WW5ByJM5bsWztsDhNecIc3buXH0uVmEovEV40+r/AN+BU1qu5By6EzFYhfaXO3Vpu0Vw6iaiu7WzLbE4qMcU6nKOSXZp45kenTfA3eb179fAuOjULxqVHm5zzfO2fzbLH/j8XKnOtLWT19/Nsg492lGC0SLDG4jUUH8VSMPN5+ly4xNfhRi+rS+rIlKnvt/JNkkkGoAAAAAAAAAAAAAAAAAAAAAAAAAAAAAAq9OTyjHtv9epV7Un8Ch1JmDWbZW0sTslKSV5ytTpp8ZSfHsVivw1XgpzX7naK7WTJU+K1F6LN9iOhjQWpqSet1bNvfK+9vvL90lKnw5Zpqz+ZVOfx7yyPlPSjQ7pVJSSy1rPsfB9z3nH070qksPPWPiuXgddg8SqsF792IejldNcvkzTiVuyv1JMmWCT1Jw3qUWu58GvEiprfUuhqaTalzI/RzDvazbWcY28W1+pJx8v4StzZ5ip/CjtNAxtVvyjJ+hlsJL9Vd8k2U2Nd6VvmigqY1JVW3nGTXa3wIdSMpyiuuZYxpNuNjsujFVOk0uEvRpNP65HU/8AH5p4Zx5psotoRaq3MNN1tapSprhJN97aSXz8zHaldSr06MeTTfbfI9wkN2EpvoXSZfJ3K89PQAAAAAAAAAAAAAAAAAAAAAAAAAAAACn0rnPuRR7Qe9Vt0J+GygVOjY7TFw+Gndrwyv5teRW4D+Njl0jd++8nYh8PCvq/fkdcdcURQ9I8GpWk1dSWpJc+X4+Ry238O41IV488u9Zr1+hZYGq0nHpmcNPR7o1kt8ZXs+zk+1OxXznxqN+aL6FZVI35kvZEAb5twaUZ3a9pWb7E/rzEruNjXVTlHIvdHy1akW9259zViRs+oqOIjJ6aPseXhqVtdb0GkcDp6MqeIrQkrPWb7088vrgT4UmluvVZfQvMNJTpRkjbo7pFVppRjdv2VquSk+Sy3mH6eUJOdObjfWzsY1sJTqZyOw0HRq3jOpnUbvb3YPgu18W+Z7hI71dOHLz6vzKjFShZqOnmdjThZJcvXtOxhFRikijk7u5kZHgAAAAAAAAAAAAAAAAAAAAAAAAAAAAKbSeUpvkvwKDHO05y6fYsMPokQujVO1WX+m/90SDsJfzL/wDl+aJG0JXprt9GdMdaU5E0nC9N9ln6lbtamp4WXys/E34eVqiOa0lhdaD5xakvB/lc5WEd19pa0alpEPYkWxK3zTiadkpcn6bmZQV3Yzpyu7dSzwWaty3dx7GN8iHVydz3SGjadZLaQUmsk3v81mSlOazvn59v3MKVadJ/A7GjA6Do0neFNJ885S8G9x5KVSeTZnUxNSorSZfaLo9buV/HcXuzaCjNfIgYifwluXpBAAAAAAAAAAAAAAAAAAAAAAAAAAAAAAKzSVO7l2x/ApdoU7ykuq9CZQlZIrMDPUnGXg+5lBg67w9ZVPr2Eqqt+DidLGSaus0zt4TjOKlF5MqmmnZkfHy6urz+RX7SqJUuHzZtor4rlNit1uLOZrWirLUnU9bkPZEWxv3zXiaXVl9cTKC+JGdKfxoYS6imt6Rna1QVWnJo3/b38Gff+hM4aNPC+ZPhB2Tla9rvkjdRpZ73Q0N55E7Rq3vsRdYBasj4h6InFiRgAAAAAAAAAAAAAAAAAAAAAAAAAAAAACNjYZJ8iDjYZKfQ20nnYqKtGzZy1ejuTaJqldGdGrKO5mVHEVaWUGYyjGWp7OtJ/WZ7PEVJahRSNOoRt0zuNmN0bxqrwytzNlOGdzZTedxQpWiJxvIVJXkScJgvefDd+ZY06bebNNSryRtxW5R4ydvDj6EicbJRXP2zynrvdCzwsLR78y4wsN2HaQ6juzcSDWAAAAAAAAAAAAAAAAAAAAAAAAAAAAAAeSV8jGUVJNPRhOxXVaOeq963Pmiir4e74ctVo+q96kqM+ZHcCsdJp2ZtueapjuHtxqjcA1T1U2DGVM2KKijJSsSMNR4vdwN2Gobz32aZz5G6pLi8kWDtFXZglyRrw1FylrPuXYv1PMPSdWe8/a/JnUmox3UWaLpZEMAAAAAAAAAAAAAAAAAAAAAAAAAAAAAAAAA11qWsuTW58jRXoKrG2jWj6e+hlGW6yJKOerJWfDk+78irnBN7lVWl59n21RvT5x0MHRa7SPLDTWmZkppmNuxmlwa1Rl3iz4I9VOT0QulqzKNHmb44ZLOo+4xc+hsvyX4Ikb70hH0RhbqxGg288/kj2GHlOV5Z+SDqJLImQhYtadNQVkaG7mRmeAAAAAAAAAAAAAAAAAAAAAAAAAAAAAAAAAAAxnBNWaujCpTjUjuzV0eptO6NDoSXsu65S/8Ab87kN4WpH+nK66P76/VM2b6eqPOtxg/Bxa+dzDdqLWD7rP1v4DLqe37H5M9+L/F/Qd56k+T9DJQm/wC1+H3PLrqZxp8/Q3Rof5Hjl0NiRISSyRgeno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460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MTEhASExIVEhUTExgSFxYSFBATEhIWGBUWFhgUFBcYHCggGRolHRcVIjEhJSkrLi4vFx81ODMsNygtLisBCgoKDg0OGxAQGywmICQ4NDI2LDQsLCwsLzU0LC8tNDIsLCwsLCwsLC0vNCwsLCwsLC8sLSwsLCwsLCwsNCwsLP/AABEIAMkA+wMBEQACEQEDEQH/xAAbAAEAAgMBAQAAAAAAAAAAAAAABAUCAwYBB//EAEMQAAIBAgIGBwUFBQcFAQAAAAABAgMRBCEFEhMxQVEGImFxgZGhMkJSsfAUgsHR4QcjcpKiQ1NiY3OywiQzo9LxFf/EABoBAQACAwEAAAAAAAAAAAAAAAAEBQIDBgH/xAA4EQACAQIDBQYFAgYCAwAAAAAAAQIDEQQhMQUSE0FRcYGhscHwImGR0eEUMiMkM0JS8QbiNGJy/9oADAMBAAIRAxEAPwD7iAAAAAAAAAAAAAAAAAAAAAAAAAeRd0muOYB6AAAAYuC+mwDzZrt85fmANmvx3sAbNdvnL8wD1wX02AebNdvmwAqa7fNgHurlbPzYB5s12+cgBs12+bAMkgD0AAAAAAAAAAAAAAAAAAAAAAAFfpfEWVOkvar1FSXZGzlUl2WhGdnz1eZjJ8upuowveT0ir+i8bdxYGRpAAAAAAAAAAAAAAAAAAAAAAAAAAAAAAAAAAAAAAAAAAAAAOYwGJ+0aTxEk708HRVCPJ1astapLvSgo+DI8Zb9V/wDrkWNWHBwcVzm79y087nTkgrgAAAAAAAAAAAAAAAAAAAAAAAAAAAAAAAAAAAAAAAAAAAQ9MY5UKFas/wCzg5Jc3wXi7LxNdWahByfI3UKTq1IwXM5f9l9NrDV6s31quIlJyfHqxzf3nIiYDOm5Pmyy2y1xowjol9/Sx2hPKcAAAAAAAAAAAAAAAAAAAAAAAAAAAAAAAAAAAAAAAgS0tTjWVCb2c5Zw18o1V/ly3NrjHf2WszXxIqW69fM3rDzdPiRzS1+Xb99CebDQADjv2m4q1CnSX9rUu+2MM/8Ac4FZtSru01Hr6FxsWnvVXPovP8XMug1JT0fUp85VYO3ByX5SRlgLTwzXaebTbhi1LsZcdFdKfaMNTqP211J/xx3vxyfiSMJX41JS58yJjsPwKzitNV2e8i3JJDAAAAAAAAAAAAAAAAAAAAAAAAAAAAAAAAAAAAABW9INDQxVGVKeXGEuMJrdJfWauaq1JVY7rJGFxMsPUU4966o5nob0iqRqywOLf72DcYTbu5Ne5J8XbNS4rt3xMLiJKXCqaos9oYKDgsTQ/a9V6/dcjrcdjNnKhH+9q7P/AMc5L1jFeJLqVNyUV1dvBlVSpb8Zv/FX8Ujken9HaV8JTbspJxvy1pRV/kVG1s6kIlzsiW5RqS6eiIHRbTH2OdWlWT1W7uyu4zSte3FNW8kRsDjVh5OFTT1/JIx+E/VxjUp6+n4N37O8Zq1qlJ7qsdZL/FHl4N/ym3ZNf+I4PnmYbYo71JVFy8n+fM+hHQHNgAAAAAAAAAAAAAAAAAAAAAAAAAAAAAAAAAAAGFWnrJq7V+Kdmu1M8krqxlGW67lJgNNSjWlhcRbXTtColaNVP2brhJ9mV7rvr6WN3a3Ara8nyf59SwrYJSorEUdOa5r7rxscz+03R+pUoYqHVbeo2t6nHrQl32T/AJUatow3ZRqL30LHYlbfhKjLt7nk/fzJuntL69HR2IW9vatL4o6usvO6NG0MTaFGout/oa8Fhd2rWpPs+tzZ08XWwtVZpXz8YyX4nm2cuHNaf6PNkZqpTfvVGjH4OnWtJ3T4Sja7XJ8yDOEambNtKrOjkvoRNWNHFYSUFZJxj4OTUm/CTPKclSxFNr37ubs62HqKWv4/B9CrVYxjKUmoxinJt5JJZts6xtJXZy8YuTUVqyFoXHuvB1ratOTezT9pwTtry5azu0uVuZrpVOIt7lyN+JoqjLh3u1r29O7zLA2kcAAAAAAAAAAAAAAAAAAAAAAAAAAAAAAAAA0zxKU4098pJytyiuL8Wl/8NTqxU1T5vPuNiptwc+Sy7zjOmueIjbeqcc1vvrSa/A5nbc7YlW5JebOg2T/Qd+r8kSemE9ro2FSW+9KX3n1X82W2IqcXBRm9XZkfZseHj3BaZo57Rv7zC0KfwSxCX8tOqvmymxD36UI9N70ZaVVw8ROfXc82i9UvtOAcd9TD2duLUU0n/LfxiS1L9XgLf3Q9Px4or939Njr/ANs/X8+DKnA4rqpP3cvDgVlGreNuhOrUviv1NOk6l9R8r/gYV55pozw8bXRd/tAx8pujgqbs60oufc5asI+Lz+6uZ0m0KrbjRjzKzY9BRUsTPSN7fS78PM7DDUFCEIRVowiopcklZFnGKiklyKOc3OTk9XmbTIxAAAAAAAAAAAAAAAAAAAAAAAAAAAAAAAATAOW0djr4+o5P2lKlHklFq3nqvzOdw2J3tpScud4ruf4LqvQtgopcrN9/+zn9MYra1as+Dll3LJeiRSY2vxsRKa0v4LItMLS4VKMCf0xqamDwtD3pasmuyMc/6pLyOgxT4WEp0nrl4L7kXZcOJi6lXkr+L+xU6CerShP4MS0+6pTS/wCDK9/0oy6St9V+CbjFvVHHrHyf5NlDFyw1ZyhwdrPdKDzs/rgRaVaeFrb0Pp1R5KlHFUbS/wBM04yUNfXpPqyz1X7UOcH2Lg+XiYVtxT36Wj5c18vsbKSm47tTVc+vz+5pctZxXN28zXJObSRmlupstYPa6Xu90arS7NlBpesToFLiY/sfkiDJcLZeXNeb/J9DL45YAAAAAAAAAAAAAAAAAAAAAAAAAAAAAAAAAiRq6tXUe6aco969qPyf8xFVTcrcN6SzXbzXr9Te471PfXLJ+j9PocPpyk4VKnDVqy8pdeL8n6HJ4+i6daXa/HNHR4SanTXzS8MmatBYXbVoQtknrS/hW/zyXiYYDC8evGPLV9i92MsZW4NFy56LtNXSrFbbE1Ze7T/dR8HZ/wBTl5Im7RxHExFlyy+mvibdm0uDh4rnLN++yx70cobWni6C9qUI1YfxU28l36yRnhIcanUo82k12o82hPhTp1uSbT7GQK9fXin70cnzIk478b80Zwjw5W5MibY0bhJsTtBrXxFCPOpF+Ces/RMkYSjvV4L5/kj4uW5QnL5P7Fh0bqa2kIz+KdV+cZsm4Ke9jL9W/U07Qju4Bx6KPmj6QdMciAAAAAAAAAAAAAAAAAAAAAAAAAAAAAAAAAVnSBNUlUXtUpxmvOzXdZldtRNUOLHWDTXr4EzBNOpuPSSaKXpVQU4QxEfYnFQn/hu7wm+6Ts+yRDx9ONenHER0az9H3PJk7ATdObovVO6+fVd6zRG6GVFCjjKluvTTvzWrFtLzv5GOzLUqNWpzXojbtJOpWpQ5P1Zy69l827nPOXx3ZeN/GbtF4t0asKsc9V5r4k8mvIlYfEOjUU1yMMRRVek6b5l30h0Jtl9swfX1s501vb4uK+LnHjvXbd18NGuuPQzvqvfPqiowuLdF/p8TlbR++XRnEVKu+2XNcUyr3My8iXfRGVpV8R/cUnb/AFKnUh/yJOHSpKVZ/wBq8XkiFjlvqFH/ACfgs36EzoqrYuh3tf0SRG2bL+Zh75My2k74Wfvmj6adecaY66vbja/d3+vkeXV7Htna5kengAAAAAAAAAAAAAAAAAAAAAAAAAAAAABD0vC9Csv8uTXeotr1NGJhv0Zx6p+RuwztVi/mii0bi1sVGdnDabOae7Z1U1n963gUWzcQlQ3J6J2fZL/t4FpiKLdXejra67Y/graWDlgcTKE23hsVHY7T4G01BVHwau1finfgyZGg8PUcX+yeV/ubHWWLoqUf6kM7detvPwKDGUJU5ShJWcW4vvRzM6bhNwlqi5hNVIqcdGaqckzB3RncsNGaQqUJa1N2vvi84y71+Jvw2MqYeW9B93JkfEYenXjuzXfzRdV4YHHf92OwrPLXi1Fv726X3lcvqeMwmLyn8MvfPT6lWoYvBf03vR6fjVdxU6SwUcJT+ywntG6m1qSsldtWhC1+Ec+9kDaU407YeDvzfoibhZyxEuPJWysl5vvZs6MU/wDqqPe35QkR9mO+Kh3+TM9oy/lp++aO80ljdlFNLWnJ6kIcZye5di4t8EdZXrcKN7XbyS6v3qcxh6PFl0Szb6L3obMHQcI5vWk+tKXxSe/uXBLgkjOlBxjm7vm/fh8jCrNTlkrLkvl71+ZvNhrAAAAAAAAAAAAAAAAAAAAAAAAAAAAAANWKXUn/AAv5Mxl+1mUP3I47R9HXp1afx0bpc5RtJfJnI4anvurS6p/VO6OgrT3JRn0fg8ifofStOtS+z4izutXr+zUXBO/vFls7adOrDg1nnpnz/JFxeEnSqcaj25ar8GPSDo7rU1KDc5QWq75znBbrv3pJZX3tLnv92ps5zjxaWcl4r1a8V8z3A7QUZbk8k/on6J+HYcBXi4Oz8HzOfg1JZHRKzJOFxSeTyfPn+pqnTazRjJNEzUNNzXvERy1qiit0c2brbsLvmZ6K503RGj++c3kqcJSbe5Xy+V/Is9iRvXc3pFe/Uq9qT/gqC1bLrRMtvVnipZQhenST4L3p97/NcC6wkv1FWWJl+1ZR9X77CtxK4FJUI6vOXoi+RaorQAAAAAAAAAAAAAAAAAAAAAAAAAAAAAAAacbK1Oo+UJP0ZhUdoNmdNXmu05rQUbVafc1/Szmdn/8Alrv8mXGLzov3zKbTmG2OIcN0Z5x5c0vmvulbtHDcGtOK01XY/toT8JV4tFS5rX371NuG0rVpWUajSvZKVpR7lfd4GGH2jiaOUJOy5a++4xqYWlVzlHMj6Uar3coRjJ73C6u/is3vMK2MdWfE3Unzto+42UI8FWTbXzOVxFNwk4vevVcyVBqcd5FjFqSujZ/+hPV1b+PvW5XMeBHe3jzhq9y00ThrQ1nvln4cPzIeIqXlZcjRVnd2OhcXTw6hH28TJN89msorxfpcs6alRwqgv3VfLRfV+BW3VSu5vSHnz+h0VCKTpYaHs04qVR87bl4t3ZdRa4sMHT0iryfku95v5d5VTbalXlq9PfyWSLYuCCAAAAAAAAAAAAAAAAAAAAAAAAAAAAAAACHpadqU+1avn+lyNjJ7lGTN+HV6iKfQ0P3sexN+lvxKLZsL4hPpfyLDFy/hMdONGbWjrx9qnmrb9+Xr82TNs0PgVdf25Psf2+5hsrEcOpuvRnDYbSUKkXTq9VtWu/Zfb2M5ieGnTlv080dBKlKL3omeDxji9WeaWV97X5oxq0lL4oidPeV4jT+GThGovdybXGL/AF+Ywc7ScHzPMPO0t1lNgaGvUhDm8+5Zv0J9WW5ByJM5bsWztsDhNecIc3buXH0uVmEovEV40+r/AN+BU1qu5By6EzFYhfaXO3Vpu0Vw6iaiu7WzLbE4qMcU6nKOSXZp45kenTfA3eb179fAuOjULxqVHm5zzfO2fzbLH/j8XKnOtLWT19/Nsg492lGC0SLDG4jUUH8VSMPN5+ly4xNfhRi+rS+rIlKnvt/JNkkkGoAAAAAAAAAAAAAAAAAAAAAAAAAAAAAAq9OTyjHtv9epV7Un8Ch1JmDWbZW0sTslKSV5ytTpp8ZSfHsVivw1XgpzX7naK7WTJU+K1F6LN9iOhjQWpqSet1bNvfK+9vvL90lKnw5Zpqz+ZVOfx7yyPlPSjQ7pVJSSy1rPsfB9z3nH070qksPPWPiuXgddg8SqsF792IejldNcvkzTiVuyv1JMmWCT1Jw3qUWu58GvEiprfUuhqaTalzI/RzDvazbWcY28W1+pJx8v4StzZ5ip/CjtNAxtVvyjJ+hlsJL9Vd8k2U2Nd6VvmigqY1JVW3nGTXa3wIdSMpyiuuZYxpNuNjsujFVOk0uEvRpNP65HU/8AH5p4Zx5psotoRaq3MNN1tapSprhJN97aSXz8zHaldSr06MeTTfbfI9wkN2EpvoXSZfJ3K89PQAAAAAAAAAAAAAAAAAAAAAAAAAAAACn0rnPuRR7Qe9Vt0J+GygVOjY7TFw+Gndrwyv5teRW4D+Njl0jd++8nYh8PCvq/fkdcdcURQ9I8GpWk1dSWpJc+X4+Ry238O41IV488u9Zr1+hZYGq0nHpmcNPR7o1kt8ZXs+zk+1OxXznxqN+aL6FZVI35kvZEAb5twaUZ3a9pWb7E/rzEruNjXVTlHIvdHy1akW9259zViRs+oqOIjJ6aPseXhqVtdb0GkcDp6MqeIrQkrPWb7088vrgT4UmluvVZfQvMNJTpRkjbo7pFVppRjdv2VquSk+Sy3mH6eUJOdObjfWzsY1sJTqZyOw0HRq3jOpnUbvb3YPgu18W+Z7hI71dOHLz6vzKjFShZqOnmdjThZJcvXtOxhFRikijk7u5kZHgAAAAAAAAAAAAAAAAAAAAAAAAAAAAKbSeUpvkvwKDHO05y6fYsMPokQujVO1WX+m/90SDsJfzL/wDl+aJG0JXprt9GdMdaU5E0nC9N9ln6lbtamp4WXys/E34eVqiOa0lhdaD5xakvB/lc5WEd19pa0alpEPYkWxK3zTiadkpcn6bmZQV3Yzpyu7dSzwWaty3dx7GN8iHVydz3SGjadZLaQUmsk3v81mSlOazvn59v3MKVadJ/A7GjA6Do0neFNJ885S8G9x5KVSeTZnUxNSorSZfaLo9buV/HcXuzaCjNfIgYifwluXpBAAAAAAAAAAAAAAAAAAAAAAAAAAAAAAKzSVO7l2x/ApdoU7ykuq9CZQlZIrMDPUnGXg+5lBg67w9ZVPr2Eqqt+DidLGSaus0zt4TjOKlF5MqmmnZkfHy6urz+RX7SqJUuHzZtor4rlNit1uLOZrWirLUnU9bkPZEWxv3zXiaXVl9cTKC+JGdKfxoYS6imt6Rna1QVWnJo3/b38Gff+hM4aNPC+ZPhB2Tla9rvkjdRpZ73Q0N55E7Rq3vsRdYBasj4h6InFiRgAAAAAAAAAAAAAAAAAAAAAAAAAAAAACNjYZJ8iDjYZKfQ20nnYqKtGzZy1ejuTaJqldGdGrKO5mVHEVaWUGYyjGWp7OtJ/WZ7PEVJahRSNOoRt0zuNmN0bxqrwytzNlOGdzZTedxQpWiJxvIVJXkScJgvefDd+ZY06bebNNSryRtxW5R4ydvDj6EicbJRXP2zynrvdCzwsLR78y4wsN2HaQ6juzcSDWAAAAAAAAAAAAAAAAAAAAAAAAAAAAAAeSV8jGUVJNPRhOxXVaOeq963Pmiir4e74ctVo+q96kqM+ZHcCsdJp2ZtueapjuHtxqjcA1T1U2DGVM2KKijJSsSMNR4vdwN2Gobz32aZz5G6pLi8kWDtFXZglyRrw1FylrPuXYv1PMPSdWe8/a/JnUmox3UWaLpZEMAAAAAAAAAAAAAAAAAAAAAAAAAAAAAAAAA11qWsuTW58jRXoKrG2jWj6e+hlGW6yJKOerJWfDk+78irnBN7lVWl59n21RvT5x0MHRa7SPLDTWmZkppmNuxmlwa1Rl3iz4I9VOT0QulqzKNHmb44ZLOo+4xc+hsvyX4Ikb70hH0RhbqxGg288/kj2GHlOV5Z+SDqJLImQhYtadNQVkaG7mRmeAAAAAAAAAAAAAAAAAAAAAAAAAAAAAAAAAAAxnBNWaujCpTjUjuzV0eptO6NDoSXsu65S/8Ab87kN4WpH+nK66P76/VM2b6eqPOtxg/Bxa+dzDdqLWD7rP1v4DLqe37H5M9+L/F/Qd56k+T9DJQm/wC1+H3PLrqZxp8/Q3Rof5Hjl0NiRISSyRgeno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12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/>
          <a:stretch/>
        </p:blipFill>
        <p:spPr>
          <a:xfrm>
            <a:off x="2540653" y="4591335"/>
            <a:ext cx="3486151" cy="1123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9528" y="4702314"/>
            <a:ext cx="299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 Semibold" pitchFamily="34" charset="0"/>
                <a:ea typeface="+mn-ea"/>
                <a:cs typeface="+mn-cs"/>
              </a:rPr>
              <a:t>CIO</a:t>
            </a:r>
            <a:endParaRPr lang="en-US" sz="4000" dirty="0">
              <a:solidFill>
                <a:schemeClr val="bg1"/>
              </a:solidFill>
              <a:latin typeface="Segoe UI Semi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7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2.gstatic.com/images?q=tbn:ANd9GcRgELreR_3xm3HKOgGmHSJi6z-nVyvgfHF8XWBRgNX83OodBmZ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1047751"/>
            <a:ext cx="2466975" cy="1847851"/>
          </a:xfrm>
          <a:prstGeom prst="rect">
            <a:avLst/>
          </a:prstGeom>
          <a:noFill/>
          <a:ln>
            <a:solidFill>
              <a:srgbClr val="85AF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71988" y="3253635"/>
            <a:ext cx="5891213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200" b="1" u="sng" dirty="0" smtClean="0">
                <a:solidFill>
                  <a:srgbClr val="272D71"/>
                </a:solidFill>
                <a:latin typeface="HelveticaNeueLT Std" pitchFamily="34" charset="0"/>
              </a:rPr>
              <a:t>Key Purpose: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1400" b="1" dirty="0" smtClean="0">
                <a:solidFill>
                  <a:srgbClr val="272D71"/>
                </a:solidFill>
                <a:latin typeface="HelveticaNeueLT Std" pitchFamily="34" charset="0"/>
              </a:rPr>
              <a:t>“Canaries in the Mine”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200" dirty="0" smtClean="0">
                <a:solidFill>
                  <a:srgbClr val="272D71"/>
                </a:solidFill>
                <a:latin typeface="HelveticaNeueLT Std" pitchFamily="34" charset="0"/>
              </a:rPr>
              <a:t>Identify and prevent potential problems early</a:t>
            </a:r>
          </a:p>
          <a:p>
            <a:pPr lvl="1">
              <a:spcBef>
                <a:spcPct val="40000"/>
              </a:spcBef>
            </a:pPr>
            <a:endParaRPr lang="en-US" sz="8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1400" b="1" dirty="0" smtClean="0">
                <a:solidFill>
                  <a:srgbClr val="272D71"/>
                </a:solidFill>
                <a:latin typeface="HelveticaNeueLT Std" pitchFamily="34" charset="0"/>
              </a:rPr>
              <a:t>Making confident decisions to increase velocity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200" dirty="0" smtClean="0">
                <a:solidFill>
                  <a:srgbClr val="272D71"/>
                </a:solidFill>
                <a:latin typeface="HelveticaNeueLT Std" pitchFamily="34" charset="0"/>
              </a:rPr>
              <a:t>Committing resources to projects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200" dirty="0" smtClean="0">
                <a:solidFill>
                  <a:srgbClr val="272D71"/>
                </a:solidFill>
                <a:latin typeface="HelveticaNeueLT Std" pitchFamily="34" charset="0"/>
              </a:rPr>
              <a:t>Changing resource commitments to adjust to change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200" dirty="0" smtClean="0">
                <a:solidFill>
                  <a:srgbClr val="272D71"/>
                </a:solidFill>
                <a:latin typeface="HelveticaNeueLT Std" pitchFamily="34" charset="0"/>
              </a:rPr>
              <a:t>Prioritizing work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200" dirty="0" smtClean="0">
                <a:solidFill>
                  <a:srgbClr val="272D71"/>
                </a:solidFill>
                <a:latin typeface="HelveticaNeueLT Std" pitchFamily="34" charset="0"/>
              </a:rPr>
              <a:t>Identifying opportunities for improvement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endParaRPr lang="en-US" sz="1200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9C1"/>
                </a:solidFill>
                <a:latin typeface="HelveticaNeueLT Std" pitchFamily="34" charset="0"/>
              </a:rPr>
              <a:t>Communication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: 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</a:rPr>
              <a:t>Internal 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Leadership Team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5400000">
            <a:off x="2633665" y="1109667"/>
            <a:ext cx="1847851" cy="1724025"/>
          </a:xfrm>
          <a:prstGeom prst="triangle">
            <a:avLst>
              <a:gd name="adj" fmla="val 49484"/>
            </a:avLst>
          </a:prstGeom>
          <a:solidFill>
            <a:srgbClr val="0079C1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2" y="986164"/>
            <a:ext cx="3214305" cy="2122401"/>
          </a:xfrm>
          <a:prstGeom prst="rect">
            <a:avLst/>
          </a:prstGeom>
          <a:noFill/>
          <a:ln w="9525">
            <a:solidFill>
              <a:srgbClr val="0079C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al sign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276" y="2971802"/>
            <a:ext cx="771525" cy="695325"/>
          </a:xfrm>
          <a:prstGeom prst="rect">
            <a:avLst/>
          </a:prstGeom>
        </p:spPr>
      </p:pic>
      <p:pic>
        <p:nvPicPr>
          <p:cNvPr id="23" name="Picture 22" descr="flame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2426" y="1590677"/>
            <a:ext cx="1534377" cy="1228725"/>
          </a:xfrm>
          <a:prstGeom prst="rect">
            <a:avLst/>
          </a:prstGeom>
        </p:spPr>
      </p:pic>
      <p:grpSp>
        <p:nvGrpSpPr>
          <p:cNvPr id="16" name="Group 12"/>
          <p:cNvGrpSpPr/>
          <p:nvPr/>
        </p:nvGrpSpPr>
        <p:grpSpPr>
          <a:xfrm>
            <a:off x="7162805" y="2895600"/>
            <a:ext cx="1656803" cy="914400"/>
            <a:chOff x="4038600" y="4343400"/>
            <a:chExt cx="1220801" cy="9906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4038600" y="4343400"/>
              <a:ext cx="1066800" cy="990600"/>
            </a:xfrm>
            <a:prstGeom prst="roundRect">
              <a:avLst/>
            </a:prstGeom>
            <a:solidFill>
              <a:srgbClr val="00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4375482" y="4425950"/>
              <a:ext cx="883919" cy="7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ctr" rotWithShape="0">
                      <a:schemeClr val="bg1">
                        <a:lumMod val="85000"/>
                      </a:schemeClr>
                    </a:outerShdw>
                  </a:effectLst>
                  <a:latin typeface="Arial" charset="0"/>
                </a:rPr>
                <a:t>IT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ctr" rotWithShape="0">
                    <a:schemeClr val="bg1">
                      <a:lumMod val="85000"/>
                    </a:schemeClr>
                  </a:outerShdw>
                </a:effectLst>
                <a:latin typeface="TriplexBold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6613610"/>
            <a:ext cx="8305800" cy="24622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#EDU12 Too many tracking tools and request channels necessitates massive amounts of manual reporting, making decision-making difficult  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90384"/>
            <a:ext cx="6103835" cy="40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381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“Complicating” Factors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1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ounded Rectangle 59"/>
          <p:cNvSpPr/>
          <p:nvPr/>
        </p:nvSpPr>
        <p:spPr bwMode="auto">
          <a:xfrm>
            <a:off x="723904" y="713722"/>
            <a:ext cx="7725203" cy="4512347"/>
          </a:xfrm>
          <a:prstGeom prst="roundRect">
            <a:avLst>
              <a:gd name="adj" fmla="val 3680"/>
            </a:avLst>
          </a:prstGeom>
          <a:noFill/>
          <a:ln w="38100" cap="flat" cmpd="sng" algn="ctr">
            <a:solidFill>
              <a:srgbClr val="16039F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23904" y="713722"/>
            <a:ext cx="7725203" cy="3791603"/>
          </a:xfrm>
          <a:prstGeom prst="roundRect">
            <a:avLst>
              <a:gd name="adj" fmla="val 4358"/>
            </a:avLst>
          </a:prstGeom>
          <a:solidFill>
            <a:schemeClr val="bg1"/>
          </a:solidFill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911573" y="3272623"/>
            <a:ext cx="4238607" cy="923097"/>
          </a:xfrm>
          <a:prstGeom prst="roundRect">
            <a:avLst>
              <a:gd name="adj" fmla="val 11672"/>
            </a:avLst>
          </a:prstGeom>
          <a:solidFill>
            <a:srgbClr val="7030A0">
              <a:alpha val="43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911573" y="2124682"/>
            <a:ext cx="4238607" cy="983949"/>
          </a:xfrm>
          <a:prstGeom prst="roundRect">
            <a:avLst>
              <a:gd name="adj" fmla="val 11672"/>
            </a:avLst>
          </a:prstGeom>
          <a:solidFill>
            <a:srgbClr val="92D050">
              <a:alpha val="62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911573" y="1140733"/>
            <a:ext cx="4238607" cy="819957"/>
          </a:xfrm>
          <a:prstGeom prst="roundRect">
            <a:avLst>
              <a:gd name="adj" fmla="val 11672"/>
            </a:avLst>
          </a:prstGeom>
          <a:solidFill>
            <a:schemeClr val="accent1">
              <a:alpha val="62000"/>
            </a:scheme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58296" y="4895830"/>
            <a:ext cx="195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TDAnalysis Reporting</a:t>
            </a:r>
            <a:endParaRPr lang="en-US" sz="14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6687" y="5221068"/>
            <a:ext cx="372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Web Services: Service-Oriented Architecture</a:t>
            </a:r>
            <a:endParaRPr lang="en-US" sz="14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41293" y="3655270"/>
            <a:ext cx="419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Tickets</a:t>
            </a:r>
            <a:endParaRPr lang="en-US" sz="1200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2911571" y="812750"/>
            <a:ext cx="5469171" cy="3498485"/>
          </a:xfrm>
          <a:prstGeom prst="roundRect">
            <a:avLst>
              <a:gd name="adj" fmla="val 5585"/>
            </a:avLst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31949" y="837503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Work Request Fulfillment Streams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19221" y="1652651"/>
            <a:ext cx="82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MyWork®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979937" y="2225858"/>
            <a:ext cx="4101879" cy="77344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2979937" y="3381951"/>
            <a:ext cx="4101879" cy="7106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0213" y="4943455"/>
            <a:ext cx="604088" cy="2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ounded Rectangle 74"/>
          <p:cNvSpPr/>
          <p:nvPr/>
        </p:nvSpPr>
        <p:spPr bwMode="auto">
          <a:xfrm>
            <a:off x="723904" y="713722"/>
            <a:ext cx="7725203" cy="4848878"/>
          </a:xfrm>
          <a:prstGeom prst="roundRect">
            <a:avLst>
              <a:gd name="adj" fmla="val 3198"/>
            </a:avLst>
          </a:prstGeom>
          <a:noFill/>
          <a:ln w="38100" cap="flat" cmpd="sng" algn="ctr">
            <a:solidFill>
              <a:srgbClr val="16039F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2979937" y="1250060"/>
            <a:ext cx="4101879" cy="6013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7" name="Left Brace 76"/>
          <p:cNvSpPr/>
          <p:nvPr/>
        </p:nvSpPr>
        <p:spPr bwMode="auto">
          <a:xfrm rot="10800000">
            <a:off x="7150179" y="1195397"/>
            <a:ext cx="205095" cy="2951847"/>
          </a:xfrm>
          <a:prstGeom prst="leftBrace">
            <a:avLst>
              <a:gd name="adj1" fmla="val 1944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7423637" y="1632707"/>
            <a:ext cx="820376" cy="765294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79" name="Picture 78" descr="clipartwomandarkh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428" y="1851363"/>
            <a:ext cx="428491" cy="43731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784833" y="1359388"/>
            <a:ext cx="270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Governance &amp; Projects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22439" y="2438187"/>
            <a:ext cx="36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Service Desk &amp; Assets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4134" y="3462757"/>
            <a:ext cx="362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Operations, Config. &amp; Change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2" descr="http://t1.gstatic.com/images?q=tbn:ANd9GcQ5tL9s_gh5_7qjKBHbzBrawOBOomjIim90VhIFfqBX0OFqLTzDb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690" y="5268206"/>
            <a:ext cx="296749" cy="267672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7423637" y="1414054"/>
            <a:ext cx="957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Productivity</a:t>
            </a:r>
            <a:endParaRPr lang="en-US" sz="11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Up-Down Arrow 84"/>
          <p:cNvSpPr/>
          <p:nvPr/>
        </p:nvSpPr>
        <p:spPr bwMode="auto">
          <a:xfrm>
            <a:off x="4962512" y="1960691"/>
            <a:ext cx="136729" cy="163991"/>
          </a:xfrm>
          <a:prstGeom prst="upDownArrow">
            <a:avLst/>
          </a:prstGeom>
          <a:noFill/>
          <a:ln w="15875" cap="flat" cmpd="sng" algn="ctr">
            <a:solidFill>
              <a:srgbClr val="0070C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6" name="Up-Down Arrow 85"/>
          <p:cNvSpPr/>
          <p:nvPr/>
        </p:nvSpPr>
        <p:spPr bwMode="auto">
          <a:xfrm>
            <a:off x="4962512" y="3108631"/>
            <a:ext cx="136729" cy="163991"/>
          </a:xfrm>
          <a:prstGeom prst="upDownArrow">
            <a:avLst/>
          </a:prstGeom>
          <a:noFill/>
          <a:ln w="15875" cap="flat" cmpd="sng" algn="ctr">
            <a:solidFill>
              <a:srgbClr val="0070C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7355273" y="1414052"/>
            <a:ext cx="957105" cy="2686866"/>
          </a:xfrm>
          <a:prstGeom prst="roundRect">
            <a:avLst>
              <a:gd name="adj" fmla="val 5585"/>
            </a:avLst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7423637" y="2452664"/>
            <a:ext cx="820376" cy="601302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92000" y="2472608"/>
            <a:ext cx="82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TDMobile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7423637" y="3163295"/>
            <a:ext cx="820376" cy="655966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76162" y="3227397"/>
            <a:ext cx="936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TDCommunity</a:t>
            </a:r>
            <a:endParaRPr lang="en-US" sz="8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2" descr="http://t0.gstatic.com/images?q=tbn:ANd9GcRy1qjfIUwJJJDC9DeRiqY8FZo6eQsBeS6wjq5wm6k-6cVsEQPq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8729" y="2671321"/>
            <a:ext cx="393099" cy="314318"/>
          </a:xfrm>
          <a:prstGeom prst="rect">
            <a:avLst/>
          </a:prstGeom>
          <a:noFill/>
        </p:spPr>
      </p:pic>
      <p:pic>
        <p:nvPicPr>
          <p:cNvPr id="93" name="Picture 92" descr="groupofpeo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8731" y="3381951"/>
            <a:ext cx="410188" cy="327983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13009" y="830450"/>
            <a:ext cx="124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Work Requests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8"/>
          <p:cNvGrpSpPr/>
          <p:nvPr/>
        </p:nvGrpSpPr>
        <p:grpSpPr>
          <a:xfrm>
            <a:off x="782143" y="812750"/>
            <a:ext cx="1223765" cy="3553149"/>
            <a:chOff x="522114" y="1295400"/>
            <a:chExt cx="1364023" cy="4191000"/>
          </a:xfrm>
        </p:grpSpPr>
        <p:sp>
          <p:nvSpPr>
            <p:cNvPr id="105" name="TextBox 104"/>
            <p:cNvSpPr txBox="1"/>
            <p:nvPr/>
          </p:nvSpPr>
          <p:spPr>
            <a:xfrm>
              <a:off x="522114" y="1577760"/>
              <a:ext cx="1364023" cy="29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Catalog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" name="Picture 105" descr="email icon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856" y="2971799"/>
              <a:ext cx="886974" cy="697659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616656" y="2787458"/>
              <a:ext cx="1195917" cy="29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Email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6656" y="3733798"/>
              <a:ext cx="1195917" cy="29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Web Forms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6655" y="4599799"/>
              <a:ext cx="1195917" cy="29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Web Services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" name="Picture 109" descr="webform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306" y="3962399"/>
              <a:ext cx="600075" cy="600075"/>
            </a:xfrm>
            <a:prstGeom prst="rect">
              <a:avLst/>
            </a:prstGeom>
          </p:spPr>
        </p:pic>
        <p:pic>
          <p:nvPicPr>
            <p:cNvPr id="111" name="Picture 2" descr="http://t1.gstatic.com/images?q=tbn:ANd9GcQ5tL9s_gh5_7qjKBHbzBrawOBOomjIim90VhIFfqBX0OFqLTzDb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5643" y="4876799"/>
              <a:ext cx="533400" cy="509155"/>
            </a:xfrm>
            <a:prstGeom prst="rect">
              <a:avLst/>
            </a:prstGeom>
            <a:noFill/>
          </p:spPr>
        </p:pic>
        <p:sp>
          <p:nvSpPr>
            <p:cNvPr id="112" name="Rounded Rectangle 111"/>
            <p:cNvSpPr/>
            <p:nvPr/>
          </p:nvSpPr>
          <p:spPr bwMode="auto">
            <a:xfrm>
              <a:off x="609600" y="1295400"/>
              <a:ext cx="1219200" cy="4191000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2159560" y="2625066"/>
            <a:ext cx="546917" cy="407352"/>
            <a:chOff x="2197976" y="2895600"/>
            <a:chExt cx="814223" cy="704851"/>
          </a:xfrm>
        </p:grpSpPr>
        <p:pic>
          <p:nvPicPr>
            <p:cNvPr id="103" name="Picture 9" descr="http://www.manageengine.com/products/service-desk/images/service-catalog-icon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97976" y="2895600"/>
              <a:ext cx="814223" cy="704851"/>
            </a:xfrm>
            <a:prstGeom prst="rect">
              <a:avLst/>
            </a:prstGeom>
            <a:noFill/>
          </p:spPr>
        </p:pic>
        <p:pic>
          <p:nvPicPr>
            <p:cNvPr id="104" name="Picture 11" descr="http://www.ownerslocker.com/images/layout/icon_extralarge_gears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62200" y="3124200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97" name="TextBox 96"/>
          <p:cNvSpPr txBox="1"/>
          <p:nvPr/>
        </p:nvSpPr>
        <p:spPr>
          <a:xfrm>
            <a:off x="2091195" y="2234010"/>
            <a:ext cx="683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Routing Logic</a:t>
            </a:r>
            <a:endParaRPr lang="en-US" sz="11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2091197" y="2234010"/>
            <a:ext cx="683647" cy="84728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>
            <a:off x="1954468" y="2561992"/>
            <a:ext cx="13672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2774844" y="2561992"/>
            <a:ext cx="13672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278" y="1844531"/>
            <a:ext cx="508461" cy="5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0395" y="1283439"/>
            <a:ext cx="762000" cy="7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304800" y="14287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Holistic View of IT/Service Organization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33429" y="713722"/>
            <a:ext cx="7725203" cy="4182107"/>
          </a:xfrm>
          <a:prstGeom prst="roundRect">
            <a:avLst>
              <a:gd name="adj" fmla="val 3536"/>
            </a:avLst>
          </a:prstGeom>
          <a:noFill/>
          <a:ln w="2857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6845" y="4543405"/>
            <a:ext cx="2859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Resource Management</a:t>
            </a:r>
            <a:endParaRPr lang="en-US" sz="14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4" y="4544747"/>
            <a:ext cx="325293" cy="3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6527" y="1371600"/>
            <a:ext cx="4375473" cy="21336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19600" y="1447800"/>
            <a:ext cx="4375473" cy="21336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63727" y="3505200"/>
            <a:ext cx="4375473" cy="19050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0534" cy="4343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9C1"/>
                </a:solidFill>
                <a:latin typeface="HelveticaNeueLT Std" pitchFamily="34" charset="0"/>
              </a:rPr>
              <a:t>Leadership Insights</a:t>
            </a:r>
            <a:endParaRPr lang="en-US" sz="20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3429000"/>
            <a:ext cx="4375473" cy="19050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9C1"/>
                </a:solidFill>
                <a:latin typeface="HelveticaNeueLT Std" pitchFamily="34" charset="0"/>
              </a:rPr>
              <a:t>Goals</a:t>
            </a:r>
            <a:endParaRPr lang="en-US" sz="26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066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Understanding of related trends in higher education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Group identification of key benefits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Group identification of common roadblocks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Explore solutions to common roadblocks via shared experiences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endParaRPr lang="en-US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547688" indent="-342900">
              <a:spcBef>
                <a:spcPct val="40000"/>
              </a:spcBef>
              <a:buFontTx/>
              <a:buChar char="»"/>
            </a:pPr>
            <a:endParaRPr lang="en-US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b="1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61847"/>
            <a:ext cx="9144000" cy="338554"/>
          </a:xfrm>
          <a:prstGeom prst="rect">
            <a:avLst/>
          </a:prstGeom>
          <a:solidFill>
            <a:srgbClr val="272D7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elveticaNeueLT Std Lt" pitchFamily="34" charset="0"/>
              </a:rPr>
              <a:t>More colleges and universities depend on TeamDynamixHE PPSM than any other solution</a:t>
            </a:r>
            <a:endParaRPr lang="en-US" sz="16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03424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Change Driver: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Addressing Perceived Value Challenges 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(Lack of Visibility)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9050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Project, Portfolio and Service Management Software Built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2783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2912" y="106448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itchFamily="34" charset="0"/>
                <a:cs typeface="Segoe UI" pitchFamily="34" charset="0"/>
              </a:rPr>
              <a:t>“I just don’t know what they do with $10M per year”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4038600" y="1981201"/>
          <a:ext cx="3657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429000" y="114300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457200" algn="ctr">
              <a:lnSpc>
                <a:spcPts val="1800"/>
              </a:lnSpc>
              <a:spcBef>
                <a:spcPct val="400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3F5BC8"/>
                </a:solidFill>
                <a:latin typeface="Arial" charset="0"/>
              </a:rPr>
              <a:t>Stakeholders often have a limited frame of reference and don’t understand the full scope of IT work</a:t>
            </a:r>
            <a:endParaRPr lang="en-US" sz="2000" dirty="0">
              <a:solidFill>
                <a:srgbClr val="3F5B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3" y="1981202"/>
            <a:ext cx="970901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sosceles Triangle 10"/>
          <p:cNvSpPr/>
          <p:nvPr/>
        </p:nvSpPr>
        <p:spPr bwMode="auto">
          <a:xfrm>
            <a:off x="4038600" y="3581401"/>
            <a:ext cx="3657600" cy="1524000"/>
          </a:xfrm>
          <a:prstGeom prst="triangle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10800000">
            <a:off x="4038600" y="2659043"/>
            <a:ext cx="3657600" cy="1600199"/>
          </a:xfrm>
          <a:prstGeom prst="triangle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00600" y="2784144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1700"/>
              </a:lnSpc>
              <a:spcBef>
                <a:spcPct val="4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Limited Understanding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810000" y="4572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1700"/>
              </a:lnSpc>
              <a:spcBef>
                <a:spcPct val="4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Limited Understanding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04800" y="38100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HelveticaNeueLT Std" pitchFamily="34" charset="0"/>
              </a:rPr>
              <a:t>Stakeholders Have Limited Visibility</a:t>
            </a:r>
          </a:p>
          <a:p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71988" y="3253636"/>
            <a:ext cx="4519613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200" b="1" u="sng" dirty="0" smtClean="0">
                <a:solidFill>
                  <a:srgbClr val="272D71"/>
                </a:solidFill>
                <a:latin typeface="HelveticaNeueLT Std" pitchFamily="34" charset="0"/>
              </a:rPr>
              <a:t>Key Purpose: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1400" b="1" dirty="0" smtClean="0">
                <a:solidFill>
                  <a:srgbClr val="272D71"/>
                </a:solidFill>
                <a:latin typeface="HelveticaNeueLT Std" pitchFamily="34" charset="0"/>
              </a:rPr>
              <a:t>Build understanding of: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400" dirty="0" smtClean="0">
                <a:solidFill>
                  <a:srgbClr val="272D71"/>
                </a:solidFill>
                <a:latin typeface="HelveticaNeueLT Std" pitchFamily="34" charset="0"/>
              </a:rPr>
              <a:t>Value provided 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400" dirty="0">
                <a:solidFill>
                  <a:srgbClr val="272D71"/>
                </a:solidFill>
                <a:latin typeface="HelveticaNeueLT Std" pitchFamily="34" charset="0"/>
              </a:rPr>
              <a:t>C</a:t>
            </a:r>
            <a:r>
              <a:rPr lang="en-US" sz="1400" dirty="0" smtClean="0">
                <a:solidFill>
                  <a:srgbClr val="272D71"/>
                </a:solidFill>
                <a:latin typeface="HelveticaNeueLT Std" pitchFamily="34" charset="0"/>
              </a:rPr>
              <a:t>onstraints (capacity/budget)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400" dirty="0" smtClean="0">
                <a:solidFill>
                  <a:srgbClr val="272D71"/>
                </a:solidFill>
                <a:latin typeface="HelveticaNeueLT Std" pitchFamily="34" charset="0"/>
              </a:rPr>
              <a:t>Workload profile</a:t>
            </a: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r>
              <a:rPr lang="en-US" sz="1400" dirty="0" smtClean="0">
                <a:solidFill>
                  <a:srgbClr val="272D71"/>
                </a:solidFill>
                <a:latin typeface="HelveticaNeueLT Std" pitchFamily="34" charset="0"/>
              </a:rPr>
              <a:t>Backlog of work</a:t>
            </a:r>
          </a:p>
          <a:p>
            <a:pPr lvl="1">
              <a:spcBef>
                <a:spcPct val="40000"/>
              </a:spcBef>
            </a:pPr>
            <a:endParaRPr lang="en-US" sz="8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spcBef>
                <a:spcPct val="40000"/>
              </a:spcBef>
              <a:buFontTx/>
              <a:buChar char="»"/>
            </a:pPr>
            <a:r>
              <a:rPr lang="en-US" sz="1400" b="1" dirty="0" smtClean="0">
                <a:solidFill>
                  <a:srgbClr val="272D71"/>
                </a:solidFill>
                <a:latin typeface="HelveticaNeueLT Std" pitchFamily="34" charset="0"/>
              </a:rPr>
              <a:t>Foundation for fact based conversations around  scheduling, hiring, risk, priorities, budgets</a:t>
            </a:r>
          </a:p>
          <a:p>
            <a:pPr marL="342900" indent="-342900">
              <a:spcBef>
                <a:spcPct val="40000"/>
              </a:spcBef>
              <a:buFontTx/>
              <a:buChar char="»"/>
            </a:pPr>
            <a:endParaRPr lang="en-US" sz="1400" b="1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endParaRPr lang="en-US" sz="12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800100" lvl="1" indent="-342900">
              <a:spcBef>
                <a:spcPct val="40000"/>
              </a:spcBef>
              <a:buFontTx/>
              <a:buChar char="»"/>
            </a:pPr>
            <a:endParaRPr lang="en-US" sz="12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lvl="1">
              <a:spcBef>
                <a:spcPct val="40000"/>
              </a:spcBef>
            </a:pPr>
            <a:endParaRPr lang="en-US" sz="1200" dirty="0" smtClean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spcBef>
                <a:spcPct val="40000"/>
              </a:spcBef>
              <a:buFontTx/>
              <a:buChar char="»"/>
            </a:pPr>
            <a:endParaRPr lang="en-US" sz="1200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Communication</a:t>
            </a:r>
            <a:r>
              <a:rPr lang="en-US" sz="2800" b="1" dirty="0" smtClean="0">
                <a:solidFill>
                  <a:srgbClr val="0079C1"/>
                </a:solidFill>
                <a:latin typeface="HelveticaNeueLT Std" pitchFamily="34" charset="0"/>
                <a:ea typeface="+mn-ea"/>
                <a:cs typeface="+mn-cs"/>
              </a:rPr>
              <a:t>: Stakeholders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5400000">
            <a:off x="1453541" y="1594462"/>
            <a:ext cx="3227016" cy="2781297"/>
          </a:xfrm>
          <a:prstGeom prst="triangle">
            <a:avLst>
              <a:gd name="adj" fmla="val 23054"/>
            </a:avLst>
          </a:prstGeom>
          <a:solidFill>
            <a:srgbClr val="0079C1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17" name="Group 27"/>
          <p:cNvGrpSpPr/>
          <p:nvPr/>
        </p:nvGrpSpPr>
        <p:grpSpPr>
          <a:xfrm>
            <a:off x="381000" y="844410"/>
            <a:ext cx="1295400" cy="4391098"/>
            <a:chOff x="508634" y="1338256"/>
            <a:chExt cx="1392554" cy="4915863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038" y="1338256"/>
              <a:ext cx="797818" cy="91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37"/>
            <p:cNvGrpSpPr/>
            <p:nvPr/>
          </p:nvGrpSpPr>
          <p:grpSpPr>
            <a:xfrm>
              <a:off x="508634" y="2130187"/>
              <a:ext cx="1392554" cy="4123932"/>
              <a:chOff x="508634" y="2130187"/>
              <a:chExt cx="1392554" cy="41239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84834" y="2130187"/>
                <a:ext cx="1316354" cy="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President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1526" y="2518649"/>
                <a:ext cx="625506" cy="100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81050" y="3412108"/>
                <a:ext cx="857252" cy="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Deans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0548" y="5944017"/>
                <a:ext cx="1310640" cy="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Researchers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4376" y="3719886"/>
                <a:ext cx="773864" cy="1034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1" y="4999482"/>
                <a:ext cx="747549" cy="1027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08634" y="4676775"/>
                <a:ext cx="1209675" cy="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Faculty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702" y="986164"/>
            <a:ext cx="3214305" cy="2122401"/>
          </a:xfrm>
          <a:prstGeom prst="rect">
            <a:avLst/>
          </a:prstGeom>
          <a:noFill/>
          <a:ln w="9525">
            <a:solidFill>
              <a:srgbClr val="0079C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4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799" y="152400"/>
            <a:ext cx="852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Stakeholder Education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146"/>
            <a:ext cx="8686800" cy="542725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532006" y="1981200"/>
            <a:ext cx="4298093" cy="29718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97346"/>
            <a:ext cx="3505200" cy="77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979850"/>
            <a:ext cx="1729540" cy="696550"/>
            <a:chOff x="3810000" y="414010"/>
            <a:chExt cx="3253540" cy="18209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3810000" y="414010"/>
              <a:ext cx="3253540" cy="176804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810000" y="1833261"/>
              <a:ext cx="2133599" cy="4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5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799" y="152400"/>
            <a:ext cx="852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Stakeholder Education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146"/>
            <a:ext cx="8686800" cy="542725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532006" y="4838700"/>
            <a:ext cx="4298093" cy="14859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97346"/>
            <a:ext cx="3505200" cy="77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79850"/>
            <a:ext cx="1729540" cy="696550"/>
            <a:chOff x="3810000" y="414010"/>
            <a:chExt cx="3253540" cy="1820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3810000" y="414010"/>
              <a:ext cx="3253540" cy="17680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810000" y="1833261"/>
              <a:ext cx="2133599" cy="4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1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799" y="152400"/>
            <a:ext cx="852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Stakeholder Education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146"/>
            <a:ext cx="8686800" cy="542725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73907" y="4838700"/>
            <a:ext cx="4298093" cy="14859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97346"/>
            <a:ext cx="3505200" cy="77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79850"/>
            <a:ext cx="1729540" cy="696550"/>
            <a:chOff x="3810000" y="414010"/>
            <a:chExt cx="3253540" cy="1820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3810000" y="414010"/>
              <a:ext cx="3253540" cy="17680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810000" y="1833261"/>
              <a:ext cx="2133599" cy="4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9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799" y="152400"/>
            <a:ext cx="852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Stakeholder Education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146"/>
            <a:ext cx="8686800" cy="542725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73907" y="1981200"/>
            <a:ext cx="4298093" cy="29337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97346"/>
            <a:ext cx="3505200" cy="77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979850"/>
            <a:ext cx="1729540" cy="696550"/>
            <a:chOff x="3810000" y="414010"/>
            <a:chExt cx="3253540" cy="1820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3810000" y="414010"/>
              <a:ext cx="3253540" cy="17680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810000" y="1833261"/>
              <a:ext cx="2133599" cy="4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7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61847"/>
            <a:ext cx="9144000" cy="338554"/>
          </a:xfrm>
          <a:prstGeom prst="rect">
            <a:avLst/>
          </a:prstGeom>
          <a:solidFill>
            <a:srgbClr val="272D7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elveticaNeueLT Std Lt" pitchFamily="34" charset="0"/>
              </a:rPr>
              <a:t>More colleges and universities depend on TeamDynamixHE PPSM than any other solution</a:t>
            </a:r>
            <a:endParaRPr lang="en-US" sz="16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1" y="4267201"/>
            <a:ext cx="8720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Change Driver:</a:t>
            </a:r>
          </a:p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Customers Feel that IT is Difficult to Work </a:t>
            </a:r>
            <a:r>
              <a:rPr lang="en-US" sz="3200" dirty="0">
                <a:solidFill>
                  <a:srgbClr val="0079C1"/>
                </a:solidFill>
                <a:latin typeface="HelveticaNeueLT Std" pitchFamily="34" charset="0"/>
              </a:rPr>
              <a:t>W</a:t>
            </a:r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9050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Project, Portfolio and Service Management Software Built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0341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71619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 Lt"/>
                <a:cs typeface="Segoe UI" pitchFamily="34" charset="0"/>
              </a:rPr>
              <a:t>“I don’t know how to request a new report. I guess I’ll email my friend Ken. He’ll handle it.”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80632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 Lt"/>
                <a:cs typeface="Segoe UI" pitchFamily="34" charset="0"/>
              </a:rPr>
              <a:t>“I email requests to IT but never know what happens to them. It’s frustrating.”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651" y="2779694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 Lt"/>
                <a:cs typeface="Segoe UI" pitchFamily="34" charset="0"/>
              </a:rPr>
              <a:t>“I need a new laptop. Who do I talk to? It’s hard to deal with IT. It will probably take forever to get it anyway.”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651" y="4025207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 Lt"/>
                <a:cs typeface="Segoe UI" pitchFamily="34" charset="0"/>
              </a:rPr>
              <a:t>“For an applications project I email a word doc request. For a hosting request I go to a web site, and for an AV need I submit a ticket. What happens to all of my requests, and how do I check on their status? </a:t>
            </a:r>
          </a:p>
        </p:txBody>
      </p:sp>
      <p:pic>
        <p:nvPicPr>
          <p:cNvPr id="7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801710"/>
            <a:ext cx="666751" cy="666751"/>
          </a:xfrm>
          <a:prstGeom prst="rect">
            <a:avLst/>
          </a:prstGeom>
          <a:noFill/>
        </p:spPr>
      </p:pic>
      <p:pic>
        <p:nvPicPr>
          <p:cNvPr id="8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2116159"/>
            <a:ext cx="666751" cy="666751"/>
          </a:xfrm>
          <a:prstGeom prst="rect">
            <a:avLst/>
          </a:prstGeom>
          <a:noFill/>
        </p:spPr>
      </p:pic>
      <p:pic>
        <p:nvPicPr>
          <p:cNvPr id="9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3182959"/>
            <a:ext cx="666751" cy="666751"/>
          </a:xfrm>
          <a:prstGeom prst="rect">
            <a:avLst/>
          </a:prstGeom>
          <a:noFill/>
        </p:spPr>
      </p:pic>
      <p:pic>
        <p:nvPicPr>
          <p:cNvPr id="10" name="Picture 16" descr="http://t3.gstatic.com/images?q=tbn:ANd9GcTIokchS-NsY3am_ls1b-3Q5ycSxYOy-vhyIsgPFHB_bRxwJ6Wc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3" y="4630759"/>
            <a:ext cx="666751" cy="666751"/>
          </a:xfrm>
          <a:prstGeom prst="rect">
            <a:avLst/>
          </a:prstGeom>
          <a:noFill/>
        </p:spPr>
      </p:pic>
      <p:sp>
        <p:nvSpPr>
          <p:cNvPr id="11" name="Right Brace 10"/>
          <p:cNvSpPr/>
          <p:nvPr/>
        </p:nvSpPr>
        <p:spPr bwMode="auto">
          <a:xfrm>
            <a:off x="5505451" y="801707"/>
            <a:ext cx="838200" cy="457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6705600" y="2286002"/>
            <a:ext cx="1447800" cy="962800"/>
            <a:chOff x="1219200" y="3048000"/>
            <a:chExt cx="1447800" cy="962799"/>
          </a:xfrm>
        </p:grpSpPr>
        <p:pic>
          <p:nvPicPr>
            <p:cNvPr id="13" name="Picture 12" descr="conversationico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3048000"/>
              <a:ext cx="723900" cy="723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19200" y="3733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Conversations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Group 94"/>
          <p:cNvGrpSpPr/>
          <p:nvPr/>
        </p:nvGrpSpPr>
        <p:grpSpPr>
          <a:xfrm>
            <a:off x="6705600" y="3348336"/>
            <a:ext cx="990600" cy="853534"/>
            <a:chOff x="3310536" y="2905125"/>
            <a:chExt cx="956664" cy="888384"/>
          </a:xfrm>
        </p:grpSpPr>
        <p:pic>
          <p:nvPicPr>
            <p:cNvPr id="17" name="Picture 16" descr="email ico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0536" y="2905125"/>
              <a:ext cx="956664" cy="7524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05200" y="3505200"/>
              <a:ext cx="685800" cy="28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Email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" name="Group 97"/>
          <p:cNvGrpSpPr/>
          <p:nvPr/>
        </p:nvGrpSpPr>
        <p:grpSpPr>
          <a:xfrm>
            <a:off x="6629400" y="4419603"/>
            <a:ext cx="1219200" cy="810399"/>
            <a:chOff x="3352800" y="1447800"/>
            <a:chExt cx="1219200" cy="810399"/>
          </a:xfrm>
        </p:grpSpPr>
        <p:pic>
          <p:nvPicPr>
            <p:cNvPr id="20" name="Picture 19" descr="helpdesksoftwareico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600" y="1447800"/>
              <a:ext cx="514350" cy="5143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352800" y="19812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Service Desk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6753225" y="609604"/>
            <a:ext cx="990600" cy="769552"/>
            <a:chOff x="1066800" y="1447800"/>
            <a:chExt cx="891540" cy="833370"/>
          </a:xfrm>
        </p:grpSpPr>
        <p:pic>
          <p:nvPicPr>
            <p:cNvPr id="23" name="Picture 22" descr="webform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960" y="1447800"/>
              <a:ext cx="600075" cy="60007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66800" y="1981200"/>
              <a:ext cx="891540" cy="29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Web forms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Group 103"/>
          <p:cNvGrpSpPr/>
          <p:nvPr/>
        </p:nvGrpSpPr>
        <p:grpSpPr>
          <a:xfrm>
            <a:off x="6934200" y="1524002"/>
            <a:ext cx="685800" cy="657999"/>
            <a:chOff x="3886200" y="2209800"/>
            <a:chExt cx="685800" cy="657999"/>
          </a:xfrm>
        </p:grpSpPr>
        <p:pic>
          <p:nvPicPr>
            <p:cNvPr id="26" name="Picture 25" descr="msword icon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2400" y="2209800"/>
              <a:ext cx="419100" cy="4191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86200" y="2590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cs typeface="Segoe UI" pitchFamily="34" charset="0"/>
                </a:rPr>
                <a:t>Docs</a:t>
              </a:r>
              <a:endParaRPr lang="en-US" sz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2" name="Group 27"/>
          <p:cNvGrpSpPr/>
          <p:nvPr/>
        </p:nvGrpSpPr>
        <p:grpSpPr>
          <a:xfrm>
            <a:off x="530654" y="508341"/>
            <a:ext cx="1128028" cy="4834146"/>
            <a:chOff x="587594" y="962025"/>
            <a:chExt cx="1212631" cy="5411857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1038" y="962025"/>
              <a:ext cx="970901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37"/>
            <p:cNvGrpSpPr/>
            <p:nvPr/>
          </p:nvGrpSpPr>
          <p:grpSpPr>
            <a:xfrm>
              <a:off x="587594" y="1973951"/>
              <a:ext cx="1212631" cy="4399931"/>
              <a:chOff x="587594" y="1973951"/>
              <a:chExt cx="1212631" cy="4399931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87594" y="1973951"/>
                <a:ext cx="1133475" cy="34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President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71526" y="2214563"/>
                <a:ext cx="765612" cy="1233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81051" y="3333751"/>
                <a:ext cx="692643" cy="58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Deans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1037" y="6029324"/>
                <a:ext cx="970901" cy="34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Students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14375" y="3595688"/>
                <a:ext cx="866775" cy="115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62001" y="4933950"/>
                <a:ext cx="857250" cy="1178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90550" y="4676775"/>
                <a:ext cx="1209675" cy="34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Faculty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04800" y="57153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Customers Find IT Difficult to Engage</a:t>
            </a:r>
          </a:p>
          <a:p>
            <a:endParaRPr lang="en-US" sz="3600" dirty="0" smtClean="0">
              <a:solidFill>
                <a:srgbClr val="0079C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owerframeworks.com/series/AV/025/av025_0301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0387" y="1983431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26068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304800" y="38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9C1"/>
                </a:solidFill>
                <a:latin typeface="HelveticaNeueLT Std" pitchFamily="34" charset="0"/>
              </a:rPr>
              <a:t>Convergence of Request Management</a:t>
            </a:r>
            <a:endParaRPr lang="en-US" sz="24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2" name="AutoShape 2" descr="data:image/jpeg;base64,/9j/4AAQSkZJRgABAQAAAQABAAD/2wCEAAkGBxISEhUTExQUFBUXFBcSGBgXFRUUFxgXFBcWFxUVFRcYHCggGBolHRQUITEhJSkrLi4uFx8zODMsNygtLisBCgoKBQUFDgUFDisZExkrKysrKysrKysrKysrKysrKysrKysrKysrKysrKysrKysrKysrKysrKysrKysrKysrK//AABEIAMwAzAMBIgACEQEDEQH/xAAbAAEAAgMBAQAAAAAAAAAAAAAABAYCAwUHAf/EAD0QAAECAwUFBgMGBQUBAAAAAAEAAgMEEQUSITFBBhNRYXEiMoGRobFCUtEUI2LB4fAHFXKS8SRTgsLSM//EABQBAQAAAAAAAAAAAAAAAAAAAAD/xAAUEQEAAAAAAAAAAAAAAAAAAAAA/9oADAMBAAIRAxEAPwD3FERAREQEREBERAREQEREBERAREQEWmJMtbmVGi2vCbm4DqQEE9FolZtkQVaQRxBqFvQEREBERAREQEREBERAREQEREBERAREQERcLaHaOHKirsamgAzKDurGJkuPY+0UKO281wp6jkQo9u7UwYAoTV2jRiT4IKnFlXzU7HhPjRGNaA5oadOzh6row9jZYZ7x5/E76BRLAhxok2Zl0Mw2OYW9rCuVMD0Ctl8cUFf/AIfR7odDJ7r3BXsFefv2ciNe58KPdvOLqXeJJpWvNZGYnoHeAiN4tz8ggtVsW0yXFXdABmeiysy2GRhVpH74qnSLHTD99F7owa0+6ymJIw3byCaHMt0PRB6ECir2ztsGLgcCMCrCgIiICIiAiKDaNpMhNLnOAAFcTRBORUmR26Y+KGFpax2DHnAOIz0Vq/mUOlbw8wg025aYl4bohyaK4Z+CqbdvNd3EAP4Vht1bkKJCdDa4EkAUBB15LuWWykGGOENvsEESzttocR7WG8C40FRTFW2C+oqvPtqCBMS+QpecdOH0V1syaYWChGSCei0R5prBUkeaxlp5kTukHoQUGm2LRZAhue80AFf06qj2HKOm4xnIw7NSITDlTK8Qf3VWja2xvtUIsqR8QPMZVGoVVsi3Xy7hLTQAp2WRBlTQH6oNlrbMOa4xZQ3HHvMyaa6jh0Umx7CZCN4/exji57sWtPALtR4hJDG5nEng3isxdY3gAgCFxNfbyWdAFFZFdEy7LeOpXyNEhs7zwD+JwCCS9y0OirVDnWHuua7oQVmbr8BgfQoNcQVFW+I1C49pTRHZGZ9Ap0VzmHgQotoQg9t8YEHHkfoUHb2Xs642virIqxsxaVRddmMFZb4QZIgKICIiDTNPo0lebyrXWlFcYjrsGG6m7r2nH8XAL0yIyoovNNpof2SYbHgmjnG65mj+VEFgtSxYUaDuqBoaOwQO4dKKvS2z0dwpMxi1owDWGrnAaq0mYcQABR5AJBxuV481thwg3HXUnNBypPZ+XZ3YIPN5vFddoI4LV9rBNGgu6LMRT8qCJaVkwo9DEaagUBBIIXIiWZHl+1BeYjR8Ls/DirEXErQ6LRBXhGjTZumrIY7x/ILdALpSIC0kwif7SurFwFRl+fNcm1J5rWluBJGWg5lBd5GcbEZUGuColpQxHtFrPghjeO8MR/1WuyNqIUBhbeLia4AE0roFjYEUvfNRyCLzQBUUwOH5BBaZEVBec3mv/EYNHko8U72Lc+BmJ5ngpreywcm+wXKko1yC+Jr2neSCLbFqvc/7PL4EYOcNOQ4LKT2RLu08lxOJJK2bDyYdWI7EuJJKu4CCkzGyFBVtQRwKgQ4sSE7dxPBy9GVZ2vkwWXqYjFBEc7ewz87MeoXPlYvaocndk+OR81ssSN943mCD+/BQJrsvcODj6FAvFjjjQg08lJg2pELu8VGtY/eO50d5gFRpR3bCD0ayJi+yqnrh7Lu7BC7iAsIsUNzWaqn8QZhzZd10kVAFQaHNB3I9qQwD2vZUWUf9omokw7FkHssHF5y/fRZymybXQ2O30YFzQ44gipFV05Cy2wBDhNJdV7ohJzNBh+SDpS0K62pzPacef0UNpMYk5Qwel5Z2zFpDoM3EN881zLfjlkNkCHgX9nDhr5oMpm3gDu5eHvCMCfhH1Wozc7nch9KO+qsOzljMhwxh+q7e5bwCCiy9tG9diNMN3ouqSIgNO8PVSNorHa9tQMVXbNmnNpXNpp4IJsONQ0ORwP1XFtSXuvNdajzC6tqi6/DIgO81DtXtMY7Utp4tNPog27Cw2GXNWtLmxHCtBXQjHxXfnmVhvA+Uqj2LbD5URG7u9edeGNB7LqSm00R8RrYjGtY43dSccseqCyl9WdW+4XHlhegvZr2m+alyz6NunNpu+Gh8lDebkQn4Xe6DdsNMgC4cwSFdV5xFY6FE3sLXFwVgkdqmEC9gedUFnVd2smQGXdTgvkztPDp2cT4qsz886K687wCDfYbaxW8gSf34qBOxLz3EauPuum3/AE8EuOESIKAagcVy7PYC+p7re27o36mgQS5kVivFK3Wtb4gALryNivc0GgFVybPBcbxze696r0CUZRgHJBos6T3YopqIgKmfxHB3PiB6q5qPNyjYgo7JBU5XaGVDWt3oFGgYtcMh0UozDXPhuaatLXUI1yS1tmIdwloFei4dixvumg5w3lp6H9+iDp2q/GH/AFhc61z/AKiCTlQj1P6KdPC83mMQoM8zeMBHebiOvBBfZEi42nBb1VbAt9t24/AjBd42nDp3kGc+4BhqvPYju28jUqwW7bgIusxXCs2XL3gaA3nHkEEu3HULBrcChzTvuofV/usLVmr8RxGXdHQLKZYCWsOTGAH+p3aPug590EjqurGsreQiWjtA1HULXAs2pBAdxyVgDxAguL8NUHFkZ2+0O+NouvHGmqkRXgjkubZ8MlzopwvVoOXEqW5yD6DpVa4kmTk0HyWLwdMei0GKRkSEEhlmxD8IHUhbm7mBi4iI/QDIHmuY+M46k+JRkk84nsN+Z3ZH1KDGZmHxn1OLiaAD0AX2eiCGzdNNSTWIRxGTByHut8IgdmDUk4OikUw1DBp1zUObs4gXmdriNevNBus+0hUB+BGTvqr5Y88XCh0XntjSN47xw7IOA4lX+wpMgXnZlB2kREBERBom3gNNV51DePtDwzFru9TIc1Ztst7uzcrT4qZ0xyVdkywMFzx415oJQiaHRaw4V4LVEjAZrFwriMfdB9mJUnGniFouu/F6rNk25uRIWf8AOIg1b/aEGUtZsR+NLrdXOwWU7PMhsMKDjXvP48hyUGYnosTAuLuQ+gQSoZ2oxu6hg77v/I5lB9k2gfeu7rT2R8z9AOWpXTsmBV1X5k3nLgTU85zgcGhvdaMmj96qXNRjGl4lwkPu4gZ4Y4eSC1zm0UrAFC5tRoMT5BV60bdZOEQwHN+JpIoDRS9mLJlXQYcUQwXObUl1XG8MDngMQVhthAubqM0UuOumnB3+EEOFMOb2YgocgdCsZiKTgFtiW1AiMDXDHjQ+6jPjsDaQzec7AccUGUMu4+RC279/HzAPuFt/kd1rSxxD6Y1yJ1UcxnXgx7aO48UGp1oxNHU6AD8l9lxvAXOq8g5ErQ6TeSaDXiFPsqUc2oNMSMsUHfsuxi4AuwHAUXSmrFFOzgfBdGzxRg6KSgr8pY5DgXaaYLvMbQUWSICIiAiIg1TEEOFCqLadkPhPJYKtOgV/WLoYOYQUaS2fiPFXZ8FpnLIiQscaBegNaBko8/DBYcNEHnMSZcM7rh+IY+ea1CcFabqHw+L6rZaUFxNGitCVEl5d99tWml4IOkzenAFsMcGNAPnmtE0YUGm8+LAl1STxVqseXY1jnuHNVmRlWz0zEivFYEOsNgOTnan8/JBz4tmOLwGYsdiHaAc1sEah+zyrd5EODn6DjiulObMRmtLJeLdhk4sdoDnddnTkurY9mMhMuQ8vid8TzrjwQY7OSLpeDu3ODzeLuzkK6VXUey8KOAI4HFfSWtHBY76uQQYPl4erG/2hQjZkG8Hta0OGWn6Ka4g5mi0R4RAqMRyQaI7qZ4LkyELfxqnIZLpGYGTsR6jooEWGYLw9uRxwyIQWWHs63MlTJaxYbMQtFm20wsFTopsvacN5o01QS2NoKLJEQEREBERAREQEREBYvbUUWSIORMWGxxrktLdnmjX1K7qIOJbFmOdLvhwzdc5pAPBU+xrW+xhsvMQ92BWkRvaaanNy9LIVG/iM0XGtAxc9rfMoOrFjBwaGGt/Ij5cyR4LZFiCG2ugwA9lHkoQa66MmMbDHlU/ksJs34zGaAXz+SD6XhrTFimgzx04YcVx321GjGkBgDfmd9F8thxmJlsAdxlC7mT/kK42bZjGNGAQU8vnBiQx3IYLbJ2oa0xa7VpyV4Mu3gFWtp7JAbvG4EYoIk4wObvGf8hw5qHBdfBhnm5vUZjxC2WPHq66cngg9VBc4w4n9LvYoNBfRTLKmSHV4Gh8VHnoJ3r2tGtfA4j3WyQlXA6Y6BB6LKxLzQeS2qFZLSIYBU1AREQEREBERAREQEREBERBAtG1YcEVe4N6kBef7RWw2aiwhCq+7EaTRppmF0P4gSwD4MVwDmtiAOByLTSoPku/LQWNAuNa0aXQAPRBrlu/F/rB82hRHOpMnmwUUlzrsXk9vq39D6KFaeDmxB8JoehQQLMNJ2LXV1fA0XoDDgvPLVhkPbHh4kDHmOKsNj7RscKOzQWRcy33AQnV4LN9rwgK1VXt62N72W5aoOfZf/wBGAfMtNrP+9iU+YqdZTbgdHdk0EN5uPBcuWbvIoB1N49M3FBOjisV4/AwHrdCt1i2cwMBpiqbBi33RHjEl9aa3QcPRXayZ9jmAaoOm1tMl9QIgIiICIiAiIgIiICIiAiIg4W1tnb6A9ozpUdRiPZVWVtKc3bYbYN0taGlz+WtF6MRVa9w3gEHn8jPRS90KMfvK32GlBh8K6ZihzfQj3CmbVWMHtvt7L24tI9lX5KbL61FHtwdwP6oN+LcM2+yix5RpNQKdFJe9aN+Rkg0CWJ+YqXBs+gvRSGN9TyWl9oP0NPBRHF8Q/E4+f+EG+1LQv0a0XYbch+ZWmI7cwz/uRB4tZ9T7LKGxrDpEiaNGLW83HU8lLl5IuqXC+52LicfAIK6IxaagkHkrlYd/sXu8cT+vNcoWI0RA7GgNS0+lFcrEk6C8c0HXZkFkiICIiAiIgIiICIiAiIgIiICIiDgbXzphwTTM9kdSqvItDWChrXEnmVfp2UbEaQQCOeKqM/s09hLoRpy0QcyYjU6rHfHVvmF0LKsh731iCgGitgsqHSlPQIKC6NQVuM8qqJHnHuFL2HAYDyCtW0NlBnab0KqzZB54AIJ9mQw65SgBz41CvsjJtY0UGiptj2eRQCpxrWlFeoAo0dEGDpRhNaLaxgGAWSICIiAiIgIiICIiAiIgIiICIiAiIgL4QvqIMQwcFkiINMzLh4oVDh2LDBrRdJEGqHLtbkFt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6" y="245224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9354" y="3609201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Service Desk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156848" cy="11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6578" y="5133201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Change/Ops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cdn1.iconfinder.com/data/icons/SOPHISTIQUE/web_design/png/256/our_process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22" y="990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17578" y="2147552"/>
            <a:ext cx="12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PPM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cdn1.iconfinder.com/data/icons/pretty_office_3/256/Process-Accep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76" y="2057400"/>
            <a:ext cx="1795024" cy="17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75554" y="4029075"/>
            <a:ext cx="233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Request Fulfillment (ITSM + PPM) </a:t>
            </a:r>
            <a:endParaRPr lang="en-US" sz="20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9C1"/>
                </a:solidFill>
                <a:latin typeface="HelveticaNeueLT Std" pitchFamily="34" charset="0"/>
              </a:rPr>
              <a:t>Agenda</a:t>
            </a:r>
            <a:endParaRPr lang="en-US" sz="26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0668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Exploration of ITSM + PPM Trends and Drivers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Facilitated Conversation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r>
              <a:rPr lang="en-US" sz="3200" b="1" dirty="0" smtClean="0">
                <a:solidFill>
                  <a:srgbClr val="272D71"/>
                </a:solidFill>
                <a:latin typeface="HelveticaNeueLT Std" pitchFamily="34" charset="0"/>
                <a:cs typeface="Arial" pitchFamily="34" charset="0"/>
              </a:rPr>
              <a:t>Summarization and Follow Up</a:t>
            </a:r>
          </a:p>
          <a:p>
            <a:pPr marL="547688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b="1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dirty="0" smtClean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  <a:p>
            <a:pPr marL="1004888" lvl="1" indent="-342900">
              <a:spcBef>
                <a:spcPct val="40000"/>
              </a:spcBef>
              <a:buFontTx/>
              <a:buChar char="»"/>
            </a:pPr>
            <a:endParaRPr lang="en-US" sz="1600" dirty="0">
              <a:solidFill>
                <a:srgbClr val="272D71"/>
              </a:solidFill>
              <a:latin typeface="HelveticaNeueLT St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01386" cy="5791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5715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9C1"/>
                </a:solidFill>
                <a:latin typeface="HelveticaNeueLT Std" pitchFamily="34" charset="0"/>
              </a:rPr>
              <a:t>Simple and Branded Service Catalog</a:t>
            </a:r>
          </a:p>
          <a:p>
            <a:endParaRPr lang="en-US" dirty="0" smtClean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049746"/>
            <a:ext cx="4648200" cy="123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7460" y="1360850"/>
            <a:ext cx="1729540" cy="696550"/>
            <a:chOff x="3810000" y="414010"/>
            <a:chExt cx="3253540" cy="1820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3810000" y="414010"/>
              <a:ext cx="3253540" cy="176804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10000" y="1833261"/>
              <a:ext cx="2133599" cy="4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64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61847"/>
            <a:ext cx="9144000" cy="338554"/>
          </a:xfrm>
          <a:prstGeom prst="rect">
            <a:avLst/>
          </a:prstGeom>
          <a:solidFill>
            <a:srgbClr val="272D7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elveticaNeueLT Std Lt" pitchFamily="34" charset="0"/>
              </a:rPr>
              <a:t>More colleges and universities depend on TeamDynamixHE PPSM than any other solution</a:t>
            </a:r>
            <a:endParaRPr lang="en-US" sz="16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267201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Staff is Overburdened with Work and Administrative 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9050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Project, Portfolio and Service Management Software Built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1498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526" y="819152"/>
            <a:ext cx="83222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2" y="809625"/>
            <a:ext cx="847725" cy="11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4927" y="819152"/>
            <a:ext cx="76046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Different Resources = Different Work Streams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86632"/>
              </p:ext>
            </p:extLst>
          </p:nvPr>
        </p:nvGraphicFramePr>
        <p:xfrm>
          <a:off x="3896289" y="1421131"/>
          <a:ext cx="1113865" cy="408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345502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53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90877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10365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55258"/>
              </p:ext>
            </p:extLst>
          </p:nvPr>
        </p:nvGraphicFramePr>
        <p:xfrm>
          <a:off x="1172700" y="1371602"/>
          <a:ext cx="1113865" cy="410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386214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1068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15864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62935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83271"/>
              </p:ext>
            </p:extLst>
          </p:nvPr>
        </p:nvGraphicFramePr>
        <p:xfrm>
          <a:off x="6572814" y="1371600"/>
          <a:ext cx="1113865" cy="415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865"/>
              </a:tblGrid>
              <a:tr h="40878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75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2D71"/>
                    </a:solidFill>
                  </a:tcPr>
                </a:tc>
              </a:tr>
              <a:tr h="24527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3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AFD9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Incidents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Individual Administrative Burden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00112" y="1600203"/>
            <a:ext cx="7253288" cy="2989421"/>
            <a:chOff x="900112" y="1600200"/>
            <a:chExt cx="7253288" cy="298942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5700712" y="2695575"/>
              <a:ext cx="16002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2" name="Group 30"/>
            <p:cNvGrpSpPr/>
            <p:nvPr/>
          </p:nvGrpSpPr>
          <p:grpSpPr>
            <a:xfrm>
              <a:off x="5776912" y="3617298"/>
              <a:ext cx="838200" cy="933510"/>
              <a:chOff x="3352800" y="1447800"/>
              <a:chExt cx="838200" cy="933510"/>
            </a:xfrm>
          </p:grpSpPr>
          <p:pic>
            <p:nvPicPr>
              <p:cNvPr id="6" name="Picture 5" descr="helpdesksoftwareicon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48050" y="1447800"/>
                <a:ext cx="514350" cy="5143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352800" y="19812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Ticketing Software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900112" y="3709632"/>
              <a:ext cx="838200" cy="751735"/>
              <a:chOff x="3948544" y="2209800"/>
              <a:chExt cx="685800" cy="610367"/>
            </a:xfrm>
          </p:grpSpPr>
          <p:pic>
            <p:nvPicPr>
              <p:cNvPr id="9" name="Picture 8" descr="msword icon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62400" y="2209800"/>
                <a:ext cx="419100" cy="4191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948544" y="2614001"/>
                <a:ext cx="685800" cy="20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Segoe UI" pitchFamily="34" charset="0"/>
                    <a:cs typeface="Segoe UI" pitchFamily="34" charset="0"/>
                  </a:rPr>
                  <a:t>Word</a:t>
                </a:r>
                <a:endParaRPr lang="en-US" sz="12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>
            <a:xfrm>
              <a:off x="1957387" y="3763120"/>
              <a:ext cx="838200" cy="663897"/>
              <a:chOff x="1197551" y="2362200"/>
              <a:chExt cx="685800" cy="520060"/>
            </a:xfrm>
          </p:grpSpPr>
          <p:pic>
            <p:nvPicPr>
              <p:cNvPr id="12" name="Picture 11" descr="Excel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19200" y="2362200"/>
                <a:ext cx="340191" cy="34019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97551" y="2689384"/>
                <a:ext cx="685800" cy="192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Excel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2805112" y="3758357"/>
              <a:ext cx="914400" cy="712946"/>
              <a:chOff x="2209800" y="3114675"/>
              <a:chExt cx="914400" cy="712946"/>
            </a:xfrm>
          </p:grpSpPr>
          <p:pic>
            <p:nvPicPr>
              <p:cNvPr id="15" name="Picture 14" descr="Database Ico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62200" y="3114675"/>
                <a:ext cx="466725" cy="46672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209800" y="358140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Assets/CIs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4" name="Group 45"/>
            <p:cNvGrpSpPr/>
            <p:nvPr/>
          </p:nvGrpSpPr>
          <p:grpSpPr>
            <a:xfrm>
              <a:off x="3871912" y="3686920"/>
              <a:ext cx="1181100" cy="804183"/>
              <a:chOff x="3581400" y="2362200"/>
              <a:chExt cx="944880" cy="589376"/>
            </a:xfrm>
          </p:grpSpPr>
          <p:pic>
            <p:nvPicPr>
              <p:cNvPr id="19" name="Picture 18" descr="powerpointicon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81400" y="2362200"/>
                <a:ext cx="423164" cy="42316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611880" y="2771124"/>
                <a:ext cx="914400" cy="180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PPT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6" name="Group 48"/>
            <p:cNvGrpSpPr/>
            <p:nvPr/>
          </p:nvGrpSpPr>
          <p:grpSpPr>
            <a:xfrm>
              <a:off x="4786312" y="3733837"/>
              <a:ext cx="1143000" cy="700445"/>
              <a:chOff x="1371600" y="2971800"/>
              <a:chExt cx="914400" cy="560355"/>
            </a:xfrm>
          </p:grpSpPr>
          <p:pic>
            <p:nvPicPr>
              <p:cNvPr id="22" name="Picture 21" descr="MSPicon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64809" y="2971800"/>
                <a:ext cx="340191" cy="34019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371600" y="3335179"/>
                <a:ext cx="914400" cy="19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MS Project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6767512" y="3457575"/>
              <a:ext cx="1385888" cy="1132046"/>
              <a:chOff x="6781800" y="4114800"/>
              <a:chExt cx="1385888" cy="1132046"/>
            </a:xfrm>
          </p:grpSpPr>
          <p:pic>
            <p:nvPicPr>
              <p:cNvPr id="25" name="Picture 24" descr="postitnot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58000" y="4114800"/>
                <a:ext cx="1238701" cy="109358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81800" y="5000625"/>
                <a:ext cx="13858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Segoe UI" pitchFamily="34" charset="0"/>
                    <a:cs typeface="Segoe UI" pitchFamily="34" charset="0"/>
                  </a:rPr>
                  <a:t>Personal To-Do Lists</a:t>
                </a:r>
                <a:endParaRPr lang="en-US" sz="1000" dirty="0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V="1">
              <a:off x="1433512" y="2771775"/>
              <a:ext cx="1981200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2424112" y="2847975"/>
              <a:ext cx="13716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5472112" y="2924175"/>
              <a:ext cx="5334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4938712" y="3076575"/>
              <a:ext cx="22860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4176712" y="3152775"/>
              <a:ext cx="1524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14712" y="3076575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B3A89"/>
              </a:solidFill>
              <a:prstDash val="solid"/>
              <a:round/>
              <a:headEnd type="arrow"/>
              <a:tailEnd type="arrow"/>
            </a:ln>
            <a:effectLst/>
          </p:spPr>
        </p:cxn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14800" y="1600200"/>
              <a:ext cx="760461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587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One Page View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985"/>
            <a:ext cx="8017346" cy="563576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563327" y="1905000"/>
            <a:ext cx="3932473" cy="9144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587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One Page View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985"/>
            <a:ext cx="8017346" cy="563576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609600" y="2895600"/>
            <a:ext cx="3932473" cy="12192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587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One Page View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985"/>
            <a:ext cx="8017346" cy="563576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609600" y="3962400"/>
            <a:ext cx="3932473" cy="1219200"/>
          </a:xfrm>
          <a:prstGeom prst="roundRect">
            <a:avLst>
              <a:gd name="adj" fmla="val 2983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3849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9C1"/>
                </a:solidFill>
                <a:latin typeface="HelveticaNeueLT Std" pitchFamily="34" charset="0"/>
              </a:rPr>
              <a:t>Facilitated Dialog</a:t>
            </a:r>
          </a:p>
        </p:txBody>
      </p:sp>
    </p:spTree>
    <p:extLst>
      <p:ext uri="{BB962C8B-B14F-4D97-AF65-F5344CB8AC3E}">
        <p14:creationId xmlns:p14="http://schemas.microsoft.com/office/powerpoint/2010/main" val="229641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8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730377"/>
            <a:ext cx="8686800" cy="271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  <a:buAutoNum type="arabicPeriod"/>
            </a:pP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I</a:t>
            </a: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dentify the 3 top benefits of integrating ITSM &amp; PPM processes</a:t>
            </a: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5 Minutes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2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8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730377"/>
            <a:ext cx="8686800" cy="271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2.  Identify the 3 main roadblocks to integrating ITSM &amp; PPM processes</a:t>
            </a: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5 Minutes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8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8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286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8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730377"/>
            <a:ext cx="8686800" cy="271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ts val="2700"/>
              </a:lnSpc>
              <a:spcBef>
                <a:spcPct val="40000"/>
              </a:spcBef>
            </a:pPr>
            <a:r>
              <a:rPr lang="en-US" dirty="0">
                <a:solidFill>
                  <a:srgbClr val="272D71"/>
                </a:solidFill>
                <a:latin typeface="HelveticaNeueLT Std" pitchFamily="34" charset="0"/>
              </a:rPr>
              <a:t>3</a:t>
            </a:r>
            <a:r>
              <a:rPr lang="en-US" dirty="0" smtClean="0">
                <a:solidFill>
                  <a:srgbClr val="272D71"/>
                </a:solidFill>
                <a:latin typeface="HelveticaNeueLT Std" pitchFamily="34" charset="0"/>
              </a:rPr>
              <a:t>.  Identify 3 shared experiences in overcoming identified roadblocks</a:t>
            </a:r>
          </a:p>
          <a:p>
            <a:pPr marL="0" lvl="2">
              <a:lnSpc>
                <a:spcPts val="2700"/>
              </a:lnSpc>
              <a:spcBef>
                <a:spcPct val="40000"/>
              </a:spcBef>
            </a:pP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Table Discussion: 5 min</a:t>
            </a:r>
          </a:p>
          <a:p>
            <a:pPr marL="463550" lvl="2">
              <a:lnSpc>
                <a:spcPts val="27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272D71"/>
                </a:solidFill>
                <a:latin typeface="HelveticaNeueLT Std" pitchFamily="34" charset="0"/>
              </a:rPr>
              <a:t>Presentation: 5 Minutes</a:t>
            </a:r>
            <a:endParaRPr lang="en-US" dirty="0">
              <a:solidFill>
                <a:srgbClr val="272D71"/>
              </a:solidFill>
              <a:latin typeface="HelveticaNeueLT Std" pitchFamily="34" charset="0"/>
            </a:endParaRPr>
          </a:p>
          <a:p>
            <a:pPr marL="342900" indent="-342900">
              <a:lnSpc>
                <a:spcPts val="2700"/>
              </a:lnSpc>
              <a:spcBef>
                <a:spcPct val="40000"/>
              </a:spcBef>
            </a:pPr>
            <a:endParaRPr lang="en-US" dirty="0" smtClean="0">
              <a:solidFill>
                <a:srgbClr val="272D71"/>
              </a:solidFill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572433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0079C1"/>
                </a:solidFill>
                <a:latin typeface="HelveticaNeueLT Std" pitchFamily="34" charset="0"/>
              </a:rPr>
              <a:t>Q&amp;A + Open 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038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Andrew Graf</a:t>
            </a: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agraf@teamdynamix.com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823155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9C1"/>
                </a:solidFill>
                <a:latin typeface="HelveticaNeueLT Std" pitchFamily="34" charset="0"/>
              </a:rPr>
              <a:t>Happy Hour</a:t>
            </a: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:</a:t>
            </a:r>
          </a:p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Tomorrow 5-7pm</a:t>
            </a:r>
          </a:p>
          <a:p>
            <a:r>
              <a:rPr lang="en-US" sz="2800" dirty="0" err="1" smtClean="0">
                <a:solidFill>
                  <a:srgbClr val="0079C1"/>
                </a:solidFill>
                <a:latin typeface="HelveticaNeueLT Std" pitchFamily="34" charset="0"/>
              </a:rPr>
              <a:t>Filini</a:t>
            </a:r>
            <a:r>
              <a:rPr lang="en-US" sz="2800" dirty="0">
                <a:solidFill>
                  <a:srgbClr val="0079C1"/>
                </a:solidFill>
                <a:latin typeface="HelveticaNeueLT Std" pitchFamily="34" charset="0"/>
              </a:rPr>
              <a:t> </a:t>
            </a:r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Bar </a:t>
            </a:r>
          </a:p>
          <a:p>
            <a:r>
              <a:rPr lang="en-US" sz="1600" dirty="0" smtClean="0">
                <a:solidFill>
                  <a:srgbClr val="0079C1"/>
                </a:solidFill>
                <a:latin typeface="HelveticaNeueLT Std" pitchFamily="34" charset="0"/>
              </a:rPr>
              <a:t>221 N. Columbus</a:t>
            </a:r>
          </a:p>
        </p:txBody>
      </p:sp>
    </p:spTree>
    <p:extLst>
      <p:ext uri="{BB962C8B-B14F-4D97-AF65-F5344CB8AC3E}">
        <p14:creationId xmlns:p14="http://schemas.microsoft.com/office/powerpoint/2010/main" val="129783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encrypted-tbn0.gstatic.com/images?q=tbn:ANd9GcSQcNsXf7_7xoMExYsBn6yaCd1bwm5hUhHMVVWJrj_t70oRtg8x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71204"/>
            <a:ext cx="2514600" cy="15671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Client Sample</a:t>
            </a:r>
          </a:p>
        </p:txBody>
      </p:sp>
      <p:pic>
        <p:nvPicPr>
          <p:cNvPr id="26" name="Picture 13" descr="jccc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3668" y="2444814"/>
            <a:ext cx="13906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unh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4572004"/>
            <a:ext cx="2109051" cy="395447"/>
          </a:xfrm>
          <a:prstGeom prst="rect">
            <a:avLst/>
          </a:prstGeom>
        </p:spPr>
      </p:pic>
      <p:pic>
        <p:nvPicPr>
          <p:cNvPr id="31" name="Picture 30" descr="portlandstateuniversit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953001"/>
            <a:ext cx="2209800" cy="448172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2158" y="1871666"/>
            <a:ext cx="3443287" cy="4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http://brand.colorado.edu/sites/default/files/images-wysiwyg/tmb_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5809" y="3429001"/>
            <a:ext cx="2274043" cy="1179134"/>
          </a:xfrm>
          <a:prstGeom prst="rect">
            <a:avLst/>
          </a:prstGeom>
          <a:noFill/>
        </p:spPr>
      </p:pic>
      <p:pic>
        <p:nvPicPr>
          <p:cNvPr id="37" name="Picture 10" descr="http://prof.fsu.edu/img/fsuLogoStack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44365" y="762004"/>
            <a:ext cx="1116324" cy="1054735"/>
          </a:xfrm>
          <a:prstGeom prst="rect">
            <a:avLst/>
          </a:prstGeom>
          <a:noFill/>
        </p:spPr>
      </p:pic>
      <p:pic>
        <p:nvPicPr>
          <p:cNvPr id="38" name="Picture 12" descr="http://chapmanresearch.mcgill.ca/GogartenJan/McGill%20University%20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1" y="3867153"/>
            <a:ext cx="2012883" cy="476249"/>
          </a:xfrm>
          <a:prstGeom prst="rect">
            <a:avLst/>
          </a:prstGeom>
          <a:noFill/>
        </p:spPr>
      </p:pic>
      <p:pic>
        <p:nvPicPr>
          <p:cNvPr id="41" name="Picture 18" descr="http://www2.byui.edu/identity/brand/images/byui_logo.gif"/>
          <p:cNvPicPr>
            <a:picLocks noChangeAspect="1" noChangeArrowheads="1"/>
          </p:cNvPicPr>
          <p:nvPr/>
        </p:nvPicPr>
        <p:blipFill>
          <a:blip r:embed="rId12"/>
          <a:srcRect l="36730" r="37018"/>
          <a:stretch>
            <a:fillRect/>
          </a:stretch>
        </p:blipFill>
        <p:spPr bwMode="auto">
          <a:xfrm>
            <a:off x="515740" y="2438360"/>
            <a:ext cx="1076325" cy="708109"/>
          </a:xfrm>
          <a:prstGeom prst="rect">
            <a:avLst/>
          </a:prstGeom>
          <a:noFill/>
        </p:spPr>
      </p:pic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4572002"/>
            <a:ext cx="2828925" cy="5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0" descr="http://dlnenterprise.com/images/CSCC%20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29487" y="2559608"/>
            <a:ext cx="1066800" cy="645081"/>
          </a:xfrm>
          <a:prstGeom prst="rect">
            <a:avLst/>
          </a:prstGeom>
          <a:noFill/>
        </p:spPr>
      </p:pic>
      <p:pic>
        <p:nvPicPr>
          <p:cNvPr id="49154" name="Picture 2" descr="https://encrypted-tbn3.gstatic.com/images?q=tbn:ANd9GcS1FFn4a_HHCCI-2Yo85YQxTkRF_ofOKlUaLNHCTshD4Xg83_eBbQ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933" y="2438403"/>
            <a:ext cx="885087" cy="934873"/>
          </a:xfrm>
          <a:prstGeom prst="rect">
            <a:avLst/>
          </a:prstGeom>
          <a:noFill/>
        </p:spPr>
      </p:pic>
      <p:pic>
        <p:nvPicPr>
          <p:cNvPr id="49158" name="Picture 6" descr="https://encrypted-tbn1.gstatic.com/images?q=tbn:ANd9GcT73POhNThWTDClZUb_JmdVxYhRJIGxW112wBANVJEC4zriCPQiA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40601" y="2460303"/>
            <a:ext cx="1066800" cy="1230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7" y="5132744"/>
            <a:ext cx="1004888" cy="10162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9" y="5254583"/>
            <a:ext cx="259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3" y="3535247"/>
            <a:ext cx="983559" cy="83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29" y="3039747"/>
            <a:ext cx="1497745" cy="633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1117510"/>
            <a:ext cx="1043823" cy="122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0" y="3601655"/>
            <a:ext cx="1286805" cy="12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3657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9C1"/>
                </a:solidFill>
                <a:latin typeface="HelveticaNeueLT Std" pitchFamily="34" charset="0"/>
              </a:rPr>
              <a:t>Higher Education Industry Trends</a:t>
            </a:r>
          </a:p>
        </p:txBody>
      </p:sp>
    </p:spTree>
    <p:extLst>
      <p:ext uri="{BB962C8B-B14F-4D97-AF65-F5344CB8AC3E}">
        <p14:creationId xmlns:p14="http://schemas.microsoft.com/office/powerpoint/2010/main" val="19422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61847"/>
            <a:ext cx="9144000" cy="338554"/>
          </a:xfrm>
          <a:prstGeom prst="rect">
            <a:avLst/>
          </a:prstGeom>
          <a:solidFill>
            <a:srgbClr val="272D7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elveticaNeueLT Std Lt" pitchFamily="34" charset="0"/>
              </a:rPr>
              <a:t>More colleges and universities depend on TeamDynamixHE PPSM than any other solution</a:t>
            </a:r>
            <a:endParaRPr lang="en-US" sz="16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9050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72D71"/>
                </a:solidFill>
                <a:latin typeface="HelveticaNeueLT Std" pitchFamily="34" charset="0"/>
              </a:rPr>
              <a:t>Project, Portfolio and Service Management Software Built for Higher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991" y="43682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9C1"/>
                </a:solidFill>
                <a:latin typeface="HelveticaNeueLT Std" pitchFamily="34" charset="0"/>
              </a:rPr>
              <a:t>Shifting Paradigms</a:t>
            </a:r>
          </a:p>
        </p:txBody>
      </p:sp>
    </p:spTree>
    <p:extLst>
      <p:ext uri="{BB962C8B-B14F-4D97-AF65-F5344CB8AC3E}">
        <p14:creationId xmlns:p14="http://schemas.microsoft.com/office/powerpoint/2010/main" val="9348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0701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ounded Rectangle 61"/>
          <p:cNvSpPr/>
          <p:nvPr/>
        </p:nvSpPr>
        <p:spPr bwMode="auto">
          <a:xfrm>
            <a:off x="2762142" y="3886200"/>
            <a:ext cx="4238607" cy="1066800"/>
          </a:xfrm>
          <a:prstGeom prst="roundRect">
            <a:avLst>
              <a:gd name="adj" fmla="val 11672"/>
            </a:avLst>
          </a:prstGeom>
          <a:solidFill>
            <a:srgbClr val="7030A0">
              <a:alpha val="43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762142" y="2521253"/>
            <a:ext cx="4238607" cy="1060149"/>
          </a:xfrm>
          <a:prstGeom prst="roundRect">
            <a:avLst>
              <a:gd name="adj" fmla="val 11672"/>
            </a:avLst>
          </a:prstGeom>
          <a:solidFill>
            <a:srgbClr val="92D050">
              <a:alpha val="62000"/>
            </a:srgb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762142" y="1293831"/>
            <a:ext cx="4238607" cy="915970"/>
          </a:xfrm>
          <a:prstGeom prst="roundRect">
            <a:avLst>
              <a:gd name="adj" fmla="val 11672"/>
            </a:avLst>
          </a:prstGeom>
          <a:solidFill>
            <a:schemeClr val="accent1">
              <a:alpha val="62000"/>
            </a:schemeClr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91863" y="4268849"/>
            <a:ext cx="419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Tickets</a:t>
            </a:r>
            <a:endParaRPr lang="en-US" sz="1200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830506" y="2622427"/>
            <a:ext cx="4101879" cy="8827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2830506" y="3995529"/>
            <a:ext cx="4101879" cy="8812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2830506" y="1403158"/>
            <a:ext cx="4101879" cy="7304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15213" y="1517319"/>
            <a:ext cx="376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Governance, Projects, Portfolios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3004" y="2834757"/>
            <a:ext cx="36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Service Desk &amp; Assets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36378" y="4095385"/>
            <a:ext cx="38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Operations &amp; Change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381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Traditional Work/Fulfillment Silos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07453" y="18288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(PPM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07453" y="32004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(Support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91003" y="4495804"/>
            <a:ext cx="280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(Chang/Ops Discipline)</a:t>
            </a:r>
            <a:endParaRPr lang="en-US" sz="1200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3" y="12192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2"/>
            <a:ext cx="756789" cy="90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374860" y="2129049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4860" y="3426768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1005" y="4874568"/>
            <a:ext cx="107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Customers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2359881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28600" y="37338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600204" y="2895603"/>
            <a:ext cx="842505" cy="276899"/>
            <a:chOff x="1672094" y="2590800"/>
            <a:chExt cx="842506" cy="276899"/>
          </a:xfrm>
        </p:grpSpPr>
        <p:sp>
          <p:nvSpPr>
            <p:cNvPr id="122" name="TextBox 121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00204" y="1613369"/>
            <a:ext cx="842505" cy="276899"/>
            <a:chOff x="1672094" y="2590800"/>
            <a:chExt cx="842506" cy="276899"/>
          </a:xfrm>
        </p:grpSpPr>
        <p:sp>
          <p:nvSpPr>
            <p:cNvPr id="125" name="TextBox 124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00204" y="4267203"/>
            <a:ext cx="842505" cy="276899"/>
            <a:chOff x="1672094" y="2590800"/>
            <a:chExt cx="842506" cy="276899"/>
          </a:xfrm>
        </p:grpSpPr>
        <p:sp>
          <p:nvSpPr>
            <p:cNvPr id="128" name="TextBox 127"/>
            <p:cNvSpPr txBox="1"/>
            <p:nvPr/>
          </p:nvSpPr>
          <p:spPr>
            <a:xfrm>
              <a:off x="1672094" y="2590800"/>
              <a:ext cx="8425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9C1"/>
                  </a:solidFill>
                  <a:latin typeface="Arial" pitchFamily="34" charset="0"/>
                  <a:cs typeface="Arial" pitchFamily="34" charset="0"/>
                </a:rPr>
                <a:t>Requests</a:t>
              </a:r>
              <a:endParaRPr lang="en-US" sz="11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1672094" y="2590800"/>
              <a:ext cx="842506" cy="276899"/>
            </a:xfrm>
            <a:prstGeom prst="roundRect">
              <a:avLst/>
            </a:prstGeom>
            <a:noFill/>
            <a:ln w="9525" cap="flat" cmpd="sng" algn="ctr">
              <a:solidFill>
                <a:srgbClr val="16039F">
                  <a:alpha val="2470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 bwMode="auto">
          <a:xfrm>
            <a:off x="2438401" y="1748733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7391403" y="1537901"/>
            <a:ext cx="87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Projects Completed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7414723" y="1453969"/>
            <a:ext cx="820376" cy="5956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7000745" y="1748735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>
            <a:off x="2438401" y="3051868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7391403" y="2841037"/>
            <a:ext cx="871695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Incidents Closed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7414723" y="2757104"/>
            <a:ext cx="820376" cy="5956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V="1">
            <a:off x="7000745" y="3051871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2438401" y="4409567"/>
            <a:ext cx="323739" cy="6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7357909" y="4114800"/>
            <a:ext cx="871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6039F"/>
                </a:solidFill>
                <a:latin typeface="Arial" pitchFamily="34" charset="0"/>
                <a:cs typeface="Arial" pitchFamily="34" charset="0"/>
              </a:rPr>
              <a:t>Work Orders Completed</a:t>
            </a:r>
            <a:endParaRPr lang="en-US" sz="1000" b="1" dirty="0">
              <a:solidFill>
                <a:srgbClr val="16039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7414726" y="4114802"/>
            <a:ext cx="814879" cy="657999"/>
          </a:xfrm>
          <a:prstGeom prst="roundRect">
            <a:avLst/>
          </a:prstGeom>
          <a:noFill/>
          <a:ln w="9525" cap="flat" cmpd="sng" algn="ctr">
            <a:solidFill>
              <a:srgbClr val="16039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7000745" y="4409570"/>
            <a:ext cx="413979" cy="6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7467603" y="1170805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28600" y="51816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228600" y="11430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286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72390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8458200" y="11430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7439119" y="2390004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39119" y="3761604"/>
            <a:ext cx="71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US" sz="1200" b="1" dirty="0">
              <a:solidFill>
                <a:srgbClr val="0079C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6069"/>
            <a:ext cx="9144000" cy="16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304799" y="381001"/>
            <a:ext cx="822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9C1"/>
                </a:solidFill>
                <a:latin typeface="HelveticaNeueLT Std" pitchFamily="34" charset="0"/>
              </a:rPr>
              <a:t>Moving Towards a “Service to Customer” Focus</a:t>
            </a:r>
            <a:endParaRPr lang="en-US" sz="2800" dirty="0">
              <a:solidFill>
                <a:srgbClr val="0079C1"/>
              </a:solidFill>
              <a:latin typeface="HelveticaNeueLT Std" pitchFamily="34" charset="0"/>
            </a:endParaRPr>
          </a:p>
        </p:txBody>
      </p:sp>
      <p:sp>
        <p:nvSpPr>
          <p:cNvPr id="2" name="AutoShape 2" descr="data:image/jpeg;base64,/9j/4AAQSkZJRgABAQAAAQABAAD/2wCEAAkGBxISEhUTExQUFBUXFBcSGBgXFRUUFxgXFBcWFxUVFRcYHCggGBolHRQUITEhJSkrLi4uFx8zODMsNygtLisBCgoKBQUFDgUFDisZExkrKysrKysrKysrKysrKysrKysrKysrKysrKysrKysrKysrKysrKysrKysrKysrKysrK//AABEIAMwAzAMBIgACEQEDEQH/xAAbAAEAAgMBAQAAAAAAAAAAAAAABAYCAwUHAf/EAD0QAAECAwUFBgMGBQUBAAAAAAEAAgMEEQUSITFBBhNRYXEiMoGRobFCUtEUI2LB4fAHFXKS8SRTgsLSM//EABQBAQAAAAAAAAAAAAAAAAAAAAD/xAAUEQEAAAAAAAAAAAAAAAAAAAAA/9oADAMBAAIRAxEAPwD3FERAREQEREBERAREQEREBERAREQEWmJMtbmVGi2vCbm4DqQEE9FolZtkQVaQRxBqFvQEREBERAREQEREBERAREQEREBERAREQERcLaHaOHKirsamgAzKDurGJkuPY+0UKO281wp6jkQo9u7UwYAoTV2jRiT4IKnFlXzU7HhPjRGNaA5oadOzh6row9jZYZ7x5/E76BRLAhxok2Zl0Mw2OYW9rCuVMD0Ctl8cUFf/AIfR7odDJ7r3BXsFefv2ciNe58KPdvOLqXeJJpWvNZGYnoHeAiN4tz8ggtVsW0yXFXdABmeiysy2GRhVpH74qnSLHTD99F7owa0+6ymJIw3byCaHMt0PRB6ECir2ztsGLgcCMCrCgIiICIiAiKDaNpMhNLnOAAFcTRBORUmR26Y+KGFpax2DHnAOIz0Vq/mUOlbw8wg025aYl4bohyaK4Z+CqbdvNd3EAP4Vht1bkKJCdDa4EkAUBB15LuWWykGGOENvsEESzttocR7WG8C40FRTFW2C+oqvPtqCBMS+QpecdOH0V1syaYWChGSCei0R5prBUkeaxlp5kTukHoQUGm2LRZAhue80AFf06qj2HKOm4xnIw7NSITDlTK8Qf3VWja2xvtUIsqR8QPMZVGoVVsi3Xy7hLTQAp2WRBlTQH6oNlrbMOa4xZQ3HHvMyaa6jh0Umx7CZCN4/exji57sWtPALtR4hJDG5nEng3isxdY3gAgCFxNfbyWdAFFZFdEy7LeOpXyNEhs7zwD+JwCCS9y0OirVDnWHuua7oQVmbr8BgfQoNcQVFW+I1C49pTRHZGZ9Ap0VzmHgQotoQg9t8YEHHkfoUHb2Xs642virIqxsxaVRddmMFZb4QZIgKICIiDTNPo0lebyrXWlFcYjrsGG6m7r2nH8XAL0yIyoovNNpof2SYbHgmjnG65mj+VEFgtSxYUaDuqBoaOwQO4dKKvS2z0dwpMxi1owDWGrnAaq0mYcQABR5AJBxuV481thwg3HXUnNBypPZ+XZ3YIPN5vFddoI4LV9rBNGgu6LMRT8qCJaVkwo9DEaagUBBIIXIiWZHl+1BeYjR8Ls/DirEXErQ6LRBXhGjTZumrIY7x/ILdALpSIC0kwif7SurFwFRl+fNcm1J5rWluBJGWg5lBd5GcbEZUGuColpQxHtFrPghjeO8MR/1WuyNqIUBhbeLia4AE0roFjYEUvfNRyCLzQBUUwOH5BBaZEVBec3mv/EYNHko8U72Lc+BmJ5ngpreywcm+wXKko1yC+Jr2neSCLbFqvc/7PL4EYOcNOQ4LKT2RLu08lxOJJK2bDyYdWI7EuJJKu4CCkzGyFBVtQRwKgQ4sSE7dxPBy9GVZ2vkwWXqYjFBEc7ewz87MeoXPlYvaocndk+OR81ssSN943mCD+/BQJrsvcODj6FAvFjjjQg08lJg2pELu8VGtY/eO50d5gFRpR3bCD0ayJi+yqnrh7Lu7BC7iAsIsUNzWaqn8QZhzZd10kVAFQaHNB3I9qQwD2vZUWUf9omokw7FkHssHF5y/fRZymybXQ2O30YFzQ44gipFV05Cy2wBDhNJdV7ohJzNBh+SDpS0K62pzPacef0UNpMYk5Qwel5Z2zFpDoM3EN881zLfjlkNkCHgX9nDhr5oMpm3gDu5eHvCMCfhH1Wozc7nch9KO+qsOzljMhwxh+q7e5bwCCiy9tG9diNMN3ouqSIgNO8PVSNorHa9tQMVXbNmnNpXNpp4IJsONQ0ORwP1XFtSXuvNdajzC6tqi6/DIgO81DtXtMY7Utp4tNPog27Cw2GXNWtLmxHCtBXQjHxXfnmVhvA+Uqj2LbD5URG7u9edeGNB7LqSm00R8RrYjGtY43dSccseqCyl9WdW+4XHlhegvZr2m+alyz6NunNpu+Gh8lDebkQn4Xe6DdsNMgC4cwSFdV5xFY6FE3sLXFwVgkdqmEC9gedUFnVd2smQGXdTgvkztPDp2cT4qsz886K687wCDfYbaxW8gSf34qBOxLz3EauPuum3/AE8EuOESIKAagcVy7PYC+p7re27o36mgQS5kVivFK3Wtb4gALryNivc0GgFVybPBcbxze696r0CUZRgHJBos6T3YopqIgKmfxHB3PiB6q5qPNyjYgo7JBU5XaGVDWt3oFGgYtcMh0UozDXPhuaatLXUI1yS1tmIdwloFei4dixvumg5w3lp6H9+iDp2q/GH/AFhc61z/AKiCTlQj1P6KdPC83mMQoM8zeMBHebiOvBBfZEi42nBb1VbAt9t24/AjBd42nDp3kGc+4BhqvPYju28jUqwW7bgIusxXCs2XL3gaA3nHkEEu3HULBrcChzTvuofV/usLVmr8RxGXdHQLKZYCWsOTGAH+p3aPug590EjqurGsreQiWjtA1HULXAs2pBAdxyVgDxAguL8NUHFkZ2+0O+NouvHGmqkRXgjkubZ8MlzopwvVoOXEqW5yD6DpVa4kmTk0HyWLwdMei0GKRkSEEhlmxD8IHUhbm7mBi4iI/QDIHmuY+M46k+JRkk84nsN+Z3ZH1KDGZmHxn1OLiaAD0AX2eiCGzdNNSTWIRxGTByHut8IgdmDUk4OikUw1DBp1zUObs4gXmdriNevNBus+0hUB+BGTvqr5Y88XCh0XntjSN47xw7IOA4lX+wpMgXnZlB2kREBERBom3gNNV51DePtDwzFru9TIc1Ztst7uzcrT4qZ0xyVdkywMFzx415oJQiaHRaw4V4LVEjAZrFwriMfdB9mJUnGniFouu/F6rNk25uRIWf8AOIg1b/aEGUtZsR+NLrdXOwWU7PMhsMKDjXvP48hyUGYnosTAuLuQ+gQSoZ2oxu6hg77v/I5lB9k2gfeu7rT2R8z9AOWpXTsmBV1X5k3nLgTU85zgcGhvdaMmj96qXNRjGl4lwkPu4gZ4Y4eSC1zm0UrAFC5tRoMT5BV60bdZOEQwHN+JpIoDRS9mLJlXQYcUQwXObUl1XG8MDngMQVhthAubqM0UuOumnB3+EEOFMOb2YgocgdCsZiKTgFtiW1AiMDXDHjQ+6jPjsDaQzec7AccUGUMu4+RC279/HzAPuFt/kd1rSxxD6Y1yJ1UcxnXgx7aO48UGp1oxNHU6AD8l9lxvAXOq8g5ErQ6TeSaDXiFPsqUc2oNMSMsUHfsuxi4AuwHAUXSmrFFOzgfBdGzxRg6KSgr8pY5DgXaaYLvMbQUWSICIiAiIg1TEEOFCqLadkPhPJYKtOgV/WLoYOYQUaS2fiPFXZ8FpnLIiQscaBegNaBko8/DBYcNEHnMSZcM7rh+IY+ea1CcFabqHw+L6rZaUFxNGitCVEl5d99tWml4IOkzenAFsMcGNAPnmtE0YUGm8+LAl1STxVqseXY1jnuHNVmRlWz0zEivFYEOsNgOTnan8/JBz4tmOLwGYsdiHaAc1sEah+zyrd5EODn6DjiulObMRmtLJeLdhk4sdoDnddnTkurY9mMhMuQ8vid8TzrjwQY7OSLpeDu3ODzeLuzkK6VXUey8KOAI4HFfSWtHBY76uQQYPl4erG/2hQjZkG8Hta0OGWn6Ka4g5mi0R4RAqMRyQaI7qZ4LkyELfxqnIZLpGYGTsR6jooEWGYLw9uRxwyIQWWHs63MlTJaxYbMQtFm20wsFTopsvacN5o01QS2NoKLJEQEREBERAREQEREBYvbUUWSIORMWGxxrktLdnmjX1K7qIOJbFmOdLvhwzdc5pAPBU+xrW+xhsvMQ92BWkRvaaanNy9LIVG/iM0XGtAxc9rfMoOrFjBwaGGt/Ij5cyR4LZFiCG2ugwA9lHkoQa66MmMbDHlU/ksJs34zGaAXz+SD6XhrTFimgzx04YcVx321GjGkBgDfmd9F8thxmJlsAdxlC7mT/kK42bZjGNGAQU8vnBiQx3IYLbJ2oa0xa7VpyV4Mu3gFWtp7JAbvG4EYoIk4wObvGf8hw5qHBdfBhnm5vUZjxC2WPHq66cngg9VBc4w4n9LvYoNBfRTLKmSHV4Gh8VHnoJ3r2tGtfA4j3WyQlXA6Y6BB6LKxLzQeS2qFZLSIYBU1AREQEREBERAREQEREBERBAtG1YcEVe4N6kBef7RWw2aiwhCq+7EaTRppmF0P4gSwD4MVwDmtiAOByLTSoPku/LQWNAuNa0aXQAPRBrlu/F/rB82hRHOpMnmwUUlzrsXk9vq39D6KFaeDmxB8JoehQQLMNJ2LXV1fA0XoDDgvPLVhkPbHh4kDHmOKsNj7RscKOzQWRcy33AQnV4LN9rwgK1VXt62N72W5aoOfZf/wBGAfMtNrP+9iU+YqdZTbgdHdk0EN5uPBcuWbvIoB1N49M3FBOjisV4/AwHrdCt1i2cwMBpiqbBi33RHjEl9aa3QcPRXayZ9jmAaoOm1tMl9QIgIiICIiAiIgIiICIiAiIg4W1tnb6A9ozpUdRiPZVWVtKc3bYbYN0taGlz+WtF6MRVa9w3gEHn8jPRS90KMfvK32GlBh8K6ZihzfQj3CmbVWMHtvt7L24tI9lX5KbL61FHtwdwP6oN+LcM2+yix5RpNQKdFJe9aN+Rkg0CWJ+YqXBs+gvRSGN9TyWl9oP0NPBRHF8Q/E4+f+EG+1LQv0a0XYbch+ZWmI7cwz/uRB4tZ9T7LKGxrDpEiaNGLW83HU8lLl5IuqXC+52LicfAIK6IxaagkHkrlYd/sXu8cT+vNcoWI0RA7GgNS0+lFcrEk6C8c0HXZkFkiICIiAiIgIiICIiAiIgIiICIiDgbXzphwTTM9kdSqvItDWChrXEnmVfp2UbEaQQCOeKqM/s09hLoRpy0QcyYjU6rHfHVvmF0LKsh731iCgGitgsqHSlPQIKC6NQVuM8qqJHnHuFL2HAYDyCtW0NlBnab0KqzZB54AIJ9mQw65SgBz41CvsjJtY0UGiptj2eRQCpxrWlFeoAo0dEGDpRhNaLaxgGAWSICIiAiIgIiICIiAiIgIiICIiAiIgL4QvqIMQwcFkiINMzLh4oVDh2LDBrRdJEGqHLtbkFt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QEBAREBAQEhAVFBISERQODw8QGRMSGRIWGBUVFRUZHDQiGBsmGxQVJTchJSstLi4uGR81PTMsNygtLysBCgoKDg0OGhAQGjAkICQsLC8sLywsLDQvLCwtLiwsLCw0MC0tLy4vLC4sLCw0MCwsLC0vLywsLCwsLCwsLCwsLP/AABEIAMkA+wMBEQACEQEDEQH/xAAcAAEAAgMBAQEAAAAAAAAAAAAAAgYEBQcDAQj/xABFEAACAQICBQgFCAYLAAAAAAAAAQIDEQQSBQYhMUEHEyJRYXGBoTJScpGxFCMzNLKzwdFCYpKiwuEVJDVTY3N0grTw8f/EABoBAQACAwEAAAAAAAAAAAAAAAABAgMEBQb/xAAzEQEAAgECAwQKAQMFAAAAAAAAAQIDBBEFITESMkHRE0JRYXGBkaGx8OEjQ1IUFSIzwf/aAAwDAQACEQMRAD8A7iAAAAAAAAAAAAAAAAAAAAAAAAQyP1n7o/kAyP1n7kB8yP1nx4RA+5H6z9yA+yi+Dt4ID5kfrP3IBkfrP3ID60+vyQEcj9byQH1QfrP3ICaAAAAAAAAAAAAAAAAAAAAAAAAAAAAAAAAAAAAAAAAAAAAAAAAAAAAAAABWtY9d8LgJyjX57oRpyqSp0nKNONSTUG3x9F7I3AsdKopRjKLvFpNPrTV0BIAAAAAAAAAAAAAAAAAAAAAAAAAAAAAAA8MXi6dGLnVqQpwW+VScYL3stWs2naI3Ra0VjeZVjSPKNgaN1GpOs1woU2/3pWi/BmzTRZreG3xat9dhr47/AAaLE8rcF9Fg5y/zK0afwizPXh1vGzXtxKvhVU9YMVLSyxM501QjWjRh0ZZ3805O6ule+byM1eFxPW32YL8WmOlfuu2B1/yQhCWGuoxjG8a212SW5x7OstPCPZf7fypHGp9an3/htcLr9h5bJxrU+1xU1+67+Rr34XmjuzE/vvbFOL4J70THy8m+wGl6Ff6GtTm/VUlm8YvajTyafLj79Zhv4tTiy9y0SzjCzAAAAAAAAAAAAAAAAAAAAAAAAAAwtLaWo4SnzmIqRpx4X3yfVGK2yfYi+PHbJO1Y3UyZK443tOzmWsPKfVneGDgqUN3OVEpTfao+jHxv4HUw8PrHPJO7lZuJTPLHG3vUPG4ypXlnrVJ1J+tUnKT7lfcuw360rWNqxs518lrzvad3hlLKM3ReA52W30F6T6+xFq13VtbZZoxSSSVktiS4IzMDxr0+K8fzJiVZh4kqnx4Ab7ROt2Jw9k589D1azcnbsnvXjddhpZtBhyc9tp93k38HEc+LlM9qPf59fyvmgtaaGLtFPm6v93Usm/Ze6Xx7DjajRZMPOece2Hd02vxZ+Ucp9k/vNvDTboAAAAAAAAAAAAAAAAAAAAABU9ctdKeBTp07VcU1shfo077nUa+zvfZvNzTaS2XnPKGlqtZXDyjnZx7SmkauKqOrXqSqTfF7kuqK3RXYjt48dccdmsOFky2yW7VpYmUuoZQPShh3OSit78u0RG6JnZZ8PRVOKjHcvN8WzLEbMEzu9CUAGLVhlfY935ExKJh53JVfGwlHN/IhK6ar68ODjSxbcobo1XtlH2/WXbv7+HJ1fDot/wAsXX2eTs6Pic12pm6e3z83RITUknFpppNNO6ae5pnFmJidpd2JiY3hIhIAAAAAAAAAAAAAAAAAAKdr7rd8jjzFBp4mS2vY1Ri/0mvWfBeL4J7+j0npZ7Vu7+XP1us9DHZr3p+zkFRuTcpNyk23Jybbbe1tt72dyIiOUOBM785RyjY3Mo2NzKNjdutE4bLHM/Sl5RL1hitLPLKgACNSN1YDBfU962MndXZFsJQbCUWyErTqXrY8LJUazbw0nsb28y3xX6vWvFcb87W6OMsduve/P8uloNbOGexfu/j+HVoyTSaaae1NbbrrRwOj0b6AAAAAAAAAAAAAAAAAabWvTscFh5VNjqS6NKL/AEp23vsW9/zNjTYJzX7Ph4tbVaiMGPtePg4jiasqk5VKknKcm5Sk97bPR1rFY2jo8xa82mbWnm88pbZUyjYMo2HrhaGaaXDe+5DYmW6uXYy4C4C4C4GNjI7peD/B/wDewDFbAi2EoNkJQciEug8musu1YKtLreHk34un8WvFdRyOIab+7X5+btcN1X9q3y8nRjkOyAAAAAAAAAAAAAAAAOL65aZeMxUpJ3pQvCj7Ke2X+57e63Uel0en9DjiJ6z1eW1up9NlmY6Ryjz+bRZTaam5lAZQbmUG7MwELKT69i7lv+PkTEIllXLKlwFwFwFwI1I5k11rZ38POxEwRLW5iq2yDZCUHIJQciElOs4SjOLcZRalFrepJ3TXiisxExtK1ZmJ3h3bVbTKxuFp1lbN6NVL9GovSXwa7Gjzeow+iyTX6fB6nTZozY4t9fi2xgZwAAAAAAAAAAAAAFe160n8nwc8rtOr81C3C6eZ/sp+LRu6DD6TNG/SObR4jn9FgnbrPKP34OQ5T0by5lBuZQbmUG5lBuyqWyMV2X9+38Sa9ET1SuWQXAXAXAXAZgNdiNkpLtv79v4mJleLkQlByISg5BKDZCV35J9Mc3iZ4aT6FaN49lWCb845v2Uc7iOLtUi8eH4dPhuXs3mk+P5dcOK7gAAAAAAAAAAAAADmvKXjM+Jp0lupwu/bm9vlGPvO9wvHtjm/tn8PO8Xy75Yp7I/Kn2Oo5JYBYBYCNRbH7iJ6Jjq9pS2svCu75mAZgGYBmAZgGYDCx3pJ9cV702vyMV+rLToxWyi6DkQlByCUGyFnto7HOhWpVo+lTnGa7crvbx3FL1i9ZrPivivNLxaPB+j6VRSjGUXeLSafWmro8zMbcnqYnfmkQkAAAAAAAAAAAADjestfnMZiZf4koruh0F9k9VpKdnBSPd+ebx+sv28959/45f8AjWGw1gAAA+S4e1H7SIlMdXncyKlwFwFwFwFwFwMbH7oP2l9kxZOrNj6MFyMTKg5EJRbCUGyEotkDv+omL57R2EnxVNU3frpt0/4Dz2qr2cto9/5el0tu1hrPub4wM4AAAAAAAAAAAAHHMHoqtjK1TmYOXTk5SeyMbyb6UvHdvPVXz48FI7c+HzeQx6fLqMluxHjPPw6rfo7k/ppJ4irOcuMafQj3X3vyOVl4ref+uNvy6+Hg+OOeSd/hyjzbiGqGDSt8nT9qdVv3uRqzrtRPrNyOH6aPUh419SsHLdSlB9cKtReTbXkWrxDUR62/yhW3DdNb1dvhMtBpTk/nFOWGq5/1KyUW+6a2N96XebuHisTyyR848mhm4PMRvit8p81NxmHnSk4VIShOL2xmrNdvau1bDq0vXJEWrO8OPfHfHaa3jaXlg8JUrSy0qc6kuqEXK3f1eJkyZKY43vOyuPFfJO1I3WbA6gYmdnUlTorqlLPL3R2eZz8nFcNe7vP7++Do4+EZrd6Yj7/v1bmhycU19JiakvYhCHxualuMX9Wsfv0bleC09a8/b+Wt1n1To4WhWqU51pShGi1nlBq86ji7pRXBGP8A3fN7I+k+bJ/s2D22+seTb1eTmh+jXrr2ubl/Ci0cXy+NY+/mrPBsXhaft5NZjOTmqvoq9OfZUhKn5q5sU4vSe/WY+HPya2Tg147lon48vNWtJ6AxGGu6tGSj68bTj4yju8bHQxarDl7lufs8XPzaPNi79eXt8Gkx76Me9/BfkWy+CmLxWDV/k+xOKSnVth6T2p1ItzkutU+Hi14nMza7HTlHOXVwcPyX525R911wPJrg6a+cVWs+POVHFeChb8TQvxDLPTl++90KcOw168/33NitSMBu+SU/F1H53MX+rzf5M3+kw/4tdpHk1wVVPm41KEuunUlJX7Yzvs7rGSmvyx15sd+H4bdOTn+svJ/icGnOH9Yora5UotSiuuVPel2q/gb+HW48nKeUudm0OTHzjnDoPJPUzaMgvVqVV+9m/iOfro/rT8nS0M/0YXE024AAAAAAAAAAAABi6LwEcPRp0YNuMIqN5Zc0nxlKySbe97C172vPatO8qUpWlezWNoZRVcAAANPrHoKGMjTTUM0KlOWaSlfms652CaafShmXY2nwM+HUZMM70lgz6bHniIvHRscHhIUYKFKEYQW5QSS/9Md8lrz2rTvLJTHWkdmsbQ9yi4BU+UD6pivZw338gLYAAMDQT1Vo/LKWJjTpKMY1HKGR7azcObqJXyqyVThvknwNmdXmmnYm3JrRo8MZPSRXn9vj8W/NZsgAAAAw9HaOhQ51U1ZVKkqrXRSUpKKeVJbF0b97Za1pt1RFYr0ZhVIAAAAAAAAAAAAAAAAAAAAAAAqfKB9UxXs4b7+QFsAAAAAAAAAAAAAAAAAAAAAAAAAAAAAAAAAAAAqfKB9UxXs4b7+QFsAAAAAAAAAAAAAAAAAAAAAAAAAAAAAAAAAAAAqfKB9UxXs4b7+QFsAAAAAAAAAAAAAAAAAAAAAAAAAAAAAAAAAAAAqfKB9UxXs4b7+QFsAAAAAAAAAAAAAAAAAAAAAAAAAAAAAAAAAAAApHKLpOjChiqc69GNXJhuhKtTjL6aT9Fu+7aBdac1JKUWnFpNNNNNPc0+KAkAAAAAAAAAAAAAAAAAAAAAAAAAAAAAAAAAAD85crlNPS+ObSbyUP+PADu+qP9n4D/S4b7mIG2AAAAAAAAAAAAAAAAAAAAAAAAAAAAAAAKBy1Y2dPR0IU5Sjz2Ip0qjg3F5Ms5tXXBuCXc2gJcikn/RUVKcpZa9eMVJ3yRUtkV2cfEC+gfnHlZqL+mNIbd0aCff8AJqb+DQHedVItYDAp7GsNh0+/mYgbUAAAAAAAAAAAAAAAAAAAAAAAAAAAAAAArnKBoF4/AVqFO3PLLVo3dvnYPMo34ZleN/1gON6j651NF1Ki5uVTDzl/WKGyFSnWj0XKKlun0VFxdr2W1WAuml+WnDxpS+S4XETrtdFYiMKUIvrm1JtrsS29a3gcr0Do2vpjSHNSk6lWvPncXUtbJSuucls2R2dGK68qA/UtOCilGKtFJJJcElZICQAAAAAAAAAAAAAAAAAAAAAAAAAAAAAAAAqmtXJ/hNISdScZ0cQ99bDOMJStuzppxn1Xavbc0BVIciVJy+cx+JlDqp06MJftNNeQF/1b1aw2jqXNYSiqcXtnK7lOb65ze2W993CwG3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QEBAREBAQEhAVFBISERQODw8QGRMSGRIWGBUVFRUZHDQiGBsmGxQVJTchJSstLi4uGR81PTMsNygtLysBCgoKDg0OGhAQGjAkICQsLC8sLywsLDQvLCwtLiwsLCw0MC0tLy4vLC4sLCw0MCwsLC0vLywsLCwsLCwsLCwsLP/AABEIAMkA+wMBEQACEQEDEQH/xAAcAAEAAgMBAQEAAAAAAAAAAAAAAgYEBQcDAQj/xABFEAACAQICBQgFCAYLAAAAAAAAAQIDEQQSBQYhMUEHEyJRYXGBoTJScpGxFCMzNLKzwdFCYpKiwuEVJDVTY3N0grTw8f/EABoBAQACAwEAAAAAAAAAAAAAAAABAgMEBQb/xAAzEQEAAgECAwQKAQMFAAAAAAAAAQIDBBEFITESMkHRE0JRYXGBkaGx8OEjQ1IUFSIzwf/aAAwDAQACEQMRAD8A7iAAAAAAAAAAAAAAAAAAAAAAAAQyP1n7o/kAyP1n7kB8yP1nx4RA+5H6z9yA+yi+Dt4ID5kfrP3IBkfrP3ID60+vyQEcj9byQH1QfrP3ICaAAAAAAAAAAAAAAAAAAAAAAAAAAAAAAAAAAAAAAAAAAAAAAAAAAAAAAABWtY9d8LgJyjX57oRpyqSp0nKNONSTUG3x9F7I3AsdKopRjKLvFpNPrTV0BIAAAAAAAAAAAAAAAAAAAAAAAAAAAAAAA8MXi6dGLnVqQpwW+VScYL3stWs2naI3Ra0VjeZVjSPKNgaN1GpOs1woU2/3pWi/BmzTRZreG3xat9dhr47/AAaLE8rcF9Fg5y/zK0afwizPXh1vGzXtxKvhVU9YMVLSyxM501QjWjRh0ZZ3805O6ule+byM1eFxPW32YL8WmOlfuu2B1/yQhCWGuoxjG8a212SW5x7OstPCPZf7fypHGp9an3/htcLr9h5bJxrU+1xU1+67+Rr34XmjuzE/vvbFOL4J70THy8m+wGl6Ff6GtTm/VUlm8YvajTyafLj79Zhv4tTiy9y0SzjCzAAAAAAAAAAAAAAAAAAAAAAAAAAwtLaWo4SnzmIqRpx4X3yfVGK2yfYi+PHbJO1Y3UyZK443tOzmWsPKfVneGDgqUN3OVEpTfao+jHxv4HUw8PrHPJO7lZuJTPLHG3vUPG4ypXlnrVJ1J+tUnKT7lfcuw360rWNqxs518lrzvad3hlLKM3ReA52W30F6T6+xFq13VtbZZoxSSSVktiS4IzMDxr0+K8fzJiVZh4kqnx4Ab7ROt2Jw9k589D1azcnbsnvXjddhpZtBhyc9tp93k38HEc+LlM9qPf59fyvmgtaaGLtFPm6v93Usm/Ze6Xx7DjajRZMPOece2Hd02vxZ+Ucp9k/vNvDTboAAAAAAAAAAAAAAAAAAAAABU9ctdKeBTp07VcU1shfo077nUa+zvfZvNzTaS2XnPKGlqtZXDyjnZx7SmkauKqOrXqSqTfF7kuqK3RXYjt48dccdmsOFky2yW7VpYmUuoZQPShh3OSit78u0RG6JnZZ8PRVOKjHcvN8WzLEbMEzu9CUAGLVhlfY935ExKJh53JVfGwlHN/IhK6ar68ODjSxbcobo1XtlH2/WXbv7+HJ1fDot/wAsXX2eTs6Pic12pm6e3z83RITUknFpppNNO6ae5pnFmJidpd2JiY3hIhIAAAAAAAAAAAAAAAAAAKdr7rd8jjzFBp4mS2vY1Ri/0mvWfBeL4J7+j0npZ7Vu7+XP1us9DHZr3p+zkFRuTcpNyk23Jybbbe1tt72dyIiOUOBM785RyjY3Mo2NzKNjdutE4bLHM/Sl5RL1hitLPLKgACNSN1YDBfU962MndXZFsJQbCUWyErTqXrY8LJUazbw0nsb28y3xX6vWvFcb87W6OMsduve/P8uloNbOGexfu/j+HVoyTSaaae1NbbrrRwOj0b6AAAAAAAAAAAAAAAAAabWvTscFh5VNjqS6NKL/AEp23vsW9/zNjTYJzX7Ph4tbVaiMGPtePg4jiasqk5VKknKcm5Sk97bPR1rFY2jo8xa82mbWnm88pbZUyjYMo2HrhaGaaXDe+5DYmW6uXYy4C4C4C4GNjI7peD/B/wDewDFbAi2EoNkJQciEug8musu1YKtLreHk34un8WvFdRyOIab+7X5+btcN1X9q3y8nRjkOyAAAAAAAAAAAAAAAAOL65aZeMxUpJ3pQvCj7Ke2X+57e63Uel0en9DjiJ6z1eW1up9NlmY6Ryjz+bRZTaam5lAZQbmUG7MwELKT69i7lv+PkTEIllXLKlwFwFwFwI1I5k11rZ38POxEwRLW5iq2yDZCUHIJQciElOs4SjOLcZRalFrepJ3TXiisxExtK1ZmJ3h3bVbTKxuFp1lbN6NVL9GovSXwa7Gjzeow+iyTX6fB6nTZozY4t9fi2xgZwAAAAAAAAAAAAAFe160n8nwc8rtOr81C3C6eZ/sp+LRu6DD6TNG/SObR4jn9FgnbrPKP34OQ5T0by5lBuZQbmUG5lBuyqWyMV2X9+38Sa9ET1SuWQXAXAXAXAZgNdiNkpLtv79v4mJleLkQlByISg5BKDZCV35J9Mc3iZ4aT6FaN49lWCb845v2Uc7iOLtUi8eH4dPhuXs3mk+P5dcOK7gAAAAAAAAAAAAADmvKXjM+Jp0lupwu/bm9vlGPvO9wvHtjm/tn8PO8Xy75Yp7I/Kn2Oo5JYBYBYCNRbH7iJ6Jjq9pS2svCu75mAZgGYBmAZgGYDCx3pJ9cV702vyMV+rLToxWyi6DkQlByCUGyFnto7HOhWpVo+lTnGa7crvbx3FL1i9ZrPivivNLxaPB+j6VRSjGUXeLSafWmro8zMbcnqYnfmkQkAAAAAAAAAAAADjestfnMZiZf4koruh0F9k9VpKdnBSPd+ebx+sv28959/45f8AjWGw1gAAA+S4e1H7SIlMdXncyKlwFwFwFwFwFwMbH7oP2l9kxZOrNj6MFyMTKg5EJRbCUGyEotkDv+omL57R2EnxVNU3frpt0/4Dz2qr2cto9/5el0tu1hrPub4wM4AAAAAAAAAAAAHHMHoqtjK1TmYOXTk5SeyMbyb6UvHdvPVXz48FI7c+HzeQx6fLqMluxHjPPw6rfo7k/ppJ4irOcuMafQj3X3vyOVl4ref+uNvy6+Hg+OOeSd/hyjzbiGqGDSt8nT9qdVv3uRqzrtRPrNyOH6aPUh419SsHLdSlB9cKtReTbXkWrxDUR62/yhW3DdNb1dvhMtBpTk/nFOWGq5/1KyUW+6a2N96XebuHisTyyR848mhm4PMRvit8p81NxmHnSk4VIShOL2xmrNdvau1bDq0vXJEWrO8OPfHfHaa3jaXlg8JUrSy0qc6kuqEXK3f1eJkyZKY43vOyuPFfJO1I3WbA6gYmdnUlTorqlLPL3R2eZz8nFcNe7vP7++Do4+EZrd6Yj7/v1bmhycU19JiakvYhCHxualuMX9Wsfv0bleC09a8/b+Wt1n1To4WhWqU51pShGi1nlBq86ji7pRXBGP8A3fN7I+k+bJ/s2D22+seTb1eTmh+jXrr2ubl/Ci0cXy+NY+/mrPBsXhaft5NZjOTmqvoq9OfZUhKn5q5sU4vSe/WY+HPya2Tg147lon48vNWtJ6AxGGu6tGSj68bTj4yju8bHQxarDl7lufs8XPzaPNi79eXt8Gkx76Me9/BfkWy+CmLxWDV/k+xOKSnVth6T2p1ItzkutU+Hi14nMza7HTlHOXVwcPyX525R911wPJrg6a+cVWs+POVHFeChb8TQvxDLPTl++90KcOw168/33NitSMBu+SU/F1H53MX+rzf5M3+kw/4tdpHk1wVVPm41KEuunUlJX7Yzvs7rGSmvyx15sd+H4bdOTn+svJ/icGnOH9Yora5UotSiuuVPel2q/gb+HW48nKeUudm0OTHzjnDoPJPUzaMgvVqVV+9m/iOfro/rT8nS0M/0YXE024AAAAAAAAAAAABi6LwEcPRp0YNuMIqN5Zc0nxlKySbe97C172vPatO8qUpWlezWNoZRVcAAANPrHoKGMjTTUM0KlOWaSlfms652CaafShmXY2nwM+HUZMM70lgz6bHniIvHRscHhIUYKFKEYQW5QSS/9Md8lrz2rTvLJTHWkdmsbQ9yi4BU+UD6pivZw338gLYAAMDQT1Vo/LKWJjTpKMY1HKGR7azcObqJXyqyVThvknwNmdXmmnYm3JrRo8MZPSRXn9vj8W/NZsgAAAAw9HaOhQ51U1ZVKkqrXRSUpKKeVJbF0b97Za1pt1RFYr0ZhVIAAAAAAAAAAAAAAAAAAAAAAAqfKB9UxXs4b7+QFsAAAAAAAAAAAAAAAAAAAAAAAAAAAAAAAAAAAAqfKB9UxXs4b7+QFsAAAAAAAAAAAAAAAAAAAAAAAAAAAAAAAAAAAAqfKB9UxXs4b7+QFsAAAAAAAAAAAAAAAAAAAAAAAAAAAAAAAAAAAAqfKB9UxXs4b7+QFsAAAAAAAAAAAAAAAAAAAAAAAAAAAAAAAAAAAApHKLpOjChiqc69GNXJhuhKtTjL6aT9Fu+7aBdac1JKUWnFpNNNNNPc0+KAkAAAAAAAAAAAAAAAAAAAAAAAAAAAAAAAAAAD85crlNPS+ObSbyUP+PADu+qP9n4D/S4b7mIG2AAAAAAAAAAAAAAAAAAAAAAAAAAAAAAAKBy1Y2dPR0IU5Sjz2Ip0qjg3F5Ms5tXXBuCXc2gJcikn/RUVKcpZa9eMVJ3yRUtkV2cfEC+gfnHlZqL+mNIbd0aCff8AJqb+DQHedVItYDAp7GsNh0+/mYgbUAAAAAAAAAAAAAAAAAAAAAAAAAAAAAAArnKBoF4/AVqFO3PLLVo3dvnYPMo34ZleN/1gON6j651NF1Ki5uVTDzl/WKGyFSnWj0XKKlun0VFxdr2W1WAuml+WnDxpS+S4XETrtdFYiMKUIvrm1JtrsS29a3gcr0Do2vpjSHNSk6lWvPncXUtbJSuucls2R2dGK68qA/UtOCilGKtFJJJcElZICQAAAAAAAAAAAAAAAAAAAAAAAAAAAAAAAAqmtXJ/hNISdScZ0cQ99bDOMJStuzppxn1Xavbc0BVIciVJy+cx+JlDqp06MJftNNeQF/1b1aw2jqXNYSiqcXtnK7lOb65ze2W993CwG3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s://encrypted-tbn0.gstatic.com/images?q=tbn:ANd9GcSgh1_1TNhVcUZCvZcuIIS_4V0FBqf9oc-A0GgeTiCjUMJxdW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8" y="960257"/>
            <a:ext cx="5459104" cy="38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74860" y="204706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NeueLT Std" pitchFamily="34" charset="0"/>
              </a:rPr>
              <a:t>Service to Customers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008718" y="3655312"/>
            <a:ext cx="1897054" cy="990600"/>
            <a:chOff x="4038600" y="4343400"/>
            <a:chExt cx="1066800" cy="9906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4038600" y="4343400"/>
              <a:ext cx="1066800" cy="990600"/>
            </a:xfrm>
            <a:prstGeom prst="roundRect">
              <a:avLst/>
            </a:prstGeom>
            <a:solidFill>
              <a:srgbClr val="00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Times" pitchFamily="-108" charset="0"/>
              </a:endParaRPr>
            </a:p>
          </p:txBody>
        </p:sp>
        <p:sp>
          <p:nvSpPr>
            <p:cNvPr id="51" name="Rectangle 2"/>
            <p:cNvSpPr>
              <a:spLocks noChangeArrowheads="1"/>
            </p:cNvSpPr>
            <p:nvPr/>
          </p:nvSpPr>
          <p:spPr bwMode="auto">
            <a:xfrm>
              <a:off x="4114800" y="4419600"/>
              <a:ext cx="990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ctr" rotWithShape="0">
                      <a:srgbClr val="FFFFFF">
                        <a:lumMod val="85000"/>
                      </a:srgbClr>
                    </a:outerShdw>
                  </a:effectLst>
                  <a:latin typeface="Arial" charset="0"/>
                </a:rPr>
                <a:t>ITSM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ctr" rotWithShape="0">
                    <a:srgbClr val="FFFFFF">
                      <a:lumMod val="85000"/>
                    </a:srgbClr>
                  </a:outerShdw>
                </a:effectLst>
                <a:latin typeface="TriplexBold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85598" y="3657584"/>
            <a:ext cx="1897054" cy="990600"/>
            <a:chOff x="4038600" y="4343400"/>
            <a:chExt cx="1066800" cy="9906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4038600" y="4343400"/>
              <a:ext cx="1066800" cy="990600"/>
            </a:xfrm>
            <a:prstGeom prst="roundRect">
              <a:avLst/>
            </a:prstGeom>
            <a:solidFill>
              <a:srgbClr val="00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Times" pitchFamily="-108" charset="0"/>
              </a:endParaRP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114800" y="4419600"/>
              <a:ext cx="990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4800" b="1" dirty="0" smtClean="0">
                  <a:solidFill>
                    <a:srgbClr val="FFFFFF"/>
                  </a:solidFill>
                  <a:effectLst>
                    <a:outerShdw blurRad="38100" dist="38100" dir="2700000" algn="ctr" rotWithShape="0">
                      <a:srgbClr val="FFFFFF">
                        <a:lumMod val="85000"/>
                      </a:srgbClr>
                    </a:outerShdw>
                  </a:effectLst>
                  <a:latin typeface="Arial" charset="0"/>
                </a:rPr>
                <a:t>PPM</a:t>
              </a:r>
              <a:endParaRPr lang="en-US" sz="4800" b="1" dirty="0">
                <a:solidFill>
                  <a:srgbClr val="FFFFFF"/>
                </a:solidFill>
                <a:effectLst>
                  <a:outerShdw blurRad="38100" dist="38100" dir="2700000" algn="ctr" rotWithShape="0">
                    <a:srgbClr val="FFFFFF">
                      <a:lumMod val="85000"/>
                    </a:srgbClr>
                  </a:outerShdw>
                </a:effectLst>
                <a:latin typeface="Triplex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27859</TotalTime>
  <Words>958</Words>
  <Application>Microsoft Office PowerPoint</Application>
  <PresentationFormat>On-screen Show (4:3)</PresentationFormat>
  <Paragraphs>271</Paragraphs>
  <Slides>41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Managers in Higher Education facing new challenges</dc:title>
  <dc:creator>A satisfied Microsoft Office User</dc:creator>
  <cp:lastModifiedBy>agraf</cp:lastModifiedBy>
  <cp:revision>394</cp:revision>
  <cp:lastPrinted>2014-03-14T20:52:38Z</cp:lastPrinted>
  <dcterms:created xsi:type="dcterms:W3CDTF">2001-06-24T03:27:09Z</dcterms:created>
  <dcterms:modified xsi:type="dcterms:W3CDTF">2014-03-21T21:54:07Z</dcterms:modified>
</cp:coreProperties>
</file>