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24"/>
  </p:notesMasterIdLst>
  <p:sldIdLst>
    <p:sldId id="256" r:id="rId2"/>
    <p:sldId id="257" r:id="rId3"/>
    <p:sldId id="307" r:id="rId4"/>
    <p:sldId id="302" r:id="rId5"/>
    <p:sldId id="298" r:id="rId6"/>
    <p:sldId id="297" r:id="rId7"/>
    <p:sldId id="299" r:id="rId8"/>
    <p:sldId id="296" r:id="rId9"/>
    <p:sldId id="265" r:id="rId10"/>
    <p:sldId id="274" r:id="rId11"/>
    <p:sldId id="278" r:id="rId12"/>
    <p:sldId id="283" r:id="rId13"/>
    <p:sldId id="286" r:id="rId14"/>
    <p:sldId id="289" r:id="rId15"/>
    <p:sldId id="292" r:id="rId16"/>
    <p:sldId id="293" r:id="rId17"/>
    <p:sldId id="305" r:id="rId18"/>
    <p:sldId id="277" r:id="rId19"/>
    <p:sldId id="295" r:id="rId20"/>
    <p:sldId id="306" r:id="rId21"/>
    <p:sldId id="271" r:id="rId22"/>
    <p:sldId id="272"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0863D"/>
    <a:srgbClr val="AA0A03"/>
    <a:srgbClr val="005527"/>
    <a:srgbClr val="1F1717"/>
    <a:srgbClr val="211D1D"/>
    <a:srgbClr val="332D2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607" autoAdjust="0"/>
  </p:normalViewPr>
  <p:slideViewPr>
    <p:cSldViewPr>
      <p:cViewPr varScale="1">
        <p:scale>
          <a:sx n="77" d="100"/>
          <a:sy n="77" d="100"/>
        </p:scale>
        <p:origin x="-1080"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B2509A-BD17-4B51-97DF-1E2301E64968}" type="datetimeFigureOut">
              <a:rPr lang="nl-NL" smtClean="0"/>
              <a:t>3/17/14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73A5E-54A4-45ED-8C60-F8210A6FDA6B}" type="slidenum">
              <a:rPr lang="nl-NL" smtClean="0"/>
              <a:t>‹#›</a:t>
            </a:fld>
            <a:endParaRPr lang="nl-NL"/>
          </a:p>
        </p:txBody>
      </p:sp>
    </p:spTree>
    <p:extLst>
      <p:ext uri="{BB962C8B-B14F-4D97-AF65-F5344CB8AC3E}">
        <p14:creationId xmlns:p14="http://schemas.microsoft.com/office/powerpoint/2010/main" val="189467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 years in IT.  </a:t>
            </a:r>
          </a:p>
          <a:p>
            <a:r>
              <a:rPr lang="en-US" dirty="0" smtClean="0"/>
              <a:t>10 years in hosted solution</a:t>
            </a:r>
            <a:r>
              <a:rPr lang="en-US" baseline="0" dirty="0" smtClean="0"/>
              <a:t>s with IBM.  </a:t>
            </a:r>
          </a:p>
          <a:p>
            <a:r>
              <a:rPr lang="en-US" baseline="0" dirty="0" smtClean="0"/>
              <a:t>2 years in Higher Ed</a:t>
            </a:r>
          </a:p>
          <a:p>
            <a:r>
              <a:rPr lang="en-US" baseline="0" dirty="0" smtClean="0"/>
              <a:t>Explain </a:t>
            </a:r>
            <a:r>
              <a:rPr lang="en-US" baseline="0" dirty="0" err="1" smtClean="0"/>
              <a:t>lego</a:t>
            </a:r>
            <a:r>
              <a:rPr lang="en-US" baseline="0" dirty="0" smtClean="0"/>
              <a:t> reference</a:t>
            </a:r>
          </a:p>
          <a:p>
            <a:r>
              <a:rPr lang="en-US" baseline="0" dirty="0" smtClean="0"/>
              <a:t>Asked 7-yr-old son for some </a:t>
            </a:r>
            <a:r>
              <a:rPr lang="en-US" baseline="0" dirty="0" err="1" smtClean="0"/>
              <a:t>lego</a:t>
            </a:r>
            <a:r>
              <a:rPr lang="en-US" baseline="0" dirty="0" smtClean="0"/>
              <a:t> jokes (most common medical procedure, hate to stay in the box “</a:t>
            </a:r>
            <a:r>
              <a:rPr lang="en-US" baseline="0" dirty="0" err="1" smtClean="0"/>
              <a:t>claustropho</a:t>
            </a:r>
            <a:r>
              <a:rPr lang="en-US" baseline="0" dirty="0" smtClean="0"/>
              <a:t>-brick”)</a:t>
            </a:r>
          </a:p>
        </p:txBody>
      </p:sp>
      <p:sp>
        <p:nvSpPr>
          <p:cNvPr id="4" name="Slide Number Placeholder 3"/>
          <p:cNvSpPr>
            <a:spLocks noGrp="1"/>
          </p:cNvSpPr>
          <p:nvPr>
            <p:ph type="sldNum" sz="quarter" idx="10"/>
          </p:nvPr>
        </p:nvSpPr>
        <p:spPr/>
        <p:txBody>
          <a:bodyPr/>
          <a:lstStyle/>
          <a:p>
            <a:fld id="{0AE73A5E-54A4-45ED-8C60-F8210A6FDA6B}" type="slidenum">
              <a:rPr lang="nl-NL" smtClean="0"/>
              <a:t>2</a:t>
            </a:fld>
            <a:endParaRPr lang="nl-NL"/>
          </a:p>
        </p:txBody>
      </p:sp>
    </p:spTree>
    <p:extLst>
      <p:ext uri="{BB962C8B-B14F-4D97-AF65-F5344CB8AC3E}">
        <p14:creationId xmlns:p14="http://schemas.microsoft.com/office/powerpoint/2010/main" val="630464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MCN</a:t>
            </a:r>
          </a:p>
          <a:p>
            <a:r>
              <a:rPr lang="en-US" dirty="0" smtClean="0"/>
              <a:t>These</a:t>
            </a:r>
            <a:r>
              <a:rPr lang="en-US" baseline="0" dirty="0" smtClean="0"/>
              <a:t> were the guiding principles throughout the entire life of the initiative and still frame what we are doing with the transition</a:t>
            </a:r>
            <a:endParaRPr lang="en-US" dirty="0"/>
          </a:p>
        </p:txBody>
      </p:sp>
      <p:sp>
        <p:nvSpPr>
          <p:cNvPr id="4" name="Slide Number Placeholder 3"/>
          <p:cNvSpPr>
            <a:spLocks noGrp="1"/>
          </p:cNvSpPr>
          <p:nvPr>
            <p:ph type="sldNum" sz="quarter" idx="10"/>
          </p:nvPr>
        </p:nvSpPr>
        <p:spPr/>
        <p:txBody>
          <a:bodyPr/>
          <a:lstStyle/>
          <a:p>
            <a:fld id="{0AE73A5E-54A4-45ED-8C60-F8210A6FDA6B}" type="slidenum">
              <a:rPr lang="nl-NL" smtClean="0"/>
              <a:t>11</a:t>
            </a:fld>
            <a:endParaRPr lang="nl-NL"/>
          </a:p>
        </p:txBody>
      </p:sp>
    </p:spTree>
    <p:extLst>
      <p:ext uri="{BB962C8B-B14F-4D97-AF65-F5344CB8AC3E}">
        <p14:creationId xmlns:p14="http://schemas.microsoft.com/office/powerpoint/2010/main" val="3878143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a:t>
            </a:r>
            <a:r>
              <a:rPr lang="en-US" baseline="0" dirty="0" smtClean="0"/>
              <a:t> </a:t>
            </a:r>
            <a:r>
              <a:rPr lang="en-US" dirty="0" smtClean="0"/>
              <a:t>We struggle to learn new functionality with each new release.</a:t>
            </a:r>
            <a:r>
              <a:rPr lang="en-US" baseline="0" dirty="0" smtClean="0"/>
              <a:t>  </a:t>
            </a:r>
            <a:r>
              <a:rPr lang="en-US" dirty="0" smtClean="0"/>
              <a:t>IB</a:t>
            </a:r>
            <a:r>
              <a:rPr lang="en-US" baseline="0" dirty="0" smtClean="0"/>
              <a:t> was one example, customization cleanup after bundles was another.</a:t>
            </a:r>
            <a:endParaRPr lang="en-US" dirty="0" smtClean="0"/>
          </a:p>
          <a:p>
            <a:r>
              <a:rPr lang="en-US" dirty="0" smtClean="0"/>
              <a:t>2. Sought a partner that had a strong relationship with Oracle.</a:t>
            </a:r>
            <a:r>
              <a:rPr lang="en-US" baseline="0" dirty="0" smtClean="0"/>
              <a:t>  Platinum partnership. Struggling with time to close Oracle incident tickets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Performance tuning was a two-edged problem.  Had to spend significant money to have the tuning</a:t>
            </a:r>
            <a:r>
              <a:rPr lang="en-US" baseline="0" dirty="0" smtClean="0"/>
              <a:t> solution, but only used it once in three years.</a:t>
            </a:r>
            <a:endParaRPr lang="en-US" dirty="0" smtClean="0"/>
          </a:p>
          <a:p>
            <a:r>
              <a:rPr lang="en-US" dirty="0" smtClean="0"/>
              <a:t>4. SOLARIS </a:t>
            </a:r>
            <a:r>
              <a:rPr lang="en-US" dirty="0" smtClean="0"/>
              <a:t>– very limited support knowledge.  EOL HW.</a:t>
            </a:r>
            <a:endParaRPr lang="en-US" dirty="0"/>
          </a:p>
        </p:txBody>
      </p:sp>
      <p:sp>
        <p:nvSpPr>
          <p:cNvPr id="4" name="Slide Number Placeholder 3"/>
          <p:cNvSpPr>
            <a:spLocks noGrp="1"/>
          </p:cNvSpPr>
          <p:nvPr>
            <p:ph type="sldNum" sz="quarter" idx="10"/>
          </p:nvPr>
        </p:nvSpPr>
        <p:spPr/>
        <p:txBody>
          <a:bodyPr/>
          <a:lstStyle/>
          <a:p>
            <a:fld id="{0AE73A5E-54A4-45ED-8C60-F8210A6FDA6B}" type="slidenum">
              <a:rPr lang="nl-NL" smtClean="0"/>
              <a:t>12</a:t>
            </a:fld>
            <a:endParaRPr lang="nl-NL"/>
          </a:p>
        </p:txBody>
      </p:sp>
    </p:spTree>
    <p:extLst>
      <p:ext uri="{BB962C8B-B14F-4D97-AF65-F5344CB8AC3E}">
        <p14:creationId xmlns:p14="http://schemas.microsoft.com/office/powerpoint/2010/main" val="3272672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SJR</a:t>
            </a:r>
          </a:p>
          <a:p>
            <a:pPr marL="228600" indent="-228600">
              <a:buFont typeface="+mj-lt"/>
              <a:buAutoNum type="arabicPeriod"/>
            </a:pPr>
            <a:r>
              <a:rPr lang="en-US" dirty="0" smtClean="0"/>
              <a:t>1. Retirees were never backfilled.  Planned transitions out of PS support caused</a:t>
            </a:r>
            <a:r>
              <a:rPr lang="en-US" baseline="0" dirty="0" smtClean="0"/>
              <a:t> issues as project timing took longer.  Cleveland ITS market is very competitive.</a:t>
            </a:r>
            <a:endParaRPr lang="en-US" dirty="0" smtClean="0"/>
          </a:p>
          <a:p>
            <a:pPr marL="228600" indent="-228600">
              <a:buAutoNum type="arabicPeriod"/>
            </a:pPr>
            <a:r>
              <a:rPr lang="en-US" dirty="0" smtClean="0"/>
              <a:t>We have about 800GB</a:t>
            </a:r>
            <a:r>
              <a:rPr lang="en-US" baseline="0" dirty="0" smtClean="0"/>
              <a:t> of production data, but use about 8 TB on NAS.  </a:t>
            </a:r>
            <a:r>
              <a:rPr lang="en-US" dirty="0" smtClean="0"/>
              <a:t>Data centers are also physically constrained.</a:t>
            </a:r>
          </a:p>
          <a:p>
            <a:pPr marL="228600" indent="-228600">
              <a:buAutoNum type="arabicPeriod"/>
            </a:pPr>
            <a:r>
              <a:rPr lang="en-US" dirty="0" smtClean="0"/>
              <a:t>One data center is below ground</a:t>
            </a:r>
            <a:r>
              <a:rPr lang="en-US" baseline="0" dirty="0" smtClean="0"/>
              <a:t> in basement of library. No auditable security access, space is desired by library</a:t>
            </a:r>
            <a:endParaRPr lang="en-US" dirty="0" smtClean="0"/>
          </a:p>
          <a:p>
            <a:endParaRPr lang="en-US" dirty="0"/>
          </a:p>
        </p:txBody>
      </p:sp>
      <p:sp>
        <p:nvSpPr>
          <p:cNvPr id="4" name="Slide Number Placeholder 3"/>
          <p:cNvSpPr>
            <a:spLocks noGrp="1"/>
          </p:cNvSpPr>
          <p:nvPr>
            <p:ph type="sldNum" sz="quarter" idx="10"/>
          </p:nvPr>
        </p:nvSpPr>
        <p:spPr/>
        <p:txBody>
          <a:bodyPr/>
          <a:lstStyle/>
          <a:p>
            <a:fld id="{0AE73A5E-54A4-45ED-8C60-F8210A6FDA6B}" type="slidenum">
              <a:rPr lang="nl-NL" smtClean="0"/>
              <a:t>13</a:t>
            </a:fld>
            <a:endParaRPr lang="nl-NL"/>
          </a:p>
        </p:txBody>
      </p:sp>
    </p:spTree>
    <p:extLst>
      <p:ext uri="{BB962C8B-B14F-4D97-AF65-F5344CB8AC3E}">
        <p14:creationId xmlns:p14="http://schemas.microsoft.com/office/powerpoint/2010/main" val="1628990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SJR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CFO demanded</a:t>
            </a:r>
            <a:r>
              <a:rPr lang="en-US" baseline="0" dirty="0" smtClean="0"/>
              <a:t> (rightly so) that we start doing D/R drills in 2012.</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Probability</a:t>
            </a:r>
            <a:r>
              <a:rPr lang="en-US" baseline="0" dirty="0" smtClean="0"/>
              <a:t> is low, but the risk is very high.</a:t>
            </a:r>
            <a:endParaRPr lang="en-US" dirty="0" smtClean="0"/>
          </a:p>
          <a:p>
            <a:r>
              <a:rPr lang="en-US" dirty="0" smtClean="0"/>
              <a:t>3. Having </a:t>
            </a:r>
            <a:r>
              <a:rPr lang="en-US" dirty="0" smtClean="0"/>
              <a:t>true</a:t>
            </a:r>
            <a:r>
              <a:rPr lang="en-US" baseline="0" dirty="0" smtClean="0"/>
              <a:t> redundancy is an example of the value add proposition…while staying cost-</a:t>
            </a:r>
            <a:r>
              <a:rPr lang="en-US" baseline="0" dirty="0" smtClean="0"/>
              <a:t>neutral.</a:t>
            </a:r>
            <a:endParaRPr lang="en-US" baseline="0" dirty="0" smtClean="0"/>
          </a:p>
        </p:txBody>
      </p:sp>
      <p:sp>
        <p:nvSpPr>
          <p:cNvPr id="4" name="Slide Number Placeholder 3"/>
          <p:cNvSpPr>
            <a:spLocks noGrp="1"/>
          </p:cNvSpPr>
          <p:nvPr>
            <p:ph type="sldNum" sz="quarter" idx="10"/>
          </p:nvPr>
        </p:nvSpPr>
        <p:spPr/>
        <p:txBody>
          <a:bodyPr/>
          <a:lstStyle/>
          <a:p>
            <a:fld id="{0AE73A5E-54A4-45ED-8C60-F8210A6FDA6B}" type="slidenum">
              <a:rPr lang="nl-NL" smtClean="0"/>
              <a:t>14</a:t>
            </a:fld>
            <a:endParaRPr lang="nl-NL"/>
          </a:p>
        </p:txBody>
      </p:sp>
    </p:spTree>
    <p:extLst>
      <p:ext uri="{BB962C8B-B14F-4D97-AF65-F5344CB8AC3E}">
        <p14:creationId xmlns:p14="http://schemas.microsoft.com/office/powerpoint/2010/main" val="1628990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If we decided</a:t>
            </a:r>
            <a:r>
              <a:rPr lang="en-US" baseline="0" dirty="0" smtClean="0"/>
              <a:t> not to move to ERP as a Service, other key initiatives are hampered.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0" dirty="0" smtClean="0"/>
              <a:t> </a:t>
            </a:r>
            <a:r>
              <a:rPr lang="en-US" dirty="0" smtClean="0"/>
              <a:t>Many presentations this week will talk about flexibility in peak</a:t>
            </a:r>
            <a:r>
              <a:rPr lang="en-US" baseline="0" dirty="0" smtClean="0"/>
              <a:t> usage periods.  We are no exception.</a:t>
            </a:r>
          </a:p>
          <a:p>
            <a:r>
              <a:rPr lang="en-US" baseline="0" dirty="0" smtClean="0"/>
              <a:t>3. </a:t>
            </a:r>
            <a:r>
              <a:rPr lang="en-US" dirty="0" smtClean="0"/>
              <a:t>We </a:t>
            </a:r>
            <a:r>
              <a:rPr lang="en-US" dirty="0" smtClean="0"/>
              <a:t>have had no budget increase and staff</a:t>
            </a:r>
            <a:r>
              <a:rPr lang="en-US" baseline="0" dirty="0" smtClean="0"/>
              <a:t> reductions have actually lowered the overall ITS budget.</a:t>
            </a:r>
            <a:endParaRPr lang="en-US" dirty="0"/>
          </a:p>
        </p:txBody>
      </p:sp>
      <p:sp>
        <p:nvSpPr>
          <p:cNvPr id="4" name="Slide Number Placeholder 3"/>
          <p:cNvSpPr>
            <a:spLocks noGrp="1"/>
          </p:cNvSpPr>
          <p:nvPr>
            <p:ph type="sldNum" sz="quarter" idx="10"/>
          </p:nvPr>
        </p:nvSpPr>
        <p:spPr/>
        <p:txBody>
          <a:bodyPr/>
          <a:lstStyle/>
          <a:p>
            <a:fld id="{0AE73A5E-54A4-45ED-8C60-F8210A6FDA6B}" type="slidenum">
              <a:rPr lang="nl-NL" smtClean="0"/>
              <a:t>15</a:t>
            </a:fld>
            <a:endParaRPr lang="nl-NL"/>
          </a:p>
        </p:txBody>
      </p:sp>
    </p:spTree>
    <p:extLst>
      <p:ext uri="{BB962C8B-B14F-4D97-AF65-F5344CB8AC3E}">
        <p14:creationId xmlns:p14="http://schemas.microsoft.com/office/powerpoint/2010/main" val="1628990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SJR</a:t>
            </a:r>
          </a:p>
          <a:p>
            <a:r>
              <a:rPr lang="en-US" dirty="0" smtClean="0"/>
              <a:t>Lego joke:</a:t>
            </a:r>
          </a:p>
          <a:p>
            <a:r>
              <a:rPr lang="en-US" dirty="0" smtClean="0"/>
              <a:t>What do </a:t>
            </a:r>
            <a:r>
              <a:rPr lang="en-US" dirty="0" err="1" smtClean="0"/>
              <a:t>lego</a:t>
            </a:r>
            <a:r>
              <a:rPr lang="en-US" dirty="0" smtClean="0"/>
              <a:t> fans use to create simple cost</a:t>
            </a:r>
            <a:r>
              <a:rPr lang="en-US" baseline="0" dirty="0" smtClean="0"/>
              <a:t> models and ROI comparisons?</a:t>
            </a:r>
          </a:p>
          <a:p>
            <a:r>
              <a:rPr lang="en-US" baseline="0" dirty="0" smtClean="0"/>
              <a:t>Mini-Figures</a:t>
            </a:r>
            <a:endParaRPr lang="en-US" dirty="0" smtClean="0"/>
          </a:p>
          <a:p>
            <a:endParaRPr lang="en-US" dirty="0"/>
          </a:p>
        </p:txBody>
      </p:sp>
      <p:sp>
        <p:nvSpPr>
          <p:cNvPr id="4" name="Slide Number Placeholder 3"/>
          <p:cNvSpPr>
            <a:spLocks noGrp="1"/>
          </p:cNvSpPr>
          <p:nvPr>
            <p:ph type="sldNum" sz="quarter" idx="10"/>
          </p:nvPr>
        </p:nvSpPr>
        <p:spPr/>
        <p:txBody>
          <a:bodyPr/>
          <a:lstStyle/>
          <a:p>
            <a:fld id="{0AE73A5E-54A4-45ED-8C60-F8210A6FDA6B}" type="slidenum">
              <a:rPr lang="nl-NL" smtClean="0"/>
              <a:t>16</a:t>
            </a:fld>
            <a:endParaRPr lang="nl-NL"/>
          </a:p>
        </p:txBody>
      </p:sp>
    </p:spTree>
    <p:extLst>
      <p:ext uri="{BB962C8B-B14F-4D97-AF65-F5344CB8AC3E}">
        <p14:creationId xmlns:p14="http://schemas.microsoft.com/office/powerpoint/2010/main" val="1628990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MCN</a:t>
            </a:r>
          </a:p>
          <a:p>
            <a:r>
              <a:rPr lang="en-US" dirty="0" smtClean="0"/>
              <a:t>We had points in the process where the service owners felt they hadn’t been listened to, and</a:t>
            </a:r>
            <a:r>
              <a:rPr lang="en-US" baseline="0" dirty="0" smtClean="0"/>
              <a:t> we continued to talk</a:t>
            </a:r>
          </a:p>
          <a:p>
            <a:r>
              <a:rPr lang="en-US" baseline="0" dirty="0" smtClean="0"/>
              <a:t>Example of ESC meetings with competing status reports</a:t>
            </a:r>
          </a:p>
          <a:p>
            <a:r>
              <a:rPr lang="en-US" baseline="0" dirty="0" smtClean="0"/>
              <a:t>Flexibility balanced with best practices </a:t>
            </a:r>
          </a:p>
          <a:p>
            <a:r>
              <a:rPr lang="en-US" baseline="0" dirty="0" smtClean="0"/>
              <a:t>Balance creativity with following the instructions…like the movie</a:t>
            </a:r>
          </a:p>
          <a:p>
            <a:endParaRPr lang="en-US" dirty="0"/>
          </a:p>
        </p:txBody>
      </p:sp>
      <p:sp>
        <p:nvSpPr>
          <p:cNvPr id="4" name="Slide Number Placeholder 3"/>
          <p:cNvSpPr>
            <a:spLocks noGrp="1"/>
          </p:cNvSpPr>
          <p:nvPr>
            <p:ph type="sldNum" sz="quarter" idx="10"/>
          </p:nvPr>
        </p:nvSpPr>
        <p:spPr/>
        <p:txBody>
          <a:bodyPr/>
          <a:lstStyle/>
          <a:p>
            <a:fld id="{0AE73A5E-54A4-45ED-8C60-F8210A6FDA6B}" type="slidenum">
              <a:rPr lang="nl-NL" smtClean="0"/>
              <a:t>17</a:t>
            </a:fld>
            <a:endParaRPr lang="nl-NL"/>
          </a:p>
        </p:txBody>
      </p:sp>
    </p:spTree>
    <p:extLst>
      <p:ext uri="{BB962C8B-B14F-4D97-AF65-F5344CB8AC3E}">
        <p14:creationId xmlns:p14="http://schemas.microsoft.com/office/powerpoint/2010/main" val="43399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bg1"/>
                </a:solidFill>
              </a:rPr>
              <a:t>Negotiations were extremely amicable with both sides approaching them with openness</a:t>
            </a:r>
            <a:endParaRPr lang="en-US" altLang="en-US" dirty="0" smtClean="0"/>
          </a:p>
        </p:txBody>
      </p:sp>
      <p:sp>
        <p:nvSpPr>
          <p:cNvPr id="4" name="Slide Number Placeholder 3"/>
          <p:cNvSpPr>
            <a:spLocks noGrp="1"/>
          </p:cNvSpPr>
          <p:nvPr>
            <p:ph type="sldNum" sz="quarter" idx="10"/>
          </p:nvPr>
        </p:nvSpPr>
        <p:spPr/>
        <p:txBody>
          <a:bodyPr/>
          <a:lstStyle/>
          <a:p>
            <a:fld id="{0AE73A5E-54A4-45ED-8C60-F8210A6FDA6B}" type="slidenum">
              <a:rPr lang="nl-NL" smtClean="0"/>
              <a:t>18</a:t>
            </a:fld>
            <a:endParaRPr lang="nl-NL"/>
          </a:p>
        </p:txBody>
      </p:sp>
    </p:spTree>
    <p:extLst>
      <p:ext uri="{BB962C8B-B14F-4D97-AF65-F5344CB8AC3E}">
        <p14:creationId xmlns:p14="http://schemas.microsoft.com/office/powerpoint/2010/main" val="142045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SJR</a:t>
            </a:r>
          </a:p>
          <a:p>
            <a:pPr marL="228600" indent="-228600">
              <a:buAutoNum type="arabicPeriod"/>
            </a:pPr>
            <a:r>
              <a:rPr lang="en-US" dirty="0" smtClean="0"/>
              <a:t>We had executive commitment which propelled</a:t>
            </a:r>
            <a:r>
              <a:rPr lang="en-US" baseline="0" dirty="0" smtClean="0"/>
              <a:t> initiative, but had to stay open-minded to all parties</a:t>
            </a:r>
          </a:p>
          <a:p>
            <a:pPr marL="228600" indent="-228600">
              <a:buAutoNum type="arabicPeriod"/>
            </a:pPr>
            <a:r>
              <a:rPr lang="en-US" baseline="0" dirty="0" smtClean="0"/>
              <a:t>There were many other potential benefits raised, but had to keep scope to the four key ones</a:t>
            </a:r>
          </a:p>
          <a:p>
            <a:pPr marL="228600" indent="-228600">
              <a:buAutoNum type="arabicPeriod"/>
            </a:pPr>
            <a:r>
              <a:rPr lang="en-US" baseline="0" dirty="0" smtClean="0"/>
              <a:t>We were MUCH more successful when we could show our work</a:t>
            </a:r>
          </a:p>
          <a:p>
            <a:pPr marL="228600" indent="-228600">
              <a:buAutoNum type="arabicPeriod"/>
            </a:pPr>
            <a:r>
              <a:rPr lang="en-US" baseline="0" dirty="0" smtClean="0"/>
              <a:t>I was surprised how much better we all were when we strategically engaged experts – vendor, contracts, partners</a:t>
            </a:r>
          </a:p>
          <a:p>
            <a:pPr marL="228600" indent="-228600">
              <a:buAutoNum type="arabicPeriod"/>
            </a:pPr>
            <a:r>
              <a:rPr lang="en-US" baseline="0" dirty="0" smtClean="0"/>
              <a:t>We had couple stretches when we were heavily engaged in committee work.  Had to make sure all levels knew what was going on.  Especially staff.</a:t>
            </a:r>
          </a:p>
          <a:p>
            <a:pPr marL="0" indent="0">
              <a:buNone/>
            </a:pPr>
            <a:endParaRPr lang="en-US" dirty="0"/>
          </a:p>
        </p:txBody>
      </p:sp>
      <p:sp>
        <p:nvSpPr>
          <p:cNvPr id="4" name="Slide Number Placeholder 3"/>
          <p:cNvSpPr>
            <a:spLocks noGrp="1"/>
          </p:cNvSpPr>
          <p:nvPr>
            <p:ph type="sldNum" sz="quarter" idx="10"/>
          </p:nvPr>
        </p:nvSpPr>
        <p:spPr/>
        <p:txBody>
          <a:bodyPr/>
          <a:lstStyle/>
          <a:p>
            <a:fld id="{0AE73A5E-54A4-45ED-8C60-F8210A6FDA6B}" type="slidenum">
              <a:rPr lang="nl-NL" smtClean="0"/>
              <a:t>19</a:t>
            </a:fld>
            <a:endParaRPr lang="nl-NL"/>
          </a:p>
        </p:txBody>
      </p:sp>
    </p:spTree>
    <p:extLst>
      <p:ext uri="{BB962C8B-B14F-4D97-AF65-F5344CB8AC3E}">
        <p14:creationId xmlns:p14="http://schemas.microsoft.com/office/powerpoint/2010/main" val="807671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Very</a:t>
            </a:r>
            <a:r>
              <a:rPr lang="en-US" baseline="0" dirty="0" smtClean="0"/>
              <a:t> pleased with relationship so far</a:t>
            </a:r>
            <a:endParaRPr lang="en-US" dirty="0"/>
          </a:p>
        </p:txBody>
      </p:sp>
      <p:sp>
        <p:nvSpPr>
          <p:cNvPr id="4" name="Slide Number Placeholder 3"/>
          <p:cNvSpPr>
            <a:spLocks noGrp="1"/>
          </p:cNvSpPr>
          <p:nvPr>
            <p:ph type="sldNum" sz="quarter" idx="10"/>
          </p:nvPr>
        </p:nvSpPr>
        <p:spPr/>
        <p:txBody>
          <a:bodyPr/>
          <a:lstStyle/>
          <a:p>
            <a:fld id="{0AE73A5E-54A4-45ED-8C60-F8210A6FDA6B}" type="slidenum">
              <a:rPr lang="nl-NL" smtClean="0"/>
              <a:t>20</a:t>
            </a:fld>
            <a:endParaRPr lang="nl-NL"/>
          </a:p>
        </p:txBody>
      </p:sp>
    </p:spTree>
    <p:extLst>
      <p:ext uri="{BB962C8B-B14F-4D97-AF65-F5344CB8AC3E}">
        <p14:creationId xmlns:p14="http://schemas.microsoft.com/office/powerpoint/2010/main" val="807671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SJR</a:t>
            </a:r>
          </a:p>
          <a:p>
            <a:pPr marL="228600" indent="-228600">
              <a:buAutoNum type="arabicPeriod"/>
            </a:pPr>
            <a:r>
              <a:rPr lang="en-US" dirty="0" smtClean="0"/>
              <a:t>We had executive commitment which propelled</a:t>
            </a:r>
            <a:r>
              <a:rPr lang="en-US" baseline="0" dirty="0" smtClean="0"/>
              <a:t> initiative, but had to stay open-minded to all parties</a:t>
            </a:r>
          </a:p>
          <a:p>
            <a:pPr marL="228600" indent="-228600">
              <a:buAutoNum type="arabicPeriod"/>
            </a:pPr>
            <a:r>
              <a:rPr lang="en-US" baseline="0" dirty="0" smtClean="0"/>
              <a:t>There were many other potential benefits raised, but had to keep scope to the four key ones</a:t>
            </a:r>
          </a:p>
          <a:p>
            <a:pPr marL="228600" indent="-228600">
              <a:buAutoNum type="arabicPeriod"/>
            </a:pPr>
            <a:r>
              <a:rPr lang="en-US" baseline="0" dirty="0" smtClean="0"/>
              <a:t>We were MUCH more successful when we could show our work</a:t>
            </a:r>
          </a:p>
          <a:p>
            <a:pPr marL="228600" indent="-228600">
              <a:buAutoNum type="arabicPeriod"/>
            </a:pPr>
            <a:r>
              <a:rPr lang="en-US" baseline="0" dirty="0" smtClean="0"/>
              <a:t>I was surprised how much better we all were when we strategically engaged experts – vendor, contracts, partners</a:t>
            </a:r>
          </a:p>
          <a:p>
            <a:pPr marL="228600" indent="-228600">
              <a:buAutoNum type="arabicPeriod"/>
            </a:pPr>
            <a:r>
              <a:rPr lang="en-US" baseline="0" dirty="0" smtClean="0"/>
              <a:t>We had couple stretches when we were heavily engaged in committee work.  Had to make sure all levels knew what was going on.  Especially staff.</a:t>
            </a:r>
          </a:p>
          <a:p>
            <a:pPr marL="0" indent="0">
              <a:buNone/>
            </a:pPr>
            <a:endParaRPr lang="en-US" dirty="0"/>
          </a:p>
        </p:txBody>
      </p:sp>
      <p:sp>
        <p:nvSpPr>
          <p:cNvPr id="4" name="Slide Number Placeholder 3"/>
          <p:cNvSpPr>
            <a:spLocks noGrp="1"/>
          </p:cNvSpPr>
          <p:nvPr>
            <p:ph type="sldNum" sz="quarter" idx="10"/>
          </p:nvPr>
        </p:nvSpPr>
        <p:spPr/>
        <p:txBody>
          <a:bodyPr/>
          <a:lstStyle/>
          <a:p>
            <a:fld id="{0AE73A5E-54A4-45ED-8C60-F8210A6FDA6B}" type="slidenum">
              <a:rPr lang="nl-NL" smtClean="0"/>
              <a:t>3</a:t>
            </a:fld>
            <a:endParaRPr lang="nl-NL"/>
          </a:p>
        </p:txBody>
      </p:sp>
    </p:spTree>
    <p:extLst>
      <p:ext uri="{BB962C8B-B14F-4D97-AF65-F5344CB8AC3E}">
        <p14:creationId xmlns:p14="http://schemas.microsoft.com/office/powerpoint/2010/main" val="80767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MCN</a:t>
            </a:r>
          </a:p>
          <a:p>
            <a:r>
              <a:rPr lang="en-US" dirty="0" smtClean="0"/>
              <a:t>Servers are still Solaris and nine years old</a:t>
            </a:r>
          </a:p>
          <a:p>
            <a:r>
              <a:rPr lang="en-US" dirty="0" smtClean="0"/>
              <a:t>End users and support teams were like Princess </a:t>
            </a:r>
            <a:r>
              <a:rPr lang="en-US" dirty="0" err="1" smtClean="0"/>
              <a:t>Uni</a:t>
            </a:r>
            <a:r>
              <a:rPr lang="en-US" dirty="0" smtClean="0"/>
              <a:t>-Kitty</a:t>
            </a:r>
          </a:p>
          <a:p>
            <a:r>
              <a:rPr lang="en-US" dirty="0" smtClean="0"/>
              <a:t>Had built a pretty</a:t>
            </a:r>
            <a:r>
              <a:rPr lang="en-US" baseline="0" dirty="0" smtClean="0"/>
              <a:t> wonderful world, but struggled when we couldn’t make changes fast enough or continued to have support problems</a:t>
            </a:r>
          </a:p>
          <a:p>
            <a:r>
              <a:rPr lang="en-US" baseline="0" dirty="0" smtClean="0"/>
              <a:t>Very patient and never unreasonable, just an indicator that we had to do something</a:t>
            </a:r>
            <a:endParaRPr lang="en-US" dirty="0"/>
          </a:p>
        </p:txBody>
      </p:sp>
      <p:sp>
        <p:nvSpPr>
          <p:cNvPr id="4" name="Slide Number Placeholder 3"/>
          <p:cNvSpPr>
            <a:spLocks noGrp="1"/>
          </p:cNvSpPr>
          <p:nvPr>
            <p:ph type="sldNum" sz="quarter" idx="10"/>
          </p:nvPr>
        </p:nvSpPr>
        <p:spPr/>
        <p:txBody>
          <a:bodyPr/>
          <a:lstStyle/>
          <a:p>
            <a:fld id="{0AE73A5E-54A4-45ED-8C60-F8210A6FDA6B}" type="slidenum">
              <a:rPr lang="nl-NL" smtClean="0"/>
              <a:t>4</a:t>
            </a:fld>
            <a:endParaRPr lang="nl-NL"/>
          </a:p>
        </p:txBody>
      </p:sp>
    </p:spTree>
    <p:extLst>
      <p:ext uri="{BB962C8B-B14F-4D97-AF65-F5344CB8AC3E}">
        <p14:creationId xmlns:p14="http://schemas.microsoft.com/office/powerpoint/2010/main" val="143319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SJR</a:t>
            </a:r>
          </a:p>
          <a:p>
            <a:r>
              <a:rPr lang="en-US" dirty="0" smtClean="0"/>
              <a:t>Made up of</a:t>
            </a:r>
            <a:r>
              <a:rPr lang="en-US" baseline="0" dirty="0" smtClean="0"/>
              <a:t> the service owner from each pillar, directors from ITS and me to facilitate</a:t>
            </a:r>
          </a:p>
          <a:p>
            <a:r>
              <a:rPr lang="en-US" baseline="0" dirty="0" smtClean="0"/>
              <a:t>Partner also brought their master builders</a:t>
            </a:r>
            <a:endParaRPr lang="en-US" dirty="0"/>
          </a:p>
        </p:txBody>
      </p:sp>
      <p:sp>
        <p:nvSpPr>
          <p:cNvPr id="4" name="Slide Number Placeholder 3"/>
          <p:cNvSpPr>
            <a:spLocks noGrp="1"/>
          </p:cNvSpPr>
          <p:nvPr>
            <p:ph type="sldNum" sz="quarter" idx="10"/>
          </p:nvPr>
        </p:nvSpPr>
        <p:spPr/>
        <p:txBody>
          <a:bodyPr/>
          <a:lstStyle/>
          <a:p>
            <a:fld id="{0AE73A5E-54A4-45ED-8C60-F8210A6FDA6B}" type="slidenum">
              <a:rPr lang="nl-NL" smtClean="0"/>
              <a:t>5</a:t>
            </a:fld>
            <a:endParaRPr lang="nl-NL"/>
          </a:p>
        </p:txBody>
      </p:sp>
    </p:spTree>
    <p:extLst>
      <p:ext uri="{BB962C8B-B14F-4D97-AF65-F5344CB8AC3E}">
        <p14:creationId xmlns:p14="http://schemas.microsoft.com/office/powerpoint/2010/main" val="2716097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MCN</a:t>
            </a:r>
          </a:p>
          <a:p>
            <a:r>
              <a:rPr lang="en-US" dirty="0" smtClean="0"/>
              <a:t>Central ITS re-organized</a:t>
            </a:r>
            <a:r>
              <a:rPr lang="en-US" baseline="0" dirty="0" smtClean="0"/>
              <a:t> in July 2011, which shifted whole org to D-B-R</a:t>
            </a:r>
          </a:p>
          <a:p>
            <a:r>
              <a:rPr lang="en-US" baseline="0" dirty="0" smtClean="0"/>
              <a:t>I was hired in 2012 as the RFP was sent to vendors</a:t>
            </a:r>
            <a:endParaRPr lang="en-US" dirty="0"/>
          </a:p>
        </p:txBody>
      </p:sp>
      <p:sp>
        <p:nvSpPr>
          <p:cNvPr id="4" name="Slide Number Placeholder 3"/>
          <p:cNvSpPr>
            <a:spLocks noGrp="1"/>
          </p:cNvSpPr>
          <p:nvPr>
            <p:ph type="sldNum" sz="quarter" idx="10"/>
          </p:nvPr>
        </p:nvSpPr>
        <p:spPr/>
        <p:txBody>
          <a:bodyPr/>
          <a:lstStyle/>
          <a:p>
            <a:fld id="{0AE73A5E-54A4-45ED-8C60-F8210A6FDA6B}" type="slidenum">
              <a:rPr lang="nl-NL" smtClean="0"/>
              <a:t>6</a:t>
            </a:fld>
            <a:endParaRPr lang="nl-NL"/>
          </a:p>
        </p:txBody>
      </p:sp>
    </p:spTree>
    <p:extLst>
      <p:ext uri="{BB962C8B-B14F-4D97-AF65-F5344CB8AC3E}">
        <p14:creationId xmlns:p14="http://schemas.microsoft.com/office/powerpoint/2010/main" val="6875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SJR</a:t>
            </a:r>
          </a:p>
          <a:p>
            <a:r>
              <a:rPr lang="en-US" dirty="0" smtClean="0"/>
              <a:t>Explain the two characters (Vitruvius</a:t>
            </a:r>
            <a:r>
              <a:rPr lang="en-US" baseline="0" dirty="0" smtClean="0"/>
              <a:t> &amp; micromanager) </a:t>
            </a:r>
          </a:p>
          <a:p>
            <a:r>
              <a:rPr lang="en-US" dirty="0" smtClean="0"/>
              <a:t>Contract specialist</a:t>
            </a:r>
            <a:r>
              <a:rPr lang="en-US" baseline="0" dirty="0" smtClean="0"/>
              <a:t> - </a:t>
            </a:r>
            <a:endParaRPr lang="en-US" dirty="0" smtClean="0"/>
          </a:p>
          <a:p>
            <a:r>
              <a:rPr lang="en-US" dirty="0" smtClean="0"/>
              <a:t>PRO: Very good terms</a:t>
            </a:r>
            <a:r>
              <a:rPr lang="en-US" baseline="0" dirty="0" smtClean="0"/>
              <a:t> added to final contract, created boilerplates for other contracts</a:t>
            </a:r>
          </a:p>
          <a:p>
            <a:r>
              <a:rPr lang="en-US" baseline="0" dirty="0" smtClean="0"/>
              <a:t>CON: Contract went from 20 – 120 pages, partner was unaware this was coming, significant delay, was outsourcing focused, not hosting</a:t>
            </a:r>
          </a:p>
          <a:p>
            <a:r>
              <a:rPr lang="en-US" baseline="0" dirty="0" smtClean="0"/>
              <a:t>Lesson is try to do big things like this quickly and openly so adequate planning</a:t>
            </a:r>
            <a:endParaRPr lang="en-US" dirty="0"/>
          </a:p>
        </p:txBody>
      </p:sp>
      <p:sp>
        <p:nvSpPr>
          <p:cNvPr id="4" name="Slide Number Placeholder 3"/>
          <p:cNvSpPr>
            <a:spLocks noGrp="1"/>
          </p:cNvSpPr>
          <p:nvPr>
            <p:ph type="sldNum" sz="quarter" idx="10"/>
          </p:nvPr>
        </p:nvSpPr>
        <p:spPr/>
        <p:txBody>
          <a:bodyPr/>
          <a:lstStyle/>
          <a:p>
            <a:fld id="{0AE73A5E-54A4-45ED-8C60-F8210A6FDA6B}" type="slidenum">
              <a:rPr lang="nl-NL" smtClean="0"/>
              <a:t>7</a:t>
            </a:fld>
            <a:endParaRPr lang="nl-NL"/>
          </a:p>
        </p:txBody>
      </p:sp>
    </p:spTree>
    <p:extLst>
      <p:ext uri="{BB962C8B-B14F-4D97-AF65-F5344CB8AC3E}">
        <p14:creationId xmlns:p14="http://schemas.microsoft.com/office/powerpoint/2010/main" val="4247220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MCN</a:t>
            </a:r>
          </a:p>
          <a:p>
            <a:r>
              <a:rPr lang="en-US" dirty="0" smtClean="0"/>
              <a:t>Vendors</a:t>
            </a:r>
            <a:r>
              <a:rPr lang="en-US" baseline="0" dirty="0" smtClean="0"/>
              <a:t> were allowed to bid on some or all of the components</a:t>
            </a:r>
          </a:p>
          <a:p>
            <a:r>
              <a:rPr lang="en-US" baseline="0" dirty="0" smtClean="0"/>
              <a:t>We were allowed to select some or all of the components</a:t>
            </a:r>
            <a:endParaRPr lang="en-US" dirty="0"/>
          </a:p>
        </p:txBody>
      </p:sp>
      <p:sp>
        <p:nvSpPr>
          <p:cNvPr id="4" name="Slide Number Placeholder 3"/>
          <p:cNvSpPr>
            <a:spLocks noGrp="1"/>
          </p:cNvSpPr>
          <p:nvPr>
            <p:ph type="sldNum" sz="quarter" idx="10"/>
          </p:nvPr>
        </p:nvSpPr>
        <p:spPr/>
        <p:txBody>
          <a:bodyPr/>
          <a:lstStyle/>
          <a:p>
            <a:fld id="{0AE73A5E-54A4-45ED-8C60-F8210A6FDA6B}" type="slidenum">
              <a:rPr lang="nl-NL" smtClean="0"/>
              <a:t>8</a:t>
            </a:fld>
            <a:endParaRPr lang="nl-NL"/>
          </a:p>
        </p:txBody>
      </p:sp>
    </p:spTree>
    <p:extLst>
      <p:ext uri="{BB962C8B-B14F-4D97-AF65-F5344CB8AC3E}">
        <p14:creationId xmlns:p14="http://schemas.microsoft.com/office/powerpoint/2010/main" val="361504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SJR</a:t>
            </a:r>
          </a:p>
          <a:p>
            <a:r>
              <a:rPr lang="en-US" dirty="0" smtClean="0"/>
              <a:t>How we compared</a:t>
            </a:r>
            <a:r>
              <a:rPr lang="en-US" baseline="0" dirty="0" smtClean="0"/>
              <a:t> the RFPs</a:t>
            </a:r>
            <a:endParaRPr lang="en-US" dirty="0" smtClean="0"/>
          </a:p>
          <a:p>
            <a:r>
              <a:rPr lang="en-US" dirty="0" smtClean="0"/>
              <a:t>Had each member of the steering committee fill out the form and then tallied vendor scores</a:t>
            </a:r>
          </a:p>
          <a:p>
            <a:r>
              <a:rPr lang="en-US" dirty="0" smtClean="0"/>
              <a:t>Weighting was agreed to by the committee beforehand</a:t>
            </a:r>
          </a:p>
          <a:p>
            <a:r>
              <a:rPr lang="en-US" dirty="0" smtClean="0"/>
              <a:t>I</a:t>
            </a:r>
            <a:r>
              <a:rPr lang="en-US" baseline="0" dirty="0" smtClean="0"/>
              <a:t> went through each RFP and mapped the </a:t>
            </a:r>
            <a:r>
              <a:rPr lang="en-US" baseline="0" dirty="0" err="1" smtClean="0"/>
              <a:t>critieria</a:t>
            </a:r>
            <a:r>
              <a:rPr lang="en-US" baseline="0" dirty="0" smtClean="0"/>
              <a:t> to the section and page</a:t>
            </a:r>
          </a:p>
          <a:p>
            <a:r>
              <a:rPr lang="en-US" baseline="0" dirty="0" smtClean="0"/>
              <a:t>I have embedded a generic version on the last slide of the </a:t>
            </a:r>
            <a:r>
              <a:rPr lang="en-US" baseline="0" dirty="0" err="1" smtClean="0"/>
              <a:t>slidedeck</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E73A5E-54A4-45ED-8C60-F8210A6FDA6B}" type="slidenum">
              <a:rPr lang="nl-NL" smtClean="0"/>
              <a:t>9</a:t>
            </a:fld>
            <a:endParaRPr lang="nl-NL"/>
          </a:p>
        </p:txBody>
      </p:sp>
    </p:spTree>
    <p:extLst>
      <p:ext uri="{BB962C8B-B14F-4D97-AF65-F5344CB8AC3E}">
        <p14:creationId xmlns:p14="http://schemas.microsoft.com/office/powerpoint/2010/main" val="332798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SJR</a:t>
            </a:r>
          </a:p>
          <a:p>
            <a:r>
              <a:rPr lang="en-US" dirty="0" smtClean="0"/>
              <a:t>Better detail of the type of criteria we used.</a:t>
            </a:r>
          </a:p>
          <a:p>
            <a:endParaRPr lang="en-US" dirty="0" smtClean="0"/>
          </a:p>
        </p:txBody>
      </p:sp>
      <p:sp>
        <p:nvSpPr>
          <p:cNvPr id="4" name="Slide Number Placeholder 3"/>
          <p:cNvSpPr>
            <a:spLocks noGrp="1"/>
          </p:cNvSpPr>
          <p:nvPr>
            <p:ph type="sldNum" sz="quarter" idx="10"/>
          </p:nvPr>
        </p:nvSpPr>
        <p:spPr/>
        <p:txBody>
          <a:bodyPr/>
          <a:lstStyle/>
          <a:p>
            <a:fld id="{0AE73A5E-54A4-45ED-8C60-F8210A6FDA6B}" type="slidenum">
              <a:rPr lang="nl-NL" smtClean="0"/>
              <a:t>10</a:t>
            </a:fld>
            <a:endParaRPr lang="nl-NL"/>
          </a:p>
        </p:txBody>
      </p:sp>
    </p:spTree>
    <p:extLst>
      <p:ext uri="{BB962C8B-B14F-4D97-AF65-F5344CB8AC3E}">
        <p14:creationId xmlns:p14="http://schemas.microsoft.com/office/powerpoint/2010/main" val="277805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5638800" cy="2152650"/>
          </a:xfrm>
        </p:spPr>
        <p:txBody>
          <a:bodyPr/>
          <a:lstStyle>
            <a:lvl1pPr>
              <a:defRPr sz="4000" b="1">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667000"/>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43728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38200" y="1676400"/>
            <a:ext cx="7543800" cy="3505200"/>
          </a:xfrm>
          <a:effectLst>
            <a:outerShdw blurRad="152400" dist="317500" dir="5400000" sx="90000" sy="-19000" rotWithShape="0">
              <a:prstClr val="black">
                <a:alpha val="15000"/>
              </a:prstClr>
            </a:outerShdw>
          </a:effectLst>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38200" y="5334000"/>
            <a:ext cx="5029200" cy="720804"/>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838200" y="609600"/>
            <a:ext cx="7543800" cy="914400"/>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482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6400"/>
            <a:ext cx="7543800" cy="4114800"/>
          </a:xfrm>
        </p:spPr>
        <p:txBody>
          <a:bodyPr/>
          <a:lstStyle>
            <a:lvl1pPr marL="273050" indent="-255588">
              <a:buClr>
                <a:schemeClr val="bg1"/>
              </a:buClr>
              <a:buSzPct val="100000"/>
              <a:buFont typeface="Arial" panose="020B0604020202020204" pitchFamily="34" charset="0"/>
              <a:buChar char="•"/>
              <a:defRPr>
                <a:latin typeface="Arial" panose="020B0604020202020204" pitchFamily="34" charset="0"/>
                <a:cs typeface="Arial" panose="020B0604020202020204" pitchFamily="34" charset="0"/>
              </a:defRPr>
            </a:lvl1pPr>
            <a:lvl2pPr marL="639763" indent="-255588">
              <a:buClr>
                <a:schemeClr val="bg1"/>
              </a:buClr>
              <a:buSzPct val="100000"/>
              <a:buFont typeface="Arial" panose="020B0604020202020204" pitchFamily="34" charset="0"/>
              <a:buChar char="•"/>
              <a:defRPr>
                <a:latin typeface="Arial" panose="020B0604020202020204" pitchFamily="34" charset="0"/>
                <a:cs typeface="Arial" panose="020B0604020202020204" pitchFamily="34" charset="0"/>
              </a:defRPr>
            </a:lvl2pPr>
            <a:lvl3pPr marL="1004888" indent="-255588">
              <a:buClr>
                <a:schemeClr val="bg1"/>
              </a:buClr>
              <a:buSzPct val="100000"/>
              <a:buFont typeface="Arial" panose="020B0604020202020204" pitchFamily="34" charset="0"/>
              <a:buChar char="•"/>
              <a:defRPr>
                <a:latin typeface="Arial" panose="020B0604020202020204" pitchFamily="34" charset="0"/>
                <a:cs typeface="Arial" panose="020B0604020202020204" pitchFamily="34" charset="0"/>
              </a:defRPr>
            </a:lvl3pPr>
            <a:lvl4pPr marL="1371600" indent="-255588">
              <a:buClr>
                <a:schemeClr val="bg1"/>
              </a:buClr>
              <a:buSzPct val="100000"/>
              <a:buFont typeface="Arial" panose="020B0604020202020204" pitchFamily="34" charset="0"/>
              <a:buChar char="•"/>
              <a:defRPr>
                <a:latin typeface="Arial" panose="020B0604020202020204" pitchFamily="34" charset="0"/>
                <a:cs typeface="Arial" panose="020B0604020202020204" pitchFamily="34" charset="0"/>
              </a:defRPr>
            </a:lvl4pPr>
            <a:lvl5pPr marL="1644650" indent="-255588">
              <a:buClr>
                <a:schemeClr val="bg1"/>
              </a:buClr>
              <a:buSzPct val="1000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a:xfrm>
            <a:off x="838200" y="685800"/>
            <a:ext cx="7543800" cy="914400"/>
          </a:xfrm>
        </p:spPr>
        <p:txBody>
          <a:bodyPr/>
          <a:lstStyle>
            <a:lvl1pPr>
              <a:defRPr sz="44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826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10"/>
          <p:cNvSpPr txBox="1"/>
          <p:nvPr/>
        </p:nvSpPr>
        <p:spPr>
          <a:xfrm>
            <a:off x="4267200" y="4075113"/>
            <a:ext cx="457200" cy="1014412"/>
          </a:xfrm>
          <a:prstGeom prst="rect">
            <a:avLst/>
          </a:prstGeom>
          <a:noFill/>
        </p:spPr>
        <p:txBody>
          <a:bodyPr lIns="0" tIns="0" rIns="0" bIns="0">
            <a:spAutoFit/>
          </a:bodyPr>
          <a:lstStyle/>
          <a:p>
            <a:pPr eaLnBrk="1" hangingPunct="1">
              <a:defRPr/>
            </a:pP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762000" y="3581400"/>
            <a:ext cx="7543800" cy="1238726"/>
          </a:xfrm>
        </p:spPr>
        <p:txBody>
          <a:bodyPr/>
          <a:lstStyle>
            <a:lvl1pPr marL="0" indent="0" algn="ctr">
              <a:buNone/>
              <a:defRPr sz="1800" b="1">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Title 3"/>
          <p:cNvSpPr>
            <a:spLocks noGrp="1"/>
          </p:cNvSpPr>
          <p:nvPr>
            <p:ph type="title"/>
          </p:nvPr>
        </p:nvSpPr>
        <p:spPr>
          <a:xfrm>
            <a:off x="762000" y="1905000"/>
            <a:ext cx="7543800" cy="1524000"/>
          </a:xfrm>
        </p:spPr>
        <p:txBody>
          <a:bodyPr/>
          <a:lstStyle>
            <a:lvl1pPr marL="0" algn="ctr" defTabSz="914400" rtl="0" eaLnBrk="1" latinLnBrk="0" hangingPunct="1">
              <a:spcBef>
                <a:spcPct val="0"/>
              </a:spcBef>
              <a:buNone/>
              <a:defRPr lang="en-US" sz="5400" b="1" kern="1200" cap="none" dirty="0" smtClean="0">
                <a:solidFill>
                  <a:schemeClr val="accent1"/>
                </a:solidFill>
                <a:effectLst>
                  <a:outerShdw blurRad="38100" dist="38100" dir="2700000" algn="tl">
                    <a:srgbClr val="000000">
                      <a:alpha val="43137"/>
                    </a:srgbClr>
                  </a:outerShdw>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34597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5" name="TextBox 10"/>
          <p:cNvSpPr txBox="1"/>
          <p:nvPr/>
        </p:nvSpPr>
        <p:spPr>
          <a:xfrm>
            <a:off x="4267200" y="4075113"/>
            <a:ext cx="457200" cy="1014412"/>
          </a:xfrm>
          <a:prstGeom prst="rect">
            <a:avLst/>
          </a:prstGeom>
          <a:noFill/>
        </p:spPr>
        <p:txBody>
          <a:bodyPr lIns="0" tIns="0" rIns="0" bIns="0">
            <a:spAutoFit/>
          </a:bodyPr>
          <a:lstStyle/>
          <a:p>
            <a:pPr eaLnBrk="1" hangingPunct="1">
              <a:defRPr/>
            </a:pP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762000" y="4191000"/>
            <a:ext cx="7543800" cy="629125"/>
          </a:xfrm>
        </p:spPr>
        <p:txBody>
          <a:bodyPr/>
          <a:lstStyle>
            <a:lvl1pPr marL="0" indent="0" algn="ctr">
              <a:buNone/>
              <a:defRPr sz="1800" b="1">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Title 3"/>
          <p:cNvSpPr>
            <a:spLocks noGrp="1"/>
          </p:cNvSpPr>
          <p:nvPr>
            <p:ph type="title"/>
          </p:nvPr>
        </p:nvSpPr>
        <p:spPr>
          <a:xfrm>
            <a:off x="762000" y="685799"/>
            <a:ext cx="7543800" cy="3389313"/>
          </a:xfrm>
        </p:spPr>
        <p:txBody>
          <a:bodyPr anchor="ctr"/>
          <a:lstStyle>
            <a:lvl1pPr marL="0" algn="ctr" defTabSz="914400" rtl="0" eaLnBrk="1" latinLnBrk="0" hangingPunct="1">
              <a:spcBef>
                <a:spcPct val="0"/>
              </a:spcBef>
              <a:buNone/>
              <a:defRPr lang="en-US" sz="4000" b="0" kern="1200" cap="none" dirty="0" smtClean="0">
                <a:solidFill>
                  <a:schemeClr val="accent1"/>
                </a:solidFill>
                <a:effectLst>
                  <a:outerShdw blurRad="38100" dist="38100" dir="2700000" algn="tl">
                    <a:srgbClr val="000000">
                      <a:alpha val="43137"/>
                    </a:srgbClr>
                  </a:outerShdw>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70027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a:xfrm>
            <a:off x="762000" y="609600"/>
            <a:ext cx="7543800" cy="914400"/>
          </a:xfrm>
        </p:spPr>
        <p:txBody>
          <a:bodyPr/>
          <a:lstStyle>
            <a:lvl1pPr>
              <a:defRPr sz="4400">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3"/>
          </p:nvPr>
        </p:nvSpPr>
        <p:spPr>
          <a:xfrm>
            <a:off x="762000" y="1676400"/>
            <a:ext cx="3657600" cy="3962400"/>
          </a:xfrm>
        </p:spPr>
        <p:txBody>
          <a:bodyPr/>
          <a:lstStyle>
            <a:lvl1pPr marL="273050" indent="-255588">
              <a:buClr>
                <a:schemeClr val="bg1"/>
              </a:buClr>
              <a:buSzPct val="100000"/>
              <a:buFont typeface="Arial" panose="020B0604020202020204" pitchFamily="34" charset="0"/>
              <a:buChar char="•"/>
              <a:defRPr>
                <a:latin typeface="Arial" panose="020B0604020202020204" pitchFamily="34" charset="0"/>
                <a:cs typeface="Arial" panose="020B0604020202020204" pitchFamily="34" charset="0"/>
              </a:defRPr>
            </a:lvl1pPr>
            <a:lvl2pPr marL="639763" indent="-255588">
              <a:buClr>
                <a:schemeClr val="bg1"/>
              </a:buClr>
              <a:buSzPct val="100000"/>
              <a:buFont typeface="Arial" panose="020B0604020202020204" pitchFamily="34" charset="0"/>
              <a:buChar char="•"/>
              <a:defRPr>
                <a:latin typeface="Arial" panose="020B0604020202020204" pitchFamily="34" charset="0"/>
                <a:cs typeface="Arial" panose="020B0604020202020204" pitchFamily="34" charset="0"/>
              </a:defRPr>
            </a:lvl2pPr>
            <a:lvl3pPr marL="1004888" indent="-255588">
              <a:buClr>
                <a:schemeClr val="bg1"/>
              </a:buClr>
              <a:buSzPct val="100000"/>
              <a:buFont typeface="Arial" panose="020B0604020202020204" pitchFamily="34" charset="0"/>
              <a:buChar char="•"/>
              <a:defRPr>
                <a:latin typeface="Arial" panose="020B0604020202020204" pitchFamily="34" charset="0"/>
                <a:cs typeface="Arial" panose="020B0604020202020204" pitchFamily="34" charset="0"/>
              </a:defRPr>
            </a:lvl3pPr>
            <a:lvl4pPr marL="1371600" indent="-255588">
              <a:buClr>
                <a:schemeClr val="bg1"/>
              </a:buClr>
              <a:buSzPct val="100000"/>
              <a:buFont typeface="Arial" panose="020B0604020202020204" pitchFamily="34" charset="0"/>
              <a:buChar char="•"/>
              <a:defRPr>
                <a:latin typeface="Arial" panose="020B0604020202020204" pitchFamily="34" charset="0"/>
                <a:cs typeface="Arial" panose="020B0604020202020204" pitchFamily="34" charset="0"/>
              </a:defRPr>
            </a:lvl4pPr>
            <a:lvl5pPr marL="1644650" indent="-255588">
              <a:buClr>
                <a:schemeClr val="bg1"/>
              </a:buClr>
              <a:buSzPct val="1000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4724400" y="1676400"/>
            <a:ext cx="3578352" cy="3962400"/>
          </a:xfrm>
        </p:spPr>
        <p:txBody>
          <a:bodyPr/>
          <a:lstStyle>
            <a:lvl1pPr marL="273050" indent="-255588">
              <a:buSzPct val="100000"/>
              <a:buFont typeface="Arial" panose="020B0604020202020204" pitchFamily="34" charset="0"/>
              <a:buChar char="•"/>
              <a:defRPr>
                <a:latin typeface="Arial" panose="020B0604020202020204" pitchFamily="34" charset="0"/>
                <a:cs typeface="Arial" panose="020B0604020202020204" pitchFamily="34" charset="0"/>
              </a:defRPr>
            </a:lvl1pPr>
            <a:lvl2pPr marL="639763" indent="-255588">
              <a:buSzPct val="100000"/>
              <a:buFont typeface="Arial" panose="020B0604020202020204" pitchFamily="34" charset="0"/>
              <a:buChar char="•"/>
              <a:defRPr>
                <a:latin typeface="Arial" panose="020B0604020202020204" pitchFamily="34" charset="0"/>
                <a:cs typeface="Arial" panose="020B0604020202020204" pitchFamily="34" charset="0"/>
              </a:defRPr>
            </a:lvl2pPr>
            <a:lvl3pPr marL="1004888" indent="-255588">
              <a:buSzPct val="100000"/>
              <a:buFont typeface="Arial" panose="020B0604020202020204" pitchFamily="34" charset="0"/>
              <a:buChar char="•"/>
              <a:defRPr>
                <a:latin typeface="Arial" panose="020B0604020202020204" pitchFamily="34" charset="0"/>
                <a:cs typeface="Arial" panose="020B0604020202020204" pitchFamily="34" charset="0"/>
              </a:defRPr>
            </a:lvl3pPr>
            <a:lvl4pPr marL="1371600" indent="-255588">
              <a:buSzPct val="100000"/>
              <a:buFont typeface="Arial" panose="020B0604020202020204" pitchFamily="34" charset="0"/>
              <a:buChar char="•"/>
              <a:defRPr>
                <a:latin typeface="Arial" panose="020B0604020202020204" pitchFamily="34" charset="0"/>
                <a:cs typeface="Arial" panose="020B0604020202020204" pitchFamily="34" charset="0"/>
              </a:defRPr>
            </a:lvl4pPr>
            <a:lvl5pPr marL="1644650" indent="-255588">
              <a:buSzPct val="1000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9213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600200"/>
            <a:ext cx="3581400" cy="639762"/>
          </a:xfrm>
        </p:spPr>
        <p:txBody>
          <a:bodyPr>
            <a:noAutofit/>
          </a:bodyPr>
          <a:lstStyle>
            <a:lvl1pPr marL="0" indent="0">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2000" y="2286000"/>
            <a:ext cx="3581400" cy="3505200"/>
          </a:xfrm>
        </p:spPr>
        <p:txBody>
          <a:bodyPr anchor="t"/>
          <a:lstStyle>
            <a:lvl1pPr marL="273050" indent="-255588">
              <a:buClr>
                <a:schemeClr val="bg1"/>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639763" indent="-255588">
              <a:buClr>
                <a:schemeClr val="bg1"/>
              </a:buClr>
              <a:buSzPct val="100000"/>
              <a:buFont typeface="Arial" panose="020B0604020202020204" pitchFamily="34" charset="0"/>
              <a:buChar char="•"/>
              <a:defRPr sz="2000">
                <a:latin typeface="Arial" panose="020B0604020202020204" pitchFamily="34" charset="0"/>
                <a:cs typeface="Arial" panose="020B0604020202020204" pitchFamily="34" charset="0"/>
              </a:defRPr>
            </a:lvl2pPr>
            <a:lvl3pPr marL="1004888" indent="-255588">
              <a:buClr>
                <a:schemeClr val="bg1"/>
              </a:buClr>
              <a:buSzPct val="100000"/>
              <a:buFont typeface="Arial" panose="020B0604020202020204" pitchFamily="34" charset="0"/>
              <a:buChar char="•"/>
              <a:defRPr sz="1800">
                <a:latin typeface="Arial" panose="020B0604020202020204" pitchFamily="34" charset="0"/>
                <a:cs typeface="Arial" panose="020B0604020202020204" pitchFamily="34" charset="0"/>
              </a:defRPr>
            </a:lvl3pPr>
            <a:lvl4pPr marL="1371600" indent="-255588">
              <a:buClr>
                <a:schemeClr val="bg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1644650" indent="-255588">
              <a:buClr>
                <a:schemeClr val="bg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600200"/>
            <a:ext cx="3654552" cy="639762"/>
          </a:xfrm>
        </p:spPr>
        <p:txBody>
          <a:bodyPr>
            <a:noAutofit/>
          </a:bodyPr>
          <a:lstStyle>
            <a:lvl1pPr marL="0" indent="0">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2286000"/>
            <a:ext cx="3654552" cy="3505200"/>
          </a:xfrm>
        </p:spPr>
        <p:txBody>
          <a:bodyPr anchor="t"/>
          <a:lstStyle>
            <a:lvl1pPr marL="273050" indent="-255588">
              <a:buClr>
                <a:schemeClr val="bg1"/>
              </a:buClr>
              <a:buSzPct val="100000"/>
              <a:buFont typeface="Arial" panose="020B0604020202020204" pitchFamily="34" charset="0"/>
              <a:buChar char="•"/>
              <a:defRPr sz="2400"/>
            </a:lvl1pPr>
            <a:lvl2pPr marL="639763" indent="-255588">
              <a:buClr>
                <a:schemeClr val="bg1"/>
              </a:buClr>
              <a:buSzPct val="100000"/>
              <a:buFont typeface="Arial" panose="020B0604020202020204" pitchFamily="34" charset="0"/>
              <a:buChar char="•"/>
              <a:defRPr sz="2000"/>
            </a:lvl2pPr>
            <a:lvl3pPr marL="1004888" indent="-255588">
              <a:buClr>
                <a:schemeClr val="bg1"/>
              </a:buClr>
              <a:buSzPct val="100000"/>
              <a:buFont typeface="Arial" panose="020B0604020202020204" pitchFamily="34" charset="0"/>
              <a:buChar char="•"/>
              <a:defRPr sz="1800"/>
            </a:lvl3pPr>
            <a:lvl4pPr marL="1371600" indent="-255588">
              <a:buClr>
                <a:schemeClr val="bg1"/>
              </a:buClr>
              <a:buSzPct val="100000"/>
              <a:buFont typeface="Arial" panose="020B0604020202020204" pitchFamily="34" charset="0"/>
              <a:buChar char="•"/>
              <a:defRPr sz="1600"/>
            </a:lvl4pPr>
            <a:lvl5pPr marL="1644650" indent="-255588">
              <a:buClr>
                <a:schemeClr val="bg1"/>
              </a:buClr>
              <a:buSzPct val="1000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762000" y="609600"/>
            <a:ext cx="7620000" cy="914400"/>
          </a:xfrm>
        </p:spPr>
        <p:txBody>
          <a:bodyPr/>
          <a:lstStyle>
            <a:lvl1pPr>
              <a:defRPr sz="44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6792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609600" y="609600"/>
            <a:ext cx="7543800" cy="914400"/>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6942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552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81200"/>
            <a:ext cx="4343400" cy="3810000"/>
          </a:xfrm>
        </p:spPr>
        <p:txBody>
          <a:bodyPr/>
          <a:lstStyle>
            <a:lvl1pPr marL="273050" indent="-255588">
              <a:buClr>
                <a:schemeClr val="bg1"/>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639763" indent="-255588">
              <a:buClr>
                <a:schemeClr val="bg1"/>
              </a:buClr>
              <a:buSzPct val="100000"/>
              <a:buFont typeface="Arial" panose="020B0604020202020204" pitchFamily="34" charset="0"/>
              <a:buChar char="•"/>
              <a:defRPr sz="2200">
                <a:latin typeface="Arial" panose="020B0604020202020204" pitchFamily="34" charset="0"/>
                <a:cs typeface="Arial" panose="020B0604020202020204" pitchFamily="34" charset="0"/>
              </a:defRPr>
            </a:lvl2pPr>
            <a:lvl3pPr marL="1004888" indent="-255588">
              <a:buClr>
                <a:schemeClr val="bg1"/>
              </a:buClr>
              <a:buSzPct val="100000"/>
              <a:buFont typeface="Arial" panose="020B0604020202020204" pitchFamily="34" charset="0"/>
              <a:buChar char="•"/>
              <a:defRPr sz="2000">
                <a:latin typeface="Arial" panose="020B0604020202020204" pitchFamily="34" charset="0"/>
                <a:cs typeface="Arial" panose="020B0604020202020204" pitchFamily="34" charset="0"/>
              </a:defRPr>
            </a:lvl3pPr>
            <a:lvl4pPr marL="1371600" indent="-255588">
              <a:buClr>
                <a:schemeClr val="bg1"/>
              </a:buClr>
              <a:buSzPct val="100000"/>
              <a:buFont typeface="Arial" panose="020B0604020202020204" pitchFamily="34" charset="0"/>
              <a:buChar char="•"/>
              <a:defRPr sz="1800">
                <a:latin typeface="Arial" panose="020B0604020202020204" pitchFamily="34" charset="0"/>
                <a:cs typeface="Arial" panose="020B0604020202020204" pitchFamily="34" charset="0"/>
              </a:defRPr>
            </a:lvl4pPr>
            <a:lvl5pPr marL="1644650" indent="-255588">
              <a:buClr>
                <a:schemeClr val="bg1"/>
              </a:buClr>
              <a:buSzPct val="100000"/>
              <a:buFont typeface="Arial" panose="020B0604020202020204" pitchFamily="34" charset="0"/>
              <a:buChar cha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791200" y="1981200"/>
            <a:ext cx="2590800" cy="3810000"/>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8" name="Title 17"/>
          <p:cNvSpPr>
            <a:spLocks noGrp="1"/>
          </p:cNvSpPr>
          <p:nvPr>
            <p:ph type="title"/>
          </p:nvPr>
        </p:nvSpPr>
        <p:spPr>
          <a:xfrm>
            <a:off x="762000" y="914400"/>
            <a:ext cx="7620000" cy="914400"/>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851142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4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543800" cy="9144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676400"/>
            <a:ext cx="7543800" cy="4114800"/>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909" r:id="rId1"/>
    <p:sldLayoutId id="2147483910" r:id="rId2"/>
    <p:sldLayoutId id="2147483911" r:id="rId3"/>
    <p:sldLayoutId id="2147483920" r:id="rId4"/>
    <p:sldLayoutId id="2147483912" r:id="rId5"/>
    <p:sldLayoutId id="2147483913" r:id="rId6"/>
    <p:sldLayoutId id="2147483914" r:id="rId7"/>
    <p:sldLayoutId id="2147483915" r:id="rId8"/>
    <p:sldLayoutId id="2147483916" r:id="rId9"/>
    <p:sldLayoutId id="2147483917" r:id="rId10"/>
  </p:sldLayoutIdLst>
  <p:txStyles>
    <p:titleStyle>
      <a:lvl1pPr algn="l" rtl="0" eaLnBrk="0" fontAlgn="base" hangingPunct="0">
        <a:spcBef>
          <a:spcPct val="0"/>
        </a:spcBef>
        <a:spcAft>
          <a:spcPct val="0"/>
        </a:spcAft>
        <a:defRPr sz="4900" kern="1200">
          <a:solidFill>
            <a:schemeClr val="bg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462" indent="0" algn="l" rtl="0" eaLnBrk="0" fontAlgn="base" hangingPunct="0">
        <a:spcBef>
          <a:spcPct val="20000"/>
        </a:spcBef>
        <a:spcAft>
          <a:spcPct val="0"/>
        </a:spcAft>
        <a:buSzPct val="100000"/>
        <a:buFont typeface="Arial" panose="020B0604020202020204" pitchFamily="34" charset="0"/>
        <a:buNone/>
        <a:defRPr sz="21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39763" indent="-255588" algn="l" rtl="0" eaLnBrk="0" fontAlgn="base" hangingPunct="0">
        <a:spcBef>
          <a:spcPct val="20000"/>
        </a:spcBef>
        <a:spcAft>
          <a:spcPct val="0"/>
        </a:spcAft>
        <a:buSzPct val="100000"/>
        <a:buFont typeface="Arial" panose="020B0604020202020204" pitchFamily="34" charset="0"/>
        <a:buChar char="•"/>
        <a:defRPr sz="19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2pPr>
      <a:lvl3pPr marL="1004888" indent="-255588" algn="l" rtl="0" eaLnBrk="0" fontAlgn="base" hangingPunct="0">
        <a:spcBef>
          <a:spcPct val="20000"/>
        </a:spcBef>
        <a:spcAft>
          <a:spcPct val="0"/>
        </a:spcAft>
        <a:buSzPct val="100000"/>
        <a:buFont typeface="Arial" panose="020B0604020202020204" pitchFamily="34" charset="0"/>
        <a:buChar char="•"/>
        <a:defRPr sz="17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3pPr>
      <a:lvl4pPr marL="1371600" indent="-255588" algn="l" rtl="0" eaLnBrk="0" fontAlgn="base" hangingPunct="0">
        <a:spcBef>
          <a:spcPct val="20000"/>
        </a:spcBef>
        <a:spcAft>
          <a:spcPct val="0"/>
        </a:spcAft>
        <a:buSzPct val="100000"/>
        <a:buFont typeface="Arial" panose="020B0604020202020204" pitchFamily="34" charset="0"/>
        <a:buChar char="•"/>
        <a:defRPr sz="16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4pPr>
      <a:lvl5pPr marL="1644650" indent="-255588" algn="l" rtl="0" eaLnBrk="0" fontAlgn="base" hangingPunct="0">
        <a:spcBef>
          <a:spcPct val="20000"/>
        </a:spcBef>
        <a:spcAft>
          <a:spcPct val="0"/>
        </a:spcAft>
        <a:buSzPct val="100000"/>
        <a:buFont typeface="Arial" panose="020B0604020202020204" pitchFamily="34" charset="0"/>
        <a:buChar char="•"/>
        <a:defRPr sz="15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13.emf"/><Relationship Id="rId5" Type="http://schemas.openxmlformats.org/officeDocument/2006/relationships/image" Target="../media/image14.jp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04800" y="5302250"/>
            <a:ext cx="6172200" cy="1784350"/>
          </a:xfrm>
          <a:prstGeom prst="rect">
            <a:avLst/>
          </a:prstGeom>
        </p:spPr>
        <p:txBody>
          <a:bodyPr vert="horz" lIns="91440" tIns="45720" rIns="91440" bIns="45720" rtlCol="0" anchor="ctr">
            <a:normAutofit/>
          </a:bodyPr>
          <a:lstStyle>
            <a:lvl1pPr marL="0" indent="0" algn="l" rtl="0" eaLnBrk="0" fontAlgn="base" hangingPunct="0">
              <a:spcBef>
                <a:spcPct val="20000"/>
              </a:spcBef>
              <a:spcAft>
                <a:spcPct val="0"/>
              </a:spcAft>
              <a:buSzPct val="100000"/>
              <a:buFont typeface="Arial" panose="020B0604020202020204" pitchFamily="34" charset="0"/>
              <a:buNone/>
              <a:defRPr sz="21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indent="0" algn="ctr" rtl="0" eaLnBrk="0" fontAlgn="base" hangingPunct="0">
              <a:spcBef>
                <a:spcPct val="20000"/>
              </a:spcBef>
              <a:spcAft>
                <a:spcPct val="0"/>
              </a:spcAft>
              <a:buSzPct val="100000"/>
              <a:buFont typeface="Arial" panose="020B0604020202020204" pitchFamily="34" charset="0"/>
              <a:buNone/>
              <a:defRPr sz="190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2pPr>
            <a:lvl3pPr marL="914400" indent="0" algn="ctr" rtl="0" eaLnBrk="0" fontAlgn="base" hangingPunct="0">
              <a:spcBef>
                <a:spcPct val="20000"/>
              </a:spcBef>
              <a:spcAft>
                <a:spcPct val="0"/>
              </a:spcAft>
              <a:buSzPct val="100000"/>
              <a:buFont typeface="Arial" panose="020B0604020202020204" pitchFamily="34" charset="0"/>
              <a:buNone/>
              <a:defRPr sz="170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3pPr>
            <a:lvl4pPr marL="1371600" indent="0" algn="ctr" rtl="0" eaLnBrk="0" fontAlgn="base" hangingPunct="0">
              <a:spcBef>
                <a:spcPct val="20000"/>
              </a:spcBef>
              <a:spcAft>
                <a:spcPct val="0"/>
              </a:spcAft>
              <a:buSzPct val="100000"/>
              <a:buFont typeface="Arial" panose="020B0604020202020204" pitchFamily="34" charset="0"/>
              <a:buNone/>
              <a:defRPr sz="160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4pPr>
            <a:lvl5pPr marL="1828800" indent="0" algn="ctr" rtl="0" eaLnBrk="0" fontAlgn="base" hangingPunct="0">
              <a:spcBef>
                <a:spcPct val="20000"/>
              </a:spcBef>
              <a:spcAft>
                <a:spcPct val="0"/>
              </a:spcAft>
              <a:buSzPct val="100000"/>
              <a:buFont typeface="Arial" panose="020B0604020202020204" pitchFamily="34" charset="0"/>
              <a:buNone/>
              <a:defRPr sz="150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endParaRPr lang="en-US" altLang="en-US" sz="1200" dirty="0" smtClean="0">
              <a:solidFill>
                <a:srgbClr val="AA0A03"/>
              </a:solidFill>
            </a:endParaRPr>
          </a:p>
        </p:txBody>
      </p:sp>
      <p:sp>
        <p:nvSpPr>
          <p:cNvPr id="3" name="Rectangle 2"/>
          <p:cNvSpPr/>
          <p:nvPr/>
        </p:nvSpPr>
        <p:spPr>
          <a:xfrm>
            <a:off x="304800" y="6172200"/>
            <a:ext cx="8534400" cy="553998"/>
          </a:xfrm>
          <a:prstGeom prst="rect">
            <a:avLst/>
          </a:prstGeom>
        </p:spPr>
        <p:txBody>
          <a:bodyPr wrap="square">
            <a:spAutoFit/>
          </a:bodyPr>
          <a:lstStyle/>
          <a:p>
            <a:r>
              <a:rPr lang="en-US" sz="1000" dirty="0">
                <a:latin typeface="Helvetica Neue Light"/>
                <a:cs typeface="Helvetica Neue Light"/>
              </a:rPr>
              <a:t>Copyright </a:t>
            </a:r>
            <a:r>
              <a:rPr lang="en-US" sz="1000" dirty="0" smtClean="0">
                <a:latin typeface="Helvetica Neue Light"/>
                <a:cs typeface="Helvetica Neue Light"/>
              </a:rPr>
              <a:t>Steve Reinhardt and Colleen Nagy 2014. </a:t>
            </a:r>
            <a:r>
              <a:rPr lang="en-US" sz="1000" dirty="0">
                <a:latin typeface="Helvetica Neue Light"/>
                <a:cs typeface="Helvetica Neue Light"/>
              </a:rPr>
              <a:t>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
        <p:nvSpPr>
          <p:cNvPr id="6" name="Title 1"/>
          <p:cNvSpPr txBox="1">
            <a:spLocks/>
          </p:cNvSpPr>
          <p:nvPr/>
        </p:nvSpPr>
        <p:spPr>
          <a:xfrm>
            <a:off x="304800" y="838200"/>
            <a:ext cx="6553200" cy="1905000"/>
          </a:xfrm>
          <a:prstGeom prst="rect">
            <a:avLst/>
          </a:prstGeom>
        </p:spPr>
        <p:txBody>
          <a:bodyPr vert="horz" lIns="91440" tIns="45720" rIns="91440" bIns="45720" rtlCol="0" anchor="t">
            <a:noAutofit/>
          </a:bodyPr>
          <a:lstStyle>
            <a:lvl1pPr algn="l" rtl="0" eaLnBrk="0" fontAlgn="base" hangingPunct="0">
              <a:spcBef>
                <a:spcPct val="0"/>
              </a:spcBef>
              <a:spcAft>
                <a:spcPct val="0"/>
              </a:spcAft>
              <a:defRPr sz="4000" b="1" kern="1200">
                <a:solidFill>
                  <a:schemeClr val="accent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0" dirty="0" smtClean="0">
                <a:solidFill>
                  <a:srgbClr val="005527"/>
                </a:solidFill>
                <a:latin typeface="Charcoal CY"/>
                <a:cs typeface="Charcoal CY"/>
              </a:rPr>
              <a:t>ERP Hosting - </a:t>
            </a:r>
            <a:br>
              <a:rPr lang="en-US" b="0" dirty="0" smtClean="0">
                <a:solidFill>
                  <a:srgbClr val="005527"/>
                </a:solidFill>
                <a:latin typeface="Charcoal CY"/>
                <a:cs typeface="Charcoal CY"/>
              </a:rPr>
            </a:br>
            <a:r>
              <a:rPr lang="en-US" sz="3600" b="0" i="1" dirty="0" smtClean="0">
                <a:solidFill>
                  <a:srgbClr val="005527"/>
                </a:solidFill>
                <a:latin typeface="Charcoal CY"/>
                <a:cs typeface="Charcoal CY"/>
              </a:rPr>
              <a:t>Finally, Why Didn’t We Do This Sooner?</a:t>
            </a:r>
            <a:endParaRPr lang="en-US" sz="3600" b="0" i="1" dirty="0">
              <a:solidFill>
                <a:srgbClr val="005527"/>
              </a:solidFill>
              <a:latin typeface="Charcoal CY"/>
              <a:cs typeface="Charcoal CY"/>
            </a:endParaRPr>
          </a:p>
        </p:txBody>
      </p:sp>
      <p:sp>
        <p:nvSpPr>
          <p:cNvPr id="7" name="Subtitle 2"/>
          <p:cNvSpPr txBox="1">
            <a:spLocks/>
          </p:cNvSpPr>
          <p:nvPr/>
        </p:nvSpPr>
        <p:spPr>
          <a:xfrm>
            <a:off x="304800" y="2895600"/>
            <a:ext cx="6172200" cy="685800"/>
          </a:xfrm>
          <a:prstGeom prst="rect">
            <a:avLst/>
          </a:prstGeom>
        </p:spPr>
        <p:txBody>
          <a:bodyPr vert="horz" lIns="91440" tIns="45720" rIns="91440" bIns="45720" rtlCol="0" anchor="ctr">
            <a:normAutofit fontScale="92500" lnSpcReduction="10000"/>
          </a:bodyPr>
          <a:lstStyle>
            <a:lvl1pPr marL="0" indent="0" algn="l" rtl="0" eaLnBrk="0" fontAlgn="base" hangingPunct="0">
              <a:spcBef>
                <a:spcPct val="20000"/>
              </a:spcBef>
              <a:spcAft>
                <a:spcPct val="0"/>
              </a:spcAft>
              <a:buSzPct val="100000"/>
              <a:buFont typeface="Arial" panose="020B0604020202020204" pitchFamily="34" charset="0"/>
              <a:buNone/>
              <a:defRPr sz="21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indent="0" algn="ctr" rtl="0" eaLnBrk="0" fontAlgn="base" hangingPunct="0">
              <a:spcBef>
                <a:spcPct val="20000"/>
              </a:spcBef>
              <a:spcAft>
                <a:spcPct val="0"/>
              </a:spcAft>
              <a:buSzPct val="100000"/>
              <a:buFont typeface="Arial" panose="020B0604020202020204" pitchFamily="34" charset="0"/>
              <a:buNone/>
              <a:defRPr sz="190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2pPr>
            <a:lvl3pPr marL="914400" indent="0" algn="ctr" rtl="0" eaLnBrk="0" fontAlgn="base" hangingPunct="0">
              <a:spcBef>
                <a:spcPct val="20000"/>
              </a:spcBef>
              <a:spcAft>
                <a:spcPct val="0"/>
              </a:spcAft>
              <a:buSzPct val="100000"/>
              <a:buFont typeface="Arial" panose="020B0604020202020204" pitchFamily="34" charset="0"/>
              <a:buNone/>
              <a:defRPr sz="170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3pPr>
            <a:lvl4pPr marL="1371600" indent="0" algn="ctr" rtl="0" eaLnBrk="0" fontAlgn="base" hangingPunct="0">
              <a:spcBef>
                <a:spcPct val="20000"/>
              </a:spcBef>
              <a:spcAft>
                <a:spcPct val="0"/>
              </a:spcAft>
              <a:buSzPct val="100000"/>
              <a:buFont typeface="Arial" panose="020B0604020202020204" pitchFamily="34" charset="0"/>
              <a:buNone/>
              <a:defRPr sz="160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4pPr>
            <a:lvl5pPr marL="1828800" indent="0" algn="ctr" rtl="0" eaLnBrk="0" fontAlgn="base" hangingPunct="0">
              <a:spcBef>
                <a:spcPct val="20000"/>
              </a:spcBef>
              <a:spcAft>
                <a:spcPct val="0"/>
              </a:spcAft>
              <a:buSzPct val="100000"/>
              <a:buFont typeface="Arial" panose="020B0604020202020204" pitchFamily="34" charset="0"/>
              <a:buNone/>
              <a:defRPr sz="150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r>
              <a:rPr lang="en-US" altLang="en-US" smtClean="0">
                <a:solidFill>
                  <a:srgbClr val="AA0A03"/>
                </a:solidFill>
              </a:rPr>
              <a:t>Educause Connect Chicago</a:t>
            </a:r>
          </a:p>
          <a:p>
            <a:r>
              <a:rPr lang="en-US" altLang="en-US" smtClean="0">
                <a:solidFill>
                  <a:srgbClr val="AA0A03"/>
                </a:solidFill>
              </a:rPr>
              <a:t>March 17, 2014</a:t>
            </a:r>
            <a:endParaRPr lang="en-US" altLang="en-US" dirty="0" smtClean="0">
              <a:solidFill>
                <a:srgbClr val="AA0A03"/>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latin typeface="Helvetica Neue Bold Condensed"/>
                <a:cs typeface="Helvetica Neue Bold Condensed"/>
              </a:rPr>
              <a:t>How We Compared RFPs</a:t>
            </a:r>
            <a:endParaRPr lang="en-US" dirty="0">
              <a:latin typeface="Helvetica Neue Bold Condensed"/>
              <a:cs typeface="Helvetica Neue Bold Condensed"/>
            </a:endParaRPr>
          </a:p>
        </p:txBody>
      </p:sp>
      <p:graphicFrame>
        <p:nvGraphicFramePr>
          <p:cNvPr id="6" name="Table 5"/>
          <p:cNvGraphicFramePr>
            <a:graphicFrameLocks noGrp="1"/>
          </p:cNvGraphicFramePr>
          <p:nvPr>
            <p:extLst>
              <p:ext uri="{D42A27DB-BD31-4B8C-83A1-F6EECF244321}">
                <p14:modId xmlns:p14="http://schemas.microsoft.com/office/powerpoint/2010/main" val="3774069751"/>
              </p:ext>
            </p:extLst>
          </p:nvPr>
        </p:nvGraphicFramePr>
        <p:xfrm>
          <a:off x="1219200" y="1676400"/>
          <a:ext cx="6477001" cy="4114799"/>
        </p:xfrm>
        <a:graphic>
          <a:graphicData uri="http://schemas.openxmlformats.org/drawingml/2006/table">
            <a:tbl>
              <a:tblPr firstRow="1" bandRow="1">
                <a:tableStyleId>{AF606853-7671-496A-8E4F-DF71F8EC918B}</a:tableStyleId>
              </a:tblPr>
              <a:tblGrid>
                <a:gridCol w="5586413"/>
                <a:gridCol w="890588"/>
              </a:tblGrid>
              <a:tr h="228600">
                <a:tc>
                  <a:txBody>
                    <a:bodyPr/>
                    <a:lstStyle/>
                    <a:p>
                      <a:pPr algn="l" fontAlgn="t"/>
                      <a:r>
                        <a:rPr lang="en-US" sz="1400" u="none" strike="noStrike" dirty="0">
                          <a:solidFill>
                            <a:schemeClr val="bg2"/>
                          </a:solidFill>
                          <a:effectLst/>
                          <a:latin typeface="Arial"/>
                          <a:cs typeface="Arial"/>
                        </a:rPr>
                        <a:t>Hosting </a:t>
                      </a:r>
                      <a:r>
                        <a:rPr lang="en-US" sz="1400" u="none" strike="noStrike" dirty="0" smtClean="0">
                          <a:solidFill>
                            <a:schemeClr val="bg2"/>
                          </a:solidFill>
                          <a:effectLst/>
                          <a:latin typeface="Arial"/>
                          <a:cs typeface="Arial"/>
                        </a:rPr>
                        <a:t>Services</a:t>
                      </a:r>
                      <a:endParaRPr lang="en-US" sz="1400" b="1" i="0" u="none" strike="noStrike" dirty="0">
                        <a:solidFill>
                          <a:schemeClr val="bg2"/>
                        </a:solidFill>
                        <a:effectLst/>
                        <a:latin typeface="Arial"/>
                        <a:cs typeface="Arial"/>
                      </a:endParaRPr>
                    </a:p>
                  </a:txBody>
                  <a:tcPr marL="0" marR="0" marT="0" marB="0"/>
                </a:tc>
                <a:tc>
                  <a:txBody>
                    <a:bodyPr/>
                    <a:lstStyle/>
                    <a:p>
                      <a:pPr algn="ctr" fontAlgn="t"/>
                      <a:r>
                        <a:rPr lang="en-US" sz="1400" u="none" strike="noStrike" dirty="0">
                          <a:solidFill>
                            <a:schemeClr val="bg2"/>
                          </a:solidFill>
                          <a:effectLst/>
                          <a:latin typeface="Arial"/>
                          <a:cs typeface="Arial"/>
                        </a:rPr>
                        <a:t> </a:t>
                      </a:r>
                      <a:r>
                        <a:rPr lang="en-US" sz="1400" u="none" strike="noStrike" dirty="0" smtClean="0">
                          <a:solidFill>
                            <a:schemeClr val="bg2"/>
                          </a:solidFill>
                          <a:effectLst/>
                          <a:latin typeface="Arial"/>
                          <a:cs typeface="Arial"/>
                        </a:rPr>
                        <a:t>Weight</a:t>
                      </a:r>
                      <a:endParaRPr lang="en-US" sz="1400" b="1" i="0" u="none" strike="noStrike" dirty="0">
                        <a:solidFill>
                          <a:schemeClr val="bg2"/>
                        </a:solidFill>
                        <a:effectLst/>
                        <a:latin typeface="Arial"/>
                        <a:cs typeface="Arial"/>
                      </a:endParaRPr>
                    </a:p>
                  </a:txBody>
                  <a:tcPr marL="0" marR="0" marT="0" marB="0"/>
                </a:tc>
              </a:tr>
              <a:tr h="243839">
                <a:tc>
                  <a:txBody>
                    <a:bodyPr/>
                    <a:lstStyle/>
                    <a:p>
                      <a:pPr algn="l" fontAlgn="t"/>
                      <a:r>
                        <a:rPr lang="en-US" sz="1400" u="none" strike="noStrike" dirty="0">
                          <a:solidFill>
                            <a:srgbClr val="3F3F3F"/>
                          </a:solidFill>
                          <a:effectLst/>
                          <a:latin typeface="Arial"/>
                          <a:cs typeface="Arial"/>
                        </a:rPr>
                        <a:t>Data Center details, including security, power, D/R site</a:t>
                      </a:r>
                      <a:endParaRPr lang="en-US" sz="1400" b="0" i="0" u="none" strike="noStrike" dirty="0">
                        <a:solidFill>
                          <a:srgbClr val="3F3F3F"/>
                        </a:solidFill>
                        <a:effectLst/>
                        <a:latin typeface="Arial"/>
                        <a:cs typeface="Arial"/>
                      </a:endParaRPr>
                    </a:p>
                  </a:txBody>
                  <a:tcPr marR="0" marB="0"/>
                </a:tc>
                <a:tc>
                  <a:txBody>
                    <a:bodyPr/>
                    <a:lstStyle/>
                    <a:p>
                      <a:pPr algn="ctr" fontAlgn="t"/>
                      <a:r>
                        <a:rPr lang="en-US" sz="1400" u="none" strike="noStrike">
                          <a:solidFill>
                            <a:srgbClr val="3F3F3F"/>
                          </a:solidFill>
                          <a:effectLst/>
                          <a:latin typeface="Arial"/>
                          <a:cs typeface="Arial"/>
                        </a:rPr>
                        <a:t>3</a:t>
                      </a:r>
                      <a:endParaRPr lang="en-US" sz="1400" b="0" i="0" u="none" strike="noStrike">
                        <a:solidFill>
                          <a:srgbClr val="3F3F3F"/>
                        </a:solidFill>
                        <a:effectLst/>
                        <a:latin typeface="Arial"/>
                        <a:cs typeface="Arial"/>
                      </a:endParaRPr>
                    </a:p>
                  </a:txBody>
                  <a:tcPr marR="0" marB="0"/>
                </a:tc>
              </a:tr>
              <a:tr h="177799">
                <a:tc>
                  <a:txBody>
                    <a:bodyPr/>
                    <a:lstStyle/>
                    <a:p>
                      <a:pPr algn="l" fontAlgn="t"/>
                      <a:r>
                        <a:rPr lang="en-US" sz="1400" u="none" strike="noStrike" dirty="0">
                          <a:solidFill>
                            <a:srgbClr val="3F3F3F"/>
                          </a:solidFill>
                          <a:effectLst/>
                          <a:latin typeface="Arial"/>
                          <a:cs typeface="Arial"/>
                        </a:rPr>
                        <a:t>Company's three-year capital strategy</a:t>
                      </a:r>
                      <a:endParaRPr lang="en-US" sz="1400" b="0" i="0" u="none" strike="noStrike" dirty="0">
                        <a:solidFill>
                          <a:srgbClr val="3F3F3F"/>
                        </a:solidFill>
                        <a:effectLst/>
                        <a:latin typeface="Arial"/>
                        <a:cs typeface="Arial"/>
                      </a:endParaRPr>
                    </a:p>
                  </a:txBody>
                  <a:tcPr marR="0" marB="0"/>
                </a:tc>
                <a:tc>
                  <a:txBody>
                    <a:bodyPr/>
                    <a:lstStyle/>
                    <a:p>
                      <a:pPr algn="ctr" fontAlgn="t"/>
                      <a:r>
                        <a:rPr lang="en-US" sz="1400" u="none" strike="noStrike">
                          <a:solidFill>
                            <a:srgbClr val="3F3F3F"/>
                          </a:solidFill>
                          <a:effectLst/>
                          <a:latin typeface="Arial"/>
                          <a:cs typeface="Arial"/>
                        </a:rPr>
                        <a:t>2</a:t>
                      </a:r>
                      <a:endParaRPr lang="en-US" sz="1400" b="0" i="0" u="none" strike="noStrike">
                        <a:solidFill>
                          <a:srgbClr val="3F3F3F"/>
                        </a:solidFill>
                        <a:effectLst/>
                        <a:latin typeface="Arial"/>
                        <a:cs typeface="Arial"/>
                      </a:endParaRPr>
                    </a:p>
                  </a:txBody>
                  <a:tcPr marR="0" marB="0"/>
                </a:tc>
              </a:tr>
              <a:tr h="0">
                <a:tc>
                  <a:txBody>
                    <a:bodyPr/>
                    <a:lstStyle/>
                    <a:p>
                      <a:pPr algn="l" fontAlgn="t"/>
                      <a:r>
                        <a:rPr lang="en-US" sz="1400" u="none" strike="noStrike" dirty="0">
                          <a:solidFill>
                            <a:srgbClr val="3F3F3F"/>
                          </a:solidFill>
                          <a:effectLst/>
                          <a:latin typeface="Arial"/>
                          <a:cs typeface="Arial"/>
                        </a:rPr>
                        <a:t>Security - certifications</a:t>
                      </a:r>
                      <a:endParaRPr lang="en-US" sz="1400" b="0" i="0" u="none" strike="noStrike" dirty="0">
                        <a:solidFill>
                          <a:srgbClr val="3F3F3F"/>
                        </a:solidFill>
                        <a:effectLst/>
                        <a:latin typeface="Arial"/>
                        <a:cs typeface="Arial"/>
                      </a:endParaRPr>
                    </a:p>
                  </a:txBody>
                  <a:tcPr marR="0" marB="0"/>
                </a:tc>
                <a:tc>
                  <a:txBody>
                    <a:bodyPr/>
                    <a:lstStyle/>
                    <a:p>
                      <a:pPr algn="ctr" fontAlgn="t"/>
                      <a:r>
                        <a:rPr lang="en-US" sz="1400" u="none" strike="noStrike">
                          <a:solidFill>
                            <a:srgbClr val="3F3F3F"/>
                          </a:solidFill>
                          <a:effectLst/>
                          <a:latin typeface="Arial"/>
                          <a:cs typeface="Arial"/>
                        </a:rPr>
                        <a:t>3</a:t>
                      </a:r>
                      <a:endParaRPr lang="en-US" sz="1400" b="0" i="0" u="none" strike="noStrike">
                        <a:solidFill>
                          <a:srgbClr val="3F3F3F"/>
                        </a:solidFill>
                        <a:effectLst/>
                        <a:latin typeface="Arial"/>
                        <a:cs typeface="Arial"/>
                      </a:endParaRPr>
                    </a:p>
                  </a:txBody>
                  <a:tcPr marR="0" marB="0"/>
                </a:tc>
              </a:tr>
              <a:tr h="198119">
                <a:tc>
                  <a:txBody>
                    <a:bodyPr/>
                    <a:lstStyle/>
                    <a:p>
                      <a:pPr algn="l" fontAlgn="t"/>
                      <a:r>
                        <a:rPr lang="en-US" sz="1400" u="none" strike="noStrike" dirty="0">
                          <a:solidFill>
                            <a:srgbClr val="3F3F3F"/>
                          </a:solidFill>
                          <a:effectLst/>
                          <a:latin typeface="Arial"/>
                          <a:cs typeface="Arial"/>
                        </a:rPr>
                        <a:t>Security - monitoring and monitoring tools</a:t>
                      </a:r>
                      <a:endParaRPr lang="en-US" sz="1400" b="0" i="0" u="none" strike="noStrike" dirty="0">
                        <a:solidFill>
                          <a:srgbClr val="3F3F3F"/>
                        </a:solidFill>
                        <a:effectLst/>
                        <a:latin typeface="Arial"/>
                        <a:cs typeface="Arial"/>
                      </a:endParaRPr>
                    </a:p>
                  </a:txBody>
                  <a:tcPr marR="0" marB="0"/>
                </a:tc>
                <a:tc>
                  <a:txBody>
                    <a:bodyPr/>
                    <a:lstStyle/>
                    <a:p>
                      <a:pPr algn="ctr" fontAlgn="t"/>
                      <a:r>
                        <a:rPr lang="en-US" sz="1400" u="none" strike="noStrike">
                          <a:solidFill>
                            <a:srgbClr val="3F3F3F"/>
                          </a:solidFill>
                          <a:effectLst/>
                          <a:latin typeface="Arial"/>
                          <a:cs typeface="Arial"/>
                        </a:rPr>
                        <a:t>3</a:t>
                      </a:r>
                      <a:endParaRPr lang="en-US" sz="1400" b="0" i="0" u="none" strike="noStrike">
                        <a:solidFill>
                          <a:srgbClr val="3F3F3F"/>
                        </a:solidFill>
                        <a:effectLst/>
                        <a:latin typeface="Arial"/>
                        <a:cs typeface="Arial"/>
                      </a:endParaRPr>
                    </a:p>
                  </a:txBody>
                  <a:tcPr marR="0" marB="0"/>
                </a:tc>
              </a:tr>
              <a:tr h="132079">
                <a:tc>
                  <a:txBody>
                    <a:bodyPr/>
                    <a:lstStyle/>
                    <a:p>
                      <a:pPr algn="l" fontAlgn="t"/>
                      <a:r>
                        <a:rPr lang="en-US" sz="1400" u="none" strike="noStrike" dirty="0">
                          <a:solidFill>
                            <a:srgbClr val="3F3F3F"/>
                          </a:solidFill>
                          <a:effectLst/>
                          <a:latin typeface="Arial"/>
                          <a:cs typeface="Arial"/>
                        </a:rPr>
                        <a:t>Security - compliance, including FISMA, FERPA, HIPAA</a:t>
                      </a:r>
                      <a:endParaRPr lang="en-US" sz="1400" b="0" i="0" u="none" strike="noStrike" dirty="0">
                        <a:solidFill>
                          <a:srgbClr val="3F3F3F"/>
                        </a:solidFill>
                        <a:effectLst/>
                        <a:latin typeface="Arial"/>
                        <a:cs typeface="Arial"/>
                      </a:endParaRPr>
                    </a:p>
                  </a:txBody>
                  <a:tcPr marR="0" marB="0"/>
                </a:tc>
                <a:tc>
                  <a:txBody>
                    <a:bodyPr/>
                    <a:lstStyle/>
                    <a:p>
                      <a:pPr algn="ctr" fontAlgn="t"/>
                      <a:r>
                        <a:rPr lang="en-US" sz="1400" u="none" strike="noStrike">
                          <a:solidFill>
                            <a:srgbClr val="3F3F3F"/>
                          </a:solidFill>
                          <a:effectLst/>
                          <a:latin typeface="Arial"/>
                          <a:cs typeface="Arial"/>
                        </a:rPr>
                        <a:t>3</a:t>
                      </a:r>
                      <a:endParaRPr lang="en-US" sz="1400" b="0" i="0" u="none" strike="noStrike">
                        <a:solidFill>
                          <a:srgbClr val="3F3F3F"/>
                        </a:solidFill>
                        <a:effectLst/>
                        <a:latin typeface="Arial"/>
                        <a:cs typeface="Arial"/>
                      </a:endParaRPr>
                    </a:p>
                  </a:txBody>
                  <a:tcPr marR="0" marB="0"/>
                </a:tc>
              </a:tr>
              <a:tr h="142239">
                <a:tc>
                  <a:txBody>
                    <a:bodyPr/>
                    <a:lstStyle/>
                    <a:p>
                      <a:pPr algn="l" fontAlgn="t"/>
                      <a:r>
                        <a:rPr lang="en-US" sz="1400" u="none" strike="noStrike" dirty="0">
                          <a:solidFill>
                            <a:srgbClr val="3F3F3F"/>
                          </a:solidFill>
                          <a:effectLst/>
                          <a:latin typeface="Arial"/>
                          <a:cs typeface="Arial"/>
                        </a:rPr>
                        <a:t>Security - D/R test procedures</a:t>
                      </a:r>
                      <a:endParaRPr lang="en-US" sz="1400" b="0" i="0" u="none" strike="noStrike" dirty="0">
                        <a:solidFill>
                          <a:srgbClr val="3F3F3F"/>
                        </a:solidFill>
                        <a:effectLst/>
                        <a:latin typeface="Arial"/>
                        <a:cs typeface="Arial"/>
                      </a:endParaRPr>
                    </a:p>
                  </a:txBody>
                  <a:tcPr marR="0" marB="0"/>
                </a:tc>
                <a:tc>
                  <a:txBody>
                    <a:bodyPr/>
                    <a:lstStyle/>
                    <a:p>
                      <a:pPr algn="ctr" fontAlgn="t"/>
                      <a:r>
                        <a:rPr lang="en-US" sz="1400" u="none" strike="noStrike">
                          <a:solidFill>
                            <a:srgbClr val="3F3F3F"/>
                          </a:solidFill>
                          <a:effectLst/>
                          <a:latin typeface="Arial"/>
                          <a:cs typeface="Arial"/>
                        </a:rPr>
                        <a:t>3</a:t>
                      </a:r>
                      <a:endParaRPr lang="en-US" sz="1400" b="0" i="0" u="none" strike="noStrike">
                        <a:solidFill>
                          <a:srgbClr val="3F3F3F"/>
                        </a:solidFill>
                        <a:effectLst/>
                        <a:latin typeface="Arial"/>
                        <a:cs typeface="Arial"/>
                      </a:endParaRPr>
                    </a:p>
                  </a:txBody>
                  <a:tcPr marR="0" marB="0"/>
                </a:tc>
              </a:tr>
              <a:tr h="76199">
                <a:tc>
                  <a:txBody>
                    <a:bodyPr/>
                    <a:lstStyle/>
                    <a:p>
                      <a:pPr algn="l" fontAlgn="t"/>
                      <a:r>
                        <a:rPr lang="en-US" sz="1400" u="none" strike="noStrike" dirty="0">
                          <a:solidFill>
                            <a:srgbClr val="3F3F3F"/>
                          </a:solidFill>
                          <a:effectLst/>
                          <a:latin typeface="Arial"/>
                          <a:cs typeface="Arial"/>
                        </a:rPr>
                        <a:t>Security - access procedures for Tier 2 and Tier 3 access</a:t>
                      </a:r>
                      <a:endParaRPr lang="en-US" sz="1400" b="0" i="0" u="none" strike="noStrike" dirty="0">
                        <a:solidFill>
                          <a:srgbClr val="3F3F3F"/>
                        </a:solidFill>
                        <a:effectLst/>
                        <a:latin typeface="Arial"/>
                        <a:cs typeface="Arial"/>
                      </a:endParaRPr>
                    </a:p>
                  </a:txBody>
                  <a:tcPr marR="0" marB="0"/>
                </a:tc>
                <a:tc>
                  <a:txBody>
                    <a:bodyPr/>
                    <a:lstStyle/>
                    <a:p>
                      <a:pPr algn="ctr" fontAlgn="t"/>
                      <a:r>
                        <a:rPr lang="en-US" sz="1400" u="none" strike="noStrike">
                          <a:solidFill>
                            <a:srgbClr val="3F3F3F"/>
                          </a:solidFill>
                          <a:effectLst/>
                          <a:latin typeface="Arial"/>
                          <a:cs typeface="Arial"/>
                        </a:rPr>
                        <a:t>3</a:t>
                      </a:r>
                      <a:endParaRPr lang="en-US" sz="1400" b="0" i="0" u="none" strike="noStrike">
                        <a:solidFill>
                          <a:srgbClr val="3F3F3F"/>
                        </a:solidFill>
                        <a:effectLst/>
                        <a:latin typeface="Arial"/>
                        <a:cs typeface="Arial"/>
                      </a:endParaRPr>
                    </a:p>
                  </a:txBody>
                  <a:tcPr marR="0" marB="0"/>
                </a:tc>
              </a:tr>
              <a:tr h="238759">
                <a:tc>
                  <a:txBody>
                    <a:bodyPr/>
                    <a:lstStyle/>
                    <a:p>
                      <a:pPr algn="l" fontAlgn="t"/>
                      <a:r>
                        <a:rPr lang="en-US" sz="1400" u="none" strike="noStrike" dirty="0">
                          <a:solidFill>
                            <a:srgbClr val="3F3F3F"/>
                          </a:solidFill>
                          <a:effectLst/>
                          <a:latin typeface="Arial"/>
                          <a:cs typeface="Arial"/>
                        </a:rPr>
                        <a:t>Architecture - hardware of the environment, what is provided</a:t>
                      </a:r>
                      <a:endParaRPr lang="en-US" sz="1400" b="0" i="0" u="none" strike="noStrike" dirty="0">
                        <a:solidFill>
                          <a:srgbClr val="3F3F3F"/>
                        </a:solidFill>
                        <a:effectLst/>
                        <a:latin typeface="Arial"/>
                        <a:cs typeface="Arial"/>
                      </a:endParaRPr>
                    </a:p>
                  </a:txBody>
                  <a:tcPr marR="0" marB="0"/>
                </a:tc>
                <a:tc>
                  <a:txBody>
                    <a:bodyPr/>
                    <a:lstStyle/>
                    <a:p>
                      <a:pPr algn="ctr" fontAlgn="t"/>
                      <a:r>
                        <a:rPr lang="en-US" sz="1400" u="none" strike="noStrike">
                          <a:solidFill>
                            <a:srgbClr val="3F3F3F"/>
                          </a:solidFill>
                          <a:effectLst/>
                          <a:latin typeface="Arial"/>
                          <a:cs typeface="Arial"/>
                        </a:rPr>
                        <a:t>3</a:t>
                      </a:r>
                      <a:endParaRPr lang="en-US" sz="1400" b="0" i="0" u="none" strike="noStrike">
                        <a:solidFill>
                          <a:srgbClr val="3F3F3F"/>
                        </a:solidFill>
                        <a:effectLst/>
                        <a:latin typeface="Arial"/>
                        <a:cs typeface="Arial"/>
                      </a:endParaRPr>
                    </a:p>
                  </a:txBody>
                  <a:tcPr marR="0" marB="0"/>
                </a:tc>
              </a:tr>
              <a:tr h="233680">
                <a:tc>
                  <a:txBody>
                    <a:bodyPr/>
                    <a:lstStyle/>
                    <a:p>
                      <a:pPr algn="l" fontAlgn="t"/>
                      <a:r>
                        <a:rPr lang="en-US" sz="1400" u="none" strike="noStrike" dirty="0">
                          <a:solidFill>
                            <a:srgbClr val="3F3F3F"/>
                          </a:solidFill>
                          <a:effectLst/>
                          <a:latin typeface="Arial"/>
                          <a:cs typeface="Arial"/>
                        </a:rPr>
                        <a:t>Architecture - Capacity of servers, including scalability</a:t>
                      </a:r>
                      <a:endParaRPr lang="en-US" sz="1400" b="0" i="0" u="none" strike="noStrike" dirty="0">
                        <a:solidFill>
                          <a:srgbClr val="3F3F3F"/>
                        </a:solidFill>
                        <a:effectLst/>
                        <a:latin typeface="Arial"/>
                        <a:cs typeface="Arial"/>
                      </a:endParaRPr>
                    </a:p>
                  </a:txBody>
                  <a:tcPr marR="0" marB="0"/>
                </a:tc>
                <a:tc>
                  <a:txBody>
                    <a:bodyPr/>
                    <a:lstStyle/>
                    <a:p>
                      <a:pPr algn="ctr" fontAlgn="t"/>
                      <a:r>
                        <a:rPr lang="en-US" sz="1400" u="none" strike="noStrike">
                          <a:solidFill>
                            <a:srgbClr val="3F3F3F"/>
                          </a:solidFill>
                          <a:effectLst/>
                          <a:latin typeface="Arial"/>
                          <a:cs typeface="Arial"/>
                        </a:rPr>
                        <a:t>2</a:t>
                      </a:r>
                      <a:endParaRPr lang="en-US" sz="1400" b="0" i="0" u="none" strike="noStrike">
                        <a:solidFill>
                          <a:srgbClr val="3F3F3F"/>
                        </a:solidFill>
                        <a:effectLst/>
                        <a:latin typeface="Arial"/>
                        <a:cs typeface="Arial"/>
                      </a:endParaRPr>
                    </a:p>
                  </a:txBody>
                  <a:tcPr marR="0" marB="0"/>
                </a:tc>
              </a:tr>
              <a:tr h="152399">
                <a:tc>
                  <a:txBody>
                    <a:bodyPr/>
                    <a:lstStyle/>
                    <a:p>
                      <a:pPr algn="l" fontAlgn="t"/>
                      <a:r>
                        <a:rPr lang="en-US" sz="1400" u="none" strike="noStrike" dirty="0">
                          <a:solidFill>
                            <a:srgbClr val="3F3F3F"/>
                          </a:solidFill>
                          <a:effectLst/>
                          <a:latin typeface="Arial"/>
                          <a:cs typeface="Arial"/>
                        </a:rPr>
                        <a:t>Architecture - interfaces and secure file transfer</a:t>
                      </a:r>
                      <a:endParaRPr lang="en-US" sz="1400" b="0" i="0" u="none" strike="noStrike" dirty="0">
                        <a:solidFill>
                          <a:srgbClr val="3F3F3F"/>
                        </a:solidFill>
                        <a:effectLst/>
                        <a:latin typeface="Arial"/>
                        <a:cs typeface="Arial"/>
                      </a:endParaRPr>
                    </a:p>
                  </a:txBody>
                  <a:tcPr marR="0" marB="0"/>
                </a:tc>
                <a:tc>
                  <a:txBody>
                    <a:bodyPr/>
                    <a:lstStyle/>
                    <a:p>
                      <a:pPr algn="ctr" fontAlgn="t"/>
                      <a:r>
                        <a:rPr lang="en-US" sz="1400" u="none" strike="noStrike" dirty="0">
                          <a:solidFill>
                            <a:srgbClr val="3F3F3F"/>
                          </a:solidFill>
                          <a:effectLst/>
                          <a:latin typeface="Arial"/>
                          <a:cs typeface="Arial"/>
                        </a:rPr>
                        <a:t>3</a:t>
                      </a:r>
                      <a:endParaRPr lang="en-US" sz="1400" b="0" i="0" u="none" strike="noStrike" dirty="0">
                        <a:solidFill>
                          <a:srgbClr val="3F3F3F"/>
                        </a:solidFill>
                        <a:effectLst/>
                        <a:latin typeface="Arial"/>
                        <a:cs typeface="Arial"/>
                      </a:endParaRPr>
                    </a:p>
                  </a:txBody>
                  <a:tcPr marR="0" marB="0"/>
                </a:tc>
              </a:tr>
              <a:tr h="0">
                <a:tc>
                  <a:txBody>
                    <a:bodyPr/>
                    <a:lstStyle/>
                    <a:p>
                      <a:pPr algn="l" fontAlgn="t"/>
                      <a:r>
                        <a:rPr lang="en-US" sz="1400" u="none" strike="noStrike" dirty="0">
                          <a:solidFill>
                            <a:srgbClr val="3F3F3F"/>
                          </a:solidFill>
                          <a:effectLst/>
                          <a:latin typeface="Arial"/>
                          <a:cs typeface="Arial"/>
                        </a:rPr>
                        <a:t>Architecture - fees for additional modules</a:t>
                      </a:r>
                      <a:endParaRPr lang="en-US" sz="1400" b="0" i="0" u="none" strike="noStrike" dirty="0">
                        <a:solidFill>
                          <a:srgbClr val="3F3F3F"/>
                        </a:solidFill>
                        <a:effectLst/>
                        <a:latin typeface="Arial"/>
                        <a:cs typeface="Arial"/>
                      </a:endParaRPr>
                    </a:p>
                  </a:txBody>
                  <a:tcPr marR="0" marB="0"/>
                </a:tc>
                <a:tc>
                  <a:txBody>
                    <a:bodyPr/>
                    <a:lstStyle/>
                    <a:p>
                      <a:pPr algn="ctr" fontAlgn="t"/>
                      <a:r>
                        <a:rPr lang="en-US" sz="1400" u="none" strike="noStrike" dirty="0">
                          <a:solidFill>
                            <a:srgbClr val="3F3F3F"/>
                          </a:solidFill>
                          <a:effectLst/>
                          <a:latin typeface="Arial"/>
                          <a:cs typeface="Arial"/>
                        </a:rPr>
                        <a:t>3</a:t>
                      </a:r>
                      <a:endParaRPr lang="en-US" sz="1400" b="0" i="0" u="none" strike="noStrike" dirty="0">
                        <a:solidFill>
                          <a:srgbClr val="3F3F3F"/>
                        </a:solidFill>
                        <a:effectLst/>
                        <a:latin typeface="Arial"/>
                        <a:cs typeface="Arial"/>
                      </a:endParaRPr>
                    </a:p>
                  </a:txBody>
                  <a:tcPr marR="0" marB="0"/>
                </a:tc>
              </a:tr>
              <a:tr h="91439">
                <a:tc>
                  <a:txBody>
                    <a:bodyPr/>
                    <a:lstStyle/>
                    <a:p>
                      <a:pPr algn="l" fontAlgn="t"/>
                      <a:r>
                        <a:rPr lang="en-US" sz="1400" u="none" strike="noStrike" dirty="0">
                          <a:solidFill>
                            <a:srgbClr val="3F3F3F"/>
                          </a:solidFill>
                          <a:effectLst/>
                          <a:latin typeface="Arial"/>
                          <a:cs typeface="Arial"/>
                        </a:rPr>
                        <a:t>Network - network solution</a:t>
                      </a:r>
                      <a:endParaRPr lang="en-US" sz="1400" b="0" i="0" u="none" strike="noStrike" dirty="0">
                        <a:solidFill>
                          <a:srgbClr val="3F3F3F"/>
                        </a:solidFill>
                        <a:effectLst/>
                        <a:latin typeface="Arial"/>
                        <a:cs typeface="Arial"/>
                      </a:endParaRPr>
                    </a:p>
                  </a:txBody>
                  <a:tcPr marR="0" marB="0"/>
                </a:tc>
                <a:tc>
                  <a:txBody>
                    <a:bodyPr/>
                    <a:lstStyle/>
                    <a:p>
                      <a:pPr algn="ctr" fontAlgn="t"/>
                      <a:r>
                        <a:rPr lang="en-US" sz="1400" u="none" strike="noStrike" dirty="0">
                          <a:solidFill>
                            <a:srgbClr val="3F3F3F"/>
                          </a:solidFill>
                          <a:effectLst/>
                          <a:latin typeface="Arial"/>
                          <a:cs typeface="Arial"/>
                        </a:rPr>
                        <a:t>3</a:t>
                      </a:r>
                      <a:endParaRPr lang="en-US" sz="1400" b="0" i="0" u="none" strike="noStrike" dirty="0">
                        <a:solidFill>
                          <a:srgbClr val="3F3F3F"/>
                        </a:solidFill>
                        <a:effectLst/>
                        <a:latin typeface="Arial"/>
                        <a:cs typeface="Arial"/>
                      </a:endParaRPr>
                    </a:p>
                  </a:txBody>
                  <a:tcPr marR="0" marB="0"/>
                </a:tc>
              </a:tr>
              <a:tr h="0">
                <a:tc>
                  <a:txBody>
                    <a:bodyPr/>
                    <a:lstStyle/>
                    <a:p>
                      <a:pPr algn="l" fontAlgn="t"/>
                      <a:r>
                        <a:rPr lang="en-US" sz="1400" u="none" strike="noStrike" dirty="0">
                          <a:solidFill>
                            <a:srgbClr val="3F3F3F"/>
                          </a:solidFill>
                          <a:effectLst/>
                          <a:latin typeface="Arial"/>
                          <a:cs typeface="Arial"/>
                        </a:rPr>
                        <a:t>Network - network management including detection</a:t>
                      </a:r>
                      <a:endParaRPr lang="en-US" sz="1400" b="0" i="0" u="none" strike="noStrike" dirty="0">
                        <a:solidFill>
                          <a:srgbClr val="3F3F3F"/>
                        </a:solidFill>
                        <a:effectLst/>
                        <a:latin typeface="Arial"/>
                        <a:cs typeface="Arial"/>
                      </a:endParaRPr>
                    </a:p>
                  </a:txBody>
                  <a:tcPr marR="0" marB="0"/>
                </a:tc>
                <a:tc>
                  <a:txBody>
                    <a:bodyPr/>
                    <a:lstStyle/>
                    <a:p>
                      <a:pPr algn="ctr" fontAlgn="t"/>
                      <a:r>
                        <a:rPr lang="en-US" sz="1400" u="none" strike="noStrike" dirty="0">
                          <a:solidFill>
                            <a:srgbClr val="3F3F3F"/>
                          </a:solidFill>
                          <a:effectLst/>
                          <a:latin typeface="Arial"/>
                          <a:cs typeface="Arial"/>
                        </a:rPr>
                        <a:t>3</a:t>
                      </a:r>
                      <a:endParaRPr lang="en-US" sz="1400" b="0" i="0" u="none" strike="noStrike" dirty="0">
                        <a:solidFill>
                          <a:srgbClr val="3F3F3F"/>
                        </a:solidFill>
                        <a:effectLst/>
                        <a:latin typeface="Arial"/>
                        <a:cs typeface="Arial"/>
                      </a:endParaRPr>
                    </a:p>
                  </a:txBody>
                  <a:tcPr marR="0" marB="0"/>
                </a:tc>
              </a:tr>
              <a:tr h="0">
                <a:tc>
                  <a:txBody>
                    <a:bodyPr/>
                    <a:lstStyle/>
                    <a:p>
                      <a:pPr algn="l" fontAlgn="t"/>
                      <a:r>
                        <a:rPr lang="en-US" sz="1400" u="none" strike="noStrike">
                          <a:solidFill>
                            <a:srgbClr val="3F3F3F"/>
                          </a:solidFill>
                          <a:effectLst/>
                          <a:latin typeface="Arial"/>
                          <a:cs typeface="Arial"/>
                        </a:rPr>
                        <a:t>Transition - proposed strategy &amp; roadmap, + 11gR2 upgrade</a:t>
                      </a:r>
                      <a:endParaRPr lang="en-US" sz="1400" b="0" i="0" u="none" strike="noStrike">
                        <a:solidFill>
                          <a:srgbClr val="3F3F3F"/>
                        </a:solidFill>
                        <a:effectLst/>
                        <a:latin typeface="Arial"/>
                        <a:cs typeface="Arial"/>
                      </a:endParaRPr>
                    </a:p>
                  </a:txBody>
                  <a:tcPr marR="0" marB="0"/>
                </a:tc>
                <a:tc>
                  <a:txBody>
                    <a:bodyPr/>
                    <a:lstStyle/>
                    <a:p>
                      <a:pPr algn="ctr" fontAlgn="t"/>
                      <a:r>
                        <a:rPr lang="en-US" sz="1400" u="none" strike="noStrike" dirty="0">
                          <a:solidFill>
                            <a:srgbClr val="3F3F3F"/>
                          </a:solidFill>
                          <a:effectLst/>
                          <a:latin typeface="Arial"/>
                          <a:cs typeface="Arial"/>
                        </a:rPr>
                        <a:t>2</a:t>
                      </a:r>
                      <a:endParaRPr lang="en-US" sz="1400" b="0" i="0" u="none" strike="noStrike" dirty="0">
                        <a:solidFill>
                          <a:srgbClr val="3F3F3F"/>
                        </a:solidFill>
                        <a:effectLst/>
                        <a:latin typeface="Arial"/>
                        <a:cs typeface="Arial"/>
                      </a:endParaRPr>
                    </a:p>
                  </a:txBody>
                  <a:tcPr marR="0" marB="0"/>
                </a:tc>
              </a:tr>
              <a:tr h="137160">
                <a:tc>
                  <a:txBody>
                    <a:bodyPr/>
                    <a:lstStyle/>
                    <a:p>
                      <a:pPr algn="l" fontAlgn="t"/>
                      <a:r>
                        <a:rPr lang="en-US" sz="1400" u="none" strike="noStrike">
                          <a:solidFill>
                            <a:srgbClr val="3F3F3F"/>
                          </a:solidFill>
                          <a:effectLst/>
                          <a:latin typeface="Arial"/>
                          <a:cs typeface="Arial"/>
                        </a:rPr>
                        <a:t>Hosting Services Fee Structure</a:t>
                      </a:r>
                      <a:endParaRPr lang="en-US" sz="1400" b="0" i="0" u="none" strike="noStrike">
                        <a:solidFill>
                          <a:srgbClr val="3F3F3F"/>
                        </a:solidFill>
                        <a:effectLst/>
                        <a:latin typeface="Arial"/>
                        <a:cs typeface="Arial"/>
                      </a:endParaRPr>
                    </a:p>
                  </a:txBody>
                  <a:tcPr marR="0" marB="0"/>
                </a:tc>
                <a:tc>
                  <a:txBody>
                    <a:bodyPr/>
                    <a:lstStyle/>
                    <a:p>
                      <a:pPr algn="ctr" fontAlgn="t"/>
                      <a:r>
                        <a:rPr lang="en-US" sz="1400" u="none" strike="noStrike" dirty="0">
                          <a:solidFill>
                            <a:srgbClr val="3F3F3F"/>
                          </a:solidFill>
                          <a:effectLst/>
                          <a:latin typeface="Arial"/>
                          <a:cs typeface="Arial"/>
                        </a:rPr>
                        <a:t>3</a:t>
                      </a:r>
                      <a:endParaRPr lang="en-US" sz="1400" b="0" i="0" u="none" strike="noStrike" dirty="0">
                        <a:solidFill>
                          <a:srgbClr val="3F3F3F"/>
                        </a:solidFill>
                        <a:effectLst/>
                        <a:latin typeface="Arial"/>
                        <a:cs typeface="Arial"/>
                      </a:endParaRPr>
                    </a:p>
                  </a:txBody>
                  <a:tcPr marR="0" marB="0"/>
                </a:tc>
              </a:tr>
            </a:tbl>
          </a:graphicData>
        </a:graphic>
      </p:graphicFrame>
    </p:spTree>
    <p:extLst>
      <p:ext uri="{BB962C8B-B14F-4D97-AF65-F5344CB8AC3E}">
        <p14:creationId xmlns:p14="http://schemas.microsoft.com/office/powerpoint/2010/main" val="190064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latin typeface="Helvetica Neue Bold Condensed"/>
                <a:cs typeface="Helvetica Neue Bold Condensed"/>
              </a:rPr>
              <a:t>Key Objectives</a:t>
            </a:r>
            <a:endParaRPr lang="en-US" dirty="0">
              <a:latin typeface="Helvetica Neue Bold Condensed"/>
              <a:cs typeface="Helvetica Neue Bold Condensed"/>
            </a:endParaRPr>
          </a:p>
        </p:txBody>
      </p:sp>
      <p:sp>
        <p:nvSpPr>
          <p:cNvPr id="5" name="Content Placeholder 2"/>
          <p:cNvSpPr>
            <a:spLocks noGrp="1"/>
          </p:cNvSpPr>
          <p:nvPr>
            <p:ph idx="1"/>
          </p:nvPr>
        </p:nvSpPr>
        <p:spPr>
          <a:xfrm>
            <a:off x="838200" y="1981200"/>
            <a:ext cx="7543800" cy="1828800"/>
          </a:xfrm>
        </p:spPr>
        <p:txBody>
          <a:bodyPr anchor="t">
            <a:normAutofit/>
          </a:bodyPr>
          <a:lstStyle/>
          <a:p>
            <a:pPr marL="474662" indent="-457200">
              <a:buFont typeface="+mj-lt"/>
              <a:buAutoNum type="arabicPeriod"/>
            </a:pPr>
            <a:r>
              <a:rPr lang="en-US" altLang="en-US" dirty="0" smtClean="0">
                <a:solidFill>
                  <a:srgbClr val="17375E"/>
                </a:solidFill>
                <a:latin typeface="Helvetica Neue Medium"/>
                <a:cs typeface="Helvetica Neue Medium"/>
              </a:rPr>
              <a:t>Improve Service and Raise Performance Levels</a:t>
            </a:r>
          </a:p>
          <a:p>
            <a:pPr marL="474662" indent="-457200">
              <a:buFont typeface="+mj-lt"/>
              <a:buAutoNum type="arabicPeriod"/>
            </a:pPr>
            <a:r>
              <a:rPr lang="en-US" altLang="en-US" dirty="0" smtClean="0">
                <a:solidFill>
                  <a:srgbClr val="17375E"/>
                </a:solidFill>
                <a:latin typeface="Helvetica Neue Medium"/>
                <a:cs typeface="Helvetica Neue Medium"/>
              </a:rPr>
              <a:t>Reduce Risk</a:t>
            </a:r>
          </a:p>
          <a:p>
            <a:pPr marL="474662" indent="-457200">
              <a:buFont typeface="+mj-lt"/>
              <a:buAutoNum type="arabicPeriod"/>
            </a:pPr>
            <a:r>
              <a:rPr lang="en-US" altLang="en-US" dirty="0" smtClean="0">
                <a:solidFill>
                  <a:srgbClr val="17375E"/>
                </a:solidFill>
                <a:latin typeface="Helvetica Neue Medium"/>
                <a:cs typeface="Helvetica Neue Medium"/>
              </a:rPr>
              <a:t>Enhance Business Continuity</a:t>
            </a:r>
          </a:p>
          <a:p>
            <a:pPr marL="474662" indent="-457200">
              <a:buFont typeface="+mj-lt"/>
              <a:buAutoNum type="arabicPeriod"/>
            </a:pPr>
            <a:r>
              <a:rPr lang="en-US" altLang="en-US" dirty="0" smtClean="0">
                <a:solidFill>
                  <a:srgbClr val="17375E"/>
                </a:solidFill>
                <a:latin typeface="Helvetica Neue Medium"/>
                <a:cs typeface="Helvetica Neue Medium"/>
              </a:rPr>
              <a:t>Shift Resources to University Priorities</a:t>
            </a:r>
          </a:p>
          <a:p>
            <a:endParaRPr lang="en-US" altLang="en-US" dirty="0">
              <a:solidFill>
                <a:srgbClr val="17375E"/>
              </a:solidFill>
              <a:latin typeface="Helvetica Neue Medium"/>
              <a:cs typeface="Helvetica Neue Medium"/>
            </a:endParaRPr>
          </a:p>
          <a:p>
            <a:endParaRPr lang="en-US" altLang="en-US" dirty="0" smtClean="0">
              <a:solidFill>
                <a:srgbClr val="17375E"/>
              </a:solidFill>
              <a:latin typeface="Helvetica Neue Medium"/>
              <a:cs typeface="Helvetica Neue Medium"/>
            </a:endParaRPr>
          </a:p>
          <a:p>
            <a:endParaRPr lang="en-US" altLang="en-US" dirty="0">
              <a:solidFill>
                <a:srgbClr val="17375E"/>
              </a:solidFill>
              <a:latin typeface="Helvetica Neue Medium"/>
              <a:cs typeface="Helvetica Neue Medium"/>
            </a:endParaRPr>
          </a:p>
        </p:txBody>
      </p:sp>
      <p:pic>
        <p:nvPicPr>
          <p:cNvPr id="3" name="Picture 2" descr="emmet falls in ho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962400"/>
            <a:ext cx="6067425" cy="2505075"/>
          </a:xfrm>
          <a:prstGeom prst="rect">
            <a:avLst/>
          </a:prstGeom>
          <a:effectLst>
            <a:softEdge rad="190500"/>
          </a:effectLst>
        </p:spPr>
      </p:pic>
    </p:spTree>
    <p:extLst>
      <p:ext uri="{BB962C8B-B14F-4D97-AF65-F5344CB8AC3E}">
        <p14:creationId xmlns:p14="http://schemas.microsoft.com/office/powerpoint/2010/main" val="196089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latin typeface="Helvetica Neue Bold Condensed"/>
                <a:cs typeface="Helvetica Neue Bold Condensed"/>
              </a:rPr>
              <a:t>1. Improve Service</a:t>
            </a:r>
            <a:endParaRPr lang="en-US" dirty="0">
              <a:latin typeface="Helvetica Neue Bold Condensed"/>
              <a:cs typeface="Helvetica Neue Bold Condensed"/>
            </a:endParaRPr>
          </a:p>
        </p:txBody>
      </p:sp>
      <p:graphicFrame>
        <p:nvGraphicFramePr>
          <p:cNvPr id="6" name="Content Placeholder 4"/>
          <p:cNvGraphicFramePr>
            <a:graphicFrameLocks/>
          </p:cNvGraphicFramePr>
          <p:nvPr>
            <p:extLst>
              <p:ext uri="{D42A27DB-BD31-4B8C-83A1-F6EECF244321}">
                <p14:modId xmlns:p14="http://schemas.microsoft.com/office/powerpoint/2010/main" val="3012958426"/>
              </p:ext>
            </p:extLst>
          </p:nvPr>
        </p:nvGraphicFramePr>
        <p:xfrm>
          <a:off x="304800" y="2011681"/>
          <a:ext cx="8623301" cy="4084319"/>
        </p:xfrm>
        <a:graphic>
          <a:graphicData uri="http://schemas.openxmlformats.org/drawingml/2006/table">
            <a:tbl>
              <a:tblPr firstRow="1" bandRow="1">
                <a:tableStyleId>{91EBBBCC-DAD2-459C-BE2E-F6DE35CF9A28}</a:tableStyleId>
              </a:tblPr>
              <a:tblGrid>
                <a:gridCol w="1905000"/>
                <a:gridCol w="3830560"/>
                <a:gridCol w="2887741"/>
              </a:tblGrid>
              <a:tr h="279400">
                <a:tc>
                  <a:txBody>
                    <a:bodyPr/>
                    <a:lstStyle/>
                    <a:p>
                      <a:r>
                        <a:rPr lang="en-US" sz="1400" b="0" i="0" dirty="0" smtClean="0">
                          <a:solidFill>
                            <a:schemeClr val="accent6">
                              <a:lumMod val="20000"/>
                              <a:lumOff val="80000"/>
                            </a:schemeClr>
                          </a:solidFill>
                          <a:latin typeface="Helvetica Neue Medium"/>
                          <a:cs typeface="Helvetica Neue Medium"/>
                        </a:rPr>
                        <a:t>Current Issue</a:t>
                      </a:r>
                      <a:endParaRPr lang="en-US" sz="1400" b="0" i="0" dirty="0">
                        <a:solidFill>
                          <a:schemeClr val="accent6">
                            <a:lumMod val="20000"/>
                            <a:lumOff val="80000"/>
                          </a:schemeClr>
                        </a:solidFill>
                        <a:latin typeface="Helvetica Neue Medium"/>
                        <a:cs typeface="Helvetica Neue Medium"/>
                      </a:endParaRPr>
                    </a:p>
                  </a:txBody>
                  <a:tcPr>
                    <a:solidFill>
                      <a:srgbClr val="008000"/>
                    </a:solidFill>
                  </a:tcPr>
                </a:tc>
                <a:tc>
                  <a:txBody>
                    <a:bodyPr/>
                    <a:lstStyle/>
                    <a:p>
                      <a:r>
                        <a:rPr lang="en-US" sz="1400" b="0" i="0" dirty="0" smtClean="0">
                          <a:solidFill>
                            <a:schemeClr val="accent6">
                              <a:lumMod val="20000"/>
                              <a:lumOff val="80000"/>
                            </a:schemeClr>
                          </a:solidFill>
                          <a:latin typeface="Helvetica Neue Medium"/>
                          <a:cs typeface="Helvetica Neue Medium"/>
                        </a:rPr>
                        <a:t>Benefit of Hosting to University</a:t>
                      </a:r>
                      <a:endParaRPr lang="en-US" sz="1400" b="0" i="0" dirty="0">
                        <a:solidFill>
                          <a:schemeClr val="accent6">
                            <a:lumMod val="20000"/>
                            <a:lumOff val="80000"/>
                          </a:schemeClr>
                        </a:solidFill>
                        <a:latin typeface="Helvetica Neue Medium"/>
                        <a:cs typeface="Helvetica Neue Medium"/>
                      </a:endParaRPr>
                    </a:p>
                  </a:txBody>
                  <a:tcPr>
                    <a:solidFill>
                      <a:srgbClr val="008000"/>
                    </a:solidFill>
                  </a:tcPr>
                </a:tc>
                <a:tc>
                  <a:txBody>
                    <a:bodyPr/>
                    <a:lstStyle/>
                    <a:p>
                      <a:r>
                        <a:rPr lang="en-US" sz="1400" b="0" i="0" dirty="0" smtClean="0">
                          <a:solidFill>
                            <a:schemeClr val="accent6">
                              <a:lumMod val="20000"/>
                              <a:lumOff val="80000"/>
                            </a:schemeClr>
                          </a:solidFill>
                          <a:latin typeface="Helvetica Neue Medium"/>
                          <a:cs typeface="Helvetica Neue Medium"/>
                        </a:rPr>
                        <a:t>Cost Avoided by University</a:t>
                      </a:r>
                      <a:endParaRPr lang="en-US" sz="1400" b="0" i="0" dirty="0">
                        <a:solidFill>
                          <a:schemeClr val="accent6">
                            <a:lumMod val="20000"/>
                            <a:lumOff val="80000"/>
                          </a:schemeClr>
                        </a:solidFill>
                        <a:latin typeface="Helvetica Neue Medium"/>
                        <a:cs typeface="Helvetica Neue Medium"/>
                      </a:endParaRPr>
                    </a:p>
                  </a:txBody>
                  <a:tcPr>
                    <a:solidFill>
                      <a:srgbClr val="008000"/>
                    </a:solidFill>
                  </a:tcPr>
                </a:tc>
              </a:tr>
              <a:tr h="609600">
                <a:tc>
                  <a:txBody>
                    <a:bodyPr/>
                    <a:lstStyle/>
                    <a:p>
                      <a:r>
                        <a:rPr lang="en-US" sz="1400" b="0" i="0" dirty="0" smtClean="0">
                          <a:latin typeface="Helvetica Neue Medium"/>
                          <a:cs typeface="Helvetica Neue Medium"/>
                        </a:rPr>
                        <a:t>Limited</a:t>
                      </a:r>
                      <a:r>
                        <a:rPr lang="en-US" sz="1400" b="0" i="0" baseline="0" dirty="0" smtClean="0">
                          <a:latin typeface="Helvetica Neue Medium"/>
                          <a:cs typeface="Helvetica Neue Medium"/>
                        </a:rPr>
                        <a:t> PeopleSoft</a:t>
                      </a:r>
                      <a:r>
                        <a:rPr lang="en-US" sz="1400" b="0" i="0" dirty="0" smtClean="0">
                          <a:latin typeface="Helvetica Neue Medium"/>
                          <a:cs typeface="Helvetica Neue Medium"/>
                        </a:rPr>
                        <a:t> skillset</a:t>
                      </a:r>
                      <a:endParaRPr lang="en-US" sz="1400" b="0" i="0" dirty="0" smtClean="0">
                        <a:solidFill>
                          <a:srgbClr val="17375E"/>
                        </a:solidFill>
                        <a:latin typeface="Helvetica Neue Medium"/>
                        <a:cs typeface="Helvetica Neue Medium"/>
                      </a:endParaRPr>
                    </a:p>
                  </a:txBody>
                  <a:tcPr/>
                </a:tc>
                <a:tc>
                  <a:txBody>
                    <a:bodyPr/>
                    <a:lstStyle/>
                    <a:p>
                      <a:pPr marL="171450" indent="-171450">
                        <a:buFont typeface="Arial"/>
                        <a:buChar char="•"/>
                      </a:pPr>
                      <a:r>
                        <a:rPr lang="en-US" sz="1400" b="0" i="0" dirty="0" smtClean="0">
                          <a:latin typeface="Helvetica Neue Medium"/>
                          <a:cs typeface="Helvetica Neue Medium"/>
                        </a:rPr>
                        <a:t>Technical resources</a:t>
                      </a:r>
                      <a:r>
                        <a:rPr lang="en-US" sz="1400" b="0" i="0" baseline="0" dirty="0" smtClean="0">
                          <a:latin typeface="Helvetica Neue Medium"/>
                          <a:cs typeface="Helvetica Neue Medium"/>
                        </a:rPr>
                        <a:t> with deep technical knowledge, current with new releases</a:t>
                      </a:r>
                    </a:p>
                    <a:p>
                      <a:pPr marL="171450" indent="-171450">
                        <a:buFont typeface="Arial"/>
                        <a:buChar char="•"/>
                      </a:pPr>
                      <a:r>
                        <a:rPr lang="en-US" sz="1400" b="0" i="0" baseline="0" dirty="0" smtClean="0">
                          <a:latin typeface="Helvetica Neue Medium"/>
                          <a:cs typeface="Helvetica Neue Medium"/>
                        </a:rPr>
                        <a:t>Leverage core competency of Vendor</a:t>
                      </a:r>
                      <a:endParaRPr lang="en-US" sz="1400" b="0" i="0" baseline="0" dirty="0" smtClean="0">
                        <a:solidFill>
                          <a:srgbClr val="17375E"/>
                        </a:solidFill>
                        <a:latin typeface="Helvetica Neue Medium"/>
                        <a:cs typeface="Helvetica Neue Medium"/>
                      </a:endParaRPr>
                    </a:p>
                  </a:txBody>
                  <a:tcPr/>
                </a:tc>
                <a:tc>
                  <a:txBody>
                    <a:bodyPr/>
                    <a:lstStyle/>
                    <a:p>
                      <a:pPr marL="0" indent="0">
                        <a:buFont typeface="Arial"/>
                        <a:buNone/>
                      </a:pPr>
                      <a:r>
                        <a:rPr lang="en-US" sz="1400" b="0" i="0" dirty="0" smtClean="0">
                          <a:latin typeface="Helvetica Neue Medium"/>
                          <a:cs typeface="Helvetica Neue Medium"/>
                        </a:rPr>
                        <a:t>Additional</a:t>
                      </a:r>
                      <a:r>
                        <a:rPr lang="en-US" sz="1400" b="0" i="0" baseline="0" dirty="0" smtClean="0">
                          <a:latin typeface="Helvetica Neue Medium"/>
                          <a:cs typeface="Helvetica Neue Medium"/>
                        </a:rPr>
                        <a:t> training dollars</a:t>
                      </a:r>
                      <a:endParaRPr lang="en-US" sz="1400" b="0" i="0" dirty="0">
                        <a:solidFill>
                          <a:srgbClr val="17375E"/>
                        </a:solidFill>
                        <a:latin typeface="Helvetica Neue Medium"/>
                        <a:cs typeface="Helvetica Neue Medium"/>
                      </a:endParaRPr>
                    </a:p>
                  </a:txBody>
                  <a:tcPr/>
                </a:tc>
              </a:tr>
              <a:tr h="1176020">
                <a:tc>
                  <a:txBody>
                    <a:bodyPr/>
                    <a:lstStyle/>
                    <a:p>
                      <a:pPr marL="17462" indent="0" eaLnBrk="1" fontAlgn="t" hangingPunct="1">
                        <a:buNone/>
                      </a:pPr>
                      <a:r>
                        <a:rPr lang="en-US" sz="1400" b="0" i="0" dirty="0" smtClean="0">
                          <a:effectLst/>
                          <a:latin typeface="Helvetica Neue Medium"/>
                          <a:cs typeface="Helvetica Neue Medium"/>
                        </a:rPr>
                        <a:t>Case is a “small fish” to Oracle</a:t>
                      </a:r>
                      <a:endParaRPr lang="en-US" sz="1400" b="0" i="0" dirty="0" smtClean="0">
                        <a:solidFill>
                          <a:srgbClr val="3F3F3F"/>
                        </a:solidFill>
                        <a:effectLst/>
                        <a:latin typeface="Helvetica Neue Medium"/>
                        <a:cs typeface="Helvetica Neue Medium"/>
                      </a:endParaRPr>
                    </a:p>
                  </a:txBody>
                  <a:tcPr/>
                </a:tc>
                <a:tc>
                  <a:txBody>
                    <a:bodyPr/>
                    <a:lstStyle/>
                    <a:p>
                      <a:pPr marL="171450" indent="-171450">
                        <a:buFont typeface="Arial"/>
                        <a:buChar char="•"/>
                      </a:pPr>
                      <a:r>
                        <a:rPr lang="en-US" sz="1400" b="0" i="0" dirty="0" smtClean="0">
                          <a:latin typeface="Helvetica Neue Medium"/>
                          <a:cs typeface="Helvetica Neue Medium"/>
                        </a:rPr>
                        <a:t>AT&amp;T is a Platinum partner</a:t>
                      </a:r>
                      <a:r>
                        <a:rPr lang="en-US" sz="1400" b="0" i="0" baseline="0" dirty="0" smtClean="0">
                          <a:latin typeface="Helvetica Neue Medium"/>
                          <a:cs typeface="Helvetica Neue Medium"/>
                        </a:rPr>
                        <a:t>, which </a:t>
                      </a:r>
                      <a:r>
                        <a:rPr lang="en-US" sz="1400" b="0" i="0" dirty="0" smtClean="0">
                          <a:latin typeface="Helvetica Neue Medium"/>
                          <a:cs typeface="Helvetica Neue Medium"/>
                        </a:rPr>
                        <a:t>will speed</a:t>
                      </a:r>
                      <a:r>
                        <a:rPr lang="en-US" sz="1400" b="0" i="0" baseline="0" dirty="0" smtClean="0">
                          <a:latin typeface="Helvetica Neue Medium"/>
                          <a:cs typeface="Helvetica Neue Medium"/>
                        </a:rPr>
                        <a:t> </a:t>
                      </a:r>
                      <a:r>
                        <a:rPr lang="en-US" sz="1400" b="0" i="0" dirty="0" smtClean="0">
                          <a:latin typeface="Helvetica Neue Medium"/>
                          <a:cs typeface="Helvetica Neue Medium"/>
                        </a:rPr>
                        <a:t>our time to resolve (avg. duration is &gt;25% shorter)</a:t>
                      </a:r>
                      <a:endParaRPr lang="en-US" sz="1400" b="0" i="0" baseline="0" dirty="0" smtClean="0">
                        <a:latin typeface="Helvetica Neue Medium"/>
                        <a:cs typeface="Helvetica Neue Medium"/>
                      </a:endParaRPr>
                    </a:p>
                    <a:p>
                      <a:pPr marL="171450" indent="-171450">
                        <a:buFont typeface="Arial"/>
                        <a:buChar char="•"/>
                      </a:pPr>
                      <a:r>
                        <a:rPr lang="en-US" sz="1400" b="0" i="0" baseline="0" dirty="0" smtClean="0">
                          <a:latin typeface="Helvetica Neue Medium"/>
                          <a:cs typeface="Helvetica Neue Medium"/>
                        </a:rPr>
                        <a:t>Vendor can leverage experience with similar Oracle issues (avg. number of tickets expected to be &gt;20% reduced)</a:t>
                      </a:r>
                      <a:endParaRPr lang="en-US" sz="1400" b="0" i="0" baseline="0" dirty="0" smtClean="0">
                        <a:solidFill>
                          <a:srgbClr val="17375E"/>
                        </a:solidFill>
                        <a:latin typeface="Helvetica Neue Medium"/>
                        <a:cs typeface="Helvetica Neue Medium"/>
                      </a:endParaRPr>
                    </a:p>
                  </a:txBody>
                  <a:tcPr/>
                </a:tc>
                <a:tc>
                  <a:txBody>
                    <a:bodyPr/>
                    <a:lstStyle/>
                    <a:p>
                      <a:pPr marL="0" indent="0">
                        <a:buFont typeface="Arial"/>
                        <a:buNone/>
                      </a:pPr>
                      <a:r>
                        <a:rPr lang="en-US" sz="1400" b="0" i="0" dirty="0" smtClean="0">
                          <a:latin typeface="Helvetica Neue Medium"/>
                          <a:cs typeface="Helvetica Neue Medium"/>
                        </a:rPr>
                        <a:t>Staff</a:t>
                      </a:r>
                      <a:r>
                        <a:rPr lang="en-US" sz="1400" b="0" i="0" baseline="0" dirty="0" smtClean="0">
                          <a:latin typeface="Helvetica Neue Medium"/>
                          <a:cs typeface="Helvetica Neue Medium"/>
                        </a:rPr>
                        <a:t> time managing tickets</a:t>
                      </a:r>
                    </a:p>
                    <a:p>
                      <a:pPr marL="0" indent="0">
                        <a:buFont typeface="Arial"/>
                        <a:buNone/>
                      </a:pPr>
                      <a:r>
                        <a:rPr lang="en-US" sz="1400" b="0" i="0" baseline="0" dirty="0" smtClean="0">
                          <a:latin typeface="Helvetica Neue Medium"/>
                          <a:cs typeface="Helvetica Neue Medium"/>
                        </a:rPr>
                        <a:t>(</a:t>
                      </a:r>
                      <a:r>
                        <a:rPr lang="en-US" sz="1400" b="0" i="0" dirty="0" smtClean="0">
                          <a:latin typeface="Helvetica Neue Medium"/>
                          <a:cs typeface="Helvetica Neue Medium"/>
                        </a:rPr>
                        <a:t>605</a:t>
                      </a:r>
                      <a:r>
                        <a:rPr lang="en-US" sz="1400" b="0" i="0" baseline="0" dirty="0" smtClean="0">
                          <a:latin typeface="Helvetica Neue Medium"/>
                          <a:cs typeface="Helvetica Neue Medium"/>
                        </a:rPr>
                        <a:t> over 5 years) with average time to close of 56 days</a:t>
                      </a:r>
                      <a:endParaRPr lang="en-US" sz="1400" b="0" i="0" baseline="0" dirty="0" smtClean="0">
                        <a:solidFill>
                          <a:srgbClr val="17375E"/>
                        </a:solidFill>
                        <a:latin typeface="Helvetica Neue Medium"/>
                        <a:cs typeface="Helvetica Neue Medium"/>
                      </a:endParaRPr>
                    </a:p>
                  </a:txBody>
                  <a:tcPr/>
                </a:tc>
              </a:tr>
              <a:tr h="203200">
                <a:tc>
                  <a:txBody>
                    <a:bodyPr/>
                    <a:lstStyle/>
                    <a:p>
                      <a:r>
                        <a:rPr lang="en-US" sz="1400" b="0" i="0" dirty="0" smtClean="0">
                          <a:latin typeface="Helvetica Neue Medium"/>
                          <a:cs typeface="Helvetica Neue Medium"/>
                        </a:rPr>
                        <a:t>Cost of inexperience in performance</a:t>
                      </a:r>
                      <a:r>
                        <a:rPr lang="en-US" sz="1400" b="0" i="0" baseline="0" dirty="0" smtClean="0">
                          <a:latin typeface="Helvetica Neue Medium"/>
                          <a:cs typeface="Helvetica Neue Medium"/>
                        </a:rPr>
                        <a:t> tuning</a:t>
                      </a:r>
                      <a:endParaRPr lang="en-US" sz="1400" b="0" i="0" dirty="0" smtClean="0">
                        <a:solidFill>
                          <a:srgbClr val="17375E"/>
                        </a:solidFill>
                        <a:latin typeface="Helvetica Neue Medium"/>
                        <a:cs typeface="Helvetica Neue Medium"/>
                      </a:endParaRPr>
                    </a:p>
                  </a:txBody>
                  <a:tcPr/>
                </a:tc>
                <a:tc>
                  <a:txBody>
                    <a:bodyPr/>
                    <a:lstStyle/>
                    <a:p>
                      <a:pPr marL="0" indent="0">
                        <a:buFont typeface="Arial"/>
                        <a:buNone/>
                      </a:pPr>
                      <a:r>
                        <a:rPr lang="en-US" sz="1400" b="0" i="0" dirty="0" smtClean="0">
                          <a:latin typeface="Helvetica Neue Medium"/>
                          <a:cs typeface="Helvetica Neue Medium"/>
                        </a:rPr>
                        <a:t>Gain</a:t>
                      </a:r>
                      <a:r>
                        <a:rPr lang="en-US" sz="1400" b="0" i="0" baseline="0" dirty="0" smtClean="0">
                          <a:latin typeface="Helvetica Neue Medium"/>
                          <a:cs typeface="Helvetica Neue Medium"/>
                        </a:rPr>
                        <a:t> </a:t>
                      </a:r>
                      <a:r>
                        <a:rPr lang="en-US" sz="1400" b="0" i="0" dirty="0" smtClean="0">
                          <a:latin typeface="Helvetica Neue Medium"/>
                          <a:cs typeface="Helvetica Neue Medium"/>
                        </a:rPr>
                        <a:t>resources for performance tuning</a:t>
                      </a:r>
                      <a:endParaRPr lang="en-US" sz="1400" b="0" i="0" dirty="0" smtClean="0">
                        <a:solidFill>
                          <a:srgbClr val="17375E"/>
                        </a:solidFill>
                        <a:latin typeface="Helvetica Neue Medium"/>
                        <a:cs typeface="Helvetica Neue Medium"/>
                      </a:endParaRPr>
                    </a:p>
                  </a:txBody>
                  <a:tcPr/>
                </a:tc>
                <a:tc>
                  <a:txBody>
                    <a:bodyPr/>
                    <a:lstStyle/>
                    <a:p>
                      <a:pPr marL="0" indent="0">
                        <a:buFont typeface="Arial"/>
                        <a:buNone/>
                      </a:pPr>
                      <a:r>
                        <a:rPr lang="en-US" sz="1400" b="0" i="0" dirty="0" smtClean="0">
                          <a:latin typeface="Helvetica Neue Medium"/>
                          <a:cs typeface="Helvetica Neue Medium"/>
                        </a:rPr>
                        <a:t>Spent $37K to tune CS</a:t>
                      </a:r>
                      <a:r>
                        <a:rPr lang="en-US" sz="1400" b="0" i="0" baseline="0" dirty="0" smtClean="0">
                          <a:latin typeface="Helvetica Neue Medium"/>
                          <a:cs typeface="Helvetica Neue Medium"/>
                        </a:rPr>
                        <a:t> </a:t>
                      </a:r>
                      <a:r>
                        <a:rPr lang="en-US" sz="1400" b="0" i="0" dirty="0" smtClean="0">
                          <a:latin typeface="Helvetica Neue Medium"/>
                          <a:cs typeface="Helvetica Neue Medium"/>
                        </a:rPr>
                        <a:t>for 1500</a:t>
                      </a:r>
                      <a:r>
                        <a:rPr lang="en-US" sz="1400" b="0" i="0" baseline="0" dirty="0" smtClean="0">
                          <a:latin typeface="Helvetica Neue Medium"/>
                          <a:cs typeface="Helvetica Neue Medium"/>
                        </a:rPr>
                        <a:t> students registering concurrently</a:t>
                      </a:r>
                      <a:endParaRPr lang="en-US" sz="1400" b="0" i="0" baseline="0" dirty="0" smtClean="0">
                        <a:solidFill>
                          <a:srgbClr val="17375E"/>
                        </a:solidFill>
                        <a:latin typeface="Helvetica Neue Medium"/>
                        <a:cs typeface="Helvetica Neue Medium"/>
                      </a:endParaRPr>
                    </a:p>
                  </a:txBody>
                  <a:tcPr/>
                </a:tc>
              </a:tr>
              <a:tr h="5129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dirty="0" smtClean="0">
                          <a:latin typeface="Helvetica Neue Medium"/>
                          <a:cs typeface="Helvetica Neue Medium"/>
                        </a:rPr>
                        <a:t>Herculean</a:t>
                      </a:r>
                      <a:r>
                        <a:rPr lang="en-US" sz="1400" b="0" i="0" baseline="0" dirty="0" smtClean="0">
                          <a:latin typeface="Helvetica Neue Medium"/>
                          <a:cs typeface="Helvetica Neue Medium"/>
                        </a:rPr>
                        <a:t> efforts are made to keep aging infrastructure stable</a:t>
                      </a:r>
                      <a:endParaRPr lang="en-US" sz="1400" b="0" i="0" dirty="0" smtClean="0">
                        <a:solidFill>
                          <a:srgbClr val="17375E"/>
                        </a:solidFill>
                        <a:latin typeface="Helvetica Neue Medium"/>
                        <a:cs typeface="Helvetica Neue Medium"/>
                      </a:endParaRPr>
                    </a:p>
                  </a:txBody>
                  <a:tcPr/>
                </a:tc>
                <a:tc>
                  <a:txBody>
                    <a:bodyPr/>
                    <a:lstStyle/>
                    <a:p>
                      <a:pPr marL="171450" indent="-171450">
                        <a:buFont typeface="Arial"/>
                        <a:buChar char="•"/>
                      </a:pPr>
                      <a:r>
                        <a:rPr lang="en-US" sz="1400" b="0" i="0" dirty="0" smtClean="0">
                          <a:latin typeface="Helvetica Neue Medium"/>
                          <a:cs typeface="Helvetica Neue Medium"/>
                        </a:rPr>
                        <a:t>AT&amp;T’s Infrastructure is totally new</a:t>
                      </a:r>
                    </a:p>
                    <a:p>
                      <a:pPr marL="171450" indent="-171450">
                        <a:buFont typeface="Arial"/>
                        <a:buChar char="•"/>
                      </a:pPr>
                      <a:r>
                        <a:rPr lang="en-US" sz="1400" b="0" i="0" baseline="0" dirty="0" smtClean="0">
                          <a:latin typeface="Helvetica Neue Medium"/>
                          <a:cs typeface="Helvetica Neue Medium"/>
                        </a:rPr>
                        <a:t>Ability to scale in critical computing times</a:t>
                      </a:r>
                      <a:endParaRPr lang="en-US" sz="1400" b="0" i="0" dirty="0" smtClean="0">
                        <a:solidFill>
                          <a:srgbClr val="17375E"/>
                        </a:solidFill>
                        <a:latin typeface="Helvetica Neue Medium"/>
                        <a:cs typeface="Helvetica Neue Medium"/>
                      </a:endParaRPr>
                    </a:p>
                  </a:txBody>
                  <a:tcPr/>
                </a:tc>
                <a:tc>
                  <a:txBody>
                    <a:bodyPr/>
                    <a:lstStyle/>
                    <a:p>
                      <a:pPr marL="171450" indent="-171450">
                        <a:buFont typeface="Arial"/>
                        <a:buChar char="•"/>
                      </a:pPr>
                      <a:r>
                        <a:rPr lang="en-US" sz="1400" b="0" i="0" dirty="0" smtClean="0">
                          <a:latin typeface="Helvetica Neue Medium"/>
                          <a:cs typeface="Helvetica Neue Medium"/>
                        </a:rPr>
                        <a:t>Increased staff time for emergency incidents</a:t>
                      </a:r>
                    </a:p>
                    <a:p>
                      <a:pPr marL="171450" indent="-171450">
                        <a:buFont typeface="Arial"/>
                        <a:buChar char="•"/>
                      </a:pPr>
                      <a:r>
                        <a:rPr lang="en-US" sz="1400" b="0" i="0" dirty="0" smtClean="0">
                          <a:latin typeface="Helvetica Neue Medium"/>
                          <a:cs typeface="Helvetica Neue Medium"/>
                        </a:rPr>
                        <a:t>Increased</a:t>
                      </a:r>
                      <a:r>
                        <a:rPr lang="en-US" sz="1400" b="0" i="0" baseline="0" dirty="0" smtClean="0">
                          <a:latin typeface="Helvetica Neue Medium"/>
                          <a:cs typeface="Helvetica Neue Medium"/>
                        </a:rPr>
                        <a:t> HW repair costs</a:t>
                      </a:r>
                    </a:p>
                    <a:p>
                      <a:pPr marL="171450" indent="-171450">
                        <a:buFont typeface="Arial"/>
                        <a:buChar char="•"/>
                      </a:pPr>
                      <a:r>
                        <a:rPr lang="en-US" sz="1400" b="0" i="0" baseline="0" dirty="0" smtClean="0">
                          <a:latin typeface="Helvetica Neue Medium"/>
                          <a:cs typeface="Helvetica Neue Medium"/>
                        </a:rPr>
                        <a:t>Increased production delays </a:t>
                      </a:r>
                      <a:endParaRPr lang="en-US" sz="1400" b="0" i="0" dirty="0">
                        <a:solidFill>
                          <a:srgbClr val="17375E"/>
                        </a:solidFill>
                        <a:latin typeface="Helvetica Neue Medium"/>
                        <a:cs typeface="Helvetica Neue Medium"/>
                      </a:endParaRPr>
                    </a:p>
                  </a:txBody>
                  <a:tcPr/>
                </a:tc>
              </a:tr>
            </a:tbl>
          </a:graphicData>
        </a:graphic>
      </p:graphicFrame>
    </p:spTree>
    <p:extLst>
      <p:ext uri="{BB962C8B-B14F-4D97-AF65-F5344CB8AC3E}">
        <p14:creationId xmlns:p14="http://schemas.microsoft.com/office/powerpoint/2010/main" val="68199886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latin typeface="Helvetica Neue Bold Condensed"/>
                <a:cs typeface="Helvetica Neue Bold Condensed"/>
              </a:rPr>
              <a:t>2. Reduce Risk</a:t>
            </a:r>
            <a:endParaRPr lang="en-US" dirty="0">
              <a:latin typeface="Helvetica Neue Bold Condensed"/>
              <a:cs typeface="Helvetica Neue Bold Condensed"/>
            </a:endParaRPr>
          </a:p>
        </p:txBody>
      </p:sp>
      <p:graphicFrame>
        <p:nvGraphicFramePr>
          <p:cNvPr id="6" name="Content Placeholder 4"/>
          <p:cNvGraphicFramePr>
            <a:graphicFrameLocks/>
          </p:cNvGraphicFramePr>
          <p:nvPr>
            <p:extLst>
              <p:ext uri="{D42A27DB-BD31-4B8C-83A1-F6EECF244321}">
                <p14:modId xmlns:p14="http://schemas.microsoft.com/office/powerpoint/2010/main" val="3232333071"/>
              </p:ext>
            </p:extLst>
          </p:nvPr>
        </p:nvGraphicFramePr>
        <p:xfrm>
          <a:off x="304800" y="2021861"/>
          <a:ext cx="8623301" cy="3779519"/>
        </p:xfrm>
        <a:graphic>
          <a:graphicData uri="http://schemas.openxmlformats.org/drawingml/2006/table">
            <a:tbl>
              <a:tblPr firstRow="1" bandRow="1">
                <a:tableStyleId>{91EBBBCC-DAD2-459C-BE2E-F6DE35CF9A28}</a:tableStyleId>
              </a:tblPr>
              <a:tblGrid>
                <a:gridCol w="1905000"/>
                <a:gridCol w="3352800"/>
                <a:gridCol w="3365501"/>
              </a:tblGrid>
              <a:tr h="279400">
                <a:tc>
                  <a:txBody>
                    <a:bodyPr/>
                    <a:lstStyle/>
                    <a:p>
                      <a:r>
                        <a:rPr lang="en-US" sz="1400" b="1" i="0" dirty="0" smtClean="0">
                          <a:solidFill>
                            <a:srgbClr val="F2F2F2"/>
                          </a:solidFill>
                          <a:latin typeface="Helvetica Neue Medium"/>
                          <a:cs typeface="Helvetica Neue Medium"/>
                        </a:rPr>
                        <a:t>Current Issue</a:t>
                      </a:r>
                      <a:endParaRPr lang="en-US" sz="1400" b="1" i="0" dirty="0">
                        <a:solidFill>
                          <a:srgbClr val="F2F2F2"/>
                        </a:solidFill>
                        <a:latin typeface="Helvetica Neue Medium"/>
                        <a:cs typeface="Helvetica Neue Medium"/>
                      </a:endParaRPr>
                    </a:p>
                  </a:txBody>
                  <a:tcPr>
                    <a:solidFill>
                      <a:srgbClr val="008000"/>
                    </a:solidFill>
                  </a:tcPr>
                </a:tc>
                <a:tc>
                  <a:txBody>
                    <a:bodyPr/>
                    <a:lstStyle/>
                    <a:p>
                      <a:r>
                        <a:rPr lang="en-US" sz="1400" b="1" i="0" dirty="0" smtClean="0">
                          <a:solidFill>
                            <a:srgbClr val="F2F2F2"/>
                          </a:solidFill>
                          <a:latin typeface="Helvetica Neue Medium"/>
                          <a:cs typeface="Helvetica Neue Medium"/>
                        </a:rPr>
                        <a:t>Benefit of Hosting to University</a:t>
                      </a:r>
                      <a:endParaRPr lang="en-US" sz="1400" b="1" i="0" dirty="0">
                        <a:solidFill>
                          <a:srgbClr val="F2F2F2"/>
                        </a:solidFill>
                        <a:latin typeface="Helvetica Neue Medium"/>
                        <a:cs typeface="Helvetica Neue Medium"/>
                      </a:endParaRPr>
                    </a:p>
                  </a:txBody>
                  <a:tcPr>
                    <a:solidFill>
                      <a:srgbClr val="008000"/>
                    </a:solidFill>
                  </a:tcPr>
                </a:tc>
                <a:tc>
                  <a:txBody>
                    <a:bodyPr/>
                    <a:lstStyle/>
                    <a:p>
                      <a:r>
                        <a:rPr lang="en-US" sz="1400" b="1" i="0" dirty="0" smtClean="0">
                          <a:solidFill>
                            <a:srgbClr val="F2F2F2"/>
                          </a:solidFill>
                          <a:latin typeface="Helvetica Neue Medium"/>
                          <a:cs typeface="Helvetica Neue Medium"/>
                        </a:rPr>
                        <a:t>Cost Avoided by University</a:t>
                      </a:r>
                      <a:endParaRPr lang="en-US" sz="1400" b="1" i="0" dirty="0">
                        <a:solidFill>
                          <a:srgbClr val="F2F2F2"/>
                        </a:solidFill>
                        <a:latin typeface="Helvetica Neue Medium"/>
                        <a:cs typeface="Helvetica Neue Medium"/>
                      </a:endParaRPr>
                    </a:p>
                  </a:txBody>
                  <a:tcPr>
                    <a:solidFill>
                      <a:srgbClr val="008000"/>
                    </a:solidFill>
                  </a:tcPr>
                </a:tc>
              </a:tr>
              <a:tr h="609600">
                <a:tc>
                  <a:txBody>
                    <a:bodyPr/>
                    <a:lstStyle/>
                    <a:p>
                      <a:r>
                        <a:rPr lang="en-US" sz="1400" b="0" i="0" baseline="0" dirty="0" smtClean="0">
                          <a:latin typeface="Helvetica Neue Medium"/>
                          <a:cs typeface="Helvetica Neue Medium"/>
                        </a:rPr>
                        <a:t>Hiring and retaining staff with PeopleSoft technical knowledge</a:t>
                      </a:r>
                    </a:p>
                    <a:p>
                      <a:r>
                        <a:rPr lang="en-US" sz="1400" b="0" i="0" baseline="0" dirty="0" smtClean="0">
                          <a:latin typeface="Helvetica Neue Medium"/>
                          <a:cs typeface="Helvetica Neue Medium"/>
                        </a:rPr>
                        <a:t>($$$)</a:t>
                      </a:r>
                      <a:endParaRPr lang="en-US" sz="1400" b="0" i="0" dirty="0" smtClean="0">
                        <a:solidFill>
                          <a:srgbClr val="17375E"/>
                        </a:solidFill>
                        <a:latin typeface="Helvetica Neue Medium"/>
                        <a:cs typeface="Helvetica Neue Medium"/>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400" b="0" i="0" dirty="0" smtClean="0">
                          <a:latin typeface="Helvetica Neue Medium"/>
                          <a:cs typeface="Helvetica Neue Medium"/>
                        </a:rPr>
                        <a:t>Stable/flexible pool of technical resources for PeopleSoft and</a:t>
                      </a:r>
                      <a:r>
                        <a:rPr lang="en-US" sz="1400" b="0" i="0" baseline="0" dirty="0" smtClean="0">
                          <a:latin typeface="Helvetica Neue Medium"/>
                          <a:cs typeface="Helvetica Neue Medium"/>
                        </a:rPr>
                        <a:t> infrastructure</a:t>
                      </a:r>
                      <a:endParaRPr lang="en-US" sz="1400" b="0" i="0" dirty="0" smtClean="0">
                        <a:solidFill>
                          <a:srgbClr val="17375E"/>
                        </a:solidFill>
                        <a:latin typeface="Helvetica Neue Medium"/>
                        <a:cs typeface="Helvetica Neue Medium"/>
                      </a:endParaRPr>
                    </a:p>
                  </a:txBody>
                  <a:tcPr/>
                </a:tc>
                <a:tc>
                  <a:txBody>
                    <a:bodyPr/>
                    <a:lstStyle/>
                    <a:p>
                      <a:pPr marL="173038" indent="-173038">
                        <a:buFont typeface="Arial"/>
                        <a:buChar char="•"/>
                      </a:pPr>
                      <a:r>
                        <a:rPr lang="en-US" sz="1400" b="0" i="0" dirty="0" smtClean="0">
                          <a:latin typeface="Helvetica Neue Medium"/>
                          <a:cs typeface="Helvetica Neue Medium"/>
                        </a:rPr>
                        <a:t>Lost six</a:t>
                      </a:r>
                      <a:r>
                        <a:rPr lang="en-US" sz="1400" b="0" i="0" baseline="0" dirty="0" smtClean="0">
                          <a:latin typeface="Helvetica Neue Medium"/>
                          <a:cs typeface="Helvetica Neue Medium"/>
                        </a:rPr>
                        <a:t> key staff personnel over the last two years</a:t>
                      </a:r>
                    </a:p>
                    <a:p>
                      <a:pPr marL="173038" indent="-173038">
                        <a:buFont typeface="Arial"/>
                        <a:buChar char="•"/>
                      </a:pPr>
                      <a:r>
                        <a:rPr lang="en-US" sz="1400" b="0" i="0" baseline="0" dirty="0" smtClean="0">
                          <a:latin typeface="Helvetica Neue Medium"/>
                          <a:cs typeface="Helvetica Neue Medium"/>
                        </a:rPr>
                        <a:t>As of 7/2012: 20-25 PeopleSoft technical positions open in the state of Ohio (careerboard.com)</a:t>
                      </a:r>
                    </a:p>
                    <a:p>
                      <a:pPr marL="173038" indent="-173038">
                        <a:buFont typeface="Arial"/>
                        <a:buChar char="•"/>
                      </a:pPr>
                      <a:r>
                        <a:rPr lang="en-US" sz="1400" b="0" i="0" baseline="0" dirty="0" smtClean="0">
                          <a:latin typeface="Helvetica Neue Medium"/>
                          <a:cs typeface="Helvetica Neue Medium"/>
                        </a:rPr>
                        <a:t>Ohio PS developer salary gap: </a:t>
                      </a:r>
                    </a:p>
                    <a:p>
                      <a:pPr marL="173038" indent="-173038">
                        <a:buFont typeface="Arial"/>
                        <a:buNone/>
                      </a:pPr>
                      <a:r>
                        <a:rPr lang="en-US" sz="1400" b="0" i="0" baseline="0" dirty="0" smtClean="0">
                          <a:latin typeface="Helvetica Neue Medium"/>
                          <a:cs typeface="Helvetica Neue Medium"/>
                        </a:rPr>
                        <a:t>    $99,598-$85,408 = $14,000 </a:t>
                      </a:r>
                      <a:r>
                        <a:rPr lang="en-US" sz="1400" b="0" i="0" baseline="30000" dirty="0" smtClean="0">
                          <a:latin typeface="Helvetica Neue Medium"/>
                          <a:cs typeface="Helvetica Neue Medium"/>
                        </a:rPr>
                        <a:t>1</a:t>
                      </a:r>
                      <a:endParaRPr lang="en-US" sz="1400" b="0" i="0" baseline="30000" dirty="0">
                        <a:solidFill>
                          <a:srgbClr val="17375E"/>
                        </a:solidFill>
                        <a:latin typeface="Helvetica Neue Medium"/>
                        <a:cs typeface="Helvetica Neue Medium"/>
                      </a:endParaRPr>
                    </a:p>
                  </a:txBody>
                  <a:tcPr/>
                </a:tc>
              </a:tr>
              <a:tr h="8534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dirty="0" smtClean="0">
                          <a:latin typeface="Helvetica Neue Medium"/>
                          <a:cs typeface="Helvetica Neue Medium"/>
                        </a:rPr>
                        <a:t>End</a:t>
                      </a:r>
                      <a:r>
                        <a:rPr lang="en-US" sz="1400" b="0" i="0" baseline="0" dirty="0" smtClean="0">
                          <a:latin typeface="Helvetica Neue Medium"/>
                          <a:cs typeface="Helvetica Neue Medium"/>
                        </a:rPr>
                        <a:t> of life for </a:t>
                      </a:r>
                      <a:r>
                        <a:rPr lang="en-US" sz="1400" b="0" i="0" dirty="0" smtClean="0">
                          <a:latin typeface="Helvetica Neue Medium"/>
                          <a:cs typeface="Helvetica Neue Medium"/>
                        </a:rPr>
                        <a:t>hardware</a:t>
                      </a:r>
                      <a:r>
                        <a:rPr lang="en-US" sz="1400" b="0" i="0" baseline="0" dirty="0" smtClean="0">
                          <a:latin typeface="Helvetica Neue Medium"/>
                          <a:cs typeface="Helvetica Neue Medium"/>
                        </a:rPr>
                        <a:t> </a:t>
                      </a:r>
                      <a:r>
                        <a:rPr lang="en-US" sz="1400" b="0" i="0" dirty="0" smtClean="0">
                          <a:latin typeface="Helvetica Neue Medium"/>
                          <a:cs typeface="Helvetica Neue Medium"/>
                        </a:rPr>
                        <a:t>and</a:t>
                      </a:r>
                      <a:r>
                        <a:rPr lang="en-US" sz="1400" b="0" i="0" baseline="0" dirty="0" smtClean="0">
                          <a:latin typeface="Helvetica Neue Medium"/>
                          <a:cs typeface="Helvetica Neue Medium"/>
                        </a:rPr>
                        <a:t> storage limitation</a:t>
                      </a:r>
                      <a:endParaRPr lang="en-US" sz="1400" b="0" i="0" dirty="0">
                        <a:solidFill>
                          <a:srgbClr val="17375E"/>
                        </a:solidFill>
                        <a:latin typeface="Helvetica Neue Medium"/>
                        <a:cs typeface="Helvetica Neue Medium"/>
                      </a:endParaRPr>
                    </a:p>
                  </a:txBody>
                  <a:tcPr/>
                </a:tc>
                <a:tc>
                  <a:txBody>
                    <a:bodyPr/>
                    <a:lstStyle/>
                    <a:p>
                      <a:pPr marL="173038" marR="0" indent="-173038" algn="l" defTabSz="457200" rtl="0" eaLnBrk="1" fontAlgn="auto" latinLnBrk="0" hangingPunct="1">
                        <a:lnSpc>
                          <a:spcPct val="100000"/>
                        </a:lnSpc>
                        <a:spcBef>
                          <a:spcPts val="0"/>
                        </a:spcBef>
                        <a:spcAft>
                          <a:spcPts val="0"/>
                        </a:spcAft>
                        <a:buClrTx/>
                        <a:buSzTx/>
                        <a:buFont typeface="Arial"/>
                        <a:buChar char="•"/>
                        <a:tabLst/>
                        <a:defRPr/>
                      </a:pPr>
                      <a:r>
                        <a:rPr lang="en-US" sz="1400" b="0" i="0" dirty="0" smtClean="0">
                          <a:latin typeface="Helvetica Neue Medium"/>
                          <a:cs typeface="Helvetica Neue Medium"/>
                        </a:rPr>
                        <a:t>Upgraded infrastructure including scalable storage capacity </a:t>
                      </a:r>
                    </a:p>
                    <a:p>
                      <a:pPr marL="173038" marR="0" indent="-173038" algn="l" defTabSz="457200" rtl="0" eaLnBrk="1" fontAlgn="auto" latinLnBrk="0" hangingPunct="1">
                        <a:lnSpc>
                          <a:spcPct val="100000"/>
                        </a:lnSpc>
                        <a:spcBef>
                          <a:spcPts val="0"/>
                        </a:spcBef>
                        <a:spcAft>
                          <a:spcPts val="0"/>
                        </a:spcAft>
                        <a:buClrTx/>
                        <a:buSzTx/>
                        <a:buFont typeface="Arial"/>
                        <a:buChar char="•"/>
                        <a:tabLst/>
                        <a:defRPr/>
                      </a:pPr>
                      <a:r>
                        <a:rPr lang="en-US" sz="1400" b="0" i="0" dirty="0" smtClean="0">
                          <a:latin typeface="Helvetica Neue Medium"/>
                          <a:cs typeface="Helvetica Neue Medium"/>
                        </a:rPr>
                        <a:t>Best</a:t>
                      </a:r>
                      <a:r>
                        <a:rPr lang="en-US" sz="1400" b="0" i="0" baseline="0" dirty="0" smtClean="0">
                          <a:latin typeface="Helvetica Neue Medium"/>
                          <a:cs typeface="Helvetica Neue Medium"/>
                        </a:rPr>
                        <a:t> practice </a:t>
                      </a:r>
                      <a:r>
                        <a:rPr lang="en-US" sz="1400" b="0" i="0" dirty="0" smtClean="0">
                          <a:latin typeface="Helvetica Neue Medium"/>
                          <a:cs typeface="Helvetica Neue Medium"/>
                        </a:rPr>
                        <a:t>data management</a:t>
                      </a:r>
                    </a:p>
                    <a:p>
                      <a:pPr marL="173038" marR="0" indent="-173038" algn="l" defTabSz="457200" rtl="0" eaLnBrk="1" fontAlgn="auto" latinLnBrk="0" hangingPunct="1">
                        <a:lnSpc>
                          <a:spcPct val="100000"/>
                        </a:lnSpc>
                        <a:spcBef>
                          <a:spcPts val="0"/>
                        </a:spcBef>
                        <a:spcAft>
                          <a:spcPts val="0"/>
                        </a:spcAft>
                        <a:buClrTx/>
                        <a:buSzTx/>
                        <a:buFont typeface="Arial"/>
                        <a:buChar char="•"/>
                        <a:tabLst/>
                        <a:defRPr/>
                      </a:pPr>
                      <a:r>
                        <a:rPr lang="en-US" sz="1400" b="0" i="0" dirty="0" smtClean="0">
                          <a:latin typeface="Helvetica Neue Medium"/>
                          <a:cs typeface="Helvetica Neue Medium"/>
                        </a:rPr>
                        <a:t>Better</a:t>
                      </a:r>
                      <a:r>
                        <a:rPr lang="en-US" sz="1400" b="0" i="0" baseline="0" dirty="0" smtClean="0">
                          <a:latin typeface="Helvetica Neue Medium"/>
                          <a:cs typeface="Helvetica Neue Medium"/>
                        </a:rPr>
                        <a:t> server redundancy</a:t>
                      </a:r>
                      <a:endParaRPr lang="en-US" sz="1400" b="0" i="0" dirty="0" smtClean="0">
                        <a:solidFill>
                          <a:srgbClr val="17375E"/>
                        </a:solidFill>
                        <a:latin typeface="Helvetica Neue Medium"/>
                        <a:cs typeface="Helvetica Neue Medium"/>
                      </a:endParaRPr>
                    </a:p>
                  </a:txBody>
                  <a:tcPr/>
                </a:tc>
                <a:tc>
                  <a:txBody>
                    <a:bodyPr/>
                    <a:lstStyle/>
                    <a:p>
                      <a:pPr marL="0" indent="0">
                        <a:buFont typeface="Arial"/>
                        <a:buNone/>
                      </a:pPr>
                      <a:r>
                        <a:rPr lang="en-US" sz="1400" b="0" i="0" dirty="0" smtClean="0">
                          <a:latin typeface="Helvetica Neue Medium"/>
                          <a:cs typeface="Helvetica Neue Medium"/>
                        </a:rPr>
                        <a:t>$600,000</a:t>
                      </a:r>
                      <a:r>
                        <a:rPr lang="en-US" sz="1400" b="0" i="0" baseline="0" dirty="0" smtClean="0">
                          <a:latin typeface="Helvetica Neue Medium"/>
                          <a:cs typeface="Helvetica Neue Medium"/>
                        </a:rPr>
                        <a:t> over two years to replace old servers</a:t>
                      </a:r>
                      <a:endParaRPr lang="en-US" sz="1400" b="0" i="0" dirty="0">
                        <a:solidFill>
                          <a:srgbClr val="17375E"/>
                        </a:solidFill>
                        <a:latin typeface="Helvetica Neue Medium"/>
                        <a:cs typeface="Helvetica Neue Medium"/>
                      </a:endParaRPr>
                    </a:p>
                  </a:txBody>
                  <a:tcPr/>
                </a:tc>
              </a:tr>
              <a:tr h="203200">
                <a:tc>
                  <a:txBody>
                    <a:bodyPr/>
                    <a:lstStyle/>
                    <a:p>
                      <a:r>
                        <a:rPr lang="en-US" sz="1400" b="0" i="0" dirty="0" smtClean="0">
                          <a:latin typeface="Helvetica Neue Medium"/>
                          <a:cs typeface="Helvetica Neue Medium"/>
                        </a:rPr>
                        <a:t>CWRU</a:t>
                      </a:r>
                      <a:r>
                        <a:rPr lang="en-US" sz="1400" b="0" i="0" baseline="0" dirty="0" smtClean="0">
                          <a:latin typeface="Helvetica Neue Medium"/>
                          <a:cs typeface="Helvetica Neue Medium"/>
                        </a:rPr>
                        <a:t> Data Centers are below best practice standards </a:t>
                      </a:r>
                      <a:r>
                        <a:rPr lang="en-US" sz="1400" b="0" i="0" baseline="30000" dirty="0" smtClean="0">
                          <a:latin typeface="Helvetica Neue Medium"/>
                          <a:cs typeface="Helvetica Neue Medium"/>
                        </a:rPr>
                        <a:t>2</a:t>
                      </a:r>
                      <a:r>
                        <a:rPr lang="en-US" sz="1400" b="0" i="0" baseline="0" dirty="0" smtClean="0">
                          <a:latin typeface="Helvetica Neue Medium"/>
                          <a:cs typeface="Helvetica Neue Medium"/>
                        </a:rPr>
                        <a:t> </a:t>
                      </a:r>
                      <a:endParaRPr lang="en-US" sz="1400" b="0" i="0" baseline="0" dirty="0" smtClean="0">
                        <a:solidFill>
                          <a:srgbClr val="17375E"/>
                        </a:solidFill>
                        <a:latin typeface="Helvetica Neue Medium"/>
                        <a:cs typeface="Helvetica Neue Medium"/>
                      </a:endParaRPr>
                    </a:p>
                  </a:txBody>
                  <a:tcPr/>
                </a:tc>
                <a:tc>
                  <a:txBody>
                    <a:bodyPr/>
                    <a:lstStyle/>
                    <a:p>
                      <a:pPr marL="173038" marR="0" indent="-173038" algn="l" defTabSz="457200" rtl="0" eaLnBrk="1" fontAlgn="auto" latinLnBrk="0" hangingPunct="1">
                        <a:lnSpc>
                          <a:spcPct val="100000"/>
                        </a:lnSpc>
                        <a:spcBef>
                          <a:spcPts val="0"/>
                        </a:spcBef>
                        <a:spcAft>
                          <a:spcPts val="0"/>
                        </a:spcAft>
                        <a:buClrTx/>
                        <a:buSzTx/>
                        <a:buFont typeface="Arial"/>
                        <a:buChar char="•"/>
                        <a:tabLst/>
                        <a:defRPr/>
                      </a:pPr>
                      <a:r>
                        <a:rPr lang="en-US" sz="1400" b="0" i="0" dirty="0" smtClean="0">
                          <a:latin typeface="Helvetica Neue Medium"/>
                          <a:cs typeface="Helvetica Neue Medium"/>
                        </a:rPr>
                        <a:t>Data Center with highest industry certifications</a:t>
                      </a:r>
                      <a:r>
                        <a:rPr lang="en-US" sz="1400" b="0" i="0" baseline="0" dirty="0" smtClean="0">
                          <a:latin typeface="Helvetica Neue Medium"/>
                          <a:cs typeface="Helvetica Neue Medium"/>
                        </a:rPr>
                        <a:t> (Tier 3, </a:t>
                      </a:r>
                      <a:r>
                        <a:rPr lang="en-US" sz="1400" b="0" i="0" dirty="0" smtClean="0">
                          <a:latin typeface="Helvetica Neue Medium"/>
                          <a:cs typeface="Helvetica Neue Medium"/>
                        </a:rPr>
                        <a:t>SSAE 16 &amp;</a:t>
                      </a:r>
                      <a:r>
                        <a:rPr lang="en-US" sz="1400" b="0" i="0" baseline="0" dirty="0" smtClean="0">
                          <a:latin typeface="Helvetica Neue Medium"/>
                          <a:cs typeface="Helvetica Neue Medium"/>
                        </a:rPr>
                        <a:t> ISO)</a:t>
                      </a:r>
                      <a:endParaRPr lang="en-US" sz="1400" b="0" i="0" dirty="0" smtClean="0">
                        <a:latin typeface="Helvetica Neue Medium"/>
                        <a:cs typeface="Helvetica Neue Medium"/>
                      </a:endParaRPr>
                    </a:p>
                    <a:p>
                      <a:pPr marL="173038" marR="0" indent="-173038" algn="l" defTabSz="457200" rtl="0" eaLnBrk="1" fontAlgn="auto" latinLnBrk="0" hangingPunct="1">
                        <a:lnSpc>
                          <a:spcPct val="100000"/>
                        </a:lnSpc>
                        <a:spcBef>
                          <a:spcPts val="0"/>
                        </a:spcBef>
                        <a:spcAft>
                          <a:spcPts val="0"/>
                        </a:spcAft>
                        <a:buClrTx/>
                        <a:buSzTx/>
                        <a:buFont typeface="Arial"/>
                        <a:buChar char="•"/>
                        <a:tabLst/>
                        <a:defRPr/>
                      </a:pPr>
                      <a:r>
                        <a:rPr lang="en-US" sz="1400" b="0" i="0" dirty="0" smtClean="0">
                          <a:latin typeface="Helvetica Neue Medium"/>
                          <a:cs typeface="Helvetica Neue Medium"/>
                        </a:rPr>
                        <a:t>Reduce</a:t>
                      </a:r>
                      <a:r>
                        <a:rPr lang="en-US" sz="1400" b="0" i="0" baseline="0" dirty="0" smtClean="0">
                          <a:latin typeface="Helvetica Neue Medium"/>
                          <a:cs typeface="Helvetica Neue Medium"/>
                        </a:rPr>
                        <a:t> CWRU energy consumption</a:t>
                      </a:r>
                    </a:p>
                    <a:p>
                      <a:pPr marL="173038" marR="0" indent="-173038" algn="l" defTabSz="457200" rtl="0" eaLnBrk="1" fontAlgn="auto" latinLnBrk="0" hangingPunct="1">
                        <a:lnSpc>
                          <a:spcPct val="100000"/>
                        </a:lnSpc>
                        <a:spcBef>
                          <a:spcPts val="0"/>
                        </a:spcBef>
                        <a:spcAft>
                          <a:spcPts val="0"/>
                        </a:spcAft>
                        <a:buClrTx/>
                        <a:buSzTx/>
                        <a:buFont typeface="Arial"/>
                        <a:buChar char="•"/>
                        <a:tabLst/>
                        <a:defRPr/>
                      </a:pPr>
                      <a:r>
                        <a:rPr lang="en-US" sz="1400" b="0" i="0" baseline="0" dirty="0" smtClean="0">
                          <a:latin typeface="Helvetica Neue Medium"/>
                          <a:cs typeface="Helvetica Neue Medium"/>
                        </a:rPr>
                        <a:t>Return space to library</a:t>
                      </a:r>
                      <a:endParaRPr lang="en-US" sz="1400" b="0" i="0" dirty="0" smtClean="0">
                        <a:solidFill>
                          <a:srgbClr val="17375E"/>
                        </a:solidFill>
                        <a:latin typeface="Helvetica Neue Medium"/>
                        <a:cs typeface="Helvetica Neue Medium"/>
                      </a:endParaRPr>
                    </a:p>
                  </a:txBody>
                  <a:tcPr/>
                </a:tc>
                <a:tc>
                  <a:txBody>
                    <a:bodyPr/>
                    <a:lstStyle/>
                    <a:p>
                      <a:pPr marL="0" indent="0">
                        <a:buFont typeface="Arial"/>
                        <a:buNone/>
                      </a:pPr>
                      <a:r>
                        <a:rPr lang="en-US" sz="1400" b="0" i="0" dirty="0" smtClean="0">
                          <a:latin typeface="Helvetica Neue Medium"/>
                          <a:cs typeface="Helvetica Neue Medium"/>
                        </a:rPr>
                        <a:t>Approximately</a:t>
                      </a:r>
                      <a:r>
                        <a:rPr lang="en-US" sz="1400" b="0" i="0" baseline="0" dirty="0" smtClean="0">
                          <a:latin typeface="Helvetica Neue Medium"/>
                          <a:cs typeface="Helvetica Neue Medium"/>
                        </a:rPr>
                        <a:t> $13,000/year is spent on electricity supporting the ERP servers</a:t>
                      </a:r>
                      <a:endParaRPr lang="en-US" sz="1400" b="0" i="0" baseline="0" dirty="0" smtClean="0">
                        <a:solidFill>
                          <a:srgbClr val="17375E"/>
                        </a:solidFill>
                        <a:latin typeface="Helvetica Neue Medium"/>
                        <a:cs typeface="Helvetica Neue Medium"/>
                      </a:endParaRPr>
                    </a:p>
                  </a:txBody>
                  <a:tcPr/>
                </a:tc>
              </a:tr>
            </a:tbl>
          </a:graphicData>
        </a:graphic>
      </p:graphicFrame>
      <p:sp>
        <p:nvSpPr>
          <p:cNvPr id="4" name="Rectangle 3"/>
          <p:cNvSpPr/>
          <p:nvPr/>
        </p:nvSpPr>
        <p:spPr>
          <a:xfrm>
            <a:off x="381000" y="5801380"/>
            <a:ext cx="3134678" cy="523220"/>
          </a:xfrm>
          <a:prstGeom prst="rect">
            <a:avLst/>
          </a:prstGeom>
        </p:spPr>
        <p:txBody>
          <a:bodyPr wrap="none">
            <a:spAutoFit/>
          </a:bodyPr>
          <a:lstStyle/>
          <a:p>
            <a:r>
              <a:rPr lang="en-US" sz="1400" i="1" baseline="30000" dirty="0" smtClean="0">
                <a:solidFill>
                  <a:srgbClr val="00863D"/>
                </a:solidFill>
                <a:latin typeface="TitilliumMaps26L 500 wt"/>
                <a:cs typeface="TitilliumMaps26L 500 wt"/>
              </a:rPr>
              <a:t>1</a:t>
            </a:r>
            <a:r>
              <a:rPr lang="en-US" sz="1400" i="1" dirty="0" smtClean="0">
                <a:solidFill>
                  <a:srgbClr val="00863D"/>
                </a:solidFill>
                <a:latin typeface="TitilliumMaps26L 500 wt"/>
                <a:cs typeface="TitilliumMaps26L 500 wt"/>
              </a:rPr>
              <a:t> </a:t>
            </a:r>
            <a:r>
              <a:rPr lang="en-US" sz="1400" i="1" dirty="0" err="1" smtClean="0">
                <a:solidFill>
                  <a:srgbClr val="00863D"/>
                </a:solidFill>
                <a:latin typeface="TitilliumMaps26L 500 wt"/>
                <a:cs typeface="TitilliumMaps26L 500 wt"/>
              </a:rPr>
              <a:t>indeed.com</a:t>
            </a:r>
            <a:r>
              <a:rPr lang="en-US" sz="1400" i="1" dirty="0" smtClean="0">
                <a:solidFill>
                  <a:srgbClr val="00863D"/>
                </a:solidFill>
                <a:latin typeface="TitilliumMaps26L 500 wt"/>
                <a:cs typeface="TitilliumMaps26L 500 wt"/>
              </a:rPr>
              <a:t> data 7/2013</a:t>
            </a:r>
          </a:p>
          <a:p>
            <a:r>
              <a:rPr lang="en-US" sz="1400" i="1" baseline="30000" dirty="0" smtClean="0">
                <a:solidFill>
                  <a:srgbClr val="00863D"/>
                </a:solidFill>
                <a:latin typeface="TitilliumMaps26L 500 wt"/>
                <a:cs typeface="TitilliumMaps26L 500 wt"/>
              </a:rPr>
              <a:t>2</a:t>
            </a:r>
            <a:r>
              <a:rPr lang="en-US" sz="1400" i="1" dirty="0" smtClean="0">
                <a:solidFill>
                  <a:srgbClr val="00863D"/>
                </a:solidFill>
                <a:latin typeface="TitilliumMaps26L 500 wt"/>
                <a:cs typeface="TitilliumMaps26L 500 wt"/>
              </a:rPr>
              <a:t> 2013 </a:t>
            </a:r>
            <a:r>
              <a:rPr lang="en-US" sz="1400" i="1" dirty="0">
                <a:solidFill>
                  <a:srgbClr val="00863D"/>
                </a:solidFill>
                <a:latin typeface="TitilliumMaps26L 500 wt"/>
                <a:cs typeface="TitilliumMaps26L 500 wt"/>
              </a:rPr>
              <a:t>IBM Data Center </a:t>
            </a:r>
            <a:r>
              <a:rPr lang="en-US" sz="1400" i="1" dirty="0" smtClean="0">
                <a:solidFill>
                  <a:srgbClr val="00863D"/>
                </a:solidFill>
                <a:latin typeface="TitilliumMaps26L 500 wt"/>
                <a:cs typeface="TitilliumMaps26L 500 wt"/>
              </a:rPr>
              <a:t>assessment</a:t>
            </a:r>
            <a:endParaRPr lang="en-US" sz="1400" i="1" dirty="0">
              <a:solidFill>
                <a:srgbClr val="00863D"/>
              </a:solidFill>
              <a:latin typeface="TitilliumMaps26L 500 wt"/>
              <a:cs typeface="TitilliumMaps26L 500 wt"/>
            </a:endParaRPr>
          </a:p>
        </p:txBody>
      </p:sp>
    </p:spTree>
    <p:extLst>
      <p:ext uri="{BB962C8B-B14F-4D97-AF65-F5344CB8AC3E}">
        <p14:creationId xmlns:p14="http://schemas.microsoft.com/office/powerpoint/2010/main" val="11400775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8305800" cy="914400"/>
          </a:xfrm>
        </p:spPr>
        <p:txBody>
          <a:bodyPr anchor="t"/>
          <a:lstStyle/>
          <a:p>
            <a:r>
              <a:rPr lang="en-US" dirty="0" smtClean="0">
                <a:latin typeface="Helvetica Neue Bold Condensed"/>
                <a:cs typeface="Helvetica Neue Bold Condensed"/>
              </a:rPr>
              <a:t>3. Enhance Business Continuity</a:t>
            </a:r>
            <a:endParaRPr lang="en-US" dirty="0">
              <a:latin typeface="Helvetica Neue Bold Condensed"/>
              <a:cs typeface="Helvetica Neue Bold Condensed"/>
            </a:endParaRPr>
          </a:p>
        </p:txBody>
      </p:sp>
      <p:graphicFrame>
        <p:nvGraphicFramePr>
          <p:cNvPr id="6" name="Content Placeholder 4"/>
          <p:cNvGraphicFramePr>
            <a:graphicFrameLocks/>
          </p:cNvGraphicFramePr>
          <p:nvPr>
            <p:extLst>
              <p:ext uri="{D42A27DB-BD31-4B8C-83A1-F6EECF244321}">
                <p14:modId xmlns:p14="http://schemas.microsoft.com/office/powerpoint/2010/main" val="4176235530"/>
              </p:ext>
            </p:extLst>
          </p:nvPr>
        </p:nvGraphicFramePr>
        <p:xfrm>
          <a:off x="304800" y="2042161"/>
          <a:ext cx="8623301" cy="3139439"/>
        </p:xfrm>
        <a:graphic>
          <a:graphicData uri="http://schemas.openxmlformats.org/drawingml/2006/table">
            <a:tbl>
              <a:tblPr firstRow="1" bandRow="1">
                <a:tableStyleId>{91EBBBCC-DAD2-459C-BE2E-F6DE35CF9A28}</a:tableStyleId>
              </a:tblPr>
              <a:tblGrid>
                <a:gridCol w="1905000"/>
                <a:gridCol w="3352800"/>
                <a:gridCol w="3365501"/>
              </a:tblGrid>
              <a:tr h="279400">
                <a:tc>
                  <a:txBody>
                    <a:bodyPr/>
                    <a:lstStyle/>
                    <a:p>
                      <a:r>
                        <a:rPr lang="en-US" sz="1400" b="1" i="0" dirty="0" smtClean="0">
                          <a:solidFill>
                            <a:srgbClr val="F2F2F2"/>
                          </a:solidFill>
                          <a:latin typeface="Helvetica Neue Medium"/>
                          <a:cs typeface="Helvetica Neue Medium"/>
                        </a:rPr>
                        <a:t>Current Issue</a:t>
                      </a:r>
                      <a:endParaRPr lang="en-US" sz="1400" b="1" i="0" dirty="0">
                        <a:solidFill>
                          <a:srgbClr val="F2F2F2"/>
                        </a:solidFill>
                        <a:latin typeface="Helvetica Neue Medium"/>
                        <a:cs typeface="Helvetica Neue Medium"/>
                      </a:endParaRPr>
                    </a:p>
                  </a:txBody>
                  <a:tcPr>
                    <a:solidFill>
                      <a:srgbClr val="008000"/>
                    </a:solidFill>
                  </a:tcPr>
                </a:tc>
                <a:tc>
                  <a:txBody>
                    <a:bodyPr/>
                    <a:lstStyle/>
                    <a:p>
                      <a:r>
                        <a:rPr lang="en-US" sz="1400" b="1" i="0" dirty="0" smtClean="0">
                          <a:solidFill>
                            <a:srgbClr val="F2F2F2"/>
                          </a:solidFill>
                          <a:latin typeface="Helvetica Neue Medium"/>
                          <a:cs typeface="Helvetica Neue Medium"/>
                        </a:rPr>
                        <a:t>Benefit of Hosting to University</a:t>
                      </a:r>
                      <a:endParaRPr lang="en-US" sz="1400" b="1" i="0" dirty="0">
                        <a:solidFill>
                          <a:srgbClr val="F2F2F2"/>
                        </a:solidFill>
                        <a:latin typeface="Helvetica Neue Medium"/>
                        <a:cs typeface="Helvetica Neue Medium"/>
                      </a:endParaRPr>
                    </a:p>
                  </a:txBody>
                  <a:tcPr>
                    <a:solidFill>
                      <a:srgbClr val="008000"/>
                    </a:solidFill>
                  </a:tcPr>
                </a:tc>
                <a:tc>
                  <a:txBody>
                    <a:bodyPr/>
                    <a:lstStyle/>
                    <a:p>
                      <a:r>
                        <a:rPr lang="en-US" sz="1400" b="1" i="0" dirty="0" smtClean="0">
                          <a:solidFill>
                            <a:srgbClr val="F2F2F2"/>
                          </a:solidFill>
                          <a:latin typeface="Helvetica Neue Medium"/>
                          <a:cs typeface="Helvetica Neue Medium"/>
                        </a:rPr>
                        <a:t>Cost Avoided by University</a:t>
                      </a:r>
                      <a:endParaRPr lang="en-US" sz="1400" b="1" i="0" dirty="0">
                        <a:solidFill>
                          <a:srgbClr val="F2F2F2"/>
                        </a:solidFill>
                        <a:latin typeface="Helvetica Neue Medium"/>
                        <a:cs typeface="Helvetica Neue Medium"/>
                      </a:endParaRPr>
                    </a:p>
                  </a:txBody>
                  <a:tcPr>
                    <a:solidFill>
                      <a:srgbClr val="008000"/>
                    </a:solidFill>
                  </a:tcPr>
                </a:tc>
              </a:tr>
              <a:tr h="609600">
                <a:tc>
                  <a:txBody>
                    <a:bodyPr/>
                    <a:lstStyle/>
                    <a:p>
                      <a:r>
                        <a:rPr lang="en-US" sz="1400" b="0" i="0" dirty="0" smtClean="0">
                          <a:latin typeface="Helvetica Neue Medium"/>
                          <a:cs typeface="Helvetica Neue Medium"/>
                        </a:rPr>
                        <a:t>Lack of offsite Disaster</a:t>
                      </a:r>
                      <a:r>
                        <a:rPr lang="en-US" sz="1400" b="0" i="0" baseline="0" dirty="0" smtClean="0">
                          <a:latin typeface="Helvetica Neue Medium"/>
                          <a:cs typeface="Helvetica Neue Medium"/>
                        </a:rPr>
                        <a:t> </a:t>
                      </a:r>
                      <a:r>
                        <a:rPr lang="en-US" sz="1400" b="0" i="0" dirty="0" smtClean="0">
                          <a:latin typeface="Helvetica Neue Medium"/>
                          <a:cs typeface="Helvetica Neue Medium"/>
                        </a:rPr>
                        <a:t>Recovery</a:t>
                      </a:r>
                      <a:endParaRPr lang="en-US" sz="1400" b="0" i="0" dirty="0" smtClean="0">
                        <a:solidFill>
                          <a:srgbClr val="17375E"/>
                        </a:solidFill>
                        <a:latin typeface="Helvetica Neue Medium"/>
                        <a:cs typeface="Helvetica Neue Medium"/>
                      </a:endParaRPr>
                    </a:p>
                  </a:txBody>
                  <a:tcPr/>
                </a:tc>
                <a:tc>
                  <a:txBody>
                    <a:bodyPr/>
                    <a:lstStyle/>
                    <a:p>
                      <a:pPr marL="173038" indent="-173038">
                        <a:buFont typeface="Arial"/>
                        <a:buChar char="•"/>
                      </a:pPr>
                      <a:r>
                        <a:rPr lang="en-US" sz="1400" b="0" i="0" dirty="0" smtClean="0">
                          <a:latin typeface="Helvetica Neue Medium"/>
                          <a:cs typeface="Helvetica Neue Medium"/>
                        </a:rPr>
                        <a:t>Full Disaster Recovery Solution included</a:t>
                      </a:r>
                      <a:r>
                        <a:rPr lang="en-US" sz="1400" b="0" i="0" baseline="0" dirty="0" smtClean="0">
                          <a:latin typeface="Helvetica Neue Medium"/>
                          <a:cs typeface="Helvetica Neue Medium"/>
                        </a:rPr>
                        <a:t> in cost</a:t>
                      </a:r>
                    </a:p>
                    <a:p>
                      <a:pPr marL="173038" indent="-173038">
                        <a:buFont typeface="Arial"/>
                        <a:buChar char="•"/>
                      </a:pPr>
                      <a:r>
                        <a:rPr lang="en-US" sz="1400" b="0" i="0" baseline="0" dirty="0" smtClean="0">
                          <a:latin typeface="Helvetica Neue Medium"/>
                          <a:cs typeface="Helvetica Neue Medium"/>
                        </a:rPr>
                        <a:t>Also includes one annual DR test</a:t>
                      </a:r>
                      <a:endParaRPr lang="en-US" sz="1400" b="0" i="0" dirty="0" smtClean="0">
                        <a:solidFill>
                          <a:srgbClr val="17375E"/>
                        </a:solidFill>
                        <a:latin typeface="Helvetica Neue Medium"/>
                        <a:cs typeface="Helvetica Neue Medium"/>
                      </a:endParaRPr>
                    </a:p>
                  </a:txBody>
                  <a:tcPr/>
                </a:tc>
                <a:tc>
                  <a:txBody>
                    <a:bodyPr/>
                    <a:lstStyle/>
                    <a:p>
                      <a:r>
                        <a:rPr lang="en-US" sz="1400" b="0" i="0" dirty="0" smtClean="0">
                          <a:latin typeface="Helvetica Neue Medium"/>
                          <a:cs typeface="Helvetica Neue Medium"/>
                        </a:rPr>
                        <a:t>$122,000/year</a:t>
                      </a:r>
                      <a:r>
                        <a:rPr lang="en-US" sz="1400" b="0" i="0" baseline="0" dirty="0" smtClean="0">
                          <a:latin typeface="Helvetica Neue Medium"/>
                          <a:cs typeface="Helvetica Neue Medium"/>
                        </a:rPr>
                        <a:t> to have single test retainer.  No real disaster site usage.</a:t>
                      </a:r>
                      <a:endParaRPr lang="en-US" sz="1400" b="0" i="0" dirty="0">
                        <a:solidFill>
                          <a:srgbClr val="17375E"/>
                        </a:solidFill>
                        <a:latin typeface="Helvetica Neue Medium"/>
                        <a:cs typeface="Helvetica Neue Medium"/>
                      </a:endParaRPr>
                    </a:p>
                  </a:txBody>
                  <a:tcPr/>
                </a:tc>
              </a:tr>
              <a:tr h="8534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dirty="0" smtClean="0">
                          <a:latin typeface="Helvetica Neue Medium"/>
                          <a:cs typeface="Helvetica Neue Medium"/>
                        </a:rPr>
                        <a:t>A disaster</a:t>
                      </a:r>
                      <a:r>
                        <a:rPr lang="en-US" sz="1400" b="0" i="0" baseline="0" dirty="0" smtClean="0">
                          <a:latin typeface="Helvetica Neue Medium"/>
                          <a:cs typeface="Helvetica Neue Medium"/>
                        </a:rPr>
                        <a:t> for both</a:t>
                      </a:r>
                      <a:r>
                        <a:rPr lang="en-US" sz="1400" b="0" i="0" dirty="0" smtClean="0">
                          <a:latin typeface="Helvetica Neue Medium"/>
                          <a:cs typeface="Helvetica Neue Medium"/>
                        </a:rPr>
                        <a:t> data</a:t>
                      </a:r>
                      <a:r>
                        <a:rPr lang="en-US" sz="1400" b="0" i="0" baseline="0" dirty="0" smtClean="0">
                          <a:latin typeface="Helvetica Neue Medium"/>
                          <a:cs typeface="Helvetica Neue Medium"/>
                        </a:rPr>
                        <a:t> centers</a:t>
                      </a:r>
                      <a:r>
                        <a:rPr lang="en-US" sz="1400" b="0" i="0" dirty="0" smtClean="0">
                          <a:latin typeface="Helvetica Neue Medium"/>
                          <a:cs typeface="Helvetica Neue Medium"/>
                        </a:rPr>
                        <a:t> could take weeks to restore</a:t>
                      </a:r>
                      <a:endParaRPr lang="en-US" sz="1400" b="0" i="0" dirty="0" smtClean="0">
                        <a:solidFill>
                          <a:srgbClr val="17375E"/>
                        </a:solidFill>
                        <a:latin typeface="Helvetica Neue Medium"/>
                        <a:cs typeface="Helvetica Neue Medium"/>
                      </a:endParaRPr>
                    </a:p>
                  </a:txBody>
                  <a:tcPr/>
                </a:tc>
                <a:tc>
                  <a:txBody>
                    <a:bodyPr/>
                    <a:lstStyle/>
                    <a:p>
                      <a:pPr marL="173038" indent="-173038">
                        <a:buFont typeface="Arial"/>
                        <a:buChar char="•"/>
                      </a:pPr>
                      <a:r>
                        <a:rPr lang="en-US" sz="1400" b="0" i="0" dirty="0" smtClean="0">
                          <a:latin typeface="Helvetica Neue Medium"/>
                          <a:cs typeface="Helvetica Neue Medium"/>
                        </a:rPr>
                        <a:t>Restoration time improved to less than 48 hours with no more</a:t>
                      </a:r>
                      <a:r>
                        <a:rPr lang="en-US" sz="1400" b="0" i="0" baseline="0" dirty="0" smtClean="0">
                          <a:latin typeface="Helvetica Neue Medium"/>
                          <a:cs typeface="Helvetica Neue Medium"/>
                        </a:rPr>
                        <a:t> than 24 hour of data loss</a:t>
                      </a:r>
                      <a:endParaRPr lang="en-US" sz="1400" b="0" i="0" dirty="0" smtClean="0">
                        <a:latin typeface="Helvetica Neue Medium"/>
                        <a:cs typeface="Helvetica Neue Medium"/>
                      </a:endParaRPr>
                    </a:p>
                    <a:p>
                      <a:pPr marL="173038" indent="-173038">
                        <a:buFont typeface="Arial"/>
                        <a:buChar char="•"/>
                      </a:pPr>
                      <a:r>
                        <a:rPr lang="en-US" sz="1400" b="0" i="0" dirty="0" smtClean="0">
                          <a:latin typeface="Helvetica Neue Medium"/>
                          <a:cs typeface="Helvetica Neue Medium"/>
                        </a:rPr>
                        <a:t>AT&amp;T</a:t>
                      </a:r>
                      <a:r>
                        <a:rPr lang="en-US" sz="1400" b="0" i="0" baseline="0" dirty="0" smtClean="0">
                          <a:latin typeface="Helvetica Neue Medium"/>
                          <a:cs typeface="Helvetica Neue Medium"/>
                        </a:rPr>
                        <a:t> staff in multiple locations away from data centers</a:t>
                      </a:r>
                      <a:endParaRPr lang="en-US" sz="1400" b="0" i="0" dirty="0" smtClean="0">
                        <a:solidFill>
                          <a:srgbClr val="17375E"/>
                        </a:solidFill>
                        <a:latin typeface="Helvetica Neue Medium"/>
                        <a:cs typeface="Helvetica Neue Medium"/>
                      </a:endParaRPr>
                    </a:p>
                  </a:txBody>
                  <a:tcPr/>
                </a:tc>
                <a:tc>
                  <a:txBody>
                    <a:bodyPr/>
                    <a:lstStyle/>
                    <a:p>
                      <a:r>
                        <a:rPr lang="en-US" sz="1400" b="0" i="0" dirty="0" smtClean="0">
                          <a:latin typeface="Helvetica Neue Medium"/>
                          <a:cs typeface="Helvetica Neue Medium"/>
                        </a:rPr>
                        <a:t>Time to restore in a catastrophe is currently measured in days or weeks, not hours.  </a:t>
                      </a:r>
                      <a:endParaRPr lang="en-US" sz="1400" b="0" i="0" dirty="0">
                        <a:solidFill>
                          <a:srgbClr val="17375E"/>
                        </a:solidFill>
                        <a:latin typeface="Helvetica Neue Medium"/>
                        <a:cs typeface="Helvetica Neue Medium"/>
                      </a:endParaRPr>
                    </a:p>
                  </a:txBody>
                  <a:tcPr/>
                </a:tc>
              </a:tr>
              <a:tr h="203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dirty="0" smtClean="0">
                          <a:latin typeface="Helvetica Neue Medium"/>
                          <a:cs typeface="Helvetica Neue Medium"/>
                        </a:rPr>
                        <a:t>CWRU data centers</a:t>
                      </a:r>
                      <a:r>
                        <a:rPr lang="en-US" sz="1400" b="0" i="0" baseline="0" dirty="0" smtClean="0">
                          <a:latin typeface="Helvetica Neue Medium"/>
                          <a:cs typeface="Helvetica Neue Medium"/>
                        </a:rPr>
                        <a:t> are located only 1000 feet apart</a:t>
                      </a:r>
                      <a:endParaRPr lang="en-US" sz="1400" b="0" i="0" dirty="0" smtClean="0">
                        <a:solidFill>
                          <a:srgbClr val="17375E"/>
                        </a:solidFill>
                        <a:latin typeface="Helvetica Neue Medium"/>
                        <a:cs typeface="Helvetica Neue Medium"/>
                      </a:endParaRPr>
                    </a:p>
                  </a:txBody>
                  <a:tcPr/>
                </a:tc>
                <a:tc>
                  <a:txBody>
                    <a:bodyPr/>
                    <a:lstStyle/>
                    <a:p>
                      <a:pPr marL="0" indent="0">
                        <a:buFont typeface="Arial"/>
                        <a:buNone/>
                      </a:pPr>
                      <a:r>
                        <a:rPr lang="en-US" sz="1400" b="0" i="0" baseline="0" dirty="0" smtClean="0">
                          <a:latin typeface="Helvetica Neue Medium"/>
                          <a:cs typeface="Helvetica Neue Medium"/>
                        </a:rPr>
                        <a:t>Enhance reliability with physical diversity (NJ &amp; CA)</a:t>
                      </a:r>
                      <a:endParaRPr lang="en-US" sz="1400" b="0" i="0" dirty="0" smtClean="0">
                        <a:solidFill>
                          <a:srgbClr val="17375E"/>
                        </a:solidFill>
                        <a:latin typeface="Helvetica Neue Medium"/>
                        <a:cs typeface="Helvetica Neue Medium"/>
                      </a:endParaRPr>
                    </a:p>
                  </a:txBody>
                  <a:tcPr/>
                </a:tc>
                <a:tc>
                  <a:txBody>
                    <a:bodyPr/>
                    <a:lstStyle/>
                    <a:p>
                      <a:r>
                        <a:rPr lang="en-US" sz="1400" b="0" i="0" dirty="0" smtClean="0">
                          <a:latin typeface="Helvetica Neue Medium"/>
                          <a:cs typeface="Helvetica Neue Medium"/>
                        </a:rPr>
                        <a:t>Data Centers are located in different areas of</a:t>
                      </a:r>
                      <a:r>
                        <a:rPr lang="en-US" sz="1400" b="0" i="0" baseline="0" dirty="0" smtClean="0">
                          <a:latin typeface="Helvetica Neue Medium"/>
                          <a:cs typeface="Helvetica Neue Medium"/>
                        </a:rPr>
                        <a:t> the country.  Quantified it would cost CWRU $4.5 million to build and maintain comparable capability.</a:t>
                      </a:r>
                      <a:endParaRPr lang="en-US" sz="1400" b="0" i="0" dirty="0">
                        <a:solidFill>
                          <a:srgbClr val="17375E"/>
                        </a:solidFill>
                        <a:latin typeface="Helvetica Neue Medium"/>
                        <a:cs typeface="Helvetica Neue Medium"/>
                      </a:endParaRPr>
                    </a:p>
                  </a:txBody>
                  <a:tcPr/>
                </a:tc>
              </a:tr>
            </a:tbl>
          </a:graphicData>
        </a:graphic>
      </p:graphicFrame>
    </p:spTree>
    <p:extLst>
      <p:ext uri="{BB962C8B-B14F-4D97-AF65-F5344CB8AC3E}">
        <p14:creationId xmlns:p14="http://schemas.microsoft.com/office/powerpoint/2010/main" val="18180257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8077200" cy="914400"/>
          </a:xfrm>
        </p:spPr>
        <p:txBody>
          <a:bodyPr anchor="t"/>
          <a:lstStyle/>
          <a:p>
            <a:r>
              <a:rPr lang="en-US" dirty="0" smtClean="0">
                <a:latin typeface="Helvetica Neue Bold Condensed"/>
                <a:cs typeface="Helvetica Neue Bold Condensed"/>
              </a:rPr>
              <a:t>4. Realign to CWRU Priorities</a:t>
            </a:r>
            <a:endParaRPr lang="en-US" dirty="0">
              <a:latin typeface="Helvetica Neue Bold Condensed"/>
              <a:cs typeface="Helvetica Neue Bold Condensed"/>
            </a:endParaRPr>
          </a:p>
        </p:txBody>
      </p:sp>
      <p:graphicFrame>
        <p:nvGraphicFramePr>
          <p:cNvPr id="6" name="Content Placeholder 4"/>
          <p:cNvGraphicFramePr>
            <a:graphicFrameLocks/>
          </p:cNvGraphicFramePr>
          <p:nvPr>
            <p:extLst>
              <p:ext uri="{D42A27DB-BD31-4B8C-83A1-F6EECF244321}">
                <p14:modId xmlns:p14="http://schemas.microsoft.com/office/powerpoint/2010/main" val="1393767501"/>
              </p:ext>
            </p:extLst>
          </p:nvPr>
        </p:nvGraphicFramePr>
        <p:xfrm>
          <a:off x="304800" y="2072641"/>
          <a:ext cx="8623301" cy="3779519"/>
        </p:xfrm>
        <a:graphic>
          <a:graphicData uri="http://schemas.openxmlformats.org/drawingml/2006/table">
            <a:tbl>
              <a:tblPr firstRow="1" bandRow="1">
                <a:tableStyleId>{91EBBBCC-DAD2-459C-BE2E-F6DE35CF9A28}</a:tableStyleId>
              </a:tblPr>
              <a:tblGrid>
                <a:gridCol w="1905000"/>
                <a:gridCol w="3352800"/>
                <a:gridCol w="3365501"/>
              </a:tblGrid>
              <a:tr h="279400">
                <a:tc>
                  <a:txBody>
                    <a:bodyPr/>
                    <a:lstStyle/>
                    <a:p>
                      <a:r>
                        <a:rPr lang="en-US" sz="1400" b="1" i="0" dirty="0" smtClean="0">
                          <a:solidFill>
                            <a:srgbClr val="F2F2F2"/>
                          </a:solidFill>
                          <a:latin typeface="Helvetica Neue Medium"/>
                          <a:cs typeface="Helvetica Neue Medium"/>
                        </a:rPr>
                        <a:t>Current Issue</a:t>
                      </a:r>
                      <a:endParaRPr lang="en-US" sz="1400" b="1" i="0" dirty="0">
                        <a:solidFill>
                          <a:srgbClr val="F2F2F2"/>
                        </a:solidFill>
                        <a:latin typeface="Helvetica Neue Medium"/>
                        <a:cs typeface="Helvetica Neue Medium"/>
                      </a:endParaRPr>
                    </a:p>
                  </a:txBody>
                  <a:tcPr>
                    <a:solidFill>
                      <a:srgbClr val="008000"/>
                    </a:solidFill>
                  </a:tcPr>
                </a:tc>
                <a:tc>
                  <a:txBody>
                    <a:bodyPr/>
                    <a:lstStyle/>
                    <a:p>
                      <a:r>
                        <a:rPr lang="en-US" sz="1400" b="1" i="0" dirty="0" smtClean="0">
                          <a:solidFill>
                            <a:srgbClr val="F2F2F2"/>
                          </a:solidFill>
                          <a:latin typeface="Helvetica Neue Medium"/>
                          <a:cs typeface="Helvetica Neue Medium"/>
                        </a:rPr>
                        <a:t>Benefit of Hosting to University</a:t>
                      </a:r>
                      <a:endParaRPr lang="en-US" sz="1400" b="1" i="0" dirty="0">
                        <a:solidFill>
                          <a:srgbClr val="F2F2F2"/>
                        </a:solidFill>
                        <a:latin typeface="Helvetica Neue Medium"/>
                        <a:cs typeface="Helvetica Neue Medium"/>
                      </a:endParaRPr>
                    </a:p>
                  </a:txBody>
                  <a:tcPr>
                    <a:solidFill>
                      <a:srgbClr val="008000"/>
                    </a:solidFill>
                  </a:tcPr>
                </a:tc>
                <a:tc>
                  <a:txBody>
                    <a:bodyPr/>
                    <a:lstStyle/>
                    <a:p>
                      <a:r>
                        <a:rPr lang="en-US" sz="1400" b="1" i="0" dirty="0" smtClean="0">
                          <a:solidFill>
                            <a:srgbClr val="F2F2F2"/>
                          </a:solidFill>
                          <a:latin typeface="Helvetica Neue Medium"/>
                          <a:cs typeface="Helvetica Neue Medium"/>
                        </a:rPr>
                        <a:t>Cost Avoided by University</a:t>
                      </a:r>
                      <a:endParaRPr lang="en-US" sz="1400" b="1" i="0" dirty="0">
                        <a:solidFill>
                          <a:srgbClr val="F2F2F2"/>
                        </a:solidFill>
                        <a:latin typeface="Helvetica Neue Medium"/>
                        <a:cs typeface="Helvetica Neue Medium"/>
                      </a:endParaRPr>
                    </a:p>
                  </a:txBody>
                  <a:tcPr>
                    <a:solidFill>
                      <a:srgbClr val="008000"/>
                    </a:solidFill>
                  </a:tcPr>
                </a:tc>
              </a:tr>
              <a:tr h="609600">
                <a:tc>
                  <a:txBody>
                    <a:bodyPr/>
                    <a:lstStyle/>
                    <a:p>
                      <a:pPr marL="0" indent="0">
                        <a:buFont typeface="Arial"/>
                        <a:buNone/>
                      </a:pPr>
                      <a:r>
                        <a:rPr lang="en-US" sz="1400" b="0" i="0" dirty="0" smtClean="0">
                          <a:latin typeface="Helvetica Neue Medium"/>
                          <a:cs typeface="Helvetica Neue Medium"/>
                        </a:rPr>
                        <a:t>Unable to focus IT resources on the</a:t>
                      </a:r>
                      <a:r>
                        <a:rPr lang="en-US" sz="1400" b="0" i="0" baseline="0" dirty="0" smtClean="0">
                          <a:latin typeface="Helvetica Neue Medium"/>
                          <a:cs typeface="Helvetica Neue Medium"/>
                        </a:rPr>
                        <a:t> mission of the university (Teaching, Learning, Research)</a:t>
                      </a:r>
                      <a:endParaRPr lang="en-US" sz="1400" b="0" i="0" baseline="0" dirty="0" smtClean="0">
                        <a:solidFill>
                          <a:srgbClr val="17375E"/>
                        </a:solidFill>
                        <a:latin typeface="Helvetica Neue Medium"/>
                        <a:cs typeface="Helvetica Neue Medium"/>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400" b="0" i="0" dirty="0" smtClean="0">
                          <a:latin typeface="Helvetica Neue Medium"/>
                          <a:cs typeface="Helvetica Neue Medium"/>
                        </a:rPr>
                        <a:t>Redirect IT</a:t>
                      </a:r>
                      <a:r>
                        <a:rPr lang="en-US" sz="1400" b="0" i="0" baseline="0" dirty="0" smtClean="0">
                          <a:latin typeface="Helvetica Neue Medium"/>
                          <a:cs typeface="Helvetica Neue Medium"/>
                        </a:rPr>
                        <a:t> staff to focus on university priorities versus writing computer programs</a:t>
                      </a:r>
                      <a:endParaRPr lang="en-US" sz="1400" b="0" i="0" dirty="0" smtClean="0">
                        <a:solidFill>
                          <a:srgbClr val="17375E"/>
                        </a:solidFill>
                        <a:latin typeface="Helvetica Neue Medium"/>
                        <a:cs typeface="Helvetica Neue Medium"/>
                      </a:endParaRPr>
                    </a:p>
                  </a:txBody>
                  <a:tcPr/>
                </a:tc>
                <a:tc>
                  <a:txBody>
                    <a:bodyPr/>
                    <a:lstStyle/>
                    <a:p>
                      <a:pPr marL="0" indent="0">
                        <a:buFont typeface="Arial"/>
                        <a:buNone/>
                      </a:pPr>
                      <a:r>
                        <a:rPr lang="en-US" sz="1400" b="0" i="0" dirty="0" smtClean="0">
                          <a:latin typeface="Helvetica Neue Medium"/>
                          <a:cs typeface="Helvetica Neue Medium"/>
                        </a:rPr>
                        <a:t>Need to move realigned ITS staff back to ERP support:</a:t>
                      </a:r>
                    </a:p>
                    <a:p>
                      <a:pPr marL="173038" indent="-173038">
                        <a:buFont typeface="Arial"/>
                        <a:buChar char="•"/>
                      </a:pPr>
                      <a:r>
                        <a:rPr lang="en-US" sz="1400" b="0" i="0" baseline="0" dirty="0" smtClean="0">
                          <a:latin typeface="Helvetica Neue Medium"/>
                          <a:cs typeface="Helvetica Neue Medium"/>
                        </a:rPr>
                        <a:t>Faculty Lifecycle Initiative architect</a:t>
                      </a:r>
                    </a:p>
                    <a:p>
                      <a:pPr marL="173038" indent="-173038">
                        <a:buFont typeface="Arial"/>
                        <a:buChar char="•"/>
                      </a:pPr>
                      <a:r>
                        <a:rPr lang="en-US" sz="1400" b="0" i="0" baseline="0" dirty="0" smtClean="0">
                          <a:latin typeface="Helvetica Neue Medium"/>
                          <a:cs typeface="Helvetica Neue Medium"/>
                        </a:rPr>
                        <a:t>Document Mgt. service owner</a:t>
                      </a:r>
                    </a:p>
                    <a:p>
                      <a:pPr marL="173038" indent="-173038">
                        <a:buFont typeface="Arial"/>
                        <a:buChar char="•"/>
                      </a:pPr>
                      <a:r>
                        <a:rPr lang="en-US" sz="1400" b="0" i="0" baseline="0" dirty="0" smtClean="0">
                          <a:latin typeface="Helvetica Neue Medium"/>
                          <a:cs typeface="Helvetica Neue Medium"/>
                        </a:rPr>
                        <a:t>Document Mgt. developer</a:t>
                      </a:r>
                      <a:endParaRPr lang="en-US" sz="1400" b="0" i="0" baseline="0" dirty="0" smtClean="0">
                        <a:solidFill>
                          <a:srgbClr val="17375E"/>
                        </a:solidFill>
                        <a:latin typeface="Helvetica Neue Medium"/>
                        <a:cs typeface="Helvetica Neue Medium"/>
                      </a:endParaRPr>
                    </a:p>
                  </a:txBody>
                  <a:tcPr/>
                </a:tc>
              </a:tr>
              <a:tr h="853440">
                <a:tc>
                  <a:txBody>
                    <a:bodyPr/>
                    <a:lstStyle/>
                    <a:p>
                      <a:r>
                        <a:rPr lang="en-US" sz="1400" b="0" i="0" dirty="0" smtClean="0">
                          <a:latin typeface="Helvetica Neue Medium"/>
                          <a:cs typeface="Helvetica Neue Medium"/>
                        </a:rPr>
                        <a:t>Ability to fluctuate correct amount of resources just-in-time during development peaks and valleys</a:t>
                      </a:r>
                      <a:endParaRPr lang="en-US" sz="1400" b="0" i="0" dirty="0">
                        <a:solidFill>
                          <a:srgbClr val="17375E"/>
                        </a:solidFill>
                        <a:latin typeface="Helvetica Neue Medium"/>
                        <a:cs typeface="Helvetica Neue Medium"/>
                      </a:endParaRPr>
                    </a:p>
                  </a:txBody>
                  <a:tcPr/>
                </a:tc>
                <a:tc>
                  <a:txBody>
                    <a:bodyPr/>
                    <a:lstStyle/>
                    <a:p>
                      <a:pPr marL="0" indent="0">
                        <a:buFont typeface="Arial"/>
                        <a:buNone/>
                      </a:pPr>
                      <a:r>
                        <a:rPr lang="en-US" sz="1400" b="0" i="0" dirty="0" smtClean="0">
                          <a:latin typeface="Helvetica Neue Medium"/>
                          <a:cs typeface="Helvetica Neue Medium"/>
                        </a:rPr>
                        <a:t>Vendor </a:t>
                      </a:r>
                      <a:r>
                        <a:rPr lang="en-US" sz="1400" b="0" i="0" baseline="0" dirty="0" smtClean="0">
                          <a:latin typeface="Helvetica Neue Medium"/>
                          <a:cs typeface="Helvetica Neue Medium"/>
                        </a:rPr>
                        <a:t>resources allow us to not have to staff and stage equipment for peak demand.  We would be able to use fewer people during valleys in demand and more during peaks.</a:t>
                      </a:r>
                      <a:endParaRPr lang="en-US" sz="1400" b="0" i="0" dirty="0">
                        <a:solidFill>
                          <a:srgbClr val="17375E"/>
                        </a:solidFill>
                        <a:latin typeface="Helvetica Neue Medium"/>
                        <a:cs typeface="Helvetica Neue Medium"/>
                      </a:endParaRPr>
                    </a:p>
                  </a:txBody>
                  <a:tcPr/>
                </a:tc>
                <a:tc>
                  <a:txBody>
                    <a:bodyPr/>
                    <a:lstStyle/>
                    <a:p>
                      <a:pPr marL="0" indent="0">
                        <a:buFont typeface="Arial"/>
                        <a:buNone/>
                      </a:pPr>
                      <a:r>
                        <a:rPr lang="en-US" sz="1400" b="0" i="0" dirty="0" smtClean="0">
                          <a:latin typeface="Helvetica Neue Medium"/>
                          <a:cs typeface="Helvetica Neue Medium"/>
                        </a:rPr>
                        <a:t>3</a:t>
                      </a:r>
                      <a:r>
                        <a:rPr lang="en-US" sz="1400" b="0" i="0" baseline="0" dirty="0" smtClean="0">
                          <a:latin typeface="Helvetica Neue Medium"/>
                          <a:cs typeface="Helvetica Neue Medium"/>
                        </a:rPr>
                        <a:t> FTE dedicated to supporting ERP environments, and no easy ability to reassign them in slow periods or bring new staff on during peak demand</a:t>
                      </a:r>
                      <a:endParaRPr lang="en-US" sz="1400" b="0" i="0" dirty="0">
                        <a:solidFill>
                          <a:srgbClr val="17375E"/>
                        </a:solidFill>
                        <a:latin typeface="Helvetica Neue Medium"/>
                        <a:cs typeface="Helvetica Neue Medium"/>
                      </a:endParaRPr>
                    </a:p>
                  </a:txBody>
                  <a:tcPr/>
                </a:tc>
              </a:tr>
              <a:tr h="203200">
                <a:tc>
                  <a:txBody>
                    <a:bodyPr/>
                    <a:lstStyle/>
                    <a:p>
                      <a:r>
                        <a:rPr lang="en-US" sz="1400" b="0" i="0" dirty="0" smtClean="0">
                          <a:latin typeface="Helvetica Neue Medium"/>
                          <a:cs typeface="Helvetica Neue Medium"/>
                        </a:rPr>
                        <a:t>IT departments </a:t>
                      </a:r>
                      <a:r>
                        <a:rPr lang="en-US" sz="1400" b="0" i="0" baseline="0" dirty="0" smtClean="0">
                          <a:latin typeface="Helvetica Neue Medium"/>
                          <a:cs typeface="Helvetica Neue Medium"/>
                        </a:rPr>
                        <a:t>across all industries are expected to do more with less</a:t>
                      </a:r>
                      <a:endParaRPr lang="en-US" sz="1400" b="0" i="0" dirty="0">
                        <a:solidFill>
                          <a:srgbClr val="17375E"/>
                        </a:solidFill>
                        <a:latin typeface="Helvetica Neue Medium"/>
                        <a:cs typeface="Helvetica Neue Medium"/>
                      </a:endParaRPr>
                    </a:p>
                  </a:txBody>
                  <a:tcPr/>
                </a:tc>
                <a:tc>
                  <a:txBody>
                    <a:bodyPr/>
                    <a:lstStyle/>
                    <a:p>
                      <a:pPr marL="0" indent="0">
                        <a:buFont typeface="Arial"/>
                        <a:buNone/>
                      </a:pPr>
                      <a:r>
                        <a:rPr lang="en-US" sz="1400" b="0" i="0" dirty="0" smtClean="0">
                          <a:latin typeface="Helvetica Neue Medium"/>
                          <a:cs typeface="Helvetica Neue Medium"/>
                        </a:rPr>
                        <a:t>Leverage vendor</a:t>
                      </a:r>
                      <a:r>
                        <a:rPr lang="en-US" sz="1400" b="0" i="0" baseline="0" dirty="0" smtClean="0">
                          <a:latin typeface="Helvetica Neue Medium"/>
                          <a:cs typeface="Helvetica Neue Medium"/>
                        </a:rPr>
                        <a:t> to help reduce costs</a:t>
                      </a:r>
                      <a:endParaRPr lang="en-US" sz="1400" b="0" i="0" dirty="0">
                        <a:solidFill>
                          <a:srgbClr val="17375E"/>
                        </a:solidFill>
                        <a:latin typeface="Helvetica Neue Medium"/>
                        <a:cs typeface="Helvetica Neue Medium"/>
                      </a:endParaRPr>
                    </a:p>
                  </a:txBody>
                  <a:tcPr/>
                </a:tc>
                <a:tc>
                  <a:txBody>
                    <a:bodyPr/>
                    <a:lstStyle/>
                    <a:p>
                      <a:pPr marL="0" indent="0">
                        <a:buFont typeface="Arial"/>
                        <a:buNone/>
                      </a:pPr>
                      <a:r>
                        <a:rPr lang="en-US" sz="1400" b="0" i="0" dirty="0" smtClean="0">
                          <a:latin typeface="Helvetica Neue Medium"/>
                          <a:cs typeface="Helvetica Neue Medium"/>
                        </a:rPr>
                        <a:t>Budget cut</a:t>
                      </a:r>
                      <a:r>
                        <a:rPr lang="en-US" sz="1400" b="0" i="0" baseline="0" dirty="0" smtClean="0">
                          <a:latin typeface="Helvetica Neue Medium"/>
                          <a:cs typeface="Helvetica Neue Medium"/>
                        </a:rPr>
                        <a:t> over the last two years was $1.6M with the elimination of four positions.  Rehiring retired resources could redirect funds from priorities.</a:t>
                      </a:r>
                      <a:endParaRPr lang="en-US" sz="1400" b="0" i="0" dirty="0">
                        <a:solidFill>
                          <a:srgbClr val="17375E"/>
                        </a:solidFill>
                        <a:latin typeface="Helvetica Neue Medium"/>
                        <a:cs typeface="Helvetica Neue Medium"/>
                      </a:endParaRPr>
                    </a:p>
                  </a:txBody>
                  <a:tcPr/>
                </a:tc>
              </a:tr>
            </a:tbl>
          </a:graphicData>
        </a:graphic>
      </p:graphicFrame>
    </p:spTree>
    <p:extLst>
      <p:ext uri="{BB962C8B-B14F-4D97-AF65-F5344CB8AC3E}">
        <p14:creationId xmlns:p14="http://schemas.microsoft.com/office/powerpoint/2010/main" val="144506698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8077200" cy="914400"/>
          </a:xfrm>
        </p:spPr>
        <p:txBody>
          <a:bodyPr anchor="t"/>
          <a:lstStyle/>
          <a:p>
            <a:r>
              <a:rPr lang="en-US" dirty="0" smtClean="0">
                <a:latin typeface="Helvetica Neue Bold Condensed"/>
                <a:cs typeface="Helvetica Neue Bold Condensed"/>
              </a:rPr>
              <a:t>One More: Cost Neutral</a:t>
            </a:r>
            <a:endParaRPr lang="en-US" dirty="0">
              <a:latin typeface="Helvetica Neue Bold Condensed"/>
              <a:cs typeface="Helvetica Neue Bold Condensed"/>
            </a:endParaRPr>
          </a:p>
        </p:txBody>
      </p:sp>
      <p:sp>
        <p:nvSpPr>
          <p:cNvPr id="4" name="Content Placeholder 2"/>
          <p:cNvSpPr>
            <a:spLocks noGrp="1"/>
          </p:cNvSpPr>
          <p:nvPr>
            <p:ph idx="1"/>
          </p:nvPr>
        </p:nvSpPr>
        <p:spPr>
          <a:xfrm>
            <a:off x="838200" y="2057400"/>
            <a:ext cx="4724400" cy="3886200"/>
          </a:xfrm>
        </p:spPr>
        <p:txBody>
          <a:bodyPr anchor="t"/>
          <a:lstStyle/>
          <a:p>
            <a:r>
              <a:rPr lang="en-US" altLang="en-US" dirty="0" smtClean="0">
                <a:solidFill>
                  <a:schemeClr val="bg1"/>
                </a:solidFill>
                <a:latin typeface="Helvetica Neue Medium"/>
                <a:cs typeface="Helvetica Neue Medium"/>
              </a:rPr>
              <a:t>Spent significant time building cost comparison models</a:t>
            </a:r>
          </a:p>
          <a:p>
            <a:r>
              <a:rPr lang="en-US" altLang="en-US" dirty="0" smtClean="0">
                <a:solidFill>
                  <a:schemeClr val="bg1"/>
                </a:solidFill>
                <a:latin typeface="Helvetica Neue Medium"/>
                <a:cs typeface="Helvetica Neue Medium"/>
              </a:rPr>
              <a:t>Used 5-year, then 10-year, TCO</a:t>
            </a:r>
          </a:p>
          <a:p>
            <a:r>
              <a:rPr lang="en-US" altLang="en-US" dirty="0" smtClean="0">
                <a:solidFill>
                  <a:schemeClr val="bg1"/>
                </a:solidFill>
                <a:latin typeface="Helvetica Neue Medium"/>
                <a:cs typeface="Helvetica Neue Medium"/>
              </a:rPr>
              <a:t>We found the cost stayed same, but services and reliability significantly improved.  </a:t>
            </a:r>
          </a:p>
          <a:p>
            <a:r>
              <a:rPr lang="en-US" altLang="en-US" dirty="0" smtClean="0">
                <a:solidFill>
                  <a:schemeClr val="bg1"/>
                </a:solidFill>
                <a:latin typeface="Helvetica Neue Medium"/>
                <a:cs typeface="Helvetica Neue Medium"/>
              </a:rPr>
              <a:t>Value add, not cost add</a:t>
            </a:r>
          </a:p>
          <a:p>
            <a:r>
              <a:rPr lang="en-US" altLang="en-US" dirty="0" smtClean="0">
                <a:solidFill>
                  <a:schemeClr val="bg1"/>
                </a:solidFill>
                <a:latin typeface="Helvetica Neue Medium"/>
                <a:cs typeface="Helvetica Neue Medium"/>
              </a:rPr>
              <a:t>Resonated most with senior executives</a:t>
            </a:r>
            <a:endParaRPr lang="en-US" altLang="en-US" dirty="0" smtClean="0">
              <a:latin typeface="Helvetica Neue Medium"/>
              <a:cs typeface="Helvetica Neue Medium"/>
            </a:endParaRPr>
          </a:p>
        </p:txBody>
      </p:sp>
    </p:spTree>
    <p:extLst>
      <p:ext uri="{BB962C8B-B14F-4D97-AF65-F5344CB8AC3E}">
        <p14:creationId xmlns:p14="http://schemas.microsoft.com/office/powerpoint/2010/main" val="28407222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r>
              <a:rPr lang="en-US" dirty="0" smtClean="0">
                <a:latin typeface="Helvetica Neue Bold Condensed"/>
                <a:cs typeface="Helvetica Neue Bold Condensed"/>
              </a:rPr>
              <a:t>Not all ideas seem good</a:t>
            </a:r>
            <a:endParaRPr lang="en-US" dirty="0">
              <a:latin typeface="Helvetica Neue Bold Condensed"/>
              <a:cs typeface="Helvetica Neue Bold Condensed"/>
            </a:endParaRP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429000"/>
            <a:ext cx="5465907" cy="2286000"/>
          </a:xfrm>
          <a:prstGeom prst="rect">
            <a:avLst/>
          </a:prstGeom>
          <a:effectLst>
            <a:softEdge rad="190500"/>
          </a:effectLst>
        </p:spPr>
      </p:pic>
      <p:sp>
        <p:nvSpPr>
          <p:cNvPr id="8" name="Content Placeholder 2"/>
          <p:cNvSpPr>
            <a:spLocks noGrp="1"/>
          </p:cNvSpPr>
          <p:nvPr>
            <p:ph idx="1"/>
          </p:nvPr>
        </p:nvSpPr>
        <p:spPr>
          <a:xfrm>
            <a:off x="838200" y="2057400"/>
            <a:ext cx="7924800" cy="2971800"/>
          </a:xfrm>
        </p:spPr>
        <p:txBody>
          <a:bodyPr anchor="t"/>
          <a:lstStyle/>
          <a:p>
            <a:r>
              <a:rPr lang="en-US" altLang="en-US" dirty="0" smtClean="0">
                <a:solidFill>
                  <a:srgbClr val="17375E"/>
                </a:solidFill>
                <a:latin typeface="Helvetica Neue Medium"/>
                <a:cs typeface="Helvetica Neue Medium"/>
              </a:rPr>
              <a:t>Had our differences on the final approach</a:t>
            </a:r>
          </a:p>
          <a:p>
            <a:r>
              <a:rPr lang="en-US" altLang="en-US" dirty="0" smtClean="0">
                <a:solidFill>
                  <a:srgbClr val="17375E"/>
                </a:solidFill>
                <a:latin typeface="Helvetica Neue Medium"/>
                <a:cs typeface="Helvetica Neue Medium"/>
              </a:rPr>
              <a:t>agreed to keep listening</a:t>
            </a:r>
          </a:p>
        </p:txBody>
      </p:sp>
    </p:spTree>
    <p:extLst>
      <p:ext uri="{BB962C8B-B14F-4D97-AF65-F5344CB8AC3E}">
        <p14:creationId xmlns:p14="http://schemas.microsoft.com/office/powerpoint/2010/main" val="78159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latin typeface="Helvetica Neue Bold Condensed"/>
                <a:cs typeface="Helvetica Neue Bold Condensed"/>
              </a:rPr>
              <a:t>Points of Pride</a:t>
            </a:r>
            <a:endParaRPr lang="en-US" dirty="0">
              <a:latin typeface="Helvetica Neue Bold Condensed"/>
              <a:cs typeface="Helvetica Neue Bold Condensed"/>
            </a:endParaRPr>
          </a:p>
        </p:txBody>
      </p:sp>
      <p:sp>
        <p:nvSpPr>
          <p:cNvPr id="4" name="Content Placeholder 2"/>
          <p:cNvSpPr>
            <a:spLocks noGrp="1"/>
          </p:cNvSpPr>
          <p:nvPr>
            <p:ph idx="1"/>
          </p:nvPr>
        </p:nvSpPr>
        <p:spPr>
          <a:xfrm>
            <a:off x="838200" y="2057400"/>
            <a:ext cx="4876800" cy="3810000"/>
          </a:xfrm>
        </p:spPr>
        <p:txBody>
          <a:bodyPr anchor="t"/>
          <a:lstStyle/>
          <a:p>
            <a:r>
              <a:rPr lang="en-US" altLang="en-US" dirty="0" smtClean="0">
                <a:solidFill>
                  <a:srgbClr val="17375E"/>
                </a:solidFill>
                <a:latin typeface="Helvetica Neue Medium"/>
                <a:cs typeface="Helvetica Neue Medium"/>
              </a:rPr>
              <a:t>According to Oracle, first AAU school to move from PS self-hosted to vendor-hosted</a:t>
            </a:r>
          </a:p>
          <a:p>
            <a:r>
              <a:rPr lang="en-US" altLang="en-US" dirty="0" smtClean="0">
                <a:solidFill>
                  <a:srgbClr val="17375E"/>
                </a:solidFill>
                <a:latin typeface="Helvetica Neue Medium"/>
                <a:cs typeface="Helvetica Neue Medium"/>
              </a:rPr>
              <a:t>CWRU Legal reported contract is most university-fair they have encountered</a:t>
            </a:r>
          </a:p>
          <a:p>
            <a:r>
              <a:rPr lang="en-US" altLang="en-US" dirty="0">
                <a:solidFill>
                  <a:srgbClr val="17375E"/>
                </a:solidFill>
                <a:latin typeface="Helvetica Neue Medium"/>
                <a:cs typeface="Helvetica Neue Medium"/>
              </a:rPr>
              <a:t>N</a:t>
            </a:r>
            <a:r>
              <a:rPr lang="en-US" altLang="en-US" dirty="0" smtClean="0">
                <a:solidFill>
                  <a:srgbClr val="17375E"/>
                </a:solidFill>
                <a:latin typeface="Helvetica Neue Medium"/>
                <a:cs typeface="Helvetica Neue Medium"/>
              </a:rPr>
              <a:t>egotiations were very even from both sides</a:t>
            </a:r>
          </a:p>
        </p:txBody>
      </p:sp>
    </p:spTree>
    <p:extLst>
      <p:ext uri="{BB962C8B-B14F-4D97-AF65-F5344CB8AC3E}">
        <p14:creationId xmlns:p14="http://schemas.microsoft.com/office/powerpoint/2010/main" val="199882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latin typeface="Helvetica Neue Bold Condensed"/>
                <a:cs typeface="Helvetica Neue Bold Condensed"/>
              </a:rPr>
              <a:t>Lessons Learned</a:t>
            </a:r>
            <a:endParaRPr lang="en-US" dirty="0">
              <a:latin typeface="Helvetica Neue Bold Condensed"/>
              <a:cs typeface="Helvetica Neue Bold Condensed"/>
            </a:endParaRPr>
          </a:p>
        </p:txBody>
      </p:sp>
      <p:sp>
        <p:nvSpPr>
          <p:cNvPr id="4" name="Content Placeholder 2"/>
          <p:cNvSpPr>
            <a:spLocks noGrp="1"/>
          </p:cNvSpPr>
          <p:nvPr>
            <p:ph idx="1"/>
          </p:nvPr>
        </p:nvSpPr>
        <p:spPr>
          <a:xfrm>
            <a:off x="838200" y="2057400"/>
            <a:ext cx="5029200" cy="3962400"/>
          </a:xfrm>
        </p:spPr>
        <p:txBody>
          <a:bodyPr anchor="t">
            <a:normAutofit/>
          </a:bodyPr>
          <a:lstStyle/>
          <a:p>
            <a:pPr marL="474662" indent="-457200">
              <a:buFont typeface="+mj-lt"/>
              <a:buAutoNum type="arabicPeriod"/>
            </a:pPr>
            <a:r>
              <a:rPr lang="en-US" altLang="en-US" dirty="0" smtClean="0">
                <a:solidFill>
                  <a:schemeClr val="bg1"/>
                </a:solidFill>
                <a:latin typeface="Helvetica Neue Medium"/>
                <a:cs typeface="Helvetica Neue Medium"/>
              </a:rPr>
              <a:t>Remain committed, but listen openly to constituents</a:t>
            </a:r>
          </a:p>
          <a:p>
            <a:pPr marL="474662" indent="-457200">
              <a:buFont typeface="+mj-lt"/>
              <a:buAutoNum type="arabicPeriod"/>
            </a:pPr>
            <a:r>
              <a:rPr lang="en-US" altLang="en-US" dirty="0" smtClean="0">
                <a:solidFill>
                  <a:schemeClr val="bg1"/>
                </a:solidFill>
                <a:latin typeface="Helvetica Neue Medium"/>
                <a:cs typeface="Helvetica Neue Medium"/>
              </a:rPr>
              <a:t>Remember what the key objectives are throughout</a:t>
            </a:r>
          </a:p>
          <a:p>
            <a:pPr marL="474662" indent="-457200">
              <a:buFont typeface="+mj-lt"/>
              <a:buAutoNum type="arabicPeriod"/>
            </a:pPr>
            <a:r>
              <a:rPr lang="en-US" altLang="en-US" dirty="0" smtClean="0">
                <a:solidFill>
                  <a:schemeClr val="bg1"/>
                </a:solidFill>
                <a:latin typeface="Helvetica Neue Medium"/>
                <a:cs typeface="Helvetica Neue Medium"/>
              </a:rPr>
              <a:t>Quantify, quantify, quantify</a:t>
            </a:r>
          </a:p>
          <a:p>
            <a:pPr marL="474662" indent="-457200">
              <a:buFont typeface="+mj-lt"/>
              <a:buAutoNum type="arabicPeriod"/>
            </a:pPr>
            <a:r>
              <a:rPr lang="en-US" altLang="en-US" dirty="0" smtClean="0">
                <a:solidFill>
                  <a:schemeClr val="bg1"/>
                </a:solidFill>
                <a:latin typeface="Helvetica Neue Medium"/>
                <a:cs typeface="Helvetica Neue Medium"/>
              </a:rPr>
              <a:t>Engage experts when group realizes limitations</a:t>
            </a:r>
          </a:p>
          <a:p>
            <a:pPr marL="474662" indent="-457200">
              <a:buFont typeface="+mj-lt"/>
              <a:buAutoNum type="arabicPeriod"/>
            </a:pPr>
            <a:endParaRPr lang="en-US" altLang="en-US" dirty="0" smtClean="0">
              <a:solidFill>
                <a:schemeClr val="bg1"/>
              </a:solidFill>
              <a:latin typeface="Helvetica Neue Medium"/>
              <a:cs typeface="Helvetica Neue Medium"/>
            </a:endParaRPr>
          </a:p>
          <a:p>
            <a:r>
              <a:rPr lang="en-US" altLang="en-US" dirty="0" smtClean="0">
                <a:solidFill>
                  <a:schemeClr val="bg1"/>
                </a:solidFill>
                <a:latin typeface="Helvetica Neue Medium"/>
                <a:cs typeface="Helvetica Neue Medium"/>
              </a:rPr>
              <a:t>Communicate often with stakeholders at all levels</a:t>
            </a:r>
          </a:p>
          <a:p>
            <a:endParaRPr lang="en-US" altLang="en-US" dirty="0" smtClean="0">
              <a:latin typeface="Helvetica Neue Medium"/>
              <a:cs typeface="Helvetica Neue Medium"/>
            </a:endParaRPr>
          </a:p>
          <a:p>
            <a:endParaRPr lang="en-US" altLang="en-US" dirty="0" smtClean="0">
              <a:latin typeface="Helvetica Neue Medium"/>
              <a:cs typeface="Helvetica Neue Medium"/>
            </a:endParaRPr>
          </a:p>
        </p:txBody>
      </p:sp>
    </p:spTree>
    <p:extLst>
      <p:ext uri="{BB962C8B-B14F-4D97-AF65-F5344CB8AC3E}">
        <p14:creationId xmlns:p14="http://schemas.microsoft.com/office/powerpoint/2010/main" val="162597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5334000" y="1981200"/>
            <a:ext cx="3505200" cy="3733800"/>
          </a:xfrm>
        </p:spPr>
        <p:txBody>
          <a:bodyPr anchor="t"/>
          <a:lstStyle/>
          <a:p>
            <a:pPr marL="17462" indent="0">
              <a:buNone/>
            </a:pPr>
            <a:r>
              <a:rPr lang="en-US" altLang="en-US" sz="2800" b="1" dirty="0" smtClean="0">
                <a:solidFill>
                  <a:srgbClr val="00863D"/>
                </a:solidFill>
                <a:latin typeface="Helvetica Neue Medium"/>
                <a:cs typeface="Helvetica Neue Medium"/>
              </a:rPr>
              <a:t>Steve Reinhardt</a:t>
            </a:r>
          </a:p>
          <a:p>
            <a:r>
              <a:rPr lang="en-US" altLang="en-US" dirty="0" smtClean="0">
                <a:latin typeface="Helvetica Neue Medium"/>
                <a:cs typeface="Helvetica Neue Medium"/>
              </a:rPr>
              <a:t>Associate Director, Build </a:t>
            </a:r>
          </a:p>
          <a:p>
            <a:r>
              <a:rPr lang="en-US" altLang="en-US" dirty="0" smtClean="0">
                <a:latin typeface="Helvetica Neue Medium"/>
                <a:cs typeface="Helvetica Neue Medium"/>
              </a:rPr>
              <a:t>CWRU</a:t>
            </a:r>
          </a:p>
          <a:p>
            <a:r>
              <a:rPr lang="en-US" altLang="en-US" dirty="0" smtClean="0">
                <a:latin typeface="Helvetica Neue Medium"/>
                <a:cs typeface="Helvetica Neue Medium"/>
              </a:rPr>
              <a:t>Central </a:t>
            </a:r>
            <a:r>
              <a:rPr lang="en-US" altLang="en-US" dirty="0">
                <a:latin typeface="Helvetica Neue Medium"/>
                <a:cs typeface="Helvetica Neue Medium"/>
              </a:rPr>
              <a:t>ITS </a:t>
            </a:r>
            <a:r>
              <a:rPr lang="en-US" altLang="en-US" dirty="0" smtClean="0">
                <a:latin typeface="Helvetica Neue Medium"/>
                <a:cs typeface="Helvetica Neue Medium"/>
              </a:rPr>
              <a:t>division</a:t>
            </a:r>
            <a:endParaRPr lang="en-US" altLang="en-US" dirty="0">
              <a:latin typeface="Helvetica Neue Medium"/>
              <a:cs typeface="Helvetica Neue Medium"/>
            </a:endParaRPr>
          </a:p>
          <a:p>
            <a:pPr marL="17462" indent="0">
              <a:buNone/>
            </a:pPr>
            <a:endParaRPr lang="en-US" altLang="en-US" dirty="0" smtClean="0">
              <a:latin typeface="Helvetica Neue Medium"/>
              <a:cs typeface="Helvetica Neue Medium"/>
            </a:endParaRPr>
          </a:p>
          <a:p>
            <a:r>
              <a:rPr lang="en-US" altLang="en-US" dirty="0" smtClean="0">
                <a:latin typeface="Helvetica Neue Medium"/>
                <a:cs typeface="Helvetica Neue Medium"/>
              </a:rPr>
              <a:t>Almost 20 years in IT</a:t>
            </a:r>
          </a:p>
          <a:p>
            <a:r>
              <a:rPr lang="en-US" altLang="en-US" dirty="0">
                <a:latin typeface="Helvetica Neue Medium"/>
                <a:cs typeface="Helvetica Neue Medium"/>
              </a:rPr>
              <a:t>Father of three, all Lego fans</a:t>
            </a:r>
            <a:endParaRPr lang="en-US" altLang="en-US" dirty="0" smtClean="0">
              <a:latin typeface="Helvetica Neue Medium"/>
              <a:cs typeface="Helvetica Neue Medium"/>
            </a:endParaRPr>
          </a:p>
          <a:p>
            <a:endParaRPr lang="en-US" altLang="en-US" dirty="0">
              <a:latin typeface="Helvetica Neue Medium"/>
              <a:cs typeface="Helvetica Neue Medium"/>
            </a:endParaRPr>
          </a:p>
          <a:p>
            <a:endParaRPr lang="en-US" altLang="en-US" dirty="0" smtClean="0">
              <a:latin typeface="Helvetica Neue Medium"/>
              <a:cs typeface="Helvetica Neue Medium"/>
            </a:endParaRPr>
          </a:p>
          <a:p>
            <a:endParaRPr lang="en-US" altLang="en-US" dirty="0">
              <a:latin typeface="Helvetica Neue Medium"/>
              <a:cs typeface="Helvetica Neue Medium"/>
            </a:endParaRPr>
          </a:p>
        </p:txBody>
      </p:sp>
      <p:sp>
        <p:nvSpPr>
          <p:cNvPr id="2" name="Title 1"/>
          <p:cNvSpPr>
            <a:spLocks noGrp="1"/>
          </p:cNvSpPr>
          <p:nvPr>
            <p:ph type="title"/>
          </p:nvPr>
        </p:nvSpPr>
        <p:spPr/>
        <p:txBody>
          <a:bodyPr anchor="t"/>
          <a:lstStyle/>
          <a:p>
            <a:r>
              <a:rPr lang="en-US" dirty="0" smtClean="0">
                <a:latin typeface="Helvetica Neue Bold Condensed"/>
                <a:cs typeface="Helvetica Neue Bold Condensed"/>
              </a:rPr>
              <a:t>Presenters</a:t>
            </a:r>
            <a:endParaRPr lang="en-US" dirty="0">
              <a:latin typeface="Helvetica Neue Bold Condensed"/>
              <a:cs typeface="Helvetica Neue Bold Condensed"/>
            </a:endParaRPr>
          </a:p>
        </p:txBody>
      </p:sp>
      <p:grpSp>
        <p:nvGrpSpPr>
          <p:cNvPr id="3" name="Group 2"/>
          <p:cNvGrpSpPr/>
          <p:nvPr/>
        </p:nvGrpSpPr>
        <p:grpSpPr>
          <a:xfrm>
            <a:off x="2819400" y="4724400"/>
            <a:ext cx="2362200" cy="1828800"/>
            <a:chOff x="5562600" y="3429000"/>
            <a:chExt cx="2362200" cy="1828800"/>
          </a:xfrm>
        </p:grpSpPr>
        <p:sp>
          <p:nvSpPr>
            <p:cNvPr id="5" name="Rectangle 4"/>
            <p:cNvSpPr/>
            <p:nvPr/>
          </p:nvSpPr>
          <p:spPr>
            <a:xfrm>
              <a:off x="5562600" y="3429000"/>
              <a:ext cx="2362200" cy="1828800"/>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 name="Picture 3" descr="cwru stacked logo blue no tag.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3505200"/>
              <a:ext cx="2209292" cy="1649633"/>
            </a:xfrm>
            <a:prstGeom prst="rect">
              <a:avLst/>
            </a:prstGeom>
          </p:spPr>
        </p:pic>
      </p:grpSp>
      <p:sp>
        <p:nvSpPr>
          <p:cNvPr id="7" name="Content Placeholder 2"/>
          <p:cNvSpPr txBox="1">
            <a:spLocks/>
          </p:cNvSpPr>
          <p:nvPr/>
        </p:nvSpPr>
        <p:spPr>
          <a:xfrm>
            <a:off x="304800" y="1981200"/>
            <a:ext cx="4343400" cy="3733800"/>
          </a:xfrm>
          <a:prstGeom prst="rect">
            <a:avLst/>
          </a:prstGeom>
        </p:spPr>
        <p:txBody>
          <a:bodyPr vert="horz" lIns="91440" tIns="45720" rIns="91440" bIns="45720" rtlCol="0" anchor="t">
            <a:normAutofit/>
          </a:bodyPr>
          <a:lstStyle>
            <a:lvl1pPr marL="273050" indent="-255588" algn="l" rtl="0" eaLnBrk="0" fontAlgn="base" hangingPunct="0">
              <a:spcBef>
                <a:spcPct val="20000"/>
              </a:spcBef>
              <a:spcAft>
                <a:spcPct val="0"/>
              </a:spcAft>
              <a:buClr>
                <a:schemeClr val="bg1"/>
              </a:buClr>
              <a:buSzPct val="100000"/>
              <a:buFont typeface="Arial" panose="020B0604020202020204" pitchFamily="34" charset="0"/>
              <a:buChar char="•"/>
              <a:defRPr sz="21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39763" indent="-255588" algn="l" rtl="0" eaLnBrk="0" fontAlgn="base" hangingPunct="0">
              <a:spcBef>
                <a:spcPct val="20000"/>
              </a:spcBef>
              <a:spcAft>
                <a:spcPct val="0"/>
              </a:spcAft>
              <a:buClr>
                <a:schemeClr val="bg1"/>
              </a:buClr>
              <a:buSzPct val="100000"/>
              <a:buFont typeface="Arial" panose="020B0604020202020204" pitchFamily="34" charset="0"/>
              <a:buChar char="•"/>
              <a:defRPr sz="19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2pPr>
            <a:lvl3pPr marL="1004888" indent="-255588" algn="l" rtl="0" eaLnBrk="0" fontAlgn="base" hangingPunct="0">
              <a:spcBef>
                <a:spcPct val="20000"/>
              </a:spcBef>
              <a:spcAft>
                <a:spcPct val="0"/>
              </a:spcAft>
              <a:buClr>
                <a:schemeClr val="bg1"/>
              </a:buClr>
              <a:buSzPct val="100000"/>
              <a:buFont typeface="Arial" panose="020B0604020202020204" pitchFamily="34" charset="0"/>
              <a:buChar char="•"/>
              <a:defRPr sz="17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3pPr>
            <a:lvl4pPr marL="1371600" indent="-255588" algn="l" rtl="0" eaLnBrk="0" fontAlgn="base" hangingPunct="0">
              <a:spcBef>
                <a:spcPct val="20000"/>
              </a:spcBef>
              <a:spcAft>
                <a:spcPct val="0"/>
              </a:spcAft>
              <a:buClr>
                <a:schemeClr val="bg1"/>
              </a:buClr>
              <a:buSzPct val="100000"/>
              <a:buFont typeface="Arial" panose="020B0604020202020204" pitchFamily="34" charset="0"/>
              <a:buChar char="•"/>
              <a:defRPr sz="16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4pPr>
            <a:lvl5pPr marL="1644650" indent="-255588" algn="l" rtl="0" eaLnBrk="0" fontAlgn="base" hangingPunct="0">
              <a:spcBef>
                <a:spcPct val="20000"/>
              </a:spcBef>
              <a:spcAft>
                <a:spcPct val="0"/>
              </a:spcAft>
              <a:buClr>
                <a:schemeClr val="bg1"/>
              </a:buClr>
              <a:buSzPct val="100000"/>
              <a:buFont typeface="Arial" panose="020B0604020202020204" pitchFamily="34" charset="0"/>
              <a:buChar char="•"/>
              <a:defRPr sz="15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7462" indent="0">
              <a:buFont typeface="Arial" panose="020B0604020202020204" pitchFamily="34" charset="0"/>
              <a:buNone/>
            </a:pPr>
            <a:r>
              <a:rPr lang="en-US" altLang="en-US" sz="2800" b="1" dirty="0" smtClean="0">
                <a:solidFill>
                  <a:srgbClr val="00863D"/>
                </a:solidFill>
                <a:latin typeface="Helvetica Neue Medium"/>
                <a:cs typeface="Helvetica Neue Medium"/>
              </a:rPr>
              <a:t>Colleen Nagy</a:t>
            </a:r>
          </a:p>
          <a:p>
            <a:r>
              <a:rPr lang="en-US" altLang="en-US" dirty="0" smtClean="0">
                <a:latin typeface="Helvetica Neue Medium"/>
                <a:cs typeface="Helvetica Neue Medium"/>
              </a:rPr>
              <a:t>Senior Director, Design &amp; Build</a:t>
            </a:r>
          </a:p>
          <a:p>
            <a:r>
              <a:rPr lang="en-US" altLang="en-US" dirty="0" smtClean="0">
                <a:latin typeface="Helvetica Neue Medium"/>
                <a:cs typeface="Helvetica Neue Medium"/>
              </a:rPr>
              <a:t>CWRU</a:t>
            </a:r>
          </a:p>
          <a:p>
            <a:r>
              <a:rPr lang="en-US" altLang="en-US" dirty="0" smtClean="0">
                <a:latin typeface="Helvetica Neue Medium"/>
                <a:cs typeface="Helvetica Neue Medium"/>
              </a:rPr>
              <a:t>Central ITS division</a:t>
            </a:r>
          </a:p>
          <a:p>
            <a:pPr marL="17462" indent="0">
              <a:buFont typeface="Arial" panose="020B0604020202020204" pitchFamily="34" charset="0"/>
              <a:buNone/>
            </a:pPr>
            <a:endParaRPr lang="en-US" altLang="en-US" dirty="0" smtClean="0">
              <a:latin typeface="Helvetica Neue Medium"/>
              <a:cs typeface="Helvetica Neue Medium"/>
            </a:endParaRPr>
          </a:p>
          <a:p>
            <a:r>
              <a:rPr lang="en-US" altLang="en-US" dirty="0">
                <a:latin typeface="Helvetica Neue Medium"/>
                <a:cs typeface="Helvetica Neue Medium"/>
              </a:rPr>
              <a:t>3</a:t>
            </a:r>
            <a:r>
              <a:rPr lang="en-US" altLang="en-US" dirty="0" smtClean="0">
                <a:latin typeface="Helvetica Neue Medium"/>
                <a:cs typeface="Helvetica Neue Medium"/>
              </a:rPr>
              <a:t>0 years in IT</a:t>
            </a:r>
          </a:p>
          <a:p>
            <a:r>
              <a:rPr lang="en-US" altLang="en-US" dirty="0" smtClean="0">
                <a:latin typeface="Helvetica Neue Medium"/>
                <a:cs typeface="Helvetica Neue Medium"/>
              </a:rPr>
              <a:t>Lego fan</a:t>
            </a:r>
          </a:p>
          <a:p>
            <a:endParaRPr lang="en-US" altLang="en-US" dirty="0" smtClean="0">
              <a:latin typeface="Helvetica Neue Medium"/>
              <a:cs typeface="Helvetica Neue Medium"/>
            </a:endParaRPr>
          </a:p>
          <a:p>
            <a:endParaRPr lang="en-US" altLang="en-US" dirty="0">
              <a:latin typeface="Helvetica Neue Medium"/>
              <a:cs typeface="Helvetica Neue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latin typeface="Helvetica Neue Bold Condensed"/>
                <a:cs typeface="Helvetica Neue Bold Condensed"/>
              </a:rPr>
              <a:t>Next Steps</a:t>
            </a:r>
            <a:endParaRPr lang="en-US" dirty="0">
              <a:latin typeface="Helvetica Neue Bold Condensed"/>
              <a:cs typeface="Helvetica Neue Bold Condensed"/>
            </a:endParaRPr>
          </a:p>
        </p:txBody>
      </p:sp>
      <p:sp>
        <p:nvSpPr>
          <p:cNvPr id="4" name="Content Placeholder 2"/>
          <p:cNvSpPr>
            <a:spLocks noGrp="1"/>
          </p:cNvSpPr>
          <p:nvPr>
            <p:ph idx="1"/>
          </p:nvPr>
        </p:nvSpPr>
        <p:spPr>
          <a:xfrm>
            <a:off x="838200" y="2057400"/>
            <a:ext cx="4876800" cy="4343400"/>
          </a:xfrm>
        </p:spPr>
        <p:txBody>
          <a:bodyPr anchor="t"/>
          <a:lstStyle/>
          <a:p>
            <a:r>
              <a:rPr lang="en-US" altLang="en-US" dirty="0" smtClean="0">
                <a:solidFill>
                  <a:schemeClr val="bg1"/>
                </a:solidFill>
                <a:latin typeface="Helvetica Neue Medium"/>
                <a:cs typeface="Helvetica Neue Medium"/>
              </a:rPr>
              <a:t>Started transition in September 2013</a:t>
            </a:r>
          </a:p>
          <a:p>
            <a:r>
              <a:rPr lang="en-US" altLang="en-US" dirty="0" smtClean="0">
                <a:solidFill>
                  <a:schemeClr val="bg1"/>
                </a:solidFill>
                <a:latin typeface="Helvetica Neue Medium"/>
                <a:cs typeface="Helvetica Neue Medium"/>
              </a:rPr>
              <a:t>Joint project management</a:t>
            </a:r>
          </a:p>
          <a:p>
            <a:r>
              <a:rPr lang="en-US" altLang="en-US" dirty="0" smtClean="0">
                <a:solidFill>
                  <a:schemeClr val="bg1"/>
                </a:solidFill>
                <a:latin typeface="Helvetica Neue Medium"/>
                <a:cs typeface="Helvetica Neue Medium"/>
              </a:rPr>
              <a:t>Completed first migration, Phire, in February</a:t>
            </a:r>
          </a:p>
          <a:p>
            <a:r>
              <a:rPr lang="en-US" altLang="en-US" dirty="0" smtClean="0">
                <a:solidFill>
                  <a:schemeClr val="bg1"/>
                </a:solidFill>
                <a:latin typeface="Helvetica Neue Medium"/>
                <a:cs typeface="Helvetica Neue Medium"/>
              </a:rPr>
              <a:t>Lots of work, especially testing</a:t>
            </a:r>
          </a:p>
          <a:p>
            <a:r>
              <a:rPr lang="en-US" altLang="en-US" dirty="0" smtClean="0">
                <a:solidFill>
                  <a:schemeClr val="bg1"/>
                </a:solidFill>
                <a:latin typeface="Helvetica Neue Medium"/>
                <a:cs typeface="Helvetica Neue Medium"/>
              </a:rPr>
              <a:t>HCM, SIS &amp; FIN cutover in May, July and finally September</a:t>
            </a:r>
          </a:p>
          <a:p>
            <a:endParaRPr lang="en-US" altLang="en-US" dirty="0">
              <a:solidFill>
                <a:schemeClr val="bg1"/>
              </a:solidFill>
              <a:latin typeface="Helvetica Neue Medium"/>
              <a:cs typeface="Helvetica Neue Medium"/>
            </a:endParaRPr>
          </a:p>
          <a:p>
            <a:r>
              <a:rPr lang="en-US" altLang="en-US" dirty="0" smtClean="0">
                <a:solidFill>
                  <a:schemeClr val="bg1"/>
                </a:solidFill>
                <a:latin typeface="Helvetica Neue Medium"/>
                <a:cs typeface="Helvetica Neue Medium"/>
              </a:rPr>
              <a:t>FIN and HCM upgrades going to RFP for 2015 completion</a:t>
            </a:r>
          </a:p>
          <a:p>
            <a:endParaRPr lang="en-US" altLang="en-US" dirty="0" smtClean="0">
              <a:latin typeface="Helvetica Neue Medium"/>
              <a:cs typeface="Helvetica Neue Medium"/>
            </a:endParaRPr>
          </a:p>
          <a:p>
            <a:endParaRPr lang="en-US" altLang="en-US" dirty="0" smtClean="0">
              <a:latin typeface="Helvetica Neue Medium"/>
              <a:cs typeface="Helvetica Neue Medium"/>
            </a:endParaRPr>
          </a:p>
        </p:txBody>
      </p:sp>
    </p:spTree>
    <p:extLst>
      <p:ext uri="{BB962C8B-B14F-4D97-AF65-F5344CB8AC3E}">
        <p14:creationId xmlns:p14="http://schemas.microsoft.com/office/powerpoint/2010/main" val="124077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33600"/>
            <a:ext cx="4495800" cy="914400"/>
          </a:xfrm>
        </p:spPr>
        <p:txBody>
          <a:bodyPr anchor="t"/>
          <a:lstStyle/>
          <a:p>
            <a:r>
              <a:rPr lang="en-US" dirty="0" smtClean="0">
                <a:latin typeface="Helvetica Neue Bold Condensed"/>
                <a:cs typeface="Helvetica Neue Bold Condensed"/>
              </a:rPr>
              <a:t>Questions?</a:t>
            </a:r>
            <a:endParaRPr lang="en-US" dirty="0">
              <a:latin typeface="Helvetica Neue Bold Condensed"/>
              <a:cs typeface="Helvetica Neue Bold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57400"/>
            <a:ext cx="7543800" cy="2514600"/>
          </a:xfrm>
        </p:spPr>
        <p:txBody>
          <a:bodyPr anchor="t">
            <a:normAutofit lnSpcReduction="10000"/>
          </a:bodyPr>
          <a:lstStyle/>
          <a:p>
            <a:pPr marL="17462" indent="0">
              <a:buNone/>
            </a:pPr>
            <a:r>
              <a:rPr lang="en-US" dirty="0" smtClean="0">
                <a:solidFill>
                  <a:srgbClr val="17375E"/>
                </a:solidFill>
                <a:latin typeface="Helvetica Neue Medium"/>
                <a:cs typeface="Helvetica Neue Medium"/>
              </a:rPr>
              <a:t>Colleen Nagy</a:t>
            </a:r>
          </a:p>
          <a:p>
            <a:pPr lvl="1"/>
            <a:r>
              <a:rPr lang="en-US" dirty="0">
                <a:solidFill>
                  <a:srgbClr val="17375E"/>
                </a:solidFill>
                <a:latin typeface="Helvetica Neue Medium"/>
                <a:cs typeface="Helvetica Neue Medium"/>
              </a:rPr>
              <a:t>E-mail</a:t>
            </a:r>
            <a:r>
              <a:rPr lang="en-US" dirty="0" smtClean="0">
                <a:solidFill>
                  <a:srgbClr val="17375E"/>
                </a:solidFill>
                <a:latin typeface="Helvetica Neue Medium"/>
                <a:cs typeface="Helvetica Neue Medium"/>
              </a:rPr>
              <a:t>: </a:t>
            </a:r>
            <a:r>
              <a:rPr lang="en-US" dirty="0" err="1" smtClean="0">
                <a:solidFill>
                  <a:srgbClr val="17375E"/>
                </a:solidFill>
                <a:latin typeface="Helvetica Neue Medium"/>
                <a:cs typeface="Helvetica Neue Medium"/>
              </a:rPr>
              <a:t>colleen.nagy@</a:t>
            </a:r>
            <a:r>
              <a:rPr lang="en-US" dirty="0" err="1">
                <a:solidFill>
                  <a:srgbClr val="17375E"/>
                </a:solidFill>
                <a:latin typeface="Helvetica Neue Medium"/>
                <a:cs typeface="Helvetica Neue Medium"/>
              </a:rPr>
              <a:t>case.edu</a:t>
            </a:r>
            <a:endParaRPr lang="en-US" dirty="0">
              <a:solidFill>
                <a:srgbClr val="17375E"/>
              </a:solidFill>
              <a:latin typeface="Helvetica Neue Medium"/>
              <a:cs typeface="Helvetica Neue Medium"/>
            </a:endParaRPr>
          </a:p>
          <a:p>
            <a:pPr lvl="1"/>
            <a:r>
              <a:rPr lang="en-US" dirty="0">
                <a:solidFill>
                  <a:srgbClr val="17375E"/>
                </a:solidFill>
                <a:latin typeface="Helvetica Neue Medium"/>
                <a:cs typeface="Helvetica Neue Medium"/>
              </a:rPr>
              <a:t>Phone: 216-368</a:t>
            </a:r>
            <a:r>
              <a:rPr lang="en-US" dirty="0" smtClean="0">
                <a:solidFill>
                  <a:srgbClr val="17375E"/>
                </a:solidFill>
                <a:latin typeface="Helvetica Neue Medium"/>
                <a:cs typeface="Helvetica Neue Medium"/>
              </a:rPr>
              <a:t>-8593</a:t>
            </a:r>
            <a:endParaRPr lang="en-US" dirty="0">
              <a:solidFill>
                <a:srgbClr val="17375E"/>
              </a:solidFill>
              <a:latin typeface="Helvetica Neue Medium"/>
              <a:cs typeface="Helvetica Neue Medium"/>
            </a:endParaRPr>
          </a:p>
          <a:p>
            <a:pPr marL="17462" indent="0">
              <a:buNone/>
            </a:pPr>
            <a:endParaRPr lang="en-US" dirty="0">
              <a:solidFill>
                <a:srgbClr val="17375E"/>
              </a:solidFill>
              <a:latin typeface="Helvetica Neue Medium"/>
              <a:cs typeface="Helvetica Neue Medium"/>
            </a:endParaRPr>
          </a:p>
          <a:p>
            <a:pPr marL="17462" indent="0">
              <a:buNone/>
            </a:pPr>
            <a:r>
              <a:rPr lang="en-US" dirty="0" smtClean="0">
                <a:solidFill>
                  <a:srgbClr val="17375E"/>
                </a:solidFill>
                <a:latin typeface="Helvetica Neue Medium"/>
                <a:cs typeface="Helvetica Neue Medium"/>
              </a:rPr>
              <a:t>Steve Reinhardt</a:t>
            </a:r>
          </a:p>
          <a:p>
            <a:pPr lvl="1"/>
            <a:r>
              <a:rPr lang="en-US" dirty="0" smtClean="0">
                <a:solidFill>
                  <a:srgbClr val="17375E"/>
                </a:solidFill>
                <a:latin typeface="Helvetica Neue Medium"/>
                <a:cs typeface="Helvetica Neue Medium"/>
              </a:rPr>
              <a:t>E-mail: steve.reinhardt@case.edu</a:t>
            </a:r>
            <a:endParaRPr lang="en-US" dirty="0">
              <a:solidFill>
                <a:srgbClr val="17375E"/>
              </a:solidFill>
              <a:latin typeface="Helvetica Neue Medium"/>
              <a:cs typeface="Helvetica Neue Medium"/>
            </a:endParaRPr>
          </a:p>
          <a:p>
            <a:pPr lvl="1"/>
            <a:r>
              <a:rPr lang="en-US" dirty="0" smtClean="0">
                <a:solidFill>
                  <a:srgbClr val="17375E"/>
                </a:solidFill>
                <a:latin typeface="Helvetica Neue Medium"/>
                <a:cs typeface="Helvetica Neue Medium"/>
              </a:rPr>
              <a:t>Phone: 216-368-0404</a:t>
            </a:r>
          </a:p>
        </p:txBody>
      </p:sp>
      <p:sp>
        <p:nvSpPr>
          <p:cNvPr id="2" name="Title 1"/>
          <p:cNvSpPr>
            <a:spLocks noGrp="1"/>
          </p:cNvSpPr>
          <p:nvPr>
            <p:ph type="title"/>
          </p:nvPr>
        </p:nvSpPr>
        <p:spPr/>
        <p:txBody>
          <a:bodyPr anchor="t"/>
          <a:lstStyle/>
          <a:p>
            <a:r>
              <a:rPr lang="en-US" dirty="0" smtClean="0">
                <a:latin typeface="Helvetica Neue Bold Condensed"/>
                <a:cs typeface="Helvetica Neue Bold Condensed"/>
              </a:rPr>
              <a:t>Contact</a:t>
            </a:r>
            <a:endParaRPr lang="en-US" dirty="0">
              <a:latin typeface="Helvetica Neue Bold Condensed"/>
              <a:cs typeface="Helvetica Neue Bold Condensed"/>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526742086"/>
              </p:ext>
            </p:extLst>
          </p:nvPr>
        </p:nvGraphicFramePr>
        <p:xfrm>
          <a:off x="3429000" y="5181600"/>
          <a:ext cx="1125682" cy="990600"/>
        </p:xfrm>
        <a:graphic>
          <a:graphicData uri="http://schemas.openxmlformats.org/presentationml/2006/ole">
            <mc:AlternateContent xmlns:mc="http://schemas.openxmlformats.org/markup-compatibility/2006">
              <mc:Choice xmlns:v="urn:schemas-microsoft-com:vml" Requires="v">
                <p:oleObj spid="_x0000_s1053" name="Worksheet" showAsIcon="1" r:id="rId3" imgW="635000" imgH="558800" progId="Excel.Sheet.8">
                  <p:embed/>
                </p:oleObj>
              </mc:Choice>
              <mc:Fallback>
                <p:oleObj name="Worksheet" showAsIcon="1" r:id="rId3" imgW="635000" imgH="558800" progId="Excel.Sheet.8">
                  <p:embed/>
                  <p:pic>
                    <p:nvPicPr>
                      <p:cNvPr id="0" name=""/>
                      <p:cNvPicPr/>
                      <p:nvPr/>
                    </p:nvPicPr>
                    <p:blipFill>
                      <a:blip r:embed="rId4"/>
                      <a:stretch>
                        <a:fillRect/>
                      </a:stretch>
                    </p:blipFill>
                    <p:spPr>
                      <a:xfrm>
                        <a:off x="3429000" y="5181600"/>
                        <a:ext cx="1125682" cy="990600"/>
                      </a:xfrm>
                      <a:prstGeom prst="rect">
                        <a:avLst/>
                      </a:prstGeom>
                    </p:spPr>
                  </p:pic>
                </p:oleObj>
              </mc:Fallback>
            </mc:AlternateContent>
          </a:graphicData>
        </a:graphic>
      </p:graphicFrame>
      <p:sp>
        <p:nvSpPr>
          <p:cNvPr id="5" name="Content Placeholder 2"/>
          <p:cNvSpPr txBox="1">
            <a:spLocks/>
          </p:cNvSpPr>
          <p:nvPr/>
        </p:nvSpPr>
        <p:spPr>
          <a:xfrm>
            <a:off x="1828800" y="4800600"/>
            <a:ext cx="4038600" cy="533400"/>
          </a:xfrm>
          <a:prstGeom prst="rect">
            <a:avLst/>
          </a:prstGeom>
        </p:spPr>
        <p:txBody>
          <a:bodyPr vert="horz" lIns="91440" tIns="45720" rIns="91440" bIns="45720" rtlCol="0" anchor="t">
            <a:normAutofit/>
          </a:bodyPr>
          <a:lstStyle>
            <a:lvl1pPr marL="273050" indent="-255588" algn="l" rtl="0" eaLnBrk="0" fontAlgn="base" hangingPunct="0">
              <a:spcBef>
                <a:spcPct val="20000"/>
              </a:spcBef>
              <a:spcAft>
                <a:spcPct val="0"/>
              </a:spcAft>
              <a:buClr>
                <a:schemeClr val="bg1"/>
              </a:buClr>
              <a:buSzPct val="100000"/>
              <a:buFont typeface="Arial" panose="020B0604020202020204" pitchFamily="34" charset="0"/>
              <a:buChar char="•"/>
              <a:defRPr sz="21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39763" indent="-255588" algn="l" rtl="0" eaLnBrk="0" fontAlgn="base" hangingPunct="0">
              <a:spcBef>
                <a:spcPct val="20000"/>
              </a:spcBef>
              <a:spcAft>
                <a:spcPct val="0"/>
              </a:spcAft>
              <a:buClr>
                <a:schemeClr val="bg1"/>
              </a:buClr>
              <a:buSzPct val="100000"/>
              <a:buFont typeface="Arial" panose="020B0604020202020204" pitchFamily="34" charset="0"/>
              <a:buChar char="•"/>
              <a:defRPr sz="19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2pPr>
            <a:lvl3pPr marL="1004888" indent="-255588" algn="l" rtl="0" eaLnBrk="0" fontAlgn="base" hangingPunct="0">
              <a:spcBef>
                <a:spcPct val="20000"/>
              </a:spcBef>
              <a:spcAft>
                <a:spcPct val="0"/>
              </a:spcAft>
              <a:buClr>
                <a:schemeClr val="bg1"/>
              </a:buClr>
              <a:buSzPct val="100000"/>
              <a:buFont typeface="Arial" panose="020B0604020202020204" pitchFamily="34" charset="0"/>
              <a:buChar char="•"/>
              <a:defRPr sz="17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3pPr>
            <a:lvl4pPr marL="1371600" indent="-255588" algn="l" rtl="0" eaLnBrk="0" fontAlgn="base" hangingPunct="0">
              <a:spcBef>
                <a:spcPct val="20000"/>
              </a:spcBef>
              <a:spcAft>
                <a:spcPct val="0"/>
              </a:spcAft>
              <a:buClr>
                <a:schemeClr val="bg1"/>
              </a:buClr>
              <a:buSzPct val="100000"/>
              <a:buFont typeface="Arial" panose="020B0604020202020204" pitchFamily="34" charset="0"/>
              <a:buChar char="•"/>
              <a:defRPr sz="16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4pPr>
            <a:lvl5pPr marL="1644650" indent="-255588" algn="l" rtl="0" eaLnBrk="0" fontAlgn="base" hangingPunct="0">
              <a:spcBef>
                <a:spcPct val="20000"/>
              </a:spcBef>
              <a:spcAft>
                <a:spcPct val="0"/>
              </a:spcAft>
              <a:buClr>
                <a:schemeClr val="bg1"/>
              </a:buClr>
              <a:buSzPct val="100000"/>
              <a:buFont typeface="Arial" panose="020B0604020202020204" pitchFamily="34" charset="0"/>
              <a:buChar char="•"/>
              <a:defRPr sz="15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7462" indent="0" algn="ctr">
              <a:buFont typeface="Arial" panose="020B0604020202020204" pitchFamily="34" charset="0"/>
              <a:buNone/>
            </a:pPr>
            <a:r>
              <a:rPr lang="en-US" sz="1600" dirty="0" smtClean="0">
                <a:solidFill>
                  <a:srgbClr val="00863D"/>
                </a:solidFill>
                <a:latin typeface="Helvetica Neue Medium"/>
                <a:cs typeface="Helvetica Neue Medium"/>
              </a:rPr>
              <a:t>Vendor RFP Scorecard </a:t>
            </a:r>
            <a:r>
              <a:rPr lang="en-US" sz="1600" dirty="0" err="1" smtClean="0">
                <a:solidFill>
                  <a:srgbClr val="00863D"/>
                </a:solidFill>
                <a:latin typeface="Helvetica Neue Medium"/>
                <a:cs typeface="Helvetica Neue Medium"/>
              </a:rPr>
              <a:t>template.xls</a:t>
            </a:r>
            <a:endParaRPr lang="en-US" sz="1600" dirty="0" smtClean="0">
              <a:solidFill>
                <a:srgbClr val="00863D"/>
              </a:solidFill>
              <a:latin typeface="Helvetica Neue Medium"/>
              <a:cs typeface="Helvetica Neue Medium"/>
            </a:endParaRPr>
          </a:p>
        </p:txBody>
      </p:sp>
      <p:pic>
        <p:nvPicPr>
          <p:cNvPr id="6" name="Content Placeholder 3" descr="lego guy with coffee.jpg"/>
          <p:cNvPicPr>
            <a:picLocks noChangeAspect="1"/>
          </p:cNvPicPr>
          <p:nvPr/>
        </p:nvPicPr>
        <p:blipFill>
          <a:blip r:embed="rId5">
            <a:extLst>
              <a:ext uri="{28A0092B-C50C-407E-A947-70E740481C1C}">
                <a14:useLocalDpi xmlns:a14="http://schemas.microsoft.com/office/drawing/2010/main" val="0"/>
              </a:ext>
            </a:extLst>
          </a:blip>
          <a:srcRect t="13610" b="13610"/>
          <a:stretch>
            <a:fillRect/>
          </a:stretch>
        </p:blipFill>
        <p:spPr>
          <a:xfrm>
            <a:off x="5410200" y="838200"/>
            <a:ext cx="2806700" cy="1530927"/>
          </a:xfrm>
          <a:prstGeom prst="rect">
            <a:avLst/>
          </a:prstGeom>
          <a:effectLst>
            <a:softEdge rad="1651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543800" cy="914400"/>
          </a:xfrm>
        </p:spPr>
        <p:txBody>
          <a:bodyPr anchor="t"/>
          <a:lstStyle/>
          <a:p>
            <a:r>
              <a:rPr lang="en-US" dirty="0" smtClean="0">
                <a:latin typeface="Helvetica Neue Bold Condensed"/>
                <a:cs typeface="Helvetica Neue Bold Condensed"/>
              </a:rPr>
              <a:t>Lessons Learned</a:t>
            </a:r>
            <a:endParaRPr lang="en-US" dirty="0">
              <a:latin typeface="Helvetica Neue Bold Condensed"/>
              <a:cs typeface="Helvetica Neue Bold Condensed"/>
            </a:endParaRPr>
          </a:p>
        </p:txBody>
      </p:sp>
      <p:sp>
        <p:nvSpPr>
          <p:cNvPr id="4" name="Content Placeholder 2"/>
          <p:cNvSpPr>
            <a:spLocks noGrp="1"/>
          </p:cNvSpPr>
          <p:nvPr>
            <p:ph idx="1"/>
          </p:nvPr>
        </p:nvSpPr>
        <p:spPr>
          <a:xfrm>
            <a:off x="838200" y="2057400"/>
            <a:ext cx="7924800" cy="2971800"/>
          </a:xfrm>
        </p:spPr>
        <p:txBody>
          <a:bodyPr anchor="t"/>
          <a:lstStyle/>
          <a:p>
            <a:pPr marL="474662" indent="-457200">
              <a:buFont typeface="+mj-lt"/>
              <a:buAutoNum type="arabicPeriod"/>
            </a:pPr>
            <a:r>
              <a:rPr lang="en-US" altLang="en-US" dirty="0" smtClean="0">
                <a:solidFill>
                  <a:srgbClr val="17375E"/>
                </a:solidFill>
              </a:rPr>
              <a:t>Remain committed, but listen openly to constituents</a:t>
            </a:r>
          </a:p>
          <a:p>
            <a:pPr marL="474662" indent="-457200">
              <a:buFont typeface="+mj-lt"/>
              <a:buAutoNum type="arabicPeriod"/>
            </a:pPr>
            <a:r>
              <a:rPr lang="en-US" altLang="en-US" dirty="0" smtClean="0">
                <a:solidFill>
                  <a:srgbClr val="17375E"/>
                </a:solidFill>
              </a:rPr>
              <a:t>Remember what the key objectives are throughout</a:t>
            </a:r>
          </a:p>
          <a:p>
            <a:pPr marL="474662" indent="-457200">
              <a:buFont typeface="+mj-lt"/>
              <a:buAutoNum type="arabicPeriod"/>
            </a:pPr>
            <a:r>
              <a:rPr lang="en-US" altLang="en-US" dirty="0" smtClean="0">
                <a:solidFill>
                  <a:srgbClr val="17375E"/>
                </a:solidFill>
              </a:rPr>
              <a:t>Quantify, quantify, quantify</a:t>
            </a:r>
          </a:p>
          <a:p>
            <a:pPr marL="474662" indent="-457200">
              <a:buFont typeface="+mj-lt"/>
              <a:buAutoNum type="arabicPeriod"/>
            </a:pPr>
            <a:r>
              <a:rPr lang="en-US" altLang="en-US" dirty="0" smtClean="0">
                <a:solidFill>
                  <a:srgbClr val="17375E"/>
                </a:solidFill>
              </a:rPr>
              <a:t>Engage experts when group realizes limitations</a:t>
            </a:r>
          </a:p>
          <a:p>
            <a:pPr marL="474662" indent="-457200">
              <a:buFont typeface="+mj-lt"/>
              <a:buAutoNum type="arabicPeriod"/>
            </a:pPr>
            <a:endParaRPr lang="en-US" altLang="en-US" dirty="0" smtClean="0">
              <a:solidFill>
                <a:srgbClr val="17375E"/>
              </a:solidFill>
            </a:endParaRPr>
          </a:p>
          <a:p>
            <a:pPr marL="474662" indent="-457200">
              <a:buFont typeface="+mj-lt"/>
              <a:buAutoNum type="arabicPeriod"/>
            </a:pPr>
            <a:r>
              <a:rPr lang="en-US" altLang="en-US" dirty="0" smtClean="0">
                <a:solidFill>
                  <a:srgbClr val="17375E"/>
                </a:solidFill>
              </a:rPr>
              <a:t>Communicate often with stakeholders at all levels</a:t>
            </a:r>
          </a:p>
          <a:p>
            <a:endParaRPr lang="en-US" altLang="en-US" dirty="0" smtClean="0">
              <a:solidFill>
                <a:srgbClr val="17375E"/>
              </a:solidFill>
            </a:endParaRPr>
          </a:p>
          <a:p>
            <a:endParaRPr lang="en-US" altLang="en-US" dirty="0" smtClean="0">
              <a:solidFill>
                <a:srgbClr val="17375E"/>
              </a:solidFill>
            </a:endParaRP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495800"/>
            <a:ext cx="2508826" cy="1835727"/>
          </a:xfrm>
          <a:prstGeom prst="rect">
            <a:avLst/>
          </a:prstGeom>
          <a:effectLst>
            <a:softEdge rad="292100"/>
          </a:effectLst>
        </p:spPr>
      </p:pic>
    </p:spTree>
    <p:extLst>
      <p:ext uri="{BB962C8B-B14F-4D97-AF65-F5344CB8AC3E}">
        <p14:creationId xmlns:p14="http://schemas.microsoft.com/office/powerpoint/2010/main" val="338061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sz="quarter" idx="13"/>
          </p:nvPr>
        </p:nvSpPr>
        <p:spPr>
          <a:xfrm>
            <a:off x="762000" y="1752600"/>
            <a:ext cx="7467600" cy="2057400"/>
          </a:xfrm>
        </p:spPr>
        <p:txBody>
          <a:bodyPr anchor="t">
            <a:normAutofit/>
          </a:bodyPr>
          <a:lstStyle/>
          <a:p>
            <a:r>
              <a:rPr lang="en-US" altLang="en-US" dirty="0" smtClean="0">
                <a:solidFill>
                  <a:srgbClr val="17375E"/>
                </a:solidFill>
                <a:latin typeface="Helvetica Neue Medium"/>
                <a:cs typeface="Helvetica Neue Medium"/>
              </a:rPr>
              <a:t>Deferred maintenance</a:t>
            </a:r>
          </a:p>
          <a:p>
            <a:r>
              <a:rPr lang="en-US" altLang="en-US" dirty="0" smtClean="0">
                <a:solidFill>
                  <a:srgbClr val="17375E"/>
                </a:solidFill>
                <a:latin typeface="Helvetica Neue Medium"/>
                <a:cs typeface="Helvetica Neue Medium"/>
              </a:rPr>
              <a:t>Staffing issues</a:t>
            </a:r>
          </a:p>
          <a:p>
            <a:r>
              <a:rPr lang="en-US" altLang="en-US" dirty="0" smtClean="0">
                <a:solidFill>
                  <a:srgbClr val="17375E"/>
                </a:solidFill>
                <a:latin typeface="Helvetica Neue Medium"/>
                <a:cs typeface="Helvetica Neue Medium"/>
              </a:rPr>
              <a:t>Budget constraints</a:t>
            </a:r>
          </a:p>
          <a:p>
            <a:r>
              <a:rPr lang="en-US" altLang="en-US" dirty="0" smtClean="0">
                <a:solidFill>
                  <a:srgbClr val="17375E"/>
                </a:solidFill>
                <a:latin typeface="Helvetica Neue Medium"/>
                <a:cs typeface="Helvetica Neue Medium"/>
              </a:rPr>
              <a:t>Contract process</a:t>
            </a:r>
          </a:p>
          <a:p>
            <a:r>
              <a:rPr lang="en-US" altLang="en-US" dirty="0" smtClean="0">
                <a:solidFill>
                  <a:srgbClr val="17375E"/>
                </a:solidFill>
                <a:latin typeface="Helvetica Neue Medium"/>
                <a:cs typeface="Helvetica Neue Medium"/>
              </a:rPr>
              <a:t>End user concerns</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810000"/>
            <a:ext cx="1519061" cy="2766705"/>
          </a:xfrm>
          <a:prstGeom prst="rect">
            <a:avLst/>
          </a:prstGeom>
          <a:effectLst>
            <a:softEdge rad="190500"/>
          </a:effectLst>
        </p:spPr>
      </p:pic>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4600" r="13992"/>
          <a:stretch/>
        </p:blipFill>
        <p:spPr>
          <a:xfrm>
            <a:off x="2758440" y="3809999"/>
            <a:ext cx="1618488" cy="2819401"/>
          </a:xfrm>
          <a:prstGeom prst="rect">
            <a:avLst/>
          </a:prstGeom>
          <a:effectLst>
            <a:softEdge rad="190500"/>
          </a:effectLst>
        </p:spPr>
      </p:pic>
      <p:sp>
        <p:nvSpPr>
          <p:cNvPr id="6" name="Title 1"/>
          <p:cNvSpPr txBox="1">
            <a:spLocks/>
          </p:cNvSpPr>
          <p:nvPr/>
        </p:nvSpPr>
        <p:spPr>
          <a:xfrm>
            <a:off x="838200" y="685800"/>
            <a:ext cx="7543800" cy="914400"/>
          </a:xfrm>
          <a:prstGeom prst="rect">
            <a:avLst/>
          </a:prstGeom>
        </p:spPr>
        <p:txBody>
          <a:bodyPr vert="horz" lIns="91440" tIns="45720" rIns="91440" bIns="45720" rtlCol="0" anchor="t">
            <a:noAutofit/>
          </a:bodyPr>
          <a:lstStyle>
            <a:lvl1pPr algn="l" rtl="0" eaLnBrk="0" fontAlgn="base" hangingPunct="0">
              <a:spcBef>
                <a:spcPct val="0"/>
              </a:spcBef>
              <a:spcAft>
                <a:spcPct val="0"/>
              </a:spcAft>
              <a:defRPr sz="4400" kern="1200">
                <a:solidFill>
                  <a:schemeClr val="bg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atin typeface="Helvetica Neue Bold Condensed"/>
                <a:cs typeface="Helvetica Neue Bold Condensed"/>
              </a:rPr>
              <a:t>Other Challenges</a:t>
            </a:r>
          </a:p>
        </p:txBody>
      </p:sp>
    </p:spTree>
    <p:extLst>
      <p:ext uri="{BB962C8B-B14F-4D97-AF65-F5344CB8AC3E}">
        <p14:creationId xmlns:p14="http://schemas.microsoft.com/office/powerpoint/2010/main" val="308054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r>
              <a:rPr lang="en-US" dirty="0" smtClean="0">
                <a:latin typeface="Helvetica Neue Bold Condensed"/>
                <a:cs typeface="Helvetica Neue Bold Condensed"/>
              </a:rPr>
              <a:t>The Master Builders</a:t>
            </a:r>
            <a:endParaRPr lang="en-US" dirty="0">
              <a:latin typeface="Helvetica Neue Bold Condensed"/>
              <a:cs typeface="Helvetica Neue Bold Condensed"/>
            </a:endParaRP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505200"/>
            <a:ext cx="5356670" cy="2286000"/>
          </a:xfrm>
          <a:prstGeom prst="rect">
            <a:avLst/>
          </a:prstGeom>
          <a:effectLst>
            <a:softEdge rad="292100"/>
          </a:effectLst>
        </p:spPr>
      </p:pic>
      <p:sp>
        <p:nvSpPr>
          <p:cNvPr id="10" name="Content Placeholder 2"/>
          <p:cNvSpPr>
            <a:spLocks noGrp="1"/>
          </p:cNvSpPr>
          <p:nvPr>
            <p:ph idx="1"/>
          </p:nvPr>
        </p:nvSpPr>
        <p:spPr>
          <a:xfrm>
            <a:off x="838200" y="2057400"/>
            <a:ext cx="7010400" cy="1676400"/>
          </a:xfrm>
        </p:spPr>
        <p:txBody>
          <a:bodyPr anchor="t"/>
          <a:lstStyle/>
          <a:p>
            <a:pPr marL="17462" indent="0">
              <a:buNone/>
            </a:pPr>
            <a:r>
              <a:rPr lang="en-US" altLang="en-US" dirty="0" smtClean="0">
                <a:solidFill>
                  <a:schemeClr val="bg1"/>
                </a:solidFill>
                <a:latin typeface="Helvetica Neue Medium"/>
                <a:cs typeface="Helvetica Neue Medium"/>
              </a:rPr>
              <a:t>There are a lot of great people to help you solve your problem…in ways you might not expect</a:t>
            </a:r>
            <a:endParaRPr lang="en-US" altLang="en-US" dirty="0" smtClean="0">
              <a:latin typeface="Helvetica Neue Medium"/>
              <a:cs typeface="Helvetica Neue Medium"/>
            </a:endParaRPr>
          </a:p>
        </p:txBody>
      </p:sp>
    </p:spTree>
    <p:extLst>
      <p:ext uri="{BB962C8B-B14F-4D97-AF65-F5344CB8AC3E}">
        <p14:creationId xmlns:p14="http://schemas.microsoft.com/office/powerpoint/2010/main" val="199875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76400"/>
            <a:ext cx="8001000" cy="5798511"/>
          </a:xfrm>
        </p:spPr>
        <p:txBody>
          <a:bodyPr anchor="t">
            <a:spAutoFit/>
          </a:bodyPr>
          <a:lstStyle/>
          <a:p>
            <a:pPr marL="17462" indent="0">
              <a:buNone/>
            </a:pPr>
            <a:r>
              <a:rPr lang="en-US" sz="1800" b="1" dirty="0" smtClean="0">
                <a:solidFill>
                  <a:srgbClr val="17375E"/>
                </a:solidFill>
                <a:latin typeface="Helvetica Neue"/>
                <a:cs typeface="Helvetica Neue"/>
              </a:rPr>
              <a:t>2010</a:t>
            </a:r>
          </a:p>
          <a:p>
            <a:r>
              <a:rPr lang="en-US" sz="1600" dirty="0" smtClean="0">
                <a:solidFill>
                  <a:srgbClr val="17375E"/>
                </a:solidFill>
                <a:latin typeface="Helvetica Neue Medium"/>
                <a:cs typeface="Helvetica Neue Medium"/>
              </a:rPr>
              <a:t>Oracle presented proposal on hosting approach</a:t>
            </a:r>
          </a:p>
          <a:p>
            <a:pPr marL="17462" indent="0">
              <a:buNone/>
            </a:pPr>
            <a:r>
              <a:rPr lang="en-US" sz="1800" b="1" dirty="0" smtClean="0">
                <a:solidFill>
                  <a:srgbClr val="17375E"/>
                </a:solidFill>
                <a:latin typeface="Helvetica Neue"/>
                <a:cs typeface="Helvetica Neue"/>
              </a:rPr>
              <a:t>2011</a:t>
            </a:r>
          </a:p>
          <a:p>
            <a:r>
              <a:rPr lang="en-US" sz="1600" dirty="0" smtClean="0">
                <a:solidFill>
                  <a:srgbClr val="17375E"/>
                </a:solidFill>
                <a:latin typeface="Helvetica Neue Medium"/>
                <a:cs typeface="Helvetica Neue Medium"/>
              </a:rPr>
              <a:t>Formed steering committee with higher </a:t>
            </a:r>
            <a:r>
              <a:rPr lang="en-US" sz="1600" dirty="0" err="1" smtClean="0">
                <a:solidFill>
                  <a:srgbClr val="17375E"/>
                </a:solidFill>
                <a:latin typeface="Helvetica Neue Medium"/>
                <a:cs typeface="Helvetica Neue Medium"/>
              </a:rPr>
              <a:t>ed</a:t>
            </a:r>
            <a:r>
              <a:rPr lang="en-US" sz="1600" dirty="0" smtClean="0">
                <a:solidFill>
                  <a:srgbClr val="17375E"/>
                </a:solidFill>
                <a:latin typeface="Helvetica Neue Medium"/>
                <a:cs typeface="Helvetica Neue Medium"/>
              </a:rPr>
              <a:t> consultant</a:t>
            </a:r>
          </a:p>
          <a:p>
            <a:r>
              <a:rPr lang="en-US" sz="1600" dirty="0" smtClean="0">
                <a:solidFill>
                  <a:srgbClr val="17375E"/>
                </a:solidFill>
                <a:latin typeface="Helvetica Neue Medium"/>
                <a:cs typeface="Helvetica Neue Medium"/>
              </a:rPr>
              <a:t>Committee defines four objectives of the initiative</a:t>
            </a:r>
          </a:p>
          <a:p>
            <a:pPr marL="17462" indent="0">
              <a:buNone/>
            </a:pPr>
            <a:r>
              <a:rPr lang="en-US" sz="1800" b="1" dirty="0">
                <a:solidFill>
                  <a:srgbClr val="17375E"/>
                </a:solidFill>
                <a:latin typeface="Helvetica Neue"/>
                <a:cs typeface="Helvetica Neue"/>
              </a:rPr>
              <a:t>2012</a:t>
            </a:r>
          </a:p>
          <a:p>
            <a:r>
              <a:rPr lang="en-US" sz="1600" dirty="0">
                <a:solidFill>
                  <a:srgbClr val="17375E"/>
                </a:solidFill>
                <a:latin typeface="Helvetica Neue Medium"/>
                <a:cs typeface="Helvetica Neue Medium"/>
              </a:rPr>
              <a:t>Release RFP to six vendors (March)</a:t>
            </a:r>
          </a:p>
          <a:p>
            <a:r>
              <a:rPr lang="en-US" sz="1600" dirty="0">
                <a:solidFill>
                  <a:srgbClr val="17375E"/>
                </a:solidFill>
                <a:latin typeface="Helvetica Neue Medium"/>
                <a:cs typeface="Helvetica Neue Medium"/>
              </a:rPr>
              <a:t>Compared responses and narrowed to two (May)</a:t>
            </a:r>
          </a:p>
          <a:p>
            <a:r>
              <a:rPr lang="en-US" sz="1600" dirty="0">
                <a:solidFill>
                  <a:srgbClr val="17375E"/>
                </a:solidFill>
                <a:latin typeface="Helvetica Neue Medium"/>
                <a:cs typeface="Helvetica Neue Medium"/>
              </a:rPr>
              <a:t>Committee reviewed solutions, costs (July-December)</a:t>
            </a:r>
          </a:p>
          <a:p>
            <a:r>
              <a:rPr lang="en-US" sz="1600" dirty="0">
                <a:solidFill>
                  <a:srgbClr val="17375E"/>
                </a:solidFill>
                <a:latin typeface="Helvetica Neue Medium"/>
                <a:cs typeface="Helvetica Neue Medium"/>
              </a:rPr>
              <a:t>Data Center visits with vendors (December</a:t>
            </a:r>
            <a:r>
              <a:rPr lang="en-US" sz="1600" dirty="0" smtClean="0">
                <a:solidFill>
                  <a:srgbClr val="17375E"/>
                </a:solidFill>
                <a:latin typeface="Helvetica Neue Medium"/>
                <a:cs typeface="Helvetica Neue Medium"/>
              </a:rPr>
              <a:t>)</a:t>
            </a:r>
            <a:endParaRPr lang="en-US" sz="1600" dirty="0">
              <a:solidFill>
                <a:srgbClr val="17375E"/>
              </a:solidFill>
              <a:latin typeface="Helvetica Neue Medium"/>
              <a:cs typeface="Helvetica Neue Medium"/>
            </a:endParaRPr>
          </a:p>
          <a:p>
            <a:pPr marL="17462" indent="0">
              <a:buNone/>
            </a:pPr>
            <a:r>
              <a:rPr lang="en-US" sz="1800" b="1" dirty="0">
                <a:solidFill>
                  <a:srgbClr val="17375E"/>
                </a:solidFill>
                <a:latin typeface="Helvetica Neue"/>
                <a:cs typeface="Helvetica Neue"/>
              </a:rPr>
              <a:t>2013</a:t>
            </a:r>
          </a:p>
          <a:p>
            <a:r>
              <a:rPr lang="en-US" sz="1600" dirty="0">
                <a:solidFill>
                  <a:srgbClr val="17375E"/>
                </a:solidFill>
                <a:latin typeface="Helvetica Neue Medium"/>
                <a:cs typeface="Helvetica Neue Medium"/>
              </a:rPr>
              <a:t>Selected final vendor (March)</a:t>
            </a:r>
          </a:p>
          <a:p>
            <a:r>
              <a:rPr lang="en-US" sz="1600" dirty="0">
                <a:solidFill>
                  <a:srgbClr val="17375E"/>
                </a:solidFill>
                <a:latin typeface="Helvetica Neue Medium"/>
                <a:cs typeface="Helvetica Neue Medium"/>
              </a:rPr>
              <a:t>Engaged contract specialist (March)</a:t>
            </a:r>
          </a:p>
          <a:p>
            <a:r>
              <a:rPr lang="en-US" sz="1600" dirty="0">
                <a:solidFill>
                  <a:srgbClr val="17375E"/>
                </a:solidFill>
                <a:latin typeface="Helvetica Neue Medium"/>
                <a:cs typeface="Helvetica Neue Medium"/>
              </a:rPr>
              <a:t>Contract negotiations (April – June)</a:t>
            </a:r>
          </a:p>
          <a:p>
            <a:r>
              <a:rPr lang="en-US" sz="1600" dirty="0" smtClean="0">
                <a:solidFill>
                  <a:srgbClr val="17375E"/>
                </a:solidFill>
                <a:latin typeface="Helvetica Neue Medium"/>
                <a:cs typeface="Helvetica Neue Medium"/>
              </a:rPr>
              <a:t>Executive final recommendation </a:t>
            </a:r>
            <a:r>
              <a:rPr lang="en-US" sz="1600" dirty="0">
                <a:solidFill>
                  <a:srgbClr val="17375E"/>
                </a:solidFill>
                <a:latin typeface="Helvetica Neue Medium"/>
                <a:cs typeface="Helvetica Neue Medium"/>
              </a:rPr>
              <a:t>(June)</a:t>
            </a:r>
          </a:p>
          <a:p>
            <a:r>
              <a:rPr lang="en-US" sz="1600" dirty="0">
                <a:solidFill>
                  <a:srgbClr val="17375E"/>
                </a:solidFill>
                <a:latin typeface="Helvetica Neue Medium"/>
                <a:cs typeface="Helvetica Neue Medium"/>
              </a:rPr>
              <a:t>Board of Trustees presentation (September)</a:t>
            </a:r>
          </a:p>
          <a:p>
            <a:pPr marL="17462" indent="0">
              <a:buNone/>
            </a:pPr>
            <a:endParaRPr lang="en-US" sz="1600" dirty="0" smtClean="0">
              <a:solidFill>
                <a:srgbClr val="17375E"/>
              </a:solidFill>
              <a:latin typeface="Helvetica Neue Medium"/>
              <a:cs typeface="Helvetica Neue Medium"/>
            </a:endParaRPr>
          </a:p>
          <a:p>
            <a:endParaRPr lang="en-US" sz="1600" dirty="0">
              <a:solidFill>
                <a:srgbClr val="17375E"/>
              </a:solidFill>
              <a:latin typeface="Helvetica Neue Medium"/>
              <a:cs typeface="Helvetica Neue Medium"/>
            </a:endParaRPr>
          </a:p>
          <a:p>
            <a:endParaRPr lang="en-US" sz="1600" dirty="0">
              <a:solidFill>
                <a:srgbClr val="17375E"/>
              </a:solidFill>
              <a:latin typeface="Helvetica Neue Medium"/>
              <a:cs typeface="Helvetica Neue Medium"/>
            </a:endParaRPr>
          </a:p>
        </p:txBody>
      </p:sp>
      <p:sp>
        <p:nvSpPr>
          <p:cNvPr id="3" name="Title 2"/>
          <p:cNvSpPr>
            <a:spLocks noGrp="1"/>
          </p:cNvSpPr>
          <p:nvPr>
            <p:ph type="title"/>
          </p:nvPr>
        </p:nvSpPr>
        <p:spPr/>
        <p:txBody>
          <a:bodyPr anchor="t"/>
          <a:lstStyle/>
          <a:p>
            <a:r>
              <a:rPr lang="en-US" dirty="0" smtClean="0">
                <a:latin typeface="Helvetica Neue Bold Condensed"/>
                <a:cs typeface="Helvetica Neue Bold Condensed"/>
              </a:rPr>
              <a:t>Initiative Timeline</a:t>
            </a:r>
            <a:endParaRPr lang="en-US" dirty="0">
              <a:latin typeface="Helvetica Neue Bold Condensed"/>
              <a:cs typeface="Helvetica Neue Bold Condensed"/>
            </a:endParaRPr>
          </a:p>
        </p:txBody>
      </p:sp>
    </p:spTree>
    <p:extLst>
      <p:ext uri="{BB962C8B-B14F-4D97-AF65-F5344CB8AC3E}">
        <p14:creationId xmlns:p14="http://schemas.microsoft.com/office/powerpoint/2010/main" val="385674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685800"/>
            <a:ext cx="8077200" cy="914400"/>
          </a:xfrm>
        </p:spPr>
        <p:txBody>
          <a:bodyPr anchor="t"/>
          <a:lstStyle/>
          <a:p>
            <a:r>
              <a:rPr lang="en-US" spc="-100" dirty="0" smtClean="0">
                <a:latin typeface="Helvetica Neue Bold Condensed"/>
                <a:cs typeface="Helvetica Neue Bold Condensed"/>
              </a:rPr>
              <a:t>Master Builder / Micromanager?</a:t>
            </a:r>
            <a:endParaRPr lang="en-US" spc="-100" dirty="0">
              <a:latin typeface="Helvetica Neue Bold Condensed"/>
              <a:cs typeface="Helvetica Neue Bold Condensed"/>
            </a:endParaRP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133600"/>
            <a:ext cx="2590800" cy="3411647"/>
          </a:xfrm>
          <a:prstGeom prst="rect">
            <a:avLst/>
          </a:prstGeom>
          <a:effectLst>
            <a:softEdge rad="190500"/>
          </a:effectLst>
        </p:spPr>
      </p:pic>
      <p:pic>
        <p:nvPicPr>
          <p:cNvPr id="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81400" y="2286000"/>
            <a:ext cx="3124200" cy="3124200"/>
          </a:xfrm>
          <a:effectLst>
            <a:softEdge rad="190500"/>
          </a:effectLst>
        </p:spPr>
      </p:pic>
    </p:spTree>
    <p:extLst>
      <p:ext uri="{BB962C8B-B14F-4D97-AF65-F5344CB8AC3E}">
        <p14:creationId xmlns:p14="http://schemas.microsoft.com/office/powerpoint/2010/main" val="301840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76400"/>
            <a:ext cx="4953000" cy="5133715"/>
          </a:xfrm>
        </p:spPr>
        <p:txBody>
          <a:bodyPr wrap="square" anchor="t">
            <a:spAutoFit/>
          </a:bodyPr>
          <a:lstStyle/>
          <a:p>
            <a:pPr marL="17462" indent="0">
              <a:buNone/>
            </a:pPr>
            <a:r>
              <a:rPr lang="en-US" sz="1800" dirty="0" smtClean="0">
                <a:solidFill>
                  <a:srgbClr val="00863D"/>
                </a:solidFill>
                <a:latin typeface="Helvetica Neue Medium"/>
                <a:cs typeface="Helvetica Neue Medium"/>
              </a:rPr>
              <a:t>Hosting Services</a:t>
            </a:r>
          </a:p>
          <a:p>
            <a:pPr marL="17462" indent="0">
              <a:buNone/>
            </a:pPr>
            <a:r>
              <a:rPr lang="en-US" sz="1800" dirty="0" smtClean="0">
                <a:latin typeface="Helvetica Neue Medium"/>
                <a:cs typeface="Helvetica Neue Medium"/>
              </a:rPr>
              <a:t>Infrastructure &amp; non-application support, plus D/R and backups</a:t>
            </a:r>
          </a:p>
          <a:p>
            <a:pPr marL="17462" indent="0">
              <a:buNone/>
            </a:pPr>
            <a:endParaRPr lang="en-US" sz="1800" dirty="0" smtClean="0">
              <a:latin typeface="Helvetica Neue Medium"/>
              <a:cs typeface="Helvetica Neue Medium"/>
            </a:endParaRPr>
          </a:p>
          <a:p>
            <a:pPr marL="17462" indent="0">
              <a:buNone/>
            </a:pPr>
            <a:r>
              <a:rPr lang="en-US" sz="1800" dirty="0" smtClean="0">
                <a:solidFill>
                  <a:srgbClr val="00863D"/>
                </a:solidFill>
                <a:latin typeface="Helvetica Neue Medium"/>
                <a:cs typeface="Helvetica Neue Medium"/>
              </a:rPr>
              <a:t>Production Support</a:t>
            </a:r>
          </a:p>
          <a:p>
            <a:pPr marL="17462" indent="0">
              <a:buNone/>
            </a:pPr>
            <a:r>
              <a:rPr lang="en-US" sz="1800" dirty="0" smtClean="0">
                <a:latin typeface="Helvetica Neue Medium"/>
                <a:cs typeface="Helvetica Neue Medium"/>
              </a:rPr>
              <a:t>Break-fix, service request and interfaces </a:t>
            </a:r>
          </a:p>
          <a:p>
            <a:pPr marL="17462" indent="0">
              <a:buNone/>
            </a:pPr>
            <a:endParaRPr lang="en-US" sz="1800" dirty="0">
              <a:latin typeface="Helvetica Neue Medium"/>
              <a:cs typeface="Helvetica Neue Medium"/>
            </a:endParaRPr>
          </a:p>
          <a:p>
            <a:pPr marL="17462" indent="0">
              <a:buNone/>
            </a:pPr>
            <a:r>
              <a:rPr lang="en-US" sz="1800" dirty="0" smtClean="0">
                <a:solidFill>
                  <a:srgbClr val="00863D"/>
                </a:solidFill>
                <a:latin typeface="Helvetica Neue Medium"/>
                <a:cs typeface="Helvetica Neue Medium"/>
              </a:rPr>
              <a:t>Maintenance</a:t>
            </a:r>
            <a:endParaRPr lang="en-US" sz="1800" dirty="0">
              <a:solidFill>
                <a:srgbClr val="00863D"/>
              </a:solidFill>
              <a:latin typeface="Helvetica Neue Medium"/>
              <a:cs typeface="Helvetica Neue Medium"/>
            </a:endParaRPr>
          </a:p>
          <a:p>
            <a:pPr marL="17462" indent="0">
              <a:buNone/>
            </a:pPr>
            <a:r>
              <a:rPr lang="en-US" sz="1800" dirty="0" smtClean="0">
                <a:latin typeface="Helvetica Neue Medium"/>
                <a:cs typeface="Helvetica Neue Medium"/>
              </a:rPr>
              <a:t>Application and database patching, bundles, regulatory releases and feature packs, including PeopleTools</a:t>
            </a:r>
          </a:p>
          <a:p>
            <a:pPr marL="17462" indent="0">
              <a:buNone/>
            </a:pPr>
            <a:endParaRPr lang="en-US" sz="1800" dirty="0">
              <a:latin typeface="Helvetica Neue Medium"/>
              <a:cs typeface="Helvetica Neue Medium"/>
            </a:endParaRPr>
          </a:p>
          <a:p>
            <a:pPr marL="17462" indent="0">
              <a:buNone/>
            </a:pPr>
            <a:r>
              <a:rPr lang="en-US" sz="1800" dirty="0" smtClean="0">
                <a:solidFill>
                  <a:srgbClr val="00863D"/>
                </a:solidFill>
                <a:latin typeface="Helvetica Neue Medium"/>
                <a:cs typeface="Helvetica Neue Medium"/>
              </a:rPr>
              <a:t>Application Development</a:t>
            </a:r>
            <a:endParaRPr lang="en-US" sz="1800" dirty="0">
              <a:solidFill>
                <a:srgbClr val="00863D"/>
              </a:solidFill>
              <a:latin typeface="Helvetica Neue Medium"/>
              <a:cs typeface="Helvetica Neue Medium"/>
            </a:endParaRPr>
          </a:p>
          <a:p>
            <a:pPr marL="17462" indent="0">
              <a:buNone/>
            </a:pPr>
            <a:r>
              <a:rPr lang="en-US" sz="1800" dirty="0" smtClean="0">
                <a:latin typeface="Helvetica Neue Medium"/>
                <a:cs typeface="Helvetica Neue Medium"/>
              </a:rPr>
              <a:t>Cost of one full-time developer for 1800 hours</a:t>
            </a:r>
            <a:endParaRPr lang="en-US" sz="1800" dirty="0">
              <a:latin typeface="Helvetica Neue Medium"/>
              <a:cs typeface="Helvetica Neue Medium"/>
            </a:endParaRPr>
          </a:p>
          <a:p>
            <a:pPr marL="17462" indent="0">
              <a:buNone/>
            </a:pPr>
            <a:endParaRPr lang="en-US" sz="1800" dirty="0" smtClean="0"/>
          </a:p>
        </p:txBody>
      </p:sp>
      <p:sp>
        <p:nvSpPr>
          <p:cNvPr id="3" name="Title 2"/>
          <p:cNvSpPr>
            <a:spLocks noGrp="1"/>
          </p:cNvSpPr>
          <p:nvPr>
            <p:ph type="title"/>
          </p:nvPr>
        </p:nvSpPr>
        <p:spPr/>
        <p:txBody>
          <a:bodyPr anchor="t"/>
          <a:lstStyle/>
          <a:p>
            <a:r>
              <a:rPr lang="en-US" dirty="0" smtClean="0">
                <a:latin typeface="Helvetica Neue Bold Condensed"/>
                <a:cs typeface="Helvetica Neue Bold Condensed"/>
              </a:rPr>
              <a:t>RFP Split in Four Parts</a:t>
            </a:r>
            <a:endParaRPr lang="en-US" dirty="0">
              <a:latin typeface="Helvetica Neue Bold Condensed"/>
              <a:cs typeface="Helvetica Neue Bold Condensed"/>
            </a:endParaRPr>
          </a:p>
        </p:txBody>
      </p:sp>
    </p:spTree>
    <p:extLst>
      <p:ext uri="{BB962C8B-B14F-4D97-AF65-F5344CB8AC3E}">
        <p14:creationId xmlns:p14="http://schemas.microsoft.com/office/powerpoint/2010/main" val="387223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524000" y="1600200"/>
            <a:ext cx="6434529" cy="3886200"/>
          </a:xfrm>
        </p:spPr>
      </p:pic>
      <p:sp>
        <p:nvSpPr>
          <p:cNvPr id="2" name="Title 1"/>
          <p:cNvSpPr>
            <a:spLocks noGrp="1"/>
          </p:cNvSpPr>
          <p:nvPr>
            <p:ph type="title"/>
          </p:nvPr>
        </p:nvSpPr>
        <p:spPr/>
        <p:txBody>
          <a:bodyPr anchor="t"/>
          <a:lstStyle/>
          <a:p>
            <a:r>
              <a:rPr lang="en-US" dirty="0" smtClean="0">
                <a:latin typeface="Helvetica Neue Bold Condensed"/>
                <a:cs typeface="Helvetica Neue Bold Condensed"/>
              </a:rPr>
              <a:t>Vendor RFP Scorecards</a:t>
            </a:r>
            <a:endParaRPr lang="en-US" dirty="0">
              <a:latin typeface="Helvetica Neue Bold Condensed"/>
              <a:cs typeface="Helvetica Neue Bold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Custom 2">
      <a:dk1>
        <a:srgbClr val="17375E"/>
      </a:dk1>
      <a:lt1>
        <a:srgbClr val="20538C"/>
      </a:lt1>
      <a:dk2>
        <a:srgbClr val="005527"/>
      </a:dk2>
      <a:lt2>
        <a:srgbClr val="00863D"/>
      </a:lt2>
      <a:accent1>
        <a:srgbClr val="AA0A03"/>
      </a:accent1>
      <a:accent2>
        <a:srgbClr val="DBD238"/>
      </a:accent2>
      <a:accent3>
        <a:srgbClr val="26CA16"/>
      </a:accent3>
      <a:accent4>
        <a:srgbClr val="F2F2F2"/>
      </a:accent4>
      <a:accent5>
        <a:srgbClr val="D8D8D8"/>
      </a:accent5>
      <a:accent6>
        <a:srgbClr val="BFBFBF"/>
      </a:accent6>
      <a:hlink>
        <a:srgbClr val="03EDED"/>
      </a:hlink>
      <a:folHlink>
        <a:srgbClr val="ABFFF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12336</TotalTime>
  <Words>2334</Words>
  <Application>Microsoft Macintosh PowerPoint</Application>
  <PresentationFormat>On-screen Show (4:3)</PresentationFormat>
  <Paragraphs>314</Paragraphs>
  <Slides>22</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Elemental</vt:lpstr>
      <vt:lpstr>Worksheet</vt:lpstr>
      <vt:lpstr>PowerPoint Presentation</vt:lpstr>
      <vt:lpstr>Presenters</vt:lpstr>
      <vt:lpstr>Lessons Learned</vt:lpstr>
      <vt:lpstr>PowerPoint Presentation</vt:lpstr>
      <vt:lpstr>The Master Builders</vt:lpstr>
      <vt:lpstr>Initiative Timeline</vt:lpstr>
      <vt:lpstr>Master Builder / Micromanager?</vt:lpstr>
      <vt:lpstr>RFP Split in Four Parts</vt:lpstr>
      <vt:lpstr>Vendor RFP Scorecards</vt:lpstr>
      <vt:lpstr>How We Compared RFPs</vt:lpstr>
      <vt:lpstr>Key Objectives</vt:lpstr>
      <vt:lpstr>1. Improve Service</vt:lpstr>
      <vt:lpstr>2. Reduce Risk</vt:lpstr>
      <vt:lpstr>3. Enhance Business Continuity</vt:lpstr>
      <vt:lpstr>4. Realign to CWRU Priorities</vt:lpstr>
      <vt:lpstr>One More: Cost Neutral</vt:lpstr>
      <vt:lpstr>Not all ideas seem good</vt:lpstr>
      <vt:lpstr>Points of Pride</vt:lpstr>
      <vt:lpstr>Lessons Learned</vt:lpstr>
      <vt:lpstr>Next Steps</vt:lpstr>
      <vt:lpstr>Questions?</vt:lpstr>
      <vt:lpstr>Contact</vt:lpstr>
    </vt:vector>
  </TitlesOfParts>
  <Manager/>
  <Company>Case Western Reserve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Took You So Long: Our Move To Hosting</dc:title>
  <dc:subject>Educause Connect Chicago 2014</dc:subject>
  <dc:creator>Steve Reinhardt &amp; Colleen Nagy</dc:creator>
  <cp:keywords/>
  <dc:description/>
  <cp:lastModifiedBy>Steve Reinhardt</cp:lastModifiedBy>
  <cp:revision>88</cp:revision>
  <dcterms:created xsi:type="dcterms:W3CDTF">2010-12-17T17:04:36Z</dcterms:created>
  <dcterms:modified xsi:type="dcterms:W3CDTF">2014-03-17T06:19:02Z</dcterms:modified>
  <cp:category/>
</cp:coreProperties>
</file>