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2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6024"/>
    <a:srgbClr val="D19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1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0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3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7E1F-A8BE-9142-820C-B73AF694035C}" type="datetimeFigureOut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hyperlink" Target="mailto:creechb@purdue.edu" TargetMode="External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es_74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06" b="61897"/>
          <a:stretch/>
        </p:blipFill>
        <p:spPr>
          <a:xfrm>
            <a:off x="0" y="1582260"/>
            <a:ext cx="774095" cy="1960372"/>
          </a:xfrm>
          <a:prstGeom prst="rect">
            <a:avLst/>
          </a:prstGeom>
        </p:spPr>
      </p:pic>
      <p:pic>
        <p:nvPicPr>
          <p:cNvPr id="5" name="Picture 4" descr="Lines_bl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6478" b="22982"/>
          <a:stretch/>
        </p:blipFill>
        <p:spPr>
          <a:xfrm>
            <a:off x="873677" y="1582260"/>
            <a:ext cx="8270323" cy="19603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371600" y="1530286"/>
            <a:ext cx="7086600" cy="2113311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5200" dirty="0" smtClean="0">
                <a:latin typeface="Impact"/>
                <a:cs typeface="Impact"/>
              </a:rPr>
              <a:t>GET EVERYONE ON BOARD!</a:t>
            </a:r>
            <a:br>
              <a:rPr lang="en-US" sz="5200" dirty="0" smtClean="0">
                <a:latin typeface="Impact"/>
                <a:cs typeface="Impact"/>
              </a:rPr>
            </a:br>
            <a:r>
              <a:rPr lang="en-US" dirty="0" smtClean="0">
                <a:solidFill>
                  <a:srgbClr val="A3792C"/>
                </a:solidFill>
                <a:latin typeface="Impact"/>
                <a:cs typeface="Impact"/>
              </a:rPr>
              <a:t>TECHNOLOGY, ACCESSIBILITY &amp; COURSE REDESIGN</a:t>
            </a:r>
            <a:endParaRPr lang="en-US" dirty="0">
              <a:solidFill>
                <a:srgbClr val="A3792C"/>
              </a:solidFill>
              <a:latin typeface="Impact"/>
              <a:cs typeface="Impact"/>
            </a:endParaRPr>
          </a:p>
        </p:txBody>
      </p:sp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>
          <a:xfrm>
            <a:off x="1371600" y="5794164"/>
            <a:ext cx="21336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rgbClr val="D19B23"/>
                </a:solidFill>
                <a:latin typeface="Arial"/>
                <a:cs typeface="Arial"/>
              </a:rPr>
              <a:t>March 17, 2014</a:t>
            </a:r>
            <a:endParaRPr lang="en-US" sz="1400" b="1" dirty="0">
              <a:solidFill>
                <a:srgbClr val="D19B23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6556" y="5050428"/>
            <a:ext cx="2522745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kern="1200" baseline="0" dirty="0" smtClean="0">
                <a:solidFill>
                  <a:srgbClr val="494333">
                    <a:alpha val="70000"/>
                  </a:srgbClr>
                </a:solidFill>
                <a:latin typeface="Arial"/>
                <a:ea typeface="+mn-ea"/>
                <a:cs typeface="Arial"/>
              </a:rPr>
              <a:t>BRETT CREECH</a:t>
            </a:r>
            <a:br>
              <a:rPr lang="en-US" sz="1800" b="1" i="0" u="none" strike="noStrike" kern="1200" baseline="0" dirty="0" smtClean="0">
                <a:solidFill>
                  <a:srgbClr val="494333">
                    <a:alpha val="70000"/>
                  </a:srgbClr>
                </a:solidFill>
                <a:latin typeface="Arial"/>
                <a:ea typeface="+mn-ea"/>
                <a:cs typeface="Arial"/>
              </a:rPr>
            </a:br>
            <a:r>
              <a:rPr lang="en-US" sz="1300" dirty="0" smtClean="0">
                <a:solidFill>
                  <a:srgbClr val="494333">
                    <a:alpha val="70000"/>
                  </a:srgbClr>
                </a:solidFill>
                <a:latin typeface="Arial"/>
                <a:cs typeface="Arial"/>
              </a:rPr>
              <a:t>EDUCATIONAL TECHNOLOGIST</a:t>
            </a:r>
            <a:endParaRPr lang="en-US" sz="1300" b="0" i="0" u="none" strike="noStrike" kern="1200" baseline="0" dirty="0" smtClean="0">
              <a:solidFill>
                <a:srgbClr val="494333">
                  <a:alpha val="70000"/>
                </a:srgb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9" name="Picture 18" descr="PU_sigtab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/>
          <a:stretch/>
        </p:blipFill>
        <p:spPr>
          <a:xfrm>
            <a:off x="6935432" y="5830266"/>
            <a:ext cx="1942418" cy="10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0316"/>
            <a:ext cx="9144000" cy="74531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2_lines_wh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4635" r="32344" b="70473"/>
          <a:stretch/>
        </p:blipFill>
        <p:spPr>
          <a:xfrm>
            <a:off x="0" y="135881"/>
            <a:ext cx="9144000" cy="72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216" y="261494"/>
            <a:ext cx="8229600" cy="7336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ALL ABOARD!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963488"/>
            <a:ext cx="3002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756C66"/>
                </a:solidFill>
                <a:latin typeface="Impact"/>
                <a:cs typeface="Impact"/>
              </a:rPr>
              <a:t>Don’t leave anyone behind!</a:t>
            </a:r>
            <a:endParaRPr lang="en-US" sz="2000" dirty="0">
              <a:solidFill>
                <a:srgbClr val="756C66"/>
              </a:solidFill>
              <a:latin typeface="Impact"/>
              <a:cs typeface="Impac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7276" y="6344367"/>
            <a:ext cx="476085" cy="365125"/>
          </a:xfrm>
          <a:prstGeom prst="rect">
            <a:avLst/>
          </a:prstGeom>
        </p:spPr>
        <p:txBody>
          <a:bodyPr/>
          <a:lstStyle/>
          <a:p>
            <a:pPr algn="l"/>
            <a:fld id="{FC483663-2460-5E4D-A36D-4ED7362332B4}" type="slidenum">
              <a:rPr lang="en-US" sz="1000" smtClean="0">
                <a:latin typeface="Arial"/>
                <a:cs typeface="Arial"/>
              </a:rPr>
              <a:pPr algn="l"/>
              <a:t>2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6" name="Picture 15" descr="PU_sig1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3" y="6157111"/>
            <a:ext cx="1710227" cy="6662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216" y="1753380"/>
            <a:ext cx="3910901" cy="41489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Why is accessibility so important?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Is it simply good practice to ensure that all students have access to the same materials?</a:t>
            </a:r>
          </a:p>
          <a:p>
            <a:pPr>
              <a:spcBef>
                <a:spcPts val="0"/>
              </a:spcBef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Do we want all students, regardless of their individual physical, learning, or emotional status to have the same learning experience?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Are there policies and/or laws we must be aware of?</a:t>
            </a: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3378121"/>
            <a:ext cx="3910901" cy="21680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fr-FR" sz="1600" dirty="0" smtClean="0"/>
          </a:p>
        </p:txBody>
      </p:sp>
      <p:pic>
        <p:nvPicPr>
          <p:cNvPr id="2" name="Picture 1" descr="bm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60" y="2297615"/>
            <a:ext cx="4305096" cy="28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0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0316"/>
            <a:ext cx="9144000" cy="74531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2_lines_wh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4635" r="32344" b="70473"/>
          <a:stretch/>
        </p:blipFill>
        <p:spPr>
          <a:xfrm>
            <a:off x="0" y="135881"/>
            <a:ext cx="9144000" cy="72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216" y="261494"/>
            <a:ext cx="8229600" cy="7336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Is Accessibility for Everyone?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963488"/>
            <a:ext cx="83186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756C66"/>
                </a:solidFill>
                <a:latin typeface="Impact"/>
                <a:cs typeface="Impact"/>
              </a:rPr>
              <a:t>Do we see accessibility as something all students can benefit from?</a:t>
            </a:r>
            <a:endParaRPr lang="en-US" sz="2000" dirty="0">
              <a:solidFill>
                <a:srgbClr val="756C66"/>
              </a:solidFill>
              <a:latin typeface="Impact"/>
              <a:cs typeface="Impac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7276" y="6344367"/>
            <a:ext cx="476085" cy="365125"/>
          </a:xfrm>
          <a:prstGeom prst="rect">
            <a:avLst/>
          </a:prstGeom>
        </p:spPr>
        <p:txBody>
          <a:bodyPr/>
          <a:lstStyle/>
          <a:p>
            <a:pPr algn="l"/>
            <a:fld id="{FC483663-2460-5E4D-A36D-4ED7362332B4}" type="slidenum">
              <a:rPr lang="en-US" sz="1000" smtClean="0">
                <a:latin typeface="Arial"/>
                <a:cs typeface="Arial"/>
              </a:rPr>
              <a:pPr algn="l"/>
              <a:t>3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6" name="Picture 15" descr="PU_sig1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3" y="6157111"/>
            <a:ext cx="1710227" cy="6662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216" y="1753380"/>
            <a:ext cx="3910901" cy="41489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Think about the following</a:t>
            </a:r>
            <a:r>
              <a:rPr lang="fr-FR" sz="1600" b="1" dirty="0" smtClean="0">
                <a:latin typeface="Arial"/>
                <a:cs typeface="Arial"/>
              </a:rPr>
              <a:t>…</a:t>
            </a: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Curb cuts on sidewalks</a:t>
            </a:r>
            <a:r>
              <a:rPr lang="fr-FR" sz="1600" b="1" dirty="0">
                <a:latin typeface="Arial"/>
                <a:cs typeface="Arial"/>
              </a:rPr>
              <a:t>?</a:t>
            </a: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Captions in videos?</a:t>
            </a:r>
            <a:r>
              <a:rPr lang="fr-FR" sz="1600" b="1" dirty="0" smtClean="0">
                <a:latin typeface="Arial"/>
                <a:cs typeface="Arial"/>
              </a:rPr>
              <a:t/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Transcripts for audio?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Careful use of colors in learning materials?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What about learning styles?  </a:t>
            </a: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3378121"/>
            <a:ext cx="3910901" cy="21680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fr-FR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60" y="2300312"/>
            <a:ext cx="4305096" cy="28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1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0316"/>
            <a:ext cx="9144000" cy="74531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2_lines_wh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4635" r="32344" b="70473"/>
          <a:stretch/>
        </p:blipFill>
        <p:spPr>
          <a:xfrm>
            <a:off x="0" y="135881"/>
            <a:ext cx="9144000" cy="72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216" y="261494"/>
            <a:ext cx="8229600" cy="7336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An Honest Poll…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963488"/>
            <a:ext cx="83186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756C66"/>
                </a:solidFill>
                <a:latin typeface="Impact"/>
                <a:cs typeface="Impact"/>
              </a:rPr>
              <a:t>Just to see what we think!</a:t>
            </a:r>
            <a:endParaRPr lang="en-US" sz="2000" dirty="0">
              <a:solidFill>
                <a:srgbClr val="756C66"/>
              </a:solidFill>
              <a:latin typeface="Impact"/>
              <a:cs typeface="Impac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7276" y="6344367"/>
            <a:ext cx="476085" cy="365125"/>
          </a:xfrm>
          <a:prstGeom prst="rect">
            <a:avLst/>
          </a:prstGeom>
        </p:spPr>
        <p:txBody>
          <a:bodyPr/>
          <a:lstStyle/>
          <a:p>
            <a:pPr algn="l"/>
            <a:fld id="{FC483663-2460-5E4D-A36D-4ED7362332B4}" type="slidenum">
              <a:rPr lang="en-US" sz="1000" smtClean="0">
                <a:latin typeface="Arial"/>
                <a:cs typeface="Arial"/>
              </a:rPr>
              <a:pPr algn="l"/>
              <a:t>4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6" name="Picture 15" descr="PU_sig1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3" y="6157111"/>
            <a:ext cx="1710227" cy="6662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216" y="1753380"/>
            <a:ext cx="3910901" cy="41489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Let’s ask the following:</a:t>
            </a: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For those of us here, how many of us think making material as accessible as possible is important?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Do you think accessibility is alway</a:t>
            </a:r>
            <a:r>
              <a:rPr lang="fr-FR" sz="1600" b="1" dirty="0" smtClean="0">
                <a:latin typeface="Arial"/>
                <a:cs typeface="Arial"/>
              </a:rPr>
              <a:t>s high on the priority list of those developing classes?</a:t>
            </a: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3378121"/>
            <a:ext cx="3910901" cy="21680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fr-FR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72" y="2300312"/>
            <a:ext cx="4303871" cy="28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5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0316"/>
            <a:ext cx="9144000" cy="74531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2_lines_wh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4635" r="32344" b="70473"/>
          <a:stretch/>
        </p:blipFill>
        <p:spPr>
          <a:xfrm>
            <a:off x="0" y="135881"/>
            <a:ext cx="9144000" cy="72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216" y="261494"/>
            <a:ext cx="8229600" cy="7336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Video Activity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963488"/>
            <a:ext cx="83186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756C66"/>
                </a:solidFill>
                <a:latin typeface="Impact"/>
                <a:cs typeface="Impact"/>
              </a:rPr>
              <a:t>Put yourself in the place of a learner.</a:t>
            </a:r>
            <a:endParaRPr lang="en-US" sz="2000" dirty="0">
              <a:solidFill>
                <a:srgbClr val="756C66"/>
              </a:solidFill>
              <a:latin typeface="Impact"/>
              <a:cs typeface="Impac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7276" y="6344367"/>
            <a:ext cx="476085" cy="365125"/>
          </a:xfrm>
          <a:prstGeom prst="rect">
            <a:avLst/>
          </a:prstGeom>
        </p:spPr>
        <p:txBody>
          <a:bodyPr/>
          <a:lstStyle/>
          <a:p>
            <a:pPr algn="l"/>
            <a:fld id="{FC483663-2460-5E4D-A36D-4ED7362332B4}" type="slidenum">
              <a:rPr lang="en-US" sz="1000" smtClean="0">
                <a:latin typeface="Arial"/>
                <a:cs typeface="Arial"/>
              </a:rPr>
              <a:pPr algn="l"/>
              <a:t>5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6" name="Picture 15" descr="PU_sig1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3" y="6157111"/>
            <a:ext cx="1710227" cy="6662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216" y="1753380"/>
            <a:ext cx="3910901" cy="41489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Let’s look at four videos…</a:t>
            </a: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These videos are embedded into a Blackboard course.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We’ll watch each video, then do a quick initial reaction discussion.  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After </a:t>
            </a:r>
            <a:r>
              <a:rPr lang="fr-FR" sz="1600" b="1" dirty="0" smtClean="0">
                <a:latin typeface="Arial"/>
                <a:cs typeface="Arial"/>
              </a:rPr>
              <a:t>all the videos are over, we’ll come back and talk about our overall view of the videos.</a:t>
            </a: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3378121"/>
            <a:ext cx="3910901" cy="21680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fr-FR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88" y="2300312"/>
            <a:ext cx="4291638" cy="28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0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0316"/>
            <a:ext cx="9144000" cy="74531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2_lines_wh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4635" r="32344" b="70473"/>
          <a:stretch/>
        </p:blipFill>
        <p:spPr>
          <a:xfrm>
            <a:off x="0" y="135881"/>
            <a:ext cx="9144000" cy="72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216" y="261494"/>
            <a:ext cx="8229600" cy="7336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What About Other Course Content?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963488"/>
            <a:ext cx="83186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756C66"/>
                </a:solidFill>
                <a:latin typeface="Impact"/>
                <a:cs typeface="Impact"/>
              </a:rPr>
              <a:t>We talked about videos.  What other course content may need review?</a:t>
            </a:r>
            <a:endParaRPr lang="en-US" sz="2000" dirty="0">
              <a:solidFill>
                <a:srgbClr val="756C66"/>
              </a:solidFill>
              <a:latin typeface="Impact"/>
              <a:cs typeface="Impac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7276" y="6344367"/>
            <a:ext cx="476085" cy="365125"/>
          </a:xfrm>
          <a:prstGeom prst="rect">
            <a:avLst/>
          </a:prstGeom>
        </p:spPr>
        <p:txBody>
          <a:bodyPr/>
          <a:lstStyle/>
          <a:p>
            <a:pPr algn="l"/>
            <a:fld id="{FC483663-2460-5E4D-A36D-4ED7362332B4}" type="slidenum">
              <a:rPr lang="en-US" sz="1000" smtClean="0">
                <a:latin typeface="Arial"/>
                <a:cs typeface="Arial"/>
              </a:rPr>
              <a:pPr algn="l"/>
              <a:t>6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6" name="Picture 15" descr="PU_sig1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3" y="6157111"/>
            <a:ext cx="1710227" cy="6662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216" y="1753380"/>
            <a:ext cx="3910901" cy="41489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As courses evolve to either being fully online, or to courses that blend online content to support the in-class experience, what other accessibility needs may be present:</a:t>
            </a: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Documents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Images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Font face/colors </a:t>
            </a:r>
            <a:r>
              <a:rPr lang="fr-FR" sz="1600" b="1" dirty="0" smtClean="0">
                <a:latin typeface="Arial"/>
                <a:cs typeface="Arial"/>
              </a:rPr>
              <a:t>used on </a:t>
            </a:r>
            <a:r>
              <a:rPr lang="fr-FR" sz="1600" b="1" dirty="0" smtClean="0">
                <a:latin typeface="Arial"/>
                <a:cs typeface="Arial"/>
              </a:rPr>
              <a:t>websites</a:t>
            </a:r>
            <a:r>
              <a:rPr lang="fr-FR" sz="1600" b="1" dirty="0">
                <a:latin typeface="Arial"/>
                <a:cs typeface="Arial"/>
              </a:rPr>
              <a:t/>
            </a:r>
            <a:br>
              <a:rPr lang="fr-FR" sz="1600" b="1" dirty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Online assignment/assessment settings?</a:t>
            </a:r>
            <a:br>
              <a:rPr lang="fr-FR" sz="1600" b="1" dirty="0" smtClean="0">
                <a:latin typeface="Arial"/>
                <a:cs typeface="Arial"/>
              </a:rPr>
            </a:b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fr-FR" sz="1600" b="1" dirty="0" smtClean="0">
                <a:latin typeface="Arial"/>
                <a:cs typeface="Arial"/>
              </a:rPr>
              <a:t>More?</a:t>
            </a: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3378121"/>
            <a:ext cx="3910901" cy="21680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fr-FR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65" y="2300312"/>
            <a:ext cx="3848883" cy="28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0316"/>
            <a:ext cx="9144000" cy="74531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h2_lines_whit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4635" r="32344" b="70473"/>
          <a:stretch/>
        </p:blipFill>
        <p:spPr>
          <a:xfrm>
            <a:off x="0" y="135881"/>
            <a:ext cx="9144000" cy="72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20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216" y="261494"/>
            <a:ext cx="8229600" cy="73364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/>
                <a:cs typeface="Impact"/>
              </a:rPr>
              <a:t>Thank you for attending!</a:t>
            </a:r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7276" y="6344367"/>
            <a:ext cx="476085" cy="365125"/>
          </a:xfrm>
          <a:prstGeom prst="rect">
            <a:avLst/>
          </a:prstGeom>
        </p:spPr>
        <p:txBody>
          <a:bodyPr/>
          <a:lstStyle/>
          <a:p>
            <a:pPr algn="l"/>
            <a:fld id="{FC483663-2460-5E4D-A36D-4ED7362332B4}" type="slidenum">
              <a:rPr lang="en-US" sz="1000" smtClean="0">
                <a:latin typeface="Arial"/>
                <a:cs typeface="Arial"/>
              </a:rPr>
              <a:pPr algn="l"/>
              <a:t>7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6" name="Picture 15" descr="PU_sig1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3" y="6157111"/>
            <a:ext cx="1710227" cy="6662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216" y="1753380"/>
            <a:ext cx="3910901" cy="41489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Brett Creech</a:t>
            </a:r>
            <a:br>
              <a:rPr lang="fr-FR" sz="1600" b="1" dirty="0" smtClean="0">
                <a:latin typeface="Arial"/>
                <a:cs typeface="Arial"/>
              </a:rPr>
            </a:br>
            <a:r>
              <a:rPr lang="fr-FR" sz="1600" b="1" dirty="0" smtClean="0">
                <a:latin typeface="Arial"/>
                <a:cs typeface="Arial"/>
              </a:rPr>
              <a:t>Educational Technologist</a:t>
            </a:r>
            <a:br>
              <a:rPr lang="fr-FR" sz="1600" b="1" dirty="0" smtClean="0">
                <a:latin typeface="Arial"/>
                <a:cs typeface="Arial"/>
              </a:rPr>
            </a:br>
            <a:r>
              <a:rPr lang="fr-FR" sz="1600" b="1" dirty="0" smtClean="0">
                <a:latin typeface="Arial"/>
                <a:cs typeface="Arial"/>
              </a:rPr>
              <a:t>Purdue University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Email:  </a:t>
            </a:r>
            <a:r>
              <a:rPr lang="fr-FR" sz="1600" b="1" dirty="0" smtClean="0">
                <a:latin typeface="Arial"/>
                <a:cs typeface="Arial"/>
                <a:hlinkClick r:id="rId4"/>
              </a:rPr>
              <a:t>creechb@purdue.edu</a:t>
            </a: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Twitter:  @brett_creech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600" b="1" dirty="0" smtClean="0">
                <a:latin typeface="Arial"/>
                <a:cs typeface="Arial"/>
              </a:rPr>
              <a:t>Please complete the session evaluation!  Your feedback is appreciated!</a:t>
            </a: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fr-FR" sz="1600" b="1" dirty="0" smtClean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3378121"/>
            <a:ext cx="3910901" cy="21680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fr-FR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65" y="2300312"/>
            <a:ext cx="3848883" cy="28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2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224</Words>
  <Application>Microsoft Macintosh PowerPoint</Application>
  <PresentationFormat>On-screen Show (4:3)</PresentationFormat>
  <Paragraphs>67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GET EVERYONE ON BOARD! TECHNOLOGY, ACCESSIBILITY &amp; COURSE REDESIGN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Brett Creech</cp:lastModifiedBy>
  <cp:revision>20</cp:revision>
  <dcterms:created xsi:type="dcterms:W3CDTF">2011-09-20T15:44:26Z</dcterms:created>
  <dcterms:modified xsi:type="dcterms:W3CDTF">2014-03-14T20:34:14Z</dcterms:modified>
</cp:coreProperties>
</file>