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4"/>
  </p:notesMasterIdLst>
  <p:sldIdLst>
    <p:sldId id="256" r:id="rId2"/>
    <p:sldId id="257" r:id="rId3"/>
    <p:sldId id="261" r:id="rId4"/>
    <p:sldId id="262" r:id="rId5"/>
    <p:sldId id="260" r:id="rId6"/>
    <p:sldId id="265" r:id="rId7"/>
    <p:sldId id="266" r:id="rId8"/>
    <p:sldId id="283" r:id="rId9"/>
    <p:sldId id="268" r:id="rId10"/>
    <p:sldId id="282" r:id="rId11"/>
    <p:sldId id="274" r:id="rId12"/>
    <p:sldId id="271" r:id="rId13"/>
    <p:sldId id="273" r:id="rId14"/>
    <p:sldId id="275" r:id="rId15"/>
    <p:sldId id="276" r:id="rId16"/>
    <p:sldId id="277" r:id="rId17"/>
    <p:sldId id="278" r:id="rId18"/>
    <p:sldId id="280" r:id="rId19"/>
    <p:sldId id="284" r:id="rId20"/>
    <p:sldId id="286" r:id="rId21"/>
    <p:sldId id="279" r:id="rId22"/>
    <p:sldId id="281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9946" autoAdjust="0"/>
  </p:normalViewPr>
  <p:slideViewPr>
    <p:cSldViewPr>
      <p:cViewPr varScale="1">
        <p:scale>
          <a:sx n="78" d="100"/>
          <a:sy n="78" d="100"/>
        </p:scale>
        <p:origin x="-193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61609B-182D-46DA-A235-510F85135E51}" type="datetimeFigureOut">
              <a:rPr lang="en-US" smtClean="0"/>
              <a:t>3/21/2014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40E135-EE88-4901-98DD-D4DB20755A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521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11:45</a:t>
            </a:r>
            <a:r>
              <a:rPr lang="en-US" baseline="0" dirty="0" smtClean="0"/>
              <a:t> – 11:48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40E135-EE88-4901-98DD-D4DB20755AB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6592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12:04 – 12:05</a:t>
            </a:r>
          </a:p>
          <a:p>
            <a:endParaRPr lang="en-US" dirty="0" smtClean="0"/>
          </a:p>
          <a:p>
            <a:r>
              <a:rPr lang="en-US" dirty="0" smtClean="0"/>
              <a:t>Next</a:t>
            </a:r>
            <a:r>
              <a:rPr lang="en-US" baseline="0" dirty="0" smtClean="0"/>
              <a:t> phase:</a:t>
            </a:r>
          </a:p>
          <a:p>
            <a:endParaRPr lang="en-US" baseline="0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/>
              <a:t>Now hiring project managers in key teams (course development)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/>
              <a:t>Ready to formalize key workflows to replace multitude of excel spreadsheets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/>
              <a:t>Need quick sign offs on key decisions and tracking of those sign offs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/>
              <a:t>Also need to contrast ongoing processes (course </a:t>
            </a:r>
            <a:r>
              <a:rPr lang="en-US" baseline="0" dirty="0" err="1" smtClean="0"/>
              <a:t>dev</a:t>
            </a:r>
            <a:r>
              <a:rPr lang="en-US" baseline="0" dirty="0" smtClean="0"/>
              <a:t>) with new projects (3 PV)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/>
              <a:t>And view ongoing processes (course </a:t>
            </a:r>
            <a:r>
              <a:rPr lang="en-US" baseline="0" dirty="0" err="1" smtClean="0"/>
              <a:t>dev</a:t>
            </a:r>
            <a:r>
              <a:rPr lang="en-US" baseline="0" dirty="0" smtClean="0"/>
              <a:t>), and new projects (Bb upgrade) along with key operational events (term starts)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Remaining Slides 12:05 -30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40E135-EE88-4901-98DD-D4DB20755AB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9028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12:05 – 12:06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Office of Information Technology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at Notre Dame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endParaRPr lang="en-US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40E135-EE88-4901-98DD-D4DB20755AB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3436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12:06 – 12:07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40E135-EE88-4901-98DD-D4DB20755AB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1729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12:07 – 12:08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Participants will act as members of a project team and will participant in a hands-on demonstration of a standardized lessons learned meeting. </a:t>
            </a:r>
          </a:p>
          <a:p>
            <a:r>
              <a:rPr lang="en-US" sz="1200" kern="1200" dirty="0" smtClean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View an example of one collection</a:t>
            </a:r>
            <a:r>
              <a:rPr lang="en-US" sz="1200" kern="1200" baseline="0" dirty="0" smtClean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method</a:t>
            </a:r>
          </a:p>
          <a:p>
            <a:r>
              <a:rPr lang="en-US" sz="1200" kern="1200" dirty="0" smtClean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Have an example sticky of a lessons learned on each</a:t>
            </a:r>
            <a:r>
              <a:rPr lang="en-US" sz="1200" kern="1200" baseline="0" dirty="0" smtClean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 poster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40E135-EE88-4901-98DD-D4DB20755AB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1545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12:08 – 12:09</a:t>
            </a:r>
            <a:r>
              <a:rPr lang="en-US" sz="1200" kern="1200" baseline="0" dirty="0" smtClean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Establish a standardized way of collecting and storing Lessons Learned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40E135-EE88-4901-98DD-D4DB20755AB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2414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12:09 -12:15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Participants will act as members of a project team and will participant in a hands-on demonstration of a standardized lessons learned meeting. </a:t>
            </a:r>
          </a:p>
          <a:p>
            <a:r>
              <a:rPr lang="en-US" sz="1200" kern="1200" dirty="0" smtClean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View an example of one collection</a:t>
            </a:r>
            <a:r>
              <a:rPr lang="en-US" sz="1200" kern="1200" baseline="0" dirty="0" smtClean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method</a:t>
            </a:r>
          </a:p>
          <a:p>
            <a:endParaRPr lang="en-US" sz="1200" kern="1200" dirty="0" smtClean="0">
              <a:solidFill>
                <a:schemeClr val="tx2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Once you complete the lessons learned meeting, the posters can be given to the person entering them into SharePoint</a:t>
            </a:r>
            <a:r>
              <a:rPr lang="en-US" sz="1200" kern="1200" baseline="0" dirty="0" smtClean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 or you can take a photo of each one and send it to them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40E135-EE88-4901-98DD-D4DB20755AB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1545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12:15-12:18</a:t>
            </a:r>
          </a:p>
          <a:p>
            <a:r>
              <a:rPr lang="en-US" dirty="0" smtClean="0"/>
              <a:t>Notre Dame is using SharePoint to store the Lessons Learned data in a list</a:t>
            </a:r>
          </a:p>
          <a:p>
            <a:r>
              <a:rPr lang="en-US" dirty="0" smtClean="0"/>
              <a:t>Set</a:t>
            </a:r>
            <a:r>
              <a:rPr lang="en-US" baseline="0" dirty="0" smtClean="0"/>
              <a:t> up LMS Upgrade project in SharePoint</a:t>
            </a:r>
          </a:p>
          <a:p>
            <a:r>
              <a:rPr lang="en-US" baseline="0" dirty="0" smtClean="0"/>
              <a:t>Ask participants to share one lesson they collected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40E135-EE88-4901-98DD-D4DB20755AB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30455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12:18 – 12:20</a:t>
            </a:r>
          </a:p>
          <a:p>
            <a:r>
              <a:rPr lang="en-US" sz="1200" kern="1200" dirty="0" smtClean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Generate a lessons learned report for a particular project.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40E135-EE88-4901-98DD-D4DB20755AB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70103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12:21-12:25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2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40E135-EE88-4901-98DD-D4DB20755AB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34101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12:21-12:25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2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40E135-EE88-4901-98DD-D4DB20755AB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1672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11:48-11:49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40E135-EE88-4901-98DD-D4DB20755AB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52097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12:21-12:25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2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40E135-EE88-4901-98DD-D4DB20755AB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18039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12:20-12:21</a:t>
            </a:r>
          </a:p>
          <a:p>
            <a:endParaRPr lang="en-US" dirty="0" smtClean="0"/>
          </a:p>
          <a:p>
            <a:r>
              <a:rPr lang="en-US" dirty="0" smtClean="0"/>
              <a:t>Considering</a:t>
            </a:r>
            <a:r>
              <a:rPr lang="en-US" baseline="0" dirty="0" smtClean="0"/>
              <a:t> the project management process as a whole, we’ll speak to these key areas.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Commonalities in how we approach project mgt.  </a:t>
            </a:r>
          </a:p>
          <a:p>
            <a:endParaRPr lang="en-US" baseline="0" dirty="0" smtClean="0"/>
          </a:p>
          <a:p>
            <a:r>
              <a:rPr lang="en-US" baseline="0" dirty="0" smtClean="0"/>
              <a:t>At SNHU (Notre Dame as well?) we break down most new initiatives to 60-90 day projects.</a:t>
            </a:r>
          </a:p>
          <a:p>
            <a:r>
              <a:rPr lang="en-US" baseline="0" dirty="0" smtClean="0"/>
              <a:t>The example we’ll use is a recent Blackboard upgrade. </a:t>
            </a:r>
          </a:p>
          <a:p>
            <a:r>
              <a:rPr lang="en-US" baseline="0" dirty="0" smtClean="0"/>
              <a:t> </a:t>
            </a:r>
          </a:p>
          <a:p>
            <a:r>
              <a:rPr lang="en-US" baseline="0" dirty="0" smtClean="0"/>
              <a:t>Sharon and Fred will speak to specific additional steps taken to learn from past projects, capture those lessons and apply them in planning new projects.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40E135-EE88-4901-98DD-D4DB20755AB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17295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12:25 – 12:30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40E135-EE88-4901-98DD-D4DB20755AB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4077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11:49 – 11:50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40E135-EE88-4901-98DD-D4DB20755AB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4725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11:50 – 11:52</a:t>
            </a:r>
          </a:p>
          <a:p>
            <a:endParaRPr lang="en-US" dirty="0" smtClean="0"/>
          </a:p>
          <a:p>
            <a:r>
              <a:rPr lang="en-US" dirty="0" smtClean="0"/>
              <a:t>Considering</a:t>
            </a:r>
            <a:r>
              <a:rPr lang="en-US" baseline="0" dirty="0" smtClean="0"/>
              <a:t> the project management process as a whole, we’ll speak to these key areas.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Commonalities in how we approach project mgt.  </a:t>
            </a:r>
          </a:p>
          <a:p>
            <a:endParaRPr lang="en-US" baseline="0" dirty="0" smtClean="0"/>
          </a:p>
          <a:p>
            <a:r>
              <a:rPr lang="en-US" baseline="0" dirty="0" smtClean="0"/>
              <a:t>At SNHU (Notre Dame as well?) we break down most new initiatives to 60-90 day projects.</a:t>
            </a:r>
          </a:p>
          <a:p>
            <a:r>
              <a:rPr lang="en-US" baseline="0" dirty="0" smtClean="0"/>
              <a:t>The example we’ll use is a recent Blackboard upgrade. </a:t>
            </a:r>
          </a:p>
          <a:p>
            <a:r>
              <a:rPr lang="en-US" baseline="0" dirty="0" smtClean="0"/>
              <a:t> </a:t>
            </a:r>
          </a:p>
          <a:p>
            <a:r>
              <a:rPr lang="en-US" baseline="0" dirty="0" smtClean="0"/>
              <a:t>Sharon and Fred will speak to specific additional steps taken to learn from past projects, capture those lessons and apply them in planning new projects.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40E135-EE88-4901-98DD-D4DB20755AB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1729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11:52 – 11:54</a:t>
            </a:r>
          </a:p>
          <a:p>
            <a:pPr lvl="0"/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COCE Academics Environment: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COCE is one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colleges w/in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SNHU.  We serve online students, primarily adults; our other 2 colleges include a traditional campus serving our UG FT student and CFA, serving working adults seeking a competency based program.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Fast growing online college –In 2006 we moved from campus to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historic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Millyard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were then 25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ee’s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now 800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ee’s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Extremely focused on student success.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Rapid growth,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fast, data driven 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ecision making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Measurement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accountabilities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endParaRPr lang="en-US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40E135-EE88-4901-98DD-D4DB20755AB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3436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11:54 – 11:57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Academic</a:t>
            </a:r>
            <a:r>
              <a:rPr lang="en-US" baseline="0" dirty="0" smtClean="0"/>
              <a:t> </a:t>
            </a:r>
            <a:r>
              <a:rPr lang="en-US" dirty="0" smtClean="0"/>
              <a:t>Team Environment </a:t>
            </a:r>
          </a:p>
          <a:p>
            <a:pPr lvl="1"/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Separate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from our University IT organization</a:t>
            </a:r>
            <a:b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Multiple stakeholders – </a:t>
            </a:r>
            <a:b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- Internal (e.g. Deans, Course Design, Advising, Marketing, Admissions,  Campus)</a:t>
            </a:r>
            <a:b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- External (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e.g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Faculty, Students, accreditation groups)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Project management within our culture – 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 academic group, considerable resistance to complex, overly prescriptive, difficult to learn project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mgt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applications or methodologies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28650" lvl="1" indent="-171450" fontAlgn="base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Project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Charters and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RACI’s 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well received and very useful to clarify p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roject roles and responsibilities</a:t>
            </a:r>
            <a:b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sz="16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28650" lvl="1" indent="-171450" fontAlgn="base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Project tasks and milestones necessary</a:t>
            </a:r>
            <a:b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sz="16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28650" lvl="1" indent="-171450" fontAlgn="base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Collaboration – important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have central site to easily access project work/files from anywhere.  Inboxes fill to easily.</a:t>
            </a:r>
            <a:b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28650" lvl="1" indent="-171450" fontAlgn="base">
              <a:buFont typeface="Arial" pitchFamily="34" charset="0"/>
              <a:buChar char="•"/>
            </a:pP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Calendar view of projects - important to quickly see how multiple projects overlap</a:t>
            </a:r>
          </a:p>
          <a:p>
            <a:pPr lvl="1" fontAlgn="base"/>
            <a:endParaRPr lang="en-US" sz="16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40E135-EE88-4901-98DD-D4DB20755AB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3487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fontAlgn="base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11:57 – 12:00</a:t>
            </a:r>
          </a:p>
          <a:p>
            <a:pPr lvl="0" fontAlgn="base"/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 fontAlgn="base"/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 fontAlgn="base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Why Basecamp</a:t>
            </a:r>
          </a:p>
          <a:p>
            <a:pPr lvl="0" fontAlgn="base"/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 fontAlgn="base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Quick learning curve/Minimal training</a:t>
            </a:r>
          </a:p>
          <a:p>
            <a:pPr marL="171450" lvl="0" indent="-171450" fontAlgn="base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Easy to use/intuitive</a:t>
            </a:r>
          </a:p>
          <a:p>
            <a:pPr marL="171450" lvl="0" indent="-171450" fontAlgn="base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access projects in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cloud from anywhere – fits our team located across country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Facebook-like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40E135-EE88-4901-98DD-D4DB20755AB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6571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12:00</a:t>
            </a:r>
            <a:r>
              <a:rPr lang="en-US" baseline="0" dirty="0" smtClean="0"/>
              <a:t>– 12:03</a:t>
            </a:r>
          </a:p>
          <a:p>
            <a:endParaRPr lang="en-US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Tracking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work completed/work remaining and ability to quickly collaborate on projects key features -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 smtClean="0"/>
          </a:p>
          <a:p>
            <a:pPr marL="171450" lvl="0" indent="-171450" fontAlgn="base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Calendar</a:t>
            </a:r>
          </a:p>
          <a:p>
            <a:pPr marL="171450" lvl="0" indent="-171450" fontAlgn="base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Document sharing/storage</a:t>
            </a:r>
          </a:p>
          <a:p>
            <a:pPr marL="171450" lvl="0" indent="-171450" fontAlgn="base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Tracks work completed, work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remaining, due dates, assignments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40E135-EE88-4901-98DD-D4DB20755AB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3355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12:</a:t>
            </a:r>
            <a:r>
              <a:rPr lang="en-US" baseline="0" dirty="0" smtClean="0"/>
              <a:t>03-12:04</a:t>
            </a:r>
          </a:p>
          <a:p>
            <a:endParaRPr lang="en-US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Project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reminders, recaps, activity posted to inbox; fits naturally into current work habits.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baseline="0" dirty="0" smtClean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COCE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heavy reliance on MS outlook email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Emails activity within projects – e.g. team member posted comment to project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Daily recap emails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Subscribe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ical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see project calendars side by side w outlook calendar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40E135-EE88-4901-98DD-D4DB20755AB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2971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D0923-A58A-431D-9D1E-811275121414}" type="datetimeFigureOut">
              <a:rPr lang="en-US" smtClean="0"/>
              <a:t>3/21/2014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6675A-EF78-43C0-87E2-397BAF2408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D0923-A58A-431D-9D1E-811275121414}" type="datetimeFigureOut">
              <a:rPr lang="en-US" smtClean="0"/>
              <a:t>3/21/2014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6675A-EF78-43C0-87E2-397BAF2408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D0923-A58A-431D-9D1E-811275121414}" type="datetimeFigureOut">
              <a:rPr lang="en-US" smtClean="0"/>
              <a:t>3/21/2014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6675A-EF78-43C0-87E2-397BAF2408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D0923-A58A-431D-9D1E-811275121414}" type="datetimeFigureOut">
              <a:rPr lang="en-US" smtClean="0"/>
              <a:t>3/21/2014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6675A-EF78-43C0-87E2-397BAF2408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D0923-A58A-431D-9D1E-811275121414}" type="datetimeFigureOut">
              <a:rPr lang="en-US" smtClean="0"/>
              <a:t>3/21/2014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6675A-EF78-43C0-87E2-397BAF2408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D0923-A58A-431D-9D1E-811275121414}" type="datetimeFigureOut">
              <a:rPr lang="en-US" smtClean="0"/>
              <a:t>3/21/2014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6675A-EF78-43C0-87E2-397BAF2408E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D0923-A58A-431D-9D1E-811275121414}" type="datetimeFigureOut">
              <a:rPr lang="en-US" smtClean="0"/>
              <a:t>3/21/2014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6675A-EF78-43C0-87E2-397BAF2408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D0923-A58A-431D-9D1E-811275121414}" type="datetimeFigureOut">
              <a:rPr lang="en-US" smtClean="0"/>
              <a:t>3/21/2014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6675A-EF78-43C0-87E2-397BAF2408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D0923-A58A-431D-9D1E-811275121414}" type="datetimeFigureOut">
              <a:rPr lang="en-US" smtClean="0"/>
              <a:t>3/21/2014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6675A-EF78-43C0-87E2-397BAF2408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D0923-A58A-431D-9D1E-811275121414}" type="datetimeFigureOut">
              <a:rPr lang="en-US" smtClean="0"/>
              <a:t>3/21/2014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776675A-EF78-43C0-87E2-397BAF2408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D0923-A58A-431D-9D1E-811275121414}" type="datetimeFigureOut">
              <a:rPr lang="en-US" smtClean="0"/>
              <a:t>3/21/2014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6675A-EF78-43C0-87E2-397BAF2408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7CD0923-A58A-431D-9D1E-811275121414}" type="datetimeFigureOut">
              <a:rPr lang="en-US" smtClean="0"/>
              <a:t>3/21/2014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D776675A-EF78-43C0-87E2-397BAF2408E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g"/><Relationship Id="rId5" Type="http://schemas.openxmlformats.org/officeDocument/2006/relationships/image" Target="../media/image25.pn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w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oit-sp.nd.edu/pap/Lists/Lessons%20Learned/AllItems.aspx?ShowInGrid=True&amp;View=%7bB6D05BCB-010E-4AF3-9953-DAF7B687A9BA%7d&amp;InitialTabId=Ribbon.List&amp;VisibilityContext=WSSTabPersistence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oit-sp.nd.edu/Pap/Lessons%20Learned%20Reports/Forms/updated.aspx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52600"/>
            <a:ext cx="7772400" cy="1470025"/>
          </a:xfrm>
        </p:spPr>
        <p:txBody>
          <a:bodyPr>
            <a:noAutofit/>
          </a:bodyPr>
          <a:lstStyle/>
          <a:p>
            <a:r>
              <a:rPr lang="en-US" sz="4800" dirty="0">
                <a:solidFill>
                  <a:schemeClr val="tx2"/>
                </a:solidFill>
                <a:latin typeface="Cambria" panose="02040503050406030204" pitchFamily="18" charset="0"/>
              </a:rPr>
              <a:t>Cloud-Based Project Management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4343400"/>
            <a:ext cx="6400800" cy="1752600"/>
          </a:xfrm>
        </p:spPr>
        <p:txBody>
          <a:bodyPr>
            <a:normAutofit/>
          </a:bodyPr>
          <a:lstStyle/>
          <a:p>
            <a:r>
              <a:rPr lang="en-US" sz="1600" dirty="0" smtClean="0">
                <a:solidFill>
                  <a:schemeClr val="tx2"/>
                </a:solidFill>
                <a:latin typeface="Cambria" panose="02040503050406030204" pitchFamily="18" charset="0"/>
              </a:rPr>
              <a:t>Southern New Hampshire University</a:t>
            </a:r>
          </a:p>
          <a:p>
            <a:r>
              <a:rPr lang="en-US" sz="1600" dirty="0" smtClean="0">
                <a:solidFill>
                  <a:schemeClr val="tx2"/>
                </a:solidFill>
                <a:latin typeface="Cambria" panose="02040503050406030204" pitchFamily="18" charset="0"/>
              </a:rPr>
              <a:t>University of Notre Dame</a:t>
            </a:r>
            <a:endParaRPr lang="en-US" sz="1600" dirty="0">
              <a:solidFill>
                <a:schemeClr val="tx2"/>
              </a:solidFill>
              <a:latin typeface="Cambria" panose="020405030504060302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200" y="76200"/>
            <a:ext cx="8991600" cy="6705600"/>
          </a:xfrm>
          <a:prstGeom prst="rect">
            <a:avLst/>
          </a:prstGeom>
          <a:noFill/>
          <a:ln w="508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023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33400" y="190500"/>
            <a:ext cx="7467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>
                <a:solidFill>
                  <a:schemeClr val="tx2"/>
                </a:solidFill>
                <a:latin typeface="Cambria" panose="02040503050406030204" pitchFamily="18" charset="0"/>
              </a:rPr>
              <a:t>Next Steps</a:t>
            </a:r>
            <a:endParaRPr lang="en-US" dirty="0">
              <a:solidFill>
                <a:schemeClr val="tx2"/>
              </a:solidFill>
              <a:latin typeface="Cambria" panose="02040503050406030204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990599" y="2362200"/>
            <a:ext cx="722276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685800" indent="-685800" algn="l">
              <a:buFont typeface="Arial" pitchFamily="34" charset="0"/>
              <a:buChar char="•"/>
            </a:pPr>
            <a:r>
              <a:rPr lang="en-US" sz="3600" dirty="0" smtClean="0">
                <a:solidFill>
                  <a:schemeClr val="tx2"/>
                </a:solidFill>
                <a:latin typeface="Cambria" panose="02040503050406030204" pitchFamily="18" charset="0"/>
              </a:rPr>
              <a:t>Process workflows</a:t>
            </a:r>
          </a:p>
          <a:p>
            <a:pPr marL="685800" indent="-685800" algn="l">
              <a:buFont typeface="Arial" pitchFamily="34" charset="0"/>
              <a:buChar char="•"/>
            </a:pPr>
            <a:r>
              <a:rPr lang="en-US" sz="3600" dirty="0" smtClean="0">
                <a:solidFill>
                  <a:schemeClr val="tx2"/>
                </a:solidFill>
                <a:latin typeface="Cambria" panose="02040503050406030204" pitchFamily="18" charset="0"/>
              </a:rPr>
              <a:t>View </a:t>
            </a:r>
            <a:r>
              <a:rPr lang="en-US" sz="3600" dirty="0">
                <a:solidFill>
                  <a:schemeClr val="tx2"/>
                </a:solidFill>
                <a:latin typeface="Cambria" panose="02040503050406030204" pitchFamily="18" charset="0"/>
              </a:rPr>
              <a:t>p</a:t>
            </a:r>
            <a:r>
              <a:rPr lang="en-US" sz="3600" dirty="0" smtClean="0">
                <a:solidFill>
                  <a:schemeClr val="tx2"/>
                </a:solidFill>
                <a:latin typeface="Cambria" panose="02040503050406030204" pitchFamily="18" charset="0"/>
              </a:rPr>
              <a:t>rojects and ongoing processes</a:t>
            </a:r>
          </a:p>
          <a:p>
            <a:pPr algn="l"/>
            <a:endParaRPr lang="en-US" sz="4800" dirty="0">
              <a:solidFill>
                <a:schemeClr val="tx2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200" y="76200"/>
            <a:ext cx="8991600" cy="6705600"/>
          </a:xfrm>
          <a:prstGeom prst="rect">
            <a:avLst/>
          </a:prstGeom>
          <a:noFill/>
          <a:ln w="508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581400"/>
            <a:ext cx="4359131" cy="2439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344739"/>
            <a:ext cx="4191000" cy="2827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4535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86183" y="809082"/>
            <a:ext cx="5905500" cy="2772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76200" y="76200"/>
            <a:ext cx="8991600" cy="6705600"/>
          </a:xfrm>
          <a:prstGeom prst="rect">
            <a:avLst/>
          </a:prstGeom>
          <a:noFill/>
          <a:ln w="508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33513" y="1524000"/>
            <a:ext cx="4190887" cy="1789632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000" y="2020600"/>
            <a:ext cx="3750000" cy="875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18" y="3303639"/>
            <a:ext cx="4192982" cy="279532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589" y="3303640"/>
            <a:ext cx="4000211" cy="2795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301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291829">
            <a:off x="7478305" y="3020469"/>
            <a:ext cx="861185" cy="809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76200" y="76200"/>
            <a:ext cx="8991600" cy="6705600"/>
          </a:xfrm>
          <a:prstGeom prst="rect">
            <a:avLst/>
          </a:prstGeom>
          <a:noFill/>
          <a:ln w="508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ed Rectangle 27"/>
          <p:cNvSpPr/>
          <p:nvPr/>
        </p:nvSpPr>
        <p:spPr>
          <a:xfrm>
            <a:off x="579353" y="2151887"/>
            <a:ext cx="1541318" cy="1023721"/>
          </a:xfrm>
          <a:prstGeom prst="roundRect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74025" y="2406166"/>
            <a:ext cx="15167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Cambria" panose="02040503050406030204" pitchFamily="18" charset="0"/>
              </a:rPr>
              <a:t>Initiation</a:t>
            </a:r>
            <a:endParaRPr lang="en-US" sz="2400" b="1" dirty="0">
              <a:latin typeface="Cambria" panose="02040503050406030204" pitchFamily="18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3296218" y="2202012"/>
            <a:ext cx="1835651" cy="903983"/>
          </a:xfrm>
          <a:prstGeom prst="roundRect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424129" y="2274997"/>
            <a:ext cx="15736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Cambria" panose="02040503050406030204" pitchFamily="18" charset="0"/>
              </a:rPr>
              <a:t>Planning &amp; Design</a:t>
            </a:r>
            <a:endParaRPr lang="en-US" sz="2400" b="1" dirty="0">
              <a:latin typeface="Cambria" panose="02040503050406030204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7145253" y="4013460"/>
            <a:ext cx="1435100" cy="1269206"/>
            <a:chOff x="7145253" y="4013460"/>
            <a:chExt cx="1435100" cy="1269206"/>
          </a:xfrm>
        </p:grpSpPr>
        <p:sp>
          <p:nvSpPr>
            <p:cNvPr id="27" name="Rounded Rectangle 26"/>
            <p:cNvSpPr/>
            <p:nvPr/>
          </p:nvSpPr>
          <p:spPr>
            <a:xfrm>
              <a:off x="7145253" y="4013460"/>
              <a:ext cx="1435100" cy="1269206"/>
            </a:xfrm>
            <a:prstGeom prst="roundRect">
              <a:avLst/>
            </a:prstGeom>
            <a:gradFill flip="none" rotWithShape="1">
              <a:gsLst>
                <a:gs pos="0">
                  <a:srgbClr val="00B050">
                    <a:shade val="30000"/>
                    <a:satMod val="115000"/>
                  </a:srgbClr>
                </a:gs>
                <a:gs pos="50000">
                  <a:srgbClr val="00B050">
                    <a:shade val="67500"/>
                    <a:satMod val="115000"/>
                  </a:srgbClr>
                </a:gs>
                <a:gs pos="100000">
                  <a:srgbClr val="00B050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7313614" y="4333268"/>
              <a:ext cx="121379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latin typeface="Cambria" panose="02040503050406030204" pitchFamily="18" charset="0"/>
                </a:rPr>
                <a:t>Closing</a:t>
              </a:r>
            </a:p>
          </p:txBody>
        </p:sp>
      </p:grpSp>
      <p:sp>
        <p:nvSpPr>
          <p:cNvPr id="39" name="Right Arrow 38"/>
          <p:cNvSpPr/>
          <p:nvPr/>
        </p:nvSpPr>
        <p:spPr>
          <a:xfrm rot="7875339">
            <a:off x="3044999" y="3409409"/>
            <a:ext cx="965808" cy="350109"/>
          </a:xfrm>
          <a:prstGeom prst="rightArrow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729720">
            <a:off x="4508413" y="3137146"/>
            <a:ext cx="7620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674442">
            <a:off x="2223805" y="2257903"/>
            <a:ext cx="920750" cy="86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1948371" y="4013459"/>
            <a:ext cx="5135040" cy="1269206"/>
            <a:chOff x="1948371" y="4013459"/>
            <a:chExt cx="5135040" cy="1269206"/>
          </a:xfrm>
        </p:grpSpPr>
        <p:sp>
          <p:nvSpPr>
            <p:cNvPr id="32" name="Rounded Rectangle 31"/>
            <p:cNvSpPr/>
            <p:nvPr/>
          </p:nvSpPr>
          <p:spPr>
            <a:xfrm>
              <a:off x="1948371" y="4024301"/>
              <a:ext cx="1673496" cy="1226619"/>
            </a:xfrm>
            <a:prstGeom prst="roundRect">
              <a:avLst/>
            </a:prstGeom>
            <a:gradFill flip="none" rotWithShape="1">
              <a:gsLst>
                <a:gs pos="0">
                  <a:srgbClr val="00B050">
                    <a:shade val="30000"/>
                    <a:satMod val="115000"/>
                  </a:srgbClr>
                </a:gs>
                <a:gs pos="50000">
                  <a:srgbClr val="00B050">
                    <a:shade val="67500"/>
                    <a:satMod val="115000"/>
                  </a:srgbClr>
                </a:gs>
                <a:gs pos="100000">
                  <a:srgbClr val="00B050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2042237" y="4339626"/>
              <a:ext cx="17508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Cambria" panose="02040503050406030204" pitchFamily="18" charset="0"/>
                </a:rPr>
                <a:t>Executing</a:t>
              </a:r>
              <a:endParaRPr lang="en-US" sz="2400" b="1" dirty="0">
                <a:latin typeface="Cambria" panose="02040503050406030204" pitchFamily="18" charset="0"/>
              </a:endParaRPr>
            </a:p>
          </p:txBody>
        </p:sp>
        <p:sp>
          <p:nvSpPr>
            <p:cNvPr id="34" name="Rounded Rectangle 33"/>
            <p:cNvSpPr/>
            <p:nvPr/>
          </p:nvSpPr>
          <p:spPr>
            <a:xfrm>
              <a:off x="4617952" y="4013459"/>
              <a:ext cx="1752601" cy="1269206"/>
            </a:xfrm>
            <a:prstGeom prst="roundRect">
              <a:avLst/>
            </a:prstGeom>
            <a:gradFill flip="none" rotWithShape="1">
              <a:gsLst>
                <a:gs pos="0">
                  <a:srgbClr val="00B050">
                    <a:shade val="30000"/>
                    <a:satMod val="115000"/>
                  </a:srgbClr>
                </a:gs>
                <a:gs pos="50000">
                  <a:srgbClr val="00B050">
                    <a:shade val="67500"/>
                    <a:satMod val="115000"/>
                  </a:srgbClr>
                </a:gs>
                <a:gs pos="100000">
                  <a:srgbClr val="00B050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458774" y="4013459"/>
              <a:ext cx="213374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latin typeface="Cambria" panose="02040503050406030204" pitchFamily="18" charset="0"/>
                </a:rPr>
                <a:t>Monitoring</a:t>
              </a:r>
              <a:br>
                <a:rPr lang="en-US" sz="2400" b="1" dirty="0" smtClean="0">
                  <a:latin typeface="Cambria" panose="02040503050406030204" pitchFamily="18" charset="0"/>
                </a:rPr>
              </a:br>
              <a:r>
                <a:rPr lang="en-US" sz="2400" b="1" dirty="0" smtClean="0">
                  <a:latin typeface="Cambria" panose="02040503050406030204" pitchFamily="18" charset="0"/>
                </a:rPr>
                <a:t> &amp; </a:t>
              </a:r>
              <a:br>
                <a:rPr lang="en-US" sz="2400" b="1" dirty="0" smtClean="0">
                  <a:latin typeface="Cambria" panose="02040503050406030204" pitchFamily="18" charset="0"/>
                </a:rPr>
              </a:br>
              <a:r>
                <a:rPr lang="en-US" sz="2400" b="1" dirty="0" smtClean="0">
                  <a:latin typeface="Cambria" panose="02040503050406030204" pitchFamily="18" charset="0"/>
                </a:rPr>
                <a:t>Controlling</a:t>
              </a:r>
              <a:endParaRPr lang="en-US" sz="2400" b="1" dirty="0">
                <a:latin typeface="Cambria" panose="02040503050406030204" pitchFamily="18" charset="0"/>
              </a:endParaRPr>
            </a:p>
          </p:txBody>
        </p:sp>
        <p:pic>
          <p:nvPicPr>
            <p:cNvPr id="42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674442">
              <a:off x="3642215" y="4111450"/>
              <a:ext cx="920750" cy="8651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3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674442">
              <a:off x="6350949" y="4209264"/>
              <a:ext cx="755249" cy="7096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" name="Group 1"/>
          <p:cNvGrpSpPr/>
          <p:nvPr/>
        </p:nvGrpSpPr>
        <p:grpSpPr>
          <a:xfrm>
            <a:off x="5837119" y="1167048"/>
            <a:ext cx="1782907" cy="1016168"/>
            <a:chOff x="9054548" y="380495"/>
            <a:chExt cx="1782907" cy="1016168"/>
          </a:xfrm>
        </p:grpSpPr>
        <p:sp>
          <p:nvSpPr>
            <p:cNvPr id="25" name="Rounded Rectangle 24"/>
            <p:cNvSpPr/>
            <p:nvPr/>
          </p:nvSpPr>
          <p:spPr>
            <a:xfrm>
              <a:off x="9054548" y="380495"/>
              <a:ext cx="1782907" cy="1016168"/>
            </a:xfrm>
            <a:prstGeom prst="round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9182126" y="381000"/>
              <a:ext cx="152775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chemeClr val="bg1"/>
                  </a:solidFill>
                  <a:latin typeface="Cambria" panose="02040503050406030204" pitchFamily="18" charset="0"/>
                </a:rPr>
                <a:t>Collect Lessons Learned</a:t>
              </a:r>
              <a:endParaRPr lang="en-US" sz="2000" b="1" dirty="0">
                <a:solidFill>
                  <a:schemeClr val="bg1"/>
                </a:solidFill>
                <a:latin typeface="Cambria" panose="02040503050406030204" pitchFamily="18" charset="0"/>
              </a:endParaRPr>
            </a:p>
          </p:txBody>
        </p:sp>
      </p:grpSp>
      <p:sp>
        <p:nvSpPr>
          <p:cNvPr id="45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4000" dirty="0" smtClean="0">
                <a:solidFill>
                  <a:schemeClr val="tx2"/>
                </a:solidFill>
                <a:latin typeface="Cambria" panose="02040503050406030204" pitchFamily="18" charset="0"/>
              </a:rPr>
              <a:t>Project Lifecycle</a:t>
            </a:r>
            <a:endParaRPr lang="en-US" sz="4000" dirty="0">
              <a:solidFill>
                <a:schemeClr val="tx2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444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58 2.22222E-6 L -0.06042 2.22222E-6 " pathEditMode="relative" rAng="0" ptsTypes="AA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50" y="0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42 -0.03635 L -0.00798 -0.35857 " pathEditMode="relative" rAng="0" ptsTypes="AA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" y="-16111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7 0.02778 C -0.00886 0.03704 -0.00816 0.04884 -0.00938 0.05972 C -0.00903 0.08102 -0.0092 0.10232 -0.00833 0.12361 C -0.00816 0.12662 -0.00625 0.13195 -0.00625 0.13218 C -0.00521 0.14097 -0.00313 0.14931 -0.00208 0.15833 C 0.00069 0.18426 0.00364 0.2125 0.0125 0.23611 C 0.01441 0.24908 0.01736 0.2625 0.02292 0.27361 C 0.02413 0.28449 0.02795 0.29283 0.03125 0.30278 C 0.03212 0.30556 0.03177 0.30903 0.03333 0.31111 C 0.03732 0.31644 0.03559 0.31366 0.03854 0.31945 C 0.03993 0.32685 0.0434 0.33171 0.04687 0.3375 C 0.04913 0.34144 0.05 0.34722 0.05312 0.35 C 0.05764 0.35394 0.06111 0.35995 0.06562 0.36389 C 0.06649 0.36482 0.06771 0.36458 0.06875 0.36528 C 0.07934 0.37315 0.08715 0.3831 0.09896 0.3875 C 0.10503 0.38982 0.11128 0.39722 0.11771 0.39722 " pathEditMode="relative" rAng="0" ptsTypes="fffffffffffffffA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33" y="18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38200" y="1600200"/>
            <a:ext cx="2057400" cy="251460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39585" y="1600200"/>
            <a:ext cx="220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</a:rPr>
              <a:t>   </a:t>
            </a:r>
            <a:r>
              <a:rPr lang="en-US" sz="1400" dirty="0" smtClean="0">
                <a:solidFill>
                  <a:schemeClr val="bg1"/>
                </a:solidFill>
              </a:rPr>
              <a:t>Project Management</a:t>
            </a:r>
          </a:p>
          <a:p>
            <a:r>
              <a:rPr lang="en-US" sz="1000" dirty="0" smtClean="0">
                <a:solidFill>
                  <a:schemeClr val="bg1"/>
                </a:solidFill>
              </a:rPr>
              <a:t>  Went Well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smtClean="0">
                <a:solidFill>
                  <a:schemeClr val="bg1"/>
                </a:solidFill>
              </a:rPr>
              <a:t>     </a:t>
            </a:r>
            <a:r>
              <a:rPr lang="en-US" sz="1000" dirty="0" smtClean="0">
                <a:solidFill>
                  <a:schemeClr val="bg1"/>
                </a:solidFill>
              </a:rPr>
              <a:t>Needs Improvement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2450" y="381000"/>
            <a:ext cx="7962900" cy="548640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Lessons Learned Preparation</a:t>
            </a:r>
            <a:endParaRPr lang="en-US" sz="4000" dirty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200" y="76200"/>
            <a:ext cx="8991600" cy="6705600"/>
          </a:xfrm>
          <a:prstGeom prst="rect">
            <a:avLst/>
          </a:prstGeom>
          <a:noFill/>
          <a:ln w="508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1752600" y="1905000"/>
            <a:ext cx="0" cy="2286000"/>
          </a:xfrm>
          <a:prstGeom prst="line">
            <a:avLst/>
          </a:prstGeom>
          <a:ln w="254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838200" y="1905000"/>
            <a:ext cx="2057400" cy="0"/>
          </a:xfrm>
          <a:prstGeom prst="line">
            <a:avLst/>
          </a:prstGeom>
          <a:ln w="254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3505200" y="1600200"/>
            <a:ext cx="2057400" cy="251460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4419600" y="1905000"/>
            <a:ext cx="0" cy="2286000"/>
          </a:xfrm>
          <a:prstGeom prst="line">
            <a:avLst/>
          </a:prstGeom>
          <a:ln w="254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505200" y="1600200"/>
            <a:ext cx="220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</a:rPr>
              <a:t>            </a:t>
            </a:r>
            <a:r>
              <a:rPr lang="en-US" sz="1400" dirty="0" smtClean="0">
                <a:solidFill>
                  <a:schemeClr val="bg1"/>
                </a:solidFill>
              </a:rPr>
              <a:t>Governance</a:t>
            </a:r>
          </a:p>
          <a:p>
            <a:r>
              <a:rPr lang="en-US" sz="1000" dirty="0" smtClean="0">
                <a:solidFill>
                  <a:schemeClr val="bg1"/>
                </a:solidFill>
              </a:rPr>
              <a:t>  Went Well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smtClean="0">
                <a:solidFill>
                  <a:schemeClr val="bg1"/>
                </a:solidFill>
              </a:rPr>
              <a:t>     </a:t>
            </a:r>
            <a:r>
              <a:rPr lang="en-US" sz="1000" dirty="0" smtClean="0">
                <a:solidFill>
                  <a:schemeClr val="bg1"/>
                </a:solidFill>
              </a:rPr>
              <a:t>Needs Improvement</a:t>
            </a:r>
            <a:endParaRPr lang="en-US" sz="1000" dirty="0">
              <a:solidFill>
                <a:schemeClr val="bg1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3505200" y="1905000"/>
            <a:ext cx="2057400" cy="0"/>
          </a:xfrm>
          <a:prstGeom prst="line">
            <a:avLst/>
          </a:prstGeom>
          <a:ln w="254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6172200" y="1600200"/>
            <a:ext cx="2057400" cy="251460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7086600" y="1905000"/>
            <a:ext cx="0" cy="2286000"/>
          </a:xfrm>
          <a:prstGeom prst="line">
            <a:avLst/>
          </a:prstGeom>
          <a:ln w="254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172200" y="1600200"/>
            <a:ext cx="220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</a:rPr>
              <a:t>       </a:t>
            </a:r>
            <a:r>
              <a:rPr lang="en-US" sz="1400" dirty="0" smtClean="0">
                <a:solidFill>
                  <a:schemeClr val="bg1"/>
                </a:solidFill>
              </a:rPr>
              <a:t>Technical Execution</a:t>
            </a:r>
          </a:p>
          <a:p>
            <a:r>
              <a:rPr lang="en-US" sz="1000" dirty="0" smtClean="0">
                <a:solidFill>
                  <a:schemeClr val="bg1"/>
                </a:solidFill>
              </a:rPr>
              <a:t>  Went Well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smtClean="0">
                <a:solidFill>
                  <a:schemeClr val="bg1"/>
                </a:solidFill>
              </a:rPr>
              <a:t>     </a:t>
            </a:r>
            <a:r>
              <a:rPr lang="en-US" sz="1000" dirty="0" smtClean="0">
                <a:solidFill>
                  <a:schemeClr val="bg1"/>
                </a:solidFill>
              </a:rPr>
              <a:t>Needs Improvement</a:t>
            </a:r>
            <a:endParaRPr lang="en-US" sz="1000" dirty="0">
              <a:solidFill>
                <a:schemeClr val="bg1"/>
              </a:solidFill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6172200" y="1905000"/>
            <a:ext cx="2057400" cy="0"/>
          </a:xfrm>
          <a:prstGeom prst="line">
            <a:avLst/>
          </a:prstGeom>
          <a:ln w="254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 descr="C:\Users\shayward\AppData\Local\Microsoft\Windows\Temporary Internet Files\Content.IE5\IZ1ITLOE\MC900434824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628" y="4572000"/>
            <a:ext cx="1828572" cy="1828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shayward\AppData\Local\Microsoft\Windows\Temporary Internet Files\Content.IE5\IZ1ITLOE\MC900391174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3556" y="4545175"/>
            <a:ext cx="911657" cy="921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shayward\AppData\Local\Microsoft\Windows\Temporary Internet Files\Content.IE5\IZ1ITLOE\MC900391174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9771" y="4800600"/>
            <a:ext cx="911657" cy="921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shayward\AppData\Local\Microsoft\Windows\Temporary Internet Files\Content.IE5\IZ1ITLOE\MC900391174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724400"/>
            <a:ext cx="911657" cy="921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shayward\AppData\Local\Microsoft\Windows\Temporary Internet Files\Content.IE5\IZ1ITLOE\MC900391174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599" y="4724400"/>
            <a:ext cx="911657" cy="921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4724400" y="4572000"/>
            <a:ext cx="4038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mbria" panose="02040503050406030204" pitchFamily="18" charset="0"/>
              </a:rPr>
              <a:t>What you need: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mbria" panose="02040503050406030204" pitchFamily="18" charset="0"/>
              </a:rPr>
              <a:t>Large posters for each category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mbria" panose="02040503050406030204" pitchFamily="18" charset="0"/>
              </a:rPr>
              <a:t>Sticky notes – all the same color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mbria" panose="02040503050406030204" pitchFamily="18" charset="0"/>
              </a:rPr>
              <a:t>Pens or markers – all the same color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mbria" panose="02040503050406030204" pitchFamily="18" charset="0"/>
              </a:rPr>
              <a:t>A room with plenty of wall space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mbria" panose="02040503050406030204" pitchFamily="18" charset="0"/>
              </a:rPr>
              <a:t>Participants</a:t>
            </a:r>
            <a:endParaRPr lang="en-US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3590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Lessons Learned Categories</a:t>
            </a:r>
            <a:endParaRPr lang="en-US" sz="4000" dirty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200" y="76200"/>
            <a:ext cx="8991600" cy="6705600"/>
          </a:xfrm>
          <a:prstGeom prst="rect">
            <a:avLst/>
          </a:prstGeom>
          <a:noFill/>
          <a:ln w="508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762000" y="1135298"/>
            <a:ext cx="8077200" cy="5341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195" tIns="36195" rIns="36195" bIns="36195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effectLst/>
                <a:latin typeface="Cambria" panose="02040503050406030204" pitchFamily="18" charset="0"/>
                <a:cs typeface="Arial" pitchFamily="34" charset="0"/>
              </a:rPr>
              <a:t>Communication/ 		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effectLst/>
                <a:latin typeface="Cambria" panose="02040503050406030204" pitchFamily="18" charset="0"/>
                <a:cs typeface="Arial" pitchFamily="34" charset="0"/>
              </a:rPr>
              <a:t>Communication plan, Change </a:t>
            </a:r>
            <a:r>
              <a:rPr lang="en-US" sz="1400" dirty="0">
                <a:latin typeface="Cambria" panose="02040503050406030204" pitchFamily="18" charset="0"/>
                <a:cs typeface="Arial" pitchFamily="34" charset="0"/>
              </a:rPr>
              <a:t>M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effectLst/>
                <a:latin typeface="Cambria" panose="02040503050406030204" pitchFamily="18" charset="0"/>
                <a:cs typeface="Arial" pitchFamily="34" charset="0"/>
              </a:rPr>
              <a:t>anagement, Status Updates</a:t>
            </a:r>
          </a:p>
          <a:p>
            <a:pPr lvl="0" fontAlgn="base">
              <a:spcBef>
                <a:spcPct val="0"/>
              </a:spcBef>
            </a:pPr>
            <a:r>
              <a:rPr lang="en-US" sz="1400" b="1" dirty="0" smtClean="0">
                <a:latin typeface="Cambria" panose="02040503050406030204" pitchFamily="18" charset="0"/>
                <a:cs typeface="Arial" pitchFamily="34" charset="0"/>
              </a:rPr>
              <a:t>Change </a:t>
            </a:r>
            <a:r>
              <a:rPr lang="en-US" sz="1400" b="1" dirty="0">
                <a:latin typeface="Cambria" panose="02040503050406030204" pitchFamily="18" charset="0"/>
                <a:cs typeface="Arial" pitchFamily="34" charset="0"/>
              </a:rPr>
              <a:t>Management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effectLst/>
                <a:latin typeface="Cambria" panose="02040503050406030204" pitchFamily="18" charset="0"/>
                <a:cs typeface="Arial" pitchFamily="34" charset="0"/>
              </a:rPr>
              <a:t>		(team, steering committee, sponsor, </a:t>
            </a:r>
            <a:r>
              <a:rPr kumimoji="0" lang="en-US" sz="1400" b="0" i="0" u="none" strike="noStrike" cap="none" normalizeH="0" dirty="0" smtClean="0">
                <a:ln>
                  <a:noFill/>
                </a:ln>
                <a:effectLst/>
                <a:latin typeface="Cambria" panose="02040503050406030204" pitchFamily="18" charset="0"/>
                <a:cs typeface="Arial" pitchFamily="34" charset="0"/>
              </a:rPr>
              <a:t>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effectLst/>
                <a:latin typeface="Cambria" panose="02040503050406030204" pitchFamily="18" charset="0"/>
                <a:cs typeface="Arial" pitchFamily="34" charset="0"/>
              </a:rPr>
              <a:t>etc.)</a:t>
            </a:r>
          </a:p>
          <a:p>
            <a:pPr marL="0" marR="0" lvl="0" indent="0" algn="l" defTabSz="914400" rtl="0" eaLnBrk="1" fontAlgn="base" latinLnBrk="0" hangingPunct="1">
              <a:spcBef>
                <a:spcPct val="0"/>
              </a:spcBef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effectLst/>
              <a:latin typeface="Cambria" panose="02040503050406030204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effectLst/>
                <a:latin typeface="Cambria" panose="02040503050406030204" pitchFamily="18" charset="0"/>
                <a:cs typeface="Arial" pitchFamily="34" charset="0"/>
              </a:rPr>
              <a:t>Governance	</a:t>
            </a:r>
            <a:r>
              <a:rPr lang="en-US" sz="1400" b="1" dirty="0">
                <a:latin typeface="Cambria" panose="02040503050406030204" pitchFamily="18" charset="0"/>
                <a:cs typeface="Arial" pitchFamily="34" charset="0"/>
              </a:rPr>
              <a:t>	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effectLst/>
                <a:latin typeface="Cambria" panose="02040503050406030204" pitchFamily="18" charset="0"/>
                <a:cs typeface="Arial" pitchFamily="34" charset="0"/>
              </a:rPr>
              <a:t>Management Support, Steering Committee/ Management</a:t>
            </a:r>
          </a:p>
          <a:p>
            <a:pPr marL="0" marR="0" lvl="0" indent="0" algn="l" defTabSz="914400" rtl="0" eaLnBrk="1" fontAlgn="base" latinLnBrk="0" hangingPunct="1">
              <a:spcBef>
                <a:spcPct val="0"/>
              </a:spcBef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effectLst/>
              <a:latin typeface="Cambria" panose="02040503050406030204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effectLst/>
                <a:latin typeface="Cambria" panose="02040503050406030204" pitchFamily="18" charset="0"/>
                <a:cs typeface="Arial" pitchFamily="34" charset="0"/>
              </a:rPr>
              <a:t>Product		</a:t>
            </a:r>
            <a:r>
              <a:rPr lang="en-US" sz="1400" b="1" dirty="0">
                <a:latin typeface="Cambria" panose="02040503050406030204" pitchFamily="18" charset="0"/>
                <a:cs typeface="Arial" pitchFamily="34" charset="0"/>
              </a:rPr>
              <a:t>	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effectLst/>
                <a:latin typeface="Cambria" panose="02040503050406030204" pitchFamily="18" charset="0"/>
                <a:cs typeface="Arial" pitchFamily="34" charset="0"/>
              </a:rPr>
              <a:t>Vendor, Software, Hardware, Procurement, Legal review</a:t>
            </a:r>
          </a:p>
          <a:p>
            <a:pPr marL="0" marR="0" lvl="0" indent="0" algn="l" defTabSz="914400" rtl="0" eaLnBrk="1" fontAlgn="base" latinLnBrk="0" hangingPunct="1">
              <a:spcBef>
                <a:spcPct val="0"/>
              </a:spcBef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dirty="0" smtClean="0">
              <a:ln>
                <a:noFill/>
              </a:ln>
              <a:effectLst/>
              <a:latin typeface="Cambria" panose="02040503050406030204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effectLst/>
                <a:latin typeface="Cambria" panose="02040503050406030204" pitchFamily="18" charset="0"/>
                <a:cs typeface="Arial" pitchFamily="34" charset="0"/>
              </a:rPr>
              <a:t>Project Management	</a:t>
            </a:r>
            <a:r>
              <a:rPr lang="en-US" sz="1400" b="1" dirty="0">
                <a:latin typeface="Cambria" panose="02040503050406030204" pitchFamily="18" charset="0"/>
                <a:cs typeface="Arial" pitchFamily="34" charset="0"/>
              </a:rPr>
              <a:t>	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effectLst/>
                <a:latin typeface="Cambria" panose="02040503050406030204" pitchFamily="18" charset="0"/>
                <a:cs typeface="Arial" pitchFamily="34" charset="0"/>
              </a:rPr>
              <a:t>Scope Management, Methodology, Timeline,  Risk Management, 			Meeting Management, Change Control, Task Management, 				Estimation, Budget, Resource allocation</a:t>
            </a:r>
          </a:p>
          <a:p>
            <a:pPr marL="0" marR="0" lvl="0" indent="0" algn="l" defTabSz="914400" rtl="0" eaLnBrk="1" fontAlgn="base" latinLnBrk="0" hangingPunct="1">
              <a:spcBef>
                <a:spcPct val="0"/>
              </a:spcBef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dirty="0" smtClean="0">
              <a:ln>
                <a:noFill/>
              </a:ln>
              <a:effectLst/>
              <a:latin typeface="Cambria" panose="02040503050406030204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effectLst/>
                <a:latin typeface="Cambria" panose="02040503050406030204" pitchFamily="18" charset="0"/>
                <a:cs typeface="Arial" pitchFamily="34" charset="0"/>
              </a:rPr>
              <a:t>Requirements		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effectLst/>
                <a:latin typeface="Cambria" panose="02040503050406030204" pitchFamily="18" charset="0"/>
                <a:cs typeface="Arial" pitchFamily="34" charset="0"/>
              </a:rPr>
              <a:t>Clarity of requirements, functional &amp; technical requirements 			gathering</a:t>
            </a:r>
          </a:p>
          <a:p>
            <a:pPr marL="0" marR="0" lvl="0" indent="0" algn="l" defTabSz="914400" rtl="0" eaLnBrk="1" fontAlgn="base" latinLnBrk="0" hangingPunct="1">
              <a:spcBef>
                <a:spcPct val="0"/>
              </a:spcBef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dirty="0" smtClean="0">
              <a:ln>
                <a:noFill/>
              </a:ln>
              <a:effectLst/>
              <a:latin typeface="Cambria" panose="02040503050406030204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effectLst/>
                <a:latin typeface="Cambria" panose="02040503050406030204" pitchFamily="18" charset="0"/>
                <a:cs typeface="Arial" pitchFamily="34" charset="0"/>
              </a:rPr>
              <a:t>Teamwork		</a:t>
            </a:r>
            <a:r>
              <a:rPr lang="en-US" sz="1400" b="1" dirty="0">
                <a:latin typeface="Cambria" panose="02040503050406030204" pitchFamily="18" charset="0"/>
                <a:cs typeface="Arial" pitchFamily="34" charset="0"/>
              </a:rPr>
              <a:t>	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effectLst/>
                <a:latin typeface="Cambria" panose="02040503050406030204" pitchFamily="18" charset="0"/>
                <a:cs typeface="Arial" pitchFamily="34" charset="0"/>
              </a:rPr>
              <a:t>Collaboration, ability to work together, cooperation, functional/ 			technical </a:t>
            </a:r>
            <a:endParaRPr kumimoji="0" lang="en-US" sz="1400" b="1" i="0" u="none" strike="noStrike" cap="none" normalizeH="0" baseline="0" dirty="0" smtClean="0">
              <a:ln>
                <a:noFill/>
              </a:ln>
              <a:effectLst/>
              <a:latin typeface="Cambria" panose="02040503050406030204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spcBef>
                <a:spcPct val="0"/>
              </a:spcBef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dirty="0" smtClean="0">
              <a:ln>
                <a:noFill/>
              </a:ln>
              <a:effectLst/>
              <a:latin typeface="Cambria" panose="02040503050406030204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effectLst/>
                <a:latin typeface="Cambria" panose="02040503050406030204" pitchFamily="18" charset="0"/>
                <a:cs typeface="Arial" pitchFamily="34" charset="0"/>
              </a:rPr>
              <a:t>Technical Execution	</a:t>
            </a:r>
            <a:r>
              <a:rPr lang="en-US" sz="1400" b="1" dirty="0">
                <a:latin typeface="Cambria" panose="02040503050406030204" pitchFamily="18" charset="0"/>
                <a:cs typeface="Arial" pitchFamily="34" charset="0"/>
              </a:rPr>
              <a:t>	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effectLst/>
                <a:latin typeface="Cambria" panose="02040503050406030204" pitchFamily="18" charset="0"/>
                <a:cs typeface="Arial" pitchFamily="34" charset="0"/>
              </a:rPr>
              <a:t>Architecture, Infrastructure, Security, Interfaces, Environments, 			Configuration, Installation, Cutover, Quality Assurance, Testing</a:t>
            </a:r>
            <a:endParaRPr kumimoji="0" lang="en-US" sz="1400" b="1" i="0" u="none" strike="noStrike" cap="none" normalizeH="0" baseline="0" dirty="0" smtClean="0">
              <a:ln>
                <a:noFill/>
              </a:ln>
              <a:effectLst/>
              <a:latin typeface="Cambria" panose="02040503050406030204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spcBef>
                <a:spcPct val="0"/>
              </a:spcBef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dirty="0" smtClean="0">
              <a:ln>
                <a:noFill/>
              </a:ln>
              <a:effectLst/>
              <a:latin typeface="Cambria" panose="02040503050406030204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effectLst/>
                <a:latin typeface="Cambria" panose="02040503050406030204" pitchFamily="18" charset="0"/>
                <a:cs typeface="Arial" pitchFamily="34" charset="0"/>
              </a:rPr>
              <a:t>Training		</a:t>
            </a:r>
            <a:r>
              <a:rPr lang="en-US" sz="1400" b="1" dirty="0">
                <a:latin typeface="Cambria" panose="02040503050406030204" pitchFamily="18" charset="0"/>
                <a:cs typeface="Arial" pitchFamily="34" charset="0"/>
              </a:rPr>
              <a:t>	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effectLst/>
                <a:latin typeface="Cambria" panose="02040503050406030204" pitchFamily="18" charset="0"/>
                <a:cs typeface="Arial" pitchFamily="34" charset="0"/>
              </a:rPr>
              <a:t>End-user, support/admin of product, user guides, training 				materials, Support Documents, End User Training,  Admin 				Training, Help Desk</a:t>
            </a:r>
          </a:p>
          <a:p>
            <a:pPr marL="0" marR="0" lvl="0" indent="0" algn="l" defTabSz="914400" rtl="0" eaLnBrk="1" fontAlgn="base" latinLnBrk="0" hangingPunct="1">
              <a:spcBef>
                <a:spcPct val="0"/>
              </a:spcBef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dirty="0" smtClean="0">
              <a:ln>
                <a:noFill/>
              </a:ln>
              <a:effectLst/>
              <a:latin typeface="Cambria" panose="02040503050406030204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effectLst/>
                <a:latin typeface="Cambria" panose="02040503050406030204" pitchFamily="18" charset="0"/>
                <a:cs typeface="Arial" pitchFamily="34" charset="0"/>
              </a:rPr>
              <a:t>Other</a:t>
            </a:r>
            <a:endParaRPr kumimoji="0" lang="en-US" sz="1800" b="0" i="0" u="none" strike="noStrike" cap="none" normalizeH="0" baseline="0" dirty="0" smtClean="0">
              <a:ln>
                <a:noFill/>
              </a:ln>
              <a:effectLst/>
              <a:latin typeface="Cambria" panose="02040503050406030204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2222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Collecting Lessons Learned</a:t>
            </a:r>
            <a:endParaRPr lang="en-US" sz="4000" dirty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200" y="76200"/>
            <a:ext cx="8991600" cy="6705600"/>
          </a:xfrm>
          <a:prstGeom prst="rect">
            <a:avLst/>
          </a:prstGeom>
          <a:noFill/>
          <a:ln w="508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871978" y="1600200"/>
            <a:ext cx="2590800" cy="320040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2050208" y="1907531"/>
            <a:ext cx="0" cy="2893069"/>
          </a:xfrm>
          <a:prstGeom prst="line">
            <a:avLst/>
          </a:prstGeom>
          <a:ln w="254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838200" y="1905000"/>
            <a:ext cx="2590800" cy="0"/>
          </a:xfrm>
          <a:prstGeom prst="line">
            <a:avLst/>
          </a:prstGeom>
          <a:ln w="254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838200" y="1600200"/>
            <a:ext cx="274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</a:rPr>
              <a:t>         </a:t>
            </a:r>
            <a:r>
              <a:rPr lang="en-US" sz="1600" dirty="0" smtClean="0">
                <a:solidFill>
                  <a:schemeClr val="bg1"/>
                </a:solidFill>
              </a:rPr>
              <a:t>Project Management</a:t>
            </a:r>
          </a:p>
          <a:p>
            <a:r>
              <a:rPr lang="en-US" sz="1600" dirty="0" smtClean="0">
                <a:solidFill>
                  <a:schemeClr val="bg1"/>
                </a:solidFill>
              </a:rPr>
              <a:t>  </a:t>
            </a:r>
            <a:r>
              <a:rPr lang="en-US" sz="1200" dirty="0" smtClean="0">
                <a:solidFill>
                  <a:schemeClr val="bg1"/>
                </a:solidFill>
              </a:rPr>
              <a:t>Went Well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smtClean="0">
                <a:solidFill>
                  <a:schemeClr val="bg1"/>
                </a:solidFill>
              </a:rPr>
              <a:t>           Needs Improvement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86200" y="1676400"/>
            <a:ext cx="45720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mbria" panose="02040503050406030204" pitchFamily="18" charset="0"/>
              </a:rPr>
              <a:t>Participants write down specific lessons learned on sticky notes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mbria" panose="02040503050406030204" pitchFamily="18" charset="0"/>
              </a:rPr>
              <a:t>Use the categories to help generate ideas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mbria" panose="02040503050406030204" pitchFamily="18" charset="0"/>
              </a:rPr>
              <a:t>Put the lessons on the posters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mbria" panose="02040503050406030204" pitchFamily="18" charset="0"/>
              </a:rPr>
              <a:t>Review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mbria" panose="02040503050406030204" pitchFamily="18" charset="0"/>
              </a:rPr>
              <a:t>Rank the top three lessons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2050" name="Picture 2" descr="C:\Users\shayward\AppData\Local\Microsoft\Windows\Temporary Internet Files\Content.IE5\IZ1ITLOE\MC900441454[1]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2" t="2400" r="12420" b="33483"/>
          <a:stretch/>
        </p:blipFill>
        <p:spPr bwMode="auto">
          <a:xfrm>
            <a:off x="2230581" y="3985291"/>
            <a:ext cx="534258" cy="463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shayward\AppData\Local\Microsoft\Windows\Temporary Internet Files\Content.IE5\IZ1ITLOE\MC900441454[1]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2" t="2400" r="12420" b="33483"/>
          <a:stretch/>
        </p:blipFill>
        <p:spPr bwMode="auto">
          <a:xfrm>
            <a:off x="2727760" y="4038600"/>
            <a:ext cx="534258" cy="463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Users\shayward\AppData\Local\Microsoft\Windows\Temporary Internet Files\Content.IE5\IZ1ITLOE\MC900441454[1]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2" t="2400" r="12420" b="33483"/>
          <a:stretch/>
        </p:blipFill>
        <p:spPr bwMode="auto">
          <a:xfrm>
            <a:off x="2208942" y="2468641"/>
            <a:ext cx="534258" cy="463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shayward\AppData\Local\Microsoft\Windows\Temporary Internet Files\Content.IE5\IZ1ITLOE\MC900441454[1]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2" t="2400" r="12420" b="33483"/>
          <a:stretch/>
        </p:blipFill>
        <p:spPr bwMode="auto">
          <a:xfrm>
            <a:off x="2205048" y="2940838"/>
            <a:ext cx="534258" cy="463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Users\shayward\AppData\Local\Microsoft\Windows\Temporary Internet Files\Content.IE5\IZ1ITLOE\MC900441454[1]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2" t="2400" r="12420" b="33483"/>
          <a:stretch/>
        </p:blipFill>
        <p:spPr bwMode="auto">
          <a:xfrm>
            <a:off x="2764839" y="2520144"/>
            <a:ext cx="534258" cy="463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shayward\AppData\Local\Microsoft\Windows\Temporary Internet Files\Content.IE5\IZ1ITLOE\MC900441454[1]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2" t="2400" r="12420" b="33483"/>
          <a:stretch/>
        </p:blipFill>
        <p:spPr bwMode="auto">
          <a:xfrm>
            <a:off x="2743200" y="2965776"/>
            <a:ext cx="534258" cy="463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C:\Users\shayward\AppData\Local\Microsoft\Windows\Temporary Internet Files\Content.IE5\IZ1ITLOE\MC900441454[1]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2" t="2400" r="12420" b="33483"/>
          <a:stretch/>
        </p:blipFill>
        <p:spPr bwMode="auto">
          <a:xfrm>
            <a:off x="2780409" y="3429000"/>
            <a:ext cx="534258" cy="463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C:\Users\shayward\AppData\Local\Microsoft\Windows\Temporary Internet Files\Content.IE5\IZ1ITLOE\MC900441454[1]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2" t="2400" r="12420" b="33483"/>
          <a:stretch/>
        </p:blipFill>
        <p:spPr bwMode="auto">
          <a:xfrm>
            <a:off x="2211185" y="3522067"/>
            <a:ext cx="534258" cy="463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C:\Users\shayward\AppData\Local\Microsoft\Windows\Temporary Internet Files\Content.IE5\IZ1ITLOE\MC900441454[1]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2" t="2400" r="12420" b="33483"/>
          <a:stretch/>
        </p:blipFill>
        <p:spPr bwMode="auto">
          <a:xfrm>
            <a:off x="1007752" y="3512611"/>
            <a:ext cx="534258" cy="463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:\Users\shayward\AppData\Local\Microsoft\Windows\Temporary Internet Files\Content.IE5\IZ1ITLOE\MC900441454[1]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2" t="2400" r="12420" b="33483"/>
          <a:stretch/>
        </p:blipFill>
        <p:spPr bwMode="auto">
          <a:xfrm>
            <a:off x="927658" y="3058843"/>
            <a:ext cx="534258" cy="463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C:\Users\shayward\AppData\Local\Microsoft\Windows\Temporary Internet Files\Content.IE5\IZ1ITLOE\MC900441454[1]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2" t="2400" r="12420" b="33483"/>
          <a:stretch/>
        </p:blipFill>
        <p:spPr bwMode="auto">
          <a:xfrm>
            <a:off x="1474122" y="2500508"/>
            <a:ext cx="534258" cy="463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C:\Users\shayward\AppData\Local\Microsoft\Windows\Temporary Internet Files\Content.IE5\IZ1ITLOE\MC900441454[1]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2" t="2400" r="12420" b="33483"/>
          <a:stretch/>
        </p:blipFill>
        <p:spPr bwMode="auto">
          <a:xfrm>
            <a:off x="892760" y="2538154"/>
            <a:ext cx="534258" cy="463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C:\Users\shayward\AppData\Local\Microsoft\Windows\Temporary Internet Files\Content.IE5\IZ1ITLOE\MC900441454[1]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2" t="2400" r="12420" b="33483"/>
          <a:stretch/>
        </p:blipFill>
        <p:spPr bwMode="auto">
          <a:xfrm>
            <a:off x="1474122" y="2984074"/>
            <a:ext cx="534258" cy="463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C:\Users\shayward\AppData\Local\Microsoft\Windows\Temporary Internet Files\Content.IE5\IZ1ITLOE\MC900441454[1]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2" t="2400" r="12420" b="33483"/>
          <a:stretch/>
        </p:blipFill>
        <p:spPr bwMode="auto">
          <a:xfrm>
            <a:off x="939864" y="4038600"/>
            <a:ext cx="534258" cy="463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37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43000" y="2628095"/>
            <a:ext cx="6629400" cy="51649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Lessons Learned Data</a:t>
            </a:r>
            <a:endParaRPr lang="en-US" sz="4000" dirty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200" y="76200"/>
            <a:ext cx="8991600" cy="6705600"/>
          </a:xfrm>
          <a:prstGeom prst="rect">
            <a:avLst/>
          </a:prstGeom>
          <a:noFill/>
          <a:ln w="508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143000" y="2607707"/>
            <a:ext cx="662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B0F0"/>
                </a:solidFill>
                <a:hlinkClick r:id="rId3"/>
              </a:rPr>
              <a:t>Notre Dame SharePoint – Lessons Learned Data</a:t>
            </a:r>
            <a:endParaRPr lang="en-US" sz="24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126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90600" y="2607707"/>
            <a:ext cx="7239000" cy="51649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46760"/>
            <a:ext cx="8686800" cy="548640"/>
          </a:xfrm>
        </p:spPr>
        <p:txBody>
          <a:bodyPr>
            <a:noAutofit/>
          </a:bodyPr>
          <a:lstStyle/>
          <a:p>
            <a:r>
              <a:rPr lang="en-US" sz="40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Project Lessons Learned Report</a:t>
            </a:r>
            <a:r>
              <a:rPr lang="en-US" sz="4800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n-US" sz="4800" dirty="0">
                <a:solidFill>
                  <a:schemeClr val="tx2">
                    <a:lumMod val="75000"/>
                  </a:schemeClr>
                </a:solidFill>
              </a:rPr>
            </a:br>
            <a:endParaRPr lang="en-US" sz="4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200" y="76200"/>
            <a:ext cx="8991600" cy="6705600"/>
          </a:xfrm>
          <a:prstGeom prst="rect">
            <a:avLst/>
          </a:prstGeom>
          <a:noFill/>
          <a:ln w="508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066800" y="2607707"/>
            <a:ext cx="701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hlinkClick r:id="rId3"/>
              </a:rPr>
              <a:t>Notre Dame SharePoint – Lessons Learned Report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68497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6200" y="76200"/>
            <a:ext cx="8991600" cy="6705600"/>
          </a:xfrm>
          <a:prstGeom prst="rect">
            <a:avLst/>
          </a:prstGeom>
          <a:noFill/>
          <a:ln w="508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b="6338"/>
          <a:stretch/>
        </p:blipFill>
        <p:spPr>
          <a:xfrm>
            <a:off x="1295400" y="303057"/>
            <a:ext cx="6934200" cy="625253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70986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6200" y="76200"/>
            <a:ext cx="8991600" cy="6705600"/>
          </a:xfrm>
          <a:prstGeom prst="rect">
            <a:avLst/>
          </a:prstGeom>
          <a:noFill/>
          <a:ln w="508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299" y="950119"/>
            <a:ext cx="8061401" cy="49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372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04801"/>
            <a:ext cx="7772400" cy="1143000"/>
          </a:xfrm>
        </p:spPr>
        <p:txBody>
          <a:bodyPr>
            <a:noAutofit/>
          </a:bodyPr>
          <a:lstStyle/>
          <a:p>
            <a:r>
              <a:rPr lang="en-US" sz="4400" dirty="0" smtClean="0">
                <a:solidFill>
                  <a:schemeClr val="tx2"/>
                </a:solidFill>
                <a:latin typeface="Cambria" panose="02040503050406030204" pitchFamily="18" charset="0"/>
              </a:rPr>
              <a:t>Agenda</a:t>
            </a:r>
            <a:endParaRPr lang="en-US" sz="4400" dirty="0">
              <a:solidFill>
                <a:schemeClr val="tx2"/>
              </a:solidFill>
              <a:latin typeface="Cambria" panose="020405030504060302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200" y="76200"/>
            <a:ext cx="8991600" cy="6705600"/>
          </a:xfrm>
          <a:prstGeom prst="rect">
            <a:avLst/>
          </a:prstGeom>
          <a:noFill/>
          <a:ln w="508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219200" y="1524000"/>
            <a:ext cx="69342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2"/>
                </a:solidFill>
                <a:latin typeface="Cambria" panose="02040503050406030204" pitchFamily="18" charset="0"/>
                <a:ea typeface="+mj-ea"/>
                <a:cs typeface="+mj-cs"/>
              </a:rPr>
              <a:t>Introductions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2"/>
                </a:solidFill>
                <a:latin typeface="Cambria" panose="02040503050406030204" pitchFamily="18" charset="0"/>
                <a:ea typeface="+mj-ea"/>
                <a:cs typeface="+mj-cs"/>
              </a:rPr>
              <a:t>Project Management in Academia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2"/>
                </a:solidFill>
                <a:latin typeface="Cambria" panose="02040503050406030204" pitchFamily="18" charset="0"/>
                <a:ea typeface="+mj-ea"/>
                <a:cs typeface="+mj-cs"/>
              </a:rPr>
              <a:t>What we need in a tool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2"/>
                </a:solidFill>
                <a:latin typeface="Cambria" panose="02040503050406030204" pitchFamily="18" charset="0"/>
                <a:ea typeface="+mj-ea"/>
                <a:cs typeface="+mj-cs"/>
              </a:rPr>
              <a:t>Next Evolution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2"/>
                </a:solidFill>
                <a:latin typeface="Cambria" panose="02040503050406030204" pitchFamily="18" charset="0"/>
                <a:ea typeface="+mj-ea"/>
                <a:cs typeface="+mj-cs"/>
              </a:rPr>
              <a:t>Collecting Lessons Learned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2"/>
                </a:solidFill>
                <a:latin typeface="Cambria" panose="02040503050406030204" pitchFamily="18" charset="0"/>
                <a:ea typeface="+mj-ea"/>
                <a:cs typeface="+mj-cs"/>
              </a:rPr>
              <a:t>Project </a:t>
            </a:r>
            <a:r>
              <a:rPr lang="en-US" sz="2800" dirty="0">
                <a:solidFill>
                  <a:schemeClr val="tx2"/>
                </a:solidFill>
                <a:latin typeface="Cambria" panose="02040503050406030204" pitchFamily="18" charset="0"/>
                <a:ea typeface="+mj-ea"/>
                <a:cs typeface="+mj-cs"/>
              </a:rPr>
              <a:t>L</a:t>
            </a:r>
            <a:r>
              <a:rPr lang="en-US" sz="2800" dirty="0" smtClean="0">
                <a:solidFill>
                  <a:schemeClr val="tx2"/>
                </a:solidFill>
                <a:latin typeface="Cambria" panose="02040503050406030204" pitchFamily="18" charset="0"/>
                <a:ea typeface="+mj-ea"/>
                <a:cs typeface="+mj-cs"/>
              </a:rPr>
              <a:t>essons Learned Report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2"/>
                </a:solidFill>
                <a:latin typeface="Cambria" panose="02040503050406030204" pitchFamily="18" charset="0"/>
                <a:ea typeface="+mj-ea"/>
                <a:cs typeface="+mj-cs"/>
              </a:rPr>
              <a:t>Identifying Recurring Patterns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2"/>
                </a:solidFill>
                <a:latin typeface="Cambria" panose="02040503050406030204" pitchFamily="18" charset="0"/>
                <a:ea typeface="+mj-ea"/>
                <a:cs typeface="+mj-cs"/>
              </a:rPr>
              <a:t>Q&amp;A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2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2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815564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6200" y="76200"/>
            <a:ext cx="8991600" cy="6705600"/>
          </a:xfrm>
          <a:prstGeom prst="rect">
            <a:avLst/>
          </a:prstGeom>
          <a:noFill/>
          <a:ln w="508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075" y="1138237"/>
            <a:ext cx="8705850" cy="458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178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6200" y="76200"/>
            <a:ext cx="8991600" cy="6705600"/>
          </a:xfrm>
          <a:prstGeom prst="rect">
            <a:avLst/>
          </a:prstGeom>
          <a:noFill/>
          <a:ln w="508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579353" y="2739171"/>
            <a:ext cx="8125088" cy="3433029"/>
            <a:chOff x="579353" y="1860478"/>
            <a:chExt cx="8125088" cy="3433029"/>
          </a:xfrm>
        </p:grpSpPr>
        <p:pic>
          <p:nvPicPr>
            <p:cNvPr id="46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3291829">
              <a:off x="7382396" y="3289768"/>
              <a:ext cx="861185" cy="8092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8" name="Rounded Rectangle 27"/>
            <p:cNvSpPr/>
            <p:nvPr/>
          </p:nvSpPr>
          <p:spPr>
            <a:xfrm>
              <a:off x="579353" y="2151887"/>
              <a:ext cx="1541318" cy="1023721"/>
            </a:xfrm>
            <a:prstGeom prst="roundRect">
              <a:avLst/>
            </a:prstGeom>
            <a:gradFill flip="none" rotWithShape="1">
              <a:gsLst>
                <a:gs pos="0">
                  <a:srgbClr val="00B050">
                    <a:shade val="30000"/>
                    <a:satMod val="115000"/>
                  </a:srgbClr>
                </a:gs>
                <a:gs pos="50000">
                  <a:srgbClr val="00B050">
                    <a:shade val="67500"/>
                    <a:satMod val="115000"/>
                  </a:srgbClr>
                </a:gs>
                <a:gs pos="100000">
                  <a:srgbClr val="00B050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74025" y="2406166"/>
              <a:ext cx="135197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Initiation</a:t>
              </a:r>
              <a:endParaRPr lang="en-US" sz="2400" b="1" dirty="0"/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3296218" y="2202012"/>
              <a:ext cx="1835651" cy="903983"/>
            </a:xfrm>
            <a:prstGeom prst="roundRect">
              <a:avLst/>
            </a:prstGeom>
            <a:gradFill flip="none" rotWithShape="1">
              <a:gsLst>
                <a:gs pos="0">
                  <a:srgbClr val="00B050">
                    <a:shade val="30000"/>
                    <a:satMod val="115000"/>
                  </a:srgbClr>
                </a:gs>
                <a:gs pos="50000">
                  <a:srgbClr val="00B050">
                    <a:shade val="67500"/>
                    <a:satMod val="115000"/>
                  </a:srgbClr>
                </a:gs>
                <a:gs pos="100000">
                  <a:srgbClr val="00B050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424129" y="2274997"/>
              <a:ext cx="157364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/>
                <a:t>Planning &amp; Design</a:t>
              </a:r>
              <a:endParaRPr lang="en-US" sz="2400" b="1" dirty="0"/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7058637" y="1860478"/>
              <a:ext cx="1435100" cy="1269206"/>
              <a:chOff x="7145253" y="4013460"/>
              <a:chExt cx="1435100" cy="1269206"/>
            </a:xfrm>
          </p:grpSpPr>
          <p:sp>
            <p:nvSpPr>
              <p:cNvPr id="27" name="Rounded Rectangle 26"/>
              <p:cNvSpPr/>
              <p:nvPr/>
            </p:nvSpPr>
            <p:spPr>
              <a:xfrm>
                <a:off x="7145253" y="4013460"/>
                <a:ext cx="1435100" cy="1269206"/>
              </a:xfrm>
              <a:prstGeom prst="roundRect">
                <a:avLst/>
              </a:prstGeom>
              <a:gradFill flip="none" rotWithShape="1">
                <a:gsLst>
                  <a:gs pos="0">
                    <a:srgbClr val="00B050">
                      <a:shade val="30000"/>
                      <a:satMod val="115000"/>
                    </a:srgbClr>
                  </a:gs>
                  <a:gs pos="50000">
                    <a:srgbClr val="00B050">
                      <a:shade val="67500"/>
                      <a:satMod val="115000"/>
                    </a:srgbClr>
                  </a:gs>
                  <a:gs pos="100000">
                    <a:srgbClr val="00B050">
                      <a:shade val="100000"/>
                      <a:satMod val="115000"/>
                    </a:srgbClr>
                  </a:gs>
                </a:gsLst>
                <a:path path="circle">
                  <a:fillToRect l="100000" t="100000"/>
                </a:path>
                <a:tileRect r="-100000" b="-100000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7313614" y="4333268"/>
                <a:ext cx="109837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/>
                  <a:t>Closing</a:t>
                </a:r>
              </a:p>
            </p:txBody>
          </p:sp>
        </p:grpSp>
        <p:sp>
          <p:nvSpPr>
            <p:cNvPr id="39" name="Right Arrow 38"/>
            <p:cNvSpPr/>
            <p:nvPr/>
          </p:nvSpPr>
          <p:spPr>
            <a:xfrm rot="7875339">
              <a:off x="3044999" y="3409409"/>
              <a:ext cx="965808" cy="350109"/>
            </a:xfrm>
            <a:prstGeom prst="rightArrow">
              <a:avLst/>
            </a:prstGeom>
            <a:solidFill>
              <a:schemeClr val="bg1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0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729720">
              <a:off x="4508413" y="3137146"/>
              <a:ext cx="762000" cy="8223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1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674442">
              <a:off x="2223805" y="2257903"/>
              <a:ext cx="920750" cy="8651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3" name="Group 2"/>
            <p:cNvGrpSpPr/>
            <p:nvPr/>
          </p:nvGrpSpPr>
          <p:grpSpPr>
            <a:xfrm>
              <a:off x="1646523" y="4024301"/>
              <a:ext cx="5135040" cy="1269206"/>
              <a:chOff x="1948371" y="4013459"/>
              <a:chExt cx="5135040" cy="1269206"/>
            </a:xfrm>
          </p:grpSpPr>
          <p:sp>
            <p:nvSpPr>
              <p:cNvPr id="32" name="Rounded Rectangle 31"/>
              <p:cNvSpPr/>
              <p:nvPr/>
            </p:nvSpPr>
            <p:spPr>
              <a:xfrm>
                <a:off x="1948371" y="4024301"/>
                <a:ext cx="1673496" cy="1226619"/>
              </a:xfrm>
              <a:prstGeom prst="roundRect">
                <a:avLst/>
              </a:prstGeom>
              <a:gradFill flip="none" rotWithShape="1">
                <a:gsLst>
                  <a:gs pos="0">
                    <a:srgbClr val="00B050">
                      <a:shade val="30000"/>
                      <a:satMod val="115000"/>
                    </a:srgbClr>
                  </a:gs>
                  <a:gs pos="50000">
                    <a:srgbClr val="00B050">
                      <a:shade val="67500"/>
                      <a:satMod val="115000"/>
                    </a:srgbClr>
                  </a:gs>
                  <a:gs pos="100000">
                    <a:srgbClr val="00B050">
                      <a:shade val="100000"/>
                      <a:satMod val="115000"/>
                    </a:srgbClr>
                  </a:gs>
                </a:gsLst>
                <a:path path="circle">
                  <a:fillToRect l="100000" t="100000"/>
                </a:path>
                <a:tileRect r="-100000" b="-100000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2042237" y="4339626"/>
                <a:ext cx="175086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/>
                  <a:t>Executing</a:t>
                </a:r>
                <a:endParaRPr lang="en-US" sz="2400" b="1" dirty="0"/>
              </a:p>
            </p:txBody>
          </p:sp>
          <p:sp>
            <p:nvSpPr>
              <p:cNvPr id="34" name="Rounded Rectangle 33"/>
              <p:cNvSpPr/>
              <p:nvPr/>
            </p:nvSpPr>
            <p:spPr>
              <a:xfrm>
                <a:off x="4617952" y="4013459"/>
                <a:ext cx="1752601" cy="1269206"/>
              </a:xfrm>
              <a:prstGeom prst="roundRect">
                <a:avLst/>
              </a:prstGeom>
              <a:gradFill flip="none" rotWithShape="1">
                <a:gsLst>
                  <a:gs pos="0">
                    <a:srgbClr val="00B050">
                      <a:shade val="30000"/>
                      <a:satMod val="115000"/>
                    </a:srgbClr>
                  </a:gs>
                  <a:gs pos="50000">
                    <a:srgbClr val="00B050">
                      <a:shade val="67500"/>
                      <a:satMod val="115000"/>
                    </a:srgbClr>
                  </a:gs>
                  <a:gs pos="100000">
                    <a:srgbClr val="00B050">
                      <a:shade val="100000"/>
                      <a:satMod val="115000"/>
                    </a:srgbClr>
                  </a:gs>
                </a:gsLst>
                <a:path path="circle">
                  <a:fillToRect l="100000" t="100000"/>
                </a:path>
                <a:tileRect r="-100000" b="-100000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4458774" y="4013459"/>
                <a:ext cx="2133746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 smtClean="0"/>
                  <a:t>Monitoring</a:t>
                </a:r>
                <a:br>
                  <a:rPr lang="en-US" sz="2400" b="1" dirty="0" smtClean="0"/>
                </a:br>
                <a:r>
                  <a:rPr lang="en-US" sz="2400" b="1" dirty="0" smtClean="0"/>
                  <a:t> &amp; </a:t>
                </a:r>
                <a:br>
                  <a:rPr lang="en-US" sz="2400" b="1" dirty="0" smtClean="0"/>
                </a:br>
                <a:r>
                  <a:rPr lang="en-US" sz="2400" b="1" dirty="0" smtClean="0"/>
                  <a:t>Controlling</a:t>
                </a:r>
                <a:endParaRPr lang="en-US" sz="2400" b="1" dirty="0"/>
              </a:p>
            </p:txBody>
          </p:sp>
          <p:pic>
            <p:nvPicPr>
              <p:cNvPr id="42" name="Picture 5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8674442">
                <a:off x="3642215" y="4111450"/>
                <a:ext cx="920750" cy="8651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43" name="Picture 5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8674442">
                <a:off x="6350949" y="4209264"/>
                <a:ext cx="755249" cy="70967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2" name="Group 1"/>
            <p:cNvGrpSpPr/>
            <p:nvPr/>
          </p:nvGrpSpPr>
          <p:grpSpPr>
            <a:xfrm>
              <a:off x="6921534" y="4149503"/>
              <a:ext cx="1782907" cy="1016168"/>
              <a:chOff x="9054548" y="380495"/>
              <a:chExt cx="1782907" cy="1016168"/>
            </a:xfrm>
          </p:grpSpPr>
          <p:sp>
            <p:nvSpPr>
              <p:cNvPr id="25" name="Rounded Rectangle 24"/>
              <p:cNvSpPr/>
              <p:nvPr/>
            </p:nvSpPr>
            <p:spPr>
              <a:xfrm>
                <a:off x="9054548" y="380495"/>
                <a:ext cx="1782907" cy="1016168"/>
              </a:xfrm>
              <a:prstGeom prst="roundRect">
                <a:avLst/>
              </a:prstGeom>
              <a:solidFill>
                <a:srgbClr val="0070C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9182126" y="381000"/>
                <a:ext cx="1527753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 smtClean="0">
                    <a:solidFill>
                      <a:schemeClr val="bg1"/>
                    </a:solidFill>
                  </a:rPr>
                  <a:t>Collect Lessons Learned</a:t>
                </a:r>
                <a:endParaRPr lang="en-US" sz="2000" b="1" dirty="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45" name="Title 1"/>
          <p:cNvSpPr>
            <a:spLocks noGrp="1"/>
          </p:cNvSpPr>
          <p:nvPr>
            <p:ph type="title"/>
          </p:nvPr>
        </p:nvSpPr>
        <p:spPr>
          <a:xfrm>
            <a:off x="683183" y="381000"/>
            <a:ext cx="7520940" cy="548640"/>
          </a:xfrm>
        </p:spPr>
        <p:txBody>
          <a:bodyPr>
            <a:noAutofit/>
          </a:bodyPr>
          <a:lstStyle/>
          <a:p>
            <a:pPr algn="l"/>
            <a:r>
              <a:rPr lang="en-US" sz="4000" dirty="0" smtClean="0">
                <a:solidFill>
                  <a:schemeClr val="tx2"/>
                </a:solidFill>
                <a:latin typeface="Cambria" panose="02040503050406030204" pitchFamily="18" charset="0"/>
              </a:rPr>
              <a:t>Project Lifecycle</a:t>
            </a:r>
            <a:endParaRPr lang="en-US" sz="4000" dirty="0">
              <a:solidFill>
                <a:schemeClr val="tx2"/>
              </a:solidFill>
              <a:latin typeface="Cambria" panose="02040503050406030204" pitchFamily="18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277946" y="1219200"/>
            <a:ext cx="1782907" cy="1021140"/>
            <a:chOff x="3277946" y="1219200"/>
            <a:chExt cx="1782907" cy="1021140"/>
          </a:xfrm>
        </p:grpSpPr>
        <p:sp>
          <p:nvSpPr>
            <p:cNvPr id="37" name="Rounded Rectangle 36"/>
            <p:cNvSpPr/>
            <p:nvPr/>
          </p:nvSpPr>
          <p:spPr>
            <a:xfrm>
              <a:off x="3277946" y="1219200"/>
              <a:ext cx="1782907" cy="1016168"/>
            </a:xfrm>
            <a:prstGeom prst="round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38" name="TextBox 37"/>
            <p:cNvSpPr txBox="1">
              <a:spLocks noChangeAspect="1"/>
            </p:cNvSpPr>
            <p:nvPr/>
          </p:nvSpPr>
          <p:spPr>
            <a:xfrm>
              <a:off x="3440534" y="1224677"/>
              <a:ext cx="152775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chemeClr val="bg1"/>
                  </a:solidFill>
                </a:rPr>
                <a:t>Review Past Lessons Learned</a:t>
              </a:r>
              <a:endParaRPr lang="en-US" sz="20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4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61060">
            <a:off x="3863506" y="2294946"/>
            <a:ext cx="681809" cy="640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 flipH="1" flipV="1">
            <a:off x="5060853" y="2235368"/>
            <a:ext cx="1997784" cy="2667626"/>
          </a:xfrm>
          <a:prstGeom prst="straightConnector1">
            <a:avLst/>
          </a:prstGeom>
          <a:ln w="3810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5437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0" y="2667000"/>
            <a:ext cx="4217670" cy="548640"/>
          </a:xfrm>
        </p:spPr>
        <p:txBody>
          <a:bodyPr>
            <a:noAutofit/>
          </a:bodyPr>
          <a:lstStyle/>
          <a:p>
            <a:r>
              <a:rPr lang="en-US" sz="4800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Questions?</a:t>
            </a:r>
            <a:endParaRPr lang="en-US" sz="4800" dirty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200" y="76200"/>
            <a:ext cx="8991600" cy="6705600"/>
          </a:xfrm>
          <a:prstGeom prst="rect">
            <a:avLst/>
          </a:prstGeom>
          <a:noFill/>
          <a:ln w="508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070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76199"/>
            <a:ext cx="7772400" cy="914401"/>
          </a:xfrm>
        </p:spPr>
        <p:txBody>
          <a:bodyPr>
            <a:noAutofit/>
          </a:bodyPr>
          <a:lstStyle/>
          <a:p>
            <a:r>
              <a:rPr lang="en-US" sz="4400" dirty="0" smtClean="0">
                <a:solidFill>
                  <a:schemeClr val="tx2"/>
                </a:solidFill>
                <a:latin typeface="Cambria" panose="02040503050406030204" pitchFamily="18" charset="0"/>
              </a:rPr>
              <a:t>Presenters</a:t>
            </a:r>
            <a:endParaRPr lang="en-US" sz="4400" dirty="0">
              <a:solidFill>
                <a:schemeClr val="tx2"/>
              </a:solidFill>
              <a:latin typeface="Cambria" panose="020405030504060302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200" y="76200"/>
            <a:ext cx="8991600" cy="6705600"/>
          </a:xfrm>
          <a:prstGeom prst="rect">
            <a:avLst/>
          </a:prstGeom>
          <a:noFill/>
          <a:ln w="508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914399" y="1066800"/>
            <a:ext cx="7315199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800" dirty="0" smtClean="0">
                <a:solidFill>
                  <a:schemeClr val="tx2"/>
                </a:solidFill>
                <a:latin typeface="Cambria" panose="02040503050406030204" pitchFamily="18" charset="0"/>
                <a:ea typeface="+mj-ea"/>
                <a:cs typeface="+mj-cs"/>
              </a:rPr>
              <a:t>Southern New Hampshire University</a:t>
            </a:r>
          </a:p>
          <a:p>
            <a:pPr marL="800100" lvl="3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2"/>
                </a:solidFill>
                <a:latin typeface="Cambria" panose="02040503050406030204" pitchFamily="18" charset="0"/>
              </a:rPr>
              <a:t>Mary </a:t>
            </a:r>
            <a:r>
              <a:rPr lang="en-US" sz="2400" b="1" dirty="0" smtClean="0">
                <a:solidFill>
                  <a:schemeClr val="tx2"/>
                </a:solidFill>
                <a:latin typeface="Cambria" panose="02040503050406030204" pitchFamily="18" charset="0"/>
              </a:rPr>
              <a:t>Higgins</a:t>
            </a:r>
            <a:endParaRPr lang="en-US" sz="2400" b="1" dirty="0">
              <a:solidFill>
                <a:schemeClr val="tx2"/>
              </a:solidFill>
              <a:latin typeface="Cambria" panose="02040503050406030204" pitchFamily="18" charset="0"/>
            </a:endParaRPr>
          </a:p>
          <a:p>
            <a:pPr lvl="2"/>
            <a:r>
              <a:rPr lang="en-US" sz="2200" dirty="0">
                <a:solidFill>
                  <a:schemeClr val="tx2"/>
                </a:solidFill>
                <a:latin typeface="Cambria" panose="02040503050406030204" pitchFamily="18" charset="0"/>
              </a:rPr>
              <a:t>AVP Communications &amp; </a:t>
            </a:r>
            <a:endParaRPr lang="en-US" sz="2200" dirty="0" smtClean="0">
              <a:solidFill>
                <a:schemeClr val="tx2"/>
              </a:solidFill>
              <a:latin typeface="Cambria" panose="02040503050406030204" pitchFamily="18" charset="0"/>
            </a:endParaRPr>
          </a:p>
          <a:p>
            <a:pPr lvl="2"/>
            <a:r>
              <a:rPr lang="en-US" sz="2200" dirty="0" smtClean="0">
                <a:solidFill>
                  <a:schemeClr val="tx2"/>
                </a:solidFill>
                <a:latin typeface="Cambria" panose="02040503050406030204" pitchFamily="18" charset="0"/>
              </a:rPr>
              <a:t>Program Launch</a:t>
            </a:r>
            <a:r>
              <a:rPr lang="en-US" sz="2200" dirty="0">
                <a:solidFill>
                  <a:schemeClr val="tx2"/>
                </a:solidFill>
                <a:latin typeface="Cambria" panose="02040503050406030204" pitchFamily="18" charset="0"/>
              </a:rPr>
              <a:t>, COCE 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2"/>
                </a:solidFill>
                <a:latin typeface="Cambria" panose="02040503050406030204" pitchFamily="18" charset="0"/>
                <a:ea typeface="+mj-ea"/>
                <a:cs typeface="+mj-cs"/>
              </a:rPr>
              <a:t>Bill </a:t>
            </a:r>
            <a:r>
              <a:rPr lang="en-US" sz="2400" b="1" dirty="0" smtClean="0">
                <a:solidFill>
                  <a:schemeClr val="tx2"/>
                </a:solidFill>
                <a:latin typeface="Cambria" panose="02040503050406030204" pitchFamily="18" charset="0"/>
                <a:ea typeface="+mj-ea"/>
                <a:cs typeface="+mj-cs"/>
              </a:rPr>
              <a:t>Harlow</a:t>
            </a:r>
          </a:p>
          <a:p>
            <a:pPr lvl="2"/>
            <a:r>
              <a:rPr lang="en-US" sz="2200" dirty="0" smtClean="0">
                <a:solidFill>
                  <a:schemeClr val="tx2"/>
                </a:solidFill>
                <a:latin typeface="Cambria" panose="02040503050406030204" pitchFamily="18" charset="0"/>
                <a:ea typeface="+mj-ea"/>
                <a:cs typeface="+mj-cs"/>
              </a:rPr>
              <a:t>Director of Academic Technology </a:t>
            </a:r>
          </a:p>
          <a:p>
            <a:pPr lvl="2"/>
            <a:r>
              <a:rPr lang="en-US" sz="2200" dirty="0" smtClean="0">
                <a:solidFill>
                  <a:schemeClr val="tx2"/>
                </a:solidFill>
                <a:latin typeface="Cambria" panose="02040503050406030204" pitchFamily="18" charset="0"/>
                <a:ea typeface="+mj-ea"/>
                <a:cs typeface="+mj-cs"/>
              </a:rPr>
              <a:t>&amp; Faculty Development, COCE</a:t>
            </a:r>
          </a:p>
          <a:p>
            <a:pPr lvl="2"/>
            <a:endParaRPr lang="en-US" sz="2400" dirty="0">
              <a:solidFill>
                <a:schemeClr val="tx2"/>
              </a:solidFill>
              <a:latin typeface="Cambria" panose="02040503050406030204" pitchFamily="18" charset="0"/>
              <a:ea typeface="+mj-ea"/>
              <a:cs typeface="+mj-cs"/>
            </a:endParaRPr>
          </a:p>
          <a:p>
            <a:pPr>
              <a:spcAft>
                <a:spcPts val="600"/>
              </a:spcAft>
            </a:pPr>
            <a:r>
              <a:rPr lang="en-US" sz="2800" dirty="0" smtClean="0">
                <a:solidFill>
                  <a:schemeClr val="tx2"/>
                </a:solidFill>
                <a:latin typeface="Cambria" panose="02040503050406030204" pitchFamily="18" charset="0"/>
                <a:ea typeface="+mj-ea"/>
                <a:cs typeface="+mj-cs"/>
              </a:rPr>
              <a:t>University of Notre Dame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2"/>
                </a:solidFill>
                <a:latin typeface="Cambria" panose="02040503050406030204" pitchFamily="18" charset="0"/>
                <a:ea typeface="+mj-ea"/>
                <a:cs typeface="+mj-cs"/>
              </a:rPr>
              <a:t>Frederick </a:t>
            </a:r>
            <a:r>
              <a:rPr lang="en-US" sz="2400" b="1" dirty="0" smtClean="0">
                <a:solidFill>
                  <a:schemeClr val="tx2"/>
                </a:solidFill>
                <a:latin typeface="Cambria" panose="02040503050406030204" pitchFamily="18" charset="0"/>
                <a:ea typeface="+mj-ea"/>
                <a:cs typeface="+mj-cs"/>
              </a:rPr>
              <a:t>Nwanganga </a:t>
            </a:r>
            <a:endParaRPr lang="en-US" sz="2400" b="1" dirty="0">
              <a:solidFill>
                <a:schemeClr val="tx2"/>
              </a:solidFill>
              <a:latin typeface="Cambria" panose="02040503050406030204" pitchFamily="18" charset="0"/>
              <a:ea typeface="+mj-ea"/>
              <a:cs typeface="+mj-cs"/>
            </a:endParaRPr>
          </a:p>
          <a:p>
            <a:pPr lvl="2"/>
            <a:r>
              <a:rPr lang="en-US" sz="2200" dirty="0" smtClean="0">
                <a:solidFill>
                  <a:schemeClr val="tx2"/>
                </a:solidFill>
                <a:latin typeface="Cambria" panose="02040503050406030204" pitchFamily="18" charset="0"/>
                <a:ea typeface="+mj-ea"/>
                <a:cs typeface="+mj-cs"/>
              </a:rPr>
              <a:t>Manager</a:t>
            </a:r>
            <a:r>
              <a:rPr lang="en-US" sz="2200" dirty="0">
                <a:solidFill>
                  <a:schemeClr val="tx2"/>
                </a:solidFill>
                <a:latin typeface="Cambria" panose="02040503050406030204" pitchFamily="18" charset="0"/>
                <a:ea typeface="+mj-ea"/>
                <a:cs typeface="+mj-cs"/>
              </a:rPr>
              <a:t>, Database Services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2"/>
                </a:solidFill>
                <a:latin typeface="Cambria" panose="02040503050406030204" pitchFamily="18" charset="0"/>
                <a:ea typeface="+mj-ea"/>
                <a:cs typeface="+mj-cs"/>
              </a:rPr>
              <a:t>Sharon Hayward</a:t>
            </a:r>
          </a:p>
          <a:p>
            <a:r>
              <a:rPr lang="en-US" sz="2800" dirty="0">
                <a:solidFill>
                  <a:schemeClr val="tx2"/>
                </a:solidFill>
              </a:rPr>
              <a:t>	</a:t>
            </a:r>
            <a:r>
              <a:rPr lang="en-US" sz="2200" dirty="0" smtClean="0">
                <a:solidFill>
                  <a:schemeClr val="tx2"/>
                </a:solidFill>
                <a:latin typeface="Cambria" panose="02040503050406030204" pitchFamily="18" charset="0"/>
                <a:ea typeface="+mj-ea"/>
                <a:cs typeface="+mj-cs"/>
              </a:rPr>
              <a:t>OIT </a:t>
            </a:r>
            <a:r>
              <a:rPr lang="en-US" sz="2200" dirty="0">
                <a:solidFill>
                  <a:schemeClr val="tx2"/>
                </a:solidFill>
                <a:latin typeface="Cambria" panose="02040503050406030204" pitchFamily="18" charset="0"/>
                <a:ea typeface="+mj-ea"/>
                <a:cs typeface="+mj-cs"/>
              </a:rPr>
              <a:t>Project Manager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2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2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 descr="C:\Users\shayward\AppData\Local\Microsoft\Windows\Temporary Internet Files\Content.Outlook\VTCKONX9\snhu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862107"/>
            <a:ext cx="2057400" cy="1109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5562600" y="4419600"/>
            <a:ext cx="3086044" cy="9906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9022" y="4648200"/>
            <a:ext cx="2713200" cy="63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77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6200" y="76200"/>
            <a:ext cx="8991600" cy="6705600"/>
          </a:xfrm>
          <a:prstGeom prst="rect">
            <a:avLst/>
          </a:prstGeom>
          <a:noFill/>
          <a:ln w="508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25"/>
          <p:cNvGrpSpPr/>
          <p:nvPr/>
        </p:nvGrpSpPr>
        <p:grpSpPr>
          <a:xfrm>
            <a:off x="579353" y="2362200"/>
            <a:ext cx="8001000" cy="3130779"/>
            <a:chOff x="838200" y="2279422"/>
            <a:chExt cx="8001000" cy="3130779"/>
          </a:xfrm>
        </p:grpSpPr>
        <p:sp>
          <p:nvSpPr>
            <p:cNvPr id="27" name="Rounded Rectangle 26"/>
            <p:cNvSpPr/>
            <p:nvPr/>
          </p:nvSpPr>
          <p:spPr>
            <a:xfrm>
              <a:off x="7404100" y="4140995"/>
              <a:ext cx="1435100" cy="1269206"/>
            </a:xfrm>
            <a:prstGeom prst="roundRect">
              <a:avLst/>
            </a:prstGeom>
            <a:gradFill flip="none" rotWithShape="1">
              <a:gsLst>
                <a:gs pos="0">
                  <a:srgbClr val="00B050">
                    <a:shade val="30000"/>
                    <a:satMod val="115000"/>
                  </a:srgbClr>
                </a:gs>
                <a:gs pos="50000">
                  <a:srgbClr val="00B050">
                    <a:shade val="67500"/>
                    <a:satMod val="115000"/>
                  </a:srgbClr>
                </a:gs>
                <a:gs pos="100000">
                  <a:srgbClr val="00B050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838200" y="2279422"/>
              <a:ext cx="1541318" cy="1023721"/>
            </a:xfrm>
            <a:prstGeom prst="roundRect">
              <a:avLst/>
            </a:prstGeom>
            <a:gradFill flip="none" rotWithShape="1">
              <a:gsLst>
                <a:gs pos="0">
                  <a:srgbClr val="00B050">
                    <a:shade val="30000"/>
                    <a:satMod val="115000"/>
                  </a:srgbClr>
                </a:gs>
                <a:gs pos="50000">
                  <a:srgbClr val="00B050">
                    <a:shade val="67500"/>
                    <a:satMod val="115000"/>
                  </a:srgbClr>
                </a:gs>
                <a:gs pos="100000">
                  <a:srgbClr val="00B050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932872" y="2533701"/>
              <a:ext cx="135197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Initiation</a:t>
              </a:r>
              <a:endParaRPr lang="en-US" sz="2400" b="1" dirty="0"/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3555065" y="2329547"/>
              <a:ext cx="1835651" cy="903983"/>
            </a:xfrm>
            <a:prstGeom prst="roundRect">
              <a:avLst/>
            </a:prstGeom>
            <a:gradFill flip="none" rotWithShape="1">
              <a:gsLst>
                <a:gs pos="0">
                  <a:srgbClr val="00B050">
                    <a:shade val="30000"/>
                    <a:satMod val="115000"/>
                  </a:srgbClr>
                </a:gs>
                <a:gs pos="50000">
                  <a:srgbClr val="00B050">
                    <a:shade val="67500"/>
                    <a:satMod val="115000"/>
                  </a:srgbClr>
                </a:gs>
                <a:gs pos="100000">
                  <a:srgbClr val="00B050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682976" y="2402532"/>
              <a:ext cx="157364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/>
                <a:t>Planning &amp; Design</a:t>
              </a:r>
              <a:endParaRPr lang="en-US" sz="2400" b="1" dirty="0"/>
            </a:p>
          </p:txBody>
        </p:sp>
        <p:sp>
          <p:nvSpPr>
            <p:cNvPr id="32" name="Rounded Rectangle 31"/>
            <p:cNvSpPr/>
            <p:nvPr/>
          </p:nvSpPr>
          <p:spPr>
            <a:xfrm>
              <a:off x="2207218" y="4151836"/>
              <a:ext cx="1673496" cy="1226619"/>
            </a:xfrm>
            <a:prstGeom prst="roundRect">
              <a:avLst/>
            </a:prstGeom>
            <a:gradFill flip="none" rotWithShape="1">
              <a:gsLst>
                <a:gs pos="0">
                  <a:srgbClr val="00B050">
                    <a:shade val="30000"/>
                    <a:satMod val="115000"/>
                  </a:srgbClr>
                </a:gs>
                <a:gs pos="50000">
                  <a:srgbClr val="00B050">
                    <a:shade val="67500"/>
                    <a:satMod val="115000"/>
                  </a:srgbClr>
                </a:gs>
                <a:gs pos="100000">
                  <a:srgbClr val="00B050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2301084" y="4467161"/>
              <a:ext cx="17508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/>
                <a:t>Executing</a:t>
              </a:r>
              <a:endParaRPr lang="en-US" sz="2400" b="1" dirty="0"/>
            </a:p>
          </p:txBody>
        </p:sp>
        <p:sp>
          <p:nvSpPr>
            <p:cNvPr id="34" name="Rounded Rectangle 33"/>
            <p:cNvSpPr/>
            <p:nvPr/>
          </p:nvSpPr>
          <p:spPr>
            <a:xfrm>
              <a:off x="4876799" y="4140994"/>
              <a:ext cx="1752601" cy="1269206"/>
            </a:xfrm>
            <a:prstGeom prst="roundRect">
              <a:avLst/>
            </a:prstGeom>
            <a:gradFill flip="none" rotWithShape="1">
              <a:gsLst>
                <a:gs pos="0">
                  <a:srgbClr val="00B050">
                    <a:shade val="30000"/>
                    <a:satMod val="115000"/>
                  </a:srgbClr>
                </a:gs>
                <a:gs pos="50000">
                  <a:srgbClr val="00B050">
                    <a:shade val="67500"/>
                    <a:satMod val="115000"/>
                  </a:srgbClr>
                </a:gs>
                <a:gs pos="100000">
                  <a:srgbClr val="00B050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717621" y="4140994"/>
              <a:ext cx="213374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/>
                <a:t>Monitoring</a:t>
              </a:r>
              <a:br>
                <a:rPr lang="en-US" sz="2400" b="1" dirty="0" smtClean="0"/>
              </a:br>
              <a:r>
                <a:rPr lang="en-US" sz="2400" b="1" dirty="0" smtClean="0"/>
                <a:t> &amp; </a:t>
              </a:r>
              <a:br>
                <a:rPr lang="en-US" sz="2400" b="1" dirty="0" smtClean="0"/>
              </a:br>
              <a:r>
                <a:rPr lang="en-US" sz="2400" b="1" dirty="0" smtClean="0"/>
                <a:t>Controlling</a:t>
              </a:r>
              <a:endParaRPr lang="en-US" sz="2400" b="1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7572461" y="4460803"/>
              <a:ext cx="109837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/>
                <a:t>Closing</a:t>
              </a:r>
            </a:p>
          </p:txBody>
        </p:sp>
        <p:sp>
          <p:nvSpPr>
            <p:cNvPr id="39" name="Right Arrow 38"/>
            <p:cNvSpPr/>
            <p:nvPr/>
          </p:nvSpPr>
          <p:spPr>
            <a:xfrm rot="7875339">
              <a:off x="3303846" y="3536944"/>
              <a:ext cx="965808" cy="350109"/>
            </a:xfrm>
            <a:prstGeom prst="rightArrow">
              <a:avLst/>
            </a:prstGeom>
            <a:solidFill>
              <a:schemeClr val="bg1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0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729720">
              <a:off x="4767260" y="3264681"/>
              <a:ext cx="762000" cy="8223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1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674442">
              <a:off x="2482652" y="2385438"/>
              <a:ext cx="920750" cy="8651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2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674442">
              <a:off x="3901062" y="4238985"/>
              <a:ext cx="920750" cy="8651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3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674442">
              <a:off x="6609796" y="4336799"/>
              <a:ext cx="755249" cy="7096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45" name="Title 1"/>
          <p:cNvSpPr>
            <a:spLocks noGrp="1"/>
          </p:cNvSpPr>
          <p:nvPr>
            <p:ph type="ctrTitle"/>
          </p:nvPr>
        </p:nvSpPr>
        <p:spPr>
          <a:xfrm>
            <a:off x="304799" y="76200"/>
            <a:ext cx="9144000" cy="1143000"/>
          </a:xfrm>
        </p:spPr>
        <p:txBody>
          <a:bodyPr>
            <a:noAutofit/>
          </a:bodyPr>
          <a:lstStyle/>
          <a:p>
            <a:pPr algn="l"/>
            <a:r>
              <a:rPr lang="en-US" sz="4400" dirty="0" smtClean="0">
                <a:solidFill>
                  <a:schemeClr val="tx2"/>
                </a:solidFill>
                <a:latin typeface="Cambria" panose="02040503050406030204" pitchFamily="18" charset="0"/>
              </a:rPr>
              <a:t>Project Lifecycle</a:t>
            </a:r>
            <a:endParaRPr lang="en-US" sz="4400" dirty="0">
              <a:solidFill>
                <a:schemeClr val="tx2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8164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2832" y="685800"/>
            <a:ext cx="6393968" cy="427863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6200" y="76200"/>
            <a:ext cx="8991600" cy="6705600"/>
          </a:xfrm>
          <a:prstGeom prst="rect">
            <a:avLst/>
          </a:prstGeom>
          <a:noFill/>
          <a:ln w="508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254443"/>
            <a:ext cx="4018641" cy="210978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513" y="3313632"/>
            <a:ext cx="4190887" cy="27953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3313632"/>
            <a:ext cx="4190886" cy="2795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282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81000" y="762000"/>
            <a:ext cx="4125358" cy="2286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>
                <a:solidFill>
                  <a:schemeClr val="tx2"/>
                </a:solidFill>
                <a:latin typeface="Cambria" panose="02040503050406030204" pitchFamily="18" charset="0"/>
              </a:rPr>
              <a:t>COCE </a:t>
            </a:r>
          </a:p>
          <a:p>
            <a:pPr algn="l"/>
            <a:r>
              <a:rPr lang="en-US" dirty="0" smtClean="0">
                <a:solidFill>
                  <a:schemeClr val="tx2"/>
                </a:solidFill>
                <a:latin typeface="Cambria" panose="02040503050406030204" pitchFamily="18" charset="0"/>
              </a:rPr>
              <a:t>Academic </a:t>
            </a:r>
          </a:p>
          <a:p>
            <a:pPr algn="l"/>
            <a:r>
              <a:rPr lang="en-US" dirty="0" smtClean="0">
                <a:solidFill>
                  <a:schemeClr val="tx2"/>
                </a:solidFill>
                <a:latin typeface="Cambria" panose="02040503050406030204" pitchFamily="18" charset="0"/>
              </a:rPr>
              <a:t>Team</a:t>
            </a:r>
            <a:endParaRPr lang="en-US" dirty="0">
              <a:solidFill>
                <a:schemeClr val="tx2"/>
              </a:solidFill>
              <a:latin typeface="Cambria" panose="020405030504060302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114" y="2971800"/>
            <a:ext cx="4800486" cy="320192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886" y="3265094"/>
            <a:ext cx="4343514" cy="289712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886" y="381000"/>
            <a:ext cx="4343514" cy="2884094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76200" y="76200"/>
            <a:ext cx="8991600" cy="6705600"/>
          </a:xfrm>
          <a:prstGeom prst="rect">
            <a:avLst/>
          </a:prstGeom>
          <a:noFill/>
          <a:ln w="508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859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457200" y="76200"/>
            <a:ext cx="7772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>
                <a:solidFill>
                  <a:schemeClr val="tx2"/>
                </a:solidFill>
                <a:latin typeface="Cambria" panose="02040503050406030204" pitchFamily="18" charset="0"/>
              </a:rPr>
              <a:t>Ease of Use</a:t>
            </a:r>
            <a:endParaRPr lang="en-US" dirty="0">
              <a:solidFill>
                <a:schemeClr val="tx2"/>
              </a:solidFill>
              <a:latin typeface="Cambria" panose="020405030504060302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1219200"/>
            <a:ext cx="3965028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7394" y="1233488"/>
            <a:ext cx="3973206" cy="432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76200" y="76200"/>
            <a:ext cx="8991600" cy="6705600"/>
          </a:xfrm>
          <a:prstGeom prst="rect">
            <a:avLst/>
          </a:prstGeom>
          <a:noFill/>
          <a:ln w="508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461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57200" y="190500"/>
            <a:ext cx="7772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>
                <a:solidFill>
                  <a:schemeClr val="tx2"/>
                </a:solidFill>
                <a:latin typeface="Cambria" panose="02040503050406030204" pitchFamily="18" charset="0"/>
              </a:rPr>
              <a:t>To Do’s,  Collaboration</a:t>
            </a:r>
            <a:endParaRPr lang="en-US" dirty="0">
              <a:solidFill>
                <a:schemeClr val="tx2"/>
              </a:solidFill>
              <a:latin typeface="Cambria" panose="02040503050406030204" pitchFamily="18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371600"/>
            <a:ext cx="3585145" cy="463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0200"/>
            <a:ext cx="4350267" cy="3862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76200" y="76200"/>
            <a:ext cx="8991600" cy="6705600"/>
          </a:xfrm>
          <a:prstGeom prst="rect">
            <a:avLst/>
          </a:prstGeom>
          <a:noFill/>
          <a:ln w="508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1861" y="3581400"/>
            <a:ext cx="4642339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0877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190500"/>
            <a:ext cx="7772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>
                <a:solidFill>
                  <a:schemeClr val="tx2"/>
                </a:solidFill>
                <a:latin typeface="Cambria" panose="02040503050406030204" pitchFamily="18" charset="0"/>
              </a:rPr>
              <a:t>Plays well with Outlook</a:t>
            </a:r>
            <a:endParaRPr lang="en-US" dirty="0">
              <a:solidFill>
                <a:schemeClr val="tx2"/>
              </a:solidFill>
              <a:latin typeface="Cambria" panose="020405030504060302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676400"/>
            <a:ext cx="3562350" cy="383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676400"/>
            <a:ext cx="4172772" cy="3790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76200" y="76200"/>
            <a:ext cx="8991600" cy="6705600"/>
          </a:xfrm>
          <a:prstGeom prst="rect">
            <a:avLst/>
          </a:prstGeom>
          <a:noFill/>
          <a:ln w="508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635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836</TotalTime>
  <Words>876</Words>
  <Application>Microsoft Office PowerPoint</Application>
  <PresentationFormat>On-screen Show (4:3)</PresentationFormat>
  <Paragraphs>228</Paragraphs>
  <Slides>22</Slides>
  <Notes>22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Angles</vt:lpstr>
      <vt:lpstr>Cloud-Based Project Management</vt:lpstr>
      <vt:lpstr>Agenda</vt:lpstr>
      <vt:lpstr>Presenters</vt:lpstr>
      <vt:lpstr>Project Lifecycle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Project Lifecycle</vt:lpstr>
      <vt:lpstr>Lessons Learned Preparation</vt:lpstr>
      <vt:lpstr>Lessons Learned Categories</vt:lpstr>
      <vt:lpstr>Collecting Lessons Learned</vt:lpstr>
      <vt:lpstr>Lessons Learned Data</vt:lpstr>
      <vt:lpstr>Project Lessons Learned Report </vt:lpstr>
      <vt:lpstr>PowerPoint Presentation</vt:lpstr>
      <vt:lpstr>PowerPoint Presentation</vt:lpstr>
      <vt:lpstr>PowerPoint Presentation</vt:lpstr>
      <vt:lpstr>Project Lifecycle</vt:lpstr>
      <vt:lpstr>Questions?</vt:lpstr>
    </vt:vector>
  </TitlesOfParts>
  <Company>University of Notre Dame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Cloud-Based Project Management</dc:title>
  <dc:creator>Sharon Hayward</dc:creator>
  <cp:lastModifiedBy>Sharon Hayward</cp:lastModifiedBy>
  <cp:revision>63</cp:revision>
  <dcterms:created xsi:type="dcterms:W3CDTF">2014-01-22T16:07:35Z</dcterms:created>
  <dcterms:modified xsi:type="dcterms:W3CDTF">2014-03-21T18:54:07Z</dcterms:modified>
</cp:coreProperties>
</file>