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y="92964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y="4415775" x="685800"/>
            <a:ext cy="41835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y="697225" x="1143225"/>
            <a:ext cy="3486299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y="4415775" x="685800"/>
            <a:ext cy="4183374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y="697225" x="1143225"/>
            <a:ext cy="34861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y="4415775" x="685800"/>
            <a:ext cy="41835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97225" x="1143225"/>
            <a:ext cy="3486299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y="3886200" x="1219200"/>
            <a:ext cy="990599" cx="685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buClr>
                <a:schemeClr val="dk1"/>
              </a:buClr>
              <a:buFont typeface="Domine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y="5124450" x="1219200"/>
            <a:ext cy="533399" cx="685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600"/>
              </a:spcBef>
              <a:buClr>
                <a:schemeClr val="accent1"/>
              </a:buClr>
              <a:buFont typeface="Domine"/>
              <a:buNone/>
              <a:defRPr/>
            </a:lvl1pPr>
            <a:lvl2pPr algn="ctr" rtl="0" marR="0" indent="0" marL="457200">
              <a:spcBef>
                <a:spcPts val="500"/>
              </a:spcBef>
              <a:buClr>
                <a:schemeClr val="accent2"/>
              </a:buClr>
              <a:buFont typeface="Cabin"/>
              <a:buNone/>
              <a:defRPr/>
            </a:lvl2pPr>
            <a:lvl3pPr algn="ctr" rtl="0" marR="0" indent="0" marL="914400">
              <a:spcBef>
                <a:spcPts val="500"/>
              </a:spcBef>
              <a:buClr>
                <a:srgbClr val="BBBBBB"/>
              </a:buClr>
              <a:buFont typeface="Cabin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CA2B4"/>
              </a:buClr>
              <a:buFont typeface="Cabin"/>
              <a:buNone/>
              <a:defRPr/>
            </a:lvl4pPr>
            <a:lvl5pPr algn="ctr" rtl="0" marR="0" indent="0" marL="1828800">
              <a:spcBef>
                <a:spcPts val="300"/>
              </a:spcBef>
              <a:buClr>
                <a:schemeClr val="accent2"/>
              </a:buClr>
              <a:buFont typeface="Cabin"/>
              <a:buNone/>
              <a:defRPr/>
            </a:lvl5pPr>
            <a:lvl6pPr algn="ctr" rtl="0" marR="0" indent="0" marL="2286000">
              <a:spcBef>
                <a:spcPts val="300"/>
              </a:spcBef>
              <a:buClr>
                <a:srgbClr val="8CA2B4"/>
              </a:buClr>
              <a:buFont typeface="Cabin"/>
              <a:buNone/>
              <a:defRPr/>
            </a:lvl6pPr>
            <a:lvl7pPr algn="ctr" rtl="0" marR="0" indent="0" marL="2743200">
              <a:spcBef>
                <a:spcPts val="300"/>
              </a:spcBef>
              <a:buClr>
                <a:srgbClr val="646D8F"/>
              </a:buClr>
              <a:buFont typeface="Cabin"/>
              <a:buNone/>
              <a:defRPr/>
            </a:lvl7pPr>
            <a:lvl8pPr algn="ctr" rtl="0" marR="0" indent="0" marL="3200400">
              <a:spcBef>
                <a:spcPts val="300"/>
              </a:spcBef>
              <a:buClr>
                <a:srgbClr val="BBBBBB"/>
              </a:buClr>
              <a:buFont typeface="Cabin"/>
              <a:buNone/>
              <a:defRPr/>
            </a:lvl8pPr>
            <a:lvl9pPr algn="ctr" rtl="0" marR="0" indent="0" marL="3657600">
              <a:spcBef>
                <a:spcPts val="300"/>
              </a:spcBef>
              <a:buClr>
                <a:srgbClr val="9FB8CD"/>
              </a:buClr>
              <a:buFont typeface="Cabin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y="6355080" x="6400800"/>
            <a:ext cy="365759" cx="228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y="6355080" x="2898648"/>
            <a:ext cy="365759" cx="34747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y="6355080" x="1216151"/>
            <a:ext cy="365759" cx="121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9" name="Shape 19"/>
          <p:cNvSpPr/>
          <p:nvPr/>
        </p:nvSpPr>
        <p:spPr>
          <a:xfrm>
            <a:off y="3648075" x="904875"/>
            <a:ext cy="1280159" cx="7315200"/>
          </a:xfrm>
          <a:prstGeom prst="rect">
            <a:avLst/>
          </a:prstGeom>
          <a:noFill/>
          <a:ln w="9525" cap="rnd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" name="Shape 20"/>
          <p:cNvSpPr/>
          <p:nvPr/>
        </p:nvSpPr>
        <p:spPr>
          <a:xfrm>
            <a:off y="5048250" x="914400"/>
            <a:ext cy="685799" cx="7315200"/>
          </a:xfrm>
          <a:prstGeom prst="rect">
            <a:avLst/>
          </a:prstGeom>
          <a:noFill/>
          <a:ln w="9525" cap="rnd">
            <a:solidFill>
              <a:schemeClr val="accent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" name="Shape 21"/>
          <p:cNvSpPr/>
          <p:nvPr/>
        </p:nvSpPr>
        <p:spPr>
          <a:xfrm>
            <a:off y="3648075" x="904875"/>
            <a:ext cy="1280159" cx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/>
          <p:nvPr/>
        </p:nvSpPr>
        <p:spPr>
          <a:xfrm>
            <a:off y="5048250" x="914400"/>
            <a:ext cy="685799" cx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y="-440436" x="2116835"/>
            <a:ext cy="8229600" cx="491032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cxnSp>
        <p:nvCxnSpPr>
          <p:cNvPr id="97" name="Shape 97"/>
          <p:cNvCxnSpPr/>
          <p:nvPr/>
        </p:nvCxnSpPr>
        <p:spPr>
          <a:xfrm>
            <a:off y="6353175" x="457200"/>
            <a:ext cy="0" cx="8229600"/>
          </a:xfrm>
          <a:prstGeom prst="straightConnector1">
            <a:avLst/>
          </a:prstGeom>
          <a:noFill/>
          <a:ln w="9525" cap="flat">
            <a:solidFill>
              <a:schemeClr val="accent2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98" name="Shape 98"/>
          <p:cNvSpPr/>
          <p:nvPr/>
        </p:nvSpPr>
        <p:spPr>
          <a:xfrm rot="5400000">
            <a:off y="6467474" x="419099"/>
            <a:ext cy="120313" cx="1908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9" name="Shape 99"/>
          <p:cNvCxnSpPr/>
          <p:nvPr/>
        </p:nvCxnSpPr>
        <p:spPr>
          <a:xfrm rot="5400000">
            <a:off y="3201951" x="3629606"/>
            <a:ext cy="0" cx="5852159"/>
          </a:xfrm>
          <a:prstGeom prst="straightConnector1">
            <a:avLst/>
          </a:prstGeom>
          <a:noFill/>
          <a:ln w="9525" cap="flat">
            <a:solidFill>
              <a:schemeClr val="accent2"/>
            </a:solidFill>
            <a:prstDash val="dash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971800" x="1219200"/>
            <a:ext cy="1066799" cx="685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buFont typeface="Domin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267200" x="1295400"/>
            <a:ext cy="1143000" cx="6781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indent="0" marL="0">
              <a:buClr>
                <a:schemeClr val="lt1"/>
              </a:buClr>
              <a:buFont typeface="Cabin"/>
              <a:buNone/>
              <a:defRPr/>
            </a:lvl1pPr>
            <a:lvl2pPr rtl="0">
              <a:buClr>
                <a:schemeClr val="lt1"/>
              </a:buClr>
              <a:buFont typeface="Cabin"/>
              <a:buNone/>
              <a:defRPr/>
            </a:lvl2pPr>
            <a:lvl3pPr rtl="0">
              <a:buClr>
                <a:schemeClr val="lt1"/>
              </a:buClr>
              <a:buFont typeface="Cabin"/>
              <a:buNone/>
              <a:defRPr/>
            </a:lvl3pPr>
            <a:lvl4pPr rtl="0">
              <a:buClr>
                <a:schemeClr val="lt1"/>
              </a:buClr>
              <a:buFont typeface="Cabin"/>
              <a:buNone/>
              <a:defRPr/>
            </a:lvl4pPr>
            <a:lvl5pPr rtl="0">
              <a:buClr>
                <a:schemeClr val="lt1"/>
              </a:buClr>
              <a:buFont typeface="Cabin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y="6355080" x="6400800"/>
            <a:ext cy="365759" cx="228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y="6355080" x="2898648"/>
            <a:ext cy="365759" cx="34747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y="6355080" x="1069848"/>
            <a:ext cy="365759" cx="152095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5" name="Shape 35"/>
          <p:cNvSpPr/>
          <p:nvPr/>
        </p:nvSpPr>
        <p:spPr>
          <a:xfrm>
            <a:off y="2819400" x="914400"/>
            <a:ext cy="1280159" cx="7315200"/>
          </a:xfrm>
          <a:prstGeom prst="rect">
            <a:avLst/>
          </a:prstGeom>
          <a:noFill/>
          <a:ln w="9525" cap="rnd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6" name="Shape 36"/>
          <p:cNvSpPr/>
          <p:nvPr/>
        </p:nvSpPr>
        <p:spPr>
          <a:xfrm>
            <a:off y="2819400" x="914400"/>
            <a:ext cy="1280159" cx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28600" x="457200"/>
            <a:ext cy="914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219200" x="457200"/>
            <a:ext cy="4937760" cx="4041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1216151" x="4632198"/>
            <a:ext cy="4937760" cx="40416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28600" x="457200"/>
            <a:ext cy="914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85875" x="457200"/>
            <a:ext cy="685799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2"/>
              </a:buClr>
              <a:buFont typeface="Cabin"/>
              <a:buNone/>
              <a:defRPr/>
            </a:lvl1pPr>
            <a:lvl2pPr rtl="0">
              <a:buFont typeface="Cabin"/>
              <a:buNone/>
              <a:defRPr/>
            </a:lvl2pPr>
            <a:lvl3pPr rtl="0">
              <a:buFont typeface="Cabin"/>
              <a:buNone/>
              <a:defRPr/>
            </a:lvl3pPr>
            <a:lvl4pPr rtl="0">
              <a:buFont typeface="Cabin"/>
              <a:buNone/>
              <a:defRPr/>
            </a:lvl4pPr>
            <a:lvl5pPr rtl="0">
              <a:buFont typeface="Cabin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y="1295400" x="4648200"/>
            <a:ext cy="685799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2"/>
              </a:buClr>
              <a:buFont typeface="Cabin"/>
              <a:buNone/>
              <a:defRPr/>
            </a:lvl1pPr>
            <a:lvl2pPr rtl="0">
              <a:buFont typeface="Cabin"/>
              <a:buNone/>
              <a:defRPr/>
            </a:lvl2pPr>
            <a:lvl3pPr rtl="0">
              <a:buFont typeface="Cabin"/>
              <a:buNone/>
              <a:defRPr/>
            </a:lvl3pPr>
            <a:lvl4pPr rtl="0">
              <a:buFont typeface="Cabin"/>
              <a:buNone/>
              <a:defRPr/>
            </a:lvl4pPr>
            <a:lvl5pPr rtl="0">
              <a:buFont typeface="Cabin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y="2133600" x="457200"/>
            <a:ext cy="40385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y="2133600" x="4648200"/>
            <a:ext cy="40385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28600" x="457200"/>
            <a:ext cy="914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8" name="Shape 58"/>
          <p:cNvSpPr/>
          <p:nvPr/>
        </p:nvSpPr>
        <p:spPr>
          <a:xfrm rot="5400000">
            <a:off y="6467474" x="419099"/>
            <a:ext cy="120313" cx="1908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cxnSp>
        <p:nvCxnSpPr>
          <p:cNvPr id="63" name="Shape 63"/>
          <p:cNvCxnSpPr/>
          <p:nvPr/>
        </p:nvCxnSpPr>
        <p:spPr>
          <a:xfrm>
            <a:off y="6353175" x="457200"/>
            <a:ext cy="0" cx="8229600"/>
          </a:xfrm>
          <a:prstGeom prst="straightConnector1">
            <a:avLst/>
          </a:prstGeom>
          <a:noFill/>
          <a:ln w="9525" cap="flat">
            <a:solidFill>
              <a:schemeClr val="accent2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64" name="Shape 64"/>
          <p:cNvSpPr/>
          <p:nvPr/>
        </p:nvSpPr>
        <p:spPr>
          <a:xfrm rot="5400000">
            <a:off y="6467474" x="419099"/>
            <a:ext cy="120313" cx="1908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304800" x="6324600"/>
            <a:ext cy="838199" cx="2514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buClr>
                <a:schemeClr val="dk2"/>
              </a:buClr>
              <a:buFont typeface="Cabi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219200" x="6324600"/>
            <a:ext cy="4843462" cx="2514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lnSpc>
                <a:spcPct val="137500"/>
              </a:lnSpc>
              <a:spcAft>
                <a:spcPts val="1000"/>
              </a:spcAft>
              <a:buClr>
                <a:schemeClr val="dk2"/>
              </a:buClr>
              <a:buFont typeface="Cabin"/>
              <a:buNone/>
              <a:defRPr/>
            </a:lvl1pPr>
            <a:lvl2pPr rtl="0">
              <a:buFont typeface="Cabin"/>
              <a:buNone/>
              <a:defRPr/>
            </a:lvl2pPr>
            <a:lvl3pPr rtl="0">
              <a:buFont typeface="Cabin"/>
              <a:buNone/>
              <a:defRPr/>
            </a:lvl3pPr>
            <a:lvl4pPr rtl="0">
              <a:buFont typeface="Cabin"/>
              <a:buNone/>
              <a:defRPr/>
            </a:lvl4pPr>
            <a:lvl5pPr rtl="0">
              <a:buFont typeface="Cabin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cxnSp>
        <p:nvCxnSpPr>
          <p:cNvPr id="71" name="Shape 71"/>
          <p:cNvCxnSpPr/>
          <p:nvPr/>
        </p:nvCxnSpPr>
        <p:spPr>
          <a:xfrm>
            <a:off y="6353175" x="457200"/>
            <a:ext cy="0" cx="8229600"/>
          </a:xfrm>
          <a:prstGeom prst="straightConnector1">
            <a:avLst/>
          </a:prstGeom>
          <a:noFill/>
          <a:ln w="9525" cap="flat">
            <a:solidFill>
              <a:schemeClr val="accent2"/>
            </a:solidFill>
            <a:prstDash val="dash"/>
            <a:round/>
            <a:headEnd w="med" len="med" type="none"/>
            <a:tailEnd w="med" len="med" type="none"/>
          </a:ln>
        </p:spPr>
      </p:cxnSp>
      <p:cxnSp>
        <p:nvCxnSpPr>
          <p:cNvPr id="72" name="Shape 72"/>
          <p:cNvCxnSpPr/>
          <p:nvPr/>
        </p:nvCxnSpPr>
        <p:spPr>
          <a:xfrm rot="5400000">
            <a:off y="3324224" x="3160645"/>
            <a:ext cy="0" cx="6035039"/>
          </a:xfrm>
          <a:prstGeom prst="straightConnector1">
            <a:avLst/>
          </a:prstGeom>
          <a:noFill/>
          <a:ln w="9525" cap="flat">
            <a:solidFill>
              <a:schemeClr val="accent2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73" name="Shape 73"/>
          <p:cNvSpPr/>
          <p:nvPr/>
        </p:nvSpPr>
        <p:spPr>
          <a:xfrm rot="5400000">
            <a:off y="6467474" x="419099"/>
            <a:ext cy="120313" cx="1908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y="304800" x="304800"/>
            <a:ext cy="5714999" cx="571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500856" x="457200"/>
            <a:ext cy="674687" cx="8229600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r" rtl="0">
              <a:buClr>
                <a:schemeClr val="lt1"/>
              </a:buClr>
              <a:buFont typeface="Domin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7" name="Shape 77"/>
          <p:cNvSpPr/>
          <p:nvPr>
            <p:ph idx="2" type="pic"/>
          </p:nvPr>
        </p:nvSpPr>
        <p:spPr>
          <a:xfrm>
            <a:off y="1905000" x="457200"/>
            <a:ext cy="4270248" cx="8229600"/>
          </a:xfrm>
          <a:prstGeom prst="rect">
            <a:avLst/>
          </a:prstGeom>
          <a:solidFill>
            <a:srgbClr val="BBBBBB"/>
          </a:solidFill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19200" x="457200"/>
            <a:ext cy="5333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buFont typeface="Cabin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cxnSp>
        <p:nvCxnSpPr>
          <p:cNvPr id="82" name="Shape 82"/>
          <p:cNvCxnSpPr/>
          <p:nvPr/>
        </p:nvCxnSpPr>
        <p:spPr>
          <a:xfrm>
            <a:off y="6353175" x="457200"/>
            <a:ext cy="0" cx="8229600"/>
          </a:xfrm>
          <a:prstGeom prst="straightConnector1">
            <a:avLst/>
          </a:prstGeom>
          <a:noFill/>
          <a:ln w="9525" cap="flat">
            <a:solidFill>
              <a:schemeClr val="accent2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83" name="Shape 83"/>
          <p:cNvSpPr/>
          <p:nvPr/>
        </p:nvSpPr>
        <p:spPr>
          <a:xfrm rot="5400000">
            <a:off y="6467474" x="419099"/>
            <a:ext cy="120313" cx="1908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4" name="Shape 84"/>
          <p:cNvSpPr/>
          <p:nvPr/>
        </p:nvSpPr>
        <p:spPr>
          <a:xfrm>
            <a:off y="500856" x="457200"/>
            <a:ext cy="685799" cx="182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Domine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19200" x="457200"/>
            <a:ext cy="4910327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48844" marL="274320">
              <a:spcBef>
                <a:spcPts val="600"/>
              </a:spcBef>
              <a:buClr>
                <a:schemeClr val="accent1"/>
              </a:buClr>
              <a:buFont typeface="Cabin"/>
              <a:buChar char=""/>
              <a:defRPr/>
            </a:lvl1pPr>
            <a:lvl2pPr algn="l" rtl="0" marR="0" indent="-170942" marL="548640">
              <a:spcBef>
                <a:spcPts val="500"/>
              </a:spcBef>
              <a:buClr>
                <a:schemeClr val="accent2"/>
              </a:buClr>
              <a:buFont typeface="Cabin"/>
              <a:buChar char=""/>
              <a:defRPr/>
            </a:lvl2pPr>
            <a:lvl3pPr algn="l" rtl="0" marR="0" indent="-142240" marL="822960">
              <a:spcBef>
                <a:spcPts val="500"/>
              </a:spcBef>
              <a:buClr>
                <a:srgbClr val="BBBBBB"/>
              </a:buClr>
              <a:buFont typeface="Cabin"/>
              <a:buChar char=""/>
              <a:defRPr/>
            </a:lvl3pPr>
            <a:lvl4pPr algn="l" rtl="0" marR="0" indent="-153669" marL="1097280">
              <a:spcBef>
                <a:spcPts val="400"/>
              </a:spcBef>
              <a:buClr>
                <a:srgbClr val="8CA2B4"/>
              </a:buClr>
              <a:buFont typeface="Cabin"/>
              <a:buChar char="◻"/>
              <a:defRPr/>
            </a:lvl4pPr>
            <a:lvl5pPr algn="l" rtl="0" marR="0" indent="-157480" marL="1371600">
              <a:spcBef>
                <a:spcPts val="300"/>
              </a:spcBef>
              <a:buClr>
                <a:schemeClr val="accent2"/>
              </a:buClr>
              <a:buFont typeface="Cabin"/>
              <a:buChar char="◻"/>
              <a:defRPr/>
            </a:lvl5pPr>
            <a:lvl6pPr algn="l" rtl="0" marR="0" indent="-109220" marL="1645920">
              <a:spcBef>
                <a:spcPts val="300"/>
              </a:spcBef>
              <a:buClr>
                <a:srgbClr val="8CA2B4"/>
              </a:buClr>
              <a:buFont typeface="Cabin"/>
              <a:buChar char=""/>
              <a:defRPr/>
            </a:lvl6pPr>
            <a:lvl7pPr algn="l" rtl="0" marR="0" indent="-123825" marL="1828800">
              <a:spcBef>
                <a:spcPts val="300"/>
              </a:spcBef>
              <a:buClr>
                <a:srgbClr val="646D8F"/>
              </a:buClr>
              <a:buFont typeface="Cabin"/>
              <a:buChar char=""/>
              <a:defRPr/>
            </a:lvl7pPr>
            <a:lvl8pPr algn="l" rtl="0" marR="0" indent="-116204" marL="2011679">
              <a:spcBef>
                <a:spcPts val="300"/>
              </a:spcBef>
              <a:buClr>
                <a:srgbClr val="BBBBBB"/>
              </a:buClr>
              <a:buFont typeface="Cabin"/>
              <a:buChar char=""/>
              <a:defRPr/>
            </a:lvl8pPr>
            <a:lvl9pPr algn="l" rtl="0" marR="0" indent="-130810" marL="2194560">
              <a:spcBef>
                <a:spcPts val="300"/>
              </a:spcBef>
              <a:buClr>
                <a:srgbClr val="9FB8CD"/>
              </a:buClr>
              <a:buFont typeface="Cabin"/>
              <a:buChar char="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6400800"/>
            <a:ext cy="365759" cx="22890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2898648"/>
            <a:ext cy="36575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12647"/>
            <a:ext cy="365759" cx="1981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cxnSp>
        <p:nvCxnSpPr>
          <p:cNvPr id="10" name="Shape 10"/>
          <p:cNvCxnSpPr/>
          <p:nvPr/>
        </p:nvCxnSpPr>
        <p:spPr>
          <a:xfrm>
            <a:off y="6353175" x="457200"/>
            <a:ext cy="0" cx="8229600"/>
          </a:xfrm>
          <a:prstGeom prst="straightConnector1">
            <a:avLst/>
          </a:prstGeom>
          <a:noFill/>
          <a:ln w="9525" cap="flat">
            <a:solidFill>
              <a:schemeClr val="accent2"/>
            </a:solidFill>
            <a:prstDash val="dash"/>
            <a:round/>
            <a:headEnd w="med" len="med" type="none"/>
            <a:tailEnd w="med" len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9525" cap="flat">
            <a:solidFill>
              <a:schemeClr val="accent2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12" name="Shape 12"/>
          <p:cNvSpPr/>
          <p:nvPr/>
        </p:nvSpPr>
        <p:spPr>
          <a:xfrm rot="5400000">
            <a:off y="6467474" x="419099"/>
            <a:ext cy="120313" cx="1908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8600" x="0"/>
            <a:ext cy="3280409" cx="9144000"/>
          </a:xfrm>
          <a:prstGeom prst="rect">
            <a:avLst/>
          </a:prstGeom>
        </p:spPr>
      </p:pic>
      <p:sp>
        <p:nvSpPr>
          <p:cNvPr id="102" name="Shape 102"/>
          <p:cNvSpPr txBox="1"/>
          <p:nvPr>
            <p:ph type="ctrTitle"/>
          </p:nvPr>
        </p:nvSpPr>
        <p:spPr>
          <a:xfrm>
            <a:off y="3810000" x="1066800"/>
            <a:ext cy="990599" cx="746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Domine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Creating and Supporting a Borrowable Collection of Portable Digital Technology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y="5124450" x="1143000"/>
            <a:ext cy="533399" cx="708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Domine"/>
              <a:buNone/>
            </a:pPr>
            <a:r>
              <a:rPr strike="noStrike" u="none" b="0" cap="none" baseline="0" sz="17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Rob Withers</a:t>
            </a:r>
            <a:br>
              <a:rPr strike="noStrike" u="none" b="0" cap="none" baseline="0" sz="17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strike="noStrike" u="none" b="0" cap="none" baseline="0" sz="17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Miami University Libraries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Usage: Central Service Point	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pic>
        <p:nvPicPr>
          <p:cNvPr id="166" name="Shape 1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24000" x="447675"/>
            <a:ext cy="5045424" cx="82486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29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Usage: Central Service Point+Branches	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pic>
        <p:nvPicPr>
          <p:cNvPr id="173" name="Shape 1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76400" x="452437"/>
            <a:ext cy="4957207" cx="8239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z="3200" lang="en-US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Brainstorming: </a:t>
            </a: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Challenges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will we pay for it?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Will it be used?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will it be supported?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do YOU envision for YOUR environment … ?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z="3200" lang="en-US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Discussion: </a:t>
            </a: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Possible Solutions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87" name="Shape 187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Thinking of YOUR environment, how would you deal with: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Budgeting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Wear &amp; Tear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Privacy Concerns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Troubleshooting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else … 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2" name="Shape 1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93" name="Shape 193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z="3200" lang="en-US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Brainstorming: Developing Your Model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YOUR environment: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types/quantities of equipment?</a:t>
            </a:r>
          </a:p>
          <a:p>
            <a:pPr algn="l" rtl="0" lvl="0" marR="0" indent="-335280" marL="27432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"/>
            </a:pPr>
            <a:r>
              <a:rPr sz="40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much staffing?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types of services?</a:t>
            </a:r>
          </a:p>
          <a:p>
            <a:pPr algn="l" rtl="0" lvl="0" marR="0" indent="0" marL="0">
              <a:spcBef>
                <a:spcPts val="60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200" name="Shape 200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z="3200" lang="en-US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Discussion: Wrap-up questions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219200" x="457200"/>
            <a:ext cy="49377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217142"/>
              <a:buFont typeface="Cabin"/>
              <a:buChar char=""/>
            </a:pPr>
            <a:r>
              <a:rPr lang="en-US"/>
              <a:t>
</a:t>
            </a: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</a:t>
            </a:r>
            <a:r>
              <a:rPr sz="40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questions do you still have?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z="40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Any revelations?</a:t>
            </a:r>
          </a:p>
          <a:p>
            <a:pPr algn="l" rtl="0" lvl="0" marR="0" indent="0" marL="0">
              <a:spcBef>
                <a:spcPts val="60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6" name="Shape 2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207" name="Shape 207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Further Information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Rob Withers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Access Services Librarian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witherre@miamioh.edu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3" name="Shape 2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214" name="Shape 214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Challenges: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8128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None/>
            </a:pPr>
            <a:r>
              <a:rPr strike="noStrike" u="none" b="0" cap="none" baseline="0" sz="40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
</a:t>
            </a:r>
          </a:p>
        </p:txBody>
      </p:sp>
      <p:sp>
        <p:nvSpPr>
          <p:cNvPr id="216" name="Shape 216"/>
          <p:cNvSpPr/>
          <p:nvPr/>
        </p:nvSpPr>
        <p:spPr>
          <a:xfrm>
            <a:off y="-144463" x="1555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217" name="Shape 2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0"/>
            <a:ext cy="6949439" cx="926591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8" name="Shape 1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09" name="Shape 109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Outline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I. Overview of Miami University: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Institutional stats 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Service points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Available equipment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Usage patterns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5" name="Shape 1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Outline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II. </a:t>
            </a: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Developing models for YOUR environment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Participant backgrounds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Brainstorming </a:t>
            </a: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hallenges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Discuss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ing </a:t>
            </a: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olutions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Brainstorming a collection &amp; delivery model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Miami University: Background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24" name="Shape 124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Undergraduate emphasis</a:t>
            </a:r>
          </a:p>
          <a:p>
            <a:pPr algn="l" rtl="0" lvl="0" marR="0" indent="-313944" marL="27432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Residential environment</a:t>
            </a:r>
          </a:p>
          <a:p>
            <a:pPr algn="l" rtl="0" lvl="0" marR="0" indent="-313944" marL="27432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Affluent student body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Service Point Background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31" name="Shape 131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Library-based service</a:t>
            </a:r>
          </a:p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24/7 Operations during academic year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347,309 checkins / checkouts per year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4,000 informational transactions per year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8 FTE staff + 6.5 FTE student employees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37" name="Shape 137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Equipment: Laptop &amp; Tablets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Windows Laptop (33)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Macintosh Laptop (13)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iPads (31)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Nexus Tablets (6)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iPad keyboard covers (10)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Power cords (46 Mac, 47 Dell, 13 HP)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44" name="Shape 144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Equipment: Cameras &amp; Recorders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Digital Video Cameras (76, of 6 types)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Digital Still Cameras (8)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Digital Audio Recorders (28, of 3 types)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Microphones (16)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Tripods (16, of 2 types)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Tripod dollies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Steadycam + weights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51" name="Shape 151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trike="noStrike" u="none" b="0" cap="none" baseline="0" sz="3200" lang="en-US" i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Equipment: Miscellaneous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219200" x="457200"/>
            <a:ext cy="493776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Headphones (76)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Calculators (14 Graphing, 27 Financial)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Projectors (23, of 2 types)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Computer mice (4)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Foreign language translators (10)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Electrical extension cords (2)</a:t>
            </a:r>
          </a:p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Portable Lectern w/microphone (1)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152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sz="3200" lang="en-US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Annual Usage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0"/>
            <a:ext cy="4438834" cx="9144000"/>
          </a:xfrm>
          <a:prstGeom prst="rect">
            <a:avLst/>
          </a:prstGeom>
        </p:spPr>
      </p:pic>
      <p:sp>
        <p:nvSpPr>
          <p:cNvPr id="159" name="Shape 159"/>
          <p:cNvSpPr txBox="1"/>
          <p:nvPr>
            <p:ph idx="1" type="body"/>
          </p:nvPr>
        </p:nvSpPr>
        <p:spPr>
          <a:xfrm>
            <a:off y="1219200" x="457200"/>
            <a:ext cy="49377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74320" marL="274320">
              <a:spcBef>
                <a:spcPts val="600"/>
              </a:spcBef>
              <a:buClr>
                <a:schemeClr val="accent1"/>
              </a:buClr>
              <a:buSzPct val="76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20k+: Mac Power Cords</a:t>
            </a:r>
          </a:p>
          <a:p>
            <a:pPr algn="l" rtl="0" lvl="0" marR="0" indent="-313944" marL="27432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10k+: Headphones, Mac Laptops, PC Power Cords</a:t>
            </a:r>
          </a:p>
          <a:p>
            <a:pPr algn="l" rtl="0" lvl="0" marR="0" indent="-313944" marL="27432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7k+:    Windows Laptops</a:t>
            </a:r>
          </a:p>
          <a:p>
            <a:pPr algn="l" rtl="0" lvl="0" marR="0" indent="-313944" marL="27432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1-2k:  iPads, Dig. Video Cameras, Calculators, </a:t>
            </a:r>
          </a:p>
          <a:p>
            <a:pPr algn="l" rtl="0" lvl="0" marR="0" indent="-313944" marL="27432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      Network Cables</a:t>
            </a:r>
          </a:p>
          <a:p>
            <a:pPr algn="l" rtl="0" lvl="0" marR="0" indent="-313944" marL="27432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"/>
            </a:pPr>
            <a:r>
              <a:rPr sz="2600" lang="en-US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100+: Dig. Still Cameras, Voice Recorders, Projectors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