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handoutMasterIdLst>
    <p:handoutMasterId r:id="rId29"/>
  </p:handoutMasterIdLst>
  <p:sldIdLst>
    <p:sldId id="262" r:id="rId5"/>
    <p:sldId id="276" r:id="rId6"/>
    <p:sldId id="301" r:id="rId7"/>
    <p:sldId id="278" r:id="rId8"/>
    <p:sldId id="286" r:id="rId9"/>
    <p:sldId id="279" r:id="rId10"/>
    <p:sldId id="300" r:id="rId11"/>
    <p:sldId id="280" r:id="rId12"/>
    <p:sldId id="284" r:id="rId13"/>
    <p:sldId id="281" r:id="rId14"/>
    <p:sldId id="283" r:id="rId15"/>
    <p:sldId id="302" r:id="rId16"/>
    <p:sldId id="287" r:id="rId17"/>
    <p:sldId id="288" r:id="rId18"/>
    <p:sldId id="289" r:id="rId19"/>
    <p:sldId id="305" r:id="rId20"/>
    <p:sldId id="290" r:id="rId21"/>
    <p:sldId id="291" r:id="rId22"/>
    <p:sldId id="294" r:id="rId23"/>
    <p:sldId id="303" r:id="rId24"/>
    <p:sldId id="296" r:id="rId25"/>
    <p:sldId id="297" r:id="rId26"/>
    <p:sldId id="298"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E1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72511" autoAdjust="0"/>
  </p:normalViewPr>
  <p:slideViewPr>
    <p:cSldViewPr snapToGrid="0" snapToObjects="1">
      <p:cViewPr>
        <p:scale>
          <a:sx n="70" d="100"/>
          <a:sy n="70" d="100"/>
        </p:scale>
        <p:origin x="-2814"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2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06CA8D1E-D0C0-4B0F-BD9C-39EA5C0D2B1E}" type="datetimeFigureOut">
              <a:rPr lang="en-US" smtClean="0"/>
              <a:pPr/>
              <a:t>3/14/2014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B728AB87-85A9-4EBC-A806-1882E4C1574C}" type="slidenum">
              <a:rPr lang="en-US" smtClean="0"/>
              <a:pPr/>
              <a:t>‹#›</a:t>
            </a:fld>
            <a:endParaRPr lang="en-US"/>
          </a:p>
        </p:txBody>
      </p:sp>
    </p:spTree>
    <p:extLst>
      <p:ext uri="{BB962C8B-B14F-4D97-AF65-F5344CB8AC3E}">
        <p14:creationId xmlns:p14="http://schemas.microsoft.com/office/powerpoint/2010/main" val="2209878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25172863-2C1B-46F7-A0D2-50AEFC842DE2}" type="datetimeFigureOut">
              <a:rPr lang="en-US" smtClean="0"/>
              <a:t>3/14/2014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7D3A2B43-360B-4470-9947-66C7D3E6B2AB}" type="slidenum">
              <a:rPr lang="en-US" smtClean="0"/>
              <a:t>‹#›</a:t>
            </a:fld>
            <a:endParaRPr lang="en-US"/>
          </a:p>
        </p:txBody>
      </p:sp>
    </p:spTree>
    <p:extLst>
      <p:ext uri="{BB962C8B-B14F-4D97-AF65-F5344CB8AC3E}">
        <p14:creationId xmlns:p14="http://schemas.microsoft.com/office/powerpoint/2010/main" val="2888507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r>
              <a:rPr lang="en-US" baseline="0" dirty="0" smtClean="0"/>
              <a:t> quick agenda</a:t>
            </a:r>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1</a:t>
            </a:fld>
            <a:endParaRPr lang="en-US"/>
          </a:p>
        </p:txBody>
      </p:sp>
    </p:spTree>
    <p:extLst>
      <p:ext uri="{BB962C8B-B14F-4D97-AF65-F5344CB8AC3E}">
        <p14:creationId xmlns:p14="http://schemas.microsoft.com/office/powerpoint/2010/main" val="2137258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answers to the previous 3 questions drive the answer to question 4</a:t>
            </a:r>
          </a:p>
          <a:p>
            <a:pPr lvl="2"/>
            <a:endParaRPr lang="en-US" dirty="0"/>
          </a:p>
          <a:p>
            <a:pPr lvl="0"/>
            <a:r>
              <a:rPr lang="en-US" dirty="0"/>
              <a:t>Multiple channels of communication are good – be careful to keep the number of push notifications to a minimum</a:t>
            </a:r>
          </a:p>
          <a:p>
            <a:pPr lvl="2"/>
            <a:endParaRPr lang="en-US" dirty="0"/>
          </a:p>
          <a:p>
            <a:pPr lvl="0"/>
            <a:r>
              <a:rPr lang="en-US" dirty="0"/>
              <a:t>Don’t forget non-traditional forms of communication like support visits – can be effective for certain types of messages</a:t>
            </a:r>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10</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11</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mtClean="0"/>
              <a:t>
Poll Title: What are the top 3 communication channels for your campus? (choose 3)
http://www.polleverywhere.com/multiple_choice_polls/KUc92J4xHHcBnL4</a:t>
            </a:r>
            <a:endParaRPr lang="en-US"/>
          </a:p>
        </p:txBody>
      </p:sp>
      <p:sp>
        <p:nvSpPr>
          <p:cNvPr id="4" name="Slide Number Placeholder 3"/>
          <p:cNvSpPr>
            <a:spLocks noGrp="1"/>
          </p:cNvSpPr>
          <p:nvPr>
            <p:ph type="sldNum" sz="quarter" idx="10"/>
          </p:nvPr>
        </p:nvSpPr>
        <p:spPr/>
        <p:txBody>
          <a:bodyPr/>
          <a:lstStyle/>
          <a:p>
            <a:fld id="{7D3A2B43-360B-4470-9947-66C7D3E6B2AB}" type="slidenum">
              <a:rPr lang="en-US" smtClean="0"/>
              <a:t>12</a:t>
            </a:fld>
            <a:endParaRPr lang="en-US"/>
          </a:p>
        </p:txBody>
      </p:sp>
    </p:spTree>
    <p:extLst>
      <p:ext uri="{BB962C8B-B14F-4D97-AF65-F5344CB8AC3E}">
        <p14:creationId xmlns:p14="http://schemas.microsoft.com/office/powerpoint/2010/main" val="44407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One of my favorite rules from </a:t>
            </a:r>
            <a:r>
              <a:rPr lang="en-US" baseline="0" dirty="0" err="1" smtClean="0">
                <a:solidFill>
                  <a:schemeClr val="tx1"/>
                </a:solidFill>
              </a:rPr>
              <a:t>Strunk</a:t>
            </a:r>
            <a:r>
              <a:rPr lang="en-US" baseline="0" dirty="0" smtClean="0">
                <a:solidFill>
                  <a:schemeClr val="tx1"/>
                </a:solidFill>
              </a:rPr>
              <a:t> &amp; White is: Omit needless words.</a:t>
            </a:r>
          </a:p>
          <a:p>
            <a:r>
              <a:rPr lang="en-US" baseline="0" dirty="0" smtClean="0">
                <a:solidFill>
                  <a:schemeClr val="tx1"/>
                </a:solidFill>
              </a:rPr>
              <a:t>It’s a perfect sentence. Every word is necessary to convey its meaning. As communicators in the written word we must adhere to this principle. When writing a message to campus, make it short. Omit needless words.</a:t>
            </a:r>
          </a:p>
          <a:p>
            <a:endParaRPr lang="en-US" baseline="0" dirty="0" smtClean="0">
              <a:solidFill>
                <a:schemeClr val="tx1"/>
              </a:solidFill>
            </a:endParaRPr>
          </a:p>
          <a:p>
            <a:r>
              <a:rPr lang="en-US" baseline="0" dirty="0" smtClean="0">
                <a:solidFill>
                  <a:schemeClr val="tx1"/>
                </a:solidFill>
              </a:rPr>
              <a:t>Another rule to live (and die) by: Don’t bury the lead. </a:t>
            </a:r>
          </a:p>
          <a:p>
            <a:r>
              <a:rPr lang="en-US" baseline="0" dirty="0" smtClean="0">
                <a:solidFill>
                  <a:schemeClr val="tx1"/>
                </a:solidFill>
              </a:rPr>
              <a:t>This is a rule of journalism. It means you should start with the most important or attention-grabbing piece of information. Your readers won’t bother wading through paragraphs. Get to the point in the first sentence. </a:t>
            </a:r>
          </a:p>
          <a:p>
            <a:endParaRPr lang="en-US" baseline="0" dirty="0" smtClean="0">
              <a:solidFill>
                <a:schemeClr val="tx1"/>
              </a:solidFill>
            </a:endParaRPr>
          </a:p>
          <a:p>
            <a:r>
              <a:rPr lang="en-US" baseline="0" dirty="0" smtClean="0">
                <a:solidFill>
                  <a:schemeClr val="tx1"/>
                </a:solidFill>
              </a:rPr>
              <a:t>Last, remember to: Translate geek speak. </a:t>
            </a:r>
          </a:p>
          <a:p>
            <a:r>
              <a:rPr lang="en-US" baseline="0" dirty="0" smtClean="0">
                <a:solidFill>
                  <a:schemeClr val="tx1"/>
                </a:solidFill>
              </a:rPr>
              <a:t>This means considering your audience. A message to the entire campus can and should be different from a message sent to IT staff. Regular people—those that don’t work in IT—look at the big picture when it comes to technology. How’s it going to affect me? </a:t>
            </a:r>
          </a:p>
          <a:p>
            <a:endParaRPr lang="en-US" baseline="0" dirty="0" smtClean="0">
              <a:solidFill>
                <a:schemeClr val="tx1"/>
              </a:solidFill>
            </a:endParaRPr>
          </a:p>
          <a:p>
            <a:r>
              <a:rPr lang="en-US" baseline="0" dirty="0" smtClean="0">
                <a:solidFill>
                  <a:schemeClr val="tx1"/>
                </a:solidFill>
              </a:rPr>
              <a:t>For our first exercise, we would like for each table to take the sample project update message and rewrite it with these rules in mind. 1) Omit needless words. 2) Don’t bury the lead. 3) Translate geek speak. </a:t>
            </a:r>
          </a:p>
          <a:p>
            <a:endParaRPr lang="en-US" baseline="0" dirty="0" smtClean="0">
              <a:solidFill>
                <a:schemeClr val="tx1"/>
              </a:solidFill>
            </a:endParaRPr>
          </a:p>
          <a:p>
            <a:r>
              <a:rPr lang="en-US" baseline="0" dirty="0" smtClean="0">
                <a:solidFill>
                  <a:schemeClr val="tx1"/>
                </a:solidFill>
              </a:rPr>
              <a:t>So what is your table going to talk about? First, figure out the most important part of the message. Whatever it is, that should come first; that’s the lead. Then it’s just a matter of putting the facts out there—but maybe not all of them. Your audience includes all IT units on campus so take that into consideration. What does your audience want to know, and what do you need them to know? </a:t>
            </a:r>
          </a:p>
          <a:p>
            <a:endParaRPr lang="en-US" baseline="0" dirty="0" smtClean="0">
              <a:solidFill>
                <a:schemeClr val="tx1"/>
              </a:solidFill>
            </a:endParaRPr>
          </a:p>
          <a:p>
            <a:r>
              <a:rPr lang="en-US" baseline="0" dirty="0" smtClean="0">
                <a:solidFill>
                  <a:schemeClr val="tx1"/>
                </a:solidFill>
              </a:rPr>
              <a:t>You have 10 minutes for this exercise. </a:t>
            </a:r>
          </a:p>
          <a:p>
            <a:r>
              <a:rPr lang="en-US" baseline="0" dirty="0" smtClean="0">
                <a:solidFill>
                  <a:schemeClr val="tx1"/>
                </a:solidFill>
              </a:rPr>
              <a:t>Go!</a:t>
            </a:r>
          </a:p>
          <a:p>
            <a:endParaRPr lang="en-US" baseline="0" dirty="0" smtClean="0">
              <a:solidFill>
                <a:schemeClr val="tx1"/>
              </a:solidFill>
            </a:endParaRPr>
          </a:p>
          <a:p>
            <a:endParaRPr lang="en-US" baseline="0" dirty="0" smtClean="0">
              <a:solidFill>
                <a:schemeClr val="tx1"/>
              </a:solidFill>
            </a:endParaRPr>
          </a:p>
          <a:p>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13</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OK, time’s up. Hopefully you’ve all had a chance to finish your revisions. Let’s see how everyone did. First, count the number of words in your new version. </a:t>
            </a:r>
          </a:p>
          <a:p>
            <a:r>
              <a:rPr lang="en-US" baseline="0" dirty="0" smtClean="0">
                <a:solidFill>
                  <a:schemeClr val="tx1"/>
                </a:solidFill>
              </a:rPr>
              <a:t>	Each table tells their word count.</a:t>
            </a:r>
          </a:p>
          <a:p>
            <a:endParaRPr lang="en-US" baseline="0" dirty="0" smtClean="0">
              <a:solidFill>
                <a:schemeClr val="tx1"/>
              </a:solidFill>
            </a:endParaRPr>
          </a:p>
          <a:p>
            <a:r>
              <a:rPr lang="en-US" baseline="0" dirty="0" smtClean="0">
                <a:solidFill>
                  <a:schemeClr val="tx1"/>
                </a:solidFill>
              </a:rPr>
              <a:t>OK, you had the lowest Table X! Let’s hear your version. </a:t>
            </a:r>
          </a:p>
          <a:p>
            <a:r>
              <a:rPr lang="en-US" baseline="0" dirty="0" smtClean="0">
                <a:solidFill>
                  <a:schemeClr val="tx1"/>
                </a:solidFill>
              </a:rPr>
              <a:t>	He or she reads it. </a:t>
            </a:r>
          </a:p>
          <a:p>
            <a:endParaRPr lang="en-US" baseline="0" dirty="0" smtClean="0">
              <a:solidFill>
                <a:schemeClr val="tx1"/>
              </a:solidFill>
            </a:endParaRPr>
          </a:p>
          <a:p>
            <a:r>
              <a:rPr lang="en-US" baseline="0" dirty="0" smtClean="0">
                <a:solidFill>
                  <a:schemeClr val="tx1"/>
                </a:solidFill>
              </a:rPr>
              <a:t>Great job! </a:t>
            </a:r>
          </a:p>
          <a:p>
            <a:r>
              <a:rPr lang="en-US" baseline="0" dirty="0" smtClean="0">
                <a:solidFill>
                  <a:schemeClr val="tx1"/>
                </a:solidFill>
              </a:rPr>
              <a:t>-	You got all the relevant information in there. </a:t>
            </a:r>
          </a:p>
          <a:p>
            <a:r>
              <a:rPr lang="en-US" baseline="0" dirty="0" smtClean="0">
                <a:solidFill>
                  <a:schemeClr val="tx1"/>
                </a:solidFill>
              </a:rPr>
              <a:t>-	What about &lt;the thing you missed&gt;? Should that have been in there? </a:t>
            </a:r>
          </a:p>
          <a:p>
            <a:pPr marL="165261" indent="-165261">
              <a:buFontTx/>
              <a:buChar char="-"/>
            </a:pPr>
            <a:r>
              <a:rPr lang="en-US" baseline="0" dirty="0" smtClean="0">
                <a:solidFill>
                  <a:schemeClr val="tx1"/>
                </a:solidFill>
              </a:rPr>
              <a:t>&lt;General Discussion&gt;</a:t>
            </a:r>
          </a:p>
          <a:p>
            <a:pPr marL="165261" indent="-165261">
              <a:buFontTx/>
              <a:buChar char="-"/>
            </a:pPr>
            <a:endParaRPr lang="en-US" baseline="0" dirty="0" smtClean="0">
              <a:solidFill>
                <a:schemeClr val="tx1"/>
              </a:solidFill>
            </a:endParaRPr>
          </a:p>
          <a:p>
            <a:endParaRPr lang="en-US" baseline="0" dirty="0" smtClean="0">
              <a:solidFill>
                <a:srgbClr val="FFFF00"/>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14</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solidFill>
                  <a:schemeClr val="tx1"/>
                </a:solidFill>
              </a:rPr>
              <a:t>What does it mean to have consistent communications? If central IT is made up of several departments, and each director takes responsibility for sending messages to campus, will your communications be very consistent? Probably not. </a:t>
            </a:r>
          </a:p>
          <a:p>
            <a:endParaRPr lang="en-US" b="0" baseline="0" dirty="0" smtClean="0">
              <a:solidFill>
                <a:schemeClr val="tx1"/>
              </a:solidFill>
            </a:endParaRPr>
          </a:p>
          <a:p>
            <a:r>
              <a:rPr lang="en-US" b="0" baseline="0" dirty="0" smtClean="0">
                <a:solidFill>
                  <a:schemeClr val="tx1"/>
                </a:solidFill>
              </a:rPr>
              <a:t>There are several benefits to being consistent in your communications.</a:t>
            </a:r>
          </a:p>
          <a:p>
            <a:endParaRPr lang="en-US" b="0" baseline="0" dirty="0" smtClean="0">
              <a:solidFill>
                <a:schemeClr val="tx1"/>
              </a:solidFill>
            </a:endParaRPr>
          </a:p>
          <a:p>
            <a:pPr marL="171450" indent="-171450">
              <a:buFont typeface="Arial" panose="020B0604020202020204" pitchFamily="34" charset="0"/>
              <a:buChar char="•"/>
            </a:pPr>
            <a:r>
              <a:rPr lang="en-US" b="0" baseline="0" dirty="0" smtClean="0">
                <a:solidFill>
                  <a:schemeClr val="tx1"/>
                </a:solidFill>
              </a:rPr>
              <a:t>Readers </a:t>
            </a:r>
            <a:r>
              <a:rPr lang="en-US" b="0" u="sng" baseline="0" dirty="0" smtClean="0">
                <a:solidFill>
                  <a:schemeClr val="tx1"/>
                </a:solidFill>
              </a:rPr>
              <a:t>trust</a:t>
            </a:r>
            <a:r>
              <a:rPr lang="en-US" b="0" baseline="0" dirty="0" smtClean="0">
                <a:solidFill>
                  <a:schemeClr val="tx1"/>
                </a:solidFill>
              </a:rPr>
              <a:t> the message – The more consistent your communications are, the more trustworthy they become. Erratic messages may be ignored or questioned by your recipients. </a:t>
            </a:r>
          </a:p>
          <a:p>
            <a:pPr marL="171450" indent="-171450">
              <a:buFont typeface="Arial" panose="020B0604020202020204" pitchFamily="34" charset="0"/>
              <a:buChar char="•"/>
            </a:pPr>
            <a:r>
              <a:rPr lang="en-US" b="0" baseline="0" dirty="0" smtClean="0">
                <a:solidFill>
                  <a:schemeClr val="tx1"/>
                </a:solidFill>
              </a:rPr>
              <a:t>Readers </a:t>
            </a:r>
            <a:r>
              <a:rPr lang="en-US" b="0" u="sng" baseline="0" dirty="0" smtClean="0">
                <a:solidFill>
                  <a:schemeClr val="tx1"/>
                </a:solidFill>
              </a:rPr>
              <a:t>read</a:t>
            </a:r>
            <a:r>
              <a:rPr lang="en-US" b="0" baseline="0" dirty="0" smtClean="0">
                <a:solidFill>
                  <a:schemeClr val="tx1"/>
                </a:solidFill>
              </a:rPr>
              <a:t> the message – When your messages follow a standard, readers can learn to quickly jump to the parts of the message that matter to them. </a:t>
            </a:r>
          </a:p>
          <a:p>
            <a:pPr marL="171450" indent="-171450">
              <a:buFont typeface="Arial" panose="020B0604020202020204" pitchFamily="34" charset="0"/>
              <a:buChar char="•"/>
            </a:pPr>
            <a:r>
              <a:rPr lang="en-US" b="0" baseline="0" dirty="0" smtClean="0">
                <a:solidFill>
                  <a:schemeClr val="tx1"/>
                </a:solidFill>
              </a:rPr>
              <a:t>Readers </a:t>
            </a:r>
            <a:r>
              <a:rPr lang="en-US" b="0" u="sng" baseline="0" dirty="0" smtClean="0">
                <a:solidFill>
                  <a:schemeClr val="tx1"/>
                </a:solidFill>
              </a:rPr>
              <a:t>value</a:t>
            </a:r>
            <a:r>
              <a:rPr lang="en-US" b="0" u="none" baseline="0" dirty="0" smtClean="0">
                <a:solidFill>
                  <a:schemeClr val="tx1"/>
                </a:solidFill>
              </a:rPr>
              <a:t> the message – Consistent communication breeds appreciation in readers because they feel connected to the organization. </a:t>
            </a:r>
            <a:endParaRPr lang="en-US" b="0" baseline="0" dirty="0" smtClean="0">
              <a:solidFill>
                <a:schemeClr val="tx1"/>
              </a:solidFill>
            </a:endParaRPr>
          </a:p>
          <a:p>
            <a:endParaRPr lang="en-US" b="0" baseline="0" dirty="0" smtClean="0">
              <a:solidFill>
                <a:schemeClr val="tx1"/>
              </a:solidFill>
            </a:endParaRPr>
          </a:p>
          <a:p>
            <a:r>
              <a:rPr lang="en-US" b="0" baseline="0" dirty="0" smtClean="0">
                <a:solidFill>
                  <a:schemeClr val="tx1"/>
                </a:solidFill>
              </a:rPr>
              <a:t>How do you accomplish this? The answer: streamline communication. </a:t>
            </a:r>
          </a:p>
          <a:p>
            <a:endParaRPr lang="en-US" b="0" baseline="0" dirty="0" smtClean="0">
              <a:solidFill>
                <a:schemeClr val="tx1"/>
              </a:solidFill>
            </a:endParaRPr>
          </a:p>
          <a:p>
            <a:pPr marL="165261" indent="-165261">
              <a:buFont typeface="Arial" panose="020B0604020202020204" pitchFamily="34" charset="0"/>
              <a:buChar char="•"/>
            </a:pPr>
            <a:r>
              <a:rPr lang="en-US" b="1" baseline="0" dirty="0" smtClean="0">
                <a:solidFill>
                  <a:schemeClr val="tx1"/>
                </a:solidFill>
              </a:rPr>
              <a:t>Trusted Source </a:t>
            </a:r>
            <a:r>
              <a:rPr lang="en-US" b="0" baseline="0" dirty="0" smtClean="0">
                <a:solidFill>
                  <a:schemeClr val="tx1"/>
                </a:solidFill>
              </a:rPr>
              <a:t>– If possible, send your communications from as few trusted sources as possible. This means picking one (or two or three) public-facing organizations on your campus and have all communications sent from that office.</a:t>
            </a:r>
            <a:br>
              <a:rPr lang="en-US" b="0" baseline="0" dirty="0" smtClean="0">
                <a:solidFill>
                  <a:schemeClr val="tx1"/>
                </a:solidFill>
              </a:rPr>
            </a:br>
            <a:endParaRPr lang="en-US" b="0" baseline="0" dirty="0" smtClean="0">
              <a:solidFill>
                <a:schemeClr val="tx1"/>
              </a:solidFill>
            </a:endParaRPr>
          </a:p>
          <a:p>
            <a:pPr marL="165261" indent="-165261">
              <a:buFont typeface="Arial" panose="020B0604020202020204" pitchFamily="34" charset="0"/>
              <a:buChar char="•"/>
            </a:pPr>
            <a:r>
              <a:rPr lang="en-US" b="1" baseline="0" dirty="0" smtClean="0">
                <a:solidFill>
                  <a:schemeClr val="tx1"/>
                </a:solidFill>
              </a:rPr>
              <a:t>One Voice </a:t>
            </a:r>
            <a:r>
              <a:rPr lang="en-US" b="0" baseline="0" dirty="0" smtClean="0">
                <a:solidFill>
                  <a:schemeClr val="tx1"/>
                </a:solidFill>
              </a:rPr>
              <a:t>– One of the biggest challenges in streamlining communications is making sure your messages use consistent language. Different people use different terminology, but as a communicator, you need to choose your words carefully and all messages should at least sound like they were written by the same person. Inconsistent language leads to confusion, which is big no-no when it comes to communication. </a:t>
            </a:r>
            <a:br>
              <a:rPr lang="en-US" b="0" baseline="0" dirty="0" smtClean="0">
                <a:solidFill>
                  <a:schemeClr val="tx1"/>
                </a:solidFill>
              </a:rPr>
            </a:br>
            <a:endParaRPr lang="en-US" b="0" baseline="0" dirty="0" smtClean="0">
              <a:solidFill>
                <a:schemeClr val="tx1"/>
              </a:solidFill>
            </a:endParaRPr>
          </a:p>
          <a:p>
            <a:pPr marL="165261" indent="-165261">
              <a:buFont typeface="Arial" panose="020B0604020202020204" pitchFamily="34" charset="0"/>
              <a:buChar char="•"/>
            </a:pPr>
            <a:r>
              <a:rPr lang="en-US" b="1" baseline="0" dirty="0" smtClean="0">
                <a:solidFill>
                  <a:schemeClr val="tx1"/>
                </a:solidFill>
              </a:rPr>
              <a:t>Uniform Style </a:t>
            </a:r>
            <a:r>
              <a:rPr lang="en-US" b="0" baseline="0" dirty="0" smtClean="0">
                <a:solidFill>
                  <a:schemeClr val="tx1"/>
                </a:solidFill>
              </a:rPr>
              <a:t>– Build a template and make sure all communications use that template. This means making sure graphics, colors, and formatting are the same across all major communications. Take the time to produce an aesthetically-pleasing, rich text template to encourage your readers to take notice of your message instead of disregarding it. </a:t>
            </a:r>
            <a:endParaRPr lang="en-US" b="1" baseline="0" dirty="0" smtClean="0">
              <a:solidFill>
                <a:schemeClr val="tx1"/>
              </a:solidFill>
            </a:endParaRPr>
          </a:p>
          <a:p>
            <a:pPr marL="0" indent="0">
              <a:buFont typeface="Arial" panose="020B0604020202020204" pitchFamily="34" charset="0"/>
              <a:buNone/>
            </a:pPr>
            <a:endParaRPr lang="en-US" b="0" baseline="0" dirty="0" smtClean="0">
              <a:solidFill>
                <a:schemeClr val="tx1"/>
              </a:solidFill>
            </a:endParaRPr>
          </a:p>
          <a:p>
            <a:r>
              <a:rPr lang="en-US" b="0" baseline="0" dirty="0" smtClean="0">
                <a:solidFill>
                  <a:schemeClr val="tx1"/>
                </a:solidFill>
              </a:rPr>
              <a:t>This is not to say that it will be easy. Here are a few challenges you might face: </a:t>
            </a:r>
          </a:p>
          <a:p>
            <a:endParaRPr lang="en-US" b="0" baseline="0" dirty="0" smtClean="0">
              <a:solidFill>
                <a:schemeClr val="tx1"/>
              </a:solidFill>
            </a:endParaRPr>
          </a:p>
          <a:p>
            <a:pPr marL="165261" indent="-165261">
              <a:buFont typeface="Arial" panose="020B0604020202020204" pitchFamily="34" charset="0"/>
              <a:buChar char="•"/>
            </a:pPr>
            <a:r>
              <a:rPr lang="en-US" b="1" baseline="0" dirty="0" smtClean="0">
                <a:solidFill>
                  <a:schemeClr val="tx1"/>
                </a:solidFill>
              </a:rPr>
              <a:t>Timeliness </a:t>
            </a:r>
            <a:r>
              <a:rPr lang="en-US" b="0" baseline="0" dirty="0" smtClean="0">
                <a:solidFill>
                  <a:schemeClr val="tx1"/>
                </a:solidFill>
              </a:rPr>
              <a:t>– As you develop and implement a process to support streamlined communications, you may increase the possibility of a delay as messages go through writing and review. </a:t>
            </a:r>
            <a:br>
              <a:rPr lang="en-US" b="0" baseline="0" dirty="0" smtClean="0">
                <a:solidFill>
                  <a:schemeClr val="tx1"/>
                </a:solidFill>
              </a:rPr>
            </a:br>
            <a:endParaRPr lang="en-US" b="0" baseline="0" dirty="0" smtClean="0">
              <a:solidFill>
                <a:schemeClr val="tx1"/>
              </a:solidFill>
            </a:endParaRPr>
          </a:p>
          <a:p>
            <a:pPr marL="165261" indent="-165261">
              <a:buFont typeface="Arial" panose="020B0604020202020204" pitchFamily="34" charset="0"/>
              <a:buChar char="•"/>
            </a:pPr>
            <a:r>
              <a:rPr lang="en-US" b="1" baseline="0" dirty="0" smtClean="0">
                <a:solidFill>
                  <a:schemeClr val="tx1"/>
                </a:solidFill>
              </a:rPr>
              <a:t>Staff &amp; Other Resources </a:t>
            </a:r>
            <a:r>
              <a:rPr lang="en-US" b="0" baseline="0" dirty="0" smtClean="0">
                <a:solidFill>
                  <a:schemeClr val="tx1"/>
                </a:solidFill>
              </a:rPr>
              <a:t>– Setting all this up is not a trivial task. It will require resources to build the process and maintain it going forward. You’ll likely need a style specialist to help develop the template, a writing specialist to help develop the proper language you want to achieve, and training to ensure all message authors understand the vision. </a:t>
            </a:r>
          </a:p>
          <a:p>
            <a:pPr marL="0" indent="0">
              <a:buFont typeface="Arial" panose="020B0604020202020204" pitchFamily="34" charset="0"/>
              <a:buNone/>
            </a:pPr>
            <a:endParaRPr lang="en-US" b="0" baseline="0" dirty="0" smtClean="0">
              <a:solidFill>
                <a:schemeClr val="tx1"/>
              </a:solidFill>
            </a:endParaRPr>
          </a:p>
          <a:p>
            <a:pPr marL="0" indent="0">
              <a:buFont typeface="Arial" panose="020B0604020202020204" pitchFamily="34" charset="0"/>
              <a:buNone/>
            </a:pPr>
            <a:r>
              <a:rPr lang="en-US" b="0" baseline="0" dirty="0" smtClean="0">
                <a:solidFill>
                  <a:schemeClr val="tx1"/>
                </a:solidFill>
              </a:rPr>
              <a:t>You may find it is a constant battle to ensure the communications process is properly carried out, but the return you see on this investment will be well worth it in the long run. </a:t>
            </a:r>
          </a:p>
        </p:txBody>
      </p:sp>
      <p:sp>
        <p:nvSpPr>
          <p:cNvPr id="4" name="Slide Number Placeholder 3"/>
          <p:cNvSpPr>
            <a:spLocks noGrp="1"/>
          </p:cNvSpPr>
          <p:nvPr>
            <p:ph type="sldNum" sz="quarter" idx="10"/>
          </p:nvPr>
        </p:nvSpPr>
        <p:spPr/>
        <p:txBody>
          <a:bodyPr/>
          <a:lstStyle/>
          <a:p>
            <a:fld id="{7D3A2B43-360B-4470-9947-66C7D3E6B2AB}" type="slidenum">
              <a:rPr lang="en-US" smtClean="0"/>
              <a:t>15</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mtClean="0"/>
              <a:t>
Poll Title: Do you have an IT communications office for your campus?
http://www.polleverywhere.com/multiple_choice_polls/yBkUEQYU8hJ33gM</a:t>
            </a:r>
            <a:endParaRPr lang="en-US"/>
          </a:p>
        </p:txBody>
      </p:sp>
      <p:sp>
        <p:nvSpPr>
          <p:cNvPr id="4" name="Slide Number Placeholder 3"/>
          <p:cNvSpPr>
            <a:spLocks noGrp="1"/>
          </p:cNvSpPr>
          <p:nvPr>
            <p:ph type="sldNum" sz="quarter" idx="10"/>
          </p:nvPr>
        </p:nvSpPr>
        <p:spPr/>
        <p:txBody>
          <a:bodyPr/>
          <a:lstStyle/>
          <a:p>
            <a:fld id="{7D3A2B43-360B-4470-9947-66C7D3E6B2AB}" type="slidenum">
              <a:rPr lang="en-US" smtClean="0"/>
              <a:t>16</a:t>
            </a:fld>
            <a:endParaRPr lang="en-US"/>
          </a:p>
        </p:txBody>
      </p:sp>
    </p:spTree>
    <p:extLst>
      <p:ext uri="{BB962C8B-B14F-4D97-AF65-F5344CB8AC3E}">
        <p14:creationId xmlns:p14="http://schemas.microsoft.com/office/powerpoint/2010/main" val="1645908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Quick facts about ISU:  21,000 students, 3500 faculty/staff, single campus, some distance </a:t>
            </a:r>
            <a:r>
              <a:rPr lang="en-US" baseline="0" dirty="0" err="1" smtClean="0">
                <a:solidFill>
                  <a:schemeClr val="tx1"/>
                </a:solidFill>
              </a:rPr>
              <a:t>ed</a:t>
            </a:r>
            <a:r>
              <a:rPr lang="en-US" baseline="0" dirty="0" smtClean="0">
                <a:solidFill>
                  <a:schemeClr val="tx1"/>
                </a:solidFill>
              </a:rPr>
              <a:t> and small remote sites</a:t>
            </a:r>
          </a:p>
          <a:p>
            <a:endParaRPr lang="en-US" baseline="0" dirty="0" smtClean="0">
              <a:solidFill>
                <a:schemeClr val="tx1"/>
              </a:solidFill>
            </a:endParaRPr>
          </a:p>
          <a:p>
            <a:r>
              <a:rPr lang="en-US" baseline="0" dirty="0" smtClean="0">
                <a:solidFill>
                  <a:schemeClr val="tx1"/>
                </a:solidFill>
              </a:rPr>
              <a:t>IT is decentralized – 2 central units (Administrative and Academic Technologies), all faculty/staff have assigned IT staff that live in and report to their departments</a:t>
            </a:r>
          </a:p>
          <a:p>
            <a:endParaRPr lang="en-US" baseline="0" dirty="0" smtClean="0">
              <a:solidFill>
                <a:schemeClr val="tx1"/>
              </a:solidFill>
            </a:endParaRPr>
          </a:p>
          <a:p>
            <a:r>
              <a:rPr lang="en-US" baseline="0" dirty="0" smtClean="0">
                <a:solidFill>
                  <a:schemeClr val="tx1"/>
                </a:solidFill>
              </a:rPr>
              <a:t>Everyone has option of contacting the campus-level service desk, the Technology Support Center (TSC)</a:t>
            </a:r>
          </a:p>
          <a:p>
            <a:endParaRPr lang="en-US" baseline="0" dirty="0" smtClean="0">
              <a:solidFill>
                <a:schemeClr val="tx1"/>
              </a:solidFill>
            </a:endParaRPr>
          </a:p>
          <a:p>
            <a:r>
              <a:rPr lang="en-US" baseline="0" dirty="0" smtClean="0">
                <a:solidFill>
                  <a:schemeClr val="tx1"/>
                </a:solidFill>
              </a:rPr>
              <a:t>The TSC is part of Client Services, which also includes my Service Communication &amp; Training team, which handles training and documentation</a:t>
            </a:r>
          </a:p>
          <a:p>
            <a:endParaRPr lang="en-US" baseline="0" dirty="0" smtClean="0">
              <a:solidFill>
                <a:schemeClr val="tx1"/>
              </a:solidFill>
            </a:endParaRPr>
          </a:p>
          <a:p>
            <a:r>
              <a:rPr lang="en-US" baseline="0" dirty="0" smtClean="0">
                <a:solidFill>
                  <a:schemeClr val="tx1"/>
                </a:solidFill>
              </a:rPr>
              <a:t>Together the TSC and Service Communication &amp; Training team typically handle the following types of mass IT communication:  outage notifications, announcements, knowledge base, coordination of IT events, security alerts, </a:t>
            </a:r>
            <a:r>
              <a:rPr lang="en-US" baseline="0" dirty="0" err="1" smtClean="0">
                <a:solidFill>
                  <a:schemeClr val="tx1"/>
                </a:solidFill>
              </a:rPr>
              <a:t>CyberSecurity</a:t>
            </a:r>
            <a:r>
              <a:rPr lang="en-US" baseline="0" dirty="0" smtClean="0">
                <a:solidFill>
                  <a:schemeClr val="tx1"/>
                </a:solidFill>
              </a:rPr>
              <a:t> Awareness information, notifications from system monitoring, IT training, surveys</a:t>
            </a:r>
          </a:p>
          <a:p>
            <a:endParaRPr lang="en-US" baseline="0" dirty="0" smtClean="0">
              <a:solidFill>
                <a:schemeClr val="tx1"/>
              </a:solidFill>
            </a:endParaRPr>
          </a:p>
          <a:p>
            <a:r>
              <a:rPr lang="en-US" baseline="0" dirty="0" smtClean="0">
                <a:solidFill>
                  <a:schemeClr val="tx1"/>
                </a:solidFill>
              </a:rPr>
              <a:t>This process hasn’t been without challenges, but we feel it has worked very well</a:t>
            </a: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17</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rgbClr val="FFFF00"/>
                </a:solidFill>
              </a:rPr>
              <a:t>When handling outage communications, you face many of the same challenges as with other communications, but they can be exacerbated because of the time pressure. </a:t>
            </a:r>
          </a:p>
          <a:p>
            <a:endParaRPr lang="en-US" baseline="0" dirty="0" smtClean="0">
              <a:solidFill>
                <a:srgbClr val="FFFF00"/>
              </a:solidFill>
            </a:endParaRPr>
          </a:p>
          <a:p>
            <a:r>
              <a:rPr lang="en-US" baseline="0" dirty="0" smtClean="0">
                <a:solidFill>
                  <a:srgbClr val="FFFF00"/>
                </a:solidFill>
              </a:rPr>
              <a:t>Like always, you need to consider: </a:t>
            </a:r>
          </a:p>
          <a:p>
            <a:endParaRPr lang="en-US" baseline="0" dirty="0" smtClean="0">
              <a:solidFill>
                <a:srgbClr val="FFFF00"/>
              </a:solidFill>
            </a:endParaRPr>
          </a:p>
          <a:p>
            <a:pPr marL="171450" indent="-171450">
              <a:buFont typeface="Arial" panose="020B0604020202020204" pitchFamily="34" charset="0"/>
              <a:buChar char="•"/>
            </a:pPr>
            <a:r>
              <a:rPr lang="en-US" baseline="0" dirty="0" smtClean="0">
                <a:solidFill>
                  <a:srgbClr val="FFFF00"/>
                </a:solidFill>
              </a:rPr>
              <a:t>Your audience – Most readers are non-technical people</a:t>
            </a:r>
          </a:p>
          <a:p>
            <a:pPr marL="171450" indent="-171450">
              <a:buFont typeface="Arial" panose="020B0604020202020204" pitchFamily="34" charset="0"/>
              <a:buChar char="•"/>
            </a:pPr>
            <a:r>
              <a:rPr lang="en-US" baseline="0" dirty="0" smtClean="0">
                <a:solidFill>
                  <a:srgbClr val="FFFF00"/>
                </a:solidFill>
              </a:rPr>
              <a:t>Your subject – By the very nature of outage communications, they are technical. </a:t>
            </a:r>
          </a:p>
          <a:p>
            <a:pPr marL="171450" indent="-171450">
              <a:buFont typeface="Arial" panose="020B0604020202020204" pitchFamily="34" charset="0"/>
              <a:buChar char="•"/>
            </a:pPr>
            <a:endParaRPr lang="en-US" baseline="0" dirty="0" smtClean="0">
              <a:solidFill>
                <a:srgbClr val="FFFF00"/>
              </a:solidFill>
            </a:endParaRPr>
          </a:p>
          <a:p>
            <a:pPr marL="0" indent="0">
              <a:buFont typeface="Arial" panose="020B0604020202020204" pitchFamily="34" charset="0"/>
              <a:buNone/>
            </a:pPr>
            <a:r>
              <a:rPr lang="en-US" baseline="0" dirty="0" smtClean="0">
                <a:solidFill>
                  <a:srgbClr val="FFFF00"/>
                </a:solidFill>
              </a:rPr>
              <a:t>Our guidance is the same as with other communications: </a:t>
            </a:r>
          </a:p>
          <a:p>
            <a:pPr marL="0" indent="0">
              <a:buFont typeface="Arial" panose="020B0604020202020204" pitchFamily="34" charset="0"/>
              <a:buNone/>
            </a:pPr>
            <a:endParaRPr lang="en-US" baseline="0" dirty="0" smtClean="0">
              <a:solidFill>
                <a:srgbClr val="FFFF00"/>
              </a:solidFill>
            </a:endParaRPr>
          </a:p>
          <a:p>
            <a:pPr marL="171450" indent="-171450">
              <a:buFont typeface="Arial" panose="020B0604020202020204" pitchFamily="34" charset="0"/>
              <a:buChar char="•"/>
            </a:pPr>
            <a:r>
              <a:rPr lang="en-US" baseline="0" dirty="0" smtClean="0">
                <a:solidFill>
                  <a:srgbClr val="FFFF00"/>
                </a:solidFill>
              </a:rPr>
              <a:t>Omit needless words</a:t>
            </a:r>
          </a:p>
          <a:p>
            <a:pPr marL="171450" indent="-171450">
              <a:buFont typeface="Arial" panose="020B0604020202020204" pitchFamily="34" charset="0"/>
              <a:buChar char="•"/>
            </a:pPr>
            <a:r>
              <a:rPr lang="en-US" baseline="0" dirty="0" smtClean="0">
                <a:solidFill>
                  <a:srgbClr val="FFFF00"/>
                </a:solidFill>
              </a:rPr>
              <a:t>Don’t bury the lead</a:t>
            </a:r>
          </a:p>
          <a:p>
            <a:pPr marL="171450" indent="-171450">
              <a:buFont typeface="Arial" panose="020B0604020202020204" pitchFamily="34" charset="0"/>
              <a:buChar char="•"/>
            </a:pPr>
            <a:r>
              <a:rPr lang="en-US" baseline="0" dirty="0" smtClean="0">
                <a:solidFill>
                  <a:srgbClr val="FFFF00"/>
                </a:solidFill>
              </a:rPr>
              <a:t>Translate the geek speak</a:t>
            </a:r>
          </a:p>
          <a:p>
            <a:pPr marL="171450" indent="-171450">
              <a:buFont typeface="Arial" panose="020B0604020202020204" pitchFamily="34" charset="0"/>
              <a:buChar char="•"/>
            </a:pPr>
            <a:endParaRPr lang="en-US" baseline="0" dirty="0" smtClean="0">
              <a:solidFill>
                <a:srgbClr val="FFFF00"/>
              </a:solidFill>
            </a:endParaRPr>
          </a:p>
          <a:p>
            <a:pPr marL="0" indent="0">
              <a:buFont typeface="Arial" panose="020B0604020202020204" pitchFamily="34" charset="0"/>
              <a:buNone/>
            </a:pPr>
            <a:r>
              <a:rPr lang="en-US" baseline="0" dirty="0" smtClean="0">
                <a:solidFill>
                  <a:srgbClr val="FFFF00"/>
                </a:solidFill>
              </a:rPr>
              <a:t>We’ll just add one for outage communications: </a:t>
            </a:r>
          </a:p>
          <a:p>
            <a:pPr marL="0" indent="0">
              <a:buFont typeface="Arial" panose="020B0604020202020204" pitchFamily="34" charset="0"/>
              <a:buNone/>
            </a:pPr>
            <a:endParaRPr lang="en-US" baseline="0" dirty="0" smtClean="0">
              <a:solidFill>
                <a:srgbClr val="FFFF00"/>
              </a:solidFill>
            </a:endParaRPr>
          </a:p>
          <a:p>
            <a:pPr marL="171450" indent="-171450">
              <a:buFont typeface="Arial" panose="020B0604020202020204" pitchFamily="34" charset="0"/>
              <a:buChar char="•"/>
            </a:pPr>
            <a:r>
              <a:rPr lang="en-US" baseline="0" dirty="0" smtClean="0">
                <a:solidFill>
                  <a:srgbClr val="FFFF00"/>
                </a:solidFill>
              </a:rPr>
              <a:t>Do it fast</a:t>
            </a:r>
            <a:endParaRPr lang="en-US" baseline="0" dirty="0">
              <a:solidFill>
                <a:srgbClr val="FFFF00"/>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18</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solidFill>
                  <a:srgbClr val="FFFF00"/>
                </a:solidFill>
              </a:rPr>
              <a:t>At Illinois State,</a:t>
            </a:r>
            <a:r>
              <a:rPr lang="en-US" baseline="0" dirty="0" smtClean="0">
                <a:solidFill>
                  <a:srgbClr val="FFFF00"/>
                </a:solidFill>
              </a:rPr>
              <a:t> we post outages and other issues to our Tech Alerts website. </a:t>
            </a:r>
          </a:p>
          <a:p>
            <a:pPr marL="171450" lvl="0" indent="-171450">
              <a:buFont typeface="Arial" panose="020B0604020202020204" pitchFamily="34" charset="0"/>
              <a:buChar char="•"/>
            </a:pPr>
            <a:r>
              <a:rPr lang="en-US" baseline="0" dirty="0" smtClean="0">
                <a:solidFill>
                  <a:srgbClr val="FFFF00"/>
                </a:solidFill>
              </a:rPr>
              <a:t>Feel free to bring up the site on your phone or laptop while I’m talking about if you want. </a:t>
            </a:r>
            <a:endParaRPr lang="en-US" dirty="0">
              <a:solidFill>
                <a:srgbClr val="FFFF00"/>
              </a:solidFill>
            </a:endParaRPr>
          </a:p>
          <a:p>
            <a:pPr lvl="0"/>
            <a:endParaRPr lang="en-US" dirty="0">
              <a:solidFill>
                <a:srgbClr val="FFFF00"/>
              </a:solidFill>
            </a:endParaRPr>
          </a:p>
          <a:p>
            <a:pPr lvl="0"/>
            <a:r>
              <a:rPr lang="en-US" dirty="0" smtClean="0"/>
              <a:t>4 </a:t>
            </a:r>
            <a:r>
              <a:rPr lang="en-US" dirty="0"/>
              <a:t>categories of Tech Alerts – outage, network, security and phishing</a:t>
            </a:r>
          </a:p>
          <a:p>
            <a:pPr lvl="3"/>
            <a:endParaRPr lang="en-US" dirty="0"/>
          </a:p>
          <a:p>
            <a:r>
              <a:rPr lang="en-US" dirty="0" smtClean="0"/>
              <a:t>Process Overview: </a:t>
            </a:r>
          </a:p>
          <a:p>
            <a:pPr marL="171450" indent="-171450">
              <a:buFont typeface="Arial" panose="020B0604020202020204" pitchFamily="34" charset="0"/>
              <a:buChar char="•"/>
            </a:pPr>
            <a:r>
              <a:rPr lang="en-US" dirty="0" err="1" smtClean="0"/>
              <a:t>Sysadmin</a:t>
            </a:r>
            <a:r>
              <a:rPr lang="en-US" dirty="0" smtClean="0"/>
              <a:t> </a:t>
            </a:r>
            <a:r>
              <a:rPr lang="en-US" dirty="0"/>
              <a:t>sends outage notification to </a:t>
            </a:r>
            <a:r>
              <a:rPr lang="en-US" dirty="0" smtClean="0"/>
              <a:t>an</a:t>
            </a:r>
            <a:r>
              <a:rPr lang="en-US" baseline="0" dirty="0" smtClean="0"/>
              <a:t> </a:t>
            </a:r>
            <a:r>
              <a:rPr lang="en-US" dirty="0" smtClean="0"/>
              <a:t>email address which creates a High</a:t>
            </a:r>
            <a:r>
              <a:rPr lang="en-US" baseline="0" dirty="0" smtClean="0"/>
              <a:t> priority ticket in out ITSM</a:t>
            </a:r>
          </a:p>
          <a:p>
            <a:pPr marL="171450" indent="-171450">
              <a:buFont typeface="Arial" panose="020B0604020202020204" pitchFamily="34" charset="0"/>
              <a:buChar char="•"/>
            </a:pPr>
            <a:r>
              <a:rPr lang="en-US" dirty="0" smtClean="0"/>
              <a:t>Service </a:t>
            </a:r>
            <a:r>
              <a:rPr lang="en-US" dirty="0"/>
              <a:t>desk translates </a:t>
            </a:r>
            <a:r>
              <a:rPr lang="en-US" dirty="0" smtClean="0"/>
              <a:t>the geek speed and includes only the most relevant information</a:t>
            </a:r>
          </a:p>
          <a:p>
            <a:pPr marL="171450" indent="-171450">
              <a:buFont typeface="Arial" panose="020B0604020202020204" pitchFamily="34" charset="0"/>
              <a:buChar char="•"/>
            </a:pPr>
            <a:r>
              <a:rPr lang="en-US" dirty="0" smtClean="0"/>
              <a:t>The </a:t>
            </a:r>
            <a:r>
              <a:rPr lang="en-US" dirty="0" err="1" smtClean="0"/>
              <a:t>sysadmin’s</a:t>
            </a:r>
            <a:r>
              <a:rPr lang="en-US" dirty="0" smtClean="0"/>
              <a:t> original message is also posted as “technical</a:t>
            </a:r>
            <a:r>
              <a:rPr lang="en-US" baseline="0" dirty="0" smtClean="0"/>
              <a:t> details” to the site</a:t>
            </a:r>
            <a:endParaRPr lang="en-US" dirty="0" smtClean="0"/>
          </a:p>
          <a:p>
            <a:pPr marL="171450" indent="-171450">
              <a:buFont typeface="Arial" panose="020B0604020202020204" pitchFamily="34" charset="0"/>
              <a:buChar char="•"/>
            </a:pPr>
            <a:r>
              <a:rPr lang="en-US" dirty="0" smtClean="0"/>
              <a:t>Unscheduled outages are posted </a:t>
            </a:r>
            <a:r>
              <a:rPr lang="en-US" dirty="0"/>
              <a:t>within 15 </a:t>
            </a:r>
            <a:r>
              <a:rPr lang="en-US" dirty="0" smtClean="0"/>
              <a:t>minutes</a:t>
            </a:r>
            <a:endParaRPr lang="en-US" dirty="0"/>
          </a:p>
          <a:p>
            <a:pPr lvl="0"/>
            <a:r>
              <a:rPr lang="en-US" dirty="0" smtClean="0"/>
              <a:t> </a:t>
            </a:r>
            <a:endParaRPr lang="en-US" dirty="0"/>
          </a:p>
          <a:p>
            <a:pPr lvl="0"/>
            <a:r>
              <a:rPr lang="en-US" dirty="0" smtClean="0"/>
              <a:t>Configurable Notification</a:t>
            </a:r>
            <a:r>
              <a:rPr lang="en-US" baseline="0" dirty="0" smtClean="0"/>
              <a:t> Options:</a:t>
            </a:r>
          </a:p>
          <a:p>
            <a:pPr marL="171450" lvl="0" indent="-171450">
              <a:buFont typeface="Arial" panose="020B0604020202020204" pitchFamily="34" charset="0"/>
              <a:buChar char="•"/>
            </a:pPr>
            <a:r>
              <a:rPr lang="en-US" dirty="0" smtClean="0"/>
              <a:t>IT </a:t>
            </a:r>
            <a:r>
              <a:rPr lang="en-US" dirty="0"/>
              <a:t>staff </a:t>
            </a:r>
            <a:r>
              <a:rPr lang="en-US" dirty="0" smtClean="0"/>
              <a:t>are mandatorily subscribed to Outages and </a:t>
            </a:r>
            <a:r>
              <a:rPr lang="en-US" baseline="0" dirty="0" smtClean="0"/>
              <a:t>Scheduled Maintenance</a:t>
            </a:r>
          </a:p>
          <a:p>
            <a:pPr marL="171450" lvl="0" indent="-171450">
              <a:buFont typeface="Arial" panose="020B0604020202020204" pitchFamily="34" charset="0"/>
              <a:buChar char="•"/>
            </a:pPr>
            <a:r>
              <a:rPr lang="en-US" baseline="0" dirty="0" smtClean="0"/>
              <a:t>IT staff can opt in to receive text messages for these alerts</a:t>
            </a:r>
          </a:p>
          <a:p>
            <a:pPr marL="171450" lvl="0" indent="-171450">
              <a:buFont typeface="Arial" panose="020B0604020202020204" pitchFamily="34" charset="0"/>
              <a:buChar char="•"/>
            </a:pPr>
            <a:r>
              <a:rPr lang="en-US" dirty="0" smtClean="0"/>
              <a:t>Anyone can subscribe </a:t>
            </a:r>
            <a:r>
              <a:rPr lang="en-US" dirty="0"/>
              <a:t>to email and/or text alerts, by </a:t>
            </a:r>
            <a:r>
              <a:rPr lang="en-US" dirty="0" smtClean="0"/>
              <a:t>subject</a:t>
            </a:r>
          </a:p>
          <a:p>
            <a:pPr marL="171450" lvl="0" indent="-171450">
              <a:buFont typeface="Arial" panose="020B0604020202020204" pitchFamily="34" charset="0"/>
              <a:buChar char="•"/>
            </a:pPr>
            <a:r>
              <a:rPr lang="en-US" dirty="0" smtClean="0"/>
              <a:t>RSS </a:t>
            </a:r>
            <a:r>
              <a:rPr lang="en-US" dirty="0"/>
              <a:t>available for other sites</a:t>
            </a:r>
          </a:p>
          <a:p>
            <a:endParaRPr lang="en-US" baseline="0" dirty="0">
              <a:solidFill>
                <a:srgbClr val="FFFF00"/>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19</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communication does for</a:t>
            </a:r>
            <a:r>
              <a:rPr lang="en-US" baseline="0" dirty="0" smtClean="0"/>
              <a:t> you:</a:t>
            </a:r>
            <a:endParaRPr lang="en-US" dirty="0" smtClean="0"/>
          </a:p>
          <a:p>
            <a:pPr marL="165261" indent="-165261">
              <a:buFont typeface="Arial" panose="020B0604020202020204" pitchFamily="34" charset="0"/>
              <a:buChar char="•"/>
            </a:pPr>
            <a:r>
              <a:rPr lang="en-US" dirty="0" smtClean="0"/>
              <a:t>Guides perception of IT services (for good or ill)</a:t>
            </a:r>
          </a:p>
          <a:p>
            <a:pPr marL="165261" indent="-165261">
              <a:buFont typeface="Arial" panose="020B0604020202020204" pitchFamily="34" charset="0"/>
              <a:buChar char="•"/>
            </a:pPr>
            <a:r>
              <a:rPr lang="en-US" dirty="0" smtClean="0"/>
              <a:t>Communication from IT encourages communication to IT – getting that elusive and valuable feedback from users that should help guide our service offerings</a:t>
            </a:r>
          </a:p>
          <a:p>
            <a:pPr marL="165261" indent="-165261">
              <a:buFont typeface="Arial" panose="020B0604020202020204" pitchFamily="34" charset="0"/>
              <a:buChar char="•"/>
            </a:pPr>
            <a:r>
              <a:rPr lang="en-US" dirty="0" smtClean="0"/>
              <a:t>Proactive communication is your chance to control the message</a:t>
            </a:r>
          </a:p>
          <a:p>
            <a:pPr marL="165261" indent="-165261">
              <a:buFont typeface="Arial" panose="020B0604020202020204" pitchFamily="34" charset="0"/>
              <a:buChar char="•"/>
            </a:pPr>
            <a:r>
              <a:rPr lang="en-US" dirty="0" smtClean="0"/>
              <a:t>Even when the message is bad news, better to acknowledge that you are aware of what you can be sure your users already know [examples]</a:t>
            </a:r>
          </a:p>
          <a:p>
            <a:pPr marL="165261" indent="-165261">
              <a:buFont typeface="Arial" panose="020B0604020202020204" pitchFamily="34" charset="0"/>
              <a:buChar char="•"/>
            </a:pPr>
            <a:r>
              <a:rPr lang="en-US" dirty="0" smtClean="0"/>
              <a:t>Creates trust between IT and users</a:t>
            </a:r>
          </a:p>
          <a:p>
            <a:pPr marL="165261" indent="-165261">
              <a:buFont typeface="Arial" panose="020B0604020202020204" pitchFamily="34" charset="0"/>
              <a:buChar char="•"/>
            </a:pPr>
            <a:endParaRPr lang="en-US" dirty="0" smtClean="0"/>
          </a:p>
          <a:p>
            <a:r>
              <a:rPr lang="en-US" dirty="0" smtClean="0"/>
              <a:t>What</a:t>
            </a:r>
            <a:r>
              <a:rPr lang="en-US" baseline="0" dirty="0" smtClean="0"/>
              <a:t> happens if you don’t communicate?</a:t>
            </a:r>
          </a:p>
          <a:p>
            <a:pPr marL="165261" indent="-165261">
              <a:buFont typeface="Arial" panose="020B0604020202020204" pitchFamily="34" charset="0"/>
              <a:buChar char="•"/>
            </a:pPr>
            <a:r>
              <a:rPr lang="en-US" dirty="0" smtClean="0"/>
              <a:t>Absence of it guides perception of IT services (for good or ill) – if you’re not communicating, your users are free to develop their own version</a:t>
            </a:r>
          </a:p>
          <a:p>
            <a:pPr marL="165261" indent="-165261">
              <a:buFont typeface="Arial" panose="020B0604020202020204" pitchFamily="34" charset="0"/>
              <a:buChar char="•"/>
            </a:pPr>
            <a:r>
              <a:rPr lang="en-US" dirty="0" smtClean="0"/>
              <a:t>Creates a disconnect between IT and users</a:t>
            </a:r>
          </a:p>
          <a:p>
            <a:pPr marL="165261" indent="-165261">
              <a:buFont typeface="Arial" panose="020B0604020202020204" pitchFamily="34" charset="0"/>
              <a:buChar char="•"/>
            </a:pPr>
            <a:r>
              <a:rPr lang="en-US" dirty="0" smtClean="0"/>
              <a:t>Encourages free agent IT</a:t>
            </a:r>
          </a:p>
          <a:p>
            <a:pPr marL="165261" indent="-165261">
              <a:buFont typeface="Arial" panose="020B0604020202020204" pitchFamily="34" charset="0"/>
              <a:buChar char="•"/>
            </a:pPr>
            <a:endParaRPr lang="en-US" dirty="0" smtClean="0"/>
          </a:p>
          <a:p>
            <a:r>
              <a:rPr lang="en-US" dirty="0" smtClean="0"/>
              <a:t>What if you do communicate, but not</a:t>
            </a:r>
            <a:r>
              <a:rPr lang="en-US" baseline="0" dirty="0" smtClean="0"/>
              <a:t> </a:t>
            </a:r>
            <a:r>
              <a:rPr lang="en-US" dirty="0" smtClean="0"/>
              <a:t>well?</a:t>
            </a:r>
          </a:p>
          <a:p>
            <a:pPr marL="165261" indent="-165261">
              <a:buFont typeface="Arial" panose="020B0604020202020204" pitchFamily="34" charset="0"/>
              <a:buChar char="•"/>
            </a:pPr>
            <a:r>
              <a:rPr lang="en-US" dirty="0" smtClean="0"/>
              <a:t>Guides perception of IT services (for good or ill)</a:t>
            </a:r>
          </a:p>
          <a:p>
            <a:pPr marL="165261" indent="-165261">
              <a:buFont typeface="Arial" panose="020B0604020202020204" pitchFamily="34" charset="0"/>
              <a:buChar char="•"/>
            </a:pPr>
            <a:r>
              <a:rPr lang="en-US" dirty="0" smtClean="0"/>
              <a:t>Inconsistent messages, voices, and/or sources can dilute the effectiveness of the message  </a:t>
            </a:r>
          </a:p>
          <a:p>
            <a:pPr marL="165261" indent="-165261">
              <a:buFont typeface="Arial" panose="020B0604020202020204" pitchFamily="34" charset="0"/>
              <a:buChar char="•"/>
            </a:pPr>
            <a:r>
              <a:rPr lang="en-US" dirty="0" smtClean="0"/>
              <a:t>Non-verbal communication can be harmful if not positive </a:t>
            </a:r>
          </a:p>
          <a:p>
            <a:pPr marL="165261" indent="-165261">
              <a:buFont typeface="Arial" panose="020B0604020202020204" pitchFamily="34" charset="0"/>
              <a:buChar char="•"/>
            </a:pPr>
            <a:r>
              <a:rPr lang="en-US" dirty="0" smtClean="0"/>
              <a:t>Erodes trust between IT and users and risks creating a disconnect</a:t>
            </a:r>
          </a:p>
          <a:p>
            <a:pPr marL="165261" indent="-165261">
              <a:buFont typeface="Arial" panose="020B0604020202020204" pitchFamily="34" charset="0"/>
              <a:buChar char="•"/>
            </a:pPr>
            <a:endParaRPr lang="en-US" dirty="0" smtClean="0"/>
          </a:p>
          <a:p>
            <a:pPr lvl="0"/>
            <a:r>
              <a:rPr lang="en-US" dirty="0"/>
              <a:t>Understanding of communication as a strategic asset is so important – every interaction IT has with a user is a chance to communicate a common message</a:t>
            </a:r>
          </a:p>
          <a:p>
            <a:pPr lvl="0"/>
            <a:endParaRPr lang="en-US" dirty="0"/>
          </a:p>
          <a:p>
            <a:pPr lvl="0"/>
            <a:r>
              <a:rPr lang="en-US" dirty="0"/>
              <a:t>Worth the effort!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2</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rgbClr val="FFFF00"/>
                </a:solidFill>
              </a:rPr>
              <a:t>We all handle outage communications – unless, of course, your campus never has outages. Or you don’t talk about them when you do!</a:t>
            </a:r>
          </a:p>
          <a:p>
            <a:endParaRPr lang="en-US" baseline="0" dirty="0" smtClean="0">
              <a:solidFill>
                <a:srgbClr val="FFFF00"/>
              </a:solidFill>
            </a:endParaRPr>
          </a:p>
          <a:p>
            <a:r>
              <a:rPr lang="en-US" baseline="0" dirty="0" smtClean="0">
                <a:solidFill>
                  <a:srgbClr val="FFFF00"/>
                </a:solidFill>
              </a:rPr>
              <a:t>Those that have experience with posting those outage communications will have learned as we have that:  The Network is Not Down.</a:t>
            </a:r>
          </a:p>
          <a:p>
            <a:endParaRPr lang="en-US" baseline="0" dirty="0" smtClean="0">
              <a:solidFill>
                <a:srgbClr val="FFFF00"/>
              </a:solidFill>
            </a:endParaRPr>
          </a:p>
          <a:p>
            <a:r>
              <a:rPr lang="en-US" sz="1200" kern="1200" dirty="0" smtClean="0">
                <a:solidFill>
                  <a:schemeClr val="tx1"/>
                </a:solidFill>
                <a:effectLst/>
                <a:latin typeface="+mn-lt"/>
                <a:ea typeface="+mn-ea"/>
                <a:cs typeface="+mn-cs"/>
              </a:rPr>
              <a:t>For example… We had gotten reports from users that the network was down. Doing our duty, we posted that it was down. As you might imagine, the Director of Networking had words for us about that. It turned out that users were unable to authenticate to our LDAP server, which made them come to the </a:t>
            </a:r>
            <a:r>
              <a:rPr lang="en-US" sz="1200" i="1" kern="1200" dirty="0" smtClean="0">
                <a:solidFill>
                  <a:schemeClr val="tx1"/>
                </a:solidFill>
                <a:effectLst/>
                <a:latin typeface="+mn-lt"/>
                <a:ea typeface="+mn-ea"/>
                <a:cs typeface="+mn-cs"/>
              </a:rPr>
              <a:t>wrong</a:t>
            </a:r>
            <a:r>
              <a:rPr lang="en-US" sz="1200" kern="1200" dirty="0" smtClean="0">
                <a:solidFill>
                  <a:schemeClr val="tx1"/>
                </a:solidFill>
                <a:effectLst/>
                <a:latin typeface="+mn-lt"/>
                <a:ea typeface="+mn-ea"/>
                <a:cs typeface="+mn-cs"/>
              </a:rPr>
              <a:t> conclusion that the network was down.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problem was twofold. First, we weren’t probing deep enough into the user experience to make an accurate determination as to what was going on. They said the network was down. We took them at their word. Mistake number one. Second, we didn’t have the authority to state that the network was down. Even if it was. Because we are not network engineers. We are the service desk.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we only post what we </a:t>
            </a:r>
            <a:r>
              <a:rPr lang="en-US" sz="1200" u="sng" kern="1200" dirty="0" smtClean="0">
                <a:solidFill>
                  <a:schemeClr val="tx1"/>
                </a:solidFill>
                <a:effectLst/>
                <a:latin typeface="+mn-lt"/>
                <a:ea typeface="+mn-ea"/>
                <a:cs typeface="+mn-cs"/>
              </a:rPr>
              <a:t>know</a:t>
            </a:r>
            <a:r>
              <a:rPr lang="en-US" sz="1200" kern="1200" dirty="0" smtClean="0">
                <a:solidFill>
                  <a:schemeClr val="tx1"/>
                </a:solidFill>
                <a:effectLst/>
                <a:latin typeface="+mn-lt"/>
                <a:ea typeface="+mn-ea"/>
                <a:cs typeface="+mn-cs"/>
              </a:rPr>
              <a:t> to be fact. Even</a:t>
            </a:r>
            <a:r>
              <a:rPr lang="en-US" sz="1200" kern="1200" baseline="0" dirty="0" smtClean="0">
                <a:solidFill>
                  <a:schemeClr val="tx1"/>
                </a:solidFill>
                <a:effectLst/>
                <a:latin typeface="+mn-lt"/>
                <a:ea typeface="+mn-ea"/>
                <a:cs typeface="+mn-cs"/>
              </a:rPr>
              <a:t> i</a:t>
            </a:r>
            <a:r>
              <a:rPr lang="en-US" sz="1200" kern="1200" dirty="0" smtClean="0">
                <a:solidFill>
                  <a:schemeClr val="tx1"/>
                </a:solidFill>
                <a:effectLst/>
                <a:latin typeface="+mn-lt"/>
                <a:ea typeface="+mn-ea"/>
                <a:cs typeface="+mn-cs"/>
              </a:rPr>
              <a:t>f all of campus drops network connectivity and the phone is ringing off the hook and our inbox is flooded with emails, but we haven’t got confirmation from a network engineer, here’s what we say:</a:t>
            </a:r>
          </a:p>
          <a:p>
            <a:r>
              <a:rPr lang="en-US" sz="1200" kern="1200" dirty="0" smtClean="0">
                <a:solidFill>
                  <a:schemeClr val="tx1"/>
                </a:solidFill>
                <a:effectLst/>
                <a:latin typeface="+mn-lt"/>
                <a:ea typeface="+mn-ea"/>
                <a:cs typeface="+mn-cs"/>
              </a:rPr>
              <a:t>	We have received reports that…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only say what we know to be true. No one can dispute the fact that you’ve gotten a hundred calls and emails about whatever the problem is. Lest I need to remind you: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NETWORK IS NOT DOWN.</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baseline="0" dirty="0">
              <a:solidFill>
                <a:srgbClr val="FFFF00"/>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21</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What we know to be true:  enough users are reporting off-campus website outage, there was network maintenance today, the networking team is investigating</a:t>
            </a:r>
          </a:p>
          <a:p>
            <a:endParaRPr lang="en-US" baseline="0" dirty="0" smtClean="0">
              <a:solidFill>
                <a:schemeClr val="tx1"/>
              </a:solidFill>
            </a:endParaRPr>
          </a:p>
          <a:p>
            <a:r>
              <a:rPr lang="en-US" baseline="0" dirty="0" smtClean="0">
                <a:solidFill>
                  <a:schemeClr val="tx1"/>
                </a:solidFill>
              </a:rPr>
              <a:t>Distractors:  maintenance might not be related even if the timing stinks, online game report only 1 user, networking has not yet confirmed there is an issue</a:t>
            </a: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22</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olidFill>
                <a:srgbClr val="FFFF00"/>
              </a:solidFill>
            </a:endParaRPr>
          </a:p>
        </p:txBody>
      </p:sp>
      <p:sp>
        <p:nvSpPr>
          <p:cNvPr id="4" name="Slide Number Placeholder 3"/>
          <p:cNvSpPr>
            <a:spLocks noGrp="1"/>
          </p:cNvSpPr>
          <p:nvPr>
            <p:ph type="sldNum" sz="quarter" idx="10"/>
          </p:nvPr>
        </p:nvSpPr>
        <p:spPr/>
        <p:txBody>
          <a:bodyPr/>
          <a:lstStyle/>
          <a:p>
            <a:fld id="{7D3A2B43-360B-4470-9947-66C7D3E6B2AB}" type="slidenum">
              <a:rPr lang="en-US" smtClean="0"/>
              <a:t>23</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mtClean="0"/>
              <a:t>
Poll Title: What are the top communication challenges at your campus?
http://www.polleverywhere.com/free_text_polls/e68ezWUwwoWdEmw</a:t>
            </a:r>
            <a:endParaRPr lang="en-US"/>
          </a:p>
        </p:txBody>
      </p:sp>
      <p:sp>
        <p:nvSpPr>
          <p:cNvPr id="4" name="Slide Number Placeholder 3"/>
          <p:cNvSpPr>
            <a:spLocks noGrp="1"/>
          </p:cNvSpPr>
          <p:nvPr>
            <p:ph type="sldNum" sz="quarter" idx="10"/>
          </p:nvPr>
        </p:nvSpPr>
        <p:spPr/>
        <p:txBody>
          <a:bodyPr/>
          <a:lstStyle/>
          <a:p>
            <a:fld id="{7D3A2B43-360B-4470-9947-66C7D3E6B2AB}" type="slidenum">
              <a:rPr lang="en-US" smtClean="0"/>
              <a:t>3</a:t>
            </a:fld>
            <a:endParaRPr lang="en-US"/>
          </a:p>
        </p:txBody>
      </p:sp>
    </p:spTree>
    <p:extLst>
      <p:ext uri="{BB962C8B-B14F-4D97-AF65-F5344CB8AC3E}">
        <p14:creationId xmlns:p14="http://schemas.microsoft.com/office/powerpoint/2010/main" val="467205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4 questions to answer before sending any IT communication… question 1, what is the message?</a:t>
            </a:r>
          </a:p>
          <a:p>
            <a:endParaRPr lang="en-US" baseline="0" dirty="0" smtClean="0"/>
          </a:p>
          <a:p>
            <a:pPr marL="0" lvl="2" defTabSz="881390">
              <a:defRPr/>
            </a:pPr>
            <a:r>
              <a:rPr lang="en-US" dirty="0"/>
              <a:t>Determine the core message you wish to convey  - spending time on distilling the core message will make the finished product more succinct, clear, and ultimately, more effective</a:t>
            </a:r>
          </a:p>
          <a:p>
            <a:pPr marL="0" lvl="2" defTabSz="881390">
              <a:defRPr/>
            </a:pPr>
            <a:endParaRPr lang="en-US" dirty="0"/>
          </a:p>
          <a:p>
            <a:pPr marL="0" lvl="2" defTabSz="881390">
              <a:defRPr/>
            </a:pPr>
            <a:endParaRPr lang="en-US" dirty="0"/>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4</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881390">
              <a:defRPr/>
            </a:pPr>
            <a:endParaRPr lang="en-US" dirty="0"/>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5</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receive a lot of messages. Sending messages to people unaffected by them is a great way to encourage them to ignore the messages they are affected by. Do everything you can to target exactly the right group for the core message. Allow subscriptions and opt-out where appropriate.</a:t>
            </a:r>
          </a:p>
          <a:p>
            <a:endParaRPr lang="en-US" dirty="0" smtClean="0"/>
          </a:p>
          <a:p>
            <a:r>
              <a:rPr lang="en-US" dirty="0" smtClean="0"/>
              <a:t>Now that you know your audience, tailor the language of your message to it specifically. This may mean several versions of the same core message for several audiences. </a:t>
            </a:r>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6</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881390">
              <a:defRPr/>
            </a:pPr>
            <a:r>
              <a:rPr lang="en-US" dirty="0" smtClean="0"/>
              <a:t>Or any slice or</a:t>
            </a:r>
            <a:r>
              <a:rPr lang="en-US" baseline="0" dirty="0" smtClean="0"/>
              <a:t> combination of the populations</a:t>
            </a:r>
            <a:endParaRPr lang="en-US" dirty="0"/>
          </a:p>
          <a:p>
            <a:pPr marL="0" lvl="2" defTabSz="881390">
              <a:defRPr/>
            </a:pPr>
            <a:endParaRPr lang="en-US" dirty="0"/>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7</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Choosing the right time to deliver your core message to the right audience can have a great effect on the attention paid to the message</a:t>
            </a:r>
          </a:p>
          <a:p>
            <a:endParaRPr lang="en-US" dirty="0" smtClean="0"/>
          </a:p>
          <a:p>
            <a:r>
              <a:rPr lang="en-US" dirty="0" smtClean="0"/>
              <a:t>Time of day and day of the week matter – Monday morning isn’t the best time to get faculty and staff attention, students are best reached after noon</a:t>
            </a:r>
          </a:p>
          <a:p>
            <a:endParaRPr lang="en-US" dirty="0" smtClean="0"/>
          </a:p>
          <a:p>
            <a:r>
              <a:rPr lang="en-US" dirty="0" smtClean="0"/>
              <a:t>Consider other communications efforts that may be going on, events on campus that might distract, etc. when you have the freedom to choose when a message is sent</a:t>
            </a:r>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8</a:t>
            </a:fld>
            <a:endParaRPr lang="en-US"/>
          </a:p>
        </p:txBody>
      </p:sp>
    </p:spTree>
    <p:extLst>
      <p:ext uri="{BB962C8B-B14F-4D97-AF65-F5344CB8AC3E}">
        <p14:creationId xmlns:p14="http://schemas.microsoft.com/office/powerpoint/2010/main" val="226395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need word cloud here</a:t>
            </a:r>
          </a:p>
          <a:p>
            <a:endParaRPr lang="en-US" dirty="0"/>
          </a:p>
        </p:txBody>
      </p:sp>
      <p:sp>
        <p:nvSpPr>
          <p:cNvPr id="4" name="Slide Number Placeholder 3"/>
          <p:cNvSpPr>
            <a:spLocks noGrp="1"/>
          </p:cNvSpPr>
          <p:nvPr>
            <p:ph type="sldNum" sz="quarter" idx="10"/>
          </p:nvPr>
        </p:nvSpPr>
        <p:spPr/>
        <p:txBody>
          <a:bodyPr/>
          <a:lstStyle/>
          <a:p>
            <a:fld id="{7D3A2B43-360B-4470-9947-66C7D3E6B2AB}" type="slidenum">
              <a:rPr lang="en-US" smtClean="0"/>
              <a:t>9</a:t>
            </a:fld>
            <a:endParaRPr lang="en-US"/>
          </a:p>
        </p:txBody>
      </p:sp>
    </p:spTree>
    <p:extLst>
      <p:ext uri="{BB962C8B-B14F-4D97-AF65-F5344CB8AC3E}">
        <p14:creationId xmlns:p14="http://schemas.microsoft.com/office/powerpoint/2010/main" val="2263959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0898" y="4328298"/>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2720897" y="563320"/>
            <a:ext cx="5486400" cy="36561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20898" y="4905532"/>
            <a:ext cx="5486400" cy="804862"/>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6" name="TextBox 5"/>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5" name="TextBox 4"/>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6496" y="364465"/>
            <a:ext cx="911160" cy="5303520"/>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67566" y="369102"/>
            <a:ext cx="5572985" cy="52988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5" name="TextBox 4"/>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908620"/>
          </a:xfrm>
        </p:spPr>
        <p:txBody>
          <a:bodyPr/>
          <a:lstStyle/>
          <a:p>
            <a:r>
              <a:rPr lang="en-US" smtClean="0"/>
              <a:t>Click to edit Master title style</a:t>
            </a:r>
            <a:endParaRPr lang="en-US" dirty="0"/>
          </a:p>
        </p:txBody>
      </p:sp>
      <p:sp>
        <p:nvSpPr>
          <p:cNvPr id="6" name="Text Placeholder 5"/>
          <p:cNvSpPr>
            <a:spLocks noGrp="1"/>
          </p:cNvSpPr>
          <p:nvPr>
            <p:ph type="body" sz="quarter" idx="11"/>
          </p:nvPr>
        </p:nvSpPr>
        <p:spPr>
          <a:xfrm>
            <a:off x="2057400" y="1524000"/>
            <a:ext cx="6629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quarter" idx="10"/>
          </p:nvPr>
        </p:nvSpPr>
        <p:spPr>
          <a:xfrm>
            <a:off x="6245665" y="3200400"/>
            <a:ext cx="2279904" cy="2279904"/>
          </a:xfrm>
        </p:spPr>
        <p:txBody>
          <a:bodyPr/>
          <a:lstStyle/>
          <a:p>
            <a:r>
              <a:rPr lang="en-US" smtClean="0"/>
              <a:t>Click icon to add clip art</a:t>
            </a:r>
            <a:endParaRPr lang="en-US"/>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7" name="TextBox 6"/>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914400"/>
          </a:xfrm>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2057400" y="1524000"/>
            <a:ext cx="3200400" cy="4114800"/>
          </a:xfrm>
        </p:spPr>
        <p:txBody>
          <a:bodyPr/>
          <a:lstStyle/>
          <a:p>
            <a:r>
              <a:rPr lang="en-US" smtClean="0"/>
              <a:t>Click icon to add picture</a:t>
            </a:r>
            <a:endParaRPr lang="en-US"/>
          </a:p>
        </p:txBody>
      </p:sp>
      <p:sp>
        <p:nvSpPr>
          <p:cNvPr id="6" name="Text Placeholder 5"/>
          <p:cNvSpPr>
            <a:spLocks noGrp="1"/>
          </p:cNvSpPr>
          <p:nvPr>
            <p:ph type="body" sz="quarter" idx="11"/>
          </p:nvPr>
        </p:nvSpPr>
        <p:spPr>
          <a:xfrm>
            <a:off x="5486400" y="2514600"/>
            <a:ext cx="32004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2"/>
          </p:nvPr>
        </p:nvSpPr>
        <p:spPr>
          <a:xfrm>
            <a:off x="5486400" y="1524000"/>
            <a:ext cx="3200400" cy="914400"/>
          </a:xfrm>
        </p:spPr>
        <p:txBody>
          <a:bodyPr vert="horz" lIns="91440" tIns="45720" rIns="91440" bIns="45720" rtlCol="0" anchor="ctr">
            <a:noAutofit/>
          </a:bodyPr>
          <a:lstStyle>
            <a:lvl1pPr algn="l" defTabSz="457200" rtl="0" eaLnBrk="1" latinLnBrk="0" hangingPunct="1">
              <a:spcBef>
                <a:spcPct val="0"/>
              </a:spcBef>
              <a:buNone/>
              <a:defRPr lang="en-US" sz="2600" b="1" i="0" kern="1200" cap="small" dirty="0" smtClean="0">
                <a:solidFill>
                  <a:schemeClr val="tx1">
                    <a:lumMod val="95000"/>
                    <a:lumOff val="5000"/>
                  </a:schemeClr>
                </a:solidFill>
                <a:latin typeface="Times New Roman"/>
                <a:ea typeface="+mj-ea"/>
                <a:cs typeface="Times New Roman"/>
              </a:defRPr>
            </a:lvl1pPr>
          </a:lstStyle>
          <a:p>
            <a:pPr lvl="0"/>
            <a:r>
              <a:rPr lang="en-US" smtClean="0"/>
              <a:t>Click to edit Master text styles</a:t>
            </a:r>
          </a:p>
        </p:txBody>
      </p:sp>
      <p:sp>
        <p:nvSpPr>
          <p:cNvPr id="7" name="TextBox 6"/>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9" name="TextBox 8"/>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1036638"/>
          </a:xfrm>
        </p:spPr>
        <p:txBody>
          <a:bodyPr/>
          <a:lstStyle/>
          <a:p>
            <a:r>
              <a:rPr lang="en-US" smtClean="0"/>
              <a:t>Click to edit Master title style</a:t>
            </a:r>
            <a:endParaRPr lang="en-US" dirty="0"/>
          </a:p>
        </p:txBody>
      </p:sp>
      <p:sp>
        <p:nvSpPr>
          <p:cNvPr id="4" name="Media Placeholder 3"/>
          <p:cNvSpPr>
            <a:spLocks noGrp="1"/>
          </p:cNvSpPr>
          <p:nvPr>
            <p:ph type="media" sz="quarter" idx="10"/>
          </p:nvPr>
        </p:nvSpPr>
        <p:spPr>
          <a:xfrm>
            <a:off x="2245986" y="1524000"/>
            <a:ext cx="6172200" cy="3429000"/>
          </a:xfrm>
        </p:spPr>
        <p:txBody>
          <a:bodyPr/>
          <a:lstStyle/>
          <a:p>
            <a:r>
              <a:rPr lang="en-US" smtClean="0"/>
              <a:t>Click icon to add media</a:t>
            </a:r>
            <a:endParaRPr lang="en-US"/>
          </a:p>
        </p:txBody>
      </p:sp>
      <p:sp>
        <p:nvSpPr>
          <p:cNvPr id="6" name="Text Placeholder 5"/>
          <p:cNvSpPr>
            <a:spLocks noGrp="1"/>
          </p:cNvSpPr>
          <p:nvPr>
            <p:ph type="body" sz="quarter" idx="11" hasCustomPrompt="1"/>
          </p:nvPr>
        </p:nvSpPr>
        <p:spPr>
          <a:xfrm>
            <a:off x="2245986" y="5029200"/>
            <a:ext cx="6172200" cy="457200"/>
          </a:xfrm>
        </p:spPr>
        <p:txBody>
          <a:bodyPr>
            <a:normAutofit/>
          </a:bodyPr>
          <a:lstStyle>
            <a:lvl1pPr>
              <a:buNone/>
              <a:defRPr sz="1400">
                <a:latin typeface="Times New Roman"/>
                <a:cs typeface="Times New Roman"/>
              </a:defRPr>
            </a:lvl1pPr>
          </a:lstStyle>
          <a:p>
            <a:pPr lvl="0"/>
            <a:r>
              <a:rPr lang="en-US" dirty="0" smtClean="0"/>
              <a:t>Caption</a:t>
            </a:r>
            <a:endParaRPr lang="en-US" dirty="0"/>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7" name="TextBox 6"/>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1036638"/>
          </a:xfrm>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2057400" y="1524000"/>
            <a:ext cx="6629400" cy="4114800"/>
          </a:xfrm>
        </p:spPr>
        <p:txBody>
          <a:bodyPr/>
          <a:lstStyle/>
          <a:p>
            <a:r>
              <a:rPr lang="en-US" smtClean="0"/>
              <a:t>Click icon to add chart</a:t>
            </a:r>
            <a:endParaRPr lang="en-US"/>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6" name="TextBox 5"/>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67566" y="2130425"/>
            <a:ext cx="6622514" cy="11430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067566" y="3283922"/>
            <a:ext cx="6622514" cy="909499"/>
          </a:xfrm>
        </p:spPr>
        <p:txBody>
          <a:bodyPr anchor="t"/>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TextBox 3"/>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 Q1</a:t>
            </a:r>
            <a:r>
              <a:rPr lang="en-US" sz="900" baseline="0" dirty="0" smtClean="0">
                <a:latin typeface="Arial"/>
                <a:cs typeface="Arial"/>
              </a:rPr>
              <a:t> FY12</a:t>
            </a:r>
            <a:r>
              <a:rPr lang="en-US" sz="900" dirty="0" smtClean="0">
                <a:latin typeface="Arial"/>
                <a:cs typeface="Arial"/>
              </a:rPr>
              <a:t> All-Staff</a:t>
            </a:r>
            <a:r>
              <a:rPr lang="en-US" sz="900" baseline="0" dirty="0" smtClean="0">
                <a:latin typeface="Arial"/>
                <a:cs typeface="Arial"/>
              </a:rPr>
              <a:t> Meeting</a:t>
            </a:r>
            <a:endParaRPr lang="en-US" sz="900" dirty="0">
              <a:latin typeface="Arial"/>
              <a:cs typeface="Arial"/>
            </a:endParaRPr>
          </a:p>
        </p:txBody>
      </p:sp>
      <p:sp>
        <p:nvSpPr>
          <p:cNvPr id="5" name="TextBox 4"/>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Administrative Technologies</a:t>
            </a:r>
            <a:endParaRPr lang="en-US" sz="900" dirty="0">
              <a:latin typeface="Arial"/>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7566" y="3840855"/>
            <a:ext cx="6629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067566" y="3143795"/>
            <a:ext cx="6629400" cy="68656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TextBox 3"/>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5" name="TextBox 4"/>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57072" y="1358786"/>
            <a:ext cx="3246120" cy="44348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0680" y="1358786"/>
            <a:ext cx="3246120" cy="44348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057072" y="1346180"/>
            <a:ext cx="324612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072" y="1996438"/>
            <a:ext cx="3246120" cy="3794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40680" y="1346180"/>
            <a:ext cx="324612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40680" y="1996438"/>
            <a:ext cx="3246120" cy="3794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46577" y="451340"/>
            <a:ext cx="2109548" cy="766227"/>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166620" y="451340"/>
            <a:ext cx="4572000" cy="52518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46577" y="1226712"/>
            <a:ext cx="2109548" cy="4476497"/>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5593974" y="31488"/>
            <a:ext cx="3421457" cy="230832"/>
          </a:xfrm>
          <a:prstGeom prst="rect">
            <a:avLst/>
          </a:prstGeom>
          <a:noFill/>
        </p:spPr>
        <p:txBody>
          <a:bodyPr wrap="square" rtlCol="0">
            <a:spAutoFit/>
          </a:bodyPr>
          <a:lstStyle/>
          <a:p>
            <a:pPr algn="r"/>
            <a:r>
              <a:rPr lang="en-US" sz="900" dirty="0" smtClean="0">
                <a:latin typeface="Arial"/>
                <a:cs typeface="Arial"/>
              </a:rPr>
              <a:t>Presentation Title (Select: View &gt; Master &gt; Slide Master</a:t>
            </a:r>
            <a:r>
              <a:rPr lang="en-US" sz="900" baseline="0" dirty="0" smtClean="0">
                <a:latin typeface="Arial"/>
                <a:cs typeface="Arial"/>
              </a:rPr>
              <a:t> to edit)</a:t>
            </a:r>
            <a:endParaRPr lang="en-US" sz="900" dirty="0">
              <a:latin typeface="Arial"/>
              <a:cs typeface="Arial"/>
            </a:endParaRPr>
          </a:p>
        </p:txBody>
      </p:sp>
      <p:sp>
        <p:nvSpPr>
          <p:cNvPr id="6" name="TextBox 5"/>
          <p:cNvSpPr txBox="1"/>
          <p:nvPr userDrawn="1"/>
        </p:nvSpPr>
        <p:spPr>
          <a:xfrm>
            <a:off x="5447044" y="6476284"/>
            <a:ext cx="3568388" cy="230832"/>
          </a:xfrm>
          <a:prstGeom prst="rect">
            <a:avLst/>
          </a:prstGeom>
          <a:noFill/>
        </p:spPr>
        <p:txBody>
          <a:bodyPr wrap="square" rtlCol="0">
            <a:spAutoFit/>
          </a:bodyPr>
          <a:lstStyle/>
          <a:p>
            <a:pPr algn="r"/>
            <a:r>
              <a:rPr lang="en-US" sz="900" dirty="0" smtClean="0">
                <a:latin typeface="Arial"/>
                <a:cs typeface="Arial"/>
              </a:rPr>
              <a:t>Department Name (Select: View &gt; Master &gt; Slide Master</a:t>
            </a:r>
            <a:r>
              <a:rPr lang="en-US" sz="900" baseline="0" dirty="0" smtClean="0">
                <a:latin typeface="Arial"/>
                <a:cs typeface="Arial"/>
              </a:rPr>
              <a:t> to edit)</a:t>
            </a:r>
            <a:endParaRPr lang="en-US" sz="900" dirty="0">
              <a:latin typeface="Arial"/>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072" y="274637"/>
            <a:ext cx="6629728" cy="9144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057072" y="1343522"/>
            <a:ext cx="6629728"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4200" b="1" kern="1200" cap="small">
          <a:solidFill>
            <a:srgbClr val="CE1126"/>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lumMod val="95000"/>
              <a:lumOff val="5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lumMod val="85000"/>
              <a:lumOff val="15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5.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alerts.illinoisstate.edu"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057072" y="274636"/>
            <a:ext cx="6629728" cy="5239059"/>
          </a:xfrm>
        </p:spPr>
        <p:txBody>
          <a:bodyPr/>
          <a:lstStyle/>
          <a:p>
            <a:pPr algn="ct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Finding the Communication Sweet Spot and Sending </a:t>
            </a:r>
            <a:b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the </a:t>
            </a:r>
            <a:r>
              <a:rPr lang="en-US" sz="3600" cap="none" dirty="0" smtClean="0">
                <a:solidFill>
                  <a:srgbClr val="C00000"/>
                </a:solidFill>
                <a:latin typeface="Segoe UI" panose="020B0502040204020203" pitchFamily="34" charset="0"/>
                <a:ea typeface="Segoe UI" panose="020B0502040204020203" pitchFamily="34" charset="0"/>
                <a:cs typeface="Segoe UI" panose="020B0502040204020203" pitchFamily="34" charset="0"/>
              </a:rPr>
              <a:t>Right</a:t>
            </a: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Message, </a:t>
            </a:r>
            <a:b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at the </a:t>
            </a:r>
            <a:r>
              <a:rPr lang="en-US" sz="3600" cap="none" dirty="0" smtClean="0">
                <a:solidFill>
                  <a:srgbClr val="C00000"/>
                </a:solidFill>
                <a:latin typeface="Segoe UI" panose="020B0502040204020203" pitchFamily="34" charset="0"/>
                <a:ea typeface="Segoe UI" panose="020B0502040204020203" pitchFamily="34" charset="0"/>
                <a:cs typeface="Segoe UI" panose="020B0502040204020203" pitchFamily="34" charset="0"/>
              </a:rPr>
              <a:t>Right</a:t>
            </a: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Time, </a:t>
            </a:r>
            <a:b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to the </a:t>
            </a:r>
            <a:r>
              <a:rPr lang="en-US" sz="3600" cap="none" dirty="0" smtClean="0">
                <a:solidFill>
                  <a:srgbClr val="C00000"/>
                </a:solidFill>
                <a:latin typeface="Segoe UI" panose="020B0502040204020203" pitchFamily="34" charset="0"/>
                <a:ea typeface="Segoe UI" panose="020B0502040204020203" pitchFamily="34" charset="0"/>
                <a:cs typeface="Segoe UI" panose="020B0502040204020203" pitchFamily="34" charset="0"/>
              </a:rPr>
              <a:t>Right</a:t>
            </a: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Audience</a:t>
            </a:r>
            <a:b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3600" cap="none" dirty="0">
                <a:solidFill>
                  <a:schemeClr val="tx1"/>
                </a:solidFill>
                <a:latin typeface="Segoe UI" panose="020B0502040204020203" pitchFamily="34" charset="0"/>
                <a:ea typeface="Segoe UI" panose="020B0502040204020203" pitchFamily="34" charset="0"/>
                <a:cs typeface="Segoe UI" panose="020B0502040204020203" pitchFamily="34" charset="0"/>
              </a:rPr>
              <a:t/>
            </a:r>
            <a:br>
              <a:rPr lang="en-US" sz="3600" cap="none" dirty="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EDUCAUSE Connect Chicago</a:t>
            </a:r>
            <a:b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3600" cap="none"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March 17, 2014</a:t>
            </a:r>
            <a:r>
              <a:rPr lang="en-US" sz="3600" cap="none" dirty="0" smtClean="0">
                <a:solidFill>
                  <a:schemeClr val="tx1"/>
                </a:solidFill>
                <a:latin typeface="+mn-lt"/>
              </a:rPr>
              <a:t/>
            </a:r>
            <a:br>
              <a:rPr lang="en-US" sz="3600" cap="none" dirty="0" smtClean="0">
                <a:solidFill>
                  <a:schemeClr val="tx1"/>
                </a:solidFill>
                <a:latin typeface="+mn-lt"/>
              </a:rPr>
            </a:br>
            <a:endParaRPr lang="en-US" sz="3600" cap="none" dirty="0">
              <a:solidFill>
                <a:schemeClr val="tx1"/>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Using the Right Communication Channels</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Question 4:  </a:t>
            </a:r>
            <a:r>
              <a:rPr lang="en-US" b="1" dirty="0" smtClean="0">
                <a:solidFill>
                  <a:srgbClr val="C00000"/>
                </a:solidFill>
              </a:rPr>
              <a:t>How</a:t>
            </a:r>
            <a:r>
              <a:rPr lang="en-US" dirty="0" smtClean="0"/>
              <a:t> should the message be sent?</a:t>
            </a:r>
          </a:p>
          <a:p>
            <a:r>
              <a:rPr lang="en-US" dirty="0" smtClean="0"/>
              <a:t>Multiple channels where possible</a:t>
            </a:r>
          </a:p>
          <a:p>
            <a:r>
              <a:rPr lang="en-US" dirty="0" smtClean="0"/>
              <a:t>Non-traditional communication channels</a:t>
            </a:r>
          </a:p>
          <a:p>
            <a:pPr marL="0" indent="0">
              <a:buNone/>
            </a:pPr>
            <a:endParaRPr lang="en-US" dirty="0"/>
          </a:p>
        </p:txBody>
      </p:sp>
    </p:spTree>
    <p:extLst>
      <p:ext uri="{BB962C8B-B14F-4D97-AF65-F5344CB8AC3E}">
        <p14:creationId xmlns:p14="http://schemas.microsoft.com/office/powerpoint/2010/main" val="2379862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Communication Channels</a:t>
            </a:r>
            <a:endParaRPr lang="en-US" sz="3600" dirty="0"/>
          </a:p>
        </p:txBody>
      </p:sp>
      <p:pic>
        <p:nvPicPr>
          <p:cNvPr id="6" name="Content Placeholder 5"/>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190737" y="1967872"/>
            <a:ext cx="5861441" cy="2930720"/>
          </a:xfrm>
        </p:spPr>
      </p:pic>
    </p:spTree>
    <p:extLst>
      <p:ext uri="{BB962C8B-B14F-4D97-AF65-F5344CB8AC3E}">
        <p14:creationId xmlns:p14="http://schemas.microsoft.com/office/powerpoint/2010/main" val="111246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028209" y="368489"/>
            <a:ext cx="6774597" cy="5288507"/>
          </a:xfrm>
          <a:prstGeom prst="rect">
            <a:avLst/>
          </a:prstGeom>
        </p:spPr>
      </p:pic>
    </p:spTree>
    <p:extLst>
      <p:ext uri="{BB962C8B-B14F-4D97-AF65-F5344CB8AC3E}">
        <p14:creationId xmlns:p14="http://schemas.microsoft.com/office/powerpoint/2010/main" val="2370037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Exercise #1</a:t>
            </a:r>
            <a:endParaRPr lang="en-US" sz="3600" dirty="0"/>
          </a:p>
        </p:txBody>
      </p:sp>
      <p:sp>
        <p:nvSpPr>
          <p:cNvPr id="4" name="Content Placeholder 3"/>
          <p:cNvSpPr>
            <a:spLocks noGrp="1"/>
          </p:cNvSpPr>
          <p:nvPr>
            <p:ph sz="half" idx="1"/>
          </p:nvPr>
        </p:nvSpPr>
        <p:spPr>
          <a:xfrm>
            <a:off x="2057072" y="1358786"/>
            <a:ext cx="6629728" cy="4264092"/>
          </a:xfrm>
        </p:spPr>
        <p:txBody>
          <a:bodyPr/>
          <a:lstStyle/>
          <a:p>
            <a:pPr marL="0" indent="0">
              <a:buNone/>
            </a:pPr>
            <a:r>
              <a:rPr lang="en-US" dirty="0" smtClean="0"/>
              <a:t>Remember…</a:t>
            </a:r>
          </a:p>
          <a:p>
            <a:r>
              <a:rPr lang="en-US" dirty="0" smtClean="0"/>
              <a:t>Omit needless words</a:t>
            </a:r>
          </a:p>
          <a:p>
            <a:r>
              <a:rPr lang="en-US" dirty="0" smtClean="0"/>
              <a:t>Don’t bury the lead</a:t>
            </a:r>
          </a:p>
          <a:p>
            <a:r>
              <a:rPr lang="en-US" dirty="0" smtClean="0"/>
              <a:t>Translate geek speak</a:t>
            </a:r>
          </a:p>
          <a:p>
            <a:endParaRPr lang="en-US" dirty="0"/>
          </a:p>
        </p:txBody>
      </p:sp>
    </p:spTree>
    <p:extLst>
      <p:ext uri="{BB962C8B-B14F-4D97-AF65-F5344CB8AC3E}">
        <p14:creationId xmlns:p14="http://schemas.microsoft.com/office/powerpoint/2010/main" val="2658469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Exercise #1 Wrap-Up</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How did it go?</a:t>
            </a:r>
          </a:p>
          <a:p>
            <a:r>
              <a:rPr lang="en-US" dirty="0" smtClean="0"/>
              <a:t>How many words?</a:t>
            </a:r>
          </a:p>
          <a:p>
            <a:r>
              <a:rPr lang="en-US" dirty="0" smtClean="0"/>
              <a:t>Relevant information included?</a:t>
            </a:r>
            <a:endParaRPr lang="en-US" dirty="0"/>
          </a:p>
        </p:txBody>
      </p:sp>
    </p:spTree>
    <p:extLst>
      <p:ext uri="{BB962C8B-B14F-4D97-AF65-F5344CB8AC3E}">
        <p14:creationId xmlns:p14="http://schemas.microsoft.com/office/powerpoint/2010/main" val="3147280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Streamlining Communication</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Consistent communications</a:t>
            </a:r>
          </a:p>
          <a:p>
            <a:r>
              <a:rPr lang="en-US" dirty="0" smtClean="0"/>
              <a:t>Benefits</a:t>
            </a:r>
          </a:p>
          <a:p>
            <a:r>
              <a:rPr lang="en-US" dirty="0" smtClean="0"/>
              <a:t>Challenges</a:t>
            </a:r>
          </a:p>
          <a:p>
            <a:r>
              <a:rPr lang="en-US" dirty="0" smtClean="0"/>
              <a:t>IT Communications Office?</a:t>
            </a:r>
          </a:p>
          <a:p>
            <a:pPr marL="0" indent="0">
              <a:buNone/>
            </a:pPr>
            <a:endParaRPr lang="en-US" dirty="0" smtClean="0"/>
          </a:p>
          <a:p>
            <a:endParaRPr lang="en-US" dirty="0"/>
          </a:p>
        </p:txBody>
      </p:sp>
    </p:spTree>
    <p:extLst>
      <p:ext uri="{BB962C8B-B14F-4D97-AF65-F5344CB8AC3E}">
        <p14:creationId xmlns:p14="http://schemas.microsoft.com/office/powerpoint/2010/main" val="1721719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1987266" y="608842"/>
            <a:ext cx="6938370" cy="4686491"/>
          </a:xfrm>
          <a:prstGeom prst="rect">
            <a:avLst/>
          </a:prstGeom>
        </p:spPr>
      </p:pic>
    </p:spTree>
    <p:extLst>
      <p:ext uri="{BB962C8B-B14F-4D97-AF65-F5344CB8AC3E}">
        <p14:creationId xmlns:p14="http://schemas.microsoft.com/office/powerpoint/2010/main" val="3762340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ISU’s Streamlined Process</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ISU Facts</a:t>
            </a:r>
          </a:p>
          <a:p>
            <a:r>
              <a:rPr lang="en-US" dirty="0" smtClean="0"/>
              <a:t>IT Decentralized</a:t>
            </a:r>
          </a:p>
          <a:p>
            <a:r>
              <a:rPr lang="en-US" dirty="0" smtClean="0"/>
              <a:t>Client Services handles most IT communications</a:t>
            </a:r>
          </a:p>
          <a:p>
            <a:endParaRPr lang="en-US" dirty="0"/>
          </a:p>
        </p:txBody>
      </p:sp>
    </p:spTree>
    <p:extLst>
      <p:ext uri="{BB962C8B-B14F-4D97-AF65-F5344CB8AC3E}">
        <p14:creationId xmlns:p14="http://schemas.microsoft.com/office/powerpoint/2010/main" val="361611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Outage Communications</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Technical Messages</a:t>
            </a:r>
          </a:p>
          <a:p>
            <a:r>
              <a:rPr lang="en-US" dirty="0" smtClean="0"/>
              <a:t>Non-Technical Audience</a:t>
            </a:r>
          </a:p>
          <a:p>
            <a:r>
              <a:rPr lang="en-US" dirty="0" smtClean="0"/>
              <a:t>Time pressure</a:t>
            </a:r>
          </a:p>
          <a:p>
            <a:endParaRPr lang="en-US" dirty="0"/>
          </a:p>
        </p:txBody>
      </p:sp>
    </p:spTree>
    <p:extLst>
      <p:ext uri="{BB962C8B-B14F-4D97-AF65-F5344CB8AC3E}">
        <p14:creationId xmlns:p14="http://schemas.microsoft.com/office/powerpoint/2010/main" val="2848195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ISU’s Tech Alerts system</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hlinkClick r:id="rId3"/>
              </a:rPr>
              <a:t>alerts.IllinoisState.edu</a:t>
            </a:r>
            <a:endParaRPr lang="en-US" dirty="0"/>
          </a:p>
          <a:p>
            <a:r>
              <a:rPr lang="en-US" dirty="0" smtClean="0"/>
              <a:t>Trusted Source</a:t>
            </a:r>
          </a:p>
          <a:p>
            <a:r>
              <a:rPr lang="en-US" dirty="0" smtClean="0"/>
              <a:t>One Voice</a:t>
            </a:r>
          </a:p>
          <a:p>
            <a:r>
              <a:rPr lang="en-US" dirty="0" smtClean="0"/>
              <a:t>Uniform Style</a:t>
            </a:r>
          </a:p>
          <a:p>
            <a:endParaRPr lang="en-US" dirty="0" smtClean="0"/>
          </a:p>
          <a:p>
            <a:endParaRPr lang="en-US" dirty="0"/>
          </a:p>
        </p:txBody>
      </p:sp>
    </p:spTree>
    <p:extLst>
      <p:ext uri="{BB962C8B-B14F-4D97-AF65-F5344CB8AC3E}">
        <p14:creationId xmlns:p14="http://schemas.microsoft.com/office/powerpoint/2010/main" val="166250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Communication is a </a:t>
            </a:r>
            <a:br>
              <a:rPr lang="en-US" sz="3600" cap="none" dirty="0" smtClean="0">
                <a:latin typeface="Segoe UI" panose="020B0502040204020203" pitchFamily="34" charset="0"/>
                <a:ea typeface="Segoe UI" panose="020B0502040204020203" pitchFamily="34" charset="0"/>
                <a:cs typeface="Segoe UI" panose="020B0502040204020203" pitchFamily="34" charset="0"/>
              </a:rPr>
            </a:br>
            <a:r>
              <a:rPr lang="en-US" sz="3600" cap="none" dirty="0" smtClean="0">
                <a:latin typeface="Segoe UI" panose="020B0502040204020203" pitchFamily="34" charset="0"/>
                <a:ea typeface="Segoe UI" panose="020B0502040204020203" pitchFamily="34" charset="0"/>
                <a:cs typeface="Segoe UI" panose="020B0502040204020203" pitchFamily="34" charset="0"/>
              </a:rPr>
              <a:t>Strategic IT Asset</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What communication does for you</a:t>
            </a:r>
          </a:p>
          <a:p>
            <a:r>
              <a:rPr lang="en-US" dirty="0" smtClean="0"/>
              <a:t>What happens if you don’t communicate</a:t>
            </a:r>
          </a:p>
          <a:p>
            <a:r>
              <a:rPr lang="en-US" dirty="0" smtClean="0"/>
              <a:t>What happens if you communicate, but not well</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2071" y="151805"/>
            <a:ext cx="5110449" cy="55189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27680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Exercise #2</a:t>
            </a:r>
            <a:endParaRPr lang="en-US" sz="3600" dirty="0"/>
          </a:p>
        </p:txBody>
      </p:sp>
      <p:sp>
        <p:nvSpPr>
          <p:cNvPr id="4" name="Content Placeholder 3"/>
          <p:cNvSpPr>
            <a:spLocks noGrp="1"/>
          </p:cNvSpPr>
          <p:nvPr>
            <p:ph sz="half" idx="1"/>
          </p:nvPr>
        </p:nvSpPr>
        <p:spPr>
          <a:xfrm>
            <a:off x="2057072" y="1358786"/>
            <a:ext cx="6629728" cy="4264092"/>
          </a:xfrm>
        </p:spPr>
        <p:txBody>
          <a:bodyPr/>
          <a:lstStyle/>
          <a:p>
            <a:pPr marL="0" lvl="0" indent="0">
              <a:buNone/>
            </a:pPr>
            <a:r>
              <a:rPr lang="en-US" dirty="0" smtClean="0"/>
              <a:t>Remember…</a:t>
            </a:r>
          </a:p>
          <a:p>
            <a:r>
              <a:rPr lang="en-US" dirty="0" smtClean="0"/>
              <a:t>Report only what you know to be true</a:t>
            </a:r>
          </a:p>
          <a:p>
            <a:r>
              <a:rPr lang="en-US" dirty="0" smtClean="0"/>
              <a:t>Translate the geek speak</a:t>
            </a:r>
          </a:p>
          <a:p>
            <a:r>
              <a:rPr lang="en-US" dirty="0" smtClean="0"/>
              <a:t>Tailor the message to the audience</a:t>
            </a:r>
          </a:p>
          <a:p>
            <a:r>
              <a:rPr lang="en-US" dirty="0" smtClean="0"/>
              <a:t>Control the message</a:t>
            </a:r>
          </a:p>
          <a:p>
            <a:pPr lvl="0"/>
            <a:endParaRPr lang="en-US" dirty="0"/>
          </a:p>
        </p:txBody>
      </p:sp>
    </p:spTree>
    <p:extLst>
      <p:ext uri="{BB962C8B-B14F-4D97-AF65-F5344CB8AC3E}">
        <p14:creationId xmlns:p14="http://schemas.microsoft.com/office/powerpoint/2010/main" val="401071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Exercise #2 Wrap-Up</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How did you do?</a:t>
            </a:r>
          </a:p>
          <a:p>
            <a:r>
              <a:rPr lang="en-US" dirty="0" smtClean="0"/>
              <a:t>What do we know to be true?</a:t>
            </a:r>
          </a:p>
          <a:p>
            <a:r>
              <a:rPr lang="en-US" dirty="0" smtClean="0"/>
              <a:t>Would the Director of Networking approve of your message?</a:t>
            </a:r>
          </a:p>
          <a:p>
            <a:r>
              <a:rPr lang="en-US" dirty="0" smtClean="0"/>
              <a:t>Would a user understand it?</a:t>
            </a:r>
          </a:p>
          <a:p>
            <a:endParaRPr lang="en-US" dirty="0"/>
          </a:p>
        </p:txBody>
      </p:sp>
    </p:spTree>
    <p:extLst>
      <p:ext uri="{BB962C8B-B14F-4D97-AF65-F5344CB8AC3E}">
        <p14:creationId xmlns:p14="http://schemas.microsoft.com/office/powerpoint/2010/main" val="3508335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Takeaways</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How would you evaluate your campus’ IT communications?</a:t>
            </a:r>
          </a:p>
          <a:p>
            <a:r>
              <a:rPr lang="en-US" dirty="0" smtClean="0"/>
              <a:t>Sticky Note Action Plan – what are…</a:t>
            </a:r>
          </a:p>
          <a:p>
            <a:pPr lvl="1"/>
            <a:r>
              <a:rPr lang="en-US" dirty="0" smtClean="0"/>
              <a:t>3 things you think your campus does well in communication?</a:t>
            </a:r>
          </a:p>
          <a:p>
            <a:pPr lvl="1"/>
            <a:r>
              <a:rPr lang="en-US" dirty="0" smtClean="0"/>
              <a:t>3 things you’d like to improve?</a:t>
            </a:r>
          </a:p>
          <a:p>
            <a:pPr lvl="1"/>
            <a:r>
              <a:rPr lang="en-US" dirty="0" smtClean="0"/>
              <a:t>3 action items for the next 3 months?</a:t>
            </a:r>
          </a:p>
          <a:p>
            <a:endParaRPr lang="en-US" dirty="0"/>
          </a:p>
        </p:txBody>
      </p:sp>
    </p:spTree>
    <p:extLst>
      <p:ext uri="{BB962C8B-B14F-4D97-AF65-F5344CB8AC3E}">
        <p14:creationId xmlns:p14="http://schemas.microsoft.com/office/powerpoint/2010/main" val="3982101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246574" y="254000"/>
            <a:ext cx="6679062" cy="5478060"/>
          </a:xfrm>
          <a:prstGeom prst="rect">
            <a:avLst/>
          </a:prstGeom>
        </p:spPr>
      </p:pic>
    </p:spTree>
    <p:extLst>
      <p:ext uri="{BB962C8B-B14F-4D97-AF65-F5344CB8AC3E}">
        <p14:creationId xmlns:p14="http://schemas.microsoft.com/office/powerpoint/2010/main" val="2953219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Crafting the Right Message</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Question 1:  </a:t>
            </a:r>
            <a:r>
              <a:rPr lang="en-US" b="1" dirty="0" smtClean="0">
                <a:solidFill>
                  <a:srgbClr val="C00000"/>
                </a:solidFill>
              </a:rPr>
              <a:t>What</a:t>
            </a:r>
            <a:r>
              <a:rPr lang="en-US" dirty="0" smtClean="0"/>
              <a:t> is the message?</a:t>
            </a:r>
          </a:p>
          <a:p>
            <a:r>
              <a:rPr lang="en-US" dirty="0" smtClean="0"/>
              <a:t>Determine core message</a:t>
            </a:r>
          </a:p>
          <a:p>
            <a:r>
              <a:rPr lang="en-US" dirty="0" smtClean="0"/>
              <a:t>Translate geek speak</a:t>
            </a:r>
          </a:p>
          <a:p>
            <a:r>
              <a:rPr lang="en-US" dirty="0" smtClean="0"/>
              <a:t>Omit needless words - shorter is better</a:t>
            </a:r>
          </a:p>
          <a:p>
            <a:r>
              <a:rPr lang="en-US" dirty="0" smtClean="0"/>
              <a:t>Don’t bury the lead</a:t>
            </a:r>
          </a:p>
        </p:txBody>
      </p:sp>
    </p:spTree>
    <p:extLst>
      <p:ext uri="{BB962C8B-B14F-4D97-AF65-F5344CB8AC3E}">
        <p14:creationId xmlns:p14="http://schemas.microsoft.com/office/powerpoint/2010/main" val="2939758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Types of IT Messages</a:t>
            </a:r>
            <a:endParaRPr lang="en-US" sz="3600" dirty="0"/>
          </a:p>
        </p:txBody>
      </p:sp>
      <p:pic>
        <p:nvPicPr>
          <p:cNvPr id="3" name="Content Placeholder 2"/>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057400" y="1636105"/>
            <a:ext cx="6629400" cy="3709615"/>
          </a:xfrm>
        </p:spPr>
      </p:pic>
    </p:spTree>
    <p:extLst>
      <p:ext uri="{BB962C8B-B14F-4D97-AF65-F5344CB8AC3E}">
        <p14:creationId xmlns:p14="http://schemas.microsoft.com/office/powerpoint/2010/main" val="1118303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Sending to the Right Audience</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Question 2:  </a:t>
            </a:r>
            <a:r>
              <a:rPr lang="en-US" b="1" dirty="0" smtClean="0">
                <a:solidFill>
                  <a:srgbClr val="C00000"/>
                </a:solidFill>
              </a:rPr>
              <a:t>Who</a:t>
            </a:r>
            <a:r>
              <a:rPr lang="en-US" dirty="0" smtClean="0">
                <a:solidFill>
                  <a:srgbClr val="C00000"/>
                </a:solidFill>
              </a:rPr>
              <a:t> </a:t>
            </a:r>
            <a:r>
              <a:rPr lang="en-US" dirty="0" smtClean="0"/>
              <a:t>should receive the message?</a:t>
            </a:r>
          </a:p>
          <a:p>
            <a:r>
              <a:rPr lang="en-US" dirty="0" smtClean="0"/>
              <a:t>Know your audience – target </a:t>
            </a:r>
          </a:p>
          <a:p>
            <a:r>
              <a:rPr lang="en-US" dirty="0" smtClean="0"/>
              <a:t>Tailor the language</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2042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Typical IT Audiences</a:t>
            </a:r>
            <a:endParaRPr lang="en-US" sz="3600" dirty="0"/>
          </a:p>
        </p:txBody>
      </p:sp>
      <p:pic>
        <p:nvPicPr>
          <p:cNvPr id="3" name="Content Placeholder 2"/>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057400" y="1833562"/>
            <a:ext cx="6629400" cy="3314700"/>
          </a:xfrm>
        </p:spPr>
      </p:pic>
    </p:spTree>
    <p:extLst>
      <p:ext uri="{BB962C8B-B14F-4D97-AF65-F5344CB8AC3E}">
        <p14:creationId xmlns:p14="http://schemas.microsoft.com/office/powerpoint/2010/main" val="4179701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Sending at the Right Time</a:t>
            </a:r>
            <a:endParaRPr lang="en-US" sz="3600" dirty="0"/>
          </a:p>
        </p:txBody>
      </p:sp>
      <p:sp>
        <p:nvSpPr>
          <p:cNvPr id="4" name="Content Placeholder 3"/>
          <p:cNvSpPr>
            <a:spLocks noGrp="1"/>
          </p:cNvSpPr>
          <p:nvPr>
            <p:ph sz="half" idx="1"/>
          </p:nvPr>
        </p:nvSpPr>
        <p:spPr>
          <a:xfrm>
            <a:off x="2057072" y="1358786"/>
            <a:ext cx="6629728" cy="4264092"/>
          </a:xfrm>
        </p:spPr>
        <p:txBody>
          <a:bodyPr/>
          <a:lstStyle/>
          <a:p>
            <a:r>
              <a:rPr lang="en-US" dirty="0" smtClean="0"/>
              <a:t>Question 3:  </a:t>
            </a:r>
            <a:r>
              <a:rPr lang="en-US" b="1" dirty="0" smtClean="0">
                <a:solidFill>
                  <a:srgbClr val="C00000"/>
                </a:solidFill>
              </a:rPr>
              <a:t>When</a:t>
            </a:r>
            <a:r>
              <a:rPr lang="en-US" dirty="0" smtClean="0"/>
              <a:t> should the message be sent?</a:t>
            </a:r>
          </a:p>
          <a:p>
            <a:r>
              <a:rPr lang="en-US" dirty="0" smtClean="0"/>
              <a:t>Choosing the right time to send</a:t>
            </a:r>
          </a:p>
          <a:p>
            <a:r>
              <a:rPr lang="en-US" dirty="0" smtClean="0"/>
              <a:t>Time of day and day of the week matter</a:t>
            </a:r>
          </a:p>
        </p:txBody>
      </p:sp>
    </p:spTree>
    <p:extLst>
      <p:ext uri="{BB962C8B-B14F-4D97-AF65-F5344CB8AC3E}">
        <p14:creationId xmlns:p14="http://schemas.microsoft.com/office/powerpoint/2010/main" val="3476623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latin typeface="Segoe UI" panose="020B0502040204020203" pitchFamily="34" charset="0"/>
                <a:ea typeface="Segoe UI" panose="020B0502040204020203" pitchFamily="34" charset="0"/>
                <a:cs typeface="Segoe UI" panose="020B0502040204020203" pitchFamily="34" charset="0"/>
              </a:rPr>
              <a:t>Possible Time Frames</a:t>
            </a:r>
            <a:endParaRPr lang="en-US" sz="3600" dirty="0"/>
          </a:p>
        </p:txBody>
      </p:sp>
      <p:pic>
        <p:nvPicPr>
          <p:cNvPr id="3" name="Content Placeholder 2"/>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057400" y="1833562"/>
            <a:ext cx="6629400" cy="3314700"/>
          </a:xfrm>
        </p:spPr>
      </p:pic>
    </p:spTree>
    <p:extLst>
      <p:ext uri="{BB962C8B-B14F-4D97-AF65-F5344CB8AC3E}">
        <p14:creationId xmlns:p14="http://schemas.microsoft.com/office/powerpoint/2010/main" val="25572089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426acfb6-7b04-4cb2-a5f7-b108c58aff4d"/>
  <p:tag name="__PE_ORIG_SIZE" val="431.3433"/>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POLL_EMBED_ID" val="526c4668-fadb-4016-b0ac-580fdedce46f"/>
  <p:tag name="__PE_ORIG_SIZE" val="416.4179"/>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POLL_EMBED_ID" val="6e58f41b-483d-4cdf-9ce6-dfee2c53dc58"/>
  <p:tag name="__PE_ORIG_SIZE" val="369.015"/>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ISU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32E5A54727B2469E29E5052FDB66BD" ma:contentTypeVersion="1" ma:contentTypeDescription="Create a new document." ma:contentTypeScope="" ma:versionID="c626089e53d0d92c51d72b36aa0ad230">
  <xsd:schema xmlns:xsd="http://www.w3.org/2001/XMLSchema" xmlns:xs="http://www.w3.org/2001/XMLSchema" xmlns:p="http://schemas.microsoft.com/office/2006/metadata/properties" targetNamespace="http://schemas.microsoft.com/office/2006/metadata/properties" ma:root="true" ma:fieldsID="a24f1dc596c0abb3b1cfb2ff5e11f84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C0212D-4D48-4583-9919-8A3862EB7E35}">
  <ds:schemaRefs>
    <ds:schemaRef ds:uri="http://schemas.microsoft.com/sharepoint/v3/contenttype/forms"/>
  </ds:schemaRefs>
</ds:datastoreItem>
</file>

<file path=customXml/itemProps2.xml><?xml version="1.0" encoding="utf-8"?>
<ds:datastoreItem xmlns:ds="http://schemas.openxmlformats.org/officeDocument/2006/customXml" ds:itemID="{503ABBBD-D3CD-4043-9CAC-B694AA4CA7A6}">
  <ds:schemaRefs>
    <ds:schemaRef ds:uri="http://schemas.microsoft.com/office/2006/metadata/properties"/>
    <ds:schemaRef ds:uri="http://purl.org/dc/dcmitype/"/>
    <ds:schemaRef ds:uri="http://purl.org/dc/term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D84EE72-F1DB-47EC-8BBD-9A75B7A22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5270</TotalTime>
  <Words>2064</Words>
  <Application>Microsoft Office PowerPoint</Application>
  <PresentationFormat>On-screen Show (4:3)</PresentationFormat>
  <Paragraphs>256</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ISUGray</vt:lpstr>
      <vt:lpstr>Finding the Communication Sweet Spot and Sending  the Right Message,  at the Right Time,  to the Right Audience  EDUCAUSE Connect Chicago March 17, 2014 </vt:lpstr>
      <vt:lpstr>Communication is a  Strategic IT Asset</vt:lpstr>
      <vt:lpstr>PowerPoint Presentation</vt:lpstr>
      <vt:lpstr>Crafting the Right Message</vt:lpstr>
      <vt:lpstr>Types of IT Messages</vt:lpstr>
      <vt:lpstr>Sending to the Right Audience</vt:lpstr>
      <vt:lpstr>Typical IT Audiences</vt:lpstr>
      <vt:lpstr>Sending at the Right Time</vt:lpstr>
      <vt:lpstr>Possible Time Frames</vt:lpstr>
      <vt:lpstr>Using the Right Communication Channels</vt:lpstr>
      <vt:lpstr>Communication Channels</vt:lpstr>
      <vt:lpstr>PowerPoint Presentation</vt:lpstr>
      <vt:lpstr>Exercise #1</vt:lpstr>
      <vt:lpstr>Exercise #1 Wrap-Up</vt:lpstr>
      <vt:lpstr>Streamlining Communication</vt:lpstr>
      <vt:lpstr>PowerPoint Presentation</vt:lpstr>
      <vt:lpstr>ISU’s Streamlined Process</vt:lpstr>
      <vt:lpstr>Outage Communications</vt:lpstr>
      <vt:lpstr>ISU’s Tech Alerts system</vt:lpstr>
      <vt:lpstr>PowerPoint Presentation</vt:lpstr>
      <vt:lpstr>Exercise #2</vt:lpstr>
      <vt:lpstr>Exercise #2 Wrap-Up</vt:lpstr>
      <vt:lpstr>Takeaways</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Communication Sweet Spot and Sending the Right Message, at the Right Time, to the Right Audience</dc:title>
  <dc:subject>EDUCAUSE Connect Chicago 2014</dc:subject>
  <dc:creator>crbirck@ilstu.edu;jjsmit1@ilstu.edu</dc:creator>
  <cp:lastModifiedBy>Carla Birckelbaw</cp:lastModifiedBy>
  <cp:revision>197</cp:revision>
  <cp:lastPrinted>2014-03-11T19:02:54Z</cp:lastPrinted>
  <dcterms:created xsi:type="dcterms:W3CDTF">2010-11-02T00:34:24Z</dcterms:created>
  <dcterms:modified xsi:type="dcterms:W3CDTF">2014-03-14T19:51:04Z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0x010100E732E5A54727B2469E29E5052FDB66BD</vt:lpwstr>
  </property>
  <property fmtid="{D5CDD505-2E9C-101B-9397-08002B2CF9AE}" pid="3" name="TemplateUrl">
    <vt:lpwstr/>
  </property>
  <property fmtid="{D5CDD505-2E9C-101B-9397-08002B2CF9AE}" pid="4" name="Order">
    <vt:r8>24700</vt:r8>
  </property>
  <property fmtid="{D5CDD505-2E9C-101B-9397-08002B2CF9AE}" pid="5" name="xd_Signature">
    <vt:bool>false</vt:bool>
  </property>
  <property fmtid="{D5CDD505-2E9C-101B-9397-08002B2CF9AE}" pid="6" name="xd_ProgID">
    <vt:lpwstr/>
  </property>
  <property fmtid="{D5CDD505-2E9C-101B-9397-08002B2CF9AE}" pid="7" name="_dlc_DocIdItemGuid">
    <vt:lpwstr>bf101b72-9f90-49c2-a7a8-fbdde385b1b6</vt:lpwstr>
  </property>
  <property fmtid="{D5CDD505-2E9C-101B-9397-08002B2CF9AE}" pid="8" name="_dlc_DocIdPersistId">
    <vt:bool>false</vt:bool>
  </property>
  <property fmtid="{D5CDD505-2E9C-101B-9397-08002B2CF9AE}" pid="9" name="_dlc_DocId">
    <vt:lpwstr>JEMPU2FSYKV7-77-431</vt:lpwstr>
  </property>
  <property fmtid="{D5CDD505-2E9C-101B-9397-08002B2CF9AE}" pid="10" name="_dlc_DocIdUrl">
    <vt:lpwstr>https://at.sharepoint.illinoisstate.edu/sites/@Home/_layouts/DocIdRedir.aspx?ID=JEMPU2FSYKV7-77-431, JEMPU2FSYKV7-77-431</vt:lpwstr>
  </property>
  <property fmtid="{D5CDD505-2E9C-101B-9397-08002B2CF9AE}" pid="11" name="_CopySource">
    <vt:lpwstr>https://at.sharepoint.illinoisstate.edu/sites/@Home/Shared Documents/AT Powerpoint template.pptx</vt:lpwstr>
  </property>
</Properties>
</file>