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16" r:id="rId3"/>
    <p:sldId id="282" r:id="rId4"/>
    <p:sldId id="319" r:id="rId5"/>
    <p:sldId id="295" r:id="rId6"/>
    <p:sldId id="285" r:id="rId7"/>
    <p:sldId id="307" r:id="rId8"/>
    <p:sldId id="286" r:id="rId9"/>
    <p:sldId id="301" r:id="rId10"/>
    <p:sldId id="302" r:id="rId11"/>
    <p:sldId id="299" r:id="rId12"/>
    <p:sldId id="304" r:id="rId13"/>
    <p:sldId id="296" r:id="rId14"/>
    <p:sldId id="305" r:id="rId15"/>
    <p:sldId id="309" r:id="rId16"/>
    <p:sldId id="308" r:id="rId17"/>
    <p:sldId id="310" r:id="rId18"/>
    <p:sldId id="297" r:id="rId19"/>
    <p:sldId id="311" r:id="rId20"/>
    <p:sldId id="313" r:id="rId21"/>
    <p:sldId id="315" r:id="rId22"/>
    <p:sldId id="314" r:id="rId23"/>
    <p:sldId id="31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DEDD2"/>
    <a:srgbClr val="EDDDA3"/>
    <a:srgbClr val="1A472B"/>
    <a:srgbClr val="EDB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31" autoAdjust="0"/>
  </p:normalViewPr>
  <p:slideViewPr>
    <p:cSldViewPr snapToGrid="0" snapToObjects="1">
      <p:cViewPr>
        <p:scale>
          <a:sx n="83" d="100"/>
          <a:sy n="83" d="100"/>
        </p:scale>
        <p:origin x="-888" y="-448"/>
      </p:cViewPr>
      <p:guideLst>
        <p:guide orient="horz" pos="3384"/>
        <p:guide pos="452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5B6B9-8F2C-EF4C-80C6-25E84110EE59}" type="doc">
      <dgm:prSet loTypeId="urn:microsoft.com/office/officeart/2005/8/layout/venn1" loCatId="" qsTypeId="urn:microsoft.com/office/officeart/2005/8/quickstyle/simple4" qsCatId="simple" csTypeId="urn:microsoft.com/office/officeart/2005/8/colors/accent1_2" csCatId="accent1" phldr="1"/>
      <dgm:spPr/>
    </dgm:pt>
    <dgm:pt modelId="{C6550116-669C-1E4E-B7EC-F017D966CB96}">
      <dgm:prSet phldrT="[Text]" custT="1"/>
      <dgm:spPr>
        <a:solidFill>
          <a:schemeClr val="accent3">
            <a:lumMod val="60000"/>
            <a:lumOff val="40000"/>
          </a:schemeClr>
        </a:solidFill>
        <a:ln w="28575" cmpd="sng">
          <a:solidFill>
            <a:schemeClr val="tx1"/>
          </a:solidFill>
        </a:ln>
      </dgm:spPr>
      <dgm:t>
        <a:bodyPr/>
        <a:lstStyle/>
        <a:p>
          <a:pPr>
            <a:lnSpc>
              <a:spcPct val="100000"/>
            </a:lnSpc>
            <a:spcAft>
              <a:spcPts val="0"/>
            </a:spcAft>
          </a:pPr>
          <a:r>
            <a:rPr lang="en-US" sz="4400" b="1" dirty="0" smtClean="0"/>
            <a:t>PEOPLE</a:t>
          </a:r>
          <a:endParaRPr lang="en-US" sz="4400" b="1" dirty="0"/>
        </a:p>
      </dgm:t>
    </dgm:pt>
    <dgm:pt modelId="{0A09CB8A-A99C-514A-BDBF-26B1FC91AA06}" type="parTrans" cxnId="{2BA4066C-44E1-DC4D-BAEF-6FE1E4344251}">
      <dgm:prSet/>
      <dgm:spPr/>
      <dgm:t>
        <a:bodyPr/>
        <a:lstStyle/>
        <a:p>
          <a:endParaRPr lang="en-US"/>
        </a:p>
      </dgm:t>
    </dgm:pt>
    <dgm:pt modelId="{7D9058B0-E9D3-714F-8F7F-06D97127CBE5}" type="sibTrans" cxnId="{2BA4066C-44E1-DC4D-BAEF-6FE1E4344251}">
      <dgm:prSet/>
      <dgm:spPr/>
      <dgm:t>
        <a:bodyPr/>
        <a:lstStyle/>
        <a:p>
          <a:endParaRPr lang="en-US"/>
        </a:p>
      </dgm:t>
    </dgm:pt>
    <dgm:pt modelId="{545AC093-208C-5B4C-B3B7-F4BA26BC6048}">
      <dgm:prSet phldrT="[Text]" custT="1"/>
      <dgm:spPr>
        <a:solidFill>
          <a:schemeClr val="accent6">
            <a:lumMod val="75000"/>
            <a:alpha val="50000"/>
          </a:schemeClr>
        </a:solidFill>
        <a:ln w="28575" cmpd="sng">
          <a:solidFill>
            <a:srgbClr val="000000"/>
          </a:solidFill>
        </a:ln>
      </dgm:spPr>
      <dgm:t>
        <a:bodyPr/>
        <a:lstStyle/>
        <a:p>
          <a:pPr algn="l"/>
          <a:r>
            <a:rPr lang="en-US" sz="4400" b="1" dirty="0" smtClean="0"/>
            <a:t>PROCESS</a:t>
          </a:r>
          <a:endParaRPr lang="en-US" sz="4400" b="1" dirty="0"/>
        </a:p>
      </dgm:t>
    </dgm:pt>
    <dgm:pt modelId="{A36C2E4E-04D1-5D4A-A367-E4B33FE5BE82}" type="parTrans" cxnId="{9DC6C5F3-7412-BD4F-8414-B03EEBD15CA7}">
      <dgm:prSet/>
      <dgm:spPr/>
      <dgm:t>
        <a:bodyPr/>
        <a:lstStyle/>
        <a:p>
          <a:endParaRPr lang="en-US"/>
        </a:p>
      </dgm:t>
    </dgm:pt>
    <dgm:pt modelId="{B22B3A1F-7195-B548-9EA9-875B622251DD}" type="sibTrans" cxnId="{9DC6C5F3-7412-BD4F-8414-B03EEBD15CA7}">
      <dgm:prSet/>
      <dgm:spPr/>
      <dgm:t>
        <a:bodyPr/>
        <a:lstStyle/>
        <a:p>
          <a:endParaRPr lang="en-US"/>
        </a:p>
      </dgm:t>
    </dgm:pt>
    <dgm:pt modelId="{F940C277-3A08-FA4B-B7A6-EBF301A3C9FA}">
      <dgm:prSet phldrT="[Text]" custT="1"/>
      <dgm:spPr>
        <a:solidFill>
          <a:srgbClr val="EDBD3D">
            <a:alpha val="50000"/>
          </a:srgbClr>
        </a:solidFill>
        <a:ln w="28575" cmpd="sng">
          <a:solidFill>
            <a:srgbClr val="000000"/>
          </a:solidFill>
        </a:ln>
      </dgm:spPr>
      <dgm:t>
        <a:bodyPr/>
        <a:lstStyle/>
        <a:p>
          <a:pPr algn="ctr"/>
          <a:r>
            <a:rPr lang="en-US" sz="4400" b="1" dirty="0" smtClean="0"/>
            <a:t>PLACE</a:t>
          </a:r>
          <a:endParaRPr lang="en-US" sz="4400" b="1" dirty="0"/>
        </a:p>
      </dgm:t>
    </dgm:pt>
    <dgm:pt modelId="{C28F6EC0-60E5-7B48-A494-052FDF8F1597}" type="parTrans" cxnId="{EDA4A79E-25E7-0B40-9886-88A6240415F4}">
      <dgm:prSet/>
      <dgm:spPr/>
      <dgm:t>
        <a:bodyPr/>
        <a:lstStyle/>
        <a:p>
          <a:endParaRPr lang="en-US"/>
        </a:p>
      </dgm:t>
    </dgm:pt>
    <dgm:pt modelId="{4CF8B3BC-1D17-6D41-83D8-5165B6D3B461}" type="sibTrans" cxnId="{EDA4A79E-25E7-0B40-9886-88A6240415F4}">
      <dgm:prSet/>
      <dgm:spPr/>
      <dgm:t>
        <a:bodyPr/>
        <a:lstStyle/>
        <a:p>
          <a:endParaRPr lang="en-US"/>
        </a:p>
      </dgm:t>
    </dgm:pt>
    <dgm:pt modelId="{3D99CB5A-B38A-3F45-9DB5-E7E9B8646836}" type="pres">
      <dgm:prSet presAssocID="{B015B6B9-8F2C-EF4C-80C6-25E84110EE59}" presName="compositeShape" presStyleCnt="0">
        <dgm:presLayoutVars>
          <dgm:chMax val="7"/>
          <dgm:dir/>
          <dgm:resizeHandles val="exact"/>
        </dgm:presLayoutVars>
      </dgm:prSet>
      <dgm:spPr/>
    </dgm:pt>
    <dgm:pt modelId="{C08F2CBA-CD5F-034E-A2FA-017360101524}" type="pres">
      <dgm:prSet presAssocID="{C6550116-669C-1E4E-B7EC-F017D966CB96}" presName="circ1" presStyleLbl="vennNode1" presStyleIdx="0" presStyleCnt="3" custLinFactNeighborY="-8082"/>
      <dgm:spPr/>
      <dgm:t>
        <a:bodyPr/>
        <a:lstStyle/>
        <a:p>
          <a:endParaRPr lang="en-US"/>
        </a:p>
      </dgm:t>
    </dgm:pt>
    <dgm:pt modelId="{C4469904-9C3B-6544-A119-94F6CF127E53}" type="pres">
      <dgm:prSet presAssocID="{C6550116-669C-1E4E-B7EC-F017D966CB96}" presName="circ1Tx" presStyleLbl="revTx" presStyleIdx="0" presStyleCnt="0">
        <dgm:presLayoutVars>
          <dgm:chMax val="0"/>
          <dgm:chPref val="0"/>
          <dgm:bulletEnabled val="1"/>
        </dgm:presLayoutVars>
      </dgm:prSet>
      <dgm:spPr/>
      <dgm:t>
        <a:bodyPr/>
        <a:lstStyle/>
        <a:p>
          <a:endParaRPr lang="en-US"/>
        </a:p>
      </dgm:t>
    </dgm:pt>
    <dgm:pt modelId="{3C215C56-EAD6-7248-8833-93955136ABB6}" type="pres">
      <dgm:prSet presAssocID="{545AC093-208C-5B4C-B3B7-F4BA26BC6048}" presName="circ2" presStyleLbl="vennNode1" presStyleIdx="1" presStyleCnt="3" custLinFactNeighborX="6497" custLinFactNeighborY="1308"/>
      <dgm:spPr/>
      <dgm:t>
        <a:bodyPr/>
        <a:lstStyle/>
        <a:p>
          <a:endParaRPr lang="en-US"/>
        </a:p>
      </dgm:t>
    </dgm:pt>
    <dgm:pt modelId="{052431D0-875D-D54E-B975-6E601024B172}" type="pres">
      <dgm:prSet presAssocID="{545AC093-208C-5B4C-B3B7-F4BA26BC6048}" presName="circ2Tx" presStyleLbl="revTx" presStyleIdx="0" presStyleCnt="0">
        <dgm:presLayoutVars>
          <dgm:chMax val="0"/>
          <dgm:chPref val="0"/>
          <dgm:bulletEnabled val="1"/>
        </dgm:presLayoutVars>
      </dgm:prSet>
      <dgm:spPr/>
      <dgm:t>
        <a:bodyPr/>
        <a:lstStyle/>
        <a:p>
          <a:endParaRPr lang="en-US"/>
        </a:p>
      </dgm:t>
    </dgm:pt>
    <dgm:pt modelId="{1DB90993-FAE8-5A43-980D-96DA8FC6D0E9}" type="pres">
      <dgm:prSet presAssocID="{F940C277-3A08-FA4B-B7A6-EBF301A3C9FA}" presName="circ3" presStyleLbl="vennNode1" presStyleIdx="2" presStyleCnt="3" custLinFactNeighborX="-6497" custLinFactNeighborY="1308"/>
      <dgm:spPr/>
      <dgm:t>
        <a:bodyPr/>
        <a:lstStyle/>
        <a:p>
          <a:endParaRPr lang="en-US"/>
        </a:p>
      </dgm:t>
    </dgm:pt>
    <dgm:pt modelId="{3D601C46-F47A-4F49-BF37-CDDE9F3D95A0}" type="pres">
      <dgm:prSet presAssocID="{F940C277-3A08-FA4B-B7A6-EBF301A3C9FA}" presName="circ3Tx" presStyleLbl="revTx" presStyleIdx="0" presStyleCnt="0">
        <dgm:presLayoutVars>
          <dgm:chMax val="0"/>
          <dgm:chPref val="0"/>
          <dgm:bulletEnabled val="1"/>
        </dgm:presLayoutVars>
      </dgm:prSet>
      <dgm:spPr/>
      <dgm:t>
        <a:bodyPr/>
        <a:lstStyle/>
        <a:p>
          <a:endParaRPr lang="en-US"/>
        </a:p>
      </dgm:t>
    </dgm:pt>
  </dgm:ptLst>
  <dgm:cxnLst>
    <dgm:cxn modelId="{DF90463F-32DC-2642-9CC4-98F442549247}" type="presOf" srcId="{F940C277-3A08-FA4B-B7A6-EBF301A3C9FA}" destId="{1DB90993-FAE8-5A43-980D-96DA8FC6D0E9}" srcOrd="0" destOrd="0" presId="urn:microsoft.com/office/officeart/2005/8/layout/venn1"/>
    <dgm:cxn modelId="{2377469D-CEDF-2843-B20B-C71E55055E12}" type="presOf" srcId="{545AC093-208C-5B4C-B3B7-F4BA26BC6048}" destId="{3C215C56-EAD6-7248-8833-93955136ABB6}" srcOrd="0" destOrd="0" presId="urn:microsoft.com/office/officeart/2005/8/layout/venn1"/>
    <dgm:cxn modelId="{A495655A-9E74-104D-AF86-3E28928BFEB4}" type="presOf" srcId="{C6550116-669C-1E4E-B7EC-F017D966CB96}" destId="{C4469904-9C3B-6544-A119-94F6CF127E53}" srcOrd="1" destOrd="0" presId="urn:microsoft.com/office/officeart/2005/8/layout/venn1"/>
    <dgm:cxn modelId="{EFB43A7C-351A-1B4A-8BFF-EAA27B88622F}" type="presOf" srcId="{545AC093-208C-5B4C-B3B7-F4BA26BC6048}" destId="{052431D0-875D-D54E-B975-6E601024B172}" srcOrd="1" destOrd="0" presId="urn:microsoft.com/office/officeart/2005/8/layout/venn1"/>
    <dgm:cxn modelId="{9DC6C5F3-7412-BD4F-8414-B03EEBD15CA7}" srcId="{B015B6B9-8F2C-EF4C-80C6-25E84110EE59}" destId="{545AC093-208C-5B4C-B3B7-F4BA26BC6048}" srcOrd="1" destOrd="0" parTransId="{A36C2E4E-04D1-5D4A-A367-E4B33FE5BE82}" sibTransId="{B22B3A1F-7195-B548-9EA9-875B622251DD}"/>
    <dgm:cxn modelId="{AA5604C4-84AB-A04D-9768-CDDA4A520483}" type="presOf" srcId="{B015B6B9-8F2C-EF4C-80C6-25E84110EE59}" destId="{3D99CB5A-B38A-3F45-9DB5-E7E9B8646836}" srcOrd="0" destOrd="0" presId="urn:microsoft.com/office/officeart/2005/8/layout/venn1"/>
    <dgm:cxn modelId="{EDA4A79E-25E7-0B40-9886-88A6240415F4}" srcId="{B015B6B9-8F2C-EF4C-80C6-25E84110EE59}" destId="{F940C277-3A08-FA4B-B7A6-EBF301A3C9FA}" srcOrd="2" destOrd="0" parTransId="{C28F6EC0-60E5-7B48-A494-052FDF8F1597}" sibTransId="{4CF8B3BC-1D17-6D41-83D8-5165B6D3B461}"/>
    <dgm:cxn modelId="{2BA4066C-44E1-DC4D-BAEF-6FE1E4344251}" srcId="{B015B6B9-8F2C-EF4C-80C6-25E84110EE59}" destId="{C6550116-669C-1E4E-B7EC-F017D966CB96}" srcOrd="0" destOrd="0" parTransId="{0A09CB8A-A99C-514A-BDBF-26B1FC91AA06}" sibTransId="{7D9058B0-E9D3-714F-8F7F-06D97127CBE5}"/>
    <dgm:cxn modelId="{00B94167-6A5B-0045-9350-85289A66D735}" type="presOf" srcId="{C6550116-669C-1E4E-B7EC-F017D966CB96}" destId="{C08F2CBA-CD5F-034E-A2FA-017360101524}" srcOrd="0" destOrd="0" presId="urn:microsoft.com/office/officeart/2005/8/layout/venn1"/>
    <dgm:cxn modelId="{2B2629C0-79AB-FB41-919C-D709AE3EB9E8}" type="presOf" srcId="{F940C277-3A08-FA4B-B7A6-EBF301A3C9FA}" destId="{3D601C46-F47A-4F49-BF37-CDDE9F3D95A0}" srcOrd="1" destOrd="0" presId="urn:microsoft.com/office/officeart/2005/8/layout/venn1"/>
    <dgm:cxn modelId="{3E930CE9-6C13-EB4D-AC69-F2899E6B88D1}" type="presParOf" srcId="{3D99CB5A-B38A-3F45-9DB5-E7E9B8646836}" destId="{C08F2CBA-CD5F-034E-A2FA-017360101524}" srcOrd="0" destOrd="0" presId="urn:microsoft.com/office/officeart/2005/8/layout/venn1"/>
    <dgm:cxn modelId="{4DDE401C-4109-EE4D-9067-D061011AC8A7}" type="presParOf" srcId="{3D99CB5A-B38A-3F45-9DB5-E7E9B8646836}" destId="{C4469904-9C3B-6544-A119-94F6CF127E53}" srcOrd="1" destOrd="0" presId="urn:microsoft.com/office/officeart/2005/8/layout/venn1"/>
    <dgm:cxn modelId="{EE72C1ED-5F14-0C41-A50C-AB669408C86C}" type="presParOf" srcId="{3D99CB5A-B38A-3F45-9DB5-E7E9B8646836}" destId="{3C215C56-EAD6-7248-8833-93955136ABB6}" srcOrd="2" destOrd="0" presId="urn:microsoft.com/office/officeart/2005/8/layout/venn1"/>
    <dgm:cxn modelId="{6F8C20F8-AE41-314D-B046-1973FB8FCC21}" type="presParOf" srcId="{3D99CB5A-B38A-3F45-9DB5-E7E9B8646836}" destId="{052431D0-875D-D54E-B975-6E601024B172}" srcOrd="3" destOrd="0" presId="urn:microsoft.com/office/officeart/2005/8/layout/venn1"/>
    <dgm:cxn modelId="{87AFD0BC-EB57-3044-8F49-AFC062676A58}" type="presParOf" srcId="{3D99CB5A-B38A-3F45-9DB5-E7E9B8646836}" destId="{1DB90993-FAE8-5A43-980D-96DA8FC6D0E9}" srcOrd="4" destOrd="0" presId="urn:microsoft.com/office/officeart/2005/8/layout/venn1"/>
    <dgm:cxn modelId="{3602CFE2-9D5E-4F44-A7D8-21925EC899C5}" type="presParOf" srcId="{3D99CB5A-B38A-3F45-9DB5-E7E9B8646836}" destId="{3D601C46-F47A-4F49-BF37-CDDE9F3D95A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EB675-AAC9-254C-BB34-79514AE66DED}"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47D00B12-7285-4E48-A718-A7AB4241F5F7}">
      <dgm:prSet phldrT="[Text]"/>
      <dgm:spPr>
        <a:solidFill>
          <a:schemeClr val="accent3">
            <a:lumMod val="75000"/>
          </a:schemeClr>
        </a:solidFill>
      </dgm:spPr>
      <dgm:t>
        <a:bodyPr/>
        <a:lstStyle/>
        <a:p>
          <a:r>
            <a:rPr lang="en-US" dirty="0" smtClean="0"/>
            <a:t>Structure</a:t>
          </a:r>
          <a:endParaRPr lang="en-US" dirty="0"/>
        </a:p>
      </dgm:t>
    </dgm:pt>
    <dgm:pt modelId="{84ECF953-E67E-6A4B-9D0E-4922DF8C0282}" type="parTrans" cxnId="{03A6AC8E-D385-F14F-B047-6A06F3AF6F68}">
      <dgm:prSet/>
      <dgm:spPr/>
      <dgm:t>
        <a:bodyPr/>
        <a:lstStyle/>
        <a:p>
          <a:endParaRPr lang="en-US"/>
        </a:p>
      </dgm:t>
    </dgm:pt>
    <dgm:pt modelId="{24A306DB-C7D7-BA4E-9311-4D86D54AD9A9}" type="sibTrans" cxnId="{03A6AC8E-D385-F14F-B047-6A06F3AF6F68}">
      <dgm:prSet/>
      <dgm:spPr/>
      <dgm:t>
        <a:bodyPr/>
        <a:lstStyle/>
        <a:p>
          <a:endParaRPr lang="en-US"/>
        </a:p>
      </dgm:t>
    </dgm:pt>
    <dgm:pt modelId="{423B7597-5334-0845-9045-39E41A39D29B}">
      <dgm:prSet phldrT="[Text]"/>
      <dgm:spPr/>
      <dgm:t>
        <a:bodyPr/>
        <a:lstStyle/>
        <a:p>
          <a:endParaRPr lang="en-US" dirty="0"/>
        </a:p>
      </dgm:t>
    </dgm:pt>
    <dgm:pt modelId="{0374D823-DABC-3E4F-A48D-BE1B77AAB9FB}" type="parTrans" cxnId="{0E55541F-96CE-AE4B-BA9C-365AA8499C88}">
      <dgm:prSet/>
      <dgm:spPr/>
      <dgm:t>
        <a:bodyPr/>
        <a:lstStyle/>
        <a:p>
          <a:endParaRPr lang="en-US"/>
        </a:p>
      </dgm:t>
    </dgm:pt>
    <dgm:pt modelId="{94CA8EDC-5BB6-2943-B07D-80413B36E39D}" type="sibTrans" cxnId="{0E55541F-96CE-AE4B-BA9C-365AA8499C88}">
      <dgm:prSet/>
      <dgm:spPr/>
      <dgm:t>
        <a:bodyPr/>
        <a:lstStyle/>
        <a:p>
          <a:endParaRPr lang="en-US"/>
        </a:p>
      </dgm:t>
    </dgm:pt>
    <dgm:pt modelId="{F042BBB6-5819-5946-B875-BC0DEBC20AE3}">
      <dgm:prSet phldrT="[Text]"/>
      <dgm:spPr>
        <a:solidFill>
          <a:schemeClr val="accent3">
            <a:lumMod val="75000"/>
          </a:schemeClr>
        </a:solidFill>
      </dgm:spPr>
      <dgm:t>
        <a:bodyPr/>
        <a:lstStyle/>
        <a:p>
          <a:r>
            <a:rPr lang="en-US" dirty="0" smtClean="0"/>
            <a:t>Culture</a:t>
          </a:r>
          <a:endParaRPr lang="en-US" dirty="0"/>
        </a:p>
      </dgm:t>
    </dgm:pt>
    <dgm:pt modelId="{0E77AE7D-70AA-8843-9A25-3FA26A353FF2}" type="sibTrans" cxnId="{D08E0821-4AE6-B243-9539-57F8539B222C}">
      <dgm:prSet/>
      <dgm:spPr/>
      <dgm:t>
        <a:bodyPr/>
        <a:lstStyle/>
        <a:p>
          <a:endParaRPr lang="en-US"/>
        </a:p>
      </dgm:t>
    </dgm:pt>
    <dgm:pt modelId="{7BD4BD8B-F24A-4447-AE94-98B0FF626D21}" type="parTrans" cxnId="{D08E0821-4AE6-B243-9539-57F8539B222C}">
      <dgm:prSet/>
      <dgm:spPr/>
      <dgm:t>
        <a:bodyPr/>
        <a:lstStyle/>
        <a:p>
          <a:endParaRPr lang="en-US"/>
        </a:p>
      </dgm:t>
    </dgm:pt>
    <dgm:pt modelId="{F141D11C-515E-DF40-98B5-38A78C0F0FEC}">
      <dgm:prSet phldrT="[Text]"/>
      <dgm:spPr>
        <a:solidFill>
          <a:schemeClr val="accent3">
            <a:lumMod val="75000"/>
          </a:schemeClr>
        </a:solidFill>
      </dgm:spPr>
      <dgm:t>
        <a:bodyPr/>
        <a:lstStyle/>
        <a:p>
          <a:r>
            <a:rPr lang="en-US" dirty="0" smtClean="0"/>
            <a:t>Leadership Support</a:t>
          </a:r>
          <a:endParaRPr lang="en-US" dirty="0"/>
        </a:p>
      </dgm:t>
    </dgm:pt>
    <dgm:pt modelId="{1394820B-8DEC-DE41-85F9-5DAFED1A9F45}" type="sibTrans" cxnId="{C7D12572-C1AE-CB45-9235-ADFE4152944E}">
      <dgm:prSet/>
      <dgm:spPr/>
      <dgm:t>
        <a:bodyPr/>
        <a:lstStyle/>
        <a:p>
          <a:endParaRPr lang="en-US"/>
        </a:p>
      </dgm:t>
    </dgm:pt>
    <dgm:pt modelId="{5CD822B3-0AE1-2445-847C-4C959BAD9EE3}" type="parTrans" cxnId="{C7D12572-C1AE-CB45-9235-ADFE4152944E}">
      <dgm:prSet/>
      <dgm:spPr/>
      <dgm:t>
        <a:bodyPr/>
        <a:lstStyle/>
        <a:p>
          <a:endParaRPr lang="en-US"/>
        </a:p>
      </dgm:t>
    </dgm:pt>
    <dgm:pt modelId="{DFE5D652-8589-8B4D-812F-88D9073225B4}" type="pres">
      <dgm:prSet presAssocID="{379EB675-AAC9-254C-BB34-79514AE66DED}" presName="Name0" presStyleCnt="0">
        <dgm:presLayoutVars>
          <dgm:chMax val="4"/>
          <dgm:resizeHandles val="exact"/>
        </dgm:presLayoutVars>
      </dgm:prSet>
      <dgm:spPr/>
      <dgm:t>
        <a:bodyPr/>
        <a:lstStyle/>
        <a:p>
          <a:endParaRPr lang="en-US"/>
        </a:p>
      </dgm:t>
    </dgm:pt>
    <dgm:pt modelId="{7B59FC66-B071-7140-BC17-7D335D57DD65}" type="pres">
      <dgm:prSet presAssocID="{379EB675-AAC9-254C-BB34-79514AE66DED}" presName="ellipse" presStyleLbl="trBgShp" presStyleIdx="0" presStyleCnt="1"/>
      <dgm:spPr>
        <a:ln>
          <a:solidFill>
            <a:schemeClr val="tx1">
              <a:lumMod val="65000"/>
              <a:lumOff val="35000"/>
            </a:schemeClr>
          </a:solidFill>
        </a:ln>
      </dgm:spPr>
    </dgm:pt>
    <dgm:pt modelId="{B88E6861-F47C-C846-AB2E-B2BAC205D471}" type="pres">
      <dgm:prSet presAssocID="{379EB675-AAC9-254C-BB34-79514AE66DED}" presName="arrow1" presStyleLbl="fgShp" presStyleIdx="0" presStyleCnt="1"/>
      <dgm:spPr>
        <a:solidFill>
          <a:srgbClr val="77933C"/>
        </a:solidFill>
      </dgm:spPr>
    </dgm:pt>
    <dgm:pt modelId="{9A819264-453A-3A4F-8CCC-51EEC43CC184}" type="pres">
      <dgm:prSet presAssocID="{379EB675-AAC9-254C-BB34-79514AE66DED}" presName="rectangle" presStyleLbl="revTx" presStyleIdx="0" presStyleCnt="1">
        <dgm:presLayoutVars>
          <dgm:bulletEnabled val="1"/>
        </dgm:presLayoutVars>
      </dgm:prSet>
      <dgm:spPr/>
      <dgm:t>
        <a:bodyPr/>
        <a:lstStyle/>
        <a:p>
          <a:endParaRPr lang="en-US"/>
        </a:p>
      </dgm:t>
    </dgm:pt>
    <dgm:pt modelId="{84B3C46A-0236-6B40-8D39-66C2F346713D}" type="pres">
      <dgm:prSet presAssocID="{F042BBB6-5819-5946-B875-BC0DEBC20AE3}" presName="item1" presStyleLbl="node1" presStyleIdx="0" presStyleCnt="3">
        <dgm:presLayoutVars>
          <dgm:bulletEnabled val="1"/>
        </dgm:presLayoutVars>
      </dgm:prSet>
      <dgm:spPr/>
      <dgm:t>
        <a:bodyPr/>
        <a:lstStyle/>
        <a:p>
          <a:endParaRPr lang="en-US"/>
        </a:p>
      </dgm:t>
    </dgm:pt>
    <dgm:pt modelId="{93D1EFFF-6F11-BF43-AAAC-7B709DA77C8E}" type="pres">
      <dgm:prSet presAssocID="{F141D11C-515E-DF40-98B5-38A78C0F0FEC}" presName="item2" presStyleLbl="node1" presStyleIdx="1" presStyleCnt="3">
        <dgm:presLayoutVars>
          <dgm:bulletEnabled val="1"/>
        </dgm:presLayoutVars>
      </dgm:prSet>
      <dgm:spPr/>
      <dgm:t>
        <a:bodyPr/>
        <a:lstStyle/>
        <a:p>
          <a:endParaRPr lang="en-US"/>
        </a:p>
      </dgm:t>
    </dgm:pt>
    <dgm:pt modelId="{7ADD9419-6BD8-5443-BB2F-FEFA6369D8E3}" type="pres">
      <dgm:prSet presAssocID="{423B7597-5334-0845-9045-39E41A39D29B}" presName="item3" presStyleLbl="node1" presStyleIdx="2" presStyleCnt="3">
        <dgm:presLayoutVars>
          <dgm:bulletEnabled val="1"/>
        </dgm:presLayoutVars>
      </dgm:prSet>
      <dgm:spPr/>
      <dgm:t>
        <a:bodyPr/>
        <a:lstStyle/>
        <a:p>
          <a:endParaRPr lang="en-US"/>
        </a:p>
      </dgm:t>
    </dgm:pt>
    <dgm:pt modelId="{58D3AB32-E9CC-8D43-8001-95E6C7A250EA}" type="pres">
      <dgm:prSet presAssocID="{379EB675-AAC9-254C-BB34-79514AE66DED}" presName="funnel" presStyleLbl="trAlignAcc1" presStyleIdx="0" presStyleCnt="1"/>
      <dgm:spPr>
        <a:ln>
          <a:solidFill>
            <a:schemeClr val="tx1">
              <a:lumMod val="65000"/>
              <a:lumOff val="35000"/>
            </a:schemeClr>
          </a:solidFill>
        </a:ln>
      </dgm:spPr>
      <dgm:t>
        <a:bodyPr/>
        <a:lstStyle/>
        <a:p>
          <a:endParaRPr lang="en-US"/>
        </a:p>
      </dgm:t>
    </dgm:pt>
  </dgm:ptLst>
  <dgm:cxnLst>
    <dgm:cxn modelId="{0E55541F-96CE-AE4B-BA9C-365AA8499C88}" srcId="{379EB675-AAC9-254C-BB34-79514AE66DED}" destId="{423B7597-5334-0845-9045-39E41A39D29B}" srcOrd="3" destOrd="0" parTransId="{0374D823-DABC-3E4F-A48D-BE1B77AAB9FB}" sibTransId="{94CA8EDC-5BB6-2943-B07D-80413B36E39D}"/>
    <dgm:cxn modelId="{C5BD3069-FD74-9A45-82FB-A094568036ED}" type="presOf" srcId="{423B7597-5334-0845-9045-39E41A39D29B}" destId="{9A819264-453A-3A4F-8CCC-51EEC43CC184}" srcOrd="0" destOrd="0" presId="urn:microsoft.com/office/officeart/2005/8/layout/funnel1"/>
    <dgm:cxn modelId="{03A6AC8E-D385-F14F-B047-6A06F3AF6F68}" srcId="{379EB675-AAC9-254C-BB34-79514AE66DED}" destId="{47D00B12-7285-4E48-A718-A7AB4241F5F7}" srcOrd="0" destOrd="0" parTransId="{84ECF953-E67E-6A4B-9D0E-4922DF8C0282}" sibTransId="{24A306DB-C7D7-BA4E-9311-4D86D54AD9A9}"/>
    <dgm:cxn modelId="{8D4693FA-9CD5-6948-B41A-4A6F80BC2D80}" type="presOf" srcId="{F042BBB6-5819-5946-B875-BC0DEBC20AE3}" destId="{93D1EFFF-6F11-BF43-AAAC-7B709DA77C8E}" srcOrd="0" destOrd="0" presId="urn:microsoft.com/office/officeart/2005/8/layout/funnel1"/>
    <dgm:cxn modelId="{C7D12572-C1AE-CB45-9235-ADFE4152944E}" srcId="{379EB675-AAC9-254C-BB34-79514AE66DED}" destId="{F141D11C-515E-DF40-98B5-38A78C0F0FEC}" srcOrd="2" destOrd="0" parTransId="{5CD822B3-0AE1-2445-847C-4C959BAD9EE3}" sibTransId="{1394820B-8DEC-DE41-85F9-5DAFED1A9F45}"/>
    <dgm:cxn modelId="{2F189EE5-3916-B346-B149-9F5EC9474BD3}" type="presOf" srcId="{F141D11C-515E-DF40-98B5-38A78C0F0FEC}" destId="{84B3C46A-0236-6B40-8D39-66C2F346713D}" srcOrd="0" destOrd="0" presId="urn:microsoft.com/office/officeart/2005/8/layout/funnel1"/>
    <dgm:cxn modelId="{687C1812-10B0-3A4F-BC37-FDFAB358C8B3}" type="presOf" srcId="{47D00B12-7285-4E48-A718-A7AB4241F5F7}" destId="{7ADD9419-6BD8-5443-BB2F-FEFA6369D8E3}" srcOrd="0" destOrd="0" presId="urn:microsoft.com/office/officeart/2005/8/layout/funnel1"/>
    <dgm:cxn modelId="{6310BB6D-90B1-9E4D-8906-4F63C0293C8E}" type="presOf" srcId="{379EB675-AAC9-254C-BB34-79514AE66DED}" destId="{DFE5D652-8589-8B4D-812F-88D9073225B4}" srcOrd="0" destOrd="0" presId="urn:microsoft.com/office/officeart/2005/8/layout/funnel1"/>
    <dgm:cxn modelId="{D08E0821-4AE6-B243-9539-57F8539B222C}" srcId="{379EB675-AAC9-254C-BB34-79514AE66DED}" destId="{F042BBB6-5819-5946-B875-BC0DEBC20AE3}" srcOrd="1" destOrd="0" parTransId="{7BD4BD8B-F24A-4447-AE94-98B0FF626D21}" sibTransId="{0E77AE7D-70AA-8843-9A25-3FA26A353FF2}"/>
    <dgm:cxn modelId="{4AF1CECA-3B05-1F48-B5F1-5E68F573E1EB}" type="presParOf" srcId="{DFE5D652-8589-8B4D-812F-88D9073225B4}" destId="{7B59FC66-B071-7140-BC17-7D335D57DD65}" srcOrd="0" destOrd="0" presId="urn:microsoft.com/office/officeart/2005/8/layout/funnel1"/>
    <dgm:cxn modelId="{4B21E879-7FD8-444D-9F6F-8A329BB52026}" type="presParOf" srcId="{DFE5D652-8589-8B4D-812F-88D9073225B4}" destId="{B88E6861-F47C-C846-AB2E-B2BAC205D471}" srcOrd="1" destOrd="0" presId="urn:microsoft.com/office/officeart/2005/8/layout/funnel1"/>
    <dgm:cxn modelId="{3175B491-181E-CA4A-889E-AB21BFDF9F8F}" type="presParOf" srcId="{DFE5D652-8589-8B4D-812F-88D9073225B4}" destId="{9A819264-453A-3A4F-8CCC-51EEC43CC184}" srcOrd="2" destOrd="0" presId="urn:microsoft.com/office/officeart/2005/8/layout/funnel1"/>
    <dgm:cxn modelId="{A94A5310-D111-CC44-A4EA-8482368BDAA6}" type="presParOf" srcId="{DFE5D652-8589-8B4D-812F-88D9073225B4}" destId="{84B3C46A-0236-6B40-8D39-66C2F346713D}" srcOrd="3" destOrd="0" presId="urn:microsoft.com/office/officeart/2005/8/layout/funnel1"/>
    <dgm:cxn modelId="{1EB28D5E-3F59-0243-B4DB-41E08358C5AD}" type="presParOf" srcId="{DFE5D652-8589-8B4D-812F-88D9073225B4}" destId="{93D1EFFF-6F11-BF43-AAAC-7B709DA77C8E}" srcOrd="4" destOrd="0" presId="urn:microsoft.com/office/officeart/2005/8/layout/funnel1"/>
    <dgm:cxn modelId="{524C2083-B09A-3442-AB61-15CCAF874E56}" type="presParOf" srcId="{DFE5D652-8589-8B4D-812F-88D9073225B4}" destId="{7ADD9419-6BD8-5443-BB2F-FEFA6369D8E3}" srcOrd="5" destOrd="0" presId="urn:microsoft.com/office/officeart/2005/8/layout/funnel1"/>
    <dgm:cxn modelId="{93AD2E50-0DFA-EC44-AA28-8C5D8E2DA1D0}" type="presParOf" srcId="{DFE5D652-8589-8B4D-812F-88D9073225B4}" destId="{58D3AB32-E9CC-8D43-8001-95E6C7A250E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F2CBA-CD5F-034E-A2FA-017360101524}">
      <dsp:nvSpPr>
        <dsp:cNvPr id="0" name=""/>
        <dsp:cNvSpPr/>
      </dsp:nvSpPr>
      <dsp:spPr>
        <a:xfrm>
          <a:off x="2713216" y="0"/>
          <a:ext cx="3510915" cy="3510915"/>
        </a:xfrm>
        <a:prstGeom prst="ellipse">
          <a:avLst/>
        </a:prstGeom>
        <a:solidFill>
          <a:schemeClr val="accent3">
            <a:lumMod val="60000"/>
            <a:lumOff val="40000"/>
          </a:schemeClr>
        </a:solidFill>
        <a:ln w="28575" cmpd="sng">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100000"/>
            </a:lnSpc>
            <a:spcBef>
              <a:spcPct val="0"/>
            </a:spcBef>
            <a:spcAft>
              <a:spcPts val="0"/>
            </a:spcAft>
          </a:pPr>
          <a:r>
            <a:rPr lang="en-US" sz="4400" b="1" kern="1200" dirty="0" smtClean="0"/>
            <a:t>PEOPLE</a:t>
          </a:r>
          <a:endParaRPr lang="en-US" sz="4400" b="1" kern="1200" dirty="0"/>
        </a:p>
      </dsp:txBody>
      <dsp:txXfrm>
        <a:off x="3181338" y="614410"/>
        <a:ext cx="2574671" cy="1579911"/>
      </dsp:txXfrm>
    </dsp:sp>
    <dsp:sp modelId="{3C215C56-EAD6-7248-8833-93955136ABB6}">
      <dsp:nvSpPr>
        <dsp:cNvPr id="0" name=""/>
        <dsp:cNvSpPr/>
      </dsp:nvSpPr>
      <dsp:spPr>
        <a:xfrm>
          <a:off x="4208175" y="2313388"/>
          <a:ext cx="3510915" cy="3510915"/>
        </a:xfrm>
        <a:prstGeom prst="ellipse">
          <a:avLst/>
        </a:prstGeom>
        <a:solidFill>
          <a:schemeClr val="accent6">
            <a:lumMod val="75000"/>
            <a:alpha val="50000"/>
          </a:schemeClr>
        </a:solidFill>
        <a:ln w="28575" cmpd="sng">
          <a:solidFill>
            <a:srgbClr val="00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955800">
            <a:lnSpc>
              <a:spcPct val="90000"/>
            </a:lnSpc>
            <a:spcBef>
              <a:spcPct val="0"/>
            </a:spcBef>
            <a:spcAft>
              <a:spcPct val="35000"/>
            </a:spcAft>
          </a:pPr>
          <a:r>
            <a:rPr lang="en-US" sz="4400" b="1" kern="1200" dirty="0" smtClean="0"/>
            <a:t>PROCESS</a:t>
          </a:r>
          <a:endParaRPr lang="en-US" sz="4400" b="1" kern="1200" dirty="0"/>
        </a:p>
      </dsp:txBody>
      <dsp:txXfrm>
        <a:off x="5281930" y="3220375"/>
        <a:ext cx="2106549" cy="1931003"/>
      </dsp:txXfrm>
    </dsp:sp>
    <dsp:sp modelId="{1DB90993-FAE8-5A43-980D-96DA8FC6D0E9}">
      <dsp:nvSpPr>
        <dsp:cNvPr id="0" name=""/>
        <dsp:cNvSpPr/>
      </dsp:nvSpPr>
      <dsp:spPr>
        <a:xfrm>
          <a:off x="1218256" y="2313388"/>
          <a:ext cx="3510915" cy="3510915"/>
        </a:xfrm>
        <a:prstGeom prst="ellipse">
          <a:avLst/>
        </a:prstGeom>
        <a:solidFill>
          <a:srgbClr val="EDBD3D">
            <a:alpha val="50000"/>
          </a:srgbClr>
        </a:solidFill>
        <a:ln w="28575" cmpd="sng">
          <a:solidFill>
            <a:srgbClr val="00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b="1" kern="1200" dirty="0" smtClean="0"/>
            <a:t>PLACE</a:t>
          </a:r>
          <a:endParaRPr lang="en-US" sz="4400" b="1" kern="1200" dirty="0"/>
        </a:p>
      </dsp:txBody>
      <dsp:txXfrm>
        <a:off x="1548867" y="3220375"/>
        <a:ext cx="2106549" cy="1931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9FC66-B071-7140-BC17-7D335D57DD65}">
      <dsp:nvSpPr>
        <dsp:cNvPr id="0" name=""/>
        <dsp:cNvSpPr/>
      </dsp:nvSpPr>
      <dsp:spPr>
        <a:xfrm>
          <a:off x="1603586" y="272390"/>
          <a:ext cx="5405900" cy="1877398"/>
        </a:xfrm>
        <a:prstGeom prst="ellipse">
          <a:avLst/>
        </a:prstGeom>
        <a:solidFill>
          <a:schemeClr val="accent1">
            <a:tint val="50000"/>
            <a:alpha val="40000"/>
            <a:hueOff val="0"/>
            <a:satOff val="0"/>
            <a:lumOff val="0"/>
            <a:alphaOff val="0"/>
          </a:schemeClr>
        </a:solidFill>
        <a:ln>
          <a:solidFill>
            <a:schemeClr val="tx1">
              <a:lumMod val="65000"/>
              <a:lumOff val="35000"/>
            </a:schemeClr>
          </a:solidFill>
        </a:ln>
        <a:effectLst/>
      </dsp:spPr>
      <dsp:style>
        <a:lnRef idx="0">
          <a:scrgbClr r="0" g="0" b="0"/>
        </a:lnRef>
        <a:fillRef idx="1">
          <a:scrgbClr r="0" g="0" b="0"/>
        </a:fillRef>
        <a:effectRef idx="0">
          <a:scrgbClr r="0" g="0" b="0"/>
        </a:effectRef>
        <a:fontRef idx="minor"/>
      </dsp:style>
    </dsp:sp>
    <dsp:sp modelId="{B88E6861-F47C-C846-AB2E-B2BAC205D471}">
      <dsp:nvSpPr>
        <dsp:cNvPr id="0" name=""/>
        <dsp:cNvSpPr/>
      </dsp:nvSpPr>
      <dsp:spPr>
        <a:xfrm>
          <a:off x="3791090" y="4869501"/>
          <a:ext cx="1047655" cy="670499"/>
        </a:xfrm>
        <a:prstGeom prst="downArrow">
          <a:avLst/>
        </a:prstGeom>
        <a:solidFill>
          <a:srgbClr val="77933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9A819264-453A-3A4F-8CCC-51EEC43CC184}">
      <dsp:nvSpPr>
        <dsp:cNvPr id="0" name=""/>
        <dsp:cNvSpPr/>
      </dsp:nvSpPr>
      <dsp:spPr>
        <a:xfrm>
          <a:off x="1800546" y="5405900"/>
          <a:ext cx="5028744" cy="125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US" sz="4400" kern="1200" dirty="0"/>
        </a:p>
      </dsp:txBody>
      <dsp:txXfrm>
        <a:off x="1800546" y="5405900"/>
        <a:ext cx="5028744" cy="1257186"/>
      </dsp:txXfrm>
    </dsp:sp>
    <dsp:sp modelId="{84B3C46A-0236-6B40-8D39-66C2F346713D}">
      <dsp:nvSpPr>
        <dsp:cNvPr id="0" name=""/>
        <dsp:cNvSpPr/>
      </dsp:nvSpPr>
      <dsp:spPr>
        <a:xfrm>
          <a:off x="3568988" y="2294783"/>
          <a:ext cx="1885779" cy="1885779"/>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Leadership Support</a:t>
          </a:r>
          <a:endParaRPr lang="en-US" sz="2200" kern="1200" dirty="0"/>
        </a:p>
      </dsp:txBody>
      <dsp:txXfrm>
        <a:off x="3845154" y="2570949"/>
        <a:ext cx="1333447" cy="1333447"/>
      </dsp:txXfrm>
    </dsp:sp>
    <dsp:sp modelId="{93D1EFFF-6F11-BF43-AAAC-7B709DA77C8E}">
      <dsp:nvSpPr>
        <dsp:cNvPr id="0" name=""/>
        <dsp:cNvSpPr/>
      </dsp:nvSpPr>
      <dsp:spPr>
        <a:xfrm>
          <a:off x="2219608" y="880030"/>
          <a:ext cx="1885779" cy="1885779"/>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Culture</a:t>
          </a:r>
          <a:endParaRPr lang="en-US" sz="2200" kern="1200" dirty="0"/>
        </a:p>
      </dsp:txBody>
      <dsp:txXfrm>
        <a:off x="2495774" y="1156196"/>
        <a:ext cx="1333447" cy="1333447"/>
      </dsp:txXfrm>
    </dsp:sp>
    <dsp:sp modelId="{7ADD9419-6BD8-5443-BB2F-FEFA6369D8E3}">
      <dsp:nvSpPr>
        <dsp:cNvPr id="0" name=""/>
        <dsp:cNvSpPr/>
      </dsp:nvSpPr>
      <dsp:spPr>
        <a:xfrm>
          <a:off x="4147293" y="424090"/>
          <a:ext cx="1885779" cy="1885779"/>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Structure</a:t>
          </a:r>
          <a:endParaRPr lang="en-US" sz="2200" kern="1200" dirty="0"/>
        </a:p>
      </dsp:txBody>
      <dsp:txXfrm>
        <a:off x="4423459" y="700256"/>
        <a:ext cx="1333447" cy="1333447"/>
      </dsp:txXfrm>
    </dsp:sp>
    <dsp:sp modelId="{58D3AB32-E9CC-8D43-8001-95E6C7A250EA}">
      <dsp:nvSpPr>
        <dsp:cNvPr id="0" name=""/>
        <dsp:cNvSpPr/>
      </dsp:nvSpPr>
      <dsp:spPr>
        <a:xfrm>
          <a:off x="1381484" y="41906"/>
          <a:ext cx="5866868" cy="4693495"/>
        </a:xfrm>
        <a:prstGeom prst="funnel">
          <a:avLst/>
        </a:prstGeom>
        <a:solidFill>
          <a:schemeClr val="lt1">
            <a:alpha val="40000"/>
            <a:hueOff val="0"/>
            <a:satOff val="0"/>
            <a:lumOff val="0"/>
            <a:alphaOff val="0"/>
          </a:schemeClr>
        </a:solidFill>
        <a:ln w="9525" cap="flat" cmpd="sng" algn="ctr">
          <a:solidFill>
            <a:schemeClr val="tx1">
              <a:lumMod val="65000"/>
              <a:lumOff val="3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44AD86-4422-9847-9155-4AF0F496A001}" type="datetimeFigureOut">
              <a:rPr lang="en-US" smtClean="0"/>
              <a:t>3/19/14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587C96-39AD-C747-822D-6B13CC13182E}" type="slidenum">
              <a:rPr lang="en-US" smtClean="0"/>
              <a:t>‹#›</a:t>
            </a:fld>
            <a:endParaRPr lang="en-US"/>
          </a:p>
        </p:txBody>
      </p:sp>
    </p:spTree>
    <p:extLst>
      <p:ext uri="{BB962C8B-B14F-4D97-AF65-F5344CB8AC3E}">
        <p14:creationId xmlns:p14="http://schemas.microsoft.com/office/powerpoint/2010/main" val="2385775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4B1A5-FE07-5C4E-B0B8-0CC19166F802}" type="datetimeFigureOut">
              <a:rPr lang="en-US" smtClean="0"/>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2BF02-4CA0-6A46-BD3C-C4644136D3B8}" type="slidenum">
              <a:rPr lang="en-US" smtClean="0"/>
              <a:t>‹#›</a:t>
            </a:fld>
            <a:endParaRPr lang="en-US"/>
          </a:p>
        </p:txBody>
      </p:sp>
    </p:spTree>
    <p:extLst>
      <p:ext uri="{BB962C8B-B14F-4D97-AF65-F5344CB8AC3E}">
        <p14:creationId xmlns:p14="http://schemas.microsoft.com/office/powerpoint/2010/main" val="31238164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1315757"/>
            <a:ext cx="9171432" cy="2738610"/>
          </a:xfrm>
          <a:prstGeom prst="rect">
            <a:avLst/>
          </a:prstGeom>
          <a:solidFill>
            <a:srgbClr val="EDBD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952795"/>
            <a:ext cx="7772400" cy="1152522"/>
          </a:xfrm>
        </p:spPr>
        <p:txBody>
          <a:bodyPr/>
          <a:lstStyle>
            <a:lvl1pPr algn="ctr">
              <a:defRPr b="1" i="0">
                <a:solidFill>
                  <a:schemeClr val="tx1"/>
                </a:solidFill>
                <a:latin typeface="Cambria"/>
                <a:cs typeface="Cambria"/>
              </a:defRPr>
            </a:lvl1pPr>
          </a:lstStyle>
          <a:p>
            <a:endParaRPr lang="en-US" dirty="0"/>
          </a:p>
        </p:txBody>
      </p:sp>
      <p:sp>
        <p:nvSpPr>
          <p:cNvPr id="3" name="Subtitle 2"/>
          <p:cNvSpPr>
            <a:spLocks noGrp="1"/>
          </p:cNvSpPr>
          <p:nvPr>
            <p:ph type="subTitle" idx="1"/>
          </p:nvPr>
        </p:nvSpPr>
        <p:spPr>
          <a:xfrm>
            <a:off x="685800" y="4074719"/>
            <a:ext cx="7772400" cy="1127123"/>
          </a:xfrm>
        </p:spPr>
        <p:txBody>
          <a:bodyPr>
            <a:normAutofit/>
          </a:bodyPr>
          <a:lstStyle>
            <a:lvl1pPr marL="0" indent="0" algn="ctr">
              <a:buNone/>
              <a:defRPr sz="3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snc-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5498" y="417135"/>
            <a:ext cx="2803700" cy="1797243"/>
          </a:xfrm>
          <a:prstGeom prst="rect">
            <a:avLst/>
          </a:prstGeom>
        </p:spPr>
      </p:pic>
      <p:sp>
        <p:nvSpPr>
          <p:cNvPr id="9" name="TextBox 8"/>
          <p:cNvSpPr txBox="1"/>
          <p:nvPr userDrawn="1"/>
        </p:nvSpPr>
        <p:spPr>
          <a:xfrm>
            <a:off x="655198" y="2214378"/>
            <a:ext cx="7772400" cy="323165"/>
          </a:xfrm>
          <a:prstGeom prst="rect">
            <a:avLst/>
          </a:prstGeom>
          <a:noFill/>
        </p:spPr>
        <p:txBody>
          <a:bodyPr wrap="square" rtlCol="0">
            <a:spAutoFit/>
          </a:bodyPr>
          <a:lstStyle/>
          <a:p>
            <a:pPr algn="ctr"/>
            <a:r>
              <a:rPr lang="en-US" sz="1475" dirty="0" smtClean="0">
                <a:solidFill>
                  <a:schemeClr val="bg1"/>
                </a:solidFill>
                <a:latin typeface="Cambria"/>
                <a:cs typeface="Cambria"/>
              </a:rPr>
              <a:t>Information</a:t>
            </a:r>
            <a:r>
              <a:rPr lang="en-US" sz="1475" baseline="0" dirty="0" smtClean="0">
                <a:solidFill>
                  <a:schemeClr val="bg1"/>
                </a:solidFill>
                <a:latin typeface="Cambria"/>
                <a:cs typeface="Cambria"/>
              </a:rPr>
              <a:t> Technology Services</a:t>
            </a:r>
            <a:endParaRPr lang="en-US" sz="1475" dirty="0">
              <a:solidFill>
                <a:schemeClr val="bg1"/>
              </a:solidFill>
              <a:latin typeface="Cambria"/>
              <a:cs typeface="Cambria"/>
            </a:endParaRPr>
          </a:p>
        </p:txBody>
      </p:sp>
    </p:spTree>
    <p:extLst>
      <p:ext uri="{BB962C8B-B14F-4D97-AF65-F5344CB8AC3E}">
        <p14:creationId xmlns:p14="http://schemas.microsoft.com/office/powerpoint/2010/main" val="169803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63443"/>
            <a:ext cx="8229600" cy="379258"/>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St. Norbert College | Information Technology Services  October 8, 2012 </a:t>
            </a:r>
            <a:endParaRPr lang="en-US"/>
          </a:p>
        </p:txBody>
      </p:sp>
      <p:sp>
        <p:nvSpPr>
          <p:cNvPr id="6" name="Slide Number Placeholder 5"/>
          <p:cNvSpPr>
            <a:spLocks noGrp="1"/>
          </p:cNvSpPr>
          <p:nvPr>
            <p:ph type="sldNum" sz="quarter" idx="12"/>
          </p:nvPr>
        </p:nvSpPr>
        <p:spPr>
          <a:xfrm>
            <a:off x="6553200" y="6478742"/>
            <a:ext cx="2133600" cy="365125"/>
          </a:xfrm>
          <a:prstGeom prst="rect">
            <a:avLst/>
          </a:prstGeom>
        </p:spPr>
        <p:txBody>
          <a:bodyPr/>
          <a:lstStyle/>
          <a:p>
            <a:fld id="{C76B2023-0EEE-D144-A99F-C2C2267DBCDE}" type="slidenum">
              <a:rPr lang="en-US" smtClean="0"/>
              <a:t>‹#›</a:t>
            </a:fld>
            <a:endParaRPr lang="en-US"/>
          </a:p>
        </p:txBody>
      </p:sp>
    </p:spTree>
    <p:extLst>
      <p:ext uri="{BB962C8B-B14F-4D97-AF65-F5344CB8AC3E}">
        <p14:creationId xmlns:p14="http://schemas.microsoft.com/office/powerpoint/2010/main" val="160797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1A472B"/>
              </a:buClr>
              <a:buSzPct val="100000"/>
              <a:buFont typeface="Lucida Grande"/>
              <a:buChar char="»"/>
              <a:defRPr sz="3000">
                <a:solidFill>
                  <a:schemeClr val="tx1">
                    <a:lumMod val="75000"/>
                    <a:lumOff val="25000"/>
                  </a:schemeClr>
                </a:solidFill>
                <a:latin typeface="+mn-lt"/>
                <a:cs typeface="Arial"/>
              </a:defRPr>
            </a:lvl1pPr>
            <a:lvl2pPr marL="742950" indent="-285750">
              <a:buClr>
                <a:srgbClr val="1A472B"/>
              </a:buClr>
              <a:buSzPct val="100000"/>
              <a:buFont typeface="Lucida Grande"/>
              <a:buChar char="»"/>
              <a:defRPr sz="2600">
                <a:solidFill>
                  <a:schemeClr val="tx1">
                    <a:lumMod val="75000"/>
                    <a:lumOff val="25000"/>
                  </a:schemeClr>
                </a:solidFill>
                <a:latin typeface="+mn-lt"/>
                <a:cs typeface="Arial"/>
              </a:defRPr>
            </a:lvl2pPr>
            <a:lvl3pPr marL="1143000" indent="-228600">
              <a:buClr>
                <a:srgbClr val="1A472B"/>
              </a:buClr>
              <a:buSzPct val="100000"/>
              <a:buFont typeface="Lucida Grande"/>
              <a:buChar char="»"/>
              <a:defRPr sz="2200">
                <a:solidFill>
                  <a:schemeClr val="tx1">
                    <a:lumMod val="75000"/>
                    <a:lumOff val="25000"/>
                  </a:schemeClr>
                </a:solidFill>
                <a:latin typeface="+mn-lt"/>
                <a:cs typeface="Arial"/>
              </a:defRPr>
            </a:lvl3pPr>
            <a:lvl4pPr marL="1600200" indent="-228600">
              <a:buClr>
                <a:srgbClr val="1A472B"/>
              </a:buClr>
              <a:buSzPct val="100000"/>
              <a:buFont typeface="Lucida Grande"/>
              <a:buChar char="»"/>
              <a:defRPr sz="2000">
                <a:solidFill>
                  <a:schemeClr val="tx1">
                    <a:lumMod val="75000"/>
                    <a:lumOff val="25000"/>
                  </a:schemeClr>
                </a:solidFill>
                <a:latin typeface="+mn-lt"/>
                <a:cs typeface="Arial"/>
              </a:defRPr>
            </a:lvl4pPr>
            <a:lvl5pPr marL="2057400" indent="-228600">
              <a:buClr>
                <a:srgbClr val="1A472B"/>
              </a:buClr>
              <a:buSzPct val="100000"/>
              <a:buFont typeface="Lucida Grande"/>
              <a:buChar char="»"/>
              <a:defRPr sz="2000">
                <a:solidFill>
                  <a:schemeClr val="tx1">
                    <a:lumMod val="75000"/>
                    <a:lumOff val="25000"/>
                  </a:schemeClr>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10"/>
          <p:cNvSpPr>
            <a:spLocks noGrp="1"/>
          </p:cNvSpPr>
          <p:nvPr>
            <p:ph type="ftr" sz="quarter" idx="3"/>
          </p:nvPr>
        </p:nvSpPr>
        <p:spPr>
          <a:xfrm>
            <a:off x="457200" y="6563482"/>
            <a:ext cx="8229600" cy="365125"/>
          </a:xfrm>
          <a:prstGeom prst="rect">
            <a:avLst/>
          </a:prstGeom>
        </p:spPr>
        <p:txBody>
          <a:bodyPr vert="horz" lIns="91440" tIns="45720" rIns="91440" bIns="45720" rtlCol="0" anchor="ctr"/>
          <a:lstStyle>
            <a:lvl1pPr algn="ctr">
              <a:defRPr sz="1300">
                <a:solidFill>
                  <a:schemeClr val="bg1"/>
                </a:solidFill>
                <a:latin typeface="Cambria"/>
                <a:cs typeface="Cambria"/>
              </a:defRPr>
            </a:lvl1p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October 8, 2012</a:t>
            </a:r>
          </a:p>
          <a:p>
            <a:endParaRPr lang="en-US" dirty="0"/>
          </a:p>
        </p:txBody>
      </p:sp>
    </p:spTree>
    <p:extLst>
      <p:ext uri="{BB962C8B-B14F-4D97-AF65-F5344CB8AC3E}">
        <p14:creationId xmlns:p14="http://schemas.microsoft.com/office/powerpoint/2010/main" val="109501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59301" cy="6486986"/>
          </a:xfrm>
          <a:prstGeom prst="rect">
            <a:avLst/>
          </a:prstGeom>
          <a:gradFill flip="none" rotWithShape="1">
            <a:gsLst>
              <a:gs pos="0">
                <a:srgbClr val="EDBD3D"/>
              </a:gs>
              <a:gs pos="100000">
                <a:srgbClr val="FFFFFF"/>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272464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0"/>
          <p:cNvSpPr>
            <a:spLocks noGrp="1"/>
          </p:cNvSpPr>
          <p:nvPr>
            <p:ph type="ftr" sz="quarter" idx="3"/>
          </p:nvPr>
        </p:nvSpPr>
        <p:spPr>
          <a:xfrm>
            <a:off x="457200" y="6563482"/>
            <a:ext cx="8229600" cy="365125"/>
          </a:xfrm>
          <a:prstGeom prst="rect">
            <a:avLst/>
          </a:prstGeom>
        </p:spPr>
        <p:txBody>
          <a:bodyPr vert="horz" lIns="91440" tIns="45720" rIns="91440" bIns="45720" rtlCol="0" anchor="ctr"/>
          <a:lstStyle>
            <a:lvl1pPr algn="ctr">
              <a:defRPr sz="1300">
                <a:solidFill>
                  <a:schemeClr val="bg1"/>
                </a:solidFill>
                <a:latin typeface="Cambria"/>
                <a:cs typeface="Cambria"/>
              </a:defRPr>
            </a:lvl1p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October 8, 2012</a:t>
            </a:r>
          </a:p>
          <a:p>
            <a:endParaRPr lang="en-US" dirty="0"/>
          </a:p>
        </p:txBody>
      </p:sp>
    </p:spTree>
    <p:extLst>
      <p:ext uri="{BB962C8B-B14F-4D97-AF65-F5344CB8AC3E}">
        <p14:creationId xmlns:p14="http://schemas.microsoft.com/office/powerpoint/2010/main" val="264953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Cambria"/>
                <a:cs typeface="Cambria"/>
              </a:defRPr>
            </a:lvl1pPr>
          </a:lstStyle>
          <a:p>
            <a:r>
              <a:rPr lang="en-US" dirty="0" smtClean="0"/>
              <a:t>Click to edit Master title style</a:t>
            </a:r>
            <a:endParaRPr lang="en-US" dirty="0"/>
          </a:p>
        </p:txBody>
      </p:sp>
      <p:sp>
        <p:nvSpPr>
          <p:cNvPr id="7" name="Footer Placeholder 10"/>
          <p:cNvSpPr>
            <a:spLocks noGrp="1"/>
          </p:cNvSpPr>
          <p:nvPr>
            <p:ph type="ftr" sz="quarter" idx="3"/>
          </p:nvPr>
        </p:nvSpPr>
        <p:spPr>
          <a:xfrm>
            <a:off x="457200" y="6563482"/>
            <a:ext cx="8229600" cy="365125"/>
          </a:xfrm>
          <a:prstGeom prst="rect">
            <a:avLst/>
          </a:prstGeom>
        </p:spPr>
        <p:txBody>
          <a:bodyPr vert="horz" lIns="91440" tIns="45720" rIns="91440" bIns="45720" rtlCol="0" anchor="ctr"/>
          <a:lstStyle>
            <a:lvl1pPr algn="ctr">
              <a:defRPr sz="1300">
                <a:solidFill>
                  <a:schemeClr val="bg1"/>
                </a:solidFill>
                <a:latin typeface="Cambria"/>
                <a:cs typeface="Cambria"/>
              </a:defRPr>
            </a:lvl1p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October 8, 2012</a:t>
            </a:r>
          </a:p>
          <a:p>
            <a:endParaRPr lang="en-US" dirty="0"/>
          </a:p>
        </p:txBody>
      </p:sp>
    </p:spTree>
    <p:extLst>
      <p:ext uri="{BB962C8B-B14F-4D97-AF65-F5344CB8AC3E}">
        <p14:creationId xmlns:p14="http://schemas.microsoft.com/office/powerpoint/2010/main" val="38194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63443"/>
            <a:ext cx="8229600" cy="379258"/>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St. Norbert College | Information Technology Services  October 8, 2012 </a:t>
            </a:r>
            <a:endParaRPr lang="en-US"/>
          </a:p>
        </p:txBody>
      </p:sp>
      <p:sp>
        <p:nvSpPr>
          <p:cNvPr id="4" name="Slide Number Placeholder 3"/>
          <p:cNvSpPr>
            <a:spLocks noGrp="1"/>
          </p:cNvSpPr>
          <p:nvPr>
            <p:ph type="sldNum" sz="quarter" idx="12"/>
          </p:nvPr>
        </p:nvSpPr>
        <p:spPr>
          <a:xfrm>
            <a:off x="6553200" y="6478742"/>
            <a:ext cx="2133600" cy="365125"/>
          </a:xfrm>
          <a:prstGeom prst="rect">
            <a:avLst/>
          </a:prstGeom>
        </p:spPr>
        <p:txBody>
          <a:bodyPr/>
          <a:lstStyle/>
          <a:p>
            <a:fld id="{C76B2023-0EEE-D144-A99F-C2C2267DBCDE}" type="slidenum">
              <a:rPr lang="en-US" smtClean="0"/>
              <a:t>‹#›</a:t>
            </a:fld>
            <a:endParaRPr lang="en-US"/>
          </a:p>
        </p:txBody>
      </p:sp>
    </p:spTree>
    <p:extLst>
      <p:ext uri="{BB962C8B-B14F-4D97-AF65-F5344CB8AC3E}">
        <p14:creationId xmlns:p14="http://schemas.microsoft.com/office/powerpoint/2010/main" val="27679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63443"/>
            <a:ext cx="8229600" cy="379258"/>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St. Norbert College | Information Technology Services  October 8, 2012 </a:t>
            </a:r>
            <a:endParaRPr lang="en-US"/>
          </a:p>
        </p:txBody>
      </p:sp>
      <p:sp>
        <p:nvSpPr>
          <p:cNvPr id="7" name="Slide Number Placeholder 6"/>
          <p:cNvSpPr>
            <a:spLocks noGrp="1"/>
          </p:cNvSpPr>
          <p:nvPr>
            <p:ph type="sldNum" sz="quarter" idx="12"/>
          </p:nvPr>
        </p:nvSpPr>
        <p:spPr>
          <a:xfrm>
            <a:off x="6553200" y="6478742"/>
            <a:ext cx="2133600" cy="365125"/>
          </a:xfrm>
          <a:prstGeom prst="rect">
            <a:avLst/>
          </a:prstGeom>
        </p:spPr>
        <p:txBody>
          <a:bodyPr/>
          <a:lstStyle/>
          <a:p>
            <a:fld id="{C76B2023-0EEE-D144-A99F-C2C2267DBCDE}" type="slidenum">
              <a:rPr lang="en-US" smtClean="0"/>
              <a:t>‹#›</a:t>
            </a:fld>
            <a:endParaRPr lang="en-US"/>
          </a:p>
        </p:txBody>
      </p:sp>
    </p:spTree>
    <p:extLst>
      <p:ext uri="{BB962C8B-B14F-4D97-AF65-F5344CB8AC3E}">
        <p14:creationId xmlns:p14="http://schemas.microsoft.com/office/powerpoint/2010/main" val="68271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63443"/>
            <a:ext cx="8229600" cy="379258"/>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St. Norbert College | Information Technology Services  October 8, 2012 </a:t>
            </a:r>
            <a:endParaRPr lang="en-US"/>
          </a:p>
        </p:txBody>
      </p:sp>
      <p:sp>
        <p:nvSpPr>
          <p:cNvPr id="7" name="Slide Number Placeholder 6"/>
          <p:cNvSpPr>
            <a:spLocks noGrp="1"/>
          </p:cNvSpPr>
          <p:nvPr>
            <p:ph type="sldNum" sz="quarter" idx="12"/>
          </p:nvPr>
        </p:nvSpPr>
        <p:spPr>
          <a:xfrm>
            <a:off x="6553200" y="6478742"/>
            <a:ext cx="2133600" cy="365125"/>
          </a:xfrm>
          <a:prstGeom prst="rect">
            <a:avLst/>
          </a:prstGeom>
        </p:spPr>
        <p:txBody>
          <a:bodyPr/>
          <a:lstStyle/>
          <a:p>
            <a:fld id="{C76B2023-0EEE-D144-A99F-C2C2267DBCDE}" type="slidenum">
              <a:rPr lang="en-US" smtClean="0"/>
              <a:t>‹#›</a:t>
            </a:fld>
            <a:endParaRPr lang="en-US"/>
          </a:p>
        </p:txBody>
      </p:sp>
    </p:spTree>
    <p:extLst>
      <p:ext uri="{BB962C8B-B14F-4D97-AF65-F5344CB8AC3E}">
        <p14:creationId xmlns:p14="http://schemas.microsoft.com/office/powerpoint/2010/main" val="117932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63443"/>
            <a:ext cx="8229600" cy="379258"/>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St. Norbert College | Information Technology Services  October 8, 2012 </a:t>
            </a:r>
            <a:endParaRPr lang="en-US"/>
          </a:p>
        </p:txBody>
      </p:sp>
      <p:sp>
        <p:nvSpPr>
          <p:cNvPr id="6" name="Slide Number Placeholder 5"/>
          <p:cNvSpPr>
            <a:spLocks noGrp="1"/>
          </p:cNvSpPr>
          <p:nvPr>
            <p:ph type="sldNum" sz="quarter" idx="12"/>
          </p:nvPr>
        </p:nvSpPr>
        <p:spPr>
          <a:xfrm>
            <a:off x="6553200" y="6478742"/>
            <a:ext cx="2133600" cy="365125"/>
          </a:xfrm>
          <a:prstGeom prst="rect">
            <a:avLst/>
          </a:prstGeom>
        </p:spPr>
        <p:txBody>
          <a:bodyPr/>
          <a:lstStyle/>
          <a:p>
            <a:fld id="{C76B2023-0EEE-D144-A99F-C2C2267DBCDE}" type="slidenum">
              <a:rPr lang="en-US" smtClean="0"/>
              <a:t>‹#›</a:t>
            </a:fld>
            <a:endParaRPr lang="en-US"/>
          </a:p>
        </p:txBody>
      </p:sp>
    </p:spTree>
    <p:extLst>
      <p:ext uri="{BB962C8B-B14F-4D97-AF65-F5344CB8AC3E}">
        <p14:creationId xmlns:p14="http://schemas.microsoft.com/office/powerpoint/2010/main" val="3833372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6486987"/>
            <a:ext cx="9159301" cy="371013"/>
          </a:xfrm>
          <a:prstGeom prst="rect">
            <a:avLst/>
          </a:prstGeom>
          <a:solidFill>
            <a:srgbClr val="1A47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mbria"/>
              <a:cs typeface="Cambria"/>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259339"/>
            <a:ext cx="9159301" cy="1173598"/>
          </a:xfrm>
          <a:prstGeom prst="rect">
            <a:avLst/>
          </a:prstGeom>
          <a:solidFill>
            <a:srgbClr val="EDBD3D"/>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3"/>
          </p:nvPr>
        </p:nvSpPr>
        <p:spPr>
          <a:xfrm>
            <a:off x="457200" y="6563482"/>
            <a:ext cx="8229600" cy="365125"/>
          </a:xfrm>
          <a:prstGeom prst="rect">
            <a:avLst/>
          </a:prstGeom>
        </p:spPr>
        <p:txBody>
          <a:bodyPr vert="horz" lIns="91440" tIns="45720" rIns="91440" bIns="45720" rtlCol="0" anchor="ctr"/>
          <a:lstStyle>
            <a:lvl1pPr algn="ctr">
              <a:defRPr sz="1300">
                <a:solidFill>
                  <a:schemeClr val="bg1"/>
                </a:solidFill>
                <a:latin typeface="Cambria"/>
                <a:cs typeface="Cambria"/>
              </a:defRPr>
            </a:lvl1p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October 8, 2012</a:t>
            </a:r>
          </a:p>
          <a:p>
            <a:endParaRPr lang="en-US" dirty="0"/>
          </a:p>
        </p:txBody>
      </p:sp>
    </p:spTree>
    <p:extLst>
      <p:ext uri="{BB962C8B-B14F-4D97-AF65-F5344CB8AC3E}">
        <p14:creationId xmlns:p14="http://schemas.microsoft.com/office/powerpoint/2010/main" val="287204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1A472B"/>
        </a:buClr>
        <a:buFont typeface="Lucida Grande"/>
        <a:buChar char="»"/>
        <a:defRPr sz="30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1A472B"/>
        </a:buClr>
        <a:buFont typeface="Lucida Grande"/>
        <a:buChar char="»"/>
        <a:defRPr sz="2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1A472B"/>
        </a:buClr>
        <a:buFont typeface="Lucida Grande"/>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1A472B"/>
        </a:buClr>
        <a:buFont typeface="Lucida Grande"/>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1A472B"/>
        </a:buClr>
        <a:buFont typeface="Lucida Grande"/>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youtu.be/J9IKBT5V5S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eg"/><Relationship Id="rId7"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1A472B"/>
                </a:solidFill>
              </a:rPr>
              <a:t>Leading a Revolution:</a:t>
            </a:r>
            <a:endParaRPr lang="en-US" dirty="0">
              <a:solidFill>
                <a:srgbClr val="1A472B"/>
              </a:solidFill>
            </a:endParaRPr>
          </a:p>
        </p:txBody>
      </p:sp>
      <p:sp>
        <p:nvSpPr>
          <p:cNvPr id="3" name="Subtitle 2"/>
          <p:cNvSpPr>
            <a:spLocks noGrp="1"/>
          </p:cNvSpPr>
          <p:nvPr>
            <p:ph type="subTitle" idx="1"/>
          </p:nvPr>
        </p:nvSpPr>
        <p:spPr>
          <a:xfrm>
            <a:off x="685800" y="4074719"/>
            <a:ext cx="7772400" cy="2396969"/>
          </a:xfrm>
        </p:spPr>
        <p:txBody>
          <a:bodyPr>
            <a:normAutofit/>
          </a:bodyPr>
          <a:lstStyle/>
          <a:p>
            <a:r>
              <a:rPr lang="en-US" dirty="0" smtClean="0"/>
              <a:t>How to Create a World-Class Service Organization in Just One Year</a:t>
            </a:r>
          </a:p>
          <a:p>
            <a:endParaRPr lang="en-US" sz="2400" dirty="0" smtClean="0"/>
          </a:p>
          <a:p>
            <a:r>
              <a:rPr lang="en-US" sz="2400" dirty="0" err="1" smtClean="0"/>
              <a:t>Raechelle</a:t>
            </a:r>
            <a:r>
              <a:rPr lang="en-US" sz="2400" dirty="0" smtClean="0"/>
              <a:t> Clemmons &amp; Scott </a:t>
            </a:r>
            <a:r>
              <a:rPr lang="en-US" sz="2400" dirty="0" err="1" smtClean="0"/>
              <a:t>Crevier</a:t>
            </a:r>
            <a:r>
              <a:rPr lang="en-US" sz="2400" dirty="0"/>
              <a:t/>
            </a:r>
            <a:br>
              <a:rPr lang="en-US" sz="2400" dirty="0"/>
            </a:br>
            <a:r>
              <a:rPr lang="en-US" sz="2400" dirty="0" smtClean="0"/>
              <a:t>March 18, 2014</a:t>
            </a:r>
            <a:endParaRPr lang="en-US" sz="2400" dirty="0"/>
          </a:p>
        </p:txBody>
      </p:sp>
    </p:spTree>
    <p:extLst>
      <p:ext uri="{BB962C8B-B14F-4D97-AF65-F5344CB8AC3E}">
        <p14:creationId xmlns:p14="http://schemas.microsoft.com/office/powerpoint/2010/main" val="3694090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Culture</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marL="0" indent="0">
              <a:spcBef>
                <a:spcPts val="2000"/>
              </a:spcBef>
              <a:buNone/>
            </a:pPr>
            <a:r>
              <a:rPr lang="en-US" b="1" dirty="0" smtClean="0"/>
              <a:t>Key Questions:</a:t>
            </a:r>
          </a:p>
          <a:p>
            <a:pPr>
              <a:spcBef>
                <a:spcPts val="2000"/>
              </a:spcBef>
            </a:pPr>
            <a:r>
              <a:rPr lang="en-US" dirty="0" smtClean="0"/>
              <a:t>How do you build team?</a:t>
            </a:r>
          </a:p>
          <a:p>
            <a:pPr>
              <a:spcBef>
                <a:spcPts val="2000"/>
              </a:spcBef>
            </a:pPr>
            <a:r>
              <a:rPr lang="en-US" dirty="0" smtClean="0"/>
              <a:t>How do you keep from making the culture even worse, after such quick and sweeping changes?</a:t>
            </a:r>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
        <p:nvSpPr>
          <p:cNvPr id="7" name="Cloud Callout 6"/>
          <p:cNvSpPr/>
          <p:nvPr/>
        </p:nvSpPr>
        <p:spPr>
          <a:xfrm>
            <a:off x="5538804" y="659982"/>
            <a:ext cx="2861206" cy="1880436"/>
          </a:xfrm>
          <a:prstGeom prst="cloudCallout">
            <a:avLst/>
          </a:prstGeom>
          <a:solidFill>
            <a:srgbClr val="7793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You can build any team you want now…</a:t>
            </a:r>
          </a:p>
        </p:txBody>
      </p:sp>
    </p:spTree>
    <p:extLst>
      <p:ext uri="{BB962C8B-B14F-4D97-AF65-F5344CB8AC3E}">
        <p14:creationId xmlns:p14="http://schemas.microsoft.com/office/powerpoint/2010/main" val="4015757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Culture</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marL="0" indent="0">
              <a:spcBef>
                <a:spcPts val="2000"/>
              </a:spcBef>
              <a:buNone/>
            </a:pPr>
            <a:r>
              <a:rPr lang="en-US" b="1" dirty="0" smtClean="0"/>
              <a:t>Strategy: Engagement &amp; Fun</a:t>
            </a:r>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
        <p:nvSpPr>
          <p:cNvPr id="5" name="Content Placeholder 2"/>
          <p:cNvSpPr txBox="1">
            <a:spLocks/>
          </p:cNvSpPr>
          <p:nvPr/>
        </p:nvSpPr>
        <p:spPr>
          <a:xfrm>
            <a:off x="457200" y="2646813"/>
            <a:ext cx="4038600" cy="37483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1A472B"/>
              </a:buClr>
              <a:buSzPct val="100000"/>
              <a:buFont typeface="Lucida Grande"/>
              <a:buChar char="»"/>
              <a:defRPr sz="3000" kern="1200">
                <a:solidFill>
                  <a:schemeClr val="tx1">
                    <a:lumMod val="75000"/>
                    <a:lumOff val="25000"/>
                  </a:schemeClr>
                </a:solidFill>
                <a:latin typeface="+mn-lt"/>
                <a:ea typeface="+mn-ea"/>
                <a:cs typeface="Arial"/>
              </a:defRPr>
            </a:lvl1pPr>
            <a:lvl2pPr marL="742950" indent="-285750" algn="l" defTabSz="457200" rtl="0" eaLnBrk="1" latinLnBrk="0" hangingPunct="1">
              <a:spcBef>
                <a:spcPct val="20000"/>
              </a:spcBef>
              <a:buClr>
                <a:srgbClr val="1A472B"/>
              </a:buClr>
              <a:buSzPct val="100000"/>
              <a:buFont typeface="Lucida Grande"/>
              <a:buChar char="»"/>
              <a:defRPr sz="2600" kern="1200">
                <a:solidFill>
                  <a:schemeClr val="tx1">
                    <a:lumMod val="75000"/>
                    <a:lumOff val="25000"/>
                  </a:schemeClr>
                </a:solidFill>
                <a:latin typeface="+mn-lt"/>
                <a:ea typeface="+mn-ea"/>
                <a:cs typeface="Arial"/>
              </a:defRPr>
            </a:lvl2pPr>
            <a:lvl3pPr marL="1143000" indent="-228600" algn="l" defTabSz="457200" rtl="0" eaLnBrk="1" latinLnBrk="0" hangingPunct="1">
              <a:spcBef>
                <a:spcPct val="20000"/>
              </a:spcBef>
              <a:buClr>
                <a:srgbClr val="1A472B"/>
              </a:buClr>
              <a:buSzPct val="100000"/>
              <a:buFont typeface="Lucida Grande"/>
              <a:buChar char="»"/>
              <a:defRPr sz="2200" kern="1200">
                <a:solidFill>
                  <a:schemeClr val="tx1">
                    <a:lumMod val="75000"/>
                    <a:lumOff val="25000"/>
                  </a:schemeClr>
                </a:solidFill>
                <a:latin typeface="+mn-lt"/>
                <a:ea typeface="+mn-ea"/>
                <a:cs typeface="Arial"/>
              </a:defRPr>
            </a:lvl3pPr>
            <a:lvl4pPr marL="1600200" indent="-228600" algn="l" defTabSz="457200" rtl="0" eaLnBrk="1" latinLnBrk="0" hangingPunct="1">
              <a:spcBef>
                <a:spcPct val="20000"/>
              </a:spcBef>
              <a:buClr>
                <a:srgbClr val="1A472B"/>
              </a:buClr>
              <a:buSzPct val="100000"/>
              <a:buFont typeface="Lucida Grande"/>
              <a:buChar char="»"/>
              <a:defRPr sz="2000" kern="1200">
                <a:solidFill>
                  <a:schemeClr val="tx1">
                    <a:lumMod val="75000"/>
                    <a:lumOff val="25000"/>
                  </a:schemeClr>
                </a:solidFill>
                <a:latin typeface="+mn-lt"/>
                <a:ea typeface="+mn-ea"/>
                <a:cs typeface="Arial"/>
              </a:defRPr>
            </a:lvl4pPr>
            <a:lvl5pPr marL="2057400" indent="-228600" algn="l" defTabSz="457200" rtl="0" eaLnBrk="1" latinLnBrk="0" hangingPunct="1">
              <a:spcBef>
                <a:spcPct val="20000"/>
              </a:spcBef>
              <a:buClr>
                <a:srgbClr val="1A472B"/>
              </a:buClr>
              <a:buSzPct val="100000"/>
              <a:buFont typeface="Lucida Grande"/>
              <a:buChar char="»"/>
              <a:defRPr sz="2000" kern="1200">
                <a:solidFill>
                  <a:schemeClr val="tx1">
                    <a:lumMod val="75000"/>
                    <a:lumOff val="2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Meetings (1:1, team, divisional, leadership)</a:t>
            </a:r>
          </a:p>
          <a:p>
            <a:r>
              <a:rPr lang="en-US" dirty="0" smtClean="0"/>
              <a:t>Old &amp; new leadership</a:t>
            </a:r>
          </a:p>
          <a:p>
            <a:r>
              <a:rPr lang="en-US" dirty="0" smtClean="0"/>
              <a:t>Divisional retreat</a:t>
            </a:r>
          </a:p>
          <a:p>
            <a:r>
              <a:rPr lang="en-US" dirty="0" smtClean="0"/>
              <a:t>Working groups</a:t>
            </a:r>
          </a:p>
          <a:p>
            <a:r>
              <a:rPr lang="en-US" dirty="0"/>
              <a:t>Lunch &amp; </a:t>
            </a:r>
            <a:r>
              <a:rPr lang="en-US" dirty="0" smtClean="0"/>
              <a:t>learns</a:t>
            </a:r>
            <a:endParaRPr lang="en-US" dirty="0"/>
          </a:p>
        </p:txBody>
      </p:sp>
      <p:sp>
        <p:nvSpPr>
          <p:cNvPr id="6" name="Content Placeholder 3"/>
          <p:cNvSpPr txBox="1">
            <a:spLocks/>
          </p:cNvSpPr>
          <p:nvPr/>
        </p:nvSpPr>
        <p:spPr>
          <a:xfrm>
            <a:off x="4648200" y="2646813"/>
            <a:ext cx="4038600" cy="3748377"/>
          </a:xfrm>
          <a:prstGeom prst="rect">
            <a:avLst/>
          </a:prstGeom>
        </p:spPr>
        <p:txBody>
          <a:bodyPr/>
          <a:lstStyle>
            <a:lvl1pPr marL="342900" indent="-342900" algn="l" defTabSz="457200" rtl="0" eaLnBrk="1" latinLnBrk="0" hangingPunct="1">
              <a:spcBef>
                <a:spcPct val="20000"/>
              </a:spcBef>
              <a:buClr>
                <a:srgbClr val="1A472B"/>
              </a:buClr>
              <a:buFont typeface="Lucida Grande"/>
              <a:buChar char="»"/>
              <a:defRPr sz="30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1A472B"/>
              </a:buClr>
              <a:buFont typeface="Lucida Grande"/>
              <a:buChar char="»"/>
              <a:defRPr sz="2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1A472B"/>
              </a:buClr>
              <a:buFont typeface="Lucida Grande"/>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1A472B"/>
              </a:buClr>
              <a:buFont typeface="Lucida Grande"/>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1A472B"/>
              </a:buClr>
              <a:buFont typeface="Lucida Grande"/>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Birthday celebrations</a:t>
            </a:r>
          </a:p>
          <a:p>
            <a:r>
              <a:rPr lang="en-US" dirty="0" smtClean="0"/>
              <a:t>Team naming contest</a:t>
            </a:r>
          </a:p>
          <a:p>
            <a:r>
              <a:rPr lang="en-US" dirty="0" smtClean="0"/>
              <a:t>Group volunteerism</a:t>
            </a:r>
          </a:p>
          <a:p>
            <a:r>
              <a:rPr lang="en-US" dirty="0" smtClean="0"/>
              <a:t>Lunches, celebrations, picnics</a:t>
            </a:r>
          </a:p>
          <a:p>
            <a:r>
              <a:rPr lang="en-US" dirty="0" smtClean="0"/>
              <a:t>Holiday video</a:t>
            </a:r>
            <a:endParaRPr lang="en-US" dirty="0"/>
          </a:p>
        </p:txBody>
      </p:sp>
      <p:sp>
        <p:nvSpPr>
          <p:cNvPr id="7" name="Oval 6"/>
          <p:cNvSpPr/>
          <p:nvPr/>
        </p:nvSpPr>
        <p:spPr>
          <a:xfrm>
            <a:off x="321312" y="3641282"/>
            <a:ext cx="4174488" cy="657878"/>
          </a:xfrm>
          <a:prstGeom prst="ellipse">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12312" y="5307738"/>
            <a:ext cx="4174488" cy="657878"/>
          </a:xfrm>
          <a:prstGeom prst="ellipse">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95800" y="2646813"/>
            <a:ext cx="4174488" cy="657878"/>
          </a:xfrm>
          <a:prstGeom prst="ellipse">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21312" y="4199116"/>
            <a:ext cx="4174488" cy="657878"/>
          </a:xfrm>
          <a:prstGeom prst="ellipse">
            <a:avLst/>
          </a:prstGeom>
          <a:noFill/>
          <a:ln w="190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51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Culture: Get Silly Together</a:t>
            </a:r>
            <a:endParaRPr lang="en-US" dirty="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pic>
        <p:nvPicPr>
          <p:cNvPr id="5" name="Picture 4" descr="Screen Shot 2014-03-15 at 11.23.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39" y="1620774"/>
            <a:ext cx="6728328" cy="4126155"/>
          </a:xfrm>
          <a:prstGeom prst="rect">
            <a:avLst/>
          </a:prstGeom>
        </p:spPr>
      </p:pic>
      <p:sp>
        <p:nvSpPr>
          <p:cNvPr id="6" name="Rectangle 5"/>
          <p:cNvSpPr/>
          <p:nvPr/>
        </p:nvSpPr>
        <p:spPr>
          <a:xfrm>
            <a:off x="1528238" y="5721878"/>
            <a:ext cx="5861926" cy="646331"/>
          </a:xfrm>
          <a:prstGeom prst="rect">
            <a:avLst/>
          </a:prstGeom>
        </p:spPr>
        <p:txBody>
          <a:bodyPr wrap="none">
            <a:spAutoFit/>
          </a:bodyPr>
          <a:lstStyle/>
          <a:p>
            <a:r>
              <a:rPr lang="en-US" sz="3600" b="1" dirty="0">
                <a:hlinkClick r:id="rId3"/>
              </a:rPr>
              <a:t>http://</a:t>
            </a:r>
            <a:r>
              <a:rPr lang="en-US" sz="3600" b="1" dirty="0" err="1">
                <a:hlinkClick r:id="rId3"/>
              </a:rPr>
              <a:t>youtu.be</a:t>
            </a:r>
            <a:r>
              <a:rPr lang="en-US" sz="3600" b="1" dirty="0">
                <a:hlinkClick r:id="rId3"/>
              </a:rPr>
              <a:t>/J9IKBT5V5Sk</a:t>
            </a:r>
            <a:endParaRPr lang="en-US" sz="3600" b="1" dirty="0"/>
          </a:p>
        </p:txBody>
      </p:sp>
    </p:spTree>
    <p:extLst>
      <p:ext uri="{BB962C8B-B14F-4D97-AF65-F5344CB8AC3E}">
        <p14:creationId xmlns:p14="http://schemas.microsoft.com/office/powerpoint/2010/main" val="998172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a:t>
            </a:r>
            <a:endParaRPr lang="en-US" dirty="0"/>
          </a:p>
        </p:txBody>
      </p:sp>
    </p:spTree>
    <p:extLst>
      <p:ext uri="{BB962C8B-B14F-4D97-AF65-F5344CB8AC3E}">
        <p14:creationId xmlns:p14="http://schemas.microsoft.com/office/powerpoint/2010/main" val="1573112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 Space</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marL="0" indent="0">
              <a:spcBef>
                <a:spcPts val="2000"/>
              </a:spcBef>
              <a:buNone/>
            </a:pPr>
            <a:r>
              <a:rPr lang="en-US" b="1" dirty="0" smtClean="0"/>
              <a:t>Key Questions:</a:t>
            </a:r>
          </a:p>
          <a:p>
            <a:pPr>
              <a:spcBef>
                <a:spcPts val="2000"/>
              </a:spcBef>
            </a:pPr>
            <a:r>
              <a:rPr lang="en-US" dirty="0" smtClean="0"/>
              <a:t>How do we bring our teams together in one </a:t>
            </a:r>
            <a:br>
              <a:rPr lang="en-US" dirty="0" smtClean="0"/>
            </a:br>
            <a:r>
              <a:rPr lang="en-US" dirty="0" smtClean="0"/>
              <a:t>place with no new space?</a:t>
            </a:r>
          </a:p>
          <a:p>
            <a:pPr>
              <a:spcBef>
                <a:spcPts val="2000"/>
              </a:spcBef>
            </a:pPr>
            <a:r>
              <a:rPr lang="en-US" dirty="0"/>
              <a:t>W</a:t>
            </a:r>
            <a:r>
              <a:rPr lang="en-US" dirty="0" smtClean="0"/>
              <a:t>hat role can space play in shaping a team’s culture?</a:t>
            </a:r>
          </a:p>
          <a:p>
            <a:pPr marL="0" indent="0">
              <a:spcBef>
                <a:spcPts val="2000"/>
              </a:spcBef>
              <a:buNone/>
            </a:pPr>
            <a:r>
              <a:rPr lang="en-US" b="1" dirty="0" smtClean="0"/>
              <a:t>Strategy:</a:t>
            </a:r>
            <a:endParaRPr lang="en-US" b="1" dirty="0"/>
          </a:p>
          <a:p>
            <a:pPr>
              <a:spcBef>
                <a:spcPts val="2000"/>
              </a:spcBef>
            </a:pPr>
            <a:r>
              <a:rPr lang="en-US" dirty="0" smtClean="0"/>
              <a:t>No walls – open concept office space</a:t>
            </a:r>
            <a:endParaRPr lang="en-US" dirty="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3873894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66" y="1560880"/>
            <a:ext cx="6473281" cy="4854960"/>
          </a:xfrm>
          <a:prstGeom prst="rect">
            <a:avLst/>
          </a:prstGeom>
        </p:spPr>
      </p:pic>
      <p:sp>
        <p:nvSpPr>
          <p:cNvPr id="2" name="Title 1"/>
          <p:cNvSpPr>
            <a:spLocks noGrp="1"/>
          </p:cNvSpPr>
          <p:nvPr>
            <p:ph type="title"/>
          </p:nvPr>
        </p:nvSpPr>
        <p:spPr/>
        <p:txBody>
          <a:bodyPr>
            <a:normAutofit/>
          </a:bodyPr>
          <a:lstStyle/>
          <a:p>
            <a:r>
              <a:rPr lang="en-US" dirty="0" smtClean="0"/>
              <a:t>Uh Oh….</a:t>
            </a:r>
            <a:endParaRPr lang="en-US" dirty="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
        <p:nvSpPr>
          <p:cNvPr id="5" name="TextBox 4"/>
          <p:cNvSpPr txBox="1"/>
          <p:nvPr/>
        </p:nvSpPr>
        <p:spPr>
          <a:xfrm rot="20589831">
            <a:off x="3593899" y="3656580"/>
            <a:ext cx="5142153" cy="1754327"/>
          </a:xfrm>
          <a:prstGeom prst="rect">
            <a:avLst/>
          </a:prstGeom>
          <a:solidFill>
            <a:schemeClr val="bg1"/>
          </a:solidFill>
        </p:spPr>
        <p:txBody>
          <a:bodyPr wrap="none" rtlCol="0">
            <a:spAutoFit/>
          </a:bodyPr>
          <a:lstStyle/>
          <a:p>
            <a:pPr algn="ctr"/>
            <a:r>
              <a:rPr lang="en-US" sz="3600" b="1" dirty="0" smtClean="0">
                <a:solidFill>
                  <a:srgbClr val="FF0000"/>
                </a:solidFill>
              </a:rPr>
              <a:t>NEW CHALLENGE!</a:t>
            </a:r>
          </a:p>
          <a:p>
            <a:pPr algn="ctr"/>
            <a:r>
              <a:rPr lang="en-US" sz="3600" dirty="0" smtClean="0"/>
              <a:t>How can we move beyond </a:t>
            </a:r>
            <a:br>
              <a:rPr lang="en-US" sz="3600" dirty="0" smtClean="0"/>
            </a:br>
            <a:r>
              <a:rPr lang="en-US" sz="3600" dirty="0" smtClean="0"/>
              <a:t>our</a:t>
            </a:r>
            <a:r>
              <a:rPr lang="en-US" sz="3600" dirty="0"/>
              <a:t> </a:t>
            </a:r>
            <a:r>
              <a:rPr lang="en-US" sz="3600" dirty="0" smtClean="0"/>
              <a:t>private office culture?</a:t>
            </a:r>
            <a:endParaRPr lang="en-US" sz="3600" dirty="0"/>
          </a:p>
        </p:txBody>
      </p:sp>
      <p:sp>
        <p:nvSpPr>
          <p:cNvPr id="7" name="TextBox 6"/>
          <p:cNvSpPr txBox="1"/>
          <p:nvPr/>
        </p:nvSpPr>
        <p:spPr>
          <a:xfrm>
            <a:off x="1744260" y="1344133"/>
            <a:ext cx="2819289" cy="1107996"/>
          </a:xfrm>
          <a:prstGeom prst="rect">
            <a:avLst/>
          </a:prstGeom>
          <a:noFill/>
        </p:spPr>
        <p:txBody>
          <a:bodyPr wrap="none" rtlCol="0">
            <a:spAutoFit/>
          </a:bodyPr>
          <a:lstStyle/>
          <a:p>
            <a:r>
              <a:rPr lang="en-US" sz="6600" b="1" dirty="0" smtClean="0">
                <a:solidFill>
                  <a:schemeClr val="bg1"/>
                </a:solidFill>
              </a:rPr>
              <a:t>WTF?!?</a:t>
            </a:r>
            <a:endParaRPr lang="en-US" sz="6600" b="1" dirty="0">
              <a:solidFill>
                <a:schemeClr val="bg1"/>
              </a:solidFill>
            </a:endParaRPr>
          </a:p>
        </p:txBody>
      </p:sp>
    </p:spTree>
    <p:extLst>
      <p:ext uri="{BB962C8B-B14F-4D97-AF65-F5344CB8AC3E}">
        <p14:creationId xmlns:p14="http://schemas.microsoft.com/office/powerpoint/2010/main" val="3767891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Process</a:t>
            </a:r>
            <a:endParaRPr lang="en-US" dirty="0"/>
          </a:p>
        </p:txBody>
      </p:sp>
      <p:sp>
        <p:nvSpPr>
          <p:cNvPr id="3" name="Content Placeholder 2"/>
          <p:cNvSpPr>
            <a:spLocks noGrp="1"/>
          </p:cNvSpPr>
          <p:nvPr>
            <p:ph idx="1"/>
          </p:nvPr>
        </p:nvSpPr>
        <p:spPr>
          <a:xfrm>
            <a:off x="457200" y="1600200"/>
            <a:ext cx="4484882" cy="4825589"/>
          </a:xfrm>
        </p:spPr>
        <p:txBody>
          <a:bodyPr>
            <a:normAutofit/>
          </a:bodyPr>
          <a:lstStyle/>
          <a:p>
            <a:pPr>
              <a:spcBef>
                <a:spcPts val="1800"/>
              </a:spcBef>
            </a:pPr>
            <a:endParaRPr lang="en-US" sz="500" dirty="0" smtClean="0"/>
          </a:p>
          <a:p>
            <a:pPr>
              <a:spcBef>
                <a:spcPts val="2000"/>
              </a:spcBef>
            </a:pPr>
            <a:r>
              <a:rPr lang="en-US" dirty="0" smtClean="0"/>
              <a:t>Get key influencers on board</a:t>
            </a:r>
          </a:p>
          <a:p>
            <a:pPr>
              <a:spcBef>
                <a:spcPts val="2000"/>
              </a:spcBef>
            </a:pPr>
            <a:r>
              <a:rPr lang="en-US" dirty="0" smtClean="0"/>
              <a:t>Engage everyone in decision-making</a:t>
            </a:r>
          </a:p>
          <a:p>
            <a:pPr>
              <a:spcBef>
                <a:spcPts val="2000"/>
              </a:spcBef>
            </a:pPr>
            <a:r>
              <a:rPr lang="en-US" dirty="0" smtClean="0"/>
              <a:t>Wall-breaking ceremony</a:t>
            </a:r>
          </a:p>
          <a:p>
            <a:pPr>
              <a:spcBef>
                <a:spcPts val="2000"/>
              </a:spcBef>
            </a:pPr>
            <a:r>
              <a:rPr lang="en-US" dirty="0" smtClean="0"/>
              <a:t>Room naming contest</a:t>
            </a:r>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pic>
        <p:nvPicPr>
          <p:cNvPr id="5" name="Picture 4" descr="398810_10152194776015931_1266789280_n.jpg"/>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bright="20000"/>
                    </a14:imgEffect>
                  </a14:imgLayer>
                </a14:imgProps>
              </a:ext>
              <a:ext uri="{28A0092B-C50C-407E-A947-70E740481C1C}">
                <a14:useLocalDpi xmlns:a14="http://schemas.microsoft.com/office/drawing/2010/main" val="0"/>
              </a:ext>
            </a:extLst>
          </a:blip>
          <a:srcRect r="3800"/>
          <a:stretch/>
        </p:blipFill>
        <p:spPr>
          <a:xfrm>
            <a:off x="5738029" y="2497172"/>
            <a:ext cx="3009975" cy="2085922"/>
          </a:xfrm>
          <a:prstGeom prst="rect">
            <a:avLst/>
          </a:prstGeom>
        </p:spPr>
      </p:pic>
      <p:pic>
        <p:nvPicPr>
          <p:cNvPr id="6" name="Picture 5" descr="600430_10152194781230931_1163603587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659" y="4717541"/>
            <a:ext cx="3021345" cy="2014230"/>
          </a:xfrm>
          <a:prstGeom prst="rect">
            <a:avLst/>
          </a:prstGeom>
        </p:spPr>
      </p:pic>
      <p:pic>
        <p:nvPicPr>
          <p:cNvPr id="7" name="Picture 6" descr="20130212-135800-470.jpg"/>
          <p:cNvPicPr>
            <a:picLocks noChangeAspect="1"/>
          </p:cNvPicPr>
          <p:nvPr/>
        </p:nvPicPr>
        <p:blipFill rotWithShape="1">
          <a:blip r:embed="rId5">
            <a:extLst>
              <a:ext uri="{28A0092B-C50C-407E-A947-70E740481C1C}">
                <a14:useLocalDpi xmlns:a14="http://schemas.microsoft.com/office/drawing/2010/main" val="0"/>
              </a:ext>
            </a:extLst>
          </a:blip>
          <a:srcRect r="14582"/>
          <a:stretch/>
        </p:blipFill>
        <p:spPr>
          <a:xfrm>
            <a:off x="5726659" y="359443"/>
            <a:ext cx="3021345" cy="1993980"/>
          </a:xfrm>
          <a:prstGeom prst="rect">
            <a:avLst/>
          </a:prstGeom>
        </p:spPr>
      </p:pic>
    </p:spTree>
    <p:extLst>
      <p:ext uri="{BB962C8B-B14F-4D97-AF65-F5344CB8AC3E}">
        <p14:creationId xmlns:p14="http://schemas.microsoft.com/office/powerpoint/2010/main" val="39955269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Space</a:t>
            </a:r>
            <a:endParaRPr lang="en-US" dirty="0"/>
          </a:p>
        </p:txBody>
      </p:sp>
      <p:sp>
        <p:nvSpPr>
          <p:cNvPr id="3" name="Content Placeholder 2"/>
          <p:cNvSpPr>
            <a:spLocks noGrp="1"/>
          </p:cNvSpPr>
          <p:nvPr>
            <p:ph idx="1"/>
          </p:nvPr>
        </p:nvSpPr>
        <p:spPr>
          <a:xfrm>
            <a:off x="457200" y="1600200"/>
            <a:ext cx="5096905" cy="4825589"/>
          </a:xfrm>
        </p:spPr>
        <p:txBody>
          <a:bodyPr>
            <a:normAutofit/>
          </a:bodyPr>
          <a:lstStyle/>
          <a:p>
            <a:pPr>
              <a:spcBef>
                <a:spcPts val="1800"/>
              </a:spcBef>
            </a:pPr>
            <a:endParaRPr lang="en-US" sz="500" dirty="0" smtClean="0"/>
          </a:p>
          <a:p>
            <a:pPr>
              <a:spcBef>
                <a:spcPts val="2000"/>
              </a:spcBef>
            </a:pPr>
            <a:r>
              <a:rPr lang="en-US" dirty="0" smtClean="0"/>
              <a:t>Level the playing field</a:t>
            </a:r>
          </a:p>
          <a:p>
            <a:pPr>
              <a:spcBef>
                <a:spcPts val="2000"/>
              </a:spcBef>
            </a:pPr>
            <a:r>
              <a:rPr lang="en-US" dirty="0" smtClean="0"/>
              <a:t>Palate of place</a:t>
            </a:r>
          </a:p>
          <a:p>
            <a:pPr>
              <a:spcBef>
                <a:spcPts val="2000"/>
              </a:spcBef>
            </a:pPr>
            <a:r>
              <a:rPr lang="en-US" dirty="0" smtClean="0"/>
              <a:t>Moveable, writable, untethered</a:t>
            </a:r>
          </a:p>
          <a:p>
            <a:pPr>
              <a:spcBef>
                <a:spcPts val="2000"/>
              </a:spcBef>
            </a:pPr>
            <a:r>
              <a:rPr lang="en-US" dirty="0"/>
              <a:t>Focus on </a:t>
            </a:r>
            <a:r>
              <a:rPr lang="en-US" dirty="0" smtClean="0"/>
              <a:t>amenities</a:t>
            </a:r>
          </a:p>
          <a:p>
            <a:pPr>
              <a:spcBef>
                <a:spcPts val="2000"/>
              </a:spcBef>
            </a:pPr>
            <a:r>
              <a:rPr lang="en-US" dirty="0" smtClean="0"/>
              <a:t>ITS space as a </a:t>
            </a:r>
            <a:br>
              <a:rPr lang="en-US" dirty="0" smtClean="0"/>
            </a:br>
            <a:r>
              <a:rPr lang="en-US" dirty="0" smtClean="0"/>
              <a:t>“point of pride”</a:t>
            </a:r>
          </a:p>
          <a:p>
            <a:pPr>
              <a:spcBef>
                <a:spcPts val="2000"/>
              </a:spcBef>
            </a:pPr>
            <a:endParaRPr lang="en-US" dirty="0" smtClean="0"/>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pic>
        <p:nvPicPr>
          <p:cNvPr id="5" name="Picture 4" descr="934113_10152308846820931_1107826846_n.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7048"/>
          <a:stretch/>
        </p:blipFill>
        <p:spPr>
          <a:xfrm>
            <a:off x="6395636" y="3664198"/>
            <a:ext cx="2637124" cy="1791548"/>
          </a:xfrm>
          <a:prstGeom prst="rect">
            <a:avLst/>
          </a:prstGeom>
        </p:spPr>
      </p:pic>
      <p:pic>
        <p:nvPicPr>
          <p:cNvPr id="6" name="Picture 5" descr="photo (22).JPG"/>
          <p:cNvPicPr>
            <a:picLocks noChangeAspect="1"/>
          </p:cNvPicPr>
          <p:nvPr/>
        </p:nvPicPr>
        <p:blipFill rotWithShape="1">
          <a:blip r:embed="rId4">
            <a:extLst>
              <a:ext uri="{28A0092B-C50C-407E-A947-70E740481C1C}">
                <a14:useLocalDpi xmlns:a14="http://schemas.microsoft.com/office/drawing/2010/main" val="0"/>
              </a:ext>
            </a:extLst>
          </a:blip>
          <a:srcRect l="7580" b="4754"/>
          <a:stretch/>
        </p:blipFill>
        <p:spPr>
          <a:xfrm rot="10800000">
            <a:off x="4806613" y="2044908"/>
            <a:ext cx="2581878" cy="1995622"/>
          </a:xfrm>
          <a:prstGeom prst="rect">
            <a:avLst/>
          </a:prstGeom>
        </p:spPr>
      </p:pic>
      <p:pic>
        <p:nvPicPr>
          <p:cNvPr id="8" name="Picture 7" descr="971644_10152306834155931_1591041446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29410">
            <a:off x="5500783" y="480532"/>
            <a:ext cx="3325768" cy="1874209"/>
          </a:xfrm>
          <a:prstGeom prst="rect">
            <a:avLst/>
          </a:prstGeom>
          <a:ln>
            <a:solidFill>
              <a:srgbClr val="000000"/>
            </a:solidFill>
          </a:ln>
        </p:spPr>
      </p:pic>
      <p:pic>
        <p:nvPicPr>
          <p:cNvPr id="9" name="Picture 8" descr="310103_10152306834070931_430027218_n.jpg"/>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rot="20964124">
            <a:off x="4184384" y="4974744"/>
            <a:ext cx="3236389" cy="1823840"/>
          </a:xfrm>
          <a:prstGeom prst="rect">
            <a:avLst/>
          </a:prstGeom>
          <a:ln>
            <a:solidFill>
              <a:srgbClr val="000000"/>
            </a:solidFill>
          </a:ln>
        </p:spPr>
      </p:pic>
    </p:spTree>
    <p:extLst>
      <p:ext uri="{BB962C8B-B14F-4D97-AF65-F5344CB8AC3E}">
        <p14:creationId xmlns:p14="http://schemas.microsoft.com/office/powerpoint/2010/main" val="11209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5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Tree>
    <p:extLst>
      <p:ext uri="{BB962C8B-B14F-4D97-AF65-F5344CB8AC3E}">
        <p14:creationId xmlns:p14="http://schemas.microsoft.com/office/powerpoint/2010/main" val="31302140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a:spcBef>
                <a:spcPts val="2000"/>
              </a:spcBef>
            </a:pPr>
            <a:r>
              <a:rPr lang="en-US" dirty="0" smtClean="0"/>
              <a:t>Old/irrelevant services</a:t>
            </a:r>
          </a:p>
          <a:p>
            <a:pPr>
              <a:spcBef>
                <a:spcPts val="2000"/>
              </a:spcBef>
            </a:pPr>
            <a:r>
              <a:rPr lang="en-US" dirty="0" smtClean="0"/>
              <a:t>Students leading frontline support, isolated </a:t>
            </a:r>
            <a:r>
              <a:rPr lang="en-US" dirty="0"/>
              <a:t>from professional </a:t>
            </a:r>
            <a:r>
              <a:rPr lang="en-US" dirty="0" smtClean="0"/>
              <a:t>staff</a:t>
            </a:r>
          </a:p>
          <a:p>
            <a:pPr>
              <a:spcBef>
                <a:spcPts val="2000"/>
              </a:spcBef>
            </a:pPr>
            <a:r>
              <a:rPr lang="en-US" dirty="0" smtClean="0"/>
              <a:t>No clear ownership of issues</a:t>
            </a:r>
          </a:p>
          <a:p>
            <a:pPr>
              <a:spcBef>
                <a:spcPts val="2000"/>
              </a:spcBef>
            </a:pPr>
            <a:r>
              <a:rPr lang="en-US" dirty="0" smtClean="0"/>
              <a:t>Lack of trust (internally &amp; externally)</a:t>
            </a:r>
          </a:p>
          <a:p>
            <a:pPr>
              <a:spcBef>
                <a:spcPts val="2000"/>
              </a:spcBef>
            </a:pPr>
            <a:endParaRPr lang="en-US" dirty="0" smtClean="0"/>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2038052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Legal Stuff</a:t>
            </a:r>
            <a:endParaRPr lang="en-US" dirty="0"/>
          </a:p>
        </p:txBody>
      </p:sp>
      <p:sp>
        <p:nvSpPr>
          <p:cNvPr id="3" name="Content Placeholder 2"/>
          <p:cNvSpPr>
            <a:spLocks noGrp="1"/>
          </p:cNvSpPr>
          <p:nvPr>
            <p:ph idx="1"/>
          </p:nvPr>
        </p:nvSpPr>
        <p:spPr>
          <a:xfrm>
            <a:off x="260109" y="1600200"/>
            <a:ext cx="8553015" cy="4825589"/>
          </a:xfrm>
        </p:spPr>
        <p:txBody>
          <a:bodyPr>
            <a:normAutofit/>
          </a:bodyPr>
          <a:lstStyle/>
          <a:p>
            <a:pPr marL="0" indent="0" algn="ctr">
              <a:spcBef>
                <a:spcPts val="3000"/>
              </a:spcBef>
              <a:buNone/>
            </a:pPr>
            <a:r>
              <a:rPr lang="en-US" sz="2600" i="1" dirty="0"/>
              <a:t>Copyright </a:t>
            </a:r>
            <a:r>
              <a:rPr lang="en-US" sz="2600" i="1" dirty="0" err="1" smtClean="0"/>
              <a:t>Raechelle</a:t>
            </a:r>
            <a:r>
              <a:rPr lang="en-US" sz="2600" i="1" dirty="0" smtClean="0"/>
              <a:t> Clemmons</a:t>
            </a:r>
            <a:r>
              <a:rPr lang="en-US" sz="2600" i="1" dirty="0"/>
              <a:t> </a:t>
            </a:r>
            <a:r>
              <a:rPr lang="en-US" sz="2600" i="1" dirty="0" smtClean="0"/>
              <a:t>&amp; Scott </a:t>
            </a:r>
            <a:r>
              <a:rPr lang="en-US" sz="2600" i="1" dirty="0" err="1" smtClean="0"/>
              <a:t>Crevier</a:t>
            </a:r>
            <a:r>
              <a:rPr lang="en-US" sz="2600" i="1" dirty="0" smtClean="0"/>
              <a:t> 2014 </a:t>
            </a:r>
          </a:p>
          <a:p>
            <a:pPr marL="0" indent="0" algn="ctr">
              <a:spcBef>
                <a:spcPts val="3000"/>
              </a:spcBef>
              <a:buNone/>
            </a:pPr>
            <a:r>
              <a:rPr lang="en-US" sz="2600" i="1" dirty="0" smtClean="0"/>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lgn="ctr">
              <a:spcBef>
                <a:spcPts val="4000"/>
              </a:spcBef>
              <a:buNone/>
            </a:pPr>
            <a:r>
              <a:rPr lang="en-US" sz="2600" dirty="0" err="1" smtClean="0"/>
              <a:t>raechelle.clemmons@snc.edu</a:t>
            </a:r>
            <a:r>
              <a:rPr lang="en-US" sz="2600" dirty="0" smtClean="0"/>
              <a:t> |</a:t>
            </a:r>
            <a:r>
              <a:rPr lang="en-US" sz="2600" dirty="0" smtClean="0">
                <a:sym typeface="Wingdings"/>
              </a:rPr>
              <a:t> </a:t>
            </a:r>
            <a:r>
              <a:rPr lang="en-US" sz="2600" dirty="0" err="1" smtClean="0"/>
              <a:t>scott.crevier@snc.edu</a:t>
            </a:r>
            <a:r>
              <a:rPr lang="en-US" sz="2600" dirty="0" smtClean="0"/>
              <a:t> </a:t>
            </a:r>
            <a:endParaRPr lang="en-US" sz="2600" dirty="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19296176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a:spcBef>
                <a:spcPts val="2000"/>
              </a:spcBef>
            </a:pPr>
            <a:r>
              <a:rPr lang="en-US" dirty="0" smtClean="0"/>
              <a:t>Intentional</a:t>
            </a:r>
            <a:br>
              <a:rPr lang="en-US" dirty="0" smtClean="0"/>
            </a:br>
            <a:r>
              <a:rPr lang="en-US" dirty="0" smtClean="0"/>
              <a:t>move from</a:t>
            </a:r>
            <a:br>
              <a:rPr lang="en-US" dirty="0" smtClean="0"/>
            </a:br>
            <a:r>
              <a:rPr lang="en-US" dirty="0" smtClean="0"/>
              <a:t>HELP Desk to </a:t>
            </a:r>
            <a:br>
              <a:rPr lang="en-US" dirty="0" smtClean="0"/>
            </a:br>
            <a:r>
              <a:rPr lang="en-US" dirty="0" smtClean="0"/>
              <a:t>SERVICE Desk</a:t>
            </a:r>
          </a:p>
          <a:p>
            <a:pPr>
              <a:spcBef>
                <a:spcPts val="2000"/>
              </a:spcBef>
            </a:pPr>
            <a:r>
              <a:rPr lang="en-US" dirty="0" smtClean="0"/>
              <a:t>Hire dedicated professional staff</a:t>
            </a:r>
          </a:p>
          <a:p>
            <a:pPr>
              <a:spcBef>
                <a:spcPts val="2000"/>
              </a:spcBef>
            </a:pPr>
            <a:r>
              <a:rPr lang="en-US" dirty="0" smtClean="0"/>
              <a:t>Situate in central location</a:t>
            </a:r>
          </a:p>
          <a:p>
            <a:pPr>
              <a:spcBef>
                <a:spcPts val="2000"/>
              </a:spcBef>
            </a:pPr>
            <a:r>
              <a:rPr lang="en-US" dirty="0" smtClean="0"/>
              <a:t>Focus on “true” customer service</a:t>
            </a:r>
          </a:p>
          <a:p>
            <a:pPr>
              <a:spcBef>
                <a:spcPts val="2000"/>
              </a:spcBef>
            </a:pPr>
            <a:endParaRPr lang="en-US" dirty="0" smtClean="0"/>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pic>
        <p:nvPicPr>
          <p:cNvPr id="5" name="Picture 4" descr="servicedes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82212">
            <a:off x="3099083" y="934963"/>
            <a:ext cx="5666185" cy="2833093"/>
          </a:xfrm>
          <a:prstGeom prst="rect">
            <a:avLst/>
          </a:prstGeom>
        </p:spPr>
      </p:pic>
    </p:spTree>
    <p:extLst>
      <p:ext uri="{BB962C8B-B14F-4D97-AF65-F5344CB8AC3E}">
        <p14:creationId xmlns:p14="http://schemas.microsoft.com/office/powerpoint/2010/main" val="5648232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SD Process</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a:spcBef>
                <a:spcPts val="2000"/>
              </a:spcBef>
            </a:pPr>
            <a:r>
              <a:rPr lang="en-US" dirty="0" smtClean="0"/>
              <a:t>Processes for managing/escalating tickets</a:t>
            </a:r>
          </a:p>
          <a:p>
            <a:pPr>
              <a:spcBef>
                <a:spcPts val="2000"/>
              </a:spcBef>
            </a:pPr>
            <a:r>
              <a:rPr lang="en-US" dirty="0" smtClean="0"/>
              <a:t>Ticket tracking &amp; reports</a:t>
            </a:r>
          </a:p>
          <a:p>
            <a:pPr>
              <a:spcBef>
                <a:spcPts val="2000"/>
              </a:spcBef>
            </a:pPr>
            <a:r>
              <a:rPr lang="en-US" dirty="0" smtClean="0"/>
              <a:t>Formalized programs &amp; processes</a:t>
            </a:r>
          </a:p>
          <a:p>
            <a:pPr>
              <a:spcBef>
                <a:spcPts val="2000"/>
              </a:spcBef>
            </a:pPr>
            <a:r>
              <a:rPr lang="en-US" dirty="0" smtClean="0"/>
              <a:t>Internal &amp; external training &amp; workshops</a:t>
            </a:r>
          </a:p>
          <a:p>
            <a:pPr>
              <a:spcBef>
                <a:spcPts val="2000"/>
              </a:spcBef>
            </a:pPr>
            <a:r>
              <a:rPr lang="en-US" dirty="0" smtClean="0"/>
              <a:t>Consistent communications</a:t>
            </a:r>
          </a:p>
          <a:p>
            <a:pPr>
              <a:spcBef>
                <a:spcPts val="2000"/>
              </a:spcBef>
            </a:pPr>
            <a:r>
              <a:rPr lang="en-US" dirty="0" smtClean="0"/>
              <a:t>Special service “blitzes”</a:t>
            </a:r>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33538560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17314274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Reflection</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a:spcBef>
                <a:spcPts val="2000"/>
              </a:spcBef>
            </a:pPr>
            <a:r>
              <a:rPr lang="en-US" dirty="0" smtClean="0"/>
              <a:t>Write one idea for each of the 3P’s: People, Place, Process - </a:t>
            </a:r>
            <a:r>
              <a:rPr lang="en-US" i="1" dirty="0" smtClean="0"/>
              <a:t>key takeaway or an idea that you got today that you might want to bring back to your organization to affect change in this area</a:t>
            </a:r>
          </a:p>
          <a:p>
            <a:pPr>
              <a:spcBef>
                <a:spcPts val="2000"/>
              </a:spcBef>
            </a:pPr>
            <a:r>
              <a:rPr lang="en-US" dirty="0" smtClean="0"/>
              <a:t>What ideas or reflections from today would you like to share?</a:t>
            </a:r>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1583196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3P’s</a:t>
            </a:r>
            <a:endParaRPr lang="en-US" dirty="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graphicFrame>
        <p:nvGraphicFramePr>
          <p:cNvPr id="5" name="Diagram 4"/>
          <p:cNvGraphicFramePr/>
          <p:nvPr>
            <p:extLst>
              <p:ext uri="{D42A27DB-BD31-4B8C-83A1-F6EECF244321}">
                <p14:modId xmlns:p14="http://schemas.microsoft.com/office/powerpoint/2010/main" val="1287544698"/>
              </p:ext>
            </p:extLst>
          </p:nvPr>
        </p:nvGraphicFramePr>
        <p:xfrm>
          <a:off x="120588" y="458226"/>
          <a:ext cx="8937347"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00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graphicEl>
                                              <a:dgm id="{C08F2CBA-CD5F-034E-A2FA-017360101524}"/>
                                            </p:graphicEl>
                                          </p:spTgt>
                                        </p:tgtEl>
                                        <p:attrNameLst>
                                          <p:attrName>style.visibility</p:attrName>
                                        </p:attrNameLst>
                                      </p:cBhvr>
                                      <p:to>
                                        <p:strVal val="visible"/>
                                      </p:to>
                                    </p:set>
                                    <p:animEffect transition="in" filter="dissolve">
                                      <p:cBhvr>
                                        <p:cTn id="7" dur="1000"/>
                                        <p:tgtEl>
                                          <p:spTgt spid="5">
                                            <p:graphicEl>
                                              <a:dgm id="{C08F2CBA-CD5F-034E-A2FA-017360101524}"/>
                                            </p:graphic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
                                            <p:graphicEl>
                                              <a:dgm id="{1DB90993-FAE8-5A43-980D-96DA8FC6D0E9}"/>
                                            </p:graphicEl>
                                          </p:spTgt>
                                        </p:tgtEl>
                                        <p:attrNameLst>
                                          <p:attrName>style.visibility</p:attrName>
                                        </p:attrNameLst>
                                      </p:cBhvr>
                                      <p:to>
                                        <p:strVal val="visible"/>
                                      </p:to>
                                    </p:set>
                                    <p:animEffect transition="in" filter="dissolve">
                                      <p:cBhvr>
                                        <p:cTn id="11" dur="1000"/>
                                        <p:tgtEl>
                                          <p:spTgt spid="5">
                                            <p:graphicEl>
                                              <a:dgm id="{1DB90993-FAE8-5A43-980D-96DA8FC6D0E9}"/>
                                            </p:graphic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
                                            <p:graphicEl>
                                              <a:dgm id="{3C215C56-EAD6-7248-8833-93955136ABB6}"/>
                                            </p:graphicEl>
                                          </p:spTgt>
                                        </p:tgtEl>
                                        <p:attrNameLst>
                                          <p:attrName>style.visibility</p:attrName>
                                        </p:attrNameLst>
                                      </p:cBhvr>
                                      <p:to>
                                        <p:strVal val="visible"/>
                                      </p:to>
                                    </p:set>
                                    <p:animEffect transition="in" filter="dissolve">
                                      <p:cBhvr>
                                        <p:cTn id="15" dur="1000"/>
                                        <p:tgtEl>
                                          <p:spTgt spid="5">
                                            <p:graphicEl>
                                              <a:dgm id="{3C215C56-EAD6-7248-8833-93955136AB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Reflection</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a:spcBef>
                <a:spcPts val="2000"/>
              </a:spcBef>
            </a:pPr>
            <a:r>
              <a:rPr lang="en-US" dirty="0" smtClean="0"/>
              <a:t>Write at least one challenge or roadblock to change in your organization – People, Place, Process, or Other? Be specific…</a:t>
            </a:r>
          </a:p>
          <a:p>
            <a:pPr>
              <a:spcBef>
                <a:spcPts val="2000"/>
              </a:spcBef>
            </a:pPr>
            <a:r>
              <a:rPr lang="en-US" dirty="0" smtClean="0"/>
              <a:t>Discuss your obstacle(s) at your table.</a:t>
            </a:r>
          </a:p>
          <a:p>
            <a:pPr>
              <a:spcBef>
                <a:spcPts val="2000"/>
              </a:spcBef>
            </a:pPr>
            <a:r>
              <a:rPr lang="en-US" dirty="0" smtClean="0"/>
              <a:t>Which of the 3Ps (or Other) is the most predominant at your table?</a:t>
            </a:r>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3208060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Tree>
    <p:extLst>
      <p:ext uri="{BB962C8B-B14F-4D97-AF65-F5344CB8AC3E}">
        <p14:creationId xmlns:p14="http://schemas.microsoft.com/office/powerpoint/2010/main" val="710888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a:spcBef>
                <a:spcPts val="2000"/>
              </a:spcBef>
            </a:pPr>
            <a:r>
              <a:rPr lang="en-US" dirty="0" smtClean="0"/>
              <a:t>5+ years of organizational changes</a:t>
            </a:r>
          </a:p>
          <a:p>
            <a:pPr>
              <a:spcBef>
                <a:spcPts val="2000"/>
              </a:spcBef>
            </a:pPr>
            <a:r>
              <a:rPr lang="en-US" dirty="0" smtClean="0"/>
              <a:t>Weak leadership</a:t>
            </a:r>
          </a:p>
          <a:p>
            <a:pPr>
              <a:spcBef>
                <a:spcPts val="2000"/>
              </a:spcBef>
            </a:pPr>
            <a:r>
              <a:rPr lang="en-US" dirty="0" smtClean="0"/>
              <a:t>2 teams that acted like 3</a:t>
            </a:r>
          </a:p>
          <a:p>
            <a:pPr>
              <a:spcBef>
                <a:spcPts val="2000"/>
              </a:spcBef>
            </a:pPr>
            <a:r>
              <a:rPr lang="en-US" dirty="0" smtClean="0"/>
              <a:t>“Us” versus “them”</a:t>
            </a:r>
          </a:p>
          <a:p>
            <a:pPr>
              <a:spcBef>
                <a:spcPts val="2000"/>
              </a:spcBef>
            </a:pPr>
            <a:r>
              <a:rPr lang="en-US" dirty="0" smtClean="0"/>
              <a:t>Flat organizational structure</a:t>
            </a:r>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19370559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marL="0" indent="0">
              <a:spcBef>
                <a:spcPts val="2000"/>
              </a:spcBef>
              <a:buNone/>
            </a:pPr>
            <a:endParaRPr lang="en-US" dirty="0" smtClean="0"/>
          </a:p>
          <a:p>
            <a:pPr>
              <a:spcBef>
                <a:spcPts val="2000"/>
              </a:spcBef>
            </a:pPr>
            <a:endParaRPr lang="en-US" dirty="0" smtClean="0"/>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graphicFrame>
        <p:nvGraphicFramePr>
          <p:cNvPr id="6" name="Diagram 5"/>
          <p:cNvGraphicFramePr/>
          <p:nvPr>
            <p:extLst>
              <p:ext uri="{D42A27DB-BD31-4B8C-83A1-F6EECF244321}">
                <p14:modId xmlns:p14="http://schemas.microsoft.com/office/powerpoint/2010/main" val="3303936430"/>
              </p:ext>
            </p:extLst>
          </p:nvPr>
        </p:nvGraphicFramePr>
        <p:xfrm>
          <a:off x="244813" y="627276"/>
          <a:ext cx="8629837" cy="6704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526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graphicEl>
                                              <a:dgm id="{7ADD9419-6BD8-5443-BB2F-FEFA6369D8E3}"/>
                                            </p:graphicEl>
                                          </p:spTgt>
                                        </p:tgtEl>
                                        <p:attrNameLst>
                                          <p:attrName>style.visibility</p:attrName>
                                        </p:attrNameLst>
                                      </p:cBhvr>
                                      <p:to>
                                        <p:strVal val="visible"/>
                                      </p:to>
                                    </p:set>
                                    <p:animEffect transition="in" filter="wipe(down)">
                                      <p:cBhvr>
                                        <p:cTn id="7" dur="580">
                                          <p:stCondLst>
                                            <p:cond delay="0"/>
                                          </p:stCondLst>
                                        </p:cTn>
                                        <p:tgtEl>
                                          <p:spTgt spid="6">
                                            <p:graphicEl>
                                              <a:dgm id="{7ADD9419-6BD8-5443-BB2F-FEFA6369D8E3}"/>
                                            </p:graphicEl>
                                          </p:spTgt>
                                        </p:tgtEl>
                                      </p:cBhvr>
                                    </p:animEffect>
                                    <p:anim calcmode="lin" valueType="num">
                                      <p:cBhvr>
                                        <p:cTn id="8" dur="1822" tmFilter="0,0; 0.14,0.36; 0.43,0.73; 0.71,0.91; 1.0,1.0">
                                          <p:stCondLst>
                                            <p:cond delay="0"/>
                                          </p:stCondLst>
                                        </p:cTn>
                                        <p:tgtEl>
                                          <p:spTgt spid="6">
                                            <p:graphicEl>
                                              <a:dgm id="{7ADD9419-6BD8-5443-BB2F-FEFA6369D8E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7ADD9419-6BD8-5443-BB2F-FEFA6369D8E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7ADD9419-6BD8-5443-BB2F-FEFA6369D8E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7ADD9419-6BD8-5443-BB2F-FEFA6369D8E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7ADD9419-6BD8-5443-BB2F-FEFA6369D8E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7ADD9419-6BD8-5443-BB2F-FEFA6369D8E3}"/>
                                            </p:graphicEl>
                                          </p:spTgt>
                                        </p:tgtEl>
                                      </p:cBhvr>
                                      <p:to x="100000" y="60000"/>
                                    </p:animScale>
                                    <p:animScale>
                                      <p:cBhvr>
                                        <p:cTn id="14" dur="166" decel="50000">
                                          <p:stCondLst>
                                            <p:cond delay="676"/>
                                          </p:stCondLst>
                                        </p:cTn>
                                        <p:tgtEl>
                                          <p:spTgt spid="6">
                                            <p:graphicEl>
                                              <a:dgm id="{7ADD9419-6BD8-5443-BB2F-FEFA6369D8E3}"/>
                                            </p:graphicEl>
                                          </p:spTgt>
                                        </p:tgtEl>
                                      </p:cBhvr>
                                      <p:to x="100000" y="100000"/>
                                    </p:animScale>
                                    <p:animScale>
                                      <p:cBhvr>
                                        <p:cTn id="15" dur="26">
                                          <p:stCondLst>
                                            <p:cond delay="1312"/>
                                          </p:stCondLst>
                                        </p:cTn>
                                        <p:tgtEl>
                                          <p:spTgt spid="6">
                                            <p:graphicEl>
                                              <a:dgm id="{7ADD9419-6BD8-5443-BB2F-FEFA6369D8E3}"/>
                                            </p:graphicEl>
                                          </p:spTgt>
                                        </p:tgtEl>
                                      </p:cBhvr>
                                      <p:to x="100000" y="80000"/>
                                    </p:animScale>
                                    <p:animScale>
                                      <p:cBhvr>
                                        <p:cTn id="16" dur="166" decel="50000">
                                          <p:stCondLst>
                                            <p:cond delay="1338"/>
                                          </p:stCondLst>
                                        </p:cTn>
                                        <p:tgtEl>
                                          <p:spTgt spid="6">
                                            <p:graphicEl>
                                              <a:dgm id="{7ADD9419-6BD8-5443-BB2F-FEFA6369D8E3}"/>
                                            </p:graphicEl>
                                          </p:spTgt>
                                        </p:tgtEl>
                                      </p:cBhvr>
                                      <p:to x="100000" y="100000"/>
                                    </p:animScale>
                                    <p:animScale>
                                      <p:cBhvr>
                                        <p:cTn id="17" dur="26">
                                          <p:stCondLst>
                                            <p:cond delay="1642"/>
                                          </p:stCondLst>
                                        </p:cTn>
                                        <p:tgtEl>
                                          <p:spTgt spid="6">
                                            <p:graphicEl>
                                              <a:dgm id="{7ADD9419-6BD8-5443-BB2F-FEFA6369D8E3}"/>
                                            </p:graphicEl>
                                          </p:spTgt>
                                        </p:tgtEl>
                                      </p:cBhvr>
                                      <p:to x="100000" y="90000"/>
                                    </p:animScale>
                                    <p:animScale>
                                      <p:cBhvr>
                                        <p:cTn id="18" dur="166" decel="50000">
                                          <p:stCondLst>
                                            <p:cond delay="1668"/>
                                          </p:stCondLst>
                                        </p:cTn>
                                        <p:tgtEl>
                                          <p:spTgt spid="6">
                                            <p:graphicEl>
                                              <a:dgm id="{7ADD9419-6BD8-5443-BB2F-FEFA6369D8E3}"/>
                                            </p:graphicEl>
                                          </p:spTgt>
                                        </p:tgtEl>
                                      </p:cBhvr>
                                      <p:to x="100000" y="100000"/>
                                    </p:animScale>
                                    <p:animScale>
                                      <p:cBhvr>
                                        <p:cTn id="19" dur="26">
                                          <p:stCondLst>
                                            <p:cond delay="1808"/>
                                          </p:stCondLst>
                                        </p:cTn>
                                        <p:tgtEl>
                                          <p:spTgt spid="6">
                                            <p:graphicEl>
                                              <a:dgm id="{7ADD9419-6BD8-5443-BB2F-FEFA6369D8E3}"/>
                                            </p:graphicEl>
                                          </p:spTgt>
                                        </p:tgtEl>
                                      </p:cBhvr>
                                      <p:to x="100000" y="95000"/>
                                    </p:animScale>
                                    <p:animScale>
                                      <p:cBhvr>
                                        <p:cTn id="20" dur="166" decel="50000">
                                          <p:stCondLst>
                                            <p:cond delay="1834"/>
                                          </p:stCondLst>
                                        </p:cTn>
                                        <p:tgtEl>
                                          <p:spTgt spid="6">
                                            <p:graphicEl>
                                              <a:dgm id="{7ADD9419-6BD8-5443-BB2F-FEFA6369D8E3}"/>
                                            </p:graphic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graphicEl>
                                              <a:dgm id="{93D1EFFF-6F11-BF43-AAAC-7B709DA77C8E}"/>
                                            </p:graphicEl>
                                          </p:spTgt>
                                        </p:tgtEl>
                                        <p:attrNameLst>
                                          <p:attrName>style.visibility</p:attrName>
                                        </p:attrNameLst>
                                      </p:cBhvr>
                                      <p:to>
                                        <p:strVal val="visible"/>
                                      </p:to>
                                    </p:set>
                                    <p:animEffect transition="in" filter="wipe(down)">
                                      <p:cBhvr>
                                        <p:cTn id="24" dur="580">
                                          <p:stCondLst>
                                            <p:cond delay="0"/>
                                          </p:stCondLst>
                                        </p:cTn>
                                        <p:tgtEl>
                                          <p:spTgt spid="6">
                                            <p:graphicEl>
                                              <a:dgm id="{93D1EFFF-6F11-BF43-AAAC-7B709DA77C8E}"/>
                                            </p:graphicEl>
                                          </p:spTgt>
                                        </p:tgtEl>
                                      </p:cBhvr>
                                    </p:animEffect>
                                    <p:anim calcmode="lin" valueType="num">
                                      <p:cBhvr>
                                        <p:cTn id="25" dur="1822" tmFilter="0,0; 0.14,0.36; 0.43,0.73; 0.71,0.91; 1.0,1.0">
                                          <p:stCondLst>
                                            <p:cond delay="0"/>
                                          </p:stCondLst>
                                        </p:cTn>
                                        <p:tgtEl>
                                          <p:spTgt spid="6">
                                            <p:graphicEl>
                                              <a:dgm id="{93D1EFFF-6F11-BF43-AAAC-7B709DA77C8E}"/>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graphicEl>
                                              <a:dgm id="{93D1EFFF-6F11-BF43-AAAC-7B709DA77C8E}"/>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graphicEl>
                                              <a:dgm id="{93D1EFFF-6F11-BF43-AAAC-7B709DA77C8E}"/>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graphicEl>
                                              <a:dgm id="{93D1EFFF-6F11-BF43-AAAC-7B709DA77C8E}"/>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graphicEl>
                                              <a:dgm id="{93D1EFFF-6F11-BF43-AAAC-7B709DA77C8E}"/>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graphicEl>
                                              <a:dgm id="{93D1EFFF-6F11-BF43-AAAC-7B709DA77C8E}"/>
                                            </p:graphicEl>
                                          </p:spTgt>
                                        </p:tgtEl>
                                      </p:cBhvr>
                                      <p:to x="100000" y="60000"/>
                                    </p:animScale>
                                    <p:animScale>
                                      <p:cBhvr>
                                        <p:cTn id="31" dur="166" decel="50000">
                                          <p:stCondLst>
                                            <p:cond delay="676"/>
                                          </p:stCondLst>
                                        </p:cTn>
                                        <p:tgtEl>
                                          <p:spTgt spid="6">
                                            <p:graphicEl>
                                              <a:dgm id="{93D1EFFF-6F11-BF43-AAAC-7B709DA77C8E}"/>
                                            </p:graphicEl>
                                          </p:spTgt>
                                        </p:tgtEl>
                                      </p:cBhvr>
                                      <p:to x="100000" y="100000"/>
                                    </p:animScale>
                                    <p:animScale>
                                      <p:cBhvr>
                                        <p:cTn id="32" dur="26">
                                          <p:stCondLst>
                                            <p:cond delay="1312"/>
                                          </p:stCondLst>
                                        </p:cTn>
                                        <p:tgtEl>
                                          <p:spTgt spid="6">
                                            <p:graphicEl>
                                              <a:dgm id="{93D1EFFF-6F11-BF43-AAAC-7B709DA77C8E}"/>
                                            </p:graphicEl>
                                          </p:spTgt>
                                        </p:tgtEl>
                                      </p:cBhvr>
                                      <p:to x="100000" y="80000"/>
                                    </p:animScale>
                                    <p:animScale>
                                      <p:cBhvr>
                                        <p:cTn id="33" dur="166" decel="50000">
                                          <p:stCondLst>
                                            <p:cond delay="1338"/>
                                          </p:stCondLst>
                                        </p:cTn>
                                        <p:tgtEl>
                                          <p:spTgt spid="6">
                                            <p:graphicEl>
                                              <a:dgm id="{93D1EFFF-6F11-BF43-AAAC-7B709DA77C8E}"/>
                                            </p:graphicEl>
                                          </p:spTgt>
                                        </p:tgtEl>
                                      </p:cBhvr>
                                      <p:to x="100000" y="100000"/>
                                    </p:animScale>
                                    <p:animScale>
                                      <p:cBhvr>
                                        <p:cTn id="34" dur="26">
                                          <p:stCondLst>
                                            <p:cond delay="1642"/>
                                          </p:stCondLst>
                                        </p:cTn>
                                        <p:tgtEl>
                                          <p:spTgt spid="6">
                                            <p:graphicEl>
                                              <a:dgm id="{93D1EFFF-6F11-BF43-AAAC-7B709DA77C8E}"/>
                                            </p:graphicEl>
                                          </p:spTgt>
                                        </p:tgtEl>
                                      </p:cBhvr>
                                      <p:to x="100000" y="90000"/>
                                    </p:animScale>
                                    <p:animScale>
                                      <p:cBhvr>
                                        <p:cTn id="35" dur="166" decel="50000">
                                          <p:stCondLst>
                                            <p:cond delay="1668"/>
                                          </p:stCondLst>
                                        </p:cTn>
                                        <p:tgtEl>
                                          <p:spTgt spid="6">
                                            <p:graphicEl>
                                              <a:dgm id="{93D1EFFF-6F11-BF43-AAAC-7B709DA77C8E}"/>
                                            </p:graphicEl>
                                          </p:spTgt>
                                        </p:tgtEl>
                                      </p:cBhvr>
                                      <p:to x="100000" y="100000"/>
                                    </p:animScale>
                                    <p:animScale>
                                      <p:cBhvr>
                                        <p:cTn id="36" dur="26">
                                          <p:stCondLst>
                                            <p:cond delay="1808"/>
                                          </p:stCondLst>
                                        </p:cTn>
                                        <p:tgtEl>
                                          <p:spTgt spid="6">
                                            <p:graphicEl>
                                              <a:dgm id="{93D1EFFF-6F11-BF43-AAAC-7B709DA77C8E}"/>
                                            </p:graphicEl>
                                          </p:spTgt>
                                        </p:tgtEl>
                                      </p:cBhvr>
                                      <p:to x="100000" y="95000"/>
                                    </p:animScale>
                                    <p:animScale>
                                      <p:cBhvr>
                                        <p:cTn id="37" dur="166" decel="50000">
                                          <p:stCondLst>
                                            <p:cond delay="1834"/>
                                          </p:stCondLst>
                                        </p:cTn>
                                        <p:tgtEl>
                                          <p:spTgt spid="6">
                                            <p:graphicEl>
                                              <a:dgm id="{93D1EFFF-6F11-BF43-AAAC-7B709DA77C8E}"/>
                                            </p:graphic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6">
                                            <p:graphicEl>
                                              <a:dgm id="{84B3C46A-0236-6B40-8D39-66C2F346713D}"/>
                                            </p:graphicEl>
                                          </p:spTgt>
                                        </p:tgtEl>
                                        <p:attrNameLst>
                                          <p:attrName>style.visibility</p:attrName>
                                        </p:attrNameLst>
                                      </p:cBhvr>
                                      <p:to>
                                        <p:strVal val="visible"/>
                                      </p:to>
                                    </p:set>
                                    <p:animEffect transition="in" filter="wipe(down)">
                                      <p:cBhvr>
                                        <p:cTn id="41" dur="580">
                                          <p:stCondLst>
                                            <p:cond delay="0"/>
                                          </p:stCondLst>
                                        </p:cTn>
                                        <p:tgtEl>
                                          <p:spTgt spid="6">
                                            <p:graphicEl>
                                              <a:dgm id="{84B3C46A-0236-6B40-8D39-66C2F346713D}"/>
                                            </p:graphicEl>
                                          </p:spTgt>
                                        </p:tgtEl>
                                      </p:cBhvr>
                                    </p:animEffect>
                                    <p:anim calcmode="lin" valueType="num">
                                      <p:cBhvr>
                                        <p:cTn id="42" dur="1822" tmFilter="0,0; 0.14,0.36; 0.43,0.73; 0.71,0.91; 1.0,1.0">
                                          <p:stCondLst>
                                            <p:cond delay="0"/>
                                          </p:stCondLst>
                                        </p:cTn>
                                        <p:tgtEl>
                                          <p:spTgt spid="6">
                                            <p:graphicEl>
                                              <a:dgm id="{84B3C46A-0236-6B40-8D39-66C2F346713D}"/>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graphicEl>
                                              <a:dgm id="{84B3C46A-0236-6B40-8D39-66C2F346713D}"/>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graphicEl>
                                              <a:dgm id="{84B3C46A-0236-6B40-8D39-66C2F346713D}"/>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graphicEl>
                                              <a:dgm id="{84B3C46A-0236-6B40-8D39-66C2F346713D}"/>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graphicEl>
                                              <a:dgm id="{84B3C46A-0236-6B40-8D39-66C2F346713D}"/>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graphicEl>
                                              <a:dgm id="{84B3C46A-0236-6B40-8D39-66C2F346713D}"/>
                                            </p:graphicEl>
                                          </p:spTgt>
                                        </p:tgtEl>
                                      </p:cBhvr>
                                      <p:to x="100000" y="60000"/>
                                    </p:animScale>
                                    <p:animScale>
                                      <p:cBhvr>
                                        <p:cTn id="48" dur="166" decel="50000">
                                          <p:stCondLst>
                                            <p:cond delay="676"/>
                                          </p:stCondLst>
                                        </p:cTn>
                                        <p:tgtEl>
                                          <p:spTgt spid="6">
                                            <p:graphicEl>
                                              <a:dgm id="{84B3C46A-0236-6B40-8D39-66C2F346713D}"/>
                                            </p:graphicEl>
                                          </p:spTgt>
                                        </p:tgtEl>
                                      </p:cBhvr>
                                      <p:to x="100000" y="100000"/>
                                    </p:animScale>
                                    <p:animScale>
                                      <p:cBhvr>
                                        <p:cTn id="49" dur="26">
                                          <p:stCondLst>
                                            <p:cond delay="1312"/>
                                          </p:stCondLst>
                                        </p:cTn>
                                        <p:tgtEl>
                                          <p:spTgt spid="6">
                                            <p:graphicEl>
                                              <a:dgm id="{84B3C46A-0236-6B40-8D39-66C2F346713D}"/>
                                            </p:graphicEl>
                                          </p:spTgt>
                                        </p:tgtEl>
                                      </p:cBhvr>
                                      <p:to x="100000" y="80000"/>
                                    </p:animScale>
                                    <p:animScale>
                                      <p:cBhvr>
                                        <p:cTn id="50" dur="166" decel="50000">
                                          <p:stCondLst>
                                            <p:cond delay="1338"/>
                                          </p:stCondLst>
                                        </p:cTn>
                                        <p:tgtEl>
                                          <p:spTgt spid="6">
                                            <p:graphicEl>
                                              <a:dgm id="{84B3C46A-0236-6B40-8D39-66C2F346713D}"/>
                                            </p:graphicEl>
                                          </p:spTgt>
                                        </p:tgtEl>
                                      </p:cBhvr>
                                      <p:to x="100000" y="100000"/>
                                    </p:animScale>
                                    <p:animScale>
                                      <p:cBhvr>
                                        <p:cTn id="51" dur="26">
                                          <p:stCondLst>
                                            <p:cond delay="1642"/>
                                          </p:stCondLst>
                                        </p:cTn>
                                        <p:tgtEl>
                                          <p:spTgt spid="6">
                                            <p:graphicEl>
                                              <a:dgm id="{84B3C46A-0236-6B40-8D39-66C2F346713D}"/>
                                            </p:graphicEl>
                                          </p:spTgt>
                                        </p:tgtEl>
                                      </p:cBhvr>
                                      <p:to x="100000" y="90000"/>
                                    </p:animScale>
                                    <p:animScale>
                                      <p:cBhvr>
                                        <p:cTn id="52" dur="166" decel="50000">
                                          <p:stCondLst>
                                            <p:cond delay="1668"/>
                                          </p:stCondLst>
                                        </p:cTn>
                                        <p:tgtEl>
                                          <p:spTgt spid="6">
                                            <p:graphicEl>
                                              <a:dgm id="{84B3C46A-0236-6B40-8D39-66C2F346713D}"/>
                                            </p:graphicEl>
                                          </p:spTgt>
                                        </p:tgtEl>
                                      </p:cBhvr>
                                      <p:to x="100000" y="100000"/>
                                    </p:animScale>
                                    <p:animScale>
                                      <p:cBhvr>
                                        <p:cTn id="53" dur="26">
                                          <p:stCondLst>
                                            <p:cond delay="1808"/>
                                          </p:stCondLst>
                                        </p:cTn>
                                        <p:tgtEl>
                                          <p:spTgt spid="6">
                                            <p:graphicEl>
                                              <a:dgm id="{84B3C46A-0236-6B40-8D39-66C2F346713D}"/>
                                            </p:graphicEl>
                                          </p:spTgt>
                                        </p:tgtEl>
                                      </p:cBhvr>
                                      <p:to x="100000" y="95000"/>
                                    </p:animScale>
                                    <p:animScale>
                                      <p:cBhvr>
                                        <p:cTn id="54" dur="166" decel="50000">
                                          <p:stCondLst>
                                            <p:cond delay="1834"/>
                                          </p:stCondLst>
                                        </p:cTn>
                                        <p:tgtEl>
                                          <p:spTgt spid="6">
                                            <p:graphicEl>
                                              <a:dgm id="{84B3C46A-0236-6B40-8D39-66C2F346713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Structure</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marL="0" indent="0">
              <a:spcBef>
                <a:spcPts val="2000"/>
              </a:spcBef>
              <a:buNone/>
            </a:pPr>
            <a:r>
              <a:rPr lang="en-US" b="1" dirty="0" smtClean="0"/>
              <a:t>Key Questions:</a:t>
            </a:r>
          </a:p>
          <a:p>
            <a:pPr>
              <a:spcBef>
                <a:spcPts val="2000"/>
              </a:spcBef>
            </a:pPr>
            <a:r>
              <a:rPr lang="en-US" dirty="0" smtClean="0"/>
              <a:t>Do you have the </a:t>
            </a:r>
            <a:r>
              <a:rPr lang="en-US" u="sng" dirty="0" smtClean="0"/>
              <a:t>right type</a:t>
            </a:r>
            <a:r>
              <a:rPr lang="en-US" dirty="0" smtClean="0"/>
              <a:t> of bus?</a:t>
            </a:r>
          </a:p>
          <a:p>
            <a:pPr>
              <a:spcBef>
                <a:spcPts val="2000"/>
              </a:spcBef>
            </a:pPr>
            <a:r>
              <a:rPr lang="en-US" dirty="0" smtClean="0"/>
              <a:t>Do you have the </a:t>
            </a:r>
            <a:r>
              <a:rPr lang="en-US" u="sng" dirty="0" smtClean="0"/>
              <a:t>right people</a:t>
            </a:r>
            <a:r>
              <a:rPr lang="en-US" dirty="0" smtClean="0"/>
              <a:t> on the bus?</a:t>
            </a:r>
          </a:p>
          <a:p>
            <a:pPr>
              <a:spcBef>
                <a:spcPts val="2000"/>
              </a:spcBef>
            </a:pPr>
            <a:r>
              <a:rPr lang="en-US" dirty="0" smtClean="0"/>
              <a:t>Do you have the right </a:t>
            </a:r>
            <a:r>
              <a:rPr lang="en-US" u="sng" dirty="0" smtClean="0"/>
              <a:t>people in the right seats</a:t>
            </a:r>
            <a:r>
              <a:rPr lang="en-US" dirty="0"/>
              <a:t/>
            </a:r>
            <a:br>
              <a:rPr lang="en-US" dirty="0"/>
            </a:br>
            <a:r>
              <a:rPr lang="en-US" dirty="0" smtClean="0"/>
              <a:t>on the bus?</a:t>
            </a:r>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24579115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Structure</a:t>
            </a:r>
            <a:endParaRPr lang="en-US" dirty="0"/>
          </a:p>
        </p:txBody>
      </p:sp>
      <p:sp>
        <p:nvSpPr>
          <p:cNvPr id="3" name="Content Placeholder 2"/>
          <p:cNvSpPr>
            <a:spLocks noGrp="1"/>
          </p:cNvSpPr>
          <p:nvPr>
            <p:ph idx="1"/>
          </p:nvPr>
        </p:nvSpPr>
        <p:spPr>
          <a:xfrm>
            <a:off x="457200" y="1600200"/>
            <a:ext cx="8229600" cy="4825589"/>
          </a:xfrm>
        </p:spPr>
        <p:txBody>
          <a:bodyPr>
            <a:normAutofit/>
          </a:bodyPr>
          <a:lstStyle/>
          <a:p>
            <a:pPr>
              <a:spcBef>
                <a:spcPts val="1800"/>
              </a:spcBef>
            </a:pPr>
            <a:endParaRPr lang="en-US" sz="500" dirty="0" smtClean="0"/>
          </a:p>
          <a:p>
            <a:pPr marL="0" indent="0">
              <a:spcBef>
                <a:spcPts val="2000"/>
              </a:spcBef>
              <a:buNone/>
            </a:pPr>
            <a:r>
              <a:rPr lang="en-US" b="1" dirty="0" smtClean="0"/>
              <a:t>Strategy: Major Restructuring</a:t>
            </a:r>
          </a:p>
          <a:p>
            <a:pPr>
              <a:spcBef>
                <a:spcPts val="2000"/>
              </a:spcBef>
            </a:pPr>
            <a:r>
              <a:rPr lang="en-US" dirty="0" smtClean="0"/>
              <a:t>Benchmark size and structure</a:t>
            </a:r>
          </a:p>
          <a:p>
            <a:pPr>
              <a:spcBef>
                <a:spcPts val="2000"/>
              </a:spcBef>
            </a:pPr>
            <a:r>
              <a:rPr lang="en-US" dirty="0" smtClean="0"/>
              <a:t>Create new organizational chart</a:t>
            </a:r>
          </a:p>
          <a:p>
            <a:pPr>
              <a:spcBef>
                <a:spcPts val="2000"/>
              </a:spcBef>
            </a:pPr>
            <a:r>
              <a:rPr lang="en-US" dirty="0" smtClean="0"/>
              <a:t>Eliminate and move positions</a:t>
            </a:r>
          </a:p>
          <a:p>
            <a:pPr>
              <a:spcBef>
                <a:spcPts val="2000"/>
              </a:spcBef>
            </a:pPr>
            <a:r>
              <a:rPr lang="en-US" dirty="0" smtClean="0"/>
              <a:t>New job descriptions &amp; classifications</a:t>
            </a:r>
          </a:p>
          <a:p>
            <a:pPr>
              <a:spcBef>
                <a:spcPts val="2000"/>
              </a:spcBef>
            </a:pPr>
            <a:r>
              <a:rPr lang="en-US" dirty="0" smtClean="0"/>
              <a:t>Hire!</a:t>
            </a:r>
          </a:p>
        </p:txBody>
      </p:sp>
      <p:sp>
        <p:nvSpPr>
          <p:cNvPr id="4" name="Footer Placeholder 3"/>
          <p:cNvSpPr>
            <a:spLocks noGrp="1"/>
          </p:cNvSpPr>
          <p:nvPr>
            <p:ph type="ftr" sz="quarter" idx="3"/>
          </p:nvPr>
        </p:nvSpPr>
        <p:spPr/>
        <p:txBody>
          <a:bodyPr/>
          <a:lstStyle/>
          <a:p>
            <a:pPr algn="l">
              <a:tabLst>
                <a:tab pos="8048625" algn="r"/>
              </a:tabLst>
            </a:pPr>
            <a:r>
              <a:rPr lang="en-US" dirty="0" smtClean="0"/>
              <a:t>St. Norbert College </a:t>
            </a:r>
            <a:r>
              <a:rPr lang="en-US" dirty="0" smtClean="0">
                <a:solidFill>
                  <a:srgbClr val="EDBD3D"/>
                </a:solidFill>
              </a:rPr>
              <a:t>| </a:t>
            </a:r>
            <a:r>
              <a:rPr lang="en-US" dirty="0" smtClean="0"/>
              <a:t>Information Technology Services 	March 18, 2014</a:t>
            </a:r>
          </a:p>
          <a:p>
            <a:endParaRPr lang="en-US" dirty="0"/>
          </a:p>
        </p:txBody>
      </p:sp>
    </p:spTree>
    <p:extLst>
      <p:ext uri="{BB962C8B-B14F-4D97-AF65-F5344CB8AC3E}">
        <p14:creationId xmlns:p14="http://schemas.microsoft.com/office/powerpoint/2010/main" val="5542954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8356</TotalTime>
  <Words>675</Words>
  <Application>Microsoft Macintosh PowerPoint</Application>
  <PresentationFormat>On-screen Show (4:3)</PresentationFormat>
  <Paragraphs>132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Leading a Revolution:</vt:lpstr>
      <vt:lpstr>Legal Stuff</vt:lpstr>
      <vt:lpstr>The 3P’s</vt:lpstr>
      <vt:lpstr>Reflection</vt:lpstr>
      <vt:lpstr>PEOPLE</vt:lpstr>
      <vt:lpstr>Challenges</vt:lpstr>
      <vt:lpstr>PowerPoint Presentation</vt:lpstr>
      <vt:lpstr>Organizational Structure</vt:lpstr>
      <vt:lpstr>Organizational Structure</vt:lpstr>
      <vt:lpstr>Culture</vt:lpstr>
      <vt:lpstr>Culture</vt:lpstr>
      <vt:lpstr>Culture: Get Silly Together</vt:lpstr>
      <vt:lpstr>PLACE</vt:lpstr>
      <vt:lpstr>Office Space</vt:lpstr>
      <vt:lpstr>Uh Oh….</vt:lpstr>
      <vt:lpstr>Strategies: Process</vt:lpstr>
      <vt:lpstr>Strategies: Space</vt:lpstr>
      <vt:lpstr>PROCESS</vt:lpstr>
      <vt:lpstr>Challenges</vt:lpstr>
      <vt:lpstr>Strategy</vt:lpstr>
      <vt:lpstr>Strategy: SD Process</vt:lpstr>
      <vt:lpstr>WRAP-UP</vt:lpstr>
      <vt:lpstr>Reflection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 Revolution: How to Create a World-Class Service Organization in Just One Year</dc:title>
  <dc:subject>EDUCAUSE Connect Chicago 2014</dc:subject>
  <dc:creator>Raechelle Clemmons &amp; Scott Crevier</dc:creator>
  <cp:keywords/>
  <dc:description/>
  <cp:lastModifiedBy>Default Mac User</cp:lastModifiedBy>
  <cp:revision>115</cp:revision>
  <cp:lastPrinted>2012-10-18T16:23:34Z</cp:lastPrinted>
  <dcterms:created xsi:type="dcterms:W3CDTF">2012-10-07T02:13:55Z</dcterms:created>
  <dcterms:modified xsi:type="dcterms:W3CDTF">2014-03-19T15:54:48Z</dcterms:modified>
  <cp:category/>
</cp:coreProperties>
</file>