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7" r:id="rId2"/>
    <p:sldId id="341" r:id="rId3"/>
    <p:sldId id="323" r:id="rId4"/>
    <p:sldId id="340" r:id="rId5"/>
    <p:sldId id="373" r:id="rId6"/>
    <p:sldId id="360" r:id="rId7"/>
    <p:sldId id="342" r:id="rId8"/>
    <p:sldId id="322" r:id="rId9"/>
    <p:sldId id="325" r:id="rId10"/>
    <p:sldId id="332" r:id="rId11"/>
    <p:sldId id="326" r:id="rId12"/>
    <p:sldId id="327" r:id="rId13"/>
    <p:sldId id="328" r:id="rId14"/>
    <p:sldId id="374" r:id="rId15"/>
    <p:sldId id="366" r:id="rId16"/>
    <p:sldId id="364" r:id="rId17"/>
    <p:sldId id="375" r:id="rId18"/>
    <p:sldId id="376" r:id="rId19"/>
    <p:sldId id="377" r:id="rId20"/>
    <p:sldId id="382" r:id="rId21"/>
    <p:sldId id="381" r:id="rId22"/>
    <p:sldId id="378" r:id="rId23"/>
    <p:sldId id="379" r:id="rId24"/>
    <p:sldId id="380" r:id="rId25"/>
    <p:sldId id="370" r:id="rId26"/>
    <p:sldId id="306" r:id="rId27"/>
    <p:sldId id="345" r:id="rId28"/>
    <p:sldId id="372" r:id="rId29"/>
    <p:sldId id="346" r:id="rId30"/>
    <p:sldId id="317" r:id="rId31"/>
    <p:sldId id="361" r:id="rId32"/>
    <p:sldId id="331" r:id="rId33"/>
    <p:sldId id="337" r:id="rId34"/>
    <p:sldId id="338" r:id="rId35"/>
    <p:sldId id="383" r:id="rId36"/>
    <p:sldId id="333" r:id="rId37"/>
    <p:sldId id="334" r:id="rId38"/>
    <p:sldId id="335" r:id="rId39"/>
    <p:sldId id="336" r:id="rId40"/>
    <p:sldId id="384" r:id="rId41"/>
    <p:sldId id="339" r:id="rId42"/>
    <p:sldId id="362" r:id="rId43"/>
    <p:sldId id="347" r:id="rId44"/>
    <p:sldId id="353" r:id="rId45"/>
    <p:sldId id="385" r:id="rId46"/>
    <p:sldId id="355" r:id="rId47"/>
    <p:sldId id="35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C457C0-7057-634F-A3D2-5D38F7CCE7F4}">
          <p14:sldIdLst>
            <p14:sldId id="257"/>
          </p14:sldIdLst>
        </p14:section>
        <p14:section name="ECAR" id="{01676065-2329-9549-9919-BDF717F82215}">
          <p14:sldIdLst>
            <p14:sldId id="341"/>
            <p14:sldId id="323"/>
            <p14:sldId id="340"/>
            <p14:sldId id="373"/>
            <p14:sldId id="360"/>
            <p14:sldId id="342"/>
            <p14:sldId id="322"/>
            <p14:sldId id="325"/>
            <p14:sldId id="332"/>
            <p14:sldId id="326"/>
            <p14:sldId id="327"/>
            <p14:sldId id="328"/>
          </p14:sldIdLst>
        </p14:section>
        <p14:section name="ELI" id="{A5F16F2D-C56C-2F4B-B4C5-7F4CF2BBFBF0}">
          <p14:sldIdLst>
            <p14:sldId id="374"/>
            <p14:sldId id="366"/>
            <p14:sldId id="364"/>
            <p14:sldId id="375"/>
            <p14:sldId id="376"/>
            <p14:sldId id="377"/>
            <p14:sldId id="382"/>
            <p14:sldId id="381"/>
            <p14:sldId id="378"/>
            <p14:sldId id="379"/>
            <p14:sldId id="380"/>
            <p14:sldId id="370"/>
            <p14:sldId id="306"/>
            <p14:sldId id="345"/>
            <p14:sldId id="372"/>
            <p14:sldId id="346"/>
            <p14:sldId id="317"/>
            <p14:sldId id="361"/>
            <p14:sldId id="331"/>
            <p14:sldId id="337"/>
            <p14:sldId id="338"/>
            <p14:sldId id="383"/>
            <p14:sldId id="333"/>
            <p14:sldId id="334"/>
            <p14:sldId id="335"/>
            <p14:sldId id="336"/>
            <p14:sldId id="384"/>
            <p14:sldId id="339"/>
            <p14:sldId id="362"/>
            <p14:sldId id="347"/>
          </p14:sldIdLst>
        </p14:section>
        <p14:section name="action" id="{159A99DB-CD34-2742-995A-7109E1F45D02}">
          <p14:sldIdLst>
            <p14:sldId id="353"/>
            <p14:sldId id="385"/>
            <p14:sldId id="355"/>
            <p14:sldId id="358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degrassi" initials="l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5" autoAdjust="0"/>
    <p:restoredTop sz="80183" autoAdjust="0"/>
  </p:normalViewPr>
  <p:slideViewPr>
    <p:cSldViewPr>
      <p:cViewPr varScale="1">
        <p:scale>
          <a:sx n="88" d="100"/>
          <a:sy n="88" d="100"/>
        </p:scale>
        <p:origin x="-14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192" y="-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commentAuthors" Target="commentAuthors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A7FFC-06C1-41E6-86CC-97471DD2AF90}" type="datetimeFigureOut">
              <a:rPr lang="en-US" smtClean="0"/>
              <a:t>5/2/14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E4038-98EC-441F-BCAD-6B864ED35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69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CCDC5-55A2-4C49-8D1B-F0A0B4CD1393}" type="datetimeFigureOut">
              <a:rPr lang="en-US" smtClean="0"/>
              <a:t>5/2/14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921FF-61D2-4803-8494-4519EE27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33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Relationship Id="rId3" Type="http://schemas.openxmlformats.org/officeDocument/2006/relationships/hyperlink" Target="http://www.educause.edu/library/resources/how-online-innovations-are-transforming-learning-report-eli-focus-session" TargetMode="Externa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Relationship Id="rId3" Type="http://schemas.openxmlformats.org/officeDocument/2006/relationships/hyperlink" Target="http://www.educause.edu/library/resources/learning-and-massive-open-online-course-report-eli-focus-session" TargetMode="Externa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 and V hello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79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52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31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1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ECAR conducted interviews, focus groups, and a survey to provide insight into the scope of BYOE and the institutional culture surrounding BYO practices. This report identifies and addresses the </a:t>
            </a:r>
            <a:r>
              <a:rPr lang="en-US" b="1" dirty="0" smtClean="0"/>
              <a:t>most important BYOE IT issues</a:t>
            </a:r>
            <a:r>
              <a:rPr lang="en-US" dirty="0" smtClean="0"/>
              <a:t> affecting higher education and includes recommendations for </a:t>
            </a:r>
            <a:r>
              <a:rPr lang="en-US" b="1" dirty="0" smtClean="0"/>
              <a:t>exemplary practices</a:t>
            </a:r>
            <a:r>
              <a:rPr lang="en-US" dirty="0" smtClean="0"/>
              <a:t> to manage BYOE IT issues.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19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32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34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</a:t>
            </a:r>
            <a:r>
              <a:rPr lang="en-US" baseline="0" dirty="0" smtClean="0"/>
              <a:t> vote and encourage your colleagues to vote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32E4A-60F2-854C-8720-AC43E9130E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79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11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5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23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66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87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10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73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83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22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41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22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Management: coordinate, plan, treat </a:t>
            </a:r>
            <a:r>
              <a:rPr lang="en-US" dirty="0" err="1" smtClean="0"/>
              <a:t>fac</a:t>
            </a:r>
            <a:r>
              <a:rPr lang="en-US" dirty="0" smtClean="0"/>
              <a:t> as customer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743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02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90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259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74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963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730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933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721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www.educause.edu</a:t>
            </a:r>
            <a:r>
              <a:rPr lang="en-US" dirty="0" smtClean="0"/>
              <a:t>/library/resources/faculty-engagement-and-development—effective-and-innovative-practice-report-</a:t>
            </a:r>
            <a:r>
              <a:rPr lang="en-US" dirty="0" err="1" smtClean="0"/>
              <a:t>eli</a:t>
            </a:r>
            <a:r>
              <a:rPr lang="en-US" dirty="0" smtClean="0"/>
              <a:t>-focus-session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385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/>
                <a:cs typeface="Arial"/>
                <a:hlinkClick r:id="rId3"/>
              </a:rPr>
              <a:t>http://www.educause.edu/library/resources/how-online-innovations-are-transforming-learning-report-eli-focus-session</a:t>
            </a:r>
            <a:r>
              <a:rPr lang="en-US" sz="1200" dirty="0" smtClean="0">
                <a:latin typeface="Arial"/>
                <a:cs typeface="Arial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216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/>
                <a:cs typeface="Arial"/>
                <a:hlinkClick r:id="rId3"/>
              </a:rPr>
              <a:t>http://www.educause.edu/library/resources/learning-and-massive-open-online-course-report-eli-focus-session</a:t>
            </a:r>
            <a:r>
              <a:rPr lang="en-US" sz="1200" dirty="0" smtClean="0">
                <a:latin typeface="Arial"/>
                <a:cs typeface="Arial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02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www.educause.edu</a:t>
            </a:r>
            <a:r>
              <a:rPr lang="en-US" dirty="0" smtClean="0"/>
              <a:t>/library/resources/emerging-technologies-innovation-and-academic-transformation-report-eli-focus-session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853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www.educause.edu</a:t>
            </a:r>
            <a:r>
              <a:rPr lang="en-US" dirty="0" smtClean="0"/>
              <a:t>/library/resources/learning-analytics-report-</a:t>
            </a:r>
            <a:r>
              <a:rPr lang="en-US" dirty="0" err="1" smtClean="0"/>
              <a:t>eli</a:t>
            </a:r>
            <a:r>
              <a:rPr lang="en-US" dirty="0" smtClean="0"/>
              <a:t>-focus-session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88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806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501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215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058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682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F3737-6AF1-1B4E-97B3-6D21EE5036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144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871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F3737-6AF1-1B4E-97B3-6D21EE5036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144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F3737-6AF1-1B4E-97B3-6D21EE5036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27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40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72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you’ll find as student study research</a:t>
            </a:r>
            <a:r>
              <a:rPr lang="en-US" baseline="0" dirty="0" smtClean="0"/>
              <a:t>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58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81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21FF-61D2-4803-8494-4519EE2757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60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tif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Title 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370676"/>
            <a:ext cx="7866612" cy="905924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none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09600" y="5500255"/>
            <a:ext cx="8096595" cy="500732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Month Day, Year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3276600"/>
            <a:ext cx="7866611" cy="5007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16099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En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370676"/>
            <a:ext cx="7866612" cy="905924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defRPr>
            </a:lvl1pPr>
          </a:lstStyle>
          <a:p>
            <a:r>
              <a:rPr lang="en-US" dirty="0" smtClean="0"/>
              <a:t>End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3276600"/>
            <a:ext cx="7866611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43779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White (For Full Screen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890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12 Titl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370676"/>
            <a:ext cx="7866612" cy="905924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09601" y="5500255"/>
            <a:ext cx="7848599" cy="500732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Month Day, Year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3276600"/>
            <a:ext cx="7866611" cy="5007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17065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12 Bod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6829" y="338675"/>
            <a:ext cx="8021782" cy="729971"/>
          </a:xfrm>
          <a:prstGeom prst="rect">
            <a:avLst/>
          </a:prstGeom>
        </p:spPr>
        <p:txBody>
          <a:bodyPr anchor="t"/>
          <a:lstStyle>
            <a:lvl1pPr algn="l">
              <a:defRPr sz="3600" b="0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6829" y="1371599"/>
            <a:ext cx="8079971" cy="454659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B20838"/>
              </a:buClr>
              <a:buFont typeface="Wingdings" pitchFamily="2" charset="2"/>
              <a:buChar char="§"/>
              <a:defRPr sz="3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914400" indent="-457200">
              <a:buClr>
                <a:srgbClr val="B20838"/>
              </a:buClr>
              <a:buFont typeface="Wingdings" pitchFamily="2" charset="2"/>
              <a:buChar char="§"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rgbClr val="B20838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714500" indent="-342900">
              <a:buClr>
                <a:srgbClr val="B20838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114550" indent="-285750">
              <a:buClr>
                <a:srgbClr val="B20838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126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yb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6321425"/>
            <a:ext cx="915193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cyber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7813" y="955675"/>
            <a:ext cx="34925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2829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3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491945"/>
            <a:ext cx="64008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3843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D1070-0C3A-5847-BDC3-36BD816A6C08}" type="datetime1">
              <a:rPr lang="en-US"/>
              <a:pPr>
                <a:defRPr/>
              </a:pPr>
              <a:t>5/2/14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1</a:t>
            </a:r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C5C5C-4A56-6847-9296-405D35DD1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4832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7C89C-C400-844D-B806-14652BC99840}" type="datetime1">
              <a:rPr lang="en-US"/>
              <a:pPr>
                <a:defRPr/>
              </a:pPr>
              <a:t>5/2/14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25CBE-3E5A-FE4C-83B4-60C8F0BD4B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15413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4261"/>
            <a:ext cx="8158162" cy="66261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4000" b="1" i="0">
                <a:solidFill>
                  <a:srgbClr val="B7002B"/>
                </a:solidFill>
                <a:latin typeface="Optima"/>
                <a:cs typeface="Opti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236871"/>
            <a:ext cx="8158163" cy="4803567"/>
          </a:xfrm>
          <a:prstGeom prst="rect">
            <a:avLst/>
          </a:prstGeom>
        </p:spPr>
        <p:txBody>
          <a:bodyPr vert="horz"/>
          <a:lstStyle>
            <a:lvl1pPr marL="342900" indent="-342900">
              <a:lnSpc>
                <a:spcPts val="4000"/>
              </a:lnSpc>
              <a:buClr>
                <a:srgbClr val="B7002B"/>
              </a:buClr>
              <a:buFont typeface="Wingdings" charset="2"/>
              <a:buChar char="§"/>
              <a:defRPr sz="2400">
                <a:solidFill>
                  <a:schemeClr val="bg1">
                    <a:lumMod val="50000"/>
                  </a:schemeClr>
                </a:solidFill>
                <a:latin typeface="Optima"/>
                <a:cs typeface="Optima"/>
              </a:defRPr>
            </a:lvl1pPr>
            <a:lvl2pPr marL="742950" indent="-285750">
              <a:lnSpc>
                <a:spcPts val="4000"/>
              </a:lnSpc>
              <a:buClr>
                <a:srgbClr val="B7002B"/>
              </a:buClr>
              <a:buFont typeface="Wingdings" charset="2"/>
              <a:buChar char="§"/>
              <a:defRPr sz="2400">
                <a:solidFill>
                  <a:schemeClr val="bg1">
                    <a:lumMod val="50000"/>
                  </a:schemeClr>
                </a:solidFill>
                <a:latin typeface="Optima"/>
                <a:cs typeface="Optima"/>
              </a:defRPr>
            </a:lvl2pPr>
            <a:lvl3pPr marL="1143000" indent="-228600">
              <a:lnSpc>
                <a:spcPts val="4000"/>
              </a:lnSpc>
              <a:buClr>
                <a:srgbClr val="B7002B"/>
              </a:buClr>
              <a:buFont typeface="Wingdings" charset="2"/>
              <a:buChar char="§"/>
              <a:defRPr sz="2400">
                <a:solidFill>
                  <a:schemeClr val="bg1">
                    <a:lumMod val="50000"/>
                  </a:schemeClr>
                </a:solidFill>
                <a:latin typeface="Optima"/>
                <a:cs typeface="Optima"/>
              </a:defRPr>
            </a:lvl3pPr>
            <a:lvl4pPr marL="1600200" indent="-228600">
              <a:lnSpc>
                <a:spcPts val="4000"/>
              </a:lnSpc>
              <a:buClr>
                <a:srgbClr val="B7002B"/>
              </a:buClr>
              <a:buFont typeface="Wingdings" charset="2"/>
              <a:buChar char="§"/>
              <a:defRPr sz="2400">
                <a:solidFill>
                  <a:schemeClr val="bg1">
                    <a:lumMod val="50000"/>
                  </a:schemeClr>
                </a:solidFill>
                <a:latin typeface="Optima"/>
                <a:cs typeface="Optima"/>
              </a:defRPr>
            </a:lvl4pPr>
            <a:lvl5pPr marL="2057400" indent="-228600">
              <a:lnSpc>
                <a:spcPts val="4000"/>
              </a:lnSpc>
              <a:buClr>
                <a:srgbClr val="B7002B"/>
              </a:buClr>
              <a:buFont typeface="Wingdings" charset="2"/>
              <a:buChar char="§"/>
              <a:defRPr sz="2400">
                <a:solidFill>
                  <a:schemeClr val="bg1">
                    <a:lumMod val="50000"/>
                  </a:schemeClr>
                </a:solidFill>
                <a:latin typeface="Optima"/>
                <a:cs typeface="Optim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641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CAR Body A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6829" y="338675"/>
            <a:ext cx="8021782" cy="729971"/>
          </a:xfrm>
          <a:prstGeom prst="rect">
            <a:avLst/>
          </a:prstGeom>
        </p:spPr>
        <p:txBody>
          <a:bodyPr anchor="t"/>
          <a:lstStyle>
            <a:lvl1pPr algn="l">
              <a:defRPr sz="3600" b="0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6829" y="1371599"/>
            <a:ext cx="8079971" cy="454659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B20838"/>
              </a:buClr>
              <a:buFont typeface="Wingdings" pitchFamily="2" charset="2"/>
              <a:buChar char="§"/>
              <a:defRPr sz="3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914400" indent="-457200">
              <a:buClr>
                <a:srgbClr val="B20838"/>
              </a:buClr>
              <a:buFont typeface="Wingdings" pitchFamily="2" charset="2"/>
              <a:buChar char="§"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rgbClr val="B20838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714500" indent="-342900">
              <a:buClr>
                <a:srgbClr val="B20838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114550" indent="-285750">
              <a:buClr>
                <a:srgbClr val="B20838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10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31BA8D-EC79-3044-ACA5-ADA85DF3E794}" type="datetimeFigureOut">
              <a:rPr lang="en-US" smtClean="0"/>
              <a:t>5/2/14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475D7D-535A-3F46-9EA2-155C0004F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0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5D6823-8118-1D44-B73A-3469BD8BE4B7}" type="datetimeFigureOut">
              <a:rPr lang="en-US" smtClean="0"/>
              <a:t>5/2/14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F90A48-9CDB-7347-8179-F3CD50DC4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4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Agend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6829" y="338675"/>
            <a:ext cx="8021782" cy="729971"/>
          </a:xfrm>
          <a:prstGeom prst="rect">
            <a:avLst/>
          </a:prstGeom>
        </p:spPr>
        <p:txBody>
          <a:bodyPr anchor="t"/>
          <a:lstStyle>
            <a:lvl1pPr algn="l">
              <a:defRPr sz="4000" b="1" cap="none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76400" y="1143000"/>
            <a:ext cx="6952211" cy="46736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200000"/>
              </a:lnSpc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Agenda Item One</a:t>
            </a:r>
          </a:p>
          <a:p>
            <a:r>
              <a:rPr lang="en-US" dirty="0" smtClean="0"/>
              <a:t>Agenda Item Two</a:t>
            </a:r>
          </a:p>
          <a:p>
            <a:r>
              <a:rPr lang="en-US" dirty="0" smtClean="0"/>
              <a:t>Agenda Item Three</a:t>
            </a:r>
          </a:p>
          <a:p>
            <a:r>
              <a:rPr lang="en-US" dirty="0" smtClean="0"/>
              <a:t>Agenda Item Four</a:t>
            </a:r>
          </a:p>
          <a:p>
            <a:r>
              <a:rPr lang="en-US" dirty="0" smtClean="0"/>
              <a:t>Agenda Item Five</a:t>
            </a:r>
          </a:p>
        </p:txBody>
      </p:sp>
    </p:spTree>
    <p:extLst>
      <p:ext uri="{BB962C8B-B14F-4D97-AF65-F5344CB8AC3E}">
        <p14:creationId xmlns:p14="http://schemas.microsoft.com/office/powerpoint/2010/main" val="166041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Sec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018" y="3385468"/>
            <a:ext cx="8021782" cy="5007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Presentation Title or Sub Heading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27663"/>
            <a:ext cx="9143999" cy="739681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00594" y="2656971"/>
            <a:ext cx="7942810" cy="9144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600" b="1" i="0" baseline="0">
                <a:solidFill>
                  <a:schemeClr val="bg1"/>
                </a:solidFill>
                <a:latin typeface="Optima"/>
                <a:cs typeface="Optim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Section Title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2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Bod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6829" y="338675"/>
            <a:ext cx="8021782" cy="729971"/>
          </a:xfrm>
          <a:prstGeom prst="rect">
            <a:avLst/>
          </a:prstGeom>
        </p:spPr>
        <p:txBody>
          <a:bodyPr anchor="t"/>
          <a:lstStyle>
            <a:lvl1pPr algn="l">
              <a:defRPr sz="3600" b="1" i="0" cap="none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6829" y="1371599"/>
            <a:ext cx="8079971" cy="454659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B20838"/>
              </a:buClr>
              <a:buFont typeface="Wingdings" pitchFamily="2" charset="2"/>
              <a:buChar char="§"/>
              <a:defRPr sz="3000" baseline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defRPr>
            </a:lvl1pPr>
            <a:lvl2pPr marL="914400" indent="-457200">
              <a:buClr>
                <a:srgbClr val="B20838"/>
              </a:buClr>
              <a:buFont typeface="Wingdings" pitchFamily="2" charset="2"/>
              <a:buChar char="§"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defRPr>
            </a:lvl2pPr>
            <a:lvl3pPr marL="1257300" indent="-342900">
              <a:buClr>
                <a:srgbClr val="B20838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defRPr>
            </a:lvl3pPr>
            <a:lvl4pPr marL="1714500" indent="-342900">
              <a:buClr>
                <a:srgbClr val="B20838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defRPr>
            </a:lvl4pPr>
            <a:lvl5pPr marL="2114550" indent="-285750">
              <a:buClr>
                <a:srgbClr val="B20838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defRPr>
            </a:lvl5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98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Body - Two Colum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6829" y="338675"/>
            <a:ext cx="8021782" cy="729971"/>
          </a:xfrm>
          <a:prstGeom prst="rect">
            <a:avLst/>
          </a:prstGeom>
        </p:spPr>
        <p:txBody>
          <a:bodyPr anchor="t"/>
          <a:lstStyle>
            <a:lvl1pPr algn="l">
              <a:defRPr sz="3600" b="1" cap="none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6829" y="1371599"/>
            <a:ext cx="4041371" cy="454659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B20838"/>
              </a:buClr>
              <a:buFont typeface="Wingdings" pitchFamily="2" charset="2"/>
              <a:buChar char="§"/>
              <a:defRPr sz="3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914400" indent="-457200">
              <a:buClr>
                <a:srgbClr val="B20838"/>
              </a:buClr>
              <a:buFont typeface="Wingdings" pitchFamily="2" charset="2"/>
              <a:buChar char="§"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rgbClr val="B20838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714500" indent="-342900">
              <a:buClr>
                <a:srgbClr val="B20838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114550" indent="-285750">
              <a:buClr>
                <a:srgbClr val="B20838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800601" y="1371600"/>
            <a:ext cx="3886200" cy="454659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B20838"/>
              </a:buClr>
              <a:buFont typeface="Wingdings" pitchFamily="2" charset="2"/>
              <a:buNone/>
              <a:defRPr sz="3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914400" indent="-457200">
              <a:buClr>
                <a:srgbClr val="B20838"/>
              </a:buClr>
              <a:buFont typeface="Wingdings" pitchFamily="2" charset="2"/>
              <a:buChar char="§"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rgbClr val="B20838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714500" indent="-342900">
              <a:buClr>
                <a:srgbClr val="B20838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114550" indent="-285750">
              <a:buClr>
                <a:srgbClr val="B20838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Add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6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I Body B - No header backgroun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6829" y="338675"/>
            <a:ext cx="8021782" cy="729971"/>
          </a:xfrm>
          <a:prstGeom prst="rect">
            <a:avLst/>
          </a:prstGeom>
        </p:spPr>
        <p:txBody>
          <a:bodyPr anchor="t"/>
          <a:lstStyle>
            <a:lvl1pPr algn="l">
              <a:defRPr sz="3600" b="1" cap="none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3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Sta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3644514" cy="188540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1000" b="1" i="0" cap="none">
                <a:solidFill>
                  <a:schemeClr val="bg1"/>
                </a:solidFill>
                <a:latin typeface="Optima"/>
                <a:cs typeface="Optima"/>
              </a:defRPr>
            </a:lvl1pPr>
          </a:lstStyle>
          <a:p>
            <a:r>
              <a:rPr lang="en-US" dirty="0" smtClean="0"/>
              <a:t>Stat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3429000"/>
            <a:ext cx="3644514" cy="34856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Clr>
                <a:srgbClr val="C00000"/>
              </a:buClr>
              <a:buFontTx/>
              <a:buNone/>
              <a:defRPr sz="3200" baseline="0">
                <a:solidFill>
                  <a:schemeClr val="bg1"/>
                </a:solidFill>
                <a:latin typeface="Optima"/>
                <a:cs typeface="Optima"/>
              </a:defRPr>
            </a:lvl1pPr>
            <a:lvl2pPr marL="457200" indent="0" algn="ctr">
              <a:buClr>
                <a:srgbClr val="C00000"/>
              </a:buClr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rgbClr val="C00000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714500" indent="-342900">
              <a:buClr>
                <a:srgbClr val="C00000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171700" indent="-342900">
              <a:buClr>
                <a:srgbClr val="C00000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Stat description</a:t>
            </a:r>
          </a:p>
        </p:txBody>
      </p:sp>
    </p:spTree>
    <p:extLst>
      <p:ext uri="{BB962C8B-B14F-4D97-AF65-F5344CB8AC3E}">
        <p14:creationId xmlns:p14="http://schemas.microsoft.com/office/powerpoint/2010/main" val="146572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02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DU Quot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09600" y="2362200"/>
            <a:ext cx="57912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Clr>
                <a:srgbClr val="C00000"/>
              </a:buClr>
              <a:buFontTx/>
              <a:buNone/>
              <a:defRPr sz="36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Clr>
                <a:srgbClr val="C00000"/>
              </a:buClr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rgbClr val="C00000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714500" indent="-342900">
              <a:buClr>
                <a:srgbClr val="C00000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171700" indent="-342900">
              <a:buClr>
                <a:srgbClr val="C00000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“Enter a quote here… ”</a:t>
            </a:r>
          </a:p>
        </p:txBody>
      </p:sp>
    </p:spTree>
    <p:extLst>
      <p:ext uri="{BB962C8B-B14F-4D97-AF65-F5344CB8AC3E}">
        <p14:creationId xmlns:p14="http://schemas.microsoft.com/office/powerpoint/2010/main" val="170324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22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64" r:id="rId4"/>
    <p:sldLayoutId id="2147483668" r:id="rId5"/>
    <p:sldLayoutId id="2147483667" r:id="rId6"/>
    <p:sldLayoutId id="2147483654" r:id="rId7"/>
    <p:sldLayoutId id="2147483656" r:id="rId8"/>
    <p:sldLayoutId id="2147483657" r:id="rId9"/>
    <p:sldLayoutId id="2147483658" r:id="rId10"/>
    <p:sldLayoutId id="2147483666" r:id="rId11"/>
    <p:sldLayoutId id="2147483671" r:id="rId12"/>
    <p:sldLayoutId id="2147483672" r:id="rId13"/>
    <p:sldLayoutId id="2147483673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use.edu/library/resources/2012-ecar-study-analytics-higher-education" TargetMode="External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gizmo.com/s3/1020013/Analytics-Maturity-Index" TargetMode="External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use.edu/library/resources/byod-and-consumerization-it-higher-education-research-2013" TargetMode="External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use.edu/eli/programs/seeking-evidence-impact/content-anchors" TargetMode="External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hyperlink" Target="http://www.educause.edu/library/resources/faculty-engagement-and-development%E2%80%94effective-and-innovative-practice-report-eli-focus-session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use.edu/library/resources/how-online-innovations-are-transforming-learning-report-eli-focus-session" TargetMode="External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use.edu/library/resources/learning-and-massive-open-online-course-report-eli-focus-session" TargetMode="External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hyperlink" Target="http://www.educause.edu/library/resources/emerging-technologies-innovation-and-academic-transformation-report-eli-focus-session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hyperlink" Target="http://www.educause.edu/library/resources/learning-analytics-report-eli-focus-session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hyperlink" Target="http://www.educause.edu/library/resources/state-e-learning-higher-education-eye-toward-growth-and-increased-access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Resources and Actions</a:t>
            </a:r>
            <a:endParaRPr lang="en-US" sz="4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smtClean="0"/>
              <a:t>May 2014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09600" y="3276600"/>
            <a:ext cx="7866611" cy="1676400"/>
          </a:xfrm>
        </p:spPr>
        <p:txBody>
          <a:bodyPr/>
          <a:lstStyle/>
          <a:p>
            <a:r>
              <a:rPr lang="en-US" dirty="0" smtClean="0"/>
              <a:t>EDUCAUSE Connect</a:t>
            </a:r>
            <a:r>
              <a:rPr lang="en-US" dirty="0"/>
              <a:t> </a:t>
            </a:r>
            <a:r>
              <a:rPr lang="en-US" dirty="0" smtClean="0"/>
              <a:t>Baltimore</a:t>
            </a:r>
          </a:p>
          <a:p>
            <a:endParaRPr lang="en-US" dirty="0" smtClean="0"/>
          </a:p>
          <a:p>
            <a:r>
              <a:rPr lang="en-US" sz="1800" dirty="0" smtClean="0"/>
              <a:t>Malcolm Brown</a:t>
            </a:r>
          </a:p>
          <a:p>
            <a:r>
              <a:rPr lang="en-US" sz="1800" dirty="0" smtClean="0"/>
              <a:t>Director, EDUCAUSE Learning Initiative</a:t>
            </a:r>
          </a:p>
          <a:p>
            <a:r>
              <a:rPr lang="en-US" sz="1800" dirty="0" err="1" smtClean="0"/>
              <a:t>mbrown@educause.edu</a:t>
            </a:r>
            <a:r>
              <a:rPr lang="en-US" sz="1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73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-Learning_Maturity_Index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18" y="0"/>
            <a:ext cx="8979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6324600"/>
            <a:ext cx="6086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  <a:hlinkClick r:id="rId3"/>
              </a:rPr>
              <a:t>http://www.educause.edu/library/resources/2012-ecar-study-analytics-higher-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education</a:t>
            </a:r>
            <a:r>
              <a:rPr lang="en-US" sz="1200" dirty="0" smtClean="0">
                <a:latin typeface="Arial"/>
                <a:cs typeface="Arial"/>
              </a:rPr>
              <a:t> </a:t>
            </a:r>
          </a:p>
        </p:txBody>
      </p:sp>
      <p:pic>
        <p:nvPicPr>
          <p:cNvPr id="4" name="Picture 3" descr="2012_ECAR_Study_of_Analytics_in_Higher_Education___EDUCAUSE_edu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0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6324600"/>
            <a:ext cx="4743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  <a:hlinkClick r:id="rId3"/>
              </a:rPr>
              <a:t>https://www.surveygizmo.com/s3/1020013/Analytics-Maturity-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Index</a:t>
            </a:r>
            <a:r>
              <a:rPr lang="en-US" sz="1200" dirty="0" smtClean="0">
                <a:latin typeface="Arial"/>
                <a:cs typeface="Arial"/>
              </a:rPr>
              <a:t> </a:t>
            </a:r>
          </a:p>
        </p:txBody>
      </p:sp>
      <p:pic>
        <p:nvPicPr>
          <p:cNvPr id="4" name="Picture 3" descr="Analytics_Maturity_Index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56" y="457200"/>
            <a:ext cx="9144000" cy="5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0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6324600"/>
            <a:ext cx="7309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  <a:hlinkClick r:id="rId3"/>
              </a:rPr>
              <a:t>http://www.educause.edu/library/resources/byod-and-consumerization-it-higher-education-research-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2013</a:t>
            </a:r>
            <a:r>
              <a:rPr lang="en-US" sz="1200" dirty="0" smtClean="0">
                <a:latin typeface="Arial"/>
                <a:cs typeface="Arial"/>
              </a:rPr>
              <a:t> </a:t>
            </a:r>
          </a:p>
        </p:txBody>
      </p:sp>
      <p:pic>
        <p:nvPicPr>
          <p:cNvPr id="2" name="Picture 1" descr="BYOD_and_Consumerization_of_IT_in_Higher_Education_Research__2013___EDUCAUSE_edu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00"/>
            <a:ext cx="9144000" cy="44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609600" y="1752600"/>
            <a:ext cx="5791200" cy="2971800"/>
          </a:xfrm>
        </p:spPr>
        <p:txBody>
          <a:bodyPr/>
          <a:lstStyle/>
          <a:p>
            <a:r>
              <a:rPr lang="en-US" sz="7200" b="1" dirty="0" smtClean="0">
                <a:latin typeface="Optima"/>
                <a:cs typeface="Optima"/>
              </a:rPr>
              <a:t>EDUCAUSE Learning Initiative</a:t>
            </a:r>
            <a:r>
              <a:rPr lang="en-US" sz="5400" b="1" dirty="0" smtClean="0">
                <a:latin typeface="Optima"/>
                <a:cs typeface="Optima"/>
              </a:rPr>
              <a:t> </a:t>
            </a:r>
          </a:p>
          <a:p>
            <a:r>
              <a:rPr lang="en-US" sz="5400" b="1" dirty="0" smtClean="0">
                <a:latin typeface="Optima"/>
                <a:cs typeface="Optima"/>
              </a:rPr>
              <a:t>(ELI)</a:t>
            </a:r>
            <a:endParaRPr lang="en-US" sz="5400" b="1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38742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 anchor at angl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99" y="-76200"/>
            <a:ext cx="5354879" cy="624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219200"/>
            <a:ext cx="21815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Optima"/>
                <a:cs typeface="Optima"/>
              </a:rPr>
              <a:t>Content </a:t>
            </a:r>
          </a:p>
          <a:p>
            <a:r>
              <a:rPr lang="en-US" sz="4400" dirty="0" smtClean="0">
                <a:latin typeface="Optima"/>
                <a:cs typeface="Optima"/>
              </a:rPr>
              <a:t>Anchors</a:t>
            </a:r>
          </a:p>
        </p:txBody>
      </p:sp>
    </p:spTree>
    <p:extLst>
      <p:ext uri="{BB962C8B-B14F-4D97-AF65-F5344CB8AC3E}">
        <p14:creationId xmlns:p14="http://schemas.microsoft.com/office/powerpoint/2010/main" val="630232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14" y="609600"/>
            <a:ext cx="9109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tima"/>
                <a:cs typeface="Optima"/>
                <a:hlinkClick r:id="rId3"/>
              </a:rPr>
              <a:t>http://www.educause.edu/eli/programs/seeking-evidence-impact/content-</a:t>
            </a:r>
            <a:r>
              <a:rPr lang="en-US" sz="2000" dirty="0" smtClean="0">
                <a:latin typeface="Optima"/>
                <a:cs typeface="Optima"/>
                <a:hlinkClick r:id="rId3"/>
              </a:rPr>
              <a:t>anchors</a:t>
            </a:r>
            <a:r>
              <a:rPr lang="en-US" sz="2000" dirty="0" smtClean="0">
                <a:latin typeface="Optima"/>
                <a:cs typeface="Optima"/>
              </a:rPr>
              <a:t> </a:t>
            </a:r>
          </a:p>
        </p:txBody>
      </p:sp>
      <p:pic>
        <p:nvPicPr>
          <p:cNvPr id="3" name="Picture 2" descr="infographic 5-15-1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" y="1371600"/>
            <a:ext cx="9144000" cy="89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0"/>
            <a:ext cx="8542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7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92100" y="0"/>
            <a:ext cx="85424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828800"/>
            <a:ext cx="1780994" cy="584776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Optima"/>
                <a:cs typeface="Optima"/>
              </a:rPr>
              <a:t>key issue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3162300"/>
            <a:ext cx="3993702" cy="584776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Optima"/>
                <a:cs typeface="Optima"/>
              </a:rPr>
              <a:t>important but not key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5200" y="4495800"/>
            <a:ext cx="2784755" cy="584776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Optima"/>
                <a:cs typeface="Optima"/>
              </a:rPr>
              <a:t>not a key issue</a:t>
            </a:r>
          </a:p>
        </p:txBody>
      </p:sp>
    </p:spTree>
    <p:extLst>
      <p:ext uri="{BB962C8B-B14F-4D97-AF65-F5344CB8AC3E}">
        <p14:creationId xmlns:p14="http://schemas.microsoft.com/office/powerpoint/2010/main" val="181446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367069"/>
              </p:ext>
            </p:extLst>
          </p:nvPr>
        </p:nvGraphicFramePr>
        <p:xfrm>
          <a:off x="364435" y="304800"/>
          <a:ext cx="8627165" cy="6161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877"/>
                <a:gridCol w="2538288"/>
                <a:gridCol w="2514600"/>
                <a:gridCol w="2819400"/>
              </a:tblGrid>
              <a:tr h="6749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2012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2013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2014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assessment of student learning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tima"/>
                          <a:cs typeface="Optima"/>
                        </a:rPr>
                        <a:t>assessment of student learning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2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mobile learning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3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faculty development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4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digital</a:t>
                      </a:r>
                      <a:r>
                        <a:rPr lang="en-US" baseline="0" dirty="0" smtClean="0">
                          <a:latin typeface="Optima"/>
                          <a:cs typeface="Optima"/>
                        </a:rPr>
                        <a:t> literacies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5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e-textbooks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mobile learning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learning analytics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6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learning analytics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Optim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12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7892118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9273046" cy="61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1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996520"/>
              </p:ext>
            </p:extLst>
          </p:nvPr>
        </p:nvGraphicFramePr>
        <p:xfrm>
          <a:off x="364435" y="304800"/>
          <a:ext cx="8627165" cy="6161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877"/>
                <a:gridCol w="2538288"/>
                <a:gridCol w="2514600"/>
                <a:gridCol w="2819400"/>
              </a:tblGrid>
              <a:tr h="6749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2012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2013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2014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assessment of student learning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tima"/>
                          <a:cs typeface="Optima"/>
                        </a:rPr>
                        <a:t>assessment of student learning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2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mobile learning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3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b="1" dirty="0" smtClean="0">
                          <a:latin typeface="Optima"/>
                          <a:cs typeface="Optima"/>
                        </a:rPr>
                        <a:t>faculty development</a:t>
                      </a:r>
                      <a:endParaRPr lang="en-US" b="1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rgbClr val="FAC090"/>
                    </a:solidFill>
                  </a:tcPr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4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digital</a:t>
                      </a:r>
                      <a:r>
                        <a:rPr lang="en-US" baseline="0" dirty="0" smtClean="0">
                          <a:latin typeface="Optima"/>
                          <a:cs typeface="Optima"/>
                        </a:rPr>
                        <a:t> literacies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5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e-textbooks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mobile learning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learning analytics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6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learning analytics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Optim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638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614649"/>
              </p:ext>
            </p:extLst>
          </p:nvPr>
        </p:nvGraphicFramePr>
        <p:xfrm>
          <a:off x="364435" y="304800"/>
          <a:ext cx="8627165" cy="6161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877"/>
                <a:gridCol w="2538288"/>
                <a:gridCol w="2514600"/>
                <a:gridCol w="2819400"/>
              </a:tblGrid>
              <a:tr h="6749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2012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2013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2014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Optima"/>
                          <a:cs typeface="Optima"/>
                        </a:rPr>
                        <a:t>assessment of student learning</a:t>
                      </a:r>
                      <a:endParaRPr lang="en-US" b="1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Optima"/>
                          <a:cs typeface="Optima"/>
                        </a:rPr>
                        <a:t>assessment of student learning</a:t>
                      </a:r>
                    </a:p>
                    <a:p>
                      <a:endParaRPr lang="en-US" b="1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rgbClr val="FAC090"/>
                    </a:solidFill>
                  </a:tcPr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2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mobile learning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3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faculty development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4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digital</a:t>
                      </a:r>
                      <a:r>
                        <a:rPr lang="en-US" baseline="0" dirty="0" smtClean="0">
                          <a:latin typeface="Optima"/>
                          <a:cs typeface="Optima"/>
                        </a:rPr>
                        <a:t> literacies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5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e-textbooks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mobile learning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learning analytics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6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learning analytics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Optim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942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787954"/>
              </p:ext>
            </p:extLst>
          </p:nvPr>
        </p:nvGraphicFramePr>
        <p:xfrm>
          <a:off x="364435" y="304800"/>
          <a:ext cx="8627165" cy="6161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877"/>
                <a:gridCol w="2538288"/>
                <a:gridCol w="2514600"/>
                <a:gridCol w="2819400"/>
              </a:tblGrid>
              <a:tr h="6749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2012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2013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2014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assessment of student learning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tima"/>
                          <a:cs typeface="Optima"/>
                        </a:rPr>
                        <a:t>assessment of student learning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2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mobile learning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3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faculty development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4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digital</a:t>
                      </a:r>
                      <a:r>
                        <a:rPr lang="en-US" baseline="0" dirty="0" smtClean="0">
                          <a:latin typeface="Optima"/>
                          <a:cs typeface="Optima"/>
                        </a:rPr>
                        <a:t> literacies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>
                    <a:solidFill>
                      <a:srgbClr val="FAC090"/>
                    </a:solidFill>
                  </a:tcPr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5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e-textbooks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mobile learning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learning analytics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6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learning analytics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Optim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304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461323"/>
              </p:ext>
            </p:extLst>
          </p:nvPr>
        </p:nvGraphicFramePr>
        <p:xfrm>
          <a:off x="364435" y="304800"/>
          <a:ext cx="8627165" cy="6161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877"/>
                <a:gridCol w="2538288"/>
                <a:gridCol w="2514600"/>
                <a:gridCol w="2819400"/>
              </a:tblGrid>
              <a:tr h="6749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2012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2013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2014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assessment of student learning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tima"/>
                          <a:cs typeface="Optima"/>
                        </a:rPr>
                        <a:t>assessment of student learning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2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mobile learning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b="1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b="1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rgbClr val="FAC090"/>
                    </a:solidFill>
                  </a:tcPr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3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faculty development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4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digital</a:t>
                      </a:r>
                      <a:r>
                        <a:rPr lang="en-US" baseline="0" dirty="0" smtClean="0">
                          <a:latin typeface="Optima"/>
                          <a:cs typeface="Optima"/>
                        </a:rPr>
                        <a:t> literacies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5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e-textbooks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mobile learning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learning analytics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6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learning analytics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Optim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984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346750"/>
              </p:ext>
            </p:extLst>
          </p:nvPr>
        </p:nvGraphicFramePr>
        <p:xfrm>
          <a:off x="364435" y="304800"/>
          <a:ext cx="8627165" cy="6161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877"/>
                <a:gridCol w="2538288"/>
                <a:gridCol w="2514600"/>
                <a:gridCol w="2819400"/>
              </a:tblGrid>
              <a:tr h="6749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2012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2013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Optima"/>
                          <a:cs typeface="Optima"/>
                        </a:rPr>
                        <a:t>2014</a:t>
                      </a:r>
                      <a:endParaRPr lang="en-US" sz="2800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assessment of student learning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tima"/>
                          <a:cs typeface="Optima"/>
                        </a:rPr>
                        <a:t>assessment of student learning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2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mobile learning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3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faculty development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4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online and blended T&amp;L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digital</a:t>
                      </a:r>
                      <a:r>
                        <a:rPr lang="en-US" baseline="0" dirty="0" smtClean="0">
                          <a:latin typeface="Optima"/>
                          <a:cs typeface="Optima"/>
                        </a:rPr>
                        <a:t> literacies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emerging tech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&amp;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 academic transformation</a:t>
                      </a: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5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e-textbooks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mobile learning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learning analytics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674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Optima"/>
                          <a:cs typeface="Optima"/>
                        </a:rPr>
                        <a:t>6</a:t>
                      </a:r>
                      <a:endParaRPr lang="en-US" sz="2400" b="1" dirty="0">
                        <a:latin typeface="Optima"/>
                        <a:cs typeface="Opti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learning analytics</a:t>
                      </a:r>
                    </a:p>
                    <a:p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Optim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b="1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 smtClean="0">
                        <a:latin typeface="Optima"/>
                        <a:cs typeface="Optim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tima"/>
                        </a:rPr>
                        <a:t>methods of evaluation</a:t>
                      </a:r>
                    </a:p>
                    <a:p>
                      <a:endParaRPr lang="en-US" b="1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rgbClr val="FAC09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6732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e Witters 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1"/>
          <a:stretch/>
        </p:blipFill>
        <p:spPr>
          <a:xfrm>
            <a:off x="-152400" y="0"/>
            <a:ext cx="103414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33400"/>
            <a:ext cx="3581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Optima"/>
                <a:cs typeface="Optima"/>
              </a:rPr>
              <a:t>faculty development</a:t>
            </a:r>
          </a:p>
        </p:txBody>
      </p:sp>
    </p:spTree>
    <p:extLst>
      <p:ext uri="{BB962C8B-B14F-4D97-AF65-F5344CB8AC3E}">
        <p14:creationId xmlns:p14="http://schemas.microsoft.com/office/powerpoint/2010/main" val="163291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28600" y="205619"/>
            <a:ext cx="4476448" cy="27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ELI Online 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Spring Focus Session</a:t>
            </a:r>
          </a:p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Faculty Development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29288" y="2924250"/>
            <a:ext cx="3678893" cy="259323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ct val="25000"/>
              </a:spcBef>
              <a:buFont typeface="Arial" pitchFamily="34" charset="0"/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April 1-3, 2014</a:t>
            </a:r>
          </a:p>
          <a:p>
            <a:pPr marL="0" indent="0">
              <a:lnSpc>
                <a:spcPct val="110000"/>
              </a:lnSpc>
              <a:spcBef>
                <a:spcPct val="25000"/>
              </a:spcBef>
              <a:buFont typeface="Arial" pitchFamily="34" charset="0"/>
              <a:buNone/>
            </a:pPr>
            <a:endParaRPr lang="en-US" sz="2800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329288" y="5942667"/>
            <a:ext cx="4168211" cy="406398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3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7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educause.edu/</a:t>
            </a:r>
            <a:r>
              <a:rPr lang="en-US" sz="2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</a:t>
            </a:r>
            <a:r>
              <a:rPr lang="en-US" sz="2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/events</a:t>
            </a:r>
          </a:p>
          <a:p>
            <a:pPr marL="0" indent="0">
              <a:buFont typeface="Wingdings" pitchFamily="2" charset="2"/>
              <a:buNone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027" name="Picture 3" descr="C:\Users\pkurkowski\AppData\Local\Microsoft\Windows\Temporary Internet Files\Content.IE5\YC1AWHB7\MP91021640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3948" y="1448293"/>
            <a:ext cx="436245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39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</a:p>
          <a:p>
            <a:r>
              <a:rPr lang="en-US" dirty="0" smtClean="0"/>
              <a:t>Demonstrating institutional alignment</a:t>
            </a:r>
          </a:p>
          <a:p>
            <a:r>
              <a:rPr lang="en-US" dirty="0" smtClean="0"/>
              <a:t>Emerging/innovative approaches</a:t>
            </a:r>
          </a:p>
          <a:p>
            <a:r>
              <a:rPr lang="en-US" dirty="0" smtClean="0"/>
              <a:t>Incentives and faculty rewards</a:t>
            </a:r>
          </a:p>
          <a:p>
            <a:r>
              <a:rPr lang="en-US" dirty="0" smtClean="0"/>
              <a:t>Evidence of impact</a:t>
            </a:r>
          </a:p>
          <a:p>
            <a:r>
              <a:rPr lang="en-US" dirty="0" smtClean="0"/>
              <a:t>Business and financial models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39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791" y="50800"/>
            <a:ext cx="4642358" cy="166776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Picture 7" descr="yyyyyyyyy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2" y="762000"/>
            <a:ext cx="4498848" cy="231648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4310529" y="2667000"/>
            <a:ext cx="4800600" cy="1917700"/>
            <a:chOff x="4310529" y="2819400"/>
            <a:chExt cx="4800600" cy="19177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0529" y="2819400"/>
              <a:ext cx="4800600" cy="19177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386729" y="4343400"/>
              <a:ext cx="149271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/>
                  <a:cs typeface="Helvetica Neue"/>
                </a:rPr>
                <a:t>April 21, 2014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4800" y="4533900"/>
            <a:ext cx="4546600" cy="2095500"/>
            <a:chOff x="304800" y="4267200"/>
            <a:chExt cx="4546600" cy="2095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800" y="4267200"/>
              <a:ext cx="4546600" cy="20955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57200" y="6019800"/>
              <a:ext cx="165972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/>
                  <a:cs typeface="Helvetica Neue"/>
                </a:rPr>
                <a:t>March 17,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7581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203606" y="212139"/>
            <a:ext cx="8706308" cy="93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i="1" dirty="0" smtClean="0">
                <a:latin typeface="Optima"/>
                <a:cs typeface="Optima"/>
              </a:rPr>
              <a:t>7 </a:t>
            </a:r>
            <a:r>
              <a:rPr lang="en-US" sz="3600" b="1" i="1" dirty="0">
                <a:latin typeface="Optima"/>
                <a:cs typeface="Optima"/>
              </a:rPr>
              <a:t>Things You Should </a:t>
            </a:r>
            <a:r>
              <a:rPr lang="en-US" sz="3600" b="1" i="1" dirty="0" smtClean="0">
                <a:latin typeface="Optima"/>
                <a:cs typeface="Optima"/>
              </a:rPr>
              <a:t>Know…™ </a:t>
            </a:r>
            <a:r>
              <a:rPr lang="en-US" sz="3600" b="1" dirty="0">
                <a:latin typeface="Optima"/>
                <a:cs typeface="Optima"/>
              </a:rPr>
              <a:t>Series</a:t>
            </a:r>
          </a:p>
        </p:txBody>
      </p:sp>
      <p:pic>
        <p:nvPicPr>
          <p:cNvPr id="2" name="Picture 1" descr="7T 2013 10 calibrated peer review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447800"/>
            <a:ext cx="5299364" cy="6858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" name="Picture 2" descr="7T 2014 02 competency-based education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819400"/>
            <a:ext cx="529936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 descr="7T 2013 12 telepresence robots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236" y="4191000"/>
            <a:ext cx="5299364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243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sz="13800" b="1" dirty="0" smtClean="0">
                <a:latin typeface="Optima"/>
                <a:cs typeface="Optima"/>
              </a:rPr>
              <a:t>ECAR</a:t>
            </a:r>
            <a:endParaRPr lang="en-US" sz="13800" b="1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43028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106173" y="1846053"/>
            <a:ext cx="4656827" cy="25758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3838" algn="ctr">
              <a:buFont typeface="Wingdings" pitchFamily="2" charset="2"/>
              <a:buNone/>
            </a:pPr>
            <a:r>
              <a:rPr lang="en-US" sz="2400" i="1" dirty="0" smtClean="0">
                <a:latin typeface="Arial" charset="0"/>
                <a:ea typeface="ＭＳ Ｐゴシック" pitchFamily="34" charset="-128"/>
                <a:cs typeface="Arial" charset="0"/>
              </a:rPr>
              <a:t>	</a:t>
            </a:r>
            <a:r>
              <a:rPr lang="en-US" dirty="0" smtClean="0">
                <a:latin typeface="Optima"/>
                <a:ea typeface="ＭＳ Ｐゴシック" pitchFamily="34" charset="-128"/>
                <a:cs typeface="Optima"/>
              </a:rPr>
              <a:t>A curated set of resources on topics important to the teaching and learning community.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6403" y="1516394"/>
            <a:ext cx="2383324" cy="3084302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2810" y="2354070"/>
            <a:ext cx="2330737" cy="3016249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2592" y="3278291"/>
            <a:ext cx="2331964" cy="3017837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638801" y="4787210"/>
            <a:ext cx="3124200" cy="786708"/>
            <a:chOff x="5638801" y="4787210"/>
            <a:chExt cx="3124200" cy="786708"/>
          </a:xfrm>
        </p:grpSpPr>
        <p:sp>
          <p:nvSpPr>
            <p:cNvPr id="13" name="TextBox 7"/>
            <p:cNvSpPr txBox="1">
              <a:spLocks noChangeArrowheads="1"/>
            </p:cNvSpPr>
            <p:nvPr/>
          </p:nvSpPr>
          <p:spPr bwMode="auto">
            <a:xfrm>
              <a:off x="5638801" y="4787210"/>
              <a:ext cx="31242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2000" b="1" dirty="0">
                  <a:latin typeface="Optima"/>
                  <a:cs typeface="Optima"/>
                </a:rPr>
                <a:t>A</a:t>
              </a:r>
              <a:r>
                <a:rPr lang="en-US" sz="2000" b="1" dirty="0" smtClean="0">
                  <a:latin typeface="Optima"/>
                  <a:cs typeface="Optima"/>
                </a:rPr>
                <a:t>vailable </a:t>
              </a:r>
              <a:r>
                <a:rPr lang="en-US" sz="2000" b="1" dirty="0">
                  <a:latin typeface="Optima"/>
                  <a:cs typeface="Optima"/>
                </a:rPr>
                <a:t>in ePub </a:t>
              </a:r>
              <a:r>
                <a:rPr lang="en-US" sz="2000" b="1" dirty="0" smtClean="0">
                  <a:latin typeface="Optima"/>
                  <a:cs typeface="Optima"/>
                </a:rPr>
                <a:t>format</a:t>
              </a:r>
              <a:endParaRPr lang="en-US" sz="2000" b="1" dirty="0">
                <a:latin typeface="Optima"/>
                <a:cs typeface="Optima"/>
              </a:endParaRPr>
            </a:p>
          </p:txBody>
        </p:sp>
        <p:pic>
          <p:nvPicPr>
            <p:cNvPr id="15" name="Picture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7888">
              <a:off x="7163956" y="5126582"/>
              <a:ext cx="1301750" cy="447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203606" y="212139"/>
            <a:ext cx="8706308" cy="93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200" b="1" i="1" dirty="0" smtClean="0">
                <a:latin typeface="Optima"/>
                <a:cs typeface="Optima"/>
              </a:rPr>
              <a:t>7 </a:t>
            </a:r>
            <a:r>
              <a:rPr lang="en-US" sz="3200" b="1" i="1" dirty="0">
                <a:latin typeface="Optima"/>
                <a:cs typeface="Optima"/>
              </a:rPr>
              <a:t>Things You Should </a:t>
            </a:r>
            <a:r>
              <a:rPr lang="en-US" sz="3200" b="1" i="1" dirty="0" smtClean="0">
                <a:latin typeface="Optima"/>
                <a:cs typeface="Optima"/>
              </a:rPr>
              <a:t>Read About…™</a:t>
            </a:r>
            <a:r>
              <a:rPr lang="en-US" sz="3200" b="1" dirty="0" smtClean="0">
                <a:latin typeface="Optima"/>
                <a:cs typeface="Optima"/>
              </a:rPr>
              <a:t> </a:t>
            </a:r>
            <a:r>
              <a:rPr lang="en-US" sz="3200" b="1" dirty="0">
                <a:latin typeface="Optima"/>
                <a:cs typeface="Optima"/>
              </a:rPr>
              <a:t>Series</a:t>
            </a:r>
          </a:p>
        </p:txBody>
      </p:sp>
    </p:spTree>
    <p:extLst>
      <p:ext uri="{BB962C8B-B14F-4D97-AF65-F5344CB8AC3E}">
        <p14:creationId xmlns:p14="http://schemas.microsoft.com/office/powerpoint/2010/main" val="2396954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nmc-horizon-report-he-EN-advance_pdf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914400"/>
            <a:ext cx="5730875" cy="7080250"/>
          </a:xfrm>
          <a:prstGeom prst="rect">
            <a:avLst/>
          </a:prstGeom>
          <a:ln>
            <a:solidFill>
              <a:srgbClr val="37609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47800" y="304800"/>
            <a:ext cx="7225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tima"/>
                <a:cs typeface="Optima"/>
              </a:rPr>
              <a:t>http://</a:t>
            </a:r>
            <a:r>
              <a:rPr lang="en-US" sz="2000" dirty="0" err="1">
                <a:latin typeface="Optima"/>
                <a:cs typeface="Optima"/>
              </a:rPr>
              <a:t>www.educause.edu</a:t>
            </a:r>
            <a:r>
              <a:rPr lang="en-US" sz="2000" dirty="0">
                <a:latin typeface="Optima"/>
                <a:cs typeface="Optima"/>
              </a:rPr>
              <a:t>/library/resources/2014-horizon-report</a:t>
            </a:r>
            <a:endParaRPr lang="en-US" sz="2000" dirty="0" smtClean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68046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nmc-horizon-report-he-EN-advance_pdf-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8100"/>
            <a:ext cx="78232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8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sz="7200" b="1" dirty="0" smtClean="0">
                <a:latin typeface="Optima"/>
                <a:cs typeface="Optima"/>
              </a:rPr>
              <a:t>ELI Focus Sessions</a:t>
            </a:r>
            <a:endParaRPr lang="en-US" sz="7200" b="1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22674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829" y="1168402"/>
            <a:ext cx="8079971" cy="5156198"/>
          </a:xfrm>
        </p:spPr>
        <p:txBody>
          <a:bodyPr/>
          <a:lstStyle/>
          <a:p>
            <a:r>
              <a:rPr lang="en-US" sz="3600" dirty="0" smtClean="0"/>
              <a:t>3 days</a:t>
            </a:r>
          </a:p>
          <a:p>
            <a:r>
              <a:rPr lang="en-US" sz="3600" dirty="0" smtClean="0"/>
              <a:t>18 speakers</a:t>
            </a:r>
          </a:p>
          <a:p>
            <a:r>
              <a:rPr lang="en-US" sz="3600" dirty="0" smtClean="0"/>
              <a:t>Cases of effective practice</a:t>
            </a:r>
          </a:p>
          <a:p>
            <a:r>
              <a:rPr lang="en-US" sz="3600" dirty="0" smtClean="0"/>
              <a:t>Tools to explore and do</a:t>
            </a:r>
          </a:p>
          <a:p>
            <a:r>
              <a:rPr lang="en-US" sz="3600" dirty="0" smtClean="0"/>
              <a:t>Resources (15-40 minute presentations; white paper) </a:t>
            </a:r>
          </a:p>
          <a:p>
            <a:r>
              <a:rPr lang="en-US" sz="3600" dirty="0" smtClean="0"/>
              <a:t>Public in 3 months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3754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65" y="0"/>
            <a:ext cx="7797800" cy="645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6400800"/>
            <a:ext cx="8690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Optima"/>
                <a:cs typeface="Optima"/>
                <a:hlinkClick r:id="rId4"/>
              </a:rPr>
              <a:t>http://www.educause.edu/library/resources/faculty-engagement-and-development—effective-and-innovative-practice-report-eli-focus-</a:t>
            </a:r>
            <a:r>
              <a:rPr lang="en-US" sz="1100" dirty="0" smtClean="0">
                <a:latin typeface="Optima"/>
                <a:cs typeface="Optima"/>
                <a:hlinkClick r:id="rId4"/>
              </a:rPr>
              <a:t>session</a:t>
            </a:r>
            <a:endParaRPr lang="en-US" sz="1100" dirty="0">
              <a:latin typeface="Optima"/>
              <a:cs typeface="Optima"/>
            </a:endParaRPr>
          </a:p>
          <a:p>
            <a:endParaRPr lang="en-US" sz="11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00301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6019800"/>
            <a:ext cx="8130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  <a:hlinkClick r:id="rId3"/>
              </a:rPr>
              <a:t>http://www.educause.edu/library/resources/how-online-innovations-are-transforming-learning-report-eli-focus-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session</a:t>
            </a:r>
            <a:r>
              <a:rPr lang="en-US" sz="1200" dirty="0" smtClean="0">
                <a:latin typeface="Arial"/>
                <a:cs typeface="Arial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25" y="152400"/>
            <a:ext cx="80518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2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946" y="6096000"/>
            <a:ext cx="9143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  <a:hlinkClick r:id="rId3"/>
              </a:rPr>
              <a:t>http://www.educause.edu/library/resources/learning-and-massive-open-online-course-report-eli-focus-</a:t>
            </a:r>
            <a:r>
              <a:rPr lang="en-US" sz="1400" dirty="0" smtClean="0">
                <a:latin typeface="Arial"/>
                <a:cs typeface="Arial"/>
                <a:hlinkClick r:id="rId3"/>
              </a:rPr>
              <a:t>session</a:t>
            </a:r>
            <a:r>
              <a:rPr lang="en-US" sz="1400" dirty="0" smtClean="0">
                <a:latin typeface="Arial"/>
                <a:cs typeface="Arial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23" y="152400"/>
            <a:ext cx="79883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9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97" y="76200"/>
            <a:ext cx="7962900" cy="617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3294" y="6324600"/>
            <a:ext cx="8890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Optima"/>
                <a:cs typeface="Optima"/>
                <a:hlinkClick r:id="rId4"/>
              </a:rPr>
              <a:t>http://www.educause.edu/library/resources/emerging-technologies-innovation-and-academic-transformation-report-eli-focus-session</a:t>
            </a:r>
            <a:endParaRPr lang="en-US" sz="1200" dirty="0">
              <a:latin typeface="Optima"/>
              <a:cs typeface="Optima"/>
            </a:endParaRPr>
          </a:p>
          <a:p>
            <a:endParaRPr lang="en-US" sz="24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88469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3225800"/>
            <a:ext cx="4787900" cy="393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3225800"/>
            <a:ext cx="47879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3225800"/>
            <a:ext cx="4787900" cy="39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3225800"/>
            <a:ext cx="4787900" cy="39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3225800"/>
            <a:ext cx="4787900" cy="3937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65150" y="76200"/>
            <a:ext cx="7937500" cy="6680776"/>
            <a:chOff x="565150" y="76200"/>
            <a:chExt cx="7937500" cy="6680776"/>
          </a:xfrm>
        </p:grpSpPr>
        <p:pic>
          <p:nvPicPr>
            <p:cNvPr id="8" name="Picture 7" descr="z1zzzzzzzzz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150" y="76200"/>
              <a:ext cx="7937500" cy="59309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4507" y="6172200"/>
              <a:ext cx="767878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Optima"/>
                  <a:cs typeface="Optima"/>
                  <a:hlinkClick r:id="rId5"/>
                </a:rPr>
                <a:t>http://www.educause.edu/library/resources/learning-analytics-report-eli-focus-</a:t>
              </a:r>
              <a:r>
                <a:rPr lang="en-US" sz="1600" dirty="0" smtClean="0">
                  <a:latin typeface="Optima"/>
                  <a:cs typeface="Optima"/>
                  <a:hlinkClick r:id="rId5"/>
                </a:rPr>
                <a:t>session</a:t>
              </a:r>
              <a:endParaRPr lang="en-US" sz="1600" dirty="0" smtClean="0">
                <a:latin typeface="Optima"/>
                <a:cs typeface="Optima"/>
              </a:endParaRPr>
            </a:p>
            <a:p>
              <a:endParaRPr lang="en-US" sz="1600" dirty="0" smtClean="0">
                <a:latin typeface="Optima"/>
                <a:cs typeface="Opti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69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457200"/>
            <a:ext cx="9144000" cy="5762408"/>
            <a:chOff x="0" y="457200"/>
            <a:chExt cx="9144000" cy="5762408"/>
          </a:xfrm>
        </p:grpSpPr>
        <p:pic>
          <p:nvPicPr>
            <p:cNvPr id="4" name="Picture 3" descr="zhub cop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66800"/>
              <a:ext cx="9144000" cy="515280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24846" y="457200"/>
              <a:ext cx="7894308" cy="338554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Optima"/>
                  <a:cs typeface="Optima"/>
                </a:rPr>
                <a:t>http://</a:t>
              </a:r>
              <a:r>
                <a:rPr lang="en-US" sz="1600" dirty="0" err="1">
                  <a:latin typeface="Optima"/>
                  <a:cs typeface="Optima"/>
                </a:rPr>
                <a:t>www.educause.edu</a:t>
              </a:r>
              <a:r>
                <a:rPr lang="en-US" sz="1600" dirty="0">
                  <a:latin typeface="Optima"/>
                  <a:cs typeface="Optima"/>
                </a:rPr>
                <a:t>/</a:t>
              </a:r>
              <a:r>
                <a:rPr lang="en-US" sz="1600" dirty="0" err="1">
                  <a:latin typeface="Optima"/>
                  <a:cs typeface="Optima"/>
                </a:rPr>
                <a:t>ecar</a:t>
              </a:r>
              <a:r>
                <a:rPr lang="en-US" sz="1600" dirty="0">
                  <a:latin typeface="Optima"/>
                  <a:cs typeface="Optima"/>
                </a:rPr>
                <a:t>/about-</a:t>
              </a:r>
              <a:r>
                <a:rPr lang="en-US" sz="1600" dirty="0" err="1">
                  <a:latin typeface="Optima"/>
                  <a:cs typeface="Optima"/>
                </a:rPr>
                <a:t>ecar</a:t>
              </a:r>
              <a:r>
                <a:rPr lang="en-US" sz="1600" dirty="0">
                  <a:latin typeface="Optima"/>
                  <a:cs typeface="Optima"/>
                </a:rPr>
                <a:t>/technology-research-academic-community</a:t>
              </a:r>
              <a:endParaRPr lang="en-US" sz="1600" dirty="0" smtClean="0">
                <a:latin typeface="Optima"/>
                <a:cs typeface="Opti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794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886200"/>
            <a:ext cx="4686300" cy="1625600"/>
          </a:xfrm>
          <a:prstGeom prst="rect">
            <a:avLst/>
          </a:prstGeom>
          <a:ln>
            <a:solidFill>
              <a:srgbClr val="37609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828800"/>
            <a:ext cx="4419600" cy="2222500"/>
          </a:xfrm>
          <a:prstGeom prst="rect">
            <a:avLst/>
          </a:prstGeom>
          <a:ln>
            <a:solidFill>
              <a:srgbClr val="37609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533400"/>
            <a:ext cx="4914900" cy="1333500"/>
          </a:xfrm>
          <a:prstGeom prst="rect">
            <a:avLst/>
          </a:prstGeom>
          <a:ln>
            <a:solidFill>
              <a:srgbClr val="376092"/>
            </a:solidFill>
          </a:ln>
        </p:spPr>
      </p:pic>
    </p:spTree>
    <p:extLst>
      <p:ext uri="{BB962C8B-B14F-4D97-AF65-F5344CB8AC3E}">
        <p14:creationId xmlns:p14="http://schemas.microsoft.com/office/powerpoint/2010/main" val="81574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I Brief 2012 LA Concept to Practi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76200"/>
            <a:ext cx="7772400" cy="10058400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81355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 UMinn active classrooms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636" y="0"/>
            <a:ext cx="5299364" cy="6858000"/>
          </a:xfrm>
          <a:prstGeom prst="rect">
            <a:avLst/>
          </a:prstGeom>
          <a:ln>
            <a:solidFill>
              <a:srgbClr val="376092"/>
            </a:solidFill>
          </a:ln>
        </p:spPr>
      </p:pic>
    </p:spTree>
    <p:extLst>
      <p:ext uri="{BB962C8B-B14F-4D97-AF65-F5344CB8AC3E}">
        <p14:creationId xmlns:p14="http://schemas.microsoft.com/office/powerpoint/2010/main" val="395452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 1415120191_2aef20cb08_z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23117" y="9271"/>
            <a:ext cx="9167118" cy="683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65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13047083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" y="761496"/>
            <a:ext cx="9143991" cy="60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72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6676107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532" y="-152400"/>
            <a:ext cx="6995668" cy="6995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685800"/>
            <a:ext cx="4891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Marker Felt"/>
                <a:cs typeface="Marker Felt"/>
              </a:rPr>
              <a:t>components of an </a:t>
            </a:r>
            <a:r>
              <a:rPr lang="en-US" sz="2800" dirty="0" smtClean="0">
                <a:solidFill>
                  <a:srgbClr val="FF0000"/>
                </a:solidFill>
                <a:latin typeface="Marker Felt"/>
                <a:cs typeface="Marker Felt"/>
              </a:rPr>
              <a:t>action</a:t>
            </a:r>
            <a:r>
              <a:rPr lang="en-US" sz="2800" dirty="0" smtClean="0">
                <a:latin typeface="Marker Felt"/>
                <a:cs typeface="Marker Felt"/>
              </a:rPr>
              <a:t> plan:</a:t>
            </a:r>
          </a:p>
        </p:txBody>
      </p:sp>
    </p:spTree>
    <p:extLst>
      <p:ext uri="{BB962C8B-B14F-4D97-AF65-F5344CB8AC3E}">
        <p14:creationId xmlns:p14="http://schemas.microsoft.com/office/powerpoint/2010/main" val="231563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130470833.jpg"/>
          <p:cNvPicPr>
            <a:picLocks noChangeAspect="1"/>
          </p:cNvPicPr>
          <p:nvPr/>
        </p:nvPicPr>
        <p:blipFill>
          <a:blip r:embed="rId3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" y="758959"/>
            <a:ext cx="9143991" cy="60990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9520" y="1774246"/>
            <a:ext cx="7708661" cy="2523768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endParaRPr lang="en-US" sz="2800" dirty="0" smtClean="0">
              <a:latin typeface="Optima"/>
              <a:cs typeface="Optima"/>
            </a:endParaRPr>
          </a:p>
          <a:p>
            <a:r>
              <a:rPr lang="en-US" sz="2800" dirty="0" smtClean="0">
                <a:latin typeface="Optima"/>
                <a:cs typeface="Optima"/>
              </a:rPr>
              <a:t>Which ideas are most relevant?</a:t>
            </a:r>
          </a:p>
          <a:p>
            <a:endParaRPr lang="en-US" sz="2800" dirty="0" smtClean="0">
              <a:latin typeface="Optima"/>
              <a:cs typeface="Optima"/>
            </a:endParaRPr>
          </a:p>
          <a:p>
            <a:pPr algn="ctr"/>
            <a:r>
              <a:rPr lang="en-US" sz="2800" dirty="0" smtClean="0">
                <a:latin typeface="Optima"/>
                <a:cs typeface="Optima"/>
              </a:rPr>
              <a:t>What are the components of a good action plan?</a:t>
            </a:r>
          </a:p>
          <a:p>
            <a:endParaRPr lang="en-US" sz="2800" dirty="0" smtClean="0">
              <a:latin typeface="Optima"/>
              <a:cs typeface="Optim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56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1324175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8297" y="0"/>
            <a:ext cx="10359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7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zzzzzzzz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4900"/>
            <a:ext cx="9144000" cy="46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73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VVV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571500"/>
            <a:ext cx="87630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9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58162" cy="662610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latin typeface="Optima"/>
                <a:cs typeface="Optima"/>
              </a:rPr>
              <a:t>Research Products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2252546"/>
            <a:ext cx="2605087" cy="33862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723900"/>
            <a:ext cx="1807257" cy="590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025" y="1295400"/>
            <a:ext cx="27717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2611011" cy="3414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755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81000"/>
            <a:ext cx="8158162" cy="662610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rgbClr val="B7002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 smtClean="0">
                <a:solidFill>
                  <a:srgbClr val="000000"/>
                </a:solidFill>
                <a:latin typeface="Optima"/>
                <a:cs typeface="Optima"/>
              </a:rPr>
              <a:t>Participate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/>
              <a:cs typeface="Optim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524000"/>
            <a:ext cx="4660900" cy="36576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1718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State_of_E-Learning_in_Higher_Education__An_Eye_Toward_Growth_and_Increased_Access___EDUCAUSE_edu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7"/>
            <a:ext cx="8001000" cy="5998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324600"/>
            <a:ext cx="8276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  <a:hlinkClick r:id="rId4"/>
              </a:rPr>
              <a:t>http://www.educause.edu/library/resources/state-e-learning-higher-education-eye-toward-growth-and-increased-</a:t>
            </a:r>
            <a:r>
              <a:rPr lang="en-US" sz="1200" dirty="0" smtClean="0">
                <a:latin typeface="Arial"/>
                <a:cs typeface="Arial"/>
                <a:hlinkClick r:id="rId4"/>
              </a:rPr>
              <a:t>access</a:t>
            </a:r>
            <a:r>
              <a:rPr lang="en-US" sz="1200" dirty="0" smtClean="0"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251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latin typeface="Optima"/>
            <a:cs typeface="Optim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9056</TotalTime>
  <Words>1162</Words>
  <Application>Microsoft Macintosh PowerPoint</Application>
  <PresentationFormat>On-screen Show (4:3)</PresentationFormat>
  <Paragraphs>339</Paragraphs>
  <Slides>47</Slides>
  <Notes>47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Resources and 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EDUCAUSE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Burrows</dc:creator>
  <cp:lastModifiedBy>Malcolm Brown</cp:lastModifiedBy>
  <cp:revision>348</cp:revision>
  <dcterms:created xsi:type="dcterms:W3CDTF">2012-08-08T18:23:13Z</dcterms:created>
  <dcterms:modified xsi:type="dcterms:W3CDTF">2014-05-02T10:18:40Z</dcterms:modified>
</cp:coreProperties>
</file>