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9" r:id="rId2"/>
    <p:sldId id="270" r:id="rId3"/>
    <p:sldId id="281" r:id="rId4"/>
    <p:sldId id="272" r:id="rId5"/>
    <p:sldId id="262" r:id="rId6"/>
    <p:sldId id="267" r:id="rId7"/>
    <p:sldId id="263" r:id="rId8"/>
    <p:sldId id="264" r:id="rId9"/>
    <p:sldId id="265" r:id="rId10"/>
    <p:sldId id="268"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239" autoAdjust="0"/>
    <p:restoredTop sz="94058" autoAdjust="0"/>
  </p:normalViewPr>
  <p:slideViewPr>
    <p:cSldViewPr>
      <p:cViewPr varScale="1">
        <p:scale>
          <a:sx n="100" d="100"/>
          <a:sy n="100" d="100"/>
        </p:scale>
        <p:origin x="-83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2D0BCB-272E-49F2-90E9-D69CC4A76F30}" type="datetimeFigureOut">
              <a:rPr lang="en-US" smtClean="0"/>
              <a:t>4/27/2014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18DC0F-7FB4-4721-B5EE-86B5D070A04C}" type="slidenum">
              <a:rPr lang="en-US" smtClean="0"/>
              <a:t>‹#›</a:t>
            </a:fld>
            <a:endParaRPr lang="en-US"/>
          </a:p>
        </p:txBody>
      </p:sp>
    </p:spTree>
    <p:extLst>
      <p:ext uri="{BB962C8B-B14F-4D97-AF65-F5344CB8AC3E}">
        <p14:creationId xmlns:p14="http://schemas.microsoft.com/office/powerpoint/2010/main" val="39208309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18DC0F-7FB4-4721-B5EE-86B5D070A04C}" type="slidenum">
              <a:rPr lang="en-US" smtClean="0"/>
              <a:t>1</a:t>
            </a:fld>
            <a:endParaRPr lang="en-US"/>
          </a:p>
        </p:txBody>
      </p:sp>
    </p:spTree>
    <p:extLst>
      <p:ext uri="{BB962C8B-B14F-4D97-AF65-F5344CB8AC3E}">
        <p14:creationId xmlns:p14="http://schemas.microsoft.com/office/powerpoint/2010/main" val="29355658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18DC0F-7FB4-4721-B5EE-86B5D070A04C}" type="slidenum">
              <a:rPr lang="en-US" smtClean="0"/>
              <a:t>10</a:t>
            </a:fld>
            <a:endParaRPr lang="en-US"/>
          </a:p>
        </p:txBody>
      </p:sp>
    </p:spTree>
    <p:extLst>
      <p:ext uri="{BB962C8B-B14F-4D97-AF65-F5344CB8AC3E}">
        <p14:creationId xmlns:p14="http://schemas.microsoft.com/office/powerpoint/2010/main" val="6521094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18DC0F-7FB4-4721-B5EE-86B5D070A04C}" type="slidenum">
              <a:rPr lang="en-US" smtClean="0"/>
              <a:t>11</a:t>
            </a:fld>
            <a:endParaRPr lang="en-US"/>
          </a:p>
        </p:txBody>
      </p:sp>
    </p:spTree>
    <p:extLst>
      <p:ext uri="{BB962C8B-B14F-4D97-AF65-F5344CB8AC3E}">
        <p14:creationId xmlns:p14="http://schemas.microsoft.com/office/powerpoint/2010/main" val="518342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18DC0F-7FB4-4721-B5EE-86B5D070A04C}" type="slidenum">
              <a:rPr lang="en-US" smtClean="0"/>
              <a:t>2</a:t>
            </a:fld>
            <a:endParaRPr lang="en-US"/>
          </a:p>
        </p:txBody>
      </p:sp>
    </p:spTree>
    <p:extLst>
      <p:ext uri="{BB962C8B-B14F-4D97-AF65-F5344CB8AC3E}">
        <p14:creationId xmlns:p14="http://schemas.microsoft.com/office/powerpoint/2010/main" val="1052068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18DC0F-7FB4-4721-B5EE-86B5D070A04C}" type="slidenum">
              <a:rPr lang="en-US" smtClean="0"/>
              <a:t>3</a:t>
            </a:fld>
            <a:endParaRPr lang="en-US"/>
          </a:p>
        </p:txBody>
      </p:sp>
    </p:spTree>
    <p:extLst>
      <p:ext uri="{BB962C8B-B14F-4D97-AF65-F5344CB8AC3E}">
        <p14:creationId xmlns:p14="http://schemas.microsoft.com/office/powerpoint/2010/main" val="10520688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18DC0F-7FB4-4721-B5EE-86B5D070A04C}" type="slidenum">
              <a:rPr lang="en-US" smtClean="0"/>
              <a:t>4</a:t>
            </a:fld>
            <a:endParaRPr lang="en-US"/>
          </a:p>
        </p:txBody>
      </p:sp>
    </p:spTree>
    <p:extLst>
      <p:ext uri="{BB962C8B-B14F-4D97-AF65-F5344CB8AC3E}">
        <p14:creationId xmlns:p14="http://schemas.microsoft.com/office/powerpoint/2010/main" val="599412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18DC0F-7FB4-4721-B5EE-86B5D070A04C}" type="slidenum">
              <a:rPr lang="en-US" smtClean="0"/>
              <a:t>5</a:t>
            </a:fld>
            <a:endParaRPr lang="en-US"/>
          </a:p>
        </p:txBody>
      </p:sp>
    </p:spTree>
    <p:extLst>
      <p:ext uri="{BB962C8B-B14F-4D97-AF65-F5344CB8AC3E}">
        <p14:creationId xmlns:p14="http://schemas.microsoft.com/office/powerpoint/2010/main" val="14811843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18DC0F-7FB4-4721-B5EE-86B5D070A04C}" type="slidenum">
              <a:rPr lang="en-US" smtClean="0"/>
              <a:t>6</a:t>
            </a:fld>
            <a:endParaRPr lang="en-US"/>
          </a:p>
        </p:txBody>
      </p:sp>
    </p:spTree>
    <p:extLst>
      <p:ext uri="{BB962C8B-B14F-4D97-AF65-F5344CB8AC3E}">
        <p14:creationId xmlns:p14="http://schemas.microsoft.com/office/powerpoint/2010/main" val="8000307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18DC0F-7FB4-4721-B5EE-86B5D070A04C}" type="slidenum">
              <a:rPr lang="en-US" smtClean="0"/>
              <a:t>7</a:t>
            </a:fld>
            <a:endParaRPr lang="en-US"/>
          </a:p>
        </p:txBody>
      </p:sp>
    </p:spTree>
    <p:extLst>
      <p:ext uri="{BB962C8B-B14F-4D97-AF65-F5344CB8AC3E}">
        <p14:creationId xmlns:p14="http://schemas.microsoft.com/office/powerpoint/2010/main" val="16639379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18DC0F-7FB4-4721-B5EE-86B5D070A04C}" type="slidenum">
              <a:rPr lang="en-US" smtClean="0"/>
              <a:t>8</a:t>
            </a:fld>
            <a:endParaRPr lang="en-US"/>
          </a:p>
        </p:txBody>
      </p:sp>
    </p:spTree>
    <p:extLst>
      <p:ext uri="{BB962C8B-B14F-4D97-AF65-F5344CB8AC3E}">
        <p14:creationId xmlns:p14="http://schemas.microsoft.com/office/powerpoint/2010/main" val="4615678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18DC0F-7FB4-4721-B5EE-86B5D070A04C}" type="slidenum">
              <a:rPr lang="en-US" smtClean="0"/>
              <a:t>9</a:t>
            </a:fld>
            <a:endParaRPr lang="en-US"/>
          </a:p>
        </p:txBody>
      </p:sp>
    </p:spTree>
    <p:extLst>
      <p:ext uri="{BB962C8B-B14F-4D97-AF65-F5344CB8AC3E}">
        <p14:creationId xmlns:p14="http://schemas.microsoft.com/office/powerpoint/2010/main" val="2968869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81694C-62EB-4305-B3DA-5A48EEA26552}" type="datetimeFigureOut">
              <a:rPr lang="en-US" smtClean="0"/>
              <a:t>4/27/2014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3E2997-0319-4973-A116-BE471D9DF60E}" type="slidenum">
              <a:rPr lang="en-US" smtClean="0"/>
              <a:t>‹#›</a:t>
            </a:fld>
            <a:endParaRPr lang="en-US"/>
          </a:p>
        </p:txBody>
      </p:sp>
    </p:spTree>
    <p:extLst>
      <p:ext uri="{BB962C8B-B14F-4D97-AF65-F5344CB8AC3E}">
        <p14:creationId xmlns:p14="http://schemas.microsoft.com/office/powerpoint/2010/main" val="3697204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81694C-62EB-4305-B3DA-5A48EEA26552}" type="datetimeFigureOut">
              <a:rPr lang="en-US" smtClean="0"/>
              <a:t>4/27/2014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3E2997-0319-4973-A116-BE471D9DF60E}" type="slidenum">
              <a:rPr lang="en-US" smtClean="0"/>
              <a:t>‹#›</a:t>
            </a:fld>
            <a:endParaRPr lang="en-US"/>
          </a:p>
        </p:txBody>
      </p:sp>
    </p:spTree>
    <p:extLst>
      <p:ext uri="{BB962C8B-B14F-4D97-AF65-F5344CB8AC3E}">
        <p14:creationId xmlns:p14="http://schemas.microsoft.com/office/powerpoint/2010/main" val="3533495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81694C-62EB-4305-B3DA-5A48EEA26552}" type="datetimeFigureOut">
              <a:rPr lang="en-US" smtClean="0"/>
              <a:t>4/27/2014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3E2997-0319-4973-A116-BE471D9DF60E}" type="slidenum">
              <a:rPr lang="en-US" smtClean="0"/>
              <a:t>‹#›</a:t>
            </a:fld>
            <a:endParaRPr lang="en-US"/>
          </a:p>
        </p:txBody>
      </p:sp>
    </p:spTree>
    <p:extLst>
      <p:ext uri="{BB962C8B-B14F-4D97-AF65-F5344CB8AC3E}">
        <p14:creationId xmlns:p14="http://schemas.microsoft.com/office/powerpoint/2010/main" val="3509707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81694C-62EB-4305-B3DA-5A48EEA26552}" type="datetimeFigureOut">
              <a:rPr lang="en-US" smtClean="0"/>
              <a:t>4/27/2014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3E2997-0319-4973-A116-BE471D9DF60E}" type="slidenum">
              <a:rPr lang="en-US" smtClean="0"/>
              <a:t>‹#›</a:t>
            </a:fld>
            <a:endParaRPr lang="en-US"/>
          </a:p>
        </p:txBody>
      </p:sp>
    </p:spTree>
    <p:extLst>
      <p:ext uri="{BB962C8B-B14F-4D97-AF65-F5344CB8AC3E}">
        <p14:creationId xmlns:p14="http://schemas.microsoft.com/office/powerpoint/2010/main" val="3402179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81694C-62EB-4305-B3DA-5A48EEA26552}" type="datetimeFigureOut">
              <a:rPr lang="en-US" smtClean="0"/>
              <a:t>4/27/2014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3E2997-0319-4973-A116-BE471D9DF60E}" type="slidenum">
              <a:rPr lang="en-US" smtClean="0"/>
              <a:t>‹#›</a:t>
            </a:fld>
            <a:endParaRPr lang="en-US"/>
          </a:p>
        </p:txBody>
      </p:sp>
    </p:spTree>
    <p:extLst>
      <p:ext uri="{BB962C8B-B14F-4D97-AF65-F5344CB8AC3E}">
        <p14:creationId xmlns:p14="http://schemas.microsoft.com/office/powerpoint/2010/main" val="249345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81694C-62EB-4305-B3DA-5A48EEA26552}" type="datetimeFigureOut">
              <a:rPr lang="en-US" smtClean="0"/>
              <a:t>4/27/2014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3E2997-0319-4973-A116-BE471D9DF60E}" type="slidenum">
              <a:rPr lang="en-US" smtClean="0"/>
              <a:t>‹#›</a:t>
            </a:fld>
            <a:endParaRPr lang="en-US"/>
          </a:p>
        </p:txBody>
      </p:sp>
    </p:spTree>
    <p:extLst>
      <p:ext uri="{BB962C8B-B14F-4D97-AF65-F5344CB8AC3E}">
        <p14:creationId xmlns:p14="http://schemas.microsoft.com/office/powerpoint/2010/main" val="3373579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81694C-62EB-4305-B3DA-5A48EEA26552}" type="datetimeFigureOut">
              <a:rPr lang="en-US" smtClean="0"/>
              <a:t>4/27/2014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3E2997-0319-4973-A116-BE471D9DF60E}" type="slidenum">
              <a:rPr lang="en-US" smtClean="0"/>
              <a:t>‹#›</a:t>
            </a:fld>
            <a:endParaRPr lang="en-US"/>
          </a:p>
        </p:txBody>
      </p:sp>
    </p:spTree>
    <p:extLst>
      <p:ext uri="{BB962C8B-B14F-4D97-AF65-F5344CB8AC3E}">
        <p14:creationId xmlns:p14="http://schemas.microsoft.com/office/powerpoint/2010/main" val="3893928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81694C-62EB-4305-B3DA-5A48EEA26552}" type="datetimeFigureOut">
              <a:rPr lang="en-US" smtClean="0"/>
              <a:t>4/27/2014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3E2997-0319-4973-A116-BE471D9DF60E}" type="slidenum">
              <a:rPr lang="en-US" smtClean="0"/>
              <a:t>‹#›</a:t>
            </a:fld>
            <a:endParaRPr lang="en-US"/>
          </a:p>
        </p:txBody>
      </p:sp>
    </p:spTree>
    <p:extLst>
      <p:ext uri="{BB962C8B-B14F-4D97-AF65-F5344CB8AC3E}">
        <p14:creationId xmlns:p14="http://schemas.microsoft.com/office/powerpoint/2010/main" val="1412372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81694C-62EB-4305-B3DA-5A48EEA26552}" type="datetimeFigureOut">
              <a:rPr lang="en-US" smtClean="0"/>
              <a:t>4/27/2014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3E2997-0319-4973-A116-BE471D9DF60E}" type="slidenum">
              <a:rPr lang="en-US" smtClean="0"/>
              <a:t>‹#›</a:t>
            </a:fld>
            <a:endParaRPr lang="en-US"/>
          </a:p>
        </p:txBody>
      </p:sp>
    </p:spTree>
    <p:extLst>
      <p:ext uri="{BB962C8B-B14F-4D97-AF65-F5344CB8AC3E}">
        <p14:creationId xmlns:p14="http://schemas.microsoft.com/office/powerpoint/2010/main" val="3827199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81694C-62EB-4305-B3DA-5A48EEA26552}" type="datetimeFigureOut">
              <a:rPr lang="en-US" smtClean="0"/>
              <a:t>4/27/2014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3E2997-0319-4973-A116-BE471D9DF60E}" type="slidenum">
              <a:rPr lang="en-US" smtClean="0"/>
              <a:t>‹#›</a:t>
            </a:fld>
            <a:endParaRPr lang="en-US"/>
          </a:p>
        </p:txBody>
      </p:sp>
    </p:spTree>
    <p:extLst>
      <p:ext uri="{BB962C8B-B14F-4D97-AF65-F5344CB8AC3E}">
        <p14:creationId xmlns:p14="http://schemas.microsoft.com/office/powerpoint/2010/main" val="162593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81694C-62EB-4305-B3DA-5A48EEA26552}" type="datetimeFigureOut">
              <a:rPr lang="en-US" smtClean="0"/>
              <a:t>4/27/2014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3E2997-0319-4973-A116-BE471D9DF60E}" type="slidenum">
              <a:rPr lang="en-US" smtClean="0"/>
              <a:t>‹#›</a:t>
            </a:fld>
            <a:endParaRPr lang="en-US"/>
          </a:p>
        </p:txBody>
      </p:sp>
    </p:spTree>
    <p:extLst>
      <p:ext uri="{BB962C8B-B14F-4D97-AF65-F5344CB8AC3E}">
        <p14:creationId xmlns:p14="http://schemas.microsoft.com/office/powerpoint/2010/main" val="1360495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81694C-62EB-4305-B3DA-5A48EEA26552}" type="datetimeFigureOut">
              <a:rPr lang="en-US" smtClean="0"/>
              <a:t>4/27/2014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3E2997-0319-4973-A116-BE471D9DF60E}" type="slidenum">
              <a:rPr lang="en-US" smtClean="0"/>
              <a:t>‹#›</a:t>
            </a:fld>
            <a:endParaRPr lang="en-US"/>
          </a:p>
        </p:txBody>
      </p:sp>
    </p:spTree>
    <p:extLst>
      <p:ext uri="{BB962C8B-B14F-4D97-AF65-F5344CB8AC3E}">
        <p14:creationId xmlns:p14="http://schemas.microsoft.com/office/powerpoint/2010/main" val="157197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2219742"/>
            <a:ext cx="8229600" cy="2123658"/>
          </a:xfrm>
          <a:prstGeom prst="rect">
            <a:avLst/>
          </a:prstGeom>
          <a:noFill/>
        </p:spPr>
        <p:txBody>
          <a:bodyPr wrap="square" rtlCol="0">
            <a:spAutoFit/>
          </a:bodyPr>
          <a:lstStyle/>
          <a:p>
            <a:pPr algn="ctr"/>
            <a:r>
              <a:rPr lang="en-US" sz="4400" dirty="0" smtClean="0">
                <a:latin typeface="Franklin Gothic Heavy" panose="020B0903020102020204" pitchFamily="34" charset="0"/>
              </a:rPr>
              <a:t>Enabling the Adoption of Innovative and Disruptive Technologies on Campus</a:t>
            </a:r>
            <a:endParaRPr lang="en-US" sz="4400" dirty="0">
              <a:latin typeface="Franklin Gothic Heavy" panose="020B0903020102020204" pitchFamily="34" charset="0"/>
            </a:endParaRPr>
          </a:p>
        </p:txBody>
      </p:sp>
      <p:sp>
        <p:nvSpPr>
          <p:cNvPr id="6" name="Rectangle 5"/>
          <p:cNvSpPr/>
          <p:nvPr/>
        </p:nvSpPr>
        <p:spPr>
          <a:xfrm>
            <a:off x="457200" y="762000"/>
            <a:ext cx="8229600" cy="1295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600" b="1" spc="-300" dirty="0" smtClean="0">
                <a:solidFill>
                  <a:schemeClr val="accent5">
                    <a:lumMod val="75000"/>
                  </a:schemeClr>
                </a:solidFill>
                <a:latin typeface="Franklin Gothic Medium"/>
                <a:cs typeface="Franklin Gothic Medium"/>
              </a:rPr>
              <a:t>FOUNDATIONS</a:t>
            </a:r>
            <a:endParaRPr lang="en-US" b="1" dirty="0">
              <a:solidFill>
                <a:schemeClr val="accent5">
                  <a:lumMod val="75000"/>
                </a:schemeClr>
              </a:solidFill>
              <a:latin typeface="Franklin Gothic Medium"/>
              <a:cs typeface="Franklin Gothic Medium"/>
            </a:endParaRPr>
          </a:p>
        </p:txBody>
      </p:sp>
      <p:cxnSp>
        <p:nvCxnSpPr>
          <p:cNvPr id="3" name="Straight Connector 2"/>
          <p:cNvCxnSpPr/>
          <p:nvPr/>
        </p:nvCxnSpPr>
        <p:spPr>
          <a:xfrm>
            <a:off x="457200" y="4724400"/>
            <a:ext cx="8229600" cy="0"/>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457200" y="4876800"/>
            <a:ext cx="8229600" cy="830997"/>
          </a:xfrm>
          <a:prstGeom prst="rect">
            <a:avLst/>
          </a:prstGeom>
          <a:noFill/>
        </p:spPr>
        <p:txBody>
          <a:bodyPr wrap="square" rtlCol="0">
            <a:spAutoFit/>
          </a:bodyPr>
          <a:lstStyle/>
          <a:p>
            <a:r>
              <a:rPr lang="en-US" sz="1600" b="1" dirty="0" smtClean="0">
                <a:solidFill>
                  <a:schemeClr val="accent5">
                    <a:lumMod val="75000"/>
                  </a:schemeClr>
                </a:solidFill>
                <a:latin typeface="Franklin Gothic Medium"/>
                <a:cs typeface="Franklin Gothic Medium"/>
              </a:rPr>
              <a:t>ITHACA COLLEGE</a:t>
            </a:r>
          </a:p>
          <a:p>
            <a:r>
              <a:rPr lang="en-US" sz="1600" dirty="0" smtClean="0"/>
              <a:t>Beth Rugg, </a:t>
            </a:r>
            <a:r>
              <a:rPr lang="en-US" sz="1600" dirty="0" smtClean="0"/>
              <a:t>Assistant </a:t>
            </a:r>
            <a:r>
              <a:rPr lang="en-US" sz="1600" dirty="0"/>
              <a:t>Director, Technology and Instructional Support </a:t>
            </a:r>
            <a:r>
              <a:rPr lang="en-US" sz="1600" dirty="0" smtClean="0"/>
              <a:t>Services, </a:t>
            </a:r>
            <a:r>
              <a:rPr lang="en-US" sz="1600" dirty="0" smtClean="0">
                <a:solidFill>
                  <a:schemeClr val="accent5">
                    <a:lumMod val="75000"/>
                  </a:schemeClr>
                </a:solidFill>
              </a:rPr>
              <a:t>erugg@ithaca.edu</a:t>
            </a:r>
            <a:r>
              <a:rPr lang="en-US" sz="1600" dirty="0" smtClean="0"/>
              <a:t> </a:t>
            </a:r>
          </a:p>
          <a:p>
            <a:r>
              <a:rPr lang="en-US" sz="1600" dirty="0" smtClean="0"/>
              <a:t>David Weil, Director, Enterprise Application Services, </a:t>
            </a:r>
            <a:r>
              <a:rPr lang="en-US" sz="1600" dirty="0" smtClean="0">
                <a:solidFill>
                  <a:schemeClr val="accent5">
                    <a:lumMod val="75000"/>
                  </a:schemeClr>
                </a:solidFill>
              </a:rPr>
              <a:t>dweil@ithaca.edu</a:t>
            </a:r>
            <a:r>
              <a:rPr lang="en-US" sz="1600" dirty="0" smtClean="0"/>
              <a:t> </a:t>
            </a:r>
            <a:endParaRPr lang="en-US" sz="1600" dirty="0"/>
          </a:p>
        </p:txBody>
      </p:sp>
      <p:sp>
        <p:nvSpPr>
          <p:cNvPr id="16" name="TextBox 15"/>
          <p:cNvSpPr txBox="1"/>
          <p:nvPr/>
        </p:nvSpPr>
        <p:spPr>
          <a:xfrm>
            <a:off x="3581400" y="5867400"/>
            <a:ext cx="5105400" cy="276999"/>
          </a:xfrm>
          <a:prstGeom prst="rect">
            <a:avLst/>
          </a:prstGeom>
          <a:noFill/>
        </p:spPr>
        <p:txBody>
          <a:bodyPr wrap="square" rtlCol="0">
            <a:spAutoFit/>
          </a:bodyPr>
          <a:lstStyle/>
          <a:p>
            <a:pPr algn="r"/>
            <a:r>
              <a:rPr lang="en-US" sz="1200" dirty="0" smtClean="0"/>
              <a:t>EDUCAUSE </a:t>
            </a:r>
            <a:r>
              <a:rPr lang="en-US" sz="1200" dirty="0" smtClean="0"/>
              <a:t>Connect: Baltimore</a:t>
            </a:r>
            <a:r>
              <a:rPr lang="en-US" sz="1200" dirty="0" smtClean="0"/>
              <a:t>, May 1, 2014</a:t>
            </a:r>
            <a:endParaRPr lang="en-US" dirty="0"/>
          </a:p>
        </p:txBody>
      </p:sp>
      <p:sp>
        <p:nvSpPr>
          <p:cNvPr id="7" name="Rectangle 6"/>
          <p:cNvSpPr/>
          <p:nvPr/>
        </p:nvSpPr>
        <p:spPr>
          <a:xfrm>
            <a:off x="0" y="0"/>
            <a:ext cx="91440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Presentation Preview.  A final version will be posted after the session.</a:t>
            </a:r>
            <a:endParaRPr lang="en-US" sz="1600" b="1" dirty="0">
              <a:solidFill>
                <a:schemeClr val="tx1"/>
              </a:solidFill>
            </a:endParaRPr>
          </a:p>
        </p:txBody>
      </p:sp>
      <p:sp>
        <p:nvSpPr>
          <p:cNvPr id="8" name="TextBox 7"/>
          <p:cNvSpPr txBox="1"/>
          <p:nvPr/>
        </p:nvSpPr>
        <p:spPr>
          <a:xfrm>
            <a:off x="457200" y="6320135"/>
            <a:ext cx="8229600" cy="461665"/>
          </a:xfrm>
          <a:prstGeom prst="rect">
            <a:avLst/>
          </a:prstGeom>
          <a:noFill/>
        </p:spPr>
        <p:txBody>
          <a:bodyPr wrap="square" rtlCol="0">
            <a:spAutoFit/>
          </a:bodyPr>
          <a:lstStyle/>
          <a:p>
            <a:r>
              <a:rPr lang="en-US" sz="800" dirty="0"/>
              <a:t>Copyright </a:t>
            </a:r>
            <a:r>
              <a:rPr lang="en-US" sz="800" dirty="0" smtClean="0"/>
              <a:t>Beth Rugg and David Weil, 2014. </a:t>
            </a:r>
            <a:r>
              <a:rPr lang="en-US" sz="800" dirty="0"/>
              <a:t>This work is the intellectual property of the </a:t>
            </a:r>
            <a:r>
              <a:rPr lang="en-US" sz="800" dirty="0" smtClean="0"/>
              <a:t>authors. </a:t>
            </a:r>
            <a:r>
              <a:rPr lang="en-US" sz="800" dirty="0"/>
              <a:t>Permission is granted for this material to be shared for non-commercial, educational purposes, provided that this copyright statement appears on the reproduced materials and notice is given that the copying is by permission of the author. To disseminate otherwise or to republish requires written permission from the author</a:t>
            </a:r>
            <a:r>
              <a:rPr lang="en-US" sz="800" dirty="0" smtClean="0"/>
              <a:t>.</a:t>
            </a:r>
            <a:endParaRPr lang="en-US" dirty="0"/>
          </a:p>
        </p:txBody>
      </p:sp>
    </p:spTree>
    <p:extLst>
      <p:ext uri="{BB962C8B-B14F-4D97-AF65-F5344CB8AC3E}">
        <p14:creationId xmlns:p14="http://schemas.microsoft.com/office/powerpoint/2010/main" val="39743002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Arrow 2"/>
          <p:cNvSpPr/>
          <p:nvPr/>
        </p:nvSpPr>
        <p:spPr>
          <a:xfrm>
            <a:off x="1650746"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25506"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Brainstorm </a:t>
            </a:r>
            <a:r>
              <a:rPr lang="en-US" sz="1600" dirty="0" smtClean="0">
                <a:solidFill>
                  <a:schemeClr val="accent6">
                    <a:lumMod val="75000"/>
                  </a:schemeClr>
                </a:solidFill>
                <a:latin typeface="Franklin Gothic Demi Cond" panose="020B0706030402020204" pitchFamily="34" charset="0"/>
              </a:rPr>
              <a:t>disruptions</a:t>
            </a:r>
            <a:r>
              <a:rPr lang="en-US" sz="1600" dirty="0" smtClean="0">
                <a:solidFill>
                  <a:schemeClr val="tx1"/>
                </a:solidFill>
                <a:latin typeface="Franklin Gothic Demi Cond" panose="020B0706030402020204" pitchFamily="34" charset="0"/>
              </a:rPr>
              <a:t> and </a:t>
            </a:r>
            <a:r>
              <a:rPr lang="en-US" sz="1600" dirty="0" smtClean="0">
                <a:solidFill>
                  <a:schemeClr val="accent6">
                    <a:lumMod val="75000"/>
                  </a:schemeClr>
                </a:solidFill>
                <a:latin typeface="Franklin Gothic Demi Cond" panose="020B0706030402020204" pitchFamily="34" charset="0"/>
              </a:rPr>
              <a:t>innovations</a:t>
            </a:r>
            <a:endParaRPr lang="en-US" sz="1600" dirty="0">
              <a:solidFill>
                <a:schemeClr val="accent6">
                  <a:lumMod val="75000"/>
                </a:schemeClr>
              </a:solidFill>
              <a:latin typeface="Franklin Gothic Demi Cond" panose="020B0706030402020204" pitchFamily="34" charset="0"/>
            </a:endParaRPr>
          </a:p>
        </p:txBody>
      </p:sp>
      <p:sp>
        <p:nvSpPr>
          <p:cNvPr id="20" name="Rectangle 19"/>
          <p:cNvSpPr/>
          <p:nvPr/>
        </p:nvSpPr>
        <p:spPr>
          <a:xfrm>
            <a:off x="2057400"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tx1"/>
                </a:solidFill>
                <a:latin typeface="Franklin Gothic Demi Cond" panose="020B0706030402020204" pitchFamily="34" charset="0"/>
              </a:rPr>
              <a:t>underlying</a:t>
            </a:r>
            <a:r>
              <a:rPr lang="en-US" sz="1600" dirty="0" smtClean="0">
                <a:solidFill>
                  <a:schemeClr val="accent6">
                    <a:lumMod val="75000"/>
                  </a:schemeClr>
                </a:solidFill>
                <a:latin typeface="Franklin Gothic Demi Cond" panose="020B0706030402020204" pitchFamily="34" charset="0"/>
              </a:rPr>
              <a:t> themes</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trends</a:t>
            </a:r>
            <a:endParaRPr lang="en-US" sz="1600" dirty="0">
              <a:solidFill>
                <a:schemeClr val="accent6">
                  <a:lumMod val="75000"/>
                </a:schemeClr>
              </a:solidFill>
              <a:latin typeface="Franklin Gothic Demi Cond" panose="020B0706030402020204" pitchFamily="34" charset="0"/>
            </a:endParaRPr>
          </a:p>
        </p:txBody>
      </p:sp>
      <p:sp>
        <p:nvSpPr>
          <p:cNvPr id="21" name="Rectangle 20"/>
          <p:cNvSpPr/>
          <p:nvPr/>
        </p:nvSpPr>
        <p:spPr>
          <a:xfrm>
            <a:off x="3889294"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foundations</a:t>
            </a:r>
            <a:r>
              <a:rPr lang="en-US" sz="1600" dirty="0" smtClean="0">
                <a:solidFill>
                  <a:schemeClr val="tx1"/>
                </a:solidFill>
                <a:latin typeface="Franklin Gothic Demi Cond" panose="020B0706030402020204" pitchFamily="34" charset="0"/>
              </a:rPr>
              <a:t> needed to support them</a:t>
            </a:r>
            <a:endParaRPr lang="en-US" sz="1600" dirty="0">
              <a:solidFill>
                <a:schemeClr val="accent6">
                  <a:lumMod val="75000"/>
                </a:schemeClr>
              </a:solidFill>
              <a:latin typeface="Franklin Gothic Demi Cond" panose="020B0706030402020204" pitchFamily="34" charset="0"/>
            </a:endParaRPr>
          </a:p>
        </p:txBody>
      </p:sp>
      <p:sp>
        <p:nvSpPr>
          <p:cNvPr id="22" name="Rectangle 21"/>
          <p:cNvSpPr/>
          <p:nvPr/>
        </p:nvSpPr>
        <p:spPr>
          <a:xfrm>
            <a:off x="5721188"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gaps</a:t>
            </a:r>
            <a:endParaRPr lang="en-US" sz="1600" dirty="0">
              <a:solidFill>
                <a:schemeClr val="accent6">
                  <a:lumMod val="75000"/>
                </a:schemeClr>
              </a:solidFill>
              <a:latin typeface="Franklin Gothic Demi Cond" panose="020B0706030402020204" pitchFamily="34" charset="0"/>
            </a:endParaRPr>
          </a:p>
        </p:txBody>
      </p:sp>
      <p:sp>
        <p:nvSpPr>
          <p:cNvPr id="23" name="Rectangle 22"/>
          <p:cNvSpPr/>
          <p:nvPr/>
        </p:nvSpPr>
        <p:spPr>
          <a:xfrm>
            <a:off x="7553079"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Define </a:t>
            </a:r>
            <a:br>
              <a:rPr lang="en-US" sz="1600" dirty="0" smtClean="0">
                <a:solidFill>
                  <a:schemeClr val="tx1"/>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action</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plan</a:t>
            </a:r>
            <a:endParaRPr lang="en-US" sz="1600" dirty="0">
              <a:solidFill>
                <a:schemeClr val="accent6">
                  <a:lumMod val="75000"/>
                </a:schemeClr>
              </a:solidFill>
              <a:latin typeface="Franklin Gothic Demi Cond" panose="020B0706030402020204" pitchFamily="34" charset="0"/>
            </a:endParaRPr>
          </a:p>
        </p:txBody>
      </p:sp>
      <p:sp>
        <p:nvSpPr>
          <p:cNvPr id="28" name="Right Arrow 27"/>
          <p:cNvSpPr/>
          <p:nvPr/>
        </p:nvSpPr>
        <p:spPr>
          <a:xfrm>
            <a:off x="3482640"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ight Arrow 28"/>
          <p:cNvSpPr/>
          <p:nvPr/>
        </p:nvSpPr>
        <p:spPr>
          <a:xfrm>
            <a:off x="5314534"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Arrow 29"/>
          <p:cNvSpPr/>
          <p:nvPr/>
        </p:nvSpPr>
        <p:spPr>
          <a:xfrm>
            <a:off x="7146428"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762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1</a:t>
            </a:r>
            <a:endParaRPr lang="en-US" sz="2000" dirty="0">
              <a:solidFill>
                <a:schemeClr val="accent6">
                  <a:lumMod val="75000"/>
                </a:schemeClr>
              </a:solidFill>
              <a:latin typeface="Franklin Gothic Heavy" panose="020B0903020102020204" pitchFamily="34" charset="0"/>
            </a:endParaRPr>
          </a:p>
        </p:txBody>
      </p:sp>
      <p:sp>
        <p:nvSpPr>
          <p:cNvPr id="32" name="Rectangle 31"/>
          <p:cNvSpPr/>
          <p:nvPr/>
        </p:nvSpPr>
        <p:spPr>
          <a:xfrm>
            <a:off x="19050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2</a:t>
            </a:r>
          </a:p>
        </p:txBody>
      </p:sp>
      <p:sp>
        <p:nvSpPr>
          <p:cNvPr id="33" name="Rectangle 32"/>
          <p:cNvSpPr/>
          <p:nvPr/>
        </p:nvSpPr>
        <p:spPr>
          <a:xfrm>
            <a:off x="37338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3</a:t>
            </a:r>
          </a:p>
        </p:txBody>
      </p:sp>
      <p:sp>
        <p:nvSpPr>
          <p:cNvPr id="34" name="Rectangle 33"/>
          <p:cNvSpPr/>
          <p:nvPr/>
        </p:nvSpPr>
        <p:spPr>
          <a:xfrm>
            <a:off x="55626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4</a:t>
            </a:r>
            <a:endParaRPr lang="en-US" sz="2000" dirty="0">
              <a:solidFill>
                <a:schemeClr val="accent6">
                  <a:lumMod val="75000"/>
                </a:schemeClr>
              </a:solidFill>
              <a:latin typeface="Franklin Gothic Heavy" panose="020B0903020102020204" pitchFamily="34" charset="0"/>
            </a:endParaRPr>
          </a:p>
        </p:txBody>
      </p:sp>
      <p:sp>
        <p:nvSpPr>
          <p:cNvPr id="35" name="Rectangle 34"/>
          <p:cNvSpPr/>
          <p:nvPr/>
        </p:nvSpPr>
        <p:spPr>
          <a:xfrm>
            <a:off x="73914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5</a:t>
            </a:r>
            <a:endParaRPr lang="en-US" sz="2000" dirty="0">
              <a:solidFill>
                <a:schemeClr val="accent6">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4172696338"/>
      </p:ext>
    </p:extLst>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ectangle 40"/>
          <p:cNvSpPr/>
          <p:nvPr/>
        </p:nvSpPr>
        <p:spPr>
          <a:xfrm>
            <a:off x="2057400" y="1434732"/>
            <a:ext cx="6781800" cy="120032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2057400" y="2793263"/>
            <a:ext cx="6781800" cy="120032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2057400" y="4151795"/>
            <a:ext cx="6781800" cy="120032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2057400" y="5510326"/>
            <a:ext cx="6781800" cy="120032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2057400" y="76200"/>
            <a:ext cx="6781800" cy="120032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p:cNvGrpSpPr/>
          <p:nvPr/>
        </p:nvGrpSpPr>
        <p:grpSpPr>
          <a:xfrm>
            <a:off x="175674" y="76200"/>
            <a:ext cx="1766102" cy="1200329"/>
            <a:chOff x="152400" y="228600"/>
            <a:chExt cx="1766102" cy="1200329"/>
          </a:xfrm>
        </p:grpSpPr>
        <p:sp>
          <p:nvSpPr>
            <p:cNvPr id="19" name="Rectangle 18"/>
            <p:cNvSpPr/>
            <p:nvPr/>
          </p:nvSpPr>
          <p:spPr>
            <a:xfrm>
              <a:off x="556181" y="2286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Brainstorm </a:t>
              </a:r>
              <a:r>
                <a:rPr lang="en-US" sz="1600" dirty="0" smtClean="0">
                  <a:solidFill>
                    <a:schemeClr val="accent6">
                      <a:lumMod val="75000"/>
                    </a:schemeClr>
                  </a:solidFill>
                  <a:latin typeface="Franklin Gothic Demi Cond" panose="020B0706030402020204" pitchFamily="34" charset="0"/>
                </a:rPr>
                <a:t>disruptions</a:t>
              </a:r>
              <a:r>
                <a:rPr lang="en-US" sz="1600" dirty="0" smtClean="0">
                  <a:solidFill>
                    <a:schemeClr val="tx1"/>
                  </a:solidFill>
                  <a:latin typeface="Franklin Gothic Demi Cond" panose="020B0706030402020204" pitchFamily="34" charset="0"/>
                </a:rPr>
                <a:t> and </a:t>
              </a:r>
              <a:r>
                <a:rPr lang="en-US" sz="1600" dirty="0" smtClean="0">
                  <a:solidFill>
                    <a:schemeClr val="accent6">
                      <a:lumMod val="75000"/>
                    </a:schemeClr>
                  </a:solidFill>
                  <a:latin typeface="Franklin Gothic Demi Cond" panose="020B0706030402020204" pitchFamily="34" charset="0"/>
                </a:rPr>
                <a:t>innovations</a:t>
              </a:r>
              <a:endParaRPr lang="en-US" sz="1600" dirty="0">
                <a:solidFill>
                  <a:schemeClr val="accent6">
                    <a:lumMod val="75000"/>
                  </a:schemeClr>
                </a:solidFill>
                <a:latin typeface="Franklin Gothic Demi Cond" panose="020B0706030402020204" pitchFamily="34" charset="0"/>
              </a:endParaRPr>
            </a:p>
          </p:txBody>
        </p:sp>
        <p:sp>
          <p:nvSpPr>
            <p:cNvPr id="31" name="Rectangle 30"/>
            <p:cNvSpPr/>
            <p:nvPr/>
          </p:nvSpPr>
          <p:spPr>
            <a:xfrm>
              <a:off x="152400" y="2286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1</a:t>
              </a:r>
              <a:endParaRPr lang="en-US" sz="2000" dirty="0">
                <a:solidFill>
                  <a:schemeClr val="accent6">
                    <a:lumMod val="75000"/>
                  </a:schemeClr>
                </a:solidFill>
                <a:latin typeface="Franklin Gothic Heavy" panose="020B0903020102020204" pitchFamily="34" charset="0"/>
              </a:endParaRPr>
            </a:p>
          </p:txBody>
        </p:sp>
      </p:grpSp>
      <p:grpSp>
        <p:nvGrpSpPr>
          <p:cNvPr id="9" name="Group 8"/>
          <p:cNvGrpSpPr/>
          <p:nvPr/>
        </p:nvGrpSpPr>
        <p:grpSpPr>
          <a:xfrm>
            <a:off x="172580" y="1434732"/>
            <a:ext cx="1769196" cy="1200329"/>
            <a:chOff x="161679" y="1562100"/>
            <a:chExt cx="1769196" cy="1200329"/>
          </a:xfrm>
        </p:grpSpPr>
        <p:sp>
          <p:nvSpPr>
            <p:cNvPr id="20" name="Rectangle 19"/>
            <p:cNvSpPr/>
            <p:nvPr/>
          </p:nvSpPr>
          <p:spPr>
            <a:xfrm>
              <a:off x="568554" y="15621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tx1"/>
                  </a:solidFill>
                  <a:latin typeface="Franklin Gothic Demi Cond" panose="020B0706030402020204" pitchFamily="34" charset="0"/>
                </a:rPr>
                <a:t>underlying</a:t>
              </a:r>
              <a:r>
                <a:rPr lang="en-US" sz="1600" dirty="0" smtClean="0">
                  <a:solidFill>
                    <a:schemeClr val="accent6">
                      <a:lumMod val="75000"/>
                    </a:schemeClr>
                  </a:solidFill>
                  <a:latin typeface="Franklin Gothic Demi Cond" panose="020B0706030402020204" pitchFamily="34" charset="0"/>
                </a:rPr>
                <a:t> themes</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trends</a:t>
              </a:r>
              <a:endParaRPr lang="en-US" sz="1600" dirty="0">
                <a:solidFill>
                  <a:schemeClr val="accent6">
                    <a:lumMod val="75000"/>
                  </a:schemeClr>
                </a:solidFill>
                <a:latin typeface="Franklin Gothic Demi Cond" panose="020B0706030402020204" pitchFamily="34" charset="0"/>
              </a:endParaRPr>
            </a:p>
          </p:txBody>
        </p:sp>
        <p:sp>
          <p:nvSpPr>
            <p:cNvPr id="32" name="Rectangle 31"/>
            <p:cNvSpPr/>
            <p:nvPr/>
          </p:nvSpPr>
          <p:spPr>
            <a:xfrm>
              <a:off x="161679" y="15621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2</a:t>
              </a:r>
            </a:p>
          </p:txBody>
        </p:sp>
      </p:grpSp>
      <p:grpSp>
        <p:nvGrpSpPr>
          <p:cNvPr id="10" name="Group 9"/>
          <p:cNvGrpSpPr/>
          <p:nvPr/>
        </p:nvGrpSpPr>
        <p:grpSpPr>
          <a:xfrm>
            <a:off x="169486" y="2793263"/>
            <a:ext cx="1772290" cy="1200329"/>
            <a:chOff x="161679" y="2895600"/>
            <a:chExt cx="1772290" cy="1200329"/>
          </a:xfrm>
        </p:grpSpPr>
        <p:sp>
          <p:nvSpPr>
            <p:cNvPr id="21" name="Rectangle 20"/>
            <p:cNvSpPr/>
            <p:nvPr/>
          </p:nvSpPr>
          <p:spPr>
            <a:xfrm>
              <a:off x="571648" y="28956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foundations</a:t>
              </a:r>
              <a:r>
                <a:rPr lang="en-US" sz="1600" dirty="0" smtClean="0">
                  <a:solidFill>
                    <a:schemeClr val="tx1"/>
                  </a:solidFill>
                  <a:latin typeface="Franklin Gothic Demi Cond" panose="020B0706030402020204" pitchFamily="34" charset="0"/>
                </a:rPr>
                <a:t> needed to support them</a:t>
              </a:r>
              <a:endParaRPr lang="en-US" sz="1600" dirty="0">
                <a:solidFill>
                  <a:schemeClr val="accent6">
                    <a:lumMod val="75000"/>
                  </a:schemeClr>
                </a:solidFill>
                <a:latin typeface="Franklin Gothic Demi Cond" panose="020B0706030402020204" pitchFamily="34" charset="0"/>
              </a:endParaRPr>
            </a:p>
          </p:txBody>
        </p:sp>
        <p:sp>
          <p:nvSpPr>
            <p:cNvPr id="33" name="Rectangle 32"/>
            <p:cNvSpPr/>
            <p:nvPr/>
          </p:nvSpPr>
          <p:spPr>
            <a:xfrm>
              <a:off x="161679" y="28956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3</a:t>
              </a:r>
            </a:p>
          </p:txBody>
        </p:sp>
      </p:grpSp>
      <p:grpSp>
        <p:nvGrpSpPr>
          <p:cNvPr id="11" name="Group 10"/>
          <p:cNvGrpSpPr/>
          <p:nvPr/>
        </p:nvGrpSpPr>
        <p:grpSpPr>
          <a:xfrm>
            <a:off x="166392" y="4151795"/>
            <a:ext cx="1775384" cy="1200329"/>
            <a:chOff x="166392" y="4229100"/>
            <a:chExt cx="1775384" cy="1200329"/>
          </a:xfrm>
        </p:grpSpPr>
        <p:sp>
          <p:nvSpPr>
            <p:cNvPr id="22" name="Rectangle 21"/>
            <p:cNvSpPr/>
            <p:nvPr/>
          </p:nvSpPr>
          <p:spPr>
            <a:xfrm>
              <a:off x="579455" y="42291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gaps</a:t>
              </a:r>
              <a:endParaRPr lang="en-US" sz="1600" dirty="0">
                <a:solidFill>
                  <a:schemeClr val="accent6">
                    <a:lumMod val="75000"/>
                  </a:schemeClr>
                </a:solidFill>
                <a:latin typeface="Franklin Gothic Demi Cond" panose="020B0706030402020204" pitchFamily="34" charset="0"/>
              </a:endParaRPr>
            </a:p>
          </p:txBody>
        </p:sp>
        <p:sp>
          <p:nvSpPr>
            <p:cNvPr id="34" name="Rectangle 33"/>
            <p:cNvSpPr/>
            <p:nvPr/>
          </p:nvSpPr>
          <p:spPr>
            <a:xfrm>
              <a:off x="166392" y="42291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4</a:t>
              </a:r>
              <a:endParaRPr lang="en-US" sz="2000" dirty="0">
                <a:solidFill>
                  <a:schemeClr val="accent6">
                    <a:lumMod val="75000"/>
                  </a:schemeClr>
                </a:solidFill>
                <a:latin typeface="Franklin Gothic Heavy" panose="020B0903020102020204" pitchFamily="34" charset="0"/>
              </a:endParaRPr>
            </a:p>
          </p:txBody>
        </p:sp>
      </p:grpSp>
      <p:grpSp>
        <p:nvGrpSpPr>
          <p:cNvPr id="12" name="Group 11"/>
          <p:cNvGrpSpPr/>
          <p:nvPr/>
        </p:nvGrpSpPr>
        <p:grpSpPr>
          <a:xfrm>
            <a:off x="163301" y="5510326"/>
            <a:ext cx="1778475" cy="1200329"/>
            <a:chOff x="152400" y="5562600"/>
            <a:chExt cx="1778475" cy="1200329"/>
          </a:xfrm>
        </p:grpSpPr>
        <p:sp>
          <p:nvSpPr>
            <p:cNvPr id="23" name="Rectangle 22"/>
            <p:cNvSpPr/>
            <p:nvPr/>
          </p:nvSpPr>
          <p:spPr>
            <a:xfrm>
              <a:off x="568554" y="55626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Define </a:t>
              </a:r>
              <a:br>
                <a:rPr lang="en-US" sz="1600" dirty="0" smtClean="0">
                  <a:solidFill>
                    <a:schemeClr val="tx1"/>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action</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plan</a:t>
              </a:r>
              <a:endParaRPr lang="en-US" sz="1600" dirty="0">
                <a:solidFill>
                  <a:schemeClr val="accent6">
                    <a:lumMod val="75000"/>
                  </a:schemeClr>
                </a:solidFill>
                <a:latin typeface="Franklin Gothic Demi Cond" panose="020B0706030402020204" pitchFamily="34" charset="0"/>
              </a:endParaRPr>
            </a:p>
          </p:txBody>
        </p:sp>
        <p:sp>
          <p:nvSpPr>
            <p:cNvPr id="35" name="Rectangle 34"/>
            <p:cNvSpPr/>
            <p:nvPr/>
          </p:nvSpPr>
          <p:spPr>
            <a:xfrm>
              <a:off x="152400" y="55626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5</a:t>
              </a:r>
              <a:endParaRPr lang="en-US" sz="2000" dirty="0">
                <a:solidFill>
                  <a:schemeClr val="accent6">
                    <a:lumMod val="75000"/>
                  </a:schemeClr>
                </a:solidFill>
                <a:latin typeface="Franklin Gothic Heavy" panose="020B0903020102020204" pitchFamily="34" charset="0"/>
              </a:endParaRPr>
            </a:p>
          </p:txBody>
        </p:sp>
      </p:grpSp>
      <p:sp>
        <p:nvSpPr>
          <p:cNvPr id="13" name="TextBox 12"/>
          <p:cNvSpPr txBox="1"/>
          <p:nvPr/>
        </p:nvSpPr>
        <p:spPr>
          <a:xfrm>
            <a:off x="2362200" y="445532"/>
            <a:ext cx="5181600" cy="461665"/>
          </a:xfrm>
          <a:prstGeom prst="rect">
            <a:avLst/>
          </a:prstGeom>
          <a:noFill/>
        </p:spPr>
        <p:txBody>
          <a:bodyPr wrap="square" rtlCol="0">
            <a:spAutoFit/>
          </a:bodyPr>
          <a:lstStyle/>
          <a:p>
            <a:r>
              <a:rPr lang="en-US" sz="2400" dirty="0" smtClean="0">
                <a:latin typeface="Franklin Gothic Medium" panose="020B0603020102020204" pitchFamily="34" charset="0"/>
              </a:rPr>
              <a:t>MOOCs, Dropbox, Amazon.com</a:t>
            </a:r>
            <a:endParaRPr lang="en-US" sz="2400" dirty="0">
              <a:latin typeface="Franklin Gothic Medium" panose="020B0603020102020204" pitchFamily="34" charset="0"/>
            </a:endParaRPr>
          </a:p>
        </p:txBody>
      </p:sp>
      <p:sp>
        <p:nvSpPr>
          <p:cNvPr id="27" name="TextBox 26"/>
          <p:cNvSpPr txBox="1"/>
          <p:nvPr/>
        </p:nvSpPr>
        <p:spPr>
          <a:xfrm>
            <a:off x="2362200" y="1625379"/>
            <a:ext cx="5791200" cy="830997"/>
          </a:xfrm>
          <a:prstGeom prst="rect">
            <a:avLst/>
          </a:prstGeom>
          <a:noFill/>
        </p:spPr>
        <p:txBody>
          <a:bodyPr wrap="square" rtlCol="0">
            <a:spAutoFit/>
          </a:bodyPr>
          <a:lstStyle/>
          <a:p>
            <a:r>
              <a:rPr lang="en-US" sz="2400" dirty="0" smtClean="0">
                <a:latin typeface="Franklin Gothic Medium" panose="020B0603020102020204" pitchFamily="34" charset="0"/>
              </a:rPr>
              <a:t>Cloud Services, Ubiquitous access to data, Consumerism</a:t>
            </a:r>
            <a:endParaRPr lang="en-US" sz="2400" dirty="0">
              <a:latin typeface="Franklin Gothic Medium" panose="020B0603020102020204" pitchFamily="34" charset="0"/>
            </a:endParaRPr>
          </a:p>
        </p:txBody>
      </p:sp>
      <p:sp>
        <p:nvSpPr>
          <p:cNvPr id="36" name="TextBox 35"/>
          <p:cNvSpPr txBox="1"/>
          <p:nvPr/>
        </p:nvSpPr>
        <p:spPr>
          <a:xfrm>
            <a:off x="2362200" y="2824041"/>
            <a:ext cx="5791200" cy="1138773"/>
          </a:xfrm>
          <a:prstGeom prst="rect">
            <a:avLst/>
          </a:prstGeom>
          <a:noFill/>
        </p:spPr>
        <p:txBody>
          <a:bodyPr wrap="square" rtlCol="0">
            <a:spAutoFit/>
          </a:bodyPr>
          <a:lstStyle/>
          <a:p>
            <a:r>
              <a:rPr lang="en-US" sz="2000" dirty="0" smtClean="0">
                <a:solidFill>
                  <a:schemeClr val="accent6">
                    <a:lumMod val="75000"/>
                  </a:schemeClr>
                </a:solidFill>
                <a:latin typeface="Franklin Gothic Medium" panose="020B0603020102020204" pitchFamily="34" charset="0"/>
              </a:rPr>
              <a:t>Trend: Cloud Services</a:t>
            </a:r>
          </a:p>
          <a:p>
            <a:r>
              <a:rPr lang="en-US" sz="2400" dirty="0" smtClean="0">
                <a:latin typeface="Franklin Gothic Medium" panose="020B0603020102020204" pitchFamily="34" charset="0"/>
              </a:rPr>
              <a:t>Robust Network, Contract Management, Identity Management, etc. </a:t>
            </a:r>
            <a:endParaRPr lang="en-US" sz="2400" dirty="0">
              <a:latin typeface="Franklin Gothic Medium" panose="020B0603020102020204" pitchFamily="34" charset="0"/>
            </a:endParaRPr>
          </a:p>
        </p:txBody>
      </p:sp>
      <p:sp>
        <p:nvSpPr>
          <p:cNvPr id="39" name="TextBox 38"/>
          <p:cNvSpPr txBox="1"/>
          <p:nvPr/>
        </p:nvSpPr>
        <p:spPr>
          <a:xfrm>
            <a:off x="2362200" y="4182573"/>
            <a:ext cx="5791200" cy="1138773"/>
          </a:xfrm>
          <a:prstGeom prst="rect">
            <a:avLst/>
          </a:prstGeom>
          <a:noFill/>
        </p:spPr>
        <p:txBody>
          <a:bodyPr wrap="square" rtlCol="0">
            <a:spAutoFit/>
          </a:bodyPr>
          <a:lstStyle/>
          <a:p>
            <a:r>
              <a:rPr lang="en-US" sz="2000" dirty="0" smtClean="0">
                <a:solidFill>
                  <a:schemeClr val="accent6">
                    <a:lumMod val="75000"/>
                  </a:schemeClr>
                </a:solidFill>
                <a:latin typeface="Franklin Gothic Medium" panose="020B0603020102020204" pitchFamily="34" charset="0"/>
              </a:rPr>
              <a:t>Foundation: Robust Network</a:t>
            </a:r>
          </a:p>
          <a:p>
            <a:r>
              <a:rPr lang="en-US" sz="2400" dirty="0" err="1" smtClean="0">
                <a:latin typeface="Franklin Gothic Medium" panose="020B0603020102020204" pitchFamily="34" charset="0"/>
              </a:rPr>
              <a:t>WiFi</a:t>
            </a:r>
            <a:r>
              <a:rPr lang="en-US" sz="2400" dirty="0" smtClean="0">
                <a:latin typeface="Franklin Gothic Medium" panose="020B0603020102020204" pitchFamily="34" charset="0"/>
              </a:rPr>
              <a:t> network slow, streaming videos sometimes stall</a:t>
            </a:r>
            <a:endParaRPr lang="en-US" sz="2400" dirty="0">
              <a:latin typeface="Franklin Gothic Medium" panose="020B0603020102020204" pitchFamily="34" charset="0"/>
            </a:endParaRPr>
          </a:p>
        </p:txBody>
      </p:sp>
      <p:sp>
        <p:nvSpPr>
          <p:cNvPr id="40" name="TextBox 39"/>
          <p:cNvSpPr txBox="1"/>
          <p:nvPr/>
        </p:nvSpPr>
        <p:spPr>
          <a:xfrm>
            <a:off x="2362200" y="5541104"/>
            <a:ext cx="5791200" cy="1138773"/>
          </a:xfrm>
          <a:prstGeom prst="rect">
            <a:avLst/>
          </a:prstGeom>
          <a:noFill/>
        </p:spPr>
        <p:txBody>
          <a:bodyPr wrap="square" rtlCol="0">
            <a:spAutoFit/>
          </a:bodyPr>
          <a:lstStyle/>
          <a:p>
            <a:r>
              <a:rPr lang="en-US" sz="2000" dirty="0" smtClean="0">
                <a:solidFill>
                  <a:schemeClr val="accent6">
                    <a:lumMod val="75000"/>
                  </a:schemeClr>
                </a:solidFill>
                <a:latin typeface="Franklin Gothic Medium" panose="020B0603020102020204" pitchFamily="34" charset="0"/>
              </a:rPr>
              <a:t>Gap: </a:t>
            </a:r>
            <a:r>
              <a:rPr lang="en-US" sz="2000" dirty="0" err="1" smtClean="0">
                <a:solidFill>
                  <a:schemeClr val="accent6">
                    <a:lumMod val="75000"/>
                  </a:schemeClr>
                </a:solidFill>
                <a:latin typeface="Franklin Gothic Medium" panose="020B0603020102020204" pitchFamily="34" charset="0"/>
              </a:rPr>
              <a:t>WiFi</a:t>
            </a:r>
            <a:r>
              <a:rPr lang="en-US" sz="2000" dirty="0" smtClean="0">
                <a:solidFill>
                  <a:schemeClr val="accent6">
                    <a:lumMod val="75000"/>
                  </a:schemeClr>
                </a:solidFill>
                <a:latin typeface="Franklin Gothic Medium" panose="020B0603020102020204" pitchFamily="34" charset="0"/>
              </a:rPr>
              <a:t> network slow</a:t>
            </a:r>
          </a:p>
          <a:p>
            <a:r>
              <a:rPr lang="en-US" sz="2400" dirty="0" smtClean="0">
                <a:latin typeface="Franklin Gothic Medium" panose="020B0603020102020204" pitchFamily="34" charset="0"/>
              </a:rPr>
              <a:t>Site survey of access points, review bandwidth utilization</a:t>
            </a:r>
            <a:endParaRPr lang="en-US" sz="2400" dirty="0">
              <a:latin typeface="Franklin Gothic Medium" panose="020B0603020102020204" pitchFamily="34" charset="0"/>
            </a:endParaRPr>
          </a:p>
        </p:txBody>
      </p:sp>
    </p:spTree>
    <p:extLst>
      <p:ext uri="{BB962C8B-B14F-4D97-AF65-F5344CB8AC3E}">
        <p14:creationId xmlns:p14="http://schemas.microsoft.com/office/powerpoint/2010/main" val="3673217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fade">
                                      <p:cBhvr>
                                        <p:cTn id="17" dur="500"/>
                                        <p:tgtEl>
                                          <p:spTgt spid="3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fade">
                                      <p:cBhvr>
                                        <p:cTn id="22" dur="500"/>
                                        <p:tgtEl>
                                          <p:spTgt spid="3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0"/>
                                        </p:tgtEl>
                                        <p:attrNameLst>
                                          <p:attrName>style.visibility</p:attrName>
                                        </p:attrNameLst>
                                      </p:cBhvr>
                                      <p:to>
                                        <p:strVal val="visible"/>
                                      </p:to>
                                    </p:set>
                                    <p:animEffect transition="in" filter="fade">
                                      <p:cBhvr>
                                        <p:cTn id="27"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7" grpId="0"/>
      <p:bldP spid="36" grpId="0"/>
      <p:bldP spid="39" grpId="0"/>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Franklin Gothic Medium"/>
                <a:cs typeface="Franklin Gothic Medium"/>
              </a:rPr>
              <a:t>Session Expectations</a:t>
            </a:r>
            <a:endParaRPr lang="en-US" dirty="0">
              <a:latin typeface="Franklin Gothic Medium"/>
              <a:cs typeface="Franklin Gothic Medium"/>
            </a:endParaRPr>
          </a:p>
        </p:txBody>
      </p:sp>
      <p:sp>
        <p:nvSpPr>
          <p:cNvPr id="4" name="Rectangle 3"/>
          <p:cNvSpPr/>
          <p:nvPr/>
        </p:nvSpPr>
        <p:spPr>
          <a:xfrm>
            <a:off x="457200" y="1752600"/>
            <a:ext cx="8229600" cy="3693319"/>
          </a:xfrm>
          <a:prstGeom prst="rect">
            <a:avLst/>
          </a:prstGeom>
        </p:spPr>
        <p:txBody>
          <a:bodyPr wrap="square">
            <a:spAutoFit/>
          </a:bodyPr>
          <a:lstStyle/>
          <a:p>
            <a:r>
              <a:rPr lang="en-US" b="1" dirty="0" smtClean="0">
                <a:solidFill>
                  <a:schemeClr val="accent5">
                    <a:lumMod val="75000"/>
                  </a:schemeClr>
                </a:solidFill>
                <a:latin typeface="Franklin Gothic Medium"/>
                <a:cs typeface="Franklin Gothic Medium"/>
              </a:rPr>
              <a:t>OUTCOMES:</a:t>
            </a:r>
          </a:p>
          <a:p>
            <a:pPr marL="342900" indent="-342900">
              <a:buFont typeface="+mj-lt"/>
              <a:buAutoNum type="arabicPeriod"/>
            </a:pPr>
            <a:r>
              <a:rPr lang="en-US" dirty="0" smtClean="0"/>
              <a:t>Explore </a:t>
            </a:r>
            <a:r>
              <a:rPr lang="en-US" dirty="0"/>
              <a:t>trends and themes among emerging </a:t>
            </a:r>
            <a:r>
              <a:rPr lang="en-US" dirty="0" smtClean="0"/>
              <a:t>technologies </a:t>
            </a:r>
          </a:p>
          <a:p>
            <a:pPr marL="342900" indent="-342900">
              <a:buFont typeface="+mj-lt"/>
              <a:buAutoNum type="arabicPeriod"/>
            </a:pPr>
            <a:r>
              <a:rPr lang="en-US" dirty="0" smtClean="0"/>
              <a:t>Investigate </a:t>
            </a:r>
            <a:r>
              <a:rPr lang="en-US" dirty="0"/>
              <a:t>ways to help evolve our organizations from being reactionary regarding adopting new technologies to becoming more proactive and </a:t>
            </a:r>
            <a:r>
              <a:rPr lang="en-US" dirty="0" smtClean="0"/>
              <a:t>responsive</a:t>
            </a:r>
          </a:p>
          <a:p>
            <a:pPr marL="342900" indent="-342900">
              <a:buFont typeface="+mj-lt"/>
              <a:buAutoNum type="arabicPeriod"/>
            </a:pPr>
            <a:r>
              <a:rPr lang="en-US" dirty="0" smtClean="0"/>
              <a:t>Develop </a:t>
            </a:r>
            <a:r>
              <a:rPr lang="en-US" dirty="0"/>
              <a:t>a way to prepare for the next new emerging </a:t>
            </a:r>
            <a:r>
              <a:rPr lang="en-US" dirty="0" smtClean="0"/>
              <a:t>technology</a:t>
            </a:r>
          </a:p>
          <a:p>
            <a:pPr marL="342900" indent="-342900">
              <a:buFont typeface="+mj-lt"/>
              <a:buAutoNum type="arabicPeriod"/>
            </a:pPr>
            <a:endParaRPr lang="en-US" dirty="0"/>
          </a:p>
          <a:p>
            <a:r>
              <a:rPr lang="en-US" b="1" dirty="0">
                <a:solidFill>
                  <a:schemeClr val="accent5">
                    <a:lumMod val="75000"/>
                  </a:schemeClr>
                </a:solidFill>
                <a:latin typeface="Franklin Gothic Medium"/>
                <a:cs typeface="Franklin Gothic Medium"/>
              </a:rPr>
              <a:t>KEY TAKEAWAYS:</a:t>
            </a:r>
          </a:p>
          <a:p>
            <a:pPr marL="342900" lvl="0" indent="-342900">
              <a:buFont typeface="+mj-lt"/>
              <a:buAutoNum type="arabicPeriod"/>
            </a:pPr>
            <a:r>
              <a:rPr lang="en-US" dirty="0"/>
              <a:t>Important to </a:t>
            </a:r>
            <a:r>
              <a:rPr lang="en-US" b="1" dirty="0">
                <a:solidFill>
                  <a:schemeClr val="accent6">
                    <a:lumMod val="75000"/>
                  </a:schemeClr>
                </a:solidFill>
              </a:rPr>
              <a:t>identify underlying trends </a:t>
            </a:r>
            <a:r>
              <a:rPr lang="en-US" dirty="0"/>
              <a:t>for emerging technologies instead of the focusing on the product of the moment</a:t>
            </a:r>
          </a:p>
          <a:p>
            <a:pPr marL="342900" lvl="0" indent="-342900">
              <a:buFont typeface="+mj-lt"/>
              <a:buAutoNum type="arabicPeriod"/>
            </a:pPr>
            <a:r>
              <a:rPr lang="en-US" dirty="0"/>
              <a:t>From the trends, </a:t>
            </a:r>
            <a:r>
              <a:rPr lang="en-US" b="1" dirty="0">
                <a:solidFill>
                  <a:srgbClr val="E46C0A"/>
                </a:solidFill>
              </a:rPr>
              <a:t>identify foundational technologies and policies</a:t>
            </a:r>
            <a:r>
              <a:rPr lang="en-US" dirty="0">
                <a:solidFill>
                  <a:srgbClr val="E46C0A"/>
                </a:solidFill>
              </a:rPr>
              <a:t> </a:t>
            </a:r>
            <a:r>
              <a:rPr lang="en-US" dirty="0"/>
              <a:t>that need to be in place to support the adoption of them</a:t>
            </a:r>
          </a:p>
          <a:p>
            <a:pPr marL="342900" lvl="0" indent="-342900">
              <a:buFont typeface="+mj-lt"/>
              <a:buAutoNum type="arabicPeriod"/>
            </a:pPr>
            <a:r>
              <a:rPr lang="en-US" dirty="0" smtClean="0"/>
              <a:t>Develop an </a:t>
            </a:r>
            <a:r>
              <a:rPr lang="en-US" b="1" dirty="0" smtClean="0">
                <a:solidFill>
                  <a:srgbClr val="E46C0A"/>
                </a:solidFill>
              </a:rPr>
              <a:t>engagement </a:t>
            </a:r>
            <a:r>
              <a:rPr lang="en-US" b="1" dirty="0">
                <a:solidFill>
                  <a:srgbClr val="E46C0A"/>
                </a:solidFill>
              </a:rPr>
              <a:t>model</a:t>
            </a:r>
            <a:r>
              <a:rPr lang="en-US" dirty="0">
                <a:solidFill>
                  <a:srgbClr val="E46C0A"/>
                </a:solidFill>
              </a:rPr>
              <a:t> </a:t>
            </a:r>
            <a:r>
              <a:rPr lang="en-US" dirty="0" smtClean="0"/>
              <a:t>to </a:t>
            </a:r>
            <a:r>
              <a:rPr lang="en-US" dirty="0"/>
              <a:t>use </a:t>
            </a:r>
            <a:r>
              <a:rPr lang="en-US" dirty="0" smtClean="0"/>
              <a:t>with your campus to </a:t>
            </a:r>
            <a:r>
              <a:rPr lang="en-US" dirty="0"/>
              <a:t>help identify and prepare for disruptive/emerging </a:t>
            </a:r>
            <a:r>
              <a:rPr lang="en-US" dirty="0" smtClean="0"/>
              <a:t>technologies</a:t>
            </a:r>
            <a:endParaRPr lang="en-US" dirty="0"/>
          </a:p>
        </p:txBody>
      </p:sp>
    </p:spTree>
    <p:extLst>
      <p:ext uri="{BB962C8B-B14F-4D97-AF65-F5344CB8AC3E}">
        <p14:creationId xmlns:p14="http://schemas.microsoft.com/office/powerpoint/2010/main" val="10330690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Franklin Gothic Medium"/>
                <a:cs typeface="Franklin Gothic Medium"/>
              </a:rPr>
              <a:t>Some Working Definitions</a:t>
            </a:r>
            <a:endParaRPr lang="en-US" dirty="0">
              <a:latin typeface="Franklin Gothic Medium"/>
              <a:cs typeface="Franklin Gothic Medium"/>
            </a:endParaRPr>
          </a:p>
        </p:txBody>
      </p:sp>
      <p:sp>
        <p:nvSpPr>
          <p:cNvPr id="4" name="Rectangle 3"/>
          <p:cNvSpPr/>
          <p:nvPr/>
        </p:nvSpPr>
        <p:spPr>
          <a:xfrm>
            <a:off x="457200" y="1752600"/>
            <a:ext cx="8229600" cy="3139321"/>
          </a:xfrm>
          <a:prstGeom prst="rect">
            <a:avLst/>
          </a:prstGeom>
        </p:spPr>
        <p:txBody>
          <a:bodyPr wrap="square">
            <a:spAutoFit/>
          </a:bodyPr>
          <a:lstStyle/>
          <a:p>
            <a:r>
              <a:rPr lang="en-US" b="1" dirty="0" smtClean="0">
                <a:solidFill>
                  <a:schemeClr val="accent5">
                    <a:lumMod val="75000"/>
                  </a:schemeClr>
                </a:solidFill>
                <a:latin typeface="Franklin Gothic Medium"/>
                <a:cs typeface="Franklin Gothic Medium"/>
              </a:rPr>
              <a:t>DISRUPTIVE:</a:t>
            </a:r>
            <a:br>
              <a:rPr lang="en-US" b="1" dirty="0" smtClean="0">
                <a:solidFill>
                  <a:schemeClr val="accent5">
                    <a:lumMod val="75000"/>
                  </a:schemeClr>
                </a:solidFill>
                <a:latin typeface="Franklin Gothic Medium"/>
                <a:cs typeface="Franklin Gothic Medium"/>
              </a:rPr>
            </a:br>
            <a:r>
              <a:rPr lang="en-US" dirty="0"/>
              <a:t>A</a:t>
            </a:r>
            <a:r>
              <a:rPr lang="en-US" dirty="0" smtClean="0"/>
              <a:t>ctivities</a:t>
            </a:r>
            <a:r>
              <a:rPr lang="en-US" dirty="0"/>
              <a:t>, trends, products, innovations that threaten </a:t>
            </a:r>
            <a:r>
              <a:rPr lang="en-US" dirty="0" smtClean="0"/>
              <a:t>and/or </a:t>
            </a:r>
            <a:r>
              <a:rPr lang="en-US" dirty="0"/>
              <a:t>challenge the status quo </a:t>
            </a:r>
            <a:r>
              <a:rPr lang="en-US" dirty="0" smtClean="0"/>
              <a:t/>
            </a:r>
            <a:br>
              <a:rPr lang="en-US" dirty="0" smtClean="0"/>
            </a:br>
            <a:r>
              <a:rPr lang="en-US" dirty="0" smtClean="0"/>
              <a:t/>
            </a:r>
            <a:br>
              <a:rPr lang="en-US" dirty="0" smtClean="0"/>
            </a:br>
            <a:r>
              <a:rPr lang="en-US" dirty="0" smtClean="0"/>
              <a:t>Example</a:t>
            </a:r>
            <a:r>
              <a:rPr lang="en-US" dirty="0"/>
              <a:t>: </a:t>
            </a:r>
            <a:r>
              <a:rPr lang="en-US" b="1" dirty="0" smtClean="0">
                <a:solidFill>
                  <a:srgbClr val="E46C0A"/>
                </a:solidFill>
              </a:rPr>
              <a:t>MOOC</a:t>
            </a:r>
          </a:p>
          <a:p>
            <a:endParaRPr lang="en-US" dirty="0" smtClean="0"/>
          </a:p>
          <a:p>
            <a:endParaRPr lang="en-US" dirty="0"/>
          </a:p>
          <a:p>
            <a:r>
              <a:rPr lang="en-US" b="1" dirty="0" smtClean="0">
                <a:solidFill>
                  <a:schemeClr val="accent5">
                    <a:lumMod val="75000"/>
                  </a:schemeClr>
                </a:solidFill>
                <a:latin typeface="Franklin Gothic Medium"/>
                <a:cs typeface="Franklin Gothic Medium"/>
              </a:rPr>
              <a:t>INNOVATIVE:</a:t>
            </a:r>
          </a:p>
          <a:p>
            <a:r>
              <a:rPr lang="en-US" dirty="0" smtClean="0"/>
              <a:t>New technologies, ideas, inventions, ways of doing things, and the expectations that they create</a:t>
            </a:r>
            <a:br>
              <a:rPr lang="en-US" dirty="0" smtClean="0"/>
            </a:br>
            <a:r>
              <a:rPr lang="en-US" dirty="0" smtClean="0"/>
              <a:t/>
            </a:r>
            <a:br>
              <a:rPr lang="en-US" dirty="0" smtClean="0"/>
            </a:br>
            <a:r>
              <a:rPr lang="en-US" dirty="0" smtClean="0">
                <a:solidFill>
                  <a:srgbClr val="000000"/>
                </a:solidFill>
              </a:rPr>
              <a:t>Examples</a:t>
            </a:r>
            <a:r>
              <a:rPr lang="en-US" dirty="0">
                <a:solidFill>
                  <a:srgbClr val="000000"/>
                </a:solidFill>
              </a:rPr>
              <a:t>: </a:t>
            </a:r>
            <a:r>
              <a:rPr lang="en-US" b="1" dirty="0" err="1">
                <a:solidFill>
                  <a:srgbClr val="E46C0A"/>
                </a:solidFill>
              </a:rPr>
              <a:t>Dropbox</a:t>
            </a:r>
            <a:r>
              <a:rPr lang="en-US" b="1" dirty="0">
                <a:solidFill>
                  <a:srgbClr val="E46C0A"/>
                </a:solidFill>
              </a:rPr>
              <a:t>, </a:t>
            </a:r>
            <a:r>
              <a:rPr lang="en-US" b="1" dirty="0" err="1">
                <a:solidFill>
                  <a:srgbClr val="E46C0A"/>
                </a:solidFill>
              </a:rPr>
              <a:t>iPad</a:t>
            </a:r>
            <a:r>
              <a:rPr lang="en-US" b="1" dirty="0">
                <a:solidFill>
                  <a:srgbClr val="E46C0A"/>
                </a:solidFill>
              </a:rPr>
              <a:t>, Amazon</a:t>
            </a:r>
          </a:p>
        </p:txBody>
      </p:sp>
    </p:spTree>
    <p:extLst>
      <p:ext uri="{BB962C8B-B14F-4D97-AF65-F5344CB8AC3E}">
        <p14:creationId xmlns:p14="http://schemas.microsoft.com/office/powerpoint/2010/main" val="40178351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3000" y="457200"/>
            <a:ext cx="7086600" cy="4154984"/>
          </a:xfrm>
          <a:prstGeom prst="rect">
            <a:avLst/>
          </a:prstGeom>
          <a:noFill/>
        </p:spPr>
        <p:txBody>
          <a:bodyPr wrap="square" rtlCol="0">
            <a:spAutoFit/>
          </a:bodyPr>
          <a:lstStyle/>
          <a:p>
            <a:pPr algn="ctr"/>
            <a:r>
              <a:rPr lang="en-US" sz="8800" dirty="0" smtClean="0">
                <a:latin typeface="Franklin Gothic Medium" panose="020B0603020102020204" pitchFamily="34" charset="0"/>
              </a:rPr>
              <a:t>Shifting from </a:t>
            </a:r>
            <a:r>
              <a:rPr lang="en-US" sz="8800" dirty="0" smtClean="0">
                <a:solidFill>
                  <a:schemeClr val="accent6">
                    <a:lumMod val="75000"/>
                  </a:schemeClr>
                </a:solidFill>
                <a:latin typeface="Franklin Gothic Medium" panose="020B0603020102020204" pitchFamily="34" charset="0"/>
              </a:rPr>
              <a:t>reactive</a:t>
            </a:r>
            <a:r>
              <a:rPr lang="en-US" sz="8800" dirty="0" smtClean="0">
                <a:latin typeface="Franklin Gothic Medium" panose="020B0603020102020204" pitchFamily="34" charset="0"/>
              </a:rPr>
              <a:t> to </a:t>
            </a:r>
            <a:r>
              <a:rPr lang="en-US" sz="8800" dirty="0" smtClean="0">
                <a:solidFill>
                  <a:schemeClr val="accent6">
                    <a:lumMod val="75000"/>
                  </a:schemeClr>
                </a:solidFill>
                <a:latin typeface="Franklin Gothic Medium" panose="020B0603020102020204" pitchFamily="34" charset="0"/>
              </a:rPr>
              <a:t>proactive</a:t>
            </a:r>
            <a:endParaRPr lang="en-US" sz="8800" dirty="0">
              <a:solidFill>
                <a:schemeClr val="accent6">
                  <a:lumMod val="75000"/>
                </a:schemeClr>
              </a:solidFill>
              <a:latin typeface="Franklin Gothic Medium" panose="020B0603020102020204" pitchFamily="34" charset="0"/>
            </a:endParaRPr>
          </a:p>
        </p:txBody>
      </p:sp>
      <p:sp>
        <p:nvSpPr>
          <p:cNvPr id="5" name="TextBox 4"/>
          <p:cNvSpPr txBox="1"/>
          <p:nvPr/>
        </p:nvSpPr>
        <p:spPr>
          <a:xfrm>
            <a:off x="762000" y="5105400"/>
            <a:ext cx="7696200" cy="1446550"/>
          </a:xfrm>
          <a:prstGeom prst="rect">
            <a:avLst/>
          </a:prstGeom>
          <a:noFill/>
        </p:spPr>
        <p:txBody>
          <a:bodyPr wrap="square" rtlCol="0">
            <a:spAutoFit/>
          </a:bodyPr>
          <a:lstStyle/>
          <a:p>
            <a:pPr algn="ctr"/>
            <a:r>
              <a:rPr lang="en-US" sz="4400" b="1" dirty="0" smtClean="0">
                <a:latin typeface="Franklin Gothic Medium" panose="020B0603020102020204" pitchFamily="34" charset="0"/>
              </a:rPr>
              <a:t>A collaborative model to </a:t>
            </a:r>
            <a:br>
              <a:rPr lang="en-US" sz="4400" b="1" dirty="0" smtClean="0">
                <a:latin typeface="Franklin Gothic Medium" panose="020B0603020102020204" pitchFamily="34" charset="0"/>
              </a:rPr>
            </a:br>
            <a:r>
              <a:rPr lang="en-US" sz="4400" b="1" dirty="0" smtClean="0">
                <a:latin typeface="Franklin Gothic Medium" panose="020B0603020102020204" pitchFamily="34" charset="0"/>
              </a:rPr>
              <a:t>help us get there</a:t>
            </a:r>
            <a:endParaRPr lang="en-US" sz="4400" b="1" dirty="0">
              <a:latin typeface="Franklin Gothic Medium" panose="020B0603020102020204" pitchFamily="34" charset="0"/>
            </a:endParaRPr>
          </a:p>
        </p:txBody>
      </p:sp>
    </p:spTree>
    <p:extLst>
      <p:ext uri="{BB962C8B-B14F-4D97-AF65-F5344CB8AC3E}">
        <p14:creationId xmlns:p14="http://schemas.microsoft.com/office/powerpoint/2010/main" val="25958309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09600" y="2209800"/>
            <a:ext cx="8095445" cy="4199035"/>
          </a:xfrm>
          <a:prstGeom prst="rect">
            <a:avLst/>
          </a:prstGeom>
          <a:noFill/>
        </p:spPr>
        <p:txBody>
          <a:bodyPr wrap="square" rtlCol="0">
            <a:spAutoFit/>
          </a:bodyPr>
          <a:lstStyle/>
          <a:p>
            <a:pPr algn="ctr">
              <a:lnSpc>
                <a:spcPts val="8000"/>
              </a:lnSpc>
            </a:pPr>
            <a:r>
              <a:rPr lang="en-US" sz="8800" dirty="0" smtClean="0">
                <a:latin typeface="Franklin Gothic Heavy" panose="020B0903020102020204" pitchFamily="34" charset="0"/>
              </a:rPr>
              <a:t>Brainstorm </a:t>
            </a:r>
            <a:r>
              <a:rPr lang="en-US" sz="8800" dirty="0" smtClean="0">
                <a:solidFill>
                  <a:schemeClr val="accent6">
                    <a:lumMod val="75000"/>
                  </a:schemeClr>
                </a:solidFill>
                <a:latin typeface="Franklin Gothic Heavy" panose="020B0903020102020204" pitchFamily="34" charset="0"/>
              </a:rPr>
              <a:t>disruptions</a:t>
            </a:r>
            <a:r>
              <a:rPr lang="en-US" sz="8800" dirty="0" smtClean="0">
                <a:latin typeface="Franklin Gothic Heavy" panose="020B0903020102020204" pitchFamily="34" charset="0"/>
              </a:rPr>
              <a:t> and </a:t>
            </a:r>
            <a:r>
              <a:rPr lang="en-US" sz="8800" dirty="0" smtClean="0">
                <a:solidFill>
                  <a:schemeClr val="accent6">
                    <a:lumMod val="75000"/>
                  </a:schemeClr>
                </a:solidFill>
                <a:latin typeface="Franklin Gothic Heavy" panose="020B0903020102020204" pitchFamily="34" charset="0"/>
              </a:rPr>
              <a:t>innovations</a:t>
            </a:r>
            <a:endParaRPr lang="en-US" sz="8800" dirty="0">
              <a:solidFill>
                <a:schemeClr val="accent6">
                  <a:lumMod val="75000"/>
                </a:schemeClr>
              </a:solidFill>
              <a:latin typeface="Franklin Gothic Heavy" panose="020B0903020102020204" pitchFamily="34" charset="0"/>
            </a:endParaRPr>
          </a:p>
        </p:txBody>
      </p:sp>
      <p:sp>
        <p:nvSpPr>
          <p:cNvPr id="19" name="Rectangle 18"/>
          <p:cNvSpPr/>
          <p:nvPr/>
        </p:nvSpPr>
        <p:spPr>
          <a:xfrm>
            <a:off x="225506" y="3048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Brainstorm </a:t>
            </a:r>
            <a:r>
              <a:rPr lang="en-US" sz="1600" dirty="0" smtClean="0">
                <a:solidFill>
                  <a:schemeClr val="accent6">
                    <a:lumMod val="75000"/>
                  </a:schemeClr>
                </a:solidFill>
                <a:latin typeface="Franklin Gothic Demi Cond" panose="020B0706030402020204" pitchFamily="34" charset="0"/>
              </a:rPr>
              <a:t>disruptions</a:t>
            </a:r>
            <a:r>
              <a:rPr lang="en-US" sz="1600" dirty="0" smtClean="0">
                <a:solidFill>
                  <a:schemeClr val="tx1"/>
                </a:solidFill>
                <a:latin typeface="Franklin Gothic Demi Cond" panose="020B0706030402020204" pitchFamily="34" charset="0"/>
              </a:rPr>
              <a:t> and </a:t>
            </a:r>
            <a:r>
              <a:rPr lang="en-US" sz="1600" dirty="0" smtClean="0">
                <a:solidFill>
                  <a:schemeClr val="accent6">
                    <a:lumMod val="75000"/>
                  </a:schemeClr>
                </a:solidFill>
                <a:latin typeface="Franklin Gothic Demi Cond" panose="020B0706030402020204" pitchFamily="34" charset="0"/>
              </a:rPr>
              <a:t>innovations</a:t>
            </a:r>
            <a:endParaRPr lang="en-US" sz="1600" dirty="0">
              <a:solidFill>
                <a:schemeClr val="accent6">
                  <a:lumMod val="75000"/>
                </a:schemeClr>
              </a:solidFill>
              <a:latin typeface="Franklin Gothic Demi Cond" panose="020B0706030402020204" pitchFamily="34" charset="0"/>
            </a:endParaRPr>
          </a:p>
        </p:txBody>
      </p:sp>
      <p:sp>
        <p:nvSpPr>
          <p:cNvPr id="31" name="Rectangle 30"/>
          <p:cNvSpPr/>
          <p:nvPr/>
        </p:nvSpPr>
        <p:spPr>
          <a:xfrm>
            <a:off x="76200" y="1524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1</a:t>
            </a:r>
            <a:endParaRPr lang="en-US" sz="2000" dirty="0">
              <a:solidFill>
                <a:schemeClr val="accent6">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22157997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09600" y="2133600"/>
            <a:ext cx="8095445" cy="4196020"/>
          </a:xfrm>
          <a:prstGeom prst="rect">
            <a:avLst/>
          </a:prstGeom>
          <a:noFill/>
        </p:spPr>
        <p:txBody>
          <a:bodyPr wrap="square" rtlCol="0">
            <a:spAutoFit/>
          </a:bodyPr>
          <a:lstStyle/>
          <a:p>
            <a:pPr algn="ctr">
              <a:lnSpc>
                <a:spcPts val="8000"/>
              </a:lnSpc>
            </a:pPr>
            <a:r>
              <a:rPr lang="en-US" sz="8800" dirty="0" smtClean="0">
                <a:latin typeface="Franklin Gothic Heavy" panose="020B0903020102020204" pitchFamily="34" charset="0"/>
              </a:rPr>
              <a:t>Identify underlying </a:t>
            </a:r>
            <a:r>
              <a:rPr lang="en-US" sz="8800" dirty="0" smtClean="0">
                <a:solidFill>
                  <a:schemeClr val="accent6">
                    <a:lumMod val="75000"/>
                  </a:schemeClr>
                </a:solidFill>
                <a:latin typeface="Franklin Gothic Heavy" panose="020B0903020102020204" pitchFamily="34" charset="0"/>
              </a:rPr>
              <a:t>themes</a:t>
            </a:r>
            <a:r>
              <a:rPr lang="en-US" sz="8800" dirty="0" smtClean="0">
                <a:latin typeface="Franklin Gothic Heavy" panose="020B0903020102020204" pitchFamily="34" charset="0"/>
              </a:rPr>
              <a:t>/ </a:t>
            </a:r>
            <a:br>
              <a:rPr lang="en-US" sz="8800" dirty="0" smtClean="0">
                <a:latin typeface="Franklin Gothic Heavy" panose="020B0903020102020204" pitchFamily="34" charset="0"/>
              </a:rPr>
            </a:br>
            <a:r>
              <a:rPr lang="en-US" sz="8800" dirty="0" smtClean="0">
                <a:solidFill>
                  <a:schemeClr val="accent6">
                    <a:lumMod val="75000"/>
                  </a:schemeClr>
                </a:solidFill>
                <a:latin typeface="Franklin Gothic Heavy" panose="020B0903020102020204" pitchFamily="34" charset="0"/>
              </a:rPr>
              <a:t>trends</a:t>
            </a:r>
            <a:endParaRPr lang="en-US" sz="8800" dirty="0">
              <a:solidFill>
                <a:schemeClr val="accent6">
                  <a:lumMod val="75000"/>
                </a:schemeClr>
              </a:solidFill>
              <a:latin typeface="Franklin Gothic Heavy" panose="020B0903020102020204" pitchFamily="34" charset="0"/>
            </a:endParaRPr>
          </a:p>
        </p:txBody>
      </p:sp>
      <p:sp>
        <p:nvSpPr>
          <p:cNvPr id="3" name="Right Arrow 2"/>
          <p:cNvSpPr/>
          <p:nvPr/>
        </p:nvSpPr>
        <p:spPr>
          <a:xfrm>
            <a:off x="1650746" y="7144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25506" y="3048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Brainstorm </a:t>
            </a:r>
            <a:r>
              <a:rPr lang="en-US" sz="1600" dirty="0" smtClean="0">
                <a:solidFill>
                  <a:schemeClr val="accent6">
                    <a:lumMod val="75000"/>
                  </a:schemeClr>
                </a:solidFill>
                <a:latin typeface="Franklin Gothic Demi Cond" panose="020B0706030402020204" pitchFamily="34" charset="0"/>
              </a:rPr>
              <a:t>disruptions</a:t>
            </a:r>
            <a:r>
              <a:rPr lang="en-US" sz="1600" dirty="0" smtClean="0">
                <a:solidFill>
                  <a:schemeClr val="tx1"/>
                </a:solidFill>
                <a:latin typeface="Franklin Gothic Demi Cond" panose="020B0706030402020204" pitchFamily="34" charset="0"/>
              </a:rPr>
              <a:t> and </a:t>
            </a:r>
            <a:r>
              <a:rPr lang="en-US" sz="1600" dirty="0" smtClean="0">
                <a:solidFill>
                  <a:schemeClr val="accent6">
                    <a:lumMod val="75000"/>
                  </a:schemeClr>
                </a:solidFill>
                <a:latin typeface="Franklin Gothic Demi Cond" panose="020B0706030402020204" pitchFamily="34" charset="0"/>
              </a:rPr>
              <a:t>innovations</a:t>
            </a:r>
            <a:endParaRPr lang="en-US" sz="1600" dirty="0">
              <a:solidFill>
                <a:schemeClr val="accent6">
                  <a:lumMod val="75000"/>
                </a:schemeClr>
              </a:solidFill>
              <a:latin typeface="Franklin Gothic Demi Cond" panose="020B0706030402020204" pitchFamily="34" charset="0"/>
            </a:endParaRPr>
          </a:p>
        </p:txBody>
      </p:sp>
      <p:sp>
        <p:nvSpPr>
          <p:cNvPr id="20" name="Rectangle 19"/>
          <p:cNvSpPr/>
          <p:nvPr/>
        </p:nvSpPr>
        <p:spPr>
          <a:xfrm>
            <a:off x="2057400" y="3048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tx1"/>
                </a:solidFill>
                <a:latin typeface="Franklin Gothic Demi Cond" panose="020B0706030402020204" pitchFamily="34" charset="0"/>
              </a:rPr>
              <a:t>underlying</a:t>
            </a:r>
            <a:r>
              <a:rPr lang="en-US" sz="1600" dirty="0" smtClean="0">
                <a:solidFill>
                  <a:schemeClr val="accent6">
                    <a:lumMod val="75000"/>
                  </a:schemeClr>
                </a:solidFill>
                <a:latin typeface="Franklin Gothic Demi Cond" panose="020B0706030402020204" pitchFamily="34" charset="0"/>
              </a:rPr>
              <a:t> themes</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trends</a:t>
            </a:r>
            <a:endParaRPr lang="en-US" sz="1600" dirty="0">
              <a:solidFill>
                <a:schemeClr val="accent6">
                  <a:lumMod val="75000"/>
                </a:schemeClr>
              </a:solidFill>
              <a:latin typeface="Franklin Gothic Demi Cond" panose="020B0706030402020204" pitchFamily="34" charset="0"/>
            </a:endParaRPr>
          </a:p>
        </p:txBody>
      </p:sp>
      <p:sp>
        <p:nvSpPr>
          <p:cNvPr id="31" name="Rectangle 30"/>
          <p:cNvSpPr/>
          <p:nvPr/>
        </p:nvSpPr>
        <p:spPr>
          <a:xfrm>
            <a:off x="76200" y="1524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1</a:t>
            </a:r>
            <a:endParaRPr lang="en-US" sz="2000" dirty="0">
              <a:solidFill>
                <a:schemeClr val="accent6">
                  <a:lumMod val="75000"/>
                </a:schemeClr>
              </a:solidFill>
              <a:latin typeface="Franklin Gothic Heavy" panose="020B0903020102020204" pitchFamily="34" charset="0"/>
            </a:endParaRPr>
          </a:p>
        </p:txBody>
      </p:sp>
      <p:sp>
        <p:nvSpPr>
          <p:cNvPr id="32" name="Rectangle 31"/>
          <p:cNvSpPr/>
          <p:nvPr/>
        </p:nvSpPr>
        <p:spPr>
          <a:xfrm>
            <a:off x="1905000" y="1524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2</a:t>
            </a:r>
          </a:p>
        </p:txBody>
      </p:sp>
    </p:spTree>
    <p:extLst>
      <p:ext uri="{BB962C8B-B14F-4D97-AF65-F5344CB8AC3E}">
        <p14:creationId xmlns:p14="http://schemas.microsoft.com/office/powerpoint/2010/main" val="1416574008"/>
      </p:ext>
    </p:extLst>
  </p:cSld>
  <p:clrMapOvr>
    <a:masterClrMapping/>
  </p:clrMapOvr>
  <p:transition spd="slow">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09600" y="2209800"/>
            <a:ext cx="8095445" cy="4199035"/>
          </a:xfrm>
          <a:prstGeom prst="rect">
            <a:avLst/>
          </a:prstGeom>
          <a:noFill/>
        </p:spPr>
        <p:txBody>
          <a:bodyPr wrap="square" rtlCol="0">
            <a:spAutoFit/>
          </a:bodyPr>
          <a:lstStyle/>
          <a:p>
            <a:pPr algn="ctr">
              <a:lnSpc>
                <a:spcPts val="8000"/>
              </a:lnSpc>
            </a:pPr>
            <a:r>
              <a:rPr lang="en-US" sz="8800" dirty="0" smtClean="0">
                <a:latin typeface="Franklin Gothic Heavy" panose="020B0903020102020204" pitchFamily="34" charset="0"/>
              </a:rPr>
              <a:t>Identify </a:t>
            </a:r>
            <a:r>
              <a:rPr lang="en-US" sz="8800" dirty="0" smtClean="0">
                <a:solidFill>
                  <a:schemeClr val="accent6">
                    <a:lumMod val="75000"/>
                  </a:schemeClr>
                </a:solidFill>
                <a:latin typeface="Franklin Gothic Heavy" panose="020B0903020102020204" pitchFamily="34" charset="0"/>
              </a:rPr>
              <a:t>foundations </a:t>
            </a:r>
            <a:r>
              <a:rPr lang="en-US" sz="8800" dirty="0" smtClean="0">
                <a:latin typeface="Franklin Gothic Heavy" panose="020B0903020102020204" pitchFamily="34" charset="0"/>
              </a:rPr>
              <a:t>needed to support them</a:t>
            </a:r>
            <a:endParaRPr lang="en-US" sz="8800" dirty="0">
              <a:solidFill>
                <a:schemeClr val="accent6">
                  <a:lumMod val="75000"/>
                </a:schemeClr>
              </a:solidFill>
              <a:latin typeface="Franklin Gothic Heavy" panose="020B0903020102020204" pitchFamily="34" charset="0"/>
            </a:endParaRPr>
          </a:p>
        </p:txBody>
      </p:sp>
      <p:sp>
        <p:nvSpPr>
          <p:cNvPr id="3" name="Right Arrow 2"/>
          <p:cNvSpPr/>
          <p:nvPr/>
        </p:nvSpPr>
        <p:spPr>
          <a:xfrm>
            <a:off x="1650746" y="7144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25506" y="3048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Brainstorm </a:t>
            </a:r>
            <a:r>
              <a:rPr lang="en-US" sz="1600" dirty="0" smtClean="0">
                <a:solidFill>
                  <a:schemeClr val="accent6">
                    <a:lumMod val="75000"/>
                  </a:schemeClr>
                </a:solidFill>
                <a:latin typeface="Franklin Gothic Demi Cond" panose="020B0706030402020204" pitchFamily="34" charset="0"/>
              </a:rPr>
              <a:t>disruptions</a:t>
            </a:r>
            <a:r>
              <a:rPr lang="en-US" sz="1600" dirty="0" smtClean="0">
                <a:solidFill>
                  <a:schemeClr val="tx1"/>
                </a:solidFill>
                <a:latin typeface="Franklin Gothic Demi Cond" panose="020B0706030402020204" pitchFamily="34" charset="0"/>
              </a:rPr>
              <a:t> and </a:t>
            </a:r>
            <a:r>
              <a:rPr lang="en-US" sz="1600" dirty="0" smtClean="0">
                <a:solidFill>
                  <a:schemeClr val="accent6">
                    <a:lumMod val="75000"/>
                  </a:schemeClr>
                </a:solidFill>
                <a:latin typeface="Franklin Gothic Demi Cond" panose="020B0706030402020204" pitchFamily="34" charset="0"/>
              </a:rPr>
              <a:t>innovations</a:t>
            </a:r>
            <a:endParaRPr lang="en-US" sz="1600" dirty="0">
              <a:solidFill>
                <a:schemeClr val="accent6">
                  <a:lumMod val="75000"/>
                </a:schemeClr>
              </a:solidFill>
              <a:latin typeface="Franklin Gothic Demi Cond" panose="020B0706030402020204" pitchFamily="34" charset="0"/>
            </a:endParaRPr>
          </a:p>
        </p:txBody>
      </p:sp>
      <p:sp>
        <p:nvSpPr>
          <p:cNvPr id="20" name="Rectangle 19"/>
          <p:cNvSpPr/>
          <p:nvPr/>
        </p:nvSpPr>
        <p:spPr>
          <a:xfrm>
            <a:off x="2057400" y="3048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tx1"/>
                </a:solidFill>
                <a:latin typeface="Franklin Gothic Demi Cond" panose="020B0706030402020204" pitchFamily="34" charset="0"/>
              </a:rPr>
              <a:t>underlying</a:t>
            </a:r>
            <a:r>
              <a:rPr lang="en-US" sz="1600" dirty="0" smtClean="0">
                <a:solidFill>
                  <a:schemeClr val="accent6">
                    <a:lumMod val="75000"/>
                  </a:schemeClr>
                </a:solidFill>
                <a:latin typeface="Franklin Gothic Demi Cond" panose="020B0706030402020204" pitchFamily="34" charset="0"/>
              </a:rPr>
              <a:t> themes</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trends</a:t>
            </a:r>
            <a:endParaRPr lang="en-US" sz="1600" dirty="0">
              <a:solidFill>
                <a:schemeClr val="accent6">
                  <a:lumMod val="75000"/>
                </a:schemeClr>
              </a:solidFill>
              <a:latin typeface="Franklin Gothic Demi Cond" panose="020B0706030402020204" pitchFamily="34" charset="0"/>
            </a:endParaRPr>
          </a:p>
        </p:txBody>
      </p:sp>
      <p:sp>
        <p:nvSpPr>
          <p:cNvPr id="21" name="Rectangle 20"/>
          <p:cNvSpPr/>
          <p:nvPr/>
        </p:nvSpPr>
        <p:spPr>
          <a:xfrm>
            <a:off x="3889294" y="3048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foundations</a:t>
            </a:r>
            <a:r>
              <a:rPr lang="en-US" sz="1600" dirty="0" smtClean="0">
                <a:solidFill>
                  <a:schemeClr val="tx1"/>
                </a:solidFill>
                <a:latin typeface="Franklin Gothic Demi Cond" panose="020B0706030402020204" pitchFamily="34" charset="0"/>
              </a:rPr>
              <a:t> needed to support them</a:t>
            </a:r>
            <a:endParaRPr lang="en-US" sz="1600" dirty="0">
              <a:solidFill>
                <a:schemeClr val="accent6">
                  <a:lumMod val="75000"/>
                </a:schemeClr>
              </a:solidFill>
              <a:latin typeface="Franklin Gothic Demi Cond" panose="020B0706030402020204" pitchFamily="34" charset="0"/>
            </a:endParaRPr>
          </a:p>
        </p:txBody>
      </p:sp>
      <p:sp>
        <p:nvSpPr>
          <p:cNvPr id="28" name="Right Arrow 27"/>
          <p:cNvSpPr/>
          <p:nvPr/>
        </p:nvSpPr>
        <p:spPr>
          <a:xfrm>
            <a:off x="3482640" y="7144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76200" y="1524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1</a:t>
            </a:r>
            <a:endParaRPr lang="en-US" sz="2000" dirty="0">
              <a:solidFill>
                <a:schemeClr val="accent6">
                  <a:lumMod val="75000"/>
                </a:schemeClr>
              </a:solidFill>
              <a:latin typeface="Franklin Gothic Heavy" panose="020B0903020102020204" pitchFamily="34" charset="0"/>
            </a:endParaRPr>
          </a:p>
        </p:txBody>
      </p:sp>
      <p:sp>
        <p:nvSpPr>
          <p:cNvPr id="32" name="Rectangle 31"/>
          <p:cNvSpPr/>
          <p:nvPr/>
        </p:nvSpPr>
        <p:spPr>
          <a:xfrm>
            <a:off x="1905000" y="1524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2</a:t>
            </a:r>
          </a:p>
        </p:txBody>
      </p:sp>
      <p:sp>
        <p:nvSpPr>
          <p:cNvPr id="33" name="Rectangle 32"/>
          <p:cNvSpPr/>
          <p:nvPr/>
        </p:nvSpPr>
        <p:spPr>
          <a:xfrm>
            <a:off x="3733800" y="1524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3</a:t>
            </a:r>
          </a:p>
        </p:txBody>
      </p:sp>
    </p:spTree>
    <p:extLst>
      <p:ext uri="{BB962C8B-B14F-4D97-AF65-F5344CB8AC3E}">
        <p14:creationId xmlns:p14="http://schemas.microsoft.com/office/powerpoint/2010/main" val="2398640095"/>
      </p:ext>
    </p:extLst>
  </p:cSld>
  <p:clrMapOvr>
    <a:masterClrMapping/>
  </p:clrMapOvr>
  <p:transition spd="slow">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09600" y="3037423"/>
            <a:ext cx="8095445" cy="2144177"/>
          </a:xfrm>
          <a:prstGeom prst="rect">
            <a:avLst/>
          </a:prstGeom>
          <a:noFill/>
        </p:spPr>
        <p:txBody>
          <a:bodyPr wrap="square" rtlCol="0">
            <a:spAutoFit/>
          </a:bodyPr>
          <a:lstStyle/>
          <a:p>
            <a:pPr algn="ctr">
              <a:lnSpc>
                <a:spcPts val="8000"/>
              </a:lnSpc>
            </a:pPr>
            <a:r>
              <a:rPr lang="en-US" sz="8800" dirty="0" smtClean="0">
                <a:latin typeface="Franklin Gothic Heavy" panose="020B0903020102020204" pitchFamily="34" charset="0"/>
              </a:rPr>
              <a:t>Identify </a:t>
            </a:r>
            <a:r>
              <a:rPr lang="en-US" sz="8800" dirty="0">
                <a:solidFill>
                  <a:schemeClr val="accent6">
                    <a:lumMod val="75000"/>
                  </a:schemeClr>
                </a:solidFill>
                <a:latin typeface="Franklin Gothic Heavy" panose="020B0903020102020204" pitchFamily="34" charset="0"/>
              </a:rPr>
              <a:t/>
            </a:r>
            <a:br>
              <a:rPr lang="en-US" sz="8800" dirty="0">
                <a:solidFill>
                  <a:schemeClr val="accent6">
                    <a:lumMod val="75000"/>
                  </a:schemeClr>
                </a:solidFill>
                <a:latin typeface="Franklin Gothic Heavy" panose="020B0903020102020204" pitchFamily="34" charset="0"/>
              </a:rPr>
            </a:br>
            <a:r>
              <a:rPr lang="en-US" sz="8800" dirty="0" smtClean="0">
                <a:solidFill>
                  <a:schemeClr val="accent6">
                    <a:lumMod val="75000"/>
                  </a:schemeClr>
                </a:solidFill>
                <a:latin typeface="Franklin Gothic Heavy" panose="020B0903020102020204" pitchFamily="34" charset="0"/>
              </a:rPr>
              <a:t>gaps</a:t>
            </a:r>
            <a:endParaRPr lang="en-US" sz="8800" dirty="0">
              <a:solidFill>
                <a:schemeClr val="accent6">
                  <a:lumMod val="75000"/>
                </a:schemeClr>
              </a:solidFill>
              <a:latin typeface="Franklin Gothic Heavy" panose="020B0903020102020204" pitchFamily="34" charset="0"/>
            </a:endParaRPr>
          </a:p>
        </p:txBody>
      </p:sp>
      <p:sp>
        <p:nvSpPr>
          <p:cNvPr id="3" name="Right Arrow 2"/>
          <p:cNvSpPr/>
          <p:nvPr/>
        </p:nvSpPr>
        <p:spPr>
          <a:xfrm>
            <a:off x="1650746" y="7144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25506" y="3048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Brainstorm </a:t>
            </a:r>
            <a:r>
              <a:rPr lang="en-US" sz="1600" dirty="0" smtClean="0">
                <a:solidFill>
                  <a:schemeClr val="accent6">
                    <a:lumMod val="75000"/>
                  </a:schemeClr>
                </a:solidFill>
                <a:latin typeface="Franklin Gothic Demi Cond" panose="020B0706030402020204" pitchFamily="34" charset="0"/>
              </a:rPr>
              <a:t>disruptions</a:t>
            </a:r>
            <a:r>
              <a:rPr lang="en-US" sz="1600" dirty="0" smtClean="0">
                <a:solidFill>
                  <a:schemeClr val="tx1"/>
                </a:solidFill>
                <a:latin typeface="Franklin Gothic Demi Cond" panose="020B0706030402020204" pitchFamily="34" charset="0"/>
              </a:rPr>
              <a:t> and </a:t>
            </a:r>
            <a:r>
              <a:rPr lang="en-US" sz="1600" dirty="0" smtClean="0">
                <a:solidFill>
                  <a:schemeClr val="accent6">
                    <a:lumMod val="75000"/>
                  </a:schemeClr>
                </a:solidFill>
                <a:latin typeface="Franklin Gothic Demi Cond" panose="020B0706030402020204" pitchFamily="34" charset="0"/>
              </a:rPr>
              <a:t>innovations</a:t>
            </a:r>
            <a:endParaRPr lang="en-US" sz="1600" dirty="0">
              <a:solidFill>
                <a:schemeClr val="accent6">
                  <a:lumMod val="75000"/>
                </a:schemeClr>
              </a:solidFill>
              <a:latin typeface="Franklin Gothic Demi Cond" panose="020B0706030402020204" pitchFamily="34" charset="0"/>
            </a:endParaRPr>
          </a:p>
        </p:txBody>
      </p:sp>
      <p:sp>
        <p:nvSpPr>
          <p:cNvPr id="20" name="Rectangle 19"/>
          <p:cNvSpPr/>
          <p:nvPr/>
        </p:nvSpPr>
        <p:spPr>
          <a:xfrm>
            <a:off x="2057400" y="3048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tx1"/>
                </a:solidFill>
                <a:latin typeface="Franklin Gothic Demi Cond" panose="020B0706030402020204" pitchFamily="34" charset="0"/>
              </a:rPr>
              <a:t>underlying</a:t>
            </a:r>
            <a:r>
              <a:rPr lang="en-US" sz="1600" dirty="0" smtClean="0">
                <a:solidFill>
                  <a:schemeClr val="accent6">
                    <a:lumMod val="75000"/>
                  </a:schemeClr>
                </a:solidFill>
                <a:latin typeface="Franklin Gothic Demi Cond" panose="020B0706030402020204" pitchFamily="34" charset="0"/>
              </a:rPr>
              <a:t> themes</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trends</a:t>
            </a:r>
            <a:endParaRPr lang="en-US" sz="1600" dirty="0">
              <a:solidFill>
                <a:schemeClr val="accent6">
                  <a:lumMod val="75000"/>
                </a:schemeClr>
              </a:solidFill>
              <a:latin typeface="Franklin Gothic Demi Cond" panose="020B0706030402020204" pitchFamily="34" charset="0"/>
            </a:endParaRPr>
          </a:p>
        </p:txBody>
      </p:sp>
      <p:sp>
        <p:nvSpPr>
          <p:cNvPr id="21" name="Rectangle 20"/>
          <p:cNvSpPr/>
          <p:nvPr/>
        </p:nvSpPr>
        <p:spPr>
          <a:xfrm>
            <a:off x="3889294" y="3048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foundations</a:t>
            </a:r>
            <a:r>
              <a:rPr lang="en-US" sz="1600" dirty="0" smtClean="0">
                <a:solidFill>
                  <a:schemeClr val="tx1"/>
                </a:solidFill>
                <a:latin typeface="Franklin Gothic Demi Cond" panose="020B0706030402020204" pitchFamily="34" charset="0"/>
              </a:rPr>
              <a:t> needed to support them</a:t>
            </a:r>
            <a:endParaRPr lang="en-US" sz="1600" dirty="0">
              <a:solidFill>
                <a:schemeClr val="accent6">
                  <a:lumMod val="75000"/>
                </a:schemeClr>
              </a:solidFill>
              <a:latin typeface="Franklin Gothic Demi Cond" panose="020B0706030402020204" pitchFamily="34" charset="0"/>
            </a:endParaRPr>
          </a:p>
        </p:txBody>
      </p:sp>
      <p:sp>
        <p:nvSpPr>
          <p:cNvPr id="22" name="Rectangle 21"/>
          <p:cNvSpPr/>
          <p:nvPr/>
        </p:nvSpPr>
        <p:spPr>
          <a:xfrm>
            <a:off x="5721188" y="3048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gaps</a:t>
            </a:r>
            <a:endParaRPr lang="en-US" sz="1600" dirty="0">
              <a:solidFill>
                <a:schemeClr val="accent6">
                  <a:lumMod val="75000"/>
                </a:schemeClr>
              </a:solidFill>
              <a:latin typeface="Franklin Gothic Demi Cond" panose="020B0706030402020204" pitchFamily="34" charset="0"/>
            </a:endParaRPr>
          </a:p>
        </p:txBody>
      </p:sp>
      <p:sp>
        <p:nvSpPr>
          <p:cNvPr id="28" name="Right Arrow 27"/>
          <p:cNvSpPr/>
          <p:nvPr/>
        </p:nvSpPr>
        <p:spPr>
          <a:xfrm>
            <a:off x="3482640" y="7144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ight Arrow 28"/>
          <p:cNvSpPr/>
          <p:nvPr/>
        </p:nvSpPr>
        <p:spPr>
          <a:xfrm>
            <a:off x="5314534" y="7144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76200" y="1524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1</a:t>
            </a:r>
            <a:endParaRPr lang="en-US" sz="2000" dirty="0">
              <a:solidFill>
                <a:schemeClr val="accent6">
                  <a:lumMod val="75000"/>
                </a:schemeClr>
              </a:solidFill>
              <a:latin typeface="Franklin Gothic Heavy" panose="020B0903020102020204" pitchFamily="34" charset="0"/>
            </a:endParaRPr>
          </a:p>
        </p:txBody>
      </p:sp>
      <p:sp>
        <p:nvSpPr>
          <p:cNvPr id="32" name="Rectangle 31"/>
          <p:cNvSpPr/>
          <p:nvPr/>
        </p:nvSpPr>
        <p:spPr>
          <a:xfrm>
            <a:off x="1905000" y="1524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2</a:t>
            </a:r>
          </a:p>
        </p:txBody>
      </p:sp>
      <p:sp>
        <p:nvSpPr>
          <p:cNvPr id="33" name="Rectangle 32"/>
          <p:cNvSpPr/>
          <p:nvPr/>
        </p:nvSpPr>
        <p:spPr>
          <a:xfrm>
            <a:off x="3733800" y="1524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3</a:t>
            </a:r>
          </a:p>
        </p:txBody>
      </p:sp>
      <p:sp>
        <p:nvSpPr>
          <p:cNvPr id="34" name="Rectangle 33"/>
          <p:cNvSpPr/>
          <p:nvPr/>
        </p:nvSpPr>
        <p:spPr>
          <a:xfrm>
            <a:off x="5562600" y="1524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4</a:t>
            </a:r>
            <a:endParaRPr lang="en-US" sz="2000" dirty="0">
              <a:solidFill>
                <a:schemeClr val="accent6">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3458124062"/>
      </p:ext>
    </p:extLst>
  </p:cSld>
  <p:clrMapOvr>
    <a:masterClrMapping/>
  </p:clrMapOvr>
  <p:transition spd="slow">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09600" y="3037423"/>
            <a:ext cx="8095445" cy="2144177"/>
          </a:xfrm>
          <a:prstGeom prst="rect">
            <a:avLst/>
          </a:prstGeom>
          <a:noFill/>
        </p:spPr>
        <p:txBody>
          <a:bodyPr wrap="square" rtlCol="0">
            <a:spAutoFit/>
          </a:bodyPr>
          <a:lstStyle/>
          <a:p>
            <a:pPr algn="ctr">
              <a:lnSpc>
                <a:spcPts val="8000"/>
              </a:lnSpc>
            </a:pPr>
            <a:r>
              <a:rPr lang="en-US" sz="8800" dirty="0" smtClean="0">
                <a:latin typeface="Franklin Gothic Heavy" panose="020B0903020102020204" pitchFamily="34" charset="0"/>
              </a:rPr>
              <a:t>Define </a:t>
            </a:r>
            <a:r>
              <a:rPr lang="en-US" sz="8800" dirty="0">
                <a:solidFill>
                  <a:schemeClr val="accent6">
                    <a:lumMod val="75000"/>
                  </a:schemeClr>
                </a:solidFill>
                <a:latin typeface="Franklin Gothic Heavy" panose="020B0903020102020204" pitchFamily="34" charset="0"/>
              </a:rPr>
              <a:t/>
            </a:r>
            <a:br>
              <a:rPr lang="en-US" sz="8800" dirty="0">
                <a:solidFill>
                  <a:schemeClr val="accent6">
                    <a:lumMod val="75000"/>
                  </a:schemeClr>
                </a:solidFill>
                <a:latin typeface="Franklin Gothic Heavy" panose="020B0903020102020204" pitchFamily="34" charset="0"/>
              </a:rPr>
            </a:br>
            <a:r>
              <a:rPr lang="en-US" sz="8800" dirty="0" smtClean="0">
                <a:solidFill>
                  <a:schemeClr val="accent6">
                    <a:lumMod val="75000"/>
                  </a:schemeClr>
                </a:solidFill>
                <a:latin typeface="Franklin Gothic Heavy" panose="020B0903020102020204" pitchFamily="34" charset="0"/>
              </a:rPr>
              <a:t>action plan</a:t>
            </a:r>
            <a:endParaRPr lang="en-US" sz="8800" dirty="0">
              <a:solidFill>
                <a:schemeClr val="accent6">
                  <a:lumMod val="75000"/>
                </a:schemeClr>
              </a:solidFill>
              <a:latin typeface="Franklin Gothic Heavy" panose="020B0903020102020204" pitchFamily="34" charset="0"/>
            </a:endParaRPr>
          </a:p>
        </p:txBody>
      </p:sp>
      <p:sp>
        <p:nvSpPr>
          <p:cNvPr id="3" name="Right Arrow 2"/>
          <p:cNvSpPr/>
          <p:nvPr/>
        </p:nvSpPr>
        <p:spPr>
          <a:xfrm>
            <a:off x="1650746" y="7144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25506" y="3048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Brainstorm </a:t>
            </a:r>
            <a:r>
              <a:rPr lang="en-US" sz="1600" dirty="0" smtClean="0">
                <a:solidFill>
                  <a:schemeClr val="accent6">
                    <a:lumMod val="75000"/>
                  </a:schemeClr>
                </a:solidFill>
                <a:latin typeface="Franklin Gothic Demi Cond" panose="020B0706030402020204" pitchFamily="34" charset="0"/>
              </a:rPr>
              <a:t>disruptions</a:t>
            </a:r>
            <a:r>
              <a:rPr lang="en-US" sz="1600" dirty="0" smtClean="0">
                <a:solidFill>
                  <a:schemeClr val="tx1"/>
                </a:solidFill>
                <a:latin typeface="Franklin Gothic Demi Cond" panose="020B0706030402020204" pitchFamily="34" charset="0"/>
              </a:rPr>
              <a:t> and </a:t>
            </a:r>
            <a:r>
              <a:rPr lang="en-US" sz="1600" dirty="0" smtClean="0">
                <a:solidFill>
                  <a:schemeClr val="accent6">
                    <a:lumMod val="75000"/>
                  </a:schemeClr>
                </a:solidFill>
                <a:latin typeface="Franklin Gothic Demi Cond" panose="020B0706030402020204" pitchFamily="34" charset="0"/>
              </a:rPr>
              <a:t>innovations</a:t>
            </a:r>
            <a:endParaRPr lang="en-US" sz="1600" dirty="0">
              <a:solidFill>
                <a:schemeClr val="accent6">
                  <a:lumMod val="75000"/>
                </a:schemeClr>
              </a:solidFill>
              <a:latin typeface="Franklin Gothic Demi Cond" panose="020B0706030402020204" pitchFamily="34" charset="0"/>
            </a:endParaRPr>
          </a:p>
        </p:txBody>
      </p:sp>
      <p:sp>
        <p:nvSpPr>
          <p:cNvPr id="20" name="Rectangle 19"/>
          <p:cNvSpPr/>
          <p:nvPr/>
        </p:nvSpPr>
        <p:spPr>
          <a:xfrm>
            <a:off x="2057400" y="3048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tx1"/>
                </a:solidFill>
                <a:latin typeface="Franklin Gothic Demi Cond" panose="020B0706030402020204" pitchFamily="34" charset="0"/>
              </a:rPr>
              <a:t>underlying</a:t>
            </a:r>
            <a:r>
              <a:rPr lang="en-US" sz="1600" dirty="0" smtClean="0">
                <a:solidFill>
                  <a:schemeClr val="accent6">
                    <a:lumMod val="75000"/>
                  </a:schemeClr>
                </a:solidFill>
                <a:latin typeface="Franklin Gothic Demi Cond" panose="020B0706030402020204" pitchFamily="34" charset="0"/>
              </a:rPr>
              <a:t> themes</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trends</a:t>
            </a:r>
            <a:endParaRPr lang="en-US" sz="1600" dirty="0">
              <a:solidFill>
                <a:schemeClr val="accent6">
                  <a:lumMod val="75000"/>
                </a:schemeClr>
              </a:solidFill>
              <a:latin typeface="Franklin Gothic Demi Cond" panose="020B0706030402020204" pitchFamily="34" charset="0"/>
            </a:endParaRPr>
          </a:p>
        </p:txBody>
      </p:sp>
      <p:sp>
        <p:nvSpPr>
          <p:cNvPr id="21" name="Rectangle 20"/>
          <p:cNvSpPr/>
          <p:nvPr/>
        </p:nvSpPr>
        <p:spPr>
          <a:xfrm>
            <a:off x="3889294" y="3048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foundations</a:t>
            </a:r>
            <a:r>
              <a:rPr lang="en-US" sz="1600" dirty="0" smtClean="0">
                <a:solidFill>
                  <a:schemeClr val="tx1"/>
                </a:solidFill>
                <a:latin typeface="Franklin Gothic Demi Cond" panose="020B0706030402020204" pitchFamily="34" charset="0"/>
              </a:rPr>
              <a:t> needed to support them</a:t>
            </a:r>
            <a:endParaRPr lang="en-US" sz="1600" dirty="0">
              <a:solidFill>
                <a:schemeClr val="accent6">
                  <a:lumMod val="75000"/>
                </a:schemeClr>
              </a:solidFill>
              <a:latin typeface="Franklin Gothic Demi Cond" panose="020B0706030402020204" pitchFamily="34" charset="0"/>
            </a:endParaRPr>
          </a:p>
        </p:txBody>
      </p:sp>
      <p:sp>
        <p:nvSpPr>
          <p:cNvPr id="22" name="Rectangle 21"/>
          <p:cNvSpPr/>
          <p:nvPr/>
        </p:nvSpPr>
        <p:spPr>
          <a:xfrm>
            <a:off x="5721188" y="3048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gaps</a:t>
            </a:r>
            <a:endParaRPr lang="en-US" sz="1600" dirty="0">
              <a:solidFill>
                <a:schemeClr val="accent6">
                  <a:lumMod val="75000"/>
                </a:schemeClr>
              </a:solidFill>
              <a:latin typeface="Franklin Gothic Demi Cond" panose="020B0706030402020204" pitchFamily="34" charset="0"/>
            </a:endParaRPr>
          </a:p>
        </p:txBody>
      </p:sp>
      <p:sp>
        <p:nvSpPr>
          <p:cNvPr id="23" name="Rectangle 22"/>
          <p:cNvSpPr/>
          <p:nvPr/>
        </p:nvSpPr>
        <p:spPr>
          <a:xfrm>
            <a:off x="7553079" y="3048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Define </a:t>
            </a:r>
            <a:br>
              <a:rPr lang="en-US" sz="1600" dirty="0" smtClean="0">
                <a:solidFill>
                  <a:schemeClr val="tx1"/>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action</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plan</a:t>
            </a:r>
            <a:endParaRPr lang="en-US" sz="1600" dirty="0">
              <a:solidFill>
                <a:schemeClr val="accent6">
                  <a:lumMod val="75000"/>
                </a:schemeClr>
              </a:solidFill>
              <a:latin typeface="Franklin Gothic Demi Cond" panose="020B0706030402020204" pitchFamily="34" charset="0"/>
            </a:endParaRPr>
          </a:p>
        </p:txBody>
      </p:sp>
      <p:sp>
        <p:nvSpPr>
          <p:cNvPr id="28" name="Right Arrow 27"/>
          <p:cNvSpPr/>
          <p:nvPr/>
        </p:nvSpPr>
        <p:spPr>
          <a:xfrm>
            <a:off x="3482640" y="7144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ight Arrow 28"/>
          <p:cNvSpPr/>
          <p:nvPr/>
        </p:nvSpPr>
        <p:spPr>
          <a:xfrm>
            <a:off x="5314534" y="7144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Arrow 29"/>
          <p:cNvSpPr/>
          <p:nvPr/>
        </p:nvSpPr>
        <p:spPr>
          <a:xfrm>
            <a:off x="7146428" y="7144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76200" y="1524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1</a:t>
            </a:r>
            <a:endParaRPr lang="en-US" sz="2000" dirty="0">
              <a:solidFill>
                <a:schemeClr val="accent6">
                  <a:lumMod val="75000"/>
                </a:schemeClr>
              </a:solidFill>
              <a:latin typeface="Franklin Gothic Heavy" panose="020B0903020102020204" pitchFamily="34" charset="0"/>
            </a:endParaRPr>
          </a:p>
        </p:txBody>
      </p:sp>
      <p:sp>
        <p:nvSpPr>
          <p:cNvPr id="32" name="Rectangle 31"/>
          <p:cNvSpPr/>
          <p:nvPr/>
        </p:nvSpPr>
        <p:spPr>
          <a:xfrm>
            <a:off x="1905000" y="1524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2</a:t>
            </a:r>
          </a:p>
        </p:txBody>
      </p:sp>
      <p:sp>
        <p:nvSpPr>
          <p:cNvPr id="33" name="Rectangle 32"/>
          <p:cNvSpPr/>
          <p:nvPr/>
        </p:nvSpPr>
        <p:spPr>
          <a:xfrm>
            <a:off x="3733800" y="1524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3</a:t>
            </a:r>
          </a:p>
        </p:txBody>
      </p:sp>
      <p:sp>
        <p:nvSpPr>
          <p:cNvPr id="34" name="Rectangle 33"/>
          <p:cNvSpPr/>
          <p:nvPr/>
        </p:nvSpPr>
        <p:spPr>
          <a:xfrm>
            <a:off x="5562600" y="1524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4</a:t>
            </a:r>
            <a:endParaRPr lang="en-US" sz="2000" dirty="0">
              <a:solidFill>
                <a:schemeClr val="accent6">
                  <a:lumMod val="75000"/>
                </a:schemeClr>
              </a:solidFill>
              <a:latin typeface="Franklin Gothic Heavy" panose="020B0903020102020204" pitchFamily="34" charset="0"/>
            </a:endParaRPr>
          </a:p>
        </p:txBody>
      </p:sp>
      <p:sp>
        <p:nvSpPr>
          <p:cNvPr id="35" name="Rectangle 34"/>
          <p:cNvSpPr/>
          <p:nvPr/>
        </p:nvSpPr>
        <p:spPr>
          <a:xfrm>
            <a:off x="7391400" y="1524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5</a:t>
            </a:r>
            <a:endParaRPr lang="en-US" sz="2000" dirty="0">
              <a:solidFill>
                <a:schemeClr val="accent6">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573691471"/>
      </p:ext>
    </p:extLst>
  </p:cSld>
  <p:clrMapOvr>
    <a:masterClrMapping/>
  </p:clrMapOvr>
  <p:transition spd="slow">
    <p:wipe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448</TotalTime>
  <Words>397</Words>
  <Application>Microsoft Office PowerPoint</Application>
  <PresentationFormat>On-screen Show (4:3)</PresentationFormat>
  <Paragraphs>100</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Session Expectations</vt:lpstr>
      <vt:lpstr>Some Working Definitions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Ithaca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Enabling the Adoption of Innovative and Disruptive Technologies on Campus</dc:title>
  <dc:subject>EDUCAUSE Connect Baltimore 2014</dc:subject>
  <dc:creator>David Weil;erugg@ithaca.edu</dc:creator>
  <cp:lastModifiedBy>David Weil</cp:lastModifiedBy>
  <cp:revision>59</cp:revision>
  <dcterms:created xsi:type="dcterms:W3CDTF">2014-04-12T13:53:56Z</dcterms:created>
  <dcterms:modified xsi:type="dcterms:W3CDTF">2014-04-27T10:50:37Z</dcterms:modified>
</cp:coreProperties>
</file>