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9" r:id="rId2"/>
    <p:sldId id="270" r:id="rId3"/>
    <p:sldId id="281" r:id="rId4"/>
    <p:sldId id="272" r:id="rId5"/>
    <p:sldId id="262" r:id="rId6"/>
    <p:sldId id="267" r:id="rId7"/>
    <p:sldId id="263" r:id="rId8"/>
    <p:sldId id="264" r:id="rId9"/>
    <p:sldId id="265" r:id="rId10"/>
    <p:sldId id="268" r:id="rId11"/>
    <p:sldId id="266" r:id="rId12"/>
    <p:sldId id="274" r:id="rId13"/>
    <p:sldId id="282" r:id="rId14"/>
    <p:sldId id="275" r:id="rId15"/>
    <p:sldId id="276" r:id="rId16"/>
    <p:sldId id="283" r:id="rId17"/>
    <p:sldId id="277" r:id="rId18"/>
    <p:sldId id="278" r:id="rId19"/>
    <p:sldId id="285" r:id="rId20"/>
    <p:sldId id="284" r:id="rId21"/>
    <p:sldId id="286" r:id="rId22"/>
    <p:sldId id="279" r:id="rId23"/>
    <p:sldId id="273"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39" autoAdjust="0"/>
    <p:restoredTop sz="94058" autoAdjust="0"/>
  </p:normalViewPr>
  <p:slideViewPr>
    <p:cSldViewPr>
      <p:cViewPr varScale="1">
        <p:scale>
          <a:sx n="100" d="100"/>
          <a:sy n="100" d="100"/>
        </p:scale>
        <p:origin x="-83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2D0BCB-272E-49F2-90E9-D69CC4A76F30}" type="datetimeFigureOut">
              <a:rPr lang="en-US" smtClean="0"/>
              <a:t>5/3/2014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18DC0F-7FB4-4721-B5EE-86B5D070A04C}" type="slidenum">
              <a:rPr lang="en-US" smtClean="0"/>
              <a:t>‹#›</a:t>
            </a:fld>
            <a:endParaRPr lang="en-US"/>
          </a:p>
        </p:txBody>
      </p:sp>
    </p:spTree>
    <p:extLst>
      <p:ext uri="{BB962C8B-B14F-4D97-AF65-F5344CB8AC3E}">
        <p14:creationId xmlns:p14="http://schemas.microsoft.com/office/powerpoint/2010/main" val="3920830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a:t>
            </a:fld>
            <a:endParaRPr lang="en-US"/>
          </a:p>
        </p:txBody>
      </p:sp>
    </p:spTree>
    <p:extLst>
      <p:ext uri="{BB962C8B-B14F-4D97-AF65-F5344CB8AC3E}">
        <p14:creationId xmlns:p14="http://schemas.microsoft.com/office/powerpoint/2010/main" val="2935565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10</a:t>
            </a:fld>
            <a:endParaRPr lang="en-US"/>
          </a:p>
        </p:txBody>
      </p:sp>
    </p:spTree>
    <p:extLst>
      <p:ext uri="{BB962C8B-B14F-4D97-AF65-F5344CB8AC3E}">
        <p14:creationId xmlns:p14="http://schemas.microsoft.com/office/powerpoint/2010/main" val="652109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11</a:t>
            </a:fld>
            <a:endParaRPr lang="en-US"/>
          </a:p>
        </p:txBody>
      </p:sp>
    </p:spTree>
    <p:extLst>
      <p:ext uri="{BB962C8B-B14F-4D97-AF65-F5344CB8AC3E}">
        <p14:creationId xmlns:p14="http://schemas.microsoft.com/office/powerpoint/2010/main" val="518342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12</a:t>
            </a:fld>
            <a:endParaRPr lang="en-US"/>
          </a:p>
        </p:txBody>
      </p:sp>
    </p:spTree>
    <p:extLst>
      <p:ext uri="{BB962C8B-B14F-4D97-AF65-F5344CB8AC3E}">
        <p14:creationId xmlns:p14="http://schemas.microsoft.com/office/powerpoint/2010/main" val="1645997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14</a:t>
            </a:fld>
            <a:endParaRPr lang="en-US"/>
          </a:p>
        </p:txBody>
      </p:sp>
    </p:spTree>
    <p:extLst>
      <p:ext uri="{BB962C8B-B14F-4D97-AF65-F5344CB8AC3E}">
        <p14:creationId xmlns:p14="http://schemas.microsoft.com/office/powerpoint/2010/main" val="1389436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15</a:t>
            </a:fld>
            <a:endParaRPr lang="en-US"/>
          </a:p>
        </p:txBody>
      </p:sp>
    </p:spTree>
    <p:extLst>
      <p:ext uri="{BB962C8B-B14F-4D97-AF65-F5344CB8AC3E}">
        <p14:creationId xmlns:p14="http://schemas.microsoft.com/office/powerpoint/2010/main" val="2534597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17</a:t>
            </a:fld>
            <a:endParaRPr lang="en-US"/>
          </a:p>
        </p:txBody>
      </p:sp>
    </p:spTree>
    <p:extLst>
      <p:ext uri="{BB962C8B-B14F-4D97-AF65-F5344CB8AC3E}">
        <p14:creationId xmlns:p14="http://schemas.microsoft.com/office/powerpoint/2010/main" val="2428069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18</a:t>
            </a:fld>
            <a:endParaRPr lang="en-US"/>
          </a:p>
        </p:txBody>
      </p:sp>
    </p:spTree>
    <p:extLst>
      <p:ext uri="{BB962C8B-B14F-4D97-AF65-F5344CB8AC3E}">
        <p14:creationId xmlns:p14="http://schemas.microsoft.com/office/powerpoint/2010/main" val="3904927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22</a:t>
            </a:fld>
            <a:endParaRPr lang="en-US"/>
          </a:p>
        </p:txBody>
      </p:sp>
    </p:spTree>
    <p:extLst>
      <p:ext uri="{BB962C8B-B14F-4D97-AF65-F5344CB8AC3E}">
        <p14:creationId xmlns:p14="http://schemas.microsoft.com/office/powerpoint/2010/main" val="2727916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23</a:t>
            </a:fld>
            <a:endParaRPr lang="en-US"/>
          </a:p>
        </p:txBody>
      </p:sp>
    </p:spTree>
    <p:extLst>
      <p:ext uri="{BB962C8B-B14F-4D97-AF65-F5344CB8AC3E}">
        <p14:creationId xmlns:p14="http://schemas.microsoft.com/office/powerpoint/2010/main" val="1254142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24</a:t>
            </a:fld>
            <a:endParaRPr lang="en-US"/>
          </a:p>
        </p:txBody>
      </p:sp>
    </p:spTree>
    <p:extLst>
      <p:ext uri="{BB962C8B-B14F-4D97-AF65-F5344CB8AC3E}">
        <p14:creationId xmlns:p14="http://schemas.microsoft.com/office/powerpoint/2010/main" val="2835829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2</a:t>
            </a:fld>
            <a:endParaRPr lang="en-US"/>
          </a:p>
        </p:txBody>
      </p:sp>
    </p:spTree>
    <p:extLst>
      <p:ext uri="{BB962C8B-B14F-4D97-AF65-F5344CB8AC3E}">
        <p14:creationId xmlns:p14="http://schemas.microsoft.com/office/powerpoint/2010/main" val="105206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3</a:t>
            </a:fld>
            <a:endParaRPr lang="en-US"/>
          </a:p>
        </p:txBody>
      </p:sp>
    </p:spTree>
    <p:extLst>
      <p:ext uri="{BB962C8B-B14F-4D97-AF65-F5344CB8AC3E}">
        <p14:creationId xmlns:p14="http://schemas.microsoft.com/office/powerpoint/2010/main" val="1052068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4</a:t>
            </a:fld>
            <a:endParaRPr lang="en-US"/>
          </a:p>
        </p:txBody>
      </p:sp>
    </p:spTree>
    <p:extLst>
      <p:ext uri="{BB962C8B-B14F-4D97-AF65-F5344CB8AC3E}">
        <p14:creationId xmlns:p14="http://schemas.microsoft.com/office/powerpoint/2010/main" val="599412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5</a:t>
            </a:fld>
            <a:endParaRPr lang="en-US"/>
          </a:p>
        </p:txBody>
      </p:sp>
    </p:spTree>
    <p:extLst>
      <p:ext uri="{BB962C8B-B14F-4D97-AF65-F5344CB8AC3E}">
        <p14:creationId xmlns:p14="http://schemas.microsoft.com/office/powerpoint/2010/main" val="1481184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6</a:t>
            </a:fld>
            <a:endParaRPr lang="en-US"/>
          </a:p>
        </p:txBody>
      </p:sp>
    </p:spTree>
    <p:extLst>
      <p:ext uri="{BB962C8B-B14F-4D97-AF65-F5344CB8AC3E}">
        <p14:creationId xmlns:p14="http://schemas.microsoft.com/office/powerpoint/2010/main" val="800030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7</a:t>
            </a:fld>
            <a:endParaRPr lang="en-US"/>
          </a:p>
        </p:txBody>
      </p:sp>
    </p:spTree>
    <p:extLst>
      <p:ext uri="{BB962C8B-B14F-4D97-AF65-F5344CB8AC3E}">
        <p14:creationId xmlns:p14="http://schemas.microsoft.com/office/powerpoint/2010/main" val="1663937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8</a:t>
            </a:fld>
            <a:endParaRPr lang="en-US"/>
          </a:p>
        </p:txBody>
      </p:sp>
    </p:spTree>
    <p:extLst>
      <p:ext uri="{BB962C8B-B14F-4D97-AF65-F5344CB8AC3E}">
        <p14:creationId xmlns:p14="http://schemas.microsoft.com/office/powerpoint/2010/main" val="461567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8DC0F-7FB4-4721-B5EE-86B5D070A04C}" type="slidenum">
              <a:rPr lang="en-US" smtClean="0"/>
              <a:t>9</a:t>
            </a:fld>
            <a:endParaRPr lang="en-US"/>
          </a:p>
        </p:txBody>
      </p:sp>
    </p:spTree>
    <p:extLst>
      <p:ext uri="{BB962C8B-B14F-4D97-AF65-F5344CB8AC3E}">
        <p14:creationId xmlns:p14="http://schemas.microsoft.com/office/powerpoint/2010/main" val="2968869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697204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53349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50970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1694C-62EB-4305-B3DA-5A48EEA26552}" type="datetimeFigureOut">
              <a:rPr lang="en-US" smtClean="0"/>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40217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1694C-62EB-4305-B3DA-5A48EEA26552}" type="datetimeFigureOut">
              <a:rPr lang="en-US" smtClean="0"/>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249345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81694C-62EB-4305-B3DA-5A48EEA26552}" type="datetimeFigureOut">
              <a:rPr lang="en-US" smtClean="0"/>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373579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81694C-62EB-4305-B3DA-5A48EEA26552}" type="datetimeFigureOut">
              <a:rPr lang="en-US" smtClean="0"/>
              <a:t>5/3/2014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89392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81694C-62EB-4305-B3DA-5A48EEA26552}" type="datetimeFigureOut">
              <a:rPr lang="en-US" smtClean="0"/>
              <a:t>5/3/2014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141237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1694C-62EB-4305-B3DA-5A48EEA26552}" type="datetimeFigureOut">
              <a:rPr lang="en-US" smtClean="0"/>
              <a:t>5/3/2014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382719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1694C-62EB-4305-B3DA-5A48EEA26552}" type="datetimeFigureOut">
              <a:rPr lang="en-US" smtClean="0"/>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16259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1694C-62EB-4305-B3DA-5A48EEA26552}" type="datetimeFigureOut">
              <a:rPr lang="en-US" smtClean="0"/>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E2997-0319-4973-A116-BE471D9DF60E}" type="slidenum">
              <a:rPr lang="en-US" smtClean="0"/>
              <a:t>‹#›</a:t>
            </a:fld>
            <a:endParaRPr lang="en-US"/>
          </a:p>
        </p:txBody>
      </p:sp>
    </p:spTree>
    <p:extLst>
      <p:ext uri="{BB962C8B-B14F-4D97-AF65-F5344CB8AC3E}">
        <p14:creationId xmlns:p14="http://schemas.microsoft.com/office/powerpoint/2010/main" val="136049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1694C-62EB-4305-B3DA-5A48EEA26552}" type="datetimeFigureOut">
              <a:rPr lang="en-US" smtClean="0"/>
              <a:t>5/3/2014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E2997-0319-4973-A116-BE471D9DF60E}" type="slidenum">
              <a:rPr lang="en-US" smtClean="0"/>
              <a:t>‹#›</a:t>
            </a:fld>
            <a:endParaRPr lang="en-US"/>
          </a:p>
        </p:txBody>
      </p:sp>
    </p:spTree>
    <p:extLst>
      <p:ext uri="{BB962C8B-B14F-4D97-AF65-F5344CB8AC3E}">
        <p14:creationId xmlns:p14="http://schemas.microsoft.com/office/powerpoint/2010/main" val="157197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9144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latin typeface="Franklin Gothic Medium" panose="020B0603020102020204" pitchFamily="34" charset="0"/>
            </a:endParaRPr>
          </a:p>
        </p:txBody>
      </p:sp>
      <p:sp>
        <p:nvSpPr>
          <p:cNvPr id="5" name="TextBox 4"/>
          <p:cNvSpPr txBox="1"/>
          <p:nvPr/>
        </p:nvSpPr>
        <p:spPr>
          <a:xfrm>
            <a:off x="457200" y="2600742"/>
            <a:ext cx="8229600" cy="2123658"/>
          </a:xfrm>
          <a:prstGeom prst="rect">
            <a:avLst/>
          </a:prstGeom>
          <a:noFill/>
        </p:spPr>
        <p:txBody>
          <a:bodyPr wrap="square" rtlCol="0">
            <a:spAutoFit/>
          </a:bodyPr>
          <a:lstStyle/>
          <a:p>
            <a:pPr algn="ctr"/>
            <a:r>
              <a:rPr lang="en-US" sz="4400" dirty="0" smtClean="0">
                <a:latin typeface="Franklin Gothic Heavy" panose="020B0903020102020204" pitchFamily="34" charset="0"/>
              </a:rPr>
              <a:t>Enabling the Adoption of Innovative and Disruptive Technologies on Campus</a:t>
            </a:r>
            <a:endParaRPr lang="en-US" sz="4400" dirty="0">
              <a:latin typeface="Franklin Gothic Heavy" panose="020B0903020102020204" pitchFamily="34" charset="0"/>
            </a:endParaRPr>
          </a:p>
        </p:txBody>
      </p:sp>
      <p:sp>
        <p:nvSpPr>
          <p:cNvPr id="6" name="Rectangle 5"/>
          <p:cNvSpPr/>
          <p:nvPr/>
        </p:nvSpPr>
        <p:spPr>
          <a:xfrm>
            <a:off x="457200" y="1219200"/>
            <a:ext cx="8229600"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spc="-300" dirty="0" smtClean="0">
                <a:solidFill>
                  <a:schemeClr val="accent5">
                    <a:lumMod val="75000"/>
                  </a:schemeClr>
                </a:solidFill>
                <a:latin typeface="Franklin Gothic Medium"/>
                <a:cs typeface="Franklin Gothic Medium"/>
              </a:rPr>
              <a:t>FOUNDATIONS</a:t>
            </a:r>
            <a:endParaRPr lang="en-US" b="1" dirty="0">
              <a:solidFill>
                <a:schemeClr val="accent5">
                  <a:lumMod val="75000"/>
                </a:schemeClr>
              </a:solidFill>
              <a:latin typeface="Franklin Gothic Medium"/>
              <a:cs typeface="Franklin Gothic Medium"/>
            </a:endParaRPr>
          </a:p>
        </p:txBody>
      </p:sp>
      <p:cxnSp>
        <p:nvCxnSpPr>
          <p:cNvPr id="3" name="Straight Connector 2"/>
          <p:cNvCxnSpPr/>
          <p:nvPr/>
        </p:nvCxnSpPr>
        <p:spPr>
          <a:xfrm>
            <a:off x="457200" y="4953000"/>
            <a:ext cx="8229600"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5105400"/>
            <a:ext cx="8229600" cy="830997"/>
          </a:xfrm>
          <a:prstGeom prst="rect">
            <a:avLst/>
          </a:prstGeom>
          <a:noFill/>
        </p:spPr>
        <p:txBody>
          <a:bodyPr wrap="square" rtlCol="0">
            <a:spAutoFit/>
          </a:bodyPr>
          <a:lstStyle/>
          <a:p>
            <a:r>
              <a:rPr lang="en-US" sz="1600" b="1" dirty="0" smtClean="0">
                <a:solidFill>
                  <a:schemeClr val="accent5">
                    <a:lumMod val="75000"/>
                  </a:schemeClr>
                </a:solidFill>
                <a:latin typeface="Franklin Gothic Medium"/>
                <a:cs typeface="Franklin Gothic Medium"/>
              </a:rPr>
              <a:t>ITHACA COLLEGE</a:t>
            </a:r>
          </a:p>
          <a:p>
            <a:r>
              <a:rPr lang="en-US" sz="1600" dirty="0" smtClean="0"/>
              <a:t>Beth Rugg, Asst. </a:t>
            </a:r>
            <a:r>
              <a:rPr lang="en-US" sz="1600" dirty="0"/>
              <a:t>Director, Technology and Instructional Support </a:t>
            </a:r>
            <a:r>
              <a:rPr lang="en-US" sz="1600" dirty="0" smtClean="0"/>
              <a:t>Services, </a:t>
            </a:r>
            <a:r>
              <a:rPr lang="en-US" sz="1600" dirty="0" smtClean="0">
                <a:solidFill>
                  <a:schemeClr val="accent5">
                    <a:lumMod val="75000"/>
                  </a:schemeClr>
                </a:solidFill>
              </a:rPr>
              <a:t>erugg@ithaca.edu</a:t>
            </a:r>
            <a:r>
              <a:rPr lang="en-US" sz="1600" dirty="0" smtClean="0"/>
              <a:t> </a:t>
            </a:r>
          </a:p>
          <a:p>
            <a:r>
              <a:rPr lang="en-US" sz="1600" dirty="0" smtClean="0"/>
              <a:t>David Weil, Director, Enterprise Application Services, </a:t>
            </a:r>
            <a:r>
              <a:rPr lang="en-US" sz="1600" dirty="0" smtClean="0">
                <a:solidFill>
                  <a:schemeClr val="accent5">
                    <a:lumMod val="75000"/>
                  </a:schemeClr>
                </a:solidFill>
              </a:rPr>
              <a:t>dweil@ithaca.edu</a:t>
            </a:r>
            <a:r>
              <a:rPr lang="en-US" sz="1600" dirty="0" smtClean="0"/>
              <a:t> </a:t>
            </a:r>
            <a:endParaRPr lang="en-US" sz="1600" dirty="0"/>
          </a:p>
        </p:txBody>
      </p:sp>
      <p:sp>
        <p:nvSpPr>
          <p:cNvPr id="16" name="TextBox 15"/>
          <p:cNvSpPr txBox="1"/>
          <p:nvPr/>
        </p:nvSpPr>
        <p:spPr>
          <a:xfrm>
            <a:off x="3581400" y="5971401"/>
            <a:ext cx="5105400" cy="276999"/>
          </a:xfrm>
          <a:prstGeom prst="rect">
            <a:avLst/>
          </a:prstGeom>
          <a:noFill/>
        </p:spPr>
        <p:txBody>
          <a:bodyPr wrap="square" rtlCol="0">
            <a:spAutoFit/>
          </a:bodyPr>
          <a:lstStyle/>
          <a:p>
            <a:pPr algn="r"/>
            <a:r>
              <a:rPr lang="en-US" sz="1200" dirty="0" smtClean="0"/>
              <a:t>EDUCAUSE Connect/Baltimore, May 1, 2014</a:t>
            </a:r>
            <a:endParaRPr lang="en-US" dirty="0"/>
          </a:p>
        </p:txBody>
      </p:sp>
      <p:sp>
        <p:nvSpPr>
          <p:cNvPr id="2" name="Rectangle 1"/>
          <p:cNvSpPr/>
          <p:nvPr/>
        </p:nvSpPr>
        <p:spPr>
          <a:xfrm>
            <a:off x="2057400" y="0"/>
            <a:ext cx="7086600" cy="9144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Franklin Gothic Medium" panose="020B0603020102020204" pitchFamily="34" charset="0"/>
              </a:rPr>
              <a:t>Please start working on </a:t>
            </a:r>
            <a:r>
              <a:rPr lang="en-US" sz="2400" b="1" u="sng" dirty="0" smtClean="0">
                <a:solidFill>
                  <a:schemeClr val="tx1"/>
                </a:solidFill>
                <a:latin typeface="Franklin Gothic Medium" panose="020B0603020102020204" pitchFamily="34" charset="0"/>
              </a:rPr>
              <a:t>worksheet one</a:t>
            </a:r>
            <a:r>
              <a:rPr lang="en-US" sz="2400" b="1" dirty="0" smtClean="0">
                <a:solidFill>
                  <a:schemeClr val="tx1"/>
                </a:solidFill>
                <a:latin typeface="Franklin Gothic Medium" panose="020B0603020102020204" pitchFamily="34" charset="0"/>
              </a:rPr>
              <a:t> </a:t>
            </a:r>
            <a:br>
              <a:rPr lang="en-US" sz="2400" b="1" dirty="0" smtClean="0">
                <a:solidFill>
                  <a:schemeClr val="tx1"/>
                </a:solidFill>
                <a:latin typeface="Franklin Gothic Medium" panose="020B0603020102020204" pitchFamily="34" charset="0"/>
              </a:rPr>
            </a:br>
            <a:r>
              <a:rPr lang="en-US" sz="2400" b="1" dirty="0" smtClean="0">
                <a:solidFill>
                  <a:schemeClr val="tx1"/>
                </a:solidFill>
                <a:latin typeface="Franklin Gothic Medium" panose="020B0603020102020204" pitchFamily="34" charset="0"/>
              </a:rPr>
              <a:t>with </a:t>
            </a:r>
            <a:r>
              <a:rPr lang="en-US" sz="2400" b="1" dirty="0">
                <a:solidFill>
                  <a:schemeClr val="tx1"/>
                </a:solidFill>
                <a:latin typeface="Franklin Gothic Medium" panose="020B0603020102020204" pitchFamily="34" charset="0"/>
              </a:rPr>
              <a:t>others at your table </a:t>
            </a:r>
            <a:r>
              <a:rPr lang="en-US" sz="2400" b="1" dirty="0" smtClean="0">
                <a:solidFill>
                  <a:schemeClr val="tx1"/>
                </a:solidFill>
                <a:latin typeface="Franklin Gothic Medium" panose="020B0603020102020204" pitchFamily="34" charset="0"/>
              </a:rPr>
              <a:t>while people are gathering</a:t>
            </a:r>
            <a:endParaRPr lang="en-US" sz="2400" b="1" dirty="0">
              <a:solidFill>
                <a:schemeClr val="tx1"/>
              </a:solidFill>
              <a:latin typeface="Franklin Gothic Medium" panose="020B0603020102020204" pitchFamily="34" charset="0"/>
            </a:endParaRPr>
          </a:p>
        </p:txBody>
      </p:sp>
      <p:sp>
        <p:nvSpPr>
          <p:cNvPr id="7" name="Rectangle 6"/>
          <p:cNvSpPr/>
          <p:nvPr/>
        </p:nvSpPr>
        <p:spPr>
          <a:xfrm rot="20423756">
            <a:off x="266" y="367069"/>
            <a:ext cx="2286000" cy="56686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Includes notes from 4/1/14 session</a:t>
            </a:r>
            <a:endParaRPr lang="en-US" sz="1600" dirty="0"/>
          </a:p>
        </p:txBody>
      </p:sp>
      <p:sp>
        <p:nvSpPr>
          <p:cNvPr id="10" name="TextBox 9"/>
          <p:cNvSpPr txBox="1"/>
          <p:nvPr/>
        </p:nvSpPr>
        <p:spPr>
          <a:xfrm>
            <a:off x="457200" y="6320135"/>
            <a:ext cx="8229600" cy="461665"/>
          </a:xfrm>
          <a:prstGeom prst="rect">
            <a:avLst/>
          </a:prstGeom>
          <a:noFill/>
        </p:spPr>
        <p:txBody>
          <a:bodyPr wrap="square" rtlCol="0">
            <a:spAutoFit/>
          </a:bodyPr>
          <a:lstStyle/>
          <a:p>
            <a:r>
              <a:rPr lang="en-US" sz="800" dirty="0"/>
              <a:t>Copyright </a:t>
            </a:r>
            <a:r>
              <a:rPr lang="en-US" sz="800" dirty="0" smtClean="0"/>
              <a:t>Beth Rugg and David Weil, 2014. </a:t>
            </a:r>
            <a:r>
              <a:rPr lang="en-US" sz="800" dirty="0"/>
              <a:t>This work is the intellectual property of the </a:t>
            </a:r>
            <a:r>
              <a:rPr lang="en-US" sz="800" dirty="0" smtClean="0"/>
              <a:t>authors. </a:t>
            </a:r>
            <a:r>
              <a:rPr lang="en-US" sz="800" dirty="0"/>
              <a:t>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r>
              <a:rPr lang="en-US" sz="800" dirty="0" smtClean="0"/>
              <a:t>.</a:t>
            </a:r>
            <a:endParaRPr lang="en-US" dirty="0"/>
          </a:p>
        </p:txBody>
      </p:sp>
    </p:spTree>
    <p:extLst>
      <p:ext uri="{BB962C8B-B14F-4D97-AF65-F5344CB8AC3E}">
        <p14:creationId xmlns:p14="http://schemas.microsoft.com/office/powerpoint/2010/main" val="3974300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2" name="Rectangle 21"/>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23" name="Rectangle 22"/>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34" name="Rectangle 33"/>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35" name="Rectangle 34"/>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417269633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2057400" y="1434732"/>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057400" y="2793263"/>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057400" y="4151795"/>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057400" y="5510326"/>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057400" y="76200"/>
            <a:ext cx="6781800" cy="120032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175674" y="76200"/>
            <a:ext cx="1766102" cy="1200329"/>
            <a:chOff x="152400" y="228600"/>
            <a:chExt cx="1766102" cy="1200329"/>
          </a:xfrm>
        </p:grpSpPr>
        <p:sp>
          <p:nvSpPr>
            <p:cNvPr id="19" name="Rectangle 18"/>
            <p:cNvSpPr/>
            <p:nvPr/>
          </p:nvSpPr>
          <p:spPr>
            <a:xfrm>
              <a:off x="556181" y="2286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31" name="Rectangle 30"/>
            <p:cNvSpPr/>
            <p:nvPr/>
          </p:nvSpPr>
          <p:spPr>
            <a:xfrm>
              <a:off x="152400" y="228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grpSp>
      <p:grpSp>
        <p:nvGrpSpPr>
          <p:cNvPr id="9" name="Group 8"/>
          <p:cNvGrpSpPr/>
          <p:nvPr/>
        </p:nvGrpSpPr>
        <p:grpSpPr>
          <a:xfrm>
            <a:off x="172580" y="1434732"/>
            <a:ext cx="1769196" cy="1200329"/>
            <a:chOff x="161679" y="1562100"/>
            <a:chExt cx="1769196" cy="1200329"/>
          </a:xfrm>
        </p:grpSpPr>
        <p:sp>
          <p:nvSpPr>
            <p:cNvPr id="20" name="Rectangle 19"/>
            <p:cNvSpPr/>
            <p:nvPr/>
          </p:nvSpPr>
          <p:spPr>
            <a:xfrm>
              <a:off x="568554" y="15621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32" name="Rectangle 31"/>
            <p:cNvSpPr/>
            <p:nvPr/>
          </p:nvSpPr>
          <p:spPr>
            <a:xfrm>
              <a:off x="161679" y="15621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grpSp>
      <p:grpSp>
        <p:nvGrpSpPr>
          <p:cNvPr id="10" name="Group 9"/>
          <p:cNvGrpSpPr/>
          <p:nvPr/>
        </p:nvGrpSpPr>
        <p:grpSpPr>
          <a:xfrm>
            <a:off x="169486" y="2793263"/>
            <a:ext cx="1772290" cy="1200329"/>
            <a:chOff x="161679" y="2895600"/>
            <a:chExt cx="1772290" cy="1200329"/>
          </a:xfrm>
        </p:grpSpPr>
        <p:sp>
          <p:nvSpPr>
            <p:cNvPr id="21" name="Rectangle 20"/>
            <p:cNvSpPr/>
            <p:nvPr/>
          </p:nvSpPr>
          <p:spPr>
            <a:xfrm>
              <a:off x="571648" y="28956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33" name="Rectangle 32"/>
            <p:cNvSpPr/>
            <p:nvPr/>
          </p:nvSpPr>
          <p:spPr>
            <a:xfrm>
              <a:off x="161679" y="2895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grpSp>
      <p:grpSp>
        <p:nvGrpSpPr>
          <p:cNvPr id="11" name="Group 10"/>
          <p:cNvGrpSpPr/>
          <p:nvPr/>
        </p:nvGrpSpPr>
        <p:grpSpPr>
          <a:xfrm>
            <a:off x="166392" y="4151795"/>
            <a:ext cx="1775384" cy="1200329"/>
            <a:chOff x="166392" y="4229100"/>
            <a:chExt cx="1775384" cy="1200329"/>
          </a:xfrm>
        </p:grpSpPr>
        <p:sp>
          <p:nvSpPr>
            <p:cNvPr id="22" name="Rectangle 21"/>
            <p:cNvSpPr/>
            <p:nvPr/>
          </p:nvSpPr>
          <p:spPr>
            <a:xfrm>
              <a:off x="579455" y="42291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34" name="Rectangle 33"/>
            <p:cNvSpPr/>
            <p:nvPr/>
          </p:nvSpPr>
          <p:spPr>
            <a:xfrm>
              <a:off x="166392" y="42291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grpSp>
      <p:grpSp>
        <p:nvGrpSpPr>
          <p:cNvPr id="12" name="Group 11"/>
          <p:cNvGrpSpPr/>
          <p:nvPr/>
        </p:nvGrpSpPr>
        <p:grpSpPr>
          <a:xfrm>
            <a:off x="163301" y="5510326"/>
            <a:ext cx="1778475" cy="1200329"/>
            <a:chOff x="152400" y="5562600"/>
            <a:chExt cx="1778475" cy="1200329"/>
          </a:xfrm>
        </p:grpSpPr>
        <p:sp>
          <p:nvSpPr>
            <p:cNvPr id="23" name="Rectangle 22"/>
            <p:cNvSpPr/>
            <p:nvPr/>
          </p:nvSpPr>
          <p:spPr>
            <a:xfrm>
              <a:off x="568554" y="55626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35" name="Rectangle 34"/>
            <p:cNvSpPr/>
            <p:nvPr/>
          </p:nvSpPr>
          <p:spPr>
            <a:xfrm>
              <a:off x="152400" y="5562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
        <p:nvSpPr>
          <p:cNvPr id="13" name="TextBox 12"/>
          <p:cNvSpPr txBox="1"/>
          <p:nvPr/>
        </p:nvSpPr>
        <p:spPr>
          <a:xfrm>
            <a:off x="2362200" y="445532"/>
            <a:ext cx="5181600" cy="461665"/>
          </a:xfrm>
          <a:prstGeom prst="rect">
            <a:avLst/>
          </a:prstGeom>
          <a:noFill/>
        </p:spPr>
        <p:txBody>
          <a:bodyPr wrap="square" rtlCol="0">
            <a:spAutoFit/>
          </a:bodyPr>
          <a:lstStyle/>
          <a:p>
            <a:r>
              <a:rPr lang="en-US" sz="2400" dirty="0" smtClean="0">
                <a:latin typeface="Franklin Gothic Medium" panose="020B0603020102020204" pitchFamily="34" charset="0"/>
              </a:rPr>
              <a:t>MOOCs, Dropbox, Amazon.com</a:t>
            </a:r>
            <a:endParaRPr lang="en-US" sz="2400" dirty="0">
              <a:latin typeface="Franklin Gothic Medium" panose="020B0603020102020204" pitchFamily="34" charset="0"/>
            </a:endParaRPr>
          </a:p>
        </p:txBody>
      </p:sp>
      <p:sp>
        <p:nvSpPr>
          <p:cNvPr id="27" name="TextBox 26"/>
          <p:cNvSpPr txBox="1"/>
          <p:nvPr/>
        </p:nvSpPr>
        <p:spPr>
          <a:xfrm>
            <a:off x="2362200" y="1625379"/>
            <a:ext cx="5791200" cy="830997"/>
          </a:xfrm>
          <a:prstGeom prst="rect">
            <a:avLst/>
          </a:prstGeom>
          <a:noFill/>
        </p:spPr>
        <p:txBody>
          <a:bodyPr wrap="square" rtlCol="0">
            <a:spAutoFit/>
          </a:bodyPr>
          <a:lstStyle/>
          <a:p>
            <a:r>
              <a:rPr lang="en-US" sz="2400" dirty="0" smtClean="0">
                <a:latin typeface="Franklin Gothic Medium" panose="020B0603020102020204" pitchFamily="34" charset="0"/>
              </a:rPr>
              <a:t>Cloud Services, Ubiquitous access to data, Consumerism</a:t>
            </a:r>
            <a:endParaRPr lang="en-US" sz="2400" dirty="0">
              <a:latin typeface="Franklin Gothic Medium" panose="020B0603020102020204" pitchFamily="34" charset="0"/>
            </a:endParaRPr>
          </a:p>
        </p:txBody>
      </p:sp>
      <p:sp>
        <p:nvSpPr>
          <p:cNvPr id="36" name="TextBox 35"/>
          <p:cNvSpPr txBox="1"/>
          <p:nvPr/>
        </p:nvSpPr>
        <p:spPr>
          <a:xfrm>
            <a:off x="2362200" y="2824041"/>
            <a:ext cx="5791200" cy="1138773"/>
          </a:xfrm>
          <a:prstGeom prst="rect">
            <a:avLst/>
          </a:prstGeom>
          <a:noFill/>
        </p:spPr>
        <p:txBody>
          <a:bodyPr wrap="square" rtlCol="0">
            <a:spAutoFit/>
          </a:bodyPr>
          <a:lstStyle/>
          <a:p>
            <a:r>
              <a:rPr lang="en-US" sz="2000" dirty="0" smtClean="0">
                <a:solidFill>
                  <a:schemeClr val="accent6">
                    <a:lumMod val="75000"/>
                  </a:schemeClr>
                </a:solidFill>
                <a:latin typeface="Franklin Gothic Medium" panose="020B0603020102020204" pitchFamily="34" charset="0"/>
              </a:rPr>
              <a:t>Trend: Cloud Services</a:t>
            </a:r>
          </a:p>
          <a:p>
            <a:r>
              <a:rPr lang="en-US" sz="2400" dirty="0" smtClean="0">
                <a:latin typeface="Franklin Gothic Medium" panose="020B0603020102020204" pitchFamily="34" charset="0"/>
              </a:rPr>
              <a:t>Robust Network, Contract Management, Identity Management, etc. </a:t>
            </a:r>
            <a:endParaRPr lang="en-US" sz="2400" dirty="0">
              <a:latin typeface="Franklin Gothic Medium" panose="020B0603020102020204" pitchFamily="34" charset="0"/>
            </a:endParaRPr>
          </a:p>
        </p:txBody>
      </p:sp>
      <p:sp>
        <p:nvSpPr>
          <p:cNvPr id="39" name="TextBox 38"/>
          <p:cNvSpPr txBox="1"/>
          <p:nvPr/>
        </p:nvSpPr>
        <p:spPr>
          <a:xfrm>
            <a:off x="2362200" y="4182573"/>
            <a:ext cx="5791200" cy="1138773"/>
          </a:xfrm>
          <a:prstGeom prst="rect">
            <a:avLst/>
          </a:prstGeom>
          <a:noFill/>
        </p:spPr>
        <p:txBody>
          <a:bodyPr wrap="square" rtlCol="0">
            <a:spAutoFit/>
          </a:bodyPr>
          <a:lstStyle/>
          <a:p>
            <a:r>
              <a:rPr lang="en-US" sz="2000" dirty="0" smtClean="0">
                <a:solidFill>
                  <a:schemeClr val="accent6">
                    <a:lumMod val="75000"/>
                  </a:schemeClr>
                </a:solidFill>
                <a:latin typeface="Franklin Gothic Medium" panose="020B0603020102020204" pitchFamily="34" charset="0"/>
              </a:rPr>
              <a:t>Foundation: Robust Network</a:t>
            </a:r>
          </a:p>
          <a:p>
            <a:r>
              <a:rPr lang="en-US" sz="2400" dirty="0" err="1" smtClean="0">
                <a:latin typeface="Franklin Gothic Medium" panose="020B0603020102020204" pitchFamily="34" charset="0"/>
              </a:rPr>
              <a:t>WiFi</a:t>
            </a:r>
            <a:r>
              <a:rPr lang="en-US" sz="2400" dirty="0" smtClean="0">
                <a:latin typeface="Franklin Gothic Medium" panose="020B0603020102020204" pitchFamily="34" charset="0"/>
              </a:rPr>
              <a:t> network slow, streaming videos sometimes stall</a:t>
            </a:r>
            <a:endParaRPr lang="en-US" sz="2400" dirty="0">
              <a:latin typeface="Franklin Gothic Medium" panose="020B0603020102020204" pitchFamily="34" charset="0"/>
            </a:endParaRPr>
          </a:p>
        </p:txBody>
      </p:sp>
      <p:sp>
        <p:nvSpPr>
          <p:cNvPr id="40" name="TextBox 39"/>
          <p:cNvSpPr txBox="1"/>
          <p:nvPr/>
        </p:nvSpPr>
        <p:spPr>
          <a:xfrm>
            <a:off x="2362200" y="5541104"/>
            <a:ext cx="5791200" cy="1138773"/>
          </a:xfrm>
          <a:prstGeom prst="rect">
            <a:avLst/>
          </a:prstGeom>
          <a:noFill/>
        </p:spPr>
        <p:txBody>
          <a:bodyPr wrap="square" rtlCol="0">
            <a:spAutoFit/>
          </a:bodyPr>
          <a:lstStyle/>
          <a:p>
            <a:r>
              <a:rPr lang="en-US" sz="2000" dirty="0" smtClean="0">
                <a:solidFill>
                  <a:schemeClr val="accent6">
                    <a:lumMod val="75000"/>
                  </a:schemeClr>
                </a:solidFill>
                <a:latin typeface="Franklin Gothic Medium" panose="020B0603020102020204" pitchFamily="34" charset="0"/>
              </a:rPr>
              <a:t>Gap: </a:t>
            </a:r>
            <a:r>
              <a:rPr lang="en-US" sz="2000" dirty="0" err="1" smtClean="0">
                <a:solidFill>
                  <a:schemeClr val="accent6">
                    <a:lumMod val="75000"/>
                  </a:schemeClr>
                </a:solidFill>
                <a:latin typeface="Franklin Gothic Medium" panose="020B0603020102020204" pitchFamily="34" charset="0"/>
              </a:rPr>
              <a:t>WiFi</a:t>
            </a:r>
            <a:r>
              <a:rPr lang="en-US" sz="2000" dirty="0" smtClean="0">
                <a:solidFill>
                  <a:schemeClr val="accent6">
                    <a:lumMod val="75000"/>
                  </a:schemeClr>
                </a:solidFill>
                <a:latin typeface="Franklin Gothic Medium" panose="020B0603020102020204" pitchFamily="34" charset="0"/>
              </a:rPr>
              <a:t> network slow</a:t>
            </a:r>
          </a:p>
          <a:p>
            <a:r>
              <a:rPr lang="en-US" sz="2400" dirty="0" smtClean="0">
                <a:latin typeface="Franklin Gothic Medium" panose="020B0603020102020204" pitchFamily="34" charset="0"/>
              </a:rPr>
              <a:t>Site survey of access points, review bandwidth utilization</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367321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7" grpId="0"/>
      <p:bldP spid="36" grpId="0"/>
      <p:bldP spid="39" grpId="0"/>
      <p:bldP spid="4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flipH="1" flipV="1">
            <a:off x="0" y="1676400"/>
            <a:ext cx="1828800" cy="1752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4192250"/>
            <a:ext cx="8229600" cy="1446550"/>
          </a:xfrm>
          <a:prstGeom prst="rect">
            <a:avLst/>
          </a:prstGeom>
          <a:noFill/>
        </p:spPr>
        <p:txBody>
          <a:bodyPr wrap="square" rtlCol="0">
            <a:spAutoFit/>
          </a:bodyPr>
          <a:lstStyle/>
          <a:p>
            <a:pPr algn="ctr"/>
            <a:r>
              <a:rPr lang="en-US" sz="4400" dirty="0" smtClean="0">
                <a:latin typeface="Franklin Gothic Heavy" panose="020B0903020102020204" pitchFamily="34" charset="0"/>
              </a:rPr>
              <a:t>Examples of </a:t>
            </a:r>
            <a:r>
              <a:rPr lang="en-US" sz="4400" dirty="0" smtClean="0">
                <a:solidFill>
                  <a:schemeClr val="accent6">
                    <a:lumMod val="75000"/>
                  </a:schemeClr>
                </a:solidFill>
                <a:latin typeface="Franklin Gothic Heavy" panose="020B0903020102020204" pitchFamily="34" charset="0"/>
              </a:rPr>
              <a:t>innovative</a:t>
            </a:r>
            <a:r>
              <a:rPr lang="en-US" sz="4400" dirty="0" smtClean="0">
                <a:latin typeface="Franklin Gothic Heavy" panose="020B0903020102020204" pitchFamily="34" charset="0"/>
              </a:rPr>
              <a:t> or </a:t>
            </a:r>
            <a:r>
              <a:rPr lang="en-US" sz="4400" dirty="0" smtClean="0">
                <a:solidFill>
                  <a:schemeClr val="accent6">
                    <a:lumMod val="75000"/>
                  </a:schemeClr>
                </a:solidFill>
                <a:latin typeface="Franklin Gothic Heavy" panose="020B0903020102020204" pitchFamily="34" charset="0"/>
              </a:rPr>
              <a:t>disruptive</a:t>
            </a:r>
            <a:r>
              <a:rPr lang="en-US" sz="4400" dirty="0" smtClean="0">
                <a:latin typeface="Franklin Gothic Heavy" panose="020B0903020102020204" pitchFamily="34" charset="0"/>
              </a:rPr>
              <a:t> technologies</a:t>
            </a:r>
            <a:endParaRPr lang="en-US" sz="4400" dirty="0">
              <a:latin typeface="Franklin Gothic Heavy" panose="020B0903020102020204" pitchFamily="34" charset="0"/>
            </a:endParaRPr>
          </a:p>
        </p:txBody>
      </p:sp>
      <p:sp>
        <p:nvSpPr>
          <p:cNvPr id="2" name="Rectangle 1"/>
          <p:cNvSpPr/>
          <p:nvPr/>
        </p:nvSpPr>
        <p:spPr>
          <a:xfrm>
            <a:off x="0" y="0"/>
            <a:ext cx="9144000" cy="10668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Franklin Gothic Medium" panose="020B0603020102020204" pitchFamily="34" charset="0"/>
              </a:rPr>
              <a:t>Group Activity One – 2 Minutes (really!)</a:t>
            </a:r>
            <a:endParaRPr lang="en-US" sz="4000" b="1" dirty="0">
              <a:solidFill>
                <a:schemeClr val="tx1"/>
              </a:solidFill>
              <a:latin typeface="Franklin Gothic Medium" panose="020B0603020102020204" pitchFamily="34" charset="0"/>
            </a:endParaRPr>
          </a:p>
        </p:txBody>
      </p:sp>
      <p:grpSp>
        <p:nvGrpSpPr>
          <p:cNvPr id="7" name="Group 6"/>
          <p:cNvGrpSpPr/>
          <p:nvPr/>
        </p:nvGrpSpPr>
        <p:grpSpPr>
          <a:xfrm>
            <a:off x="76200" y="1828800"/>
            <a:ext cx="8839200" cy="1352729"/>
            <a:chOff x="76200" y="2971800"/>
            <a:chExt cx="8839200" cy="1352729"/>
          </a:xfrm>
        </p:grpSpPr>
        <p:sp>
          <p:nvSpPr>
            <p:cNvPr id="10" name="Right Arrow 9"/>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12" name="Rectangle 11"/>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13" name="Rectangle 12"/>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14" name="Rectangle 13"/>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15" name="Rectangle 14"/>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7" name="Right Arrow 16"/>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21" name="Rectangle 20"/>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22" name="Rectangle 21"/>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23" name="Rectangle 22"/>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24" name="Rectangle 23"/>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Tree>
    <p:extLst>
      <p:ext uri="{BB962C8B-B14F-4D97-AF65-F5344CB8AC3E}">
        <p14:creationId xmlns:p14="http://schemas.microsoft.com/office/powerpoint/2010/main" val="538935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423756">
            <a:off x="266" y="367069"/>
            <a:ext cx="2286000" cy="56686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Notes from 4/1/14 session</a:t>
            </a:r>
            <a:endParaRPr lang="en-US" sz="1600" dirty="0"/>
          </a:p>
        </p:txBody>
      </p:sp>
      <p:sp>
        <p:nvSpPr>
          <p:cNvPr id="5" name="TextBox 4"/>
          <p:cNvSpPr txBox="1"/>
          <p:nvPr/>
        </p:nvSpPr>
        <p:spPr>
          <a:xfrm>
            <a:off x="457200" y="304800"/>
            <a:ext cx="8229600" cy="954107"/>
          </a:xfrm>
          <a:prstGeom prst="rect">
            <a:avLst/>
          </a:prstGeom>
          <a:noFill/>
        </p:spPr>
        <p:txBody>
          <a:bodyPr wrap="square" rtlCol="0">
            <a:spAutoFit/>
          </a:bodyPr>
          <a:lstStyle/>
          <a:p>
            <a:pPr algn="ctr"/>
            <a:r>
              <a:rPr lang="en-US" sz="2800" dirty="0" smtClean="0">
                <a:latin typeface="Franklin Gothic Heavy" panose="020B0903020102020204" pitchFamily="34" charset="0"/>
              </a:rPr>
              <a:t>Examples of </a:t>
            </a:r>
            <a:r>
              <a:rPr lang="en-US" sz="2800" dirty="0" smtClean="0">
                <a:solidFill>
                  <a:schemeClr val="accent6">
                    <a:lumMod val="75000"/>
                  </a:schemeClr>
                </a:solidFill>
                <a:latin typeface="Franklin Gothic Heavy" panose="020B0903020102020204" pitchFamily="34" charset="0"/>
              </a:rPr>
              <a:t>innovative</a:t>
            </a:r>
            <a:r>
              <a:rPr lang="en-US" sz="2800" dirty="0" smtClean="0">
                <a:latin typeface="Franklin Gothic Heavy" panose="020B0903020102020204" pitchFamily="34" charset="0"/>
              </a:rPr>
              <a:t> </a:t>
            </a:r>
            <a:r>
              <a:rPr lang="en-US" sz="2800" dirty="0" smtClean="0">
                <a:latin typeface="Franklin Gothic Heavy" panose="020B0903020102020204" pitchFamily="34" charset="0"/>
              </a:rPr>
              <a:t/>
            </a:r>
            <a:br>
              <a:rPr lang="en-US" sz="2800" dirty="0" smtClean="0">
                <a:latin typeface="Franklin Gothic Heavy" panose="020B0903020102020204" pitchFamily="34" charset="0"/>
              </a:rPr>
            </a:br>
            <a:r>
              <a:rPr lang="en-US" sz="2800" dirty="0" smtClean="0">
                <a:latin typeface="Franklin Gothic Heavy" panose="020B0903020102020204" pitchFamily="34" charset="0"/>
              </a:rPr>
              <a:t>or </a:t>
            </a:r>
            <a:r>
              <a:rPr lang="en-US" sz="2800" dirty="0" smtClean="0">
                <a:solidFill>
                  <a:schemeClr val="accent6">
                    <a:lumMod val="75000"/>
                  </a:schemeClr>
                </a:solidFill>
                <a:latin typeface="Franklin Gothic Heavy" panose="020B0903020102020204" pitchFamily="34" charset="0"/>
              </a:rPr>
              <a:t>disruptive</a:t>
            </a:r>
            <a:r>
              <a:rPr lang="en-US" sz="2800" dirty="0" smtClean="0">
                <a:latin typeface="Franklin Gothic Heavy" panose="020B0903020102020204" pitchFamily="34" charset="0"/>
              </a:rPr>
              <a:t> technologies</a:t>
            </a:r>
            <a:endParaRPr lang="en-US" sz="2800" dirty="0">
              <a:latin typeface="Franklin Gothic Heavy" panose="020B0903020102020204" pitchFamily="34" charset="0"/>
            </a:endParaRPr>
          </a:p>
        </p:txBody>
      </p:sp>
      <p:grpSp>
        <p:nvGrpSpPr>
          <p:cNvPr id="8" name="Group 7"/>
          <p:cNvGrpSpPr/>
          <p:nvPr/>
        </p:nvGrpSpPr>
        <p:grpSpPr>
          <a:xfrm>
            <a:off x="762000" y="1600200"/>
            <a:ext cx="7620000" cy="4953000"/>
            <a:chOff x="685800" y="1600200"/>
            <a:chExt cx="7620000" cy="4953000"/>
          </a:xfrm>
        </p:grpSpPr>
        <p:sp>
          <p:nvSpPr>
            <p:cNvPr id="6" name="Rectangle 5"/>
            <p:cNvSpPr/>
            <p:nvPr/>
          </p:nvSpPr>
          <p:spPr>
            <a:xfrm>
              <a:off x="6858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Wearable Tech</a:t>
              </a:r>
            </a:p>
            <a:p>
              <a:pPr algn="ctr"/>
              <a:r>
                <a:rPr lang="en-US" dirty="0" smtClean="0">
                  <a:solidFill>
                    <a:schemeClr val="tx1"/>
                  </a:solidFill>
                </a:rPr>
                <a:t>Facebook</a:t>
              </a:r>
            </a:p>
            <a:p>
              <a:pPr algn="ctr"/>
              <a:r>
                <a:rPr lang="en-US" dirty="0" smtClean="0">
                  <a:solidFill>
                    <a:schemeClr val="tx1"/>
                  </a:solidFill>
                </a:rPr>
                <a:t>3-D Printing</a:t>
              </a:r>
            </a:p>
            <a:p>
              <a:pPr algn="ctr"/>
              <a:r>
                <a:rPr lang="en-US" dirty="0" smtClean="0">
                  <a:solidFill>
                    <a:schemeClr val="tx1"/>
                  </a:solidFill>
                </a:rPr>
                <a:t>Social Media</a:t>
              </a:r>
            </a:p>
            <a:p>
              <a:pPr algn="ctr"/>
              <a:r>
                <a:rPr lang="en-US" dirty="0" smtClean="0">
                  <a:solidFill>
                    <a:schemeClr val="tx1"/>
                  </a:solidFill>
                </a:rPr>
                <a:t>Google Apps</a:t>
              </a:r>
            </a:p>
            <a:p>
              <a:pPr algn="ctr"/>
              <a:r>
                <a:rPr lang="en-US" dirty="0" smtClean="0">
                  <a:solidFill>
                    <a:schemeClr val="tx1"/>
                  </a:solidFill>
                </a:rPr>
                <a:t>Amazon Web Services</a:t>
              </a:r>
            </a:p>
            <a:p>
              <a:pPr algn="ctr"/>
              <a:r>
                <a:rPr lang="en-US" dirty="0" smtClean="0">
                  <a:solidFill>
                    <a:schemeClr val="tx1"/>
                  </a:solidFill>
                </a:rPr>
                <a:t>Learning Analytics</a:t>
              </a:r>
            </a:p>
            <a:p>
              <a:pPr algn="ctr"/>
              <a:r>
                <a:rPr lang="en-US" dirty="0" smtClean="0">
                  <a:solidFill>
                    <a:schemeClr val="tx1"/>
                  </a:solidFill>
                </a:rPr>
                <a:t>Student Expectations</a:t>
              </a:r>
            </a:p>
            <a:p>
              <a:pPr algn="ctr"/>
              <a:r>
                <a:rPr lang="en-US" dirty="0" smtClean="0">
                  <a:solidFill>
                    <a:schemeClr val="tx1"/>
                  </a:solidFill>
                </a:rPr>
                <a:t>Google Glass</a:t>
              </a:r>
            </a:p>
            <a:p>
              <a:pPr algn="ctr"/>
              <a:r>
                <a:rPr lang="en-US" dirty="0" smtClean="0">
                  <a:solidFill>
                    <a:schemeClr val="tx1"/>
                  </a:solidFill>
                </a:rPr>
                <a:t>Smart Phone</a:t>
              </a:r>
            </a:p>
            <a:p>
              <a:pPr algn="ctr"/>
              <a:r>
                <a:rPr lang="en-US" dirty="0" smtClean="0">
                  <a:solidFill>
                    <a:schemeClr val="tx1"/>
                  </a:solidFill>
                </a:rPr>
                <a:t>Digital Collections</a:t>
              </a:r>
              <a:endParaRPr lang="en-US" dirty="0">
                <a:solidFill>
                  <a:schemeClr val="tx1"/>
                </a:solidFill>
              </a:endParaRPr>
            </a:p>
          </p:txBody>
        </p:sp>
        <p:sp>
          <p:nvSpPr>
            <p:cNvPr id="7" name="Rectangle 6"/>
            <p:cNvSpPr/>
            <p:nvPr/>
          </p:nvSpPr>
          <p:spPr>
            <a:xfrm>
              <a:off x="48768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Visualization</a:t>
              </a:r>
            </a:p>
            <a:p>
              <a:pPr algn="ctr"/>
              <a:r>
                <a:rPr lang="en-US" dirty="0" smtClean="0">
                  <a:solidFill>
                    <a:schemeClr val="tx1"/>
                  </a:solidFill>
                </a:rPr>
                <a:t>Virtualization</a:t>
              </a:r>
            </a:p>
            <a:p>
              <a:pPr algn="ctr"/>
              <a:r>
                <a:rPr lang="en-US" dirty="0" smtClean="0">
                  <a:solidFill>
                    <a:schemeClr val="tx1"/>
                  </a:solidFill>
                </a:rPr>
                <a:t>Gaming</a:t>
              </a:r>
            </a:p>
            <a:p>
              <a:pPr algn="ctr"/>
              <a:r>
                <a:rPr lang="en-US" dirty="0" smtClean="0">
                  <a:solidFill>
                    <a:schemeClr val="tx1"/>
                  </a:solidFill>
                </a:rPr>
                <a:t>Responsive Design</a:t>
              </a:r>
            </a:p>
            <a:p>
              <a:pPr algn="ctr"/>
              <a:r>
                <a:rPr lang="en-US" dirty="0" smtClean="0">
                  <a:solidFill>
                    <a:schemeClr val="tx1"/>
                  </a:solidFill>
                </a:rPr>
                <a:t>Open Education</a:t>
              </a:r>
            </a:p>
            <a:p>
              <a:pPr algn="ctr"/>
              <a:r>
                <a:rPr lang="en-US" dirty="0" smtClean="0">
                  <a:solidFill>
                    <a:schemeClr val="tx1"/>
                  </a:solidFill>
                </a:rPr>
                <a:t>Shared Online Classes</a:t>
              </a:r>
            </a:p>
            <a:p>
              <a:pPr algn="ctr"/>
              <a:r>
                <a:rPr lang="en-US" dirty="0" smtClean="0">
                  <a:solidFill>
                    <a:schemeClr val="tx1"/>
                  </a:solidFill>
                </a:rPr>
                <a:t>Adaptive</a:t>
              </a:r>
            </a:p>
            <a:p>
              <a:pPr algn="ctr"/>
              <a:r>
                <a:rPr lang="en-US" dirty="0" smtClean="0">
                  <a:solidFill>
                    <a:schemeClr val="tx1"/>
                  </a:solidFill>
                </a:rPr>
                <a:t>BYOD</a:t>
              </a:r>
            </a:p>
            <a:p>
              <a:pPr algn="ctr"/>
              <a:r>
                <a:rPr lang="en-US" dirty="0" smtClean="0">
                  <a:solidFill>
                    <a:schemeClr val="tx1"/>
                  </a:solidFill>
                </a:rPr>
                <a:t>Collaboration</a:t>
              </a:r>
            </a:p>
            <a:p>
              <a:pPr algn="ctr"/>
              <a:r>
                <a:rPr lang="en-US" dirty="0" smtClean="0">
                  <a:solidFill>
                    <a:schemeClr val="tx1"/>
                  </a:solidFill>
                </a:rPr>
                <a:t>Infrastructure as a service</a:t>
              </a:r>
            </a:p>
            <a:p>
              <a:pPr algn="ctr"/>
              <a:r>
                <a:rPr lang="en-US" dirty="0" smtClean="0">
                  <a:solidFill>
                    <a:schemeClr val="tx1"/>
                  </a:solidFill>
                </a:rPr>
                <a:t>Big Data</a:t>
              </a:r>
              <a:endParaRPr lang="en-US" dirty="0">
                <a:solidFill>
                  <a:schemeClr val="tx1"/>
                </a:solidFill>
              </a:endParaRPr>
            </a:p>
          </p:txBody>
        </p:sp>
      </p:grpSp>
    </p:spTree>
    <p:extLst>
      <p:ext uri="{BB962C8B-B14F-4D97-AF65-F5344CB8AC3E}">
        <p14:creationId xmlns:p14="http://schemas.microsoft.com/office/powerpoint/2010/main" val="2419791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flipH="1" flipV="1">
            <a:off x="1822613" y="1676400"/>
            <a:ext cx="1828800" cy="1752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3972342"/>
            <a:ext cx="8229600" cy="2123658"/>
          </a:xfrm>
          <a:prstGeom prst="rect">
            <a:avLst/>
          </a:prstGeom>
          <a:noFill/>
        </p:spPr>
        <p:txBody>
          <a:bodyPr wrap="square" rtlCol="0">
            <a:spAutoFit/>
          </a:bodyPr>
          <a:lstStyle/>
          <a:p>
            <a:pPr algn="ctr"/>
            <a:r>
              <a:rPr lang="en-US" sz="4400" dirty="0" smtClean="0">
                <a:latin typeface="Franklin Gothic Heavy" panose="020B0903020102020204" pitchFamily="34" charset="0"/>
              </a:rPr>
              <a:t>As a table, using the list of disruptions and innovations, identify </a:t>
            </a:r>
            <a:r>
              <a:rPr lang="en-US" sz="4400" dirty="0" smtClean="0">
                <a:solidFill>
                  <a:schemeClr val="accent6">
                    <a:lumMod val="75000"/>
                  </a:schemeClr>
                </a:solidFill>
                <a:latin typeface="Franklin Gothic Heavy" panose="020B0903020102020204" pitchFamily="34" charset="0"/>
              </a:rPr>
              <a:t>themes</a:t>
            </a:r>
            <a:r>
              <a:rPr lang="en-US" sz="4400" dirty="0" smtClean="0">
                <a:latin typeface="Franklin Gothic Heavy" panose="020B0903020102020204" pitchFamily="34" charset="0"/>
              </a:rPr>
              <a:t> and </a:t>
            </a:r>
            <a:r>
              <a:rPr lang="en-US" sz="4400" dirty="0" smtClean="0">
                <a:solidFill>
                  <a:schemeClr val="accent6">
                    <a:lumMod val="75000"/>
                  </a:schemeClr>
                </a:solidFill>
                <a:latin typeface="Franklin Gothic Heavy" panose="020B0903020102020204" pitchFamily="34" charset="0"/>
              </a:rPr>
              <a:t>trends </a:t>
            </a:r>
            <a:endParaRPr lang="en-US" sz="4400" dirty="0">
              <a:solidFill>
                <a:schemeClr val="accent6">
                  <a:lumMod val="75000"/>
                </a:schemeClr>
              </a:solidFill>
              <a:latin typeface="Franklin Gothic Heavy" panose="020B0903020102020204" pitchFamily="34" charset="0"/>
            </a:endParaRPr>
          </a:p>
        </p:txBody>
      </p:sp>
      <p:sp>
        <p:nvSpPr>
          <p:cNvPr id="2" name="Rectangle 1"/>
          <p:cNvSpPr/>
          <p:nvPr/>
        </p:nvSpPr>
        <p:spPr>
          <a:xfrm>
            <a:off x="0" y="0"/>
            <a:ext cx="9144000" cy="10668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Franklin Gothic Medium" panose="020B0603020102020204" pitchFamily="34" charset="0"/>
              </a:rPr>
              <a:t>Group Activity Two – 7 Minutes</a:t>
            </a:r>
            <a:endParaRPr lang="en-US" sz="4000" b="1" dirty="0">
              <a:solidFill>
                <a:schemeClr val="tx1"/>
              </a:solidFill>
              <a:latin typeface="Franklin Gothic Medium" panose="020B0603020102020204" pitchFamily="34" charset="0"/>
            </a:endParaRPr>
          </a:p>
        </p:txBody>
      </p:sp>
      <p:grpSp>
        <p:nvGrpSpPr>
          <p:cNvPr id="7" name="Group 6"/>
          <p:cNvGrpSpPr/>
          <p:nvPr/>
        </p:nvGrpSpPr>
        <p:grpSpPr>
          <a:xfrm>
            <a:off x="76200" y="1828800"/>
            <a:ext cx="8839200" cy="1352729"/>
            <a:chOff x="76200" y="2971800"/>
            <a:chExt cx="8839200" cy="1352729"/>
          </a:xfrm>
        </p:grpSpPr>
        <p:sp>
          <p:nvSpPr>
            <p:cNvPr id="10" name="Right Arrow 9"/>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12" name="Rectangle 11"/>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13" name="Rectangle 12"/>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14" name="Rectangle 13"/>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15" name="Rectangle 14"/>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7" name="Right Arrow 16"/>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21" name="Rectangle 20"/>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22" name="Rectangle 21"/>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23" name="Rectangle 22"/>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24" name="Rectangle 23"/>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Tree>
    <p:extLst>
      <p:ext uri="{BB962C8B-B14F-4D97-AF65-F5344CB8AC3E}">
        <p14:creationId xmlns:p14="http://schemas.microsoft.com/office/powerpoint/2010/main" val="1974487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flipH="1" flipV="1">
            <a:off x="1822613" y="1676400"/>
            <a:ext cx="1828800" cy="1752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3972342"/>
            <a:ext cx="8229600" cy="1446550"/>
          </a:xfrm>
          <a:prstGeom prst="rect">
            <a:avLst/>
          </a:prstGeom>
          <a:noFill/>
        </p:spPr>
        <p:txBody>
          <a:bodyPr wrap="square" rtlCol="0">
            <a:spAutoFit/>
          </a:bodyPr>
          <a:lstStyle/>
          <a:p>
            <a:pPr algn="ctr"/>
            <a:r>
              <a:rPr lang="en-US" sz="4400" dirty="0" smtClean="0">
                <a:latin typeface="Franklin Gothic Heavy" panose="020B0903020102020204" pitchFamily="34" charset="0"/>
              </a:rPr>
              <a:t>Report out to the room the </a:t>
            </a:r>
            <a:r>
              <a:rPr lang="en-US" sz="4400" dirty="0" smtClean="0">
                <a:solidFill>
                  <a:schemeClr val="accent6">
                    <a:lumMod val="75000"/>
                  </a:schemeClr>
                </a:solidFill>
                <a:latin typeface="Franklin Gothic Heavy" panose="020B0903020102020204" pitchFamily="34" charset="0"/>
              </a:rPr>
              <a:t>themes</a:t>
            </a:r>
            <a:r>
              <a:rPr lang="en-US" sz="4400" dirty="0" smtClean="0">
                <a:latin typeface="Franklin Gothic Heavy" panose="020B0903020102020204" pitchFamily="34" charset="0"/>
              </a:rPr>
              <a:t> and </a:t>
            </a:r>
            <a:r>
              <a:rPr lang="en-US" sz="4400" dirty="0" smtClean="0">
                <a:solidFill>
                  <a:schemeClr val="accent6">
                    <a:lumMod val="75000"/>
                  </a:schemeClr>
                </a:solidFill>
                <a:latin typeface="Franklin Gothic Heavy" panose="020B0903020102020204" pitchFamily="34" charset="0"/>
              </a:rPr>
              <a:t>trends </a:t>
            </a:r>
            <a:endParaRPr lang="en-US" sz="4400" dirty="0">
              <a:solidFill>
                <a:schemeClr val="accent6">
                  <a:lumMod val="75000"/>
                </a:schemeClr>
              </a:solidFill>
              <a:latin typeface="Franklin Gothic Heavy" panose="020B0903020102020204" pitchFamily="34" charset="0"/>
            </a:endParaRPr>
          </a:p>
        </p:txBody>
      </p:sp>
      <p:sp>
        <p:nvSpPr>
          <p:cNvPr id="2" name="Rectangle 1"/>
          <p:cNvSpPr/>
          <p:nvPr/>
        </p:nvSpPr>
        <p:spPr>
          <a:xfrm>
            <a:off x="0" y="0"/>
            <a:ext cx="9144000" cy="10668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Franklin Gothic Medium" panose="020B0603020102020204" pitchFamily="34" charset="0"/>
              </a:rPr>
              <a:t>Group Activity Three – </a:t>
            </a:r>
            <a:r>
              <a:rPr lang="en-US" sz="4000" b="1" dirty="0">
                <a:solidFill>
                  <a:schemeClr val="tx1"/>
                </a:solidFill>
                <a:latin typeface="Franklin Gothic Medium" panose="020B0603020102020204" pitchFamily="34" charset="0"/>
              </a:rPr>
              <a:t>8</a:t>
            </a:r>
            <a:r>
              <a:rPr lang="en-US" sz="4000" b="1" dirty="0" smtClean="0">
                <a:solidFill>
                  <a:schemeClr val="tx1"/>
                </a:solidFill>
                <a:latin typeface="Franklin Gothic Medium" panose="020B0603020102020204" pitchFamily="34" charset="0"/>
              </a:rPr>
              <a:t> Minutes</a:t>
            </a:r>
            <a:endParaRPr lang="en-US" sz="4000" b="1" dirty="0">
              <a:solidFill>
                <a:schemeClr val="tx1"/>
              </a:solidFill>
              <a:latin typeface="Franklin Gothic Medium" panose="020B0603020102020204" pitchFamily="34" charset="0"/>
            </a:endParaRPr>
          </a:p>
        </p:txBody>
      </p:sp>
      <p:grpSp>
        <p:nvGrpSpPr>
          <p:cNvPr id="7" name="Group 6"/>
          <p:cNvGrpSpPr/>
          <p:nvPr/>
        </p:nvGrpSpPr>
        <p:grpSpPr>
          <a:xfrm>
            <a:off x="76200" y="1828800"/>
            <a:ext cx="8839200" cy="1352729"/>
            <a:chOff x="76200" y="2971800"/>
            <a:chExt cx="8839200" cy="1352729"/>
          </a:xfrm>
        </p:grpSpPr>
        <p:sp>
          <p:nvSpPr>
            <p:cNvPr id="10" name="Right Arrow 9"/>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12" name="Rectangle 11"/>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13" name="Rectangle 12"/>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14" name="Rectangle 13"/>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15" name="Rectangle 14"/>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7" name="Right Arrow 16"/>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21" name="Rectangle 20"/>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22" name="Rectangle 21"/>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23" name="Rectangle 22"/>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24" name="Rectangle 23"/>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Tree>
    <p:extLst>
      <p:ext uri="{BB962C8B-B14F-4D97-AF65-F5344CB8AC3E}">
        <p14:creationId xmlns:p14="http://schemas.microsoft.com/office/powerpoint/2010/main" val="657866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423756">
            <a:off x="266" y="367069"/>
            <a:ext cx="2286000" cy="56686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Notes from 4/1/14 session</a:t>
            </a:r>
            <a:endParaRPr lang="en-US" sz="1600" dirty="0"/>
          </a:p>
        </p:txBody>
      </p:sp>
      <p:sp>
        <p:nvSpPr>
          <p:cNvPr id="5" name="TextBox 4"/>
          <p:cNvSpPr txBox="1"/>
          <p:nvPr/>
        </p:nvSpPr>
        <p:spPr>
          <a:xfrm>
            <a:off x="457200" y="304800"/>
            <a:ext cx="8229600" cy="954107"/>
          </a:xfrm>
          <a:prstGeom prst="rect">
            <a:avLst/>
          </a:prstGeom>
          <a:noFill/>
        </p:spPr>
        <p:txBody>
          <a:bodyPr wrap="square" rtlCol="0">
            <a:spAutoFit/>
          </a:bodyPr>
          <a:lstStyle/>
          <a:p>
            <a:pPr algn="ctr"/>
            <a:r>
              <a:rPr lang="en-US" sz="2800" dirty="0">
                <a:latin typeface="Franklin Gothic Heavy" panose="020B0903020102020204" pitchFamily="34" charset="0"/>
              </a:rPr>
              <a:t>Report out to the room </a:t>
            </a:r>
            <a:r>
              <a:rPr lang="en-US" sz="2800" dirty="0" smtClean="0">
                <a:latin typeface="Franklin Gothic Heavy" panose="020B0903020102020204" pitchFamily="34" charset="0"/>
              </a:rPr>
              <a:t/>
            </a:r>
            <a:br>
              <a:rPr lang="en-US" sz="2800" dirty="0" smtClean="0">
                <a:latin typeface="Franklin Gothic Heavy" panose="020B0903020102020204" pitchFamily="34" charset="0"/>
              </a:rPr>
            </a:br>
            <a:r>
              <a:rPr lang="en-US" sz="2800" dirty="0" smtClean="0">
                <a:latin typeface="Franklin Gothic Heavy" panose="020B0903020102020204" pitchFamily="34" charset="0"/>
              </a:rPr>
              <a:t>the </a:t>
            </a:r>
            <a:r>
              <a:rPr lang="en-US" sz="2800" dirty="0">
                <a:solidFill>
                  <a:schemeClr val="accent6">
                    <a:lumMod val="75000"/>
                  </a:schemeClr>
                </a:solidFill>
                <a:latin typeface="Franklin Gothic Heavy" panose="020B0903020102020204" pitchFamily="34" charset="0"/>
              </a:rPr>
              <a:t>themes</a:t>
            </a:r>
            <a:r>
              <a:rPr lang="en-US" sz="2800" dirty="0">
                <a:latin typeface="Franklin Gothic Heavy" panose="020B0903020102020204" pitchFamily="34" charset="0"/>
              </a:rPr>
              <a:t> and </a:t>
            </a:r>
            <a:r>
              <a:rPr lang="en-US" sz="2800" dirty="0">
                <a:solidFill>
                  <a:schemeClr val="accent6">
                    <a:lumMod val="75000"/>
                  </a:schemeClr>
                </a:solidFill>
                <a:latin typeface="Franklin Gothic Heavy" panose="020B0903020102020204" pitchFamily="34" charset="0"/>
              </a:rPr>
              <a:t>trends </a:t>
            </a:r>
            <a:endParaRPr lang="en-US" sz="2800" dirty="0">
              <a:solidFill>
                <a:schemeClr val="accent6">
                  <a:lumMod val="75000"/>
                </a:schemeClr>
              </a:solidFill>
              <a:latin typeface="Franklin Gothic Heavy" panose="020B0903020102020204" pitchFamily="34" charset="0"/>
            </a:endParaRPr>
          </a:p>
        </p:txBody>
      </p:sp>
      <p:grpSp>
        <p:nvGrpSpPr>
          <p:cNvPr id="8" name="Group 7"/>
          <p:cNvGrpSpPr/>
          <p:nvPr/>
        </p:nvGrpSpPr>
        <p:grpSpPr>
          <a:xfrm>
            <a:off x="762000" y="1600200"/>
            <a:ext cx="7620000" cy="4953000"/>
            <a:chOff x="685800" y="1600200"/>
            <a:chExt cx="7620000" cy="4953000"/>
          </a:xfrm>
        </p:grpSpPr>
        <p:sp>
          <p:nvSpPr>
            <p:cNvPr id="6" name="Rectangle 5"/>
            <p:cNvSpPr/>
            <p:nvPr/>
          </p:nvSpPr>
          <p:spPr>
            <a:xfrm>
              <a:off x="6858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dirty="0" smtClean="0">
                <a:solidFill>
                  <a:schemeClr val="tx1"/>
                </a:solidFill>
              </a:endParaRPr>
            </a:p>
            <a:p>
              <a:pPr algn="ctr"/>
              <a:endParaRPr lang="en-US" dirty="0">
                <a:solidFill>
                  <a:schemeClr val="tx1"/>
                </a:solidFill>
              </a:endParaRPr>
            </a:p>
            <a:p>
              <a:pPr algn="ctr"/>
              <a:r>
                <a:rPr lang="en-US" dirty="0" err="1" smtClean="0">
                  <a:solidFill>
                    <a:schemeClr val="tx1"/>
                  </a:solidFill>
                </a:rPr>
                <a:t>Consumerization</a:t>
              </a:r>
              <a:endParaRPr lang="en-US" dirty="0" smtClean="0">
                <a:solidFill>
                  <a:schemeClr val="tx1"/>
                </a:solidFill>
              </a:endParaRPr>
            </a:p>
            <a:p>
              <a:pPr algn="ctr"/>
              <a:r>
                <a:rPr lang="en-US" dirty="0" smtClean="0">
                  <a:solidFill>
                    <a:schemeClr val="tx1"/>
                  </a:solidFill>
                </a:rPr>
                <a:t>Data Collection and Access</a:t>
              </a:r>
            </a:p>
            <a:p>
              <a:pPr algn="ctr"/>
              <a:r>
                <a:rPr lang="en-US" dirty="0" smtClean="0">
                  <a:solidFill>
                    <a:schemeClr val="tx1"/>
                  </a:solidFill>
                </a:rPr>
                <a:t>Decentralization</a:t>
              </a:r>
            </a:p>
            <a:p>
              <a:pPr algn="ctr"/>
              <a:r>
                <a:rPr lang="en-US" dirty="0" smtClean="0">
                  <a:solidFill>
                    <a:schemeClr val="tx1"/>
                  </a:solidFill>
                </a:rPr>
                <a:t>High User Expectations</a:t>
              </a:r>
            </a:p>
            <a:p>
              <a:pPr algn="ctr"/>
              <a:r>
                <a:rPr lang="en-US" dirty="0" smtClean="0">
                  <a:solidFill>
                    <a:schemeClr val="tx1"/>
                  </a:solidFill>
                </a:rPr>
                <a:t>Usability</a:t>
              </a:r>
            </a:p>
            <a:p>
              <a:pPr algn="ctr"/>
              <a:r>
                <a:rPr lang="en-US" dirty="0" smtClean="0">
                  <a:solidFill>
                    <a:schemeClr val="tx1"/>
                  </a:solidFill>
                </a:rPr>
                <a:t>Scalability</a:t>
              </a:r>
            </a:p>
            <a:p>
              <a:pPr algn="ctr"/>
              <a:r>
                <a:rPr lang="en-US" dirty="0" smtClean="0">
                  <a:solidFill>
                    <a:schemeClr val="tx1"/>
                  </a:solidFill>
                </a:rPr>
                <a:t>Change in control model -&gt; different devices / uses</a:t>
              </a:r>
            </a:p>
            <a:p>
              <a:pPr algn="ctr"/>
              <a:r>
                <a:rPr lang="en-US" dirty="0" smtClean="0">
                  <a:solidFill>
                    <a:schemeClr val="tx1"/>
                  </a:solidFill>
                </a:rPr>
                <a:t>User Education -&gt; Acceptable Use Policy</a:t>
              </a:r>
            </a:p>
            <a:p>
              <a:pPr algn="ctr"/>
              <a:r>
                <a:rPr lang="en-US" dirty="0" smtClean="0">
                  <a:solidFill>
                    <a:schemeClr val="tx1"/>
                  </a:solidFill>
                </a:rPr>
                <a:t>IT Readiness</a:t>
              </a:r>
            </a:p>
            <a:p>
              <a:pPr algn="ctr"/>
              <a:endParaRPr lang="en-US" dirty="0">
                <a:solidFill>
                  <a:schemeClr val="tx1"/>
                </a:solidFill>
              </a:endParaRPr>
            </a:p>
          </p:txBody>
        </p:sp>
        <p:sp>
          <p:nvSpPr>
            <p:cNvPr id="7" name="Rectangle 6"/>
            <p:cNvSpPr/>
            <p:nvPr/>
          </p:nvSpPr>
          <p:spPr>
            <a:xfrm>
              <a:off x="48768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dirty="0" smtClean="0">
                <a:solidFill>
                  <a:schemeClr val="tx1"/>
                </a:solidFill>
              </a:endParaRPr>
            </a:p>
            <a:p>
              <a:pPr algn="ctr"/>
              <a:endParaRPr lang="en-US" dirty="0">
                <a:solidFill>
                  <a:schemeClr val="tx1"/>
                </a:solidFill>
              </a:endParaRPr>
            </a:p>
            <a:p>
              <a:pPr algn="ctr"/>
              <a:r>
                <a:rPr lang="en-US" dirty="0" smtClean="0">
                  <a:solidFill>
                    <a:schemeClr val="tx1"/>
                  </a:solidFill>
                </a:rPr>
                <a:t>Cloud</a:t>
              </a:r>
            </a:p>
            <a:p>
              <a:pPr algn="ctr"/>
              <a:r>
                <a:rPr lang="en-US" dirty="0" smtClean="0">
                  <a:solidFill>
                    <a:schemeClr val="tx1"/>
                  </a:solidFill>
                </a:rPr>
                <a:t>3</a:t>
              </a:r>
              <a:r>
                <a:rPr lang="en-US" baseline="30000" dirty="0" smtClean="0">
                  <a:solidFill>
                    <a:schemeClr val="tx1"/>
                  </a:solidFill>
                </a:rPr>
                <a:t>rd</a:t>
              </a:r>
              <a:r>
                <a:rPr lang="en-US" dirty="0" smtClean="0">
                  <a:solidFill>
                    <a:schemeClr val="tx1"/>
                  </a:solidFill>
                </a:rPr>
                <a:t> Party</a:t>
              </a:r>
            </a:p>
            <a:p>
              <a:pPr algn="ctr"/>
              <a:r>
                <a:rPr lang="en-US" dirty="0" smtClean="0">
                  <a:solidFill>
                    <a:schemeClr val="tx1"/>
                  </a:solidFill>
                </a:rPr>
                <a:t>Information Security</a:t>
              </a:r>
            </a:p>
            <a:p>
              <a:pPr algn="ctr"/>
              <a:r>
                <a:rPr lang="en-US" dirty="0" smtClean="0">
                  <a:solidFill>
                    <a:schemeClr val="tx1"/>
                  </a:solidFill>
                </a:rPr>
                <a:t>Alternative Sourcing</a:t>
              </a:r>
              <a:endParaRPr lang="en-US" dirty="0">
                <a:solidFill>
                  <a:schemeClr val="tx1"/>
                </a:solidFill>
              </a:endParaRPr>
            </a:p>
          </p:txBody>
        </p:sp>
      </p:grpSp>
    </p:spTree>
    <p:extLst>
      <p:ext uri="{BB962C8B-B14F-4D97-AF65-F5344CB8AC3E}">
        <p14:creationId xmlns:p14="http://schemas.microsoft.com/office/powerpoint/2010/main" val="2815950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flipH="1" flipV="1">
            <a:off x="3654507" y="1676400"/>
            <a:ext cx="1828800" cy="1752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3733800"/>
            <a:ext cx="8229600" cy="2800767"/>
          </a:xfrm>
          <a:prstGeom prst="rect">
            <a:avLst/>
          </a:prstGeom>
          <a:noFill/>
        </p:spPr>
        <p:txBody>
          <a:bodyPr wrap="square" rtlCol="0">
            <a:spAutoFit/>
          </a:bodyPr>
          <a:lstStyle/>
          <a:p>
            <a:pPr algn="ctr"/>
            <a:r>
              <a:rPr lang="en-US" sz="4400" dirty="0" smtClean="0">
                <a:latin typeface="Franklin Gothic Heavy" panose="020B0903020102020204" pitchFamily="34" charset="0"/>
              </a:rPr>
              <a:t>As a table, for your assigned trend, identify the IT and institutional </a:t>
            </a:r>
            <a:r>
              <a:rPr lang="en-US" sz="4400" dirty="0" smtClean="0">
                <a:solidFill>
                  <a:schemeClr val="accent6">
                    <a:lumMod val="75000"/>
                  </a:schemeClr>
                </a:solidFill>
                <a:latin typeface="Franklin Gothic Heavy" panose="020B0903020102020204" pitchFamily="34" charset="0"/>
              </a:rPr>
              <a:t>foundations</a:t>
            </a:r>
            <a:r>
              <a:rPr lang="en-US" sz="4400" dirty="0" smtClean="0">
                <a:latin typeface="Franklin Gothic Heavy" panose="020B0903020102020204" pitchFamily="34" charset="0"/>
              </a:rPr>
              <a:t> needed to support it</a:t>
            </a:r>
            <a:endParaRPr lang="en-US" sz="4400" dirty="0">
              <a:solidFill>
                <a:schemeClr val="accent6">
                  <a:lumMod val="75000"/>
                </a:schemeClr>
              </a:solidFill>
              <a:latin typeface="Franklin Gothic Heavy" panose="020B0903020102020204" pitchFamily="34" charset="0"/>
            </a:endParaRPr>
          </a:p>
        </p:txBody>
      </p:sp>
      <p:sp>
        <p:nvSpPr>
          <p:cNvPr id="2" name="Rectangle 1"/>
          <p:cNvSpPr/>
          <p:nvPr/>
        </p:nvSpPr>
        <p:spPr>
          <a:xfrm>
            <a:off x="0" y="0"/>
            <a:ext cx="9144000" cy="10668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Franklin Gothic Medium" panose="020B0603020102020204" pitchFamily="34" charset="0"/>
              </a:rPr>
              <a:t>Group Activity Four– 10 Minutes</a:t>
            </a:r>
            <a:endParaRPr lang="en-US" sz="4000" b="1" dirty="0">
              <a:solidFill>
                <a:schemeClr val="tx1"/>
              </a:solidFill>
              <a:latin typeface="Franklin Gothic Medium" panose="020B0603020102020204" pitchFamily="34" charset="0"/>
            </a:endParaRPr>
          </a:p>
        </p:txBody>
      </p:sp>
      <p:grpSp>
        <p:nvGrpSpPr>
          <p:cNvPr id="7" name="Group 6"/>
          <p:cNvGrpSpPr/>
          <p:nvPr/>
        </p:nvGrpSpPr>
        <p:grpSpPr>
          <a:xfrm>
            <a:off x="76200" y="1828800"/>
            <a:ext cx="8839200" cy="1352729"/>
            <a:chOff x="76200" y="2971800"/>
            <a:chExt cx="8839200" cy="1352729"/>
          </a:xfrm>
        </p:grpSpPr>
        <p:sp>
          <p:nvSpPr>
            <p:cNvPr id="10" name="Right Arrow 9"/>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12" name="Rectangle 11"/>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13" name="Rectangle 12"/>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14" name="Rectangle 13"/>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15" name="Rectangle 14"/>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7" name="Right Arrow 16"/>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21" name="Rectangle 20"/>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22" name="Rectangle 21"/>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23" name="Rectangle 22"/>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24" name="Rectangle 23"/>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Tree>
    <p:extLst>
      <p:ext uri="{BB962C8B-B14F-4D97-AF65-F5344CB8AC3E}">
        <p14:creationId xmlns:p14="http://schemas.microsoft.com/office/powerpoint/2010/main" val="1701929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flipH="1" flipV="1">
            <a:off x="3654507" y="1676400"/>
            <a:ext cx="1828800" cy="1752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4192250"/>
            <a:ext cx="8229600" cy="1446550"/>
          </a:xfrm>
          <a:prstGeom prst="rect">
            <a:avLst/>
          </a:prstGeom>
          <a:noFill/>
        </p:spPr>
        <p:txBody>
          <a:bodyPr wrap="square" rtlCol="0">
            <a:spAutoFit/>
          </a:bodyPr>
          <a:lstStyle/>
          <a:p>
            <a:pPr algn="ctr"/>
            <a:r>
              <a:rPr lang="en-US" sz="4400" dirty="0" smtClean="0">
                <a:latin typeface="Franklin Gothic Heavy" panose="020B0903020102020204" pitchFamily="34" charset="0"/>
              </a:rPr>
              <a:t>Report out to the room the </a:t>
            </a:r>
            <a:r>
              <a:rPr lang="en-US" sz="4400" dirty="0" smtClean="0">
                <a:solidFill>
                  <a:schemeClr val="accent6">
                    <a:lumMod val="75000"/>
                  </a:schemeClr>
                </a:solidFill>
                <a:latin typeface="Franklin Gothic Heavy" panose="020B0903020102020204" pitchFamily="34" charset="0"/>
              </a:rPr>
              <a:t>foundations</a:t>
            </a:r>
            <a:r>
              <a:rPr lang="en-US" sz="4400" dirty="0" smtClean="0">
                <a:latin typeface="Franklin Gothic Heavy" panose="020B0903020102020204" pitchFamily="34" charset="0"/>
              </a:rPr>
              <a:t> you identified</a:t>
            </a:r>
            <a:endParaRPr lang="en-US" sz="4400" dirty="0">
              <a:solidFill>
                <a:schemeClr val="accent6">
                  <a:lumMod val="75000"/>
                </a:schemeClr>
              </a:solidFill>
              <a:latin typeface="Franklin Gothic Heavy" panose="020B0903020102020204" pitchFamily="34" charset="0"/>
            </a:endParaRPr>
          </a:p>
        </p:txBody>
      </p:sp>
      <p:sp>
        <p:nvSpPr>
          <p:cNvPr id="2" name="Rectangle 1"/>
          <p:cNvSpPr/>
          <p:nvPr/>
        </p:nvSpPr>
        <p:spPr>
          <a:xfrm>
            <a:off x="0" y="0"/>
            <a:ext cx="9144000" cy="10668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Franklin Gothic Medium" panose="020B0603020102020204" pitchFamily="34" charset="0"/>
              </a:rPr>
              <a:t>Group Activity Five – 10 Minutes</a:t>
            </a:r>
            <a:endParaRPr lang="en-US" sz="4000" b="1" dirty="0">
              <a:solidFill>
                <a:schemeClr val="tx1"/>
              </a:solidFill>
              <a:latin typeface="Franklin Gothic Medium" panose="020B0603020102020204" pitchFamily="34" charset="0"/>
            </a:endParaRPr>
          </a:p>
        </p:txBody>
      </p:sp>
      <p:grpSp>
        <p:nvGrpSpPr>
          <p:cNvPr id="7" name="Group 6"/>
          <p:cNvGrpSpPr/>
          <p:nvPr/>
        </p:nvGrpSpPr>
        <p:grpSpPr>
          <a:xfrm>
            <a:off x="76200" y="1828800"/>
            <a:ext cx="8839200" cy="1352729"/>
            <a:chOff x="76200" y="2971800"/>
            <a:chExt cx="8839200" cy="1352729"/>
          </a:xfrm>
        </p:grpSpPr>
        <p:sp>
          <p:nvSpPr>
            <p:cNvPr id="10" name="Right Arrow 9"/>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12" name="Rectangle 11"/>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13" name="Rectangle 12"/>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14" name="Rectangle 13"/>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15" name="Rectangle 14"/>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7" name="Right Arrow 16"/>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21" name="Rectangle 20"/>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22" name="Rectangle 21"/>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23" name="Rectangle 22"/>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24" name="Rectangle 23"/>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Tree>
    <p:extLst>
      <p:ext uri="{BB962C8B-B14F-4D97-AF65-F5344CB8AC3E}">
        <p14:creationId xmlns:p14="http://schemas.microsoft.com/office/powerpoint/2010/main" val="2335767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423756">
            <a:off x="266" y="367069"/>
            <a:ext cx="2286000" cy="56686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Notes from 4/1/14 session</a:t>
            </a:r>
            <a:endParaRPr lang="en-US" sz="1600" dirty="0"/>
          </a:p>
        </p:txBody>
      </p:sp>
      <p:sp>
        <p:nvSpPr>
          <p:cNvPr id="5" name="TextBox 4"/>
          <p:cNvSpPr txBox="1"/>
          <p:nvPr/>
        </p:nvSpPr>
        <p:spPr>
          <a:xfrm>
            <a:off x="457200" y="304800"/>
            <a:ext cx="8229600" cy="954107"/>
          </a:xfrm>
          <a:prstGeom prst="rect">
            <a:avLst/>
          </a:prstGeom>
          <a:noFill/>
        </p:spPr>
        <p:txBody>
          <a:bodyPr wrap="square" rtlCol="0">
            <a:spAutoFit/>
          </a:bodyPr>
          <a:lstStyle/>
          <a:p>
            <a:pPr algn="ctr"/>
            <a:r>
              <a:rPr lang="en-US" sz="2800" dirty="0">
                <a:latin typeface="Franklin Gothic Heavy" panose="020B0903020102020204" pitchFamily="34" charset="0"/>
              </a:rPr>
              <a:t>Report out to the room </a:t>
            </a:r>
            <a:r>
              <a:rPr lang="en-US" sz="2800" dirty="0" smtClean="0">
                <a:latin typeface="Franklin Gothic Heavy" panose="020B0903020102020204" pitchFamily="34" charset="0"/>
              </a:rPr>
              <a:t/>
            </a:r>
            <a:br>
              <a:rPr lang="en-US" sz="2800" dirty="0" smtClean="0">
                <a:latin typeface="Franklin Gothic Heavy" panose="020B0903020102020204" pitchFamily="34" charset="0"/>
              </a:rPr>
            </a:br>
            <a:r>
              <a:rPr lang="en-US" sz="2800" dirty="0" smtClean="0">
                <a:latin typeface="Franklin Gothic Heavy" panose="020B0903020102020204" pitchFamily="34" charset="0"/>
              </a:rPr>
              <a:t>the </a:t>
            </a:r>
            <a:r>
              <a:rPr lang="en-US" sz="2800" dirty="0">
                <a:solidFill>
                  <a:schemeClr val="accent6">
                    <a:lumMod val="75000"/>
                  </a:schemeClr>
                </a:solidFill>
                <a:latin typeface="Franklin Gothic Heavy" panose="020B0903020102020204" pitchFamily="34" charset="0"/>
              </a:rPr>
              <a:t>foundations</a:t>
            </a:r>
            <a:r>
              <a:rPr lang="en-US" sz="2800" dirty="0">
                <a:latin typeface="Franklin Gothic Heavy" panose="020B0903020102020204" pitchFamily="34" charset="0"/>
              </a:rPr>
              <a:t> you identified</a:t>
            </a:r>
            <a:endParaRPr lang="en-US" sz="2800" dirty="0">
              <a:solidFill>
                <a:schemeClr val="accent6">
                  <a:lumMod val="75000"/>
                </a:schemeClr>
              </a:solidFill>
              <a:latin typeface="Franklin Gothic Heavy" panose="020B0903020102020204" pitchFamily="34" charset="0"/>
            </a:endParaRPr>
          </a:p>
        </p:txBody>
      </p:sp>
      <p:sp>
        <p:nvSpPr>
          <p:cNvPr id="6" name="Rectangle 5"/>
          <p:cNvSpPr/>
          <p:nvPr/>
        </p:nvSpPr>
        <p:spPr>
          <a:xfrm>
            <a:off x="7620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tx1"/>
                </a:solidFill>
              </a:rPr>
              <a:t>IT Readiness - </a:t>
            </a:r>
            <a:br>
              <a:rPr lang="en-US" b="1" dirty="0" smtClean="0">
                <a:solidFill>
                  <a:schemeClr val="tx1"/>
                </a:solidFill>
              </a:rPr>
            </a:br>
            <a:r>
              <a:rPr lang="en-US" b="1" dirty="0" smtClean="0">
                <a:solidFill>
                  <a:schemeClr val="tx1"/>
                </a:solidFill>
              </a:rPr>
              <a:t>Change control, user education:</a:t>
            </a:r>
          </a:p>
          <a:p>
            <a:pPr algn="ctr"/>
            <a:endParaRPr lang="en-US" b="1" dirty="0" smtClean="0">
              <a:solidFill>
                <a:schemeClr val="tx1"/>
              </a:solidFill>
            </a:endParaRPr>
          </a:p>
          <a:p>
            <a:pPr marL="285750" indent="-285750">
              <a:buFont typeface="Arial" panose="020B0604020202020204" pitchFamily="34" charset="0"/>
              <a:buChar char="•"/>
            </a:pPr>
            <a:r>
              <a:rPr lang="en-US" dirty="0" smtClean="0">
                <a:solidFill>
                  <a:schemeClr val="tx1"/>
                </a:solidFill>
              </a:rPr>
              <a:t>Culture of support</a:t>
            </a:r>
          </a:p>
          <a:p>
            <a:pPr marL="285750" indent="-285750">
              <a:buFont typeface="Arial" panose="020B0604020202020204" pitchFamily="34" charset="0"/>
              <a:buChar char="•"/>
            </a:pPr>
            <a:r>
              <a:rPr lang="en-US" dirty="0" smtClean="0">
                <a:solidFill>
                  <a:schemeClr val="tx1"/>
                </a:solidFill>
              </a:rPr>
              <a:t>Individual buy-in</a:t>
            </a:r>
          </a:p>
          <a:p>
            <a:pPr marL="285750" indent="-285750">
              <a:buFont typeface="Arial" panose="020B0604020202020204" pitchFamily="34" charset="0"/>
              <a:buChar char="•"/>
            </a:pPr>
            <a:r>
              <a:rPr lang="en-US" dirty="0" smtClean="0">
                <a:solidFill>
                  <a:schemeClr val="tx1"/>
                </a:solidFill>
              </a:rPr>
              <a:t>Budget</a:t>
            </a:r>
          </a:p>
          <a:p>
            <a:pPr marL="742950" lvl="1" indent="-285750">
              <a:buFont typeface="Arial" panose="020B0604020202020204" pitchFamily="34" charset="0"/>
              <a:buChar char="•"/>
            </a:pPr>
            <a:r>
              <a:rPr lang="en-US" dirty="0" smtClean="0">
                <a:solidFill>
                  <a:schemeClr val="tx1"/>
                </a:solidFill>
              </a:rPr>
              <a:t>Finance team buy-in</a:t>
            </a:r>
          </a:p>
          <a:p>
            <a:pPr marL="285750" indent="-285750">
              <a:buFont typeface="Arial" panose="020B0604020202020204" pitchFamily="34" charset="0"/>
              <a:buChar char="•"/>
            </a:pPr>
            <a:r>
              <a:rPr lang="en-US" dirty="0" smtClean="0">
                <a:solidFill>
                  <a:schemeClr val="tx1"/>
                </a:solidFill>
              </a:rPr>
              <a:t>Staffing</a:t>
            </a:r>
          </a:p>
          <a:p>
            <a:pPr marL="742950" lvl="1" indent="-285750">
              <a:buFont typeface="Arial" panose="020B0604020202020204" pitchFamily="34" charset="0"/>
              <a:buChar char="•"/>
            </a:pPr>
            <a:r>
              <a:rPr lang="en-US" dirty="0" smtClean="0">
                <a:solidFill>
                  <a:schemeClr val="tx1"/>
                </a:solidFill>
              </a:rPr>
              <a:t>Different technologies that are supported by many people</a:t>
            </a:r>
          </a:p>
          <a:p>
            <a:pPr marL="285750" indent="-285750">
              <a:buFont typeface="Arial" panose="020B0604020202020204" pitchFamily="34" charset="0"/>
              <a:buChar char="•"/>
            </a:pPr>
            <a:r>
              <a:rPr lang="en-US" dirty="0" smtClean="0">
                <a:solidFill>
                  <a:schemeClr val="tx1"/>
                </a:solidFill>
              </a:rPr>
              <a:t>Policy and Procedure</a:t>
            </a:r>
          </a:p>
          <a:p>
            <a:pPr marL="742950" lvl="1" indent="-285750">
              <a:buFont typeface="Arial" panose="020B0604020202020204" pitchFamily="34" charset="0"/>
              <a:buChar char="•"/>
            </a:pPr>
            <a:r>
              <a:rPr lang="en-US" dirty="0" smtClean="0">
                <a:solidFill>
                  <a:schemeClr val="tx1"/>
                </a:solidFill>
              </a:rPr>
              <a:t>Anticipating change technology</a:t>
            </a:r>
          </a:p>
          <a:p>
            <a:pPr marL="742950" lvl="1" indent="-285750">
              <a:buFont typeface="Arial" panose="020B0604020202020204" pitchFamily="34" charset="0"/>
              <a:buChar char="•"/>
            </a:pPr>
            <a:r>
              <a:rPr lang="en-US" dirty="0" smtClean="0">
                <a:solidFill>
                  <a:schemeClr val="tx1"/>
                </a:solidFill>
              </a:rPr>
              <a:t>Don’t harass </a:t>
            </a:r>
            <a:r>
              <a:rPr lang="en-US" dirty="0" smtClean="0">
                <a:solidFill>
                  <a:schemeClr val="tx1"/>
                </a:solidFill>
                <a:sym typeface="Wingdings" panose="05000000000000000000" pitchFamily="2" charset="2"/>
              </a:rPr>
              <a:t></a:t>
            </a:r>
          </a:p>
          <a:p>
            <a:pPr marL="285750" indent="-285750">
              <a:buFont typeface="Arial" panose="020B0604020202020204" pitchFamily="34" charset="0"/>
              <a:buChar char="•"/>
            </a:pPr>
            <a:r>
              <a:rPr lang="en-US" dirty="0" smtClean="0">
                <a:solidFill>
                  <a:schemeClr val="tx1"/>
                </a:solidFill>
                <a:sym typeface="Wingdings" panose="05000000000000000000" pitchFamily="2" charset="2"/>
              </a:rPr>
              <a:t>Young staff are taped into this culture</a:t>
            </a:r>
            <a:endParaRPr lang="en-US" dirty="0" smtClean="0">
              <a:solidFill>
                <a:schemeClr val="tx1"/>
              </a:solidFill>
            </a:endParaRPr>
          </a:p>
          <a:p>
            <a:pPr algn="ctr"/>
            <a:endParaRPr lang="en-US" dirty="0">
              <a:solidFill>
                <a:schemeClr val="tx1"/>
              </a:solidFill>
            </a:endParaRPr>
          </a:p>
        </p:txBody>
      </p:sp>
      <p:sp>
        <p:nvSpPr>
          <p:cNvPr id="7" name="Rectangle 6"/>
          <p:cNvSpPr/>
          <p:nvPr/>
        </p:nvSpPr>
        <p:spPr>
          <a:xfrm>
            <a:off x="49530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tx1"/>
                </a:solidFill>
              </a:rPr>
              <a:t>Decentralization:</a:t>
            </a:r>
          </a:p>
          <a:p>
            <a:pPr algn="ctr"/>
            <a:endParaRPr lang="en-US" dirty="0">
              <a:solidFill>
                <a:schemeClr val="tx1"/>
              </a:solidFill>
            </a:endParaRPr>
          </a:p>
          <a:p>
            <a:pPr marL="285750" indent="-285750">
              <a:buFont typeface="Arial" panose="020B0604020202020204" pitchFamily="34" charset="0"/>
              <a:buChar char="•"/>
            </a:pPr>
            <a:r>
              <a:rPr lang="en-US" dirty="0" smtClean="0">
                <a:solidFill>
                  <a:schemeClr val="tx1"/>
                </a:solidFill>
              </a:rPr>
              <a:t>Open Standards</a:t>
            </a:r>
          </a:p>
          <a:p>
            <a:pPr marL="285750" indent="-285750">
              <a:buFont typeface="Arial" panose="020B0604020202020204" pitchFamily="34" charset="0"/>
              <a:buChar char="•"/>
            </a:pPr>
            <a:r>
              <a:rPr lang="en-US" dirty="0" smtClean="0">
                <a:solidFill>
                  <a:schemeClr val="tx1"/>
                </a:solidFill>
              </a:rPr>
              <a:t>API</a:t>
            </a:r>
          </a:p>
          <a:p>
            <a:pPr marL="285750" indent="-285750">
              <a:buFont typeface="Arial" panose="020B0604020202020204" pitchFamily="34" charset="0"/>
              <a:buChar char="•"/>
            </a:pPr>
            <a:r>
              <a:rPr lang="en-US" dirty="0" smtClean="0">
                <a:solidFill>
                  <a:schemeClr val="tx1"/>
                </a:solidFill>
              </a:rPr>
              <a:t>Common Authentication</a:t>
            </a:r>
          </a:p>
          <a:p>
            <a:pPr marL="285750" indent="-285750">
              <a:buFont typeface="Arial" panose="020B0604020202020204" pitchFamily="34" charset="0"/>
              <a:buChar char="•"/>
            </a:pPr>
            <a:r>
              <a:rPr lang="en-US" dirty="0" smtClean="0">
                <a:solidFill>
                  <a:schemeClr val="tx1"/>
                </a:solidFill>
              </a:rPr>
              <a:t>Policy</a:t>
            </a:r>
          </a:p>
          <a:p>
            <a:pPr marL="742950" lvl="1" indent="-285750">
              <a:buFont typeface="Arial" panose="020B0604020202020204" pitchFamily="34" charset="0"/>
              <a:buChar char="•"/>
            </a:pPr>
            <a:r>
              <a:rPr lang="en-US" dirty="0" smtClean="0">
                <a:solidFill>
                  <a:schemeClr val="tx1"/>
                </a:solidFill>
              </a:rPr>
              <a:t>Best Practices</a:t>
            </a:r>
          </a:p>
          <a:p>
            <a:pPr marL="285750" indent="-285750">
              <a:buFont typeface="Arial" panose="020B0604020202020204" pitchFamily="34" charset="0"/>
              <a:buChar char="•"/>
            </a:pPr>
            <a:r>
              <a:rPr lang="en-US" dirty="0" smtClean="0">
                <a:solidFill>
                  <a:schemeClr val="tx1"/>
                </a:solidFill>
              </a:rPr>
              <a:t>Security Standards</a:t>
            </a:r>
          </a:p>
          <a:p>
            <a:pPr marL="285750" indent="-285750">
              <a:buFont typeface="Arial" panose="020B0604020202020204" pitchFamily="34" charset="0"/>
              <a:buChar char="•"/>
            </a:pPr>
            <a:r>
              <a:rPr lang="en-US" dirty="0" smtClean="0">
                <a:solidFill>
                  <a:schemeClr val="tx1"/>
                </a:solidFill>
              </a:rPr>
              <a:t>Data Classification</a:t>
            </a:r>
          </a:p>
          <a:p>
            <a:pPr marL="285750" indent="-285750">
              <a:buFont typeface="Arial" panose="020B0604020202020204" pitchFamily="34" charset="0"/>
              <a:buChar char="•"/>
            </a:pPr>
            <a:r>
              <a:rPr lang="en-US" dirty="0" smtClean="0">
                <a:solidFill>
                  <a:schemeClr val="tx1"/>
                </a:solidFill>
              </a:rPr>
              <a:t>Culture</a:t>
            </a:r>
          </a:p>
          <a:p>
            <a:pPr marL="285750" indent="-285750">
              <a:buFont typeface="Arial" panose="020B0604020202020204" pitchFamily="34" charset="0"/>
              <a:buChar char="•"/>
            </a:pPr>
            <a:r>
              <a:rPr lang="en-US" dirty="0" smtClean="0">
                <a:solidFill>
                  <a:schemeClr val="tx1"/>
                </a:solidFill>
              </a:rPr>
              <a:t>Staffing</a:t>
            </a:r>
          </a:p>
          <a:p>
            <a:pPr marL="742950" lvl="1" indent="-285750">
              <a:buFont typeface="Arial" panose="020B0604020202020204" pitchFamily="34" charset="0"/>
              <a:buChar char="•"/>
            </a:pPr>
            <a:r>
              <a:rPr lang="en-US" dirty="0" smtClean="0">
                <a:solidFill>
                  <a:schemeClr val="tx1"/>
                </a:solidFill>
              </a:rPr>
              <a:t>Integration specialist</a:t>
            </a:r>
          </a:p>
          <a:p>
            <a:pPr marL="285750" indent="-285750">
              <a:buFont typeface="Arial" panose="020B0604020202020204" pitchFamily="34" charset="0"/>
              <a:buChar char="•"/>
            </a:pPr>
            <a:r>
              <a:rPr lang="en-US" dirty="0" smtClean="0">
                <a:solidFill>
                  <a:schemeClr val="tx1"/>
                </a:solidFill>
              </a:rPr>
              <a:t>Budget $</a:t>
            </a:r>
          </a:p>
        </p:txBody>
      </p:sp>
    </p:spTree>
    <p:extLst>
      <p:ext uri="{BB962C8B-B14F-4D97-AF65-F5344CB8AC3E}">
        <p14:creationId xmlns:p14="http://schemas.microsoft.com/office/powerpoint/2010/main" val="424238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ranklin Gothic Medium"/>
                <a:cs typeface="Franklin Gothic Medium"/>
              </a:rPr>
              <a:t>Session Expectations</a:t>
            </a:r>
            <a:endParaRPr lang="en-US" dirty="0">
              <a:latin typeface="Franklin Gothic Medium"/>
              <a:cs typeface="Franklin Gothic Medium"/>
            </a:endParaRPr>
          </a:p>
        </p:txBody>
      </p:sp>
      <p:sp>
        <p:nvSpPr>
          <p:cNvPr id="4" name="Rectangle 3"/>
          <p:cNvSpPr/>
          <p:nvPr/>
        </p:nvSpPr>
        <p:spPr>
          <a:xfrm>
            <a:off x="457200" y="1752600"/>
            <a:ext cx="8229600" cy="3693319"/>
          </a:xfrm>
          <a:prstGeom prst="rect">
            <a:avLst/>
          </a:prstGeom>
        </p:spPr>
        <p:txBody>
          <a:bodyPr wrap="square">
            <a:spAutoFit/>
          </a:bodyPr>
          <a:lstStyle/>
          <a:p>
            <a:r>
              <a:rPr lang="en-US" b="1" dirty="0" smtClean="0">
                <a:solidFill>
                  <a:schemeClr val="accent5">
                    <a:lumMod val="75000"/>
                  </a:schemeClr>
                </a:solidFill>
                <a:latin typeface="Franklin Gothic Medium"/>
                <a:cs typeface="Franklin Gothic Medium"/>
              </a:rPr>
              <a:t>OUTCOMES:</a:t>
            </a:r>
          </a:p>
          <a:p>
            <a:pPr marL="342900" indent="-342900">
              <a:buFont typeface="+mj-lt"/>
              <a:buAutoNum type="arabicPeriod"/>
            </a:pPr>
            <a:r>
              <a:rPr lang="en-US" dirty="0" smtClean="0"/>
              <a:t>Explore </a:t>
            </a:r>
            <a:r>
              <a:rPr lang="en-US" dirty="0"/>
              <a:t>trends and themes among emerging </a:t>
            </a:r>
            <a:r>
              <a:rPr lang="en-US" dirty="0" smtClean="0"/>
              <a:t>technologies </a:t>
            </a:r>
          </a:p>
          <a:p>
            <a:pPr marL="342900" indent="-342900">
              <a:buFont typeface="+mj-lt"/>
              <a:buAutoNum type="arabicPeriod"/>
            </a:pPr>
            <a:r>
              <a:rPr lang="en-US" dirty="0" smtClean="0"/>
              <a:t>Investigate </a:t>
            </a:r>
            <a:r>
              <a:rPr lang="en-US" dirty="0"/>
              <a:t>ways to help evolve our organizations from being reactionary regarding adopting new technologies to becoming more proactive and </a:t>
            </a:r>
            <a:r>
              <a:rPr lang="en-US" dirty="0" smtClean="0"/>
              <a:t>responsive</a:t>
            </a:r>
          </a:p>
          <a:p>
            <a:pPr marL="342900" indent="-342900">
              <a:buFont typeface="+mj-lt"/>
              <a:buAutoNum type="arabicPeriod"/>
            </a:pPr>
            <a:r>
              <a:rPr lang="en-US" dirty="0" smtClean="0"/>
              <a:t>Develop </a:t>
            </a:r>
            <a:r>
              <a:rPr lang="en-US" dirty="0"/>
              <a:t>a way to prepare for the next new emerging </a:t>
            </a:r>
            <a:r>
              <a:rPr lang="en-US" dirty="0" smtClean="0"/>
              <a:t>technology</a:t>
            </a:r>
          </a:p>
          <a:p>
            <a:pPr marL="342900" indent="-342900">
              <a:buFont typeface="+mj-lt"/>
              <a:buAutoNum type="arabicPeriod"/>
            </a:pPr>
            <a:endParaRPr lang="en-US" dirty="0"/>
          </a:p>
          <a:p>
            <a:r>
              <a:rPr lang="en-US" b="1" dirty="0">
                <a:solidFill>
                  <a:schemeClr val="accent5">
                    <a:lumMod val="75000"/>
                  </a:schemeClr>
                </a:solidFill>
                <a:latin typeface="Franklin Gothic Medium"/>
                <a:cs typeface="Franklin Gothic Medium"/>
              </a:rPr>
              <a:t>KEY TAKEAWAYS:</a:t>
            </a:r>
          </a:p>
          <a:p>
            <a:pPr marL="342900" lvl="0" indent="-342900">
              <a:buFont typeface="+mj-lt"/>
              <a:buAutoNum type="arabicPeriod"/>
            </a:pPr>
            <a:r>
              <a:rPr lang="en-US" dirty="0"/>
              <a:t>Important to </a:t>
            </a:r>
            <a:r>
              <a:rPr lang="en-US" b="1" dirty="0">
                <a:solidFill>
                  <a:schemeClr val="accent6">
                    <a:lumMod val="75000"/>
                  </a:schemeClr>
                </a:solidFill>
              </a:rPr>
              <a:t>identify underlying trends </a:t>
            </a:r>
            <a:r>
              <a:rPr lang="en-US" dirty="0"/>
              <a:t>for emerging technologies instead of the focusing on the product of the moment</a:t>
            </a:r>
          </a:p>
          <a:p>
            <a:pPr marL="342900" lvl="0" indent="-342900">
              <a:buFont typeface="+mj-lt"/>
              <a:buAutoNum type="arabicPeriod"/>
            </a:pPr>
            <a:r>
              <a:rPr lang="en-US" dirty="0"/>
              <a:t>From the trends, </a:t>
            </a:r>
            <a:r>
              <a:rPr lang="en-US" b="1" dirty="0">
                <a:solidFill>
                  <a:srgbClr val="E46C0A"/>
                </a:solidFill>
              </a:rPr>
              <a:t>identify foundational technologies and policies</a:t>
            </a:r>
            <a:r>
              <a:rPr lang="en-US" dirty="0">
                <a:solidFill>
                  <a:srgbClr val="E46C0A"/>
                </a:solidFill>
              </a:rPr>
              <a:t> </a:t>
            </a:r>
            <a:r>
              <a:rPr lang="en-US" dirty="0"/>
              <a:t>that need to be in place to support the adoption of them</a:t>
            </a:r>
          </a:p>
          <a:p>
            <a:pPr marL="342900" lvl="0" indent="-342900">
              <a:buFont typeface="+mj-lt"/>
              <a:buAutoNum type="arabicPeriod"/>
            </a:pPr>
            <a:r>
              <a:rPr lang="en-US" dirty="0" smtClean="0"/>
              <a:t>Develop an </a:t>
            </a:r>
            <a:r>
              <a:rPr lang="en-US" b="1" dirty="0" smtClean="0">
                <a:solidFill>
                  <a:srgbClr val="E46C0A"/>
                </a:solidFill>
              </a:rPr>
              <a:t>engagement </a:t>
            </a:r>
            <a:r>
              <a:rPr lang="en-US" b="1" dirty="0">
                <a:solidFill>
                  <a:srgbClr val="E46C0A"/>
                </a:solidFill>
              </a:rPr>
              <a:t>model</a:t>
            </a:r>
            <a:r>
              <a:rPr lang="en-US" dirty="0">
                <a:solidFill>
                  <a:srgbClr val="E46C0A"/>
                </a:solidFill>
              </a:rPr>
              <a:t> </a:t>
            </a:r>
            <a:r>
              <a:rPr lang="en-US" dirty="0" smtClean="0"/>
              <a:t>to </a:t>
            </a:r>
            <a:r>
              <a:rPr lang="en-US" dirty="0"/>
              <a:t>use </a:t>
            </a:r>
            <a:r>
              <a:rPr lang="en-US" dirty="0" smtClean="0"/>
              <a:t>with your campus to </a:t>
            </a:r>
            <a:r>
              <a:rPr lang="en-US" dirty="0"/>
              <a:t>help identify and prepare for disruptive/emerging </a:t>
            </a:r>
            <a:r>
              <a:rPr lang="en-US" dirty="0" smtClean="0"/>
              <a:t>technologies</a:t>
            </a:r>
            <a:endParaRPr lang="en-US" dirty="0"/>
          </a:p>
        </p:txBody>
      </p:sp>
    </p:spTree>
    <p:extLst>
      <p:ext uri="{BB962C8B-B14F-4D97-AF65-F5344CB8AC3E}">
        <p14:creationId xmlns:p14="http://schemas.microsoft.com/office/powerpoint/2010/main" val="10330690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423756">
            <a:off x="266" y="367069"/>
            <a:ext cx="2286000" cy="56686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Notes from 4/1/14 session</a:t>
            </a:r>
            <a:endParaRPr lang="en-US" sz="1600" dirty="0"/>
          </a:p>
        </p:txBody>
      </p:sp>
      <p:sp>
        <p:nvSpPr>
          <p:cNvPr id="5" name="TextBox 4"/>
          <p:cNvSpPr txBox="1"/>
          <p:nvPr/>
        </p:nvSpPr>
        <p:spPr>
          <a:xfrm>
            <a:off x="457200" y="304800"/>
            <a:ext cx="8229600" cy="954107"/>
          </a:xfrm>
          <a:prstGeom prst="rect">
            <a:avLst/>
          </a:prstGeom>
          <a:noFill/>
        </p:spPr>
        <p:txBody>
          <a:bodyPr wrap="square" rtlCol="0">
            <a:spAutoFit/>
          </a:bodyPr>
          <a:lstStyle/>
          <a:p>
            <a:pPr algn="ctr"/>
            <a:r>
              <a:rPr lang="en-US" sz="2800" dirty="0">
                <a:latin typeface="Franklin Gothic Heavy" panose="020B0903020102020204" pitchFamily="34" charset="0"/>
              </a:rPr>
              <a:t>Report out to the room </a:t>
            </a:r>
            <a:r>
              <a:rPr lang="en-US" sz="2800" dirty="0" smtClean="0">
                <a:latin typeface="Franklin Gothic Heavy" panose="020B0903020102020204" pitchFamily="34" charset="0"/>
              </a:rPr>
              <a:t/>
            </a:r>
            <a:br>
              <a:rPr lang="en-US" sz="2800" dirty="0" smtClean="0">
                <a:latin typeface="Franklin Gothic Heavy" panose="020B0903020102020204" pitchFamily="34" charset="0"/>
              </a:rPr>
            </a:br>
            <a:r>
              <a:rPr lang="en-US" sz="2800" dirty="0" smtClean="0">
                <a:latin typeface="Franklin Gothic Heavy" panose="020B0903020102020204" pitchFamily="34" charset="0"/>
              </a:rPr>
              <a:t>the </a:t>
            </a:r>
            <a:r>
              <a:rPr lang="en-US" sz="2800" dirty="0">
                <a:solidFill>
                  <a:schemeClr val="accent6">
                    <a:lumMod val="75000"/>
                  </a:schemeClr>
                </a:solidFill>
                <a:latin typeface="Franklin Gothic Heavy" panose="020B0903020102020204" pitchFamily="34" charset="0"/>
              </a:rPr>
              <a:t>foundations</a:t>
            </a:r>
            <a:r>
              <a:rPr lang="en-US" sz="2800" dirty="0">
                <a:latin typeface="Franklin Gothic Heavy" panose="020B0903020102020204" pitchFamily="34" charset="0"/>
              </a:rPr>
              <a:t> you identified</a:t>
            </a:r>
            <a:endParaRPr lang="en-US" sz="2800" dirty="0">
              <a:solidFill>
                <a:schemeClr val="accent6">
                  <a:lumMod val="75000"/>
                </a:schemeClr>
              </a:solidFill>
              <a:latin typeface="Franklin Gothic Heavy" panose="020B0903020102020204" pitchFamily="34" charset="0"/>
            </a:endParaRPr>
          </a:p>
        </p:txBody>
      </p:sp>
      <p:sp>
        <p:nvSpPr>
          <p:cNvPr id="6" name="Rectangle 5"/>
          <p:cNvSpPr/>
          <p:nvPr/>
        </p:nvSpPr>
        <p:spPr>
          <a:xfrm>
            <a:off x="7620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err="1" smtClean="0">
                <a:solidFill>
                  <a:schemeClr val="tx1"/>
                </a:solidFill>
              </a:rPr>
              <a:t>Consumerization</a:t>
            </a:r>
            <a:r>
              <a:rPr lang="en-US" b="1" dirty="0" smtClean="0">
                <a:solidFill>
                  <a:schemeClr val="tx1"/>
                </a:solidFill>
              </a:rPr>
              <a:t>:</a:t>
            </a:r>
          </a:p>
          <a:p>
            <a:pPr algn="ctr"/>
            <a:endParaRPr lang="en-US" b="1" dirty="0" smtClean="0">
              <a:solidFill>
                <a:schemeClr val="tx1"/>
              </a:solidFill>
            </a:endParaRPr>
          </a:p>
          <a:p>
            <a:pPr marL="285750" indent="-285750">
              <a:buFont typeface="Arial" panose="020B0604020202020204" pitchFamily="34" charset="0"/>
              <a:buChar char="•"/>
            </a:pPr>
            <a:r>
              <a:rPr lang="en-US" dirty="0" smtClean="0">
                <a:solidFill>
                  <a:schemeClr val="tx1"/>
                </a:solidFill>
              </a:rPr>
              <a:t>Policy</a:t>
            </a:r>
          </a:p>
          <a:p>
            <a:pPr marL="285750" indent="-285750">
              <a:buFont typeface="Arial" panose="020B0604020202020204" pitchFamily="34" charset="0"/>
              <a:buChar char="•"/>
            </a:pPr>
            <a:r>
              <a:rPr lang="en-US" dirty="0" smtClean="0">
                <a:solidFill>
                  <a:schemeClr val="tx1"/>
                </a:solidFill>
              </a:rPr>
              <a:t>Expectations</a:t>
            </a:r>
          </a:p>
          <a:p>
            <a:pPr marL="285750" indent="-285750">
              <a:buFont typeface="Arial" panose="020B0604020202020204" pitchFamily="34" charset="0"/>
              <a:buChar char="•"/>
            </a:pPr>
            <a:r>
              <a:rPr lang="en-US" dirty="0" smtClean="0">
                <a:solidFill>
                  <a:schemeClr val="tx1"/>
                </a:solidFill>
              </a:rPr>
              <a:t>Information Security - Devices</a:t>
            </a:r>
          </a:p>
          <a:p>
            <a:pPr marL="285750" indent="-285750">
              <a:buFont typeface="Arial" panose="020B0604020202020204" pitchFamily="34" charset="0"/>
              <a:buChar char="•"/>
            </a:pPr>
            <a:r>
              <a:rPr lang="en-US" dirty="0" smtClean="0">
                <a:solidFill>
                  <a:schemeClr val="tx1"/>
                </a:solidFill>
              </a:rPr>
              <a:t>Infrastructure – Demands</a:t>
            </a:r>
          </a:p>
          <a:p>
            <a:pPr marL="285750" indent="-285750">
              <a:buFont typeface="Arial" panose="020B0604020202020204" pitchFamily="34" charset="0"/>
              <a:buChar char="•"/>
            </a:pPr>
            <a:r>
              <a:rPr lang="en-US" dirty="0" smtClean="0">
                <a:solidFill>
                  <a:schemeClr val="tx1"/>
                </a:solidFill>
              </a:rPr>
              <a:t>Virtualization – critical to support</a:t>
            </a:r>
          </a:p>
          <a:p>
            <a:pPr marL="285750" indent="-285750">
              <a:buFont typeface="Arial" panose="020B0604020202020204" pitchFamily="34" charset="0"/>
              <a:buChar char="•"/>
            </a:pPr>
            <a:r>
              <a:rPr lang="en-US" dirty="0" smtClean="0">
                <a:solidFill>
                  <a:schemeClr val="tx1"/>
                </a:solidFill>
              </a:rPr>
              <a:t>Education for IT – Lots of people versed in lots of technologies</a:t>
            </a:r>
          </a:p>
          <a:p>
            <a:pPr algn="ctr"/>
            <a:endParaRPr lang="en-US" dirty="0">
              <a:solidFill>
                <a:schemeClr val="tx1"/>
              </a:solidFill>
            </a:endParaRPr>
          </a:p>
        </p:txBody>
      </p:sp>
      <p:sp>
        <p:nvSpPr>
          <p:cNvPr id="7" name="Rectangle 6"/>
          <p:cNvSpPr/>
          <p:nvPr/>
        </p:nvSpPr>
        <p:spPr>
          <a:xfrm>
            <a:off x="49530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tx1"/>
                </a:solidFill>
              </a:rPr>
              <a:t>Alternative Sourcing:</a:t>
            </a:r>
          </a:p>
          <a:p>
            <a:pPr algn="ctr"/>
            <a:endParaRPr lang="en-US" dirty="0">
              <a:solidFill>
                <a:schemeClr val="tx1"/>
              </a:solidFill>
            </a:endParaRPr>
          </a:p>
          <a:p>
            <a:pPr marL="285750" indent="-285750">
              <a:buFont typeface="Arial" panose="020B0604020202020204" pitchFamily="34" charset="0"/>
              <a:buChar char="•"/>
            </a:pPr>
            <a:r>
              <a:rPr lang="en-US" dirty="0" smtClean="0">
                <a:solidFill>
                  <a:schemeClr val="tx1"/>
                </a:solidFill>
              </a:rPr>
              <a:t>Skillsets – Contract negotiation</a:t>
            </a:r>
          </a:p>
          <a:p>
            <a:pPr marL="285750" indent="-285750">
              <a:buFont typeface="Arial" panose="020B0604020202020204" pitchFamily="34" charset="0"/>
              <a:buChar char="•"/>
            </a:pPr>
            <a:r>
              <a:rPr lang="en-US" dirty="0" smtClean="0">
                <a:solidFill>
                  <a:schemeClr val="tx1"/>
                </a:solidFill>
              </a:rPr>
              <a:t>Strong partnerships</a:t>
            </a:r>
          </a:p>
          <a:p>
            <a:pPr marL="742950" lvl="1" indent="-285750">
              <a:buFont typeface="Arial" panose="020B0604020202020204" pitchFamily="34" charset="0"/>
              <a:buChar char="•"/>
            </a:pPr>
            <a:r>
              <a:rPr lang="en-US" dirty="0" smtClean="0">
                <a:solidFill>
                  <a:schemeClr val="tx1"/>
                </a:solidFill>
              </a:rPr>
              <a:t>Counsel</a:t>
            </a:r>
          </a:p>
          <a:p>
            <a:pPr marL="742950" lvl="1" indent="-285750">
              <a:buFont typeface="Arial" panose="020B0604020202020204" pitchFamily="34" charset="0"/>
              <a:buChar char="•"/>
            </a:pPr>
            <a:r>
              <a:rPr lang="en-US" dirty="0" smtClean="0">
                <a:solidFill>
                  <a:schemeClr val="tx1"/>
                </a:solidFill>
              </a:rPr>
              <a:t>Prof. Community</a:t>
            </a:r>
          </a:p>
          <a:p>
            <a:pPr marL="285750" indent="-285750">
              <a:buFont typeface="Arial" panose="020B0604020202020204" pitchFamily="34" charset="0"/>
              <a:buChar char="•"/>
            </a:pPr>
            <a:r>
              <a:rPr lang="en-US" dirty="0" smtClean="0">
                <a:solidFill>
                  <a:schemeClr val="tx1"/>
                </a:solidFill>
              </a:rPr>
              <a:t>Shift capacity to services awareness</a:t>
            </a:r>
          </a:p>
          <a:p>
            <a:pPr marL="285750" indent="-285750">
              <a:buFont typeface="Arial" panose="020B0604020202020204" pitchFamily="34" charset="0"/>
              <a:buChar char="•"/>
            </a:pPr>
            <a:r>
              <a:rPr lang="en-US" dirty="0" smtClean="0">
                <a:solidFill>
                  <a:schemeClr val="tx1"/>
                </a:solidFill>
              </a:rPr>
              <a:t>Service provider -&gt; service broker</a:t>
            </a:r>
          </a:p>
          <a:p>
            <a:pPr marL="285750" indent="-285750">
              <a:buFont typeface="Arial" panose="020B0604020202020204" pitchFamily="34" charset="0"/>
              <a:buChar char="•"/>
            </a:pPr>
            <a:r>
              <a:rPr lang="en-US" dirty="0" smtClean="0">
                <a:solidFill>
                  <a:schemeClr val="tx1"/>
                </a:solidFill>
              </a:rPr>
              <a:t>Repurpose staff as needs change</a:t>
            </a:r>
          </a:p>
          <a:p>
            <a:pPr marL="285750" indent="-285750">
              <a:buFont typeface="Arial" panose="020B0604020202020204" pitchFamily="34" charset="0"/>
              <a:buChar char="•"/>
            </a:pPr>
            <a:r>
              <a:rPr lang="en-US" dirty="0" smtClean="0">
                <a:solidFill>
                  <a:schemeClr val="tx1"/>
                </a:solidFill>
              </a:rPr>
              <a:t>Culture</a:t>
            </a:r>
          </a:p>
          <a:p>
            <a:pPr marL="742950" lvl="1" indent="-285750">
              <a:buFont typeface="Arial" panose="020B0604020202020204" pitchFamily="34" charset="0"/>
              <a:buChar char="•"/>
            </a:pPr>
            <a:r>
              <a:rPr lang="en-US" dirty="0" smtClean="0">
                <a:solidFill>
                  <a:schemeClr val="tx1"/>
                </a:solidFill>
              </a:rPr>
              <a:t>reset expectations in new way</a:t>
            </a:r>
          </a:p>
          <a:p>
            <a:pPr marL="742950" lvl="1" indent="-285750">
              <a:buFont typeface="Arial" panose="020B0604020202020204" pitchFamily="34" charset="0"/>
              <a:buChar char="•"/>
            </a:pPr>
            <a:r>
              <a:rPr lang="en-US" dirty="0" smtClean="0">
                <a:solidFill>
                  <a:schemeClr val="tx1"/>
                </a:solidFill>
              </a:rPr>
              <a:t>Accept rapid evolution</a:t>
            </a:r>
          </a:p>
          <a:p>
            <a:pPr marL="285750" indent="-285750">
              <a:buFont typeface="Arial" panose="020B0604020202020204" pitchFamily="34" charset="0"/>
              <a:buChar char="•"/>
            </a:pPr>
            <a:r>
              <a:rPr lang="en-US" dirty="0" smtClean="0">
                <a:solidFill>
                  <a:schemeClr val="tx1"/>
                </a:solidFill>
              </a:rPr>
              <a:t>Buy-in – not 100% individually, but serve the greater good.</a:t>
            </a:r>
          </a:p>
          <a:p>
            <a:pPr marL="285750" indent="-285750">
              <a:buFont typeface="Arial" panose="020B0604020202020204" pitchFamily="34" charset="0"/>
              <a:buChar char="•"/>
            </a:pPr>
            <a:endParaRPr lang="en-US" dirty="0" smtClean="0">
              <a:solidFill>
                <a:schemeClr val="tx1"/>
              </a:solidFill>
            </a:endParaRPr>
          </a:p>
        </p:txBody>
      </p:sp>
    </p:spTree>
    <p:extLst>
      <p:ext uri="{BB962C8B-B14F-4D97-AF65-F5344CB8AC3E}">
        <p14:creationId xmlns:p14="http://schemas.microsoft.com/office/powerpoint/2010/main" val="3077734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423756">
            <a:off x="266" y="367069"/>
            <a:ext cx="2286000" cy="56686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Notes from 4/1/14 session</a:t>
            </a:r>
            <a:endParaRPr lang="en-US" sz="1600" dirty="0"/>
          </a:p>
        </p:txBody>
      </p:sp>
      <p:sp>
        <p:nvSpPr>
          <p:cNvPr id="5" name="TextBox 4"/>
          <p:cNvSpPr txBox="1"/>
          <p:nvPr/>
        </p:nvSpPr>
        <p:spPr>
          <a:xfrm>
            <a:off x="457200" y="304800"/>
            <a:ext cx="8229600" cy="954107"/>
          </a:xfrm>
          <a:prstGeom prst="rect">
            <a:avLst/>
          </a:prstGeom>
          <a:noFill/>
        </p:spPr>
        <p:txBody>
          <a:bodyPr wrap="square" rtlCol="0">
            <a:spAutoFit/>
          </a:bodyPr>
          <a:lstStyle/>
          <a:p>
            <a:pPr algn="ctr"/>
            <a:r>
              <a:rPr lang="en-US" sz="2800" dirty="0">
                <a:latin typeface="Franklin Gothic Heavy" panose="020B0903020102020204" pitchFamily="34" charset="0"/>
              </a:rPr>
              <a:t>Report out to the room </a:t>
            </a:r>
            <a:r>
              <a:rPr lang="en-US" sz="2800" dirty="0" smtClean="0">
                <a:latin typeface="Franklin Gothic Heavy" panose="020B0903020102020204" pitchFamily="34" charset="0"/>
              </a:rPr>
              <a:t/>
            </a:r>
            <a:br>
              <a:rPr lang="en-US" sz="2800" dirty="0" smtClean="0">
                <a:latin typeface="Franklin Gothic Heavy" panose="020B0903020102020204" pitchFamily="34" charset="0"/>
              </a:rPr>
            </a:br>
            <a:r>
              <a:rPr lang="en-US" sz="2800" dirty="0" smtClean="0">
                <a:latin typeface="Franklin Gothic Heavy" panose="020B0903020102020204" pitchFamily="34" charset="0"/>
              </a:rPr>
              <a:t>the </a:t>
            </a:r>
            <a:r>
              <a:rPr lang="en-US" sz="2800" dirty="0">
                <a:solidFill>
                  <a:schemeClr val="accent6">
                    <a:lumMod val="75000"/>
                  </a:schemeClr>
                </a:solidFill>
                <a:latin typeface="Franklin Gothic Heavy" panose="020B0903020102020204" pitchFamily="34" charset="0"/>
              </a:rPr>
              <a:t>foundations</a:t>
            </a:r>
            <a:r>
              <a:rPr lang="en-US" sz="2800" dirty="0">
                <a:latin typeface="Franklin Gothic Heavy" panose="020B0903020102020204" pitchFamily="34" charset="0"/>
              </a:rPr>
              <a:t> you identified</a:t>
            </a:r>
            <a:endParaRPr lang="en-US" sz="2800" dirty="0">
              <a:solidFill>
                <a:schemeClr val="accent6">
                  <a:lumMod val="75000"/>
                </a:schemeClr>
              </a:solidFill>
              <a:latin typeface="Franklin Gothic Heavy" panose="020B0903020102020204" pitchFamily="34" charset="0"/>
            </a:endParaRPr>
          </a:p>
        </p:txBody>
      </p:sp>
      <p:sp>
        <p:nvSpPr>
          <p:cNvPr id="6" name="Rectangle 5"/>
          <p:cNvSpPr/>
          <p:nvPr/>
        </p:nvSpPr>
        <p:spPr>
          <a:xfrm>
            <a:off x="2857500" y="1600200"/>
            <a:ext cx="3429000" cy="4953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tx1"/>
                </a:solidFill>
              </a:rPr>
              <a:t>High User Expectations:</a:t>
            </a:r>
          </a:p>
          <a:p>
            <a:pPr algn="ctr"/>
            <a:endParaRPr lang="en-US" b="1" dirty="0" smtClean="0">
              <a:solidFill>
                <a:schemeClr val="tx1"/>
              </a:solidFill>
            </a:endParaRPr>
          </a:p>
          <a:p>
            <a:pPr marL="285750" indent="-285750">
              <a:buFont typeface="Arial" panose="020B0604020202020204" pitchFamily="34" charset="0"/>
              <a:buChar char="•"/>
            </a:pPr>
            <a:r>
              <a:rPr lang="en-US" dirty="0" smtClean="0">
                <a:solidFill>
                  <a:schemeClr val="tx1"/>
                </a:solidFill>
              </a:rPr>
              <a:t>Vendors - How products can support these:</a:t>
            </a:r>
          </a:p>
          <a:p>
            <a:pPr marL="742950" lvl="1" indent="-285750">
              <a:buFont typeface="Arial" panose="020B0604020202020204" pitchFamily="34" charset="0"/>
              <a:buChar char="•"/>
            </a:pPr>
            <a:r>
              <a:rPr lang="en-US" dirty="0" smtClean="0">
                <a:solidFill>
                  <a:schemeClr val="tx1"/>
                </a:solidFill>
              </a:rPr>
              <a:t>Technology</a:t>
            </a:r>
          </a:p>
          <a:p>
            <a:pPr marL="742950" lvl="1" indent="-285750">
              <a:buFont typeface="Arial" panose="020B0604020202020204" pitchFamily="34" charset="0"/>
              <a:buChar char="•"/>
            </a:pPr>
            <a:r>
              <a:rPr lang="en-US" dirty="0" smtClean="0">
                <a:solidFill>
                  <a:schemeClr val="tx1"/>
                </a:solidFill>
              </a:rPr>
              <a:t>Policy</a:t>
            </a:r>
          </a:p>
          <a:p>
            <a:pPr marL="742950" lvl="1" indent="-285750">
              <a:buFont typeface="Arial" panose="020B0604020202020204" pitchFamily="34" charset="0"/>
              <a:buChar char="•"/>
            </a:pPr>
            <a:r>
              <a:rPr lang="en-US" dirty="0" smtClean="0">
                <a:solidFill>
                  <a:schemeClr val="tx1"/>
                </a:solidFill>
              </a:rPr>
              <a:t>Culture</a:t>
            </a:r>
          </a:p>
          <a:p>
            <a:pPr marL="285750" indent="-285750">
              <a:buFont typeface="Arial" panose="020B0604020202020204" pitchFamily="34" charset="0"/>
              <a:buChar char="•"/>
            </a:pPr>
            <a:r>
              <a:rPr lang="en-US" dirty="0" smtClean="0">
                <a:solidFill>
                  <a:schemeClr val="tx1"/>
                </a:solidFill>
              </a:rPr>
              <a:t>Internal culture</a:t>
            </a:r>
          </a:p>
          <a:p>
            <a:pPr marL="742950" lvl="1" indent="-285750">
              <a:buFont typeface="Arial" panose="020B0604020202020204" pitchFamily="34" charset="0"/>
              <a:buChar char="•"/>
            </a:pPr>
            <a:r>
              <a:rPr lang="en-US" dirty="0" smtClean="0">
                <a:solidFill>
                  <a:schemeClr val="tx1"/>
                </a:solidFill>
              </a:rPr>
              <a:t>Are we service providers or their to meet user expectations</a:t>
            </a:r>
          </a:p>
          <a:p>
            <a:pPr marL="285750" indent="-285750">
              <a:buFont typeface="Arial" panose="020B0604020202020204" pitchFamily="34" charset="0"/>
              <a:buChar char="•"/>
            </a:pPr>
            <a:r>
              <a:rPr lang="en-US" dirty="0" smtClean="0">
                <a:solidFill>
                  <a:schemeClr val="tx1"/>
                </a:solidFill>
              </a:rPr>
              <a:t>Survey user expectations</a:t>
            </a:r>
          </a:p>
          <a:p>
            <a:pPr marL="285750" indent="-285750">
              <a:buFont typeface="Arial" panose="020B0604020202020204" pitchFamily="34" charset="0"/>
              <a:buChar char="•"/>
            </a:pPr>
            <a:r>
              <a:rPr lang="en-US" dirty="0" smtClean="0">
                <a:solidFill>
                  <a:schemeClr val="tx1"/>
                </a:solidFill>
              </a:rPr>
              <a:t>Interfaces, clean U.I.X.</a:t>
            </a:r>
          </a:p>
          <a:p>
            <a:pPr marL="285750" indent="-285750">
              <a:buFont typeface="Arial" panose="020B0604020202020204" pitchFamily="34" charset="0"/>
              <a:buChar char="•"/>
            </a:pPr>
            <a:r>
              <a:rPr lang="en-US" dirty="0" smtClean="0">
                <a:solidFill>
                  <a:schemeClr val="tx1"/>
                </a:solidFill>
              </a:rPr>
              <a:t>Communication / Outreach</a:t>
            </a:r>
          </a:p>
          <a:p>
            <a:pPr algn="ctr"/>
            <a:endParaRPr lang="en-US" dirty="0">
              <a:solidFill>
                <a:schemeClr val="tx1"/>
              </a:solidFill>
            </a:endParaRPr>
          </a:p>
        </p:txBody>
      </p:sp>
    </p:spTree>
    <p:extLst>
      <p:ext uri="{BB962C8B-B14F-4D97-AF65-F5344CB8AC3E}">
        <p14:creationId xmlns:p14="http://schemas.microsoft.com/office/powerpoint/2010/main" val="2995674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flipH="1" flipV="1">
            <a:off x="5483305" y="1705064"/>
            <a:ext cx="3660694" cy="1752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3828633"/>
            <a:ext cx="8229600" cy="2800767"/>
          </a:xfrm>
          <a:prstGeom prst="rect">
            <a:avLst/>
          </a:prstGeom>
          <a:noFill/>
        </p:spPr>
        <p:txBody>
          <a:bodyPr wrap="square" rtlCol="0">
            <a:spAutoFit/>
          </a:bodyPr>
          <a:lstStyle/>
          <a:p>
            <a:pPr algn="ctr"/>
            <a:r>
              <a:rPr lang="en-US" sz="4400" dirty="0" smtClean="0">
                <a:latin typeface="Franklin Gothic Heavy" panose="020B0903020102020204" pitchFamily="34" charset="0"/>
              </a:rPr>
              <a:t>Work with your team (at your institution) to identify </a:t>
            </a:r>
            <a:r>
              <a:rPr lang="en-US" sz="4400" dirty="0" smtClean="0">
                <a:solidFill>
                  <a:schemeClr val="accent6">
                    <a:lumMod val="75000"/>
                  </a:schemeClr>
                </a:solidFill>
                <a:latin typeface="Franklin Gothic Heavy" panose="020B0903020102020204" pitchFamily="34" charset="0"/>
              </a:rPr>
              <a:t>gaps</a:t>
            </a:r>
            <a:r>
              <a:rPr lang="en-US" sz="4400" dirty="0" smtClean="0">
                <a:latin typeface="Franklin Gothic Heavy" panose="020B0903020102020204" pitchFamily="34" charset="0"/>
              </a:rPr>
              <a:t> and define (and implement) your </a:t>
            </a:r>
            <a:r>
              <a:rPr lang="en-US" sz="4400" dirty="0" smtClean="0">
                <a:solidFill>
                  <a:schemeClr val="accent6">
                    <a:lumMod val="75000"/>
                  </a:schemeClr>
                </a:solidFill>
                <a:latin typeface="Franklin Gothic Heavy" panose="020B0903020102020204" pitchFamily="34" charset="0"/>
              </a:rPr>
              <a:t>action plan</a:t>
            </a:r>
            <a:endParaRPr lang="en-US" sz="4400" dirty="0">
              <a:solidFill>
                <a:schemeClr val="accent6">
                  <a:lumMod val="75000"/>
                </a:schemeClr>
              </a:solidFill>
              <a:latin typeface="Franklin Gothic Heavy" panose="020B0903020102020204" pitchFamily="34" charset="0"/>
            </a:endParaRPr>
          </a:p>
        </p:txBody>
      </p:sp>
      <p:sp>
        <p:nvSpPr>
          <p:cNvPr id="2" name="Rectangle 1"/>
          <p:cNvSpPr/>
          <p:nvPr/>
        </p:nvSpPr>
        <p:spPr>
          <a:xfrm>
            <a:off x="0" y="0"/>
            <a:ext cx="9144000" cy="10668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Franklin Gothic Medium" panose="020B0603020102020204" pitchFamily="34" charset="0"/>
              </a:rPr>
              <a:t>Your Homework (yup, Homework!)</a:t>
            </a:r>
            <a:endParaRPr lang="en-US" sz="4000" b="1" dirty="0">
              <a:solidFill>
                <a:schemeClr val="tx1"/>
              </a:solidFill>
              <a:latin typeface="Franklin Gothic Medium" panose="020B0603020102020204" pitchFamily="34" charset="0"/>
            </a:endParaRPr>
          </a:p>
        </p:txBody>
      </p:sp>
      <p:grpSp>
        <p:nvGrpSpPr>
          <p:cNvPr id="7" name="Group 6"/>
          <p:cNvGrpSpPr/>
          <p:nvPr/>
        </p:nvGrpSpPr>
        <p:grpSpPr>
          <a:xfrm>
            <a:off x="76200" y="1828800"/>
            <a:ext cx="8839200" cy="1352729"/>
            <a:chOff x="76200" y="2971800"/>
            <a:chExt cx="8839200" cy="1352729"/>
          </a:xfrm>
        </p:grpSpPr>
        <p:sp>
          <p:nvSpPr>
            <p:cNvPr id="10" name="Right Arrow 9"/>
            <p:cNvSpPr/>
            <p:nvPr/>
          </p:nvSpPr>
          <p:spPr>
            <a:xfrm>
              <a:off x="1650746"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5506"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12" name="Rectangle 11"/>
            <p:cNvSpPr/>
            <p:nvPr/>
          </p:nvSpPr>
          <p:spPr>
            <a:xfrm>
              <a:off x="2057400"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13" name="Rectangle 12"/>
            <p:cNvSpPr/>
            <p:nvPr/>
          </p:nvSpPr>
          <p:spPr>
            <a:xfrm>
              <a:off x="3889294"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14" name="Rectangle 13"/>
            <p:cNvSpPr/>
            <p:nvPr/>
          </p:nvSpPr>
          <p:spPr>
            <a:xfrm>
              <a:off x="5721188"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15" name="Rectangle 14"/>
            <p:cNvSpPr/>
            <p:nvPr/>
          </p:nvSpPr>
          <p:spPr>
            <a:xfrm>
              <a:off x="7553079" y="31242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7" name="Right Arrow 16"/>
            <p:cNvSpPr/>
            <p:nvPr/>
          </p:nvSpPr>
          <p:spPr>
            <a:xfrm>
              <a:off x="3482640"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314534"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46428" y="35338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62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21" name="Rectangle 20"/>
            <p:cNvSpPr/>
            <p:nvPr/>
          </p:nvSpPr>
          <p:spPr>
            <a:xfrm>
              <a:off x="19050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22" name="Rectangle 21"/>
            <p:cNvSpPr/>
            <p:nvPr/>
          </p:nvSpPr>
          <p:spPr>
            <a:xfrm>
              <a:off x="37338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23" name="Rectangle 22"/>
            <p:cNvSpPr/>
            <p:nvPr/>
          </p:nvSpPr>
          <p:spPr>
            <a:xfrm>
              <a:off x="55626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24" name="Rectangle 23"/>
            <p:cNvSpPr/>
            <p:nvPr/>
          </p:nvSpPr>
          <p:spPr>
            <a:xfrm>
              <a:off x="7391400" y="29718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grpSp>
    </p:spTree>
    <p:extLst>
      <p:ext uri="{BB962C8B-B14F-4D97-AF65-F5344CB8AC3E}">
        <p14:creationId xmlns:p14="http://schemas.microsoft.com/office/powerpoint/2010/main" val="10701954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ranklin Gothic Medium"/>
                <a:cs typeface="Franklin Gothic Medium"/>
              </a:rPr>
              <a:t>Debrief</a:t>
            </a:r>
            <a:endParaRPr lang="en-US" dirty="0"/>
          </a:p>
        </p:txBody>
      </p:sp>
      <p:sp>
        <p:nvSpPr>
          <p:cNvPr id="3" name="Content Placeholder 2"/>
          <p:cNvSpPr>
            <a:spLocks noGrp="1"/>
          </p:cNvSpPr>
          <p:nvPr>
            <p:ph idx="1"/>
          </p:nvPr>
        </p:nvSpPr>
        <p:spPr/>
        <p:txBody>
          <a:bodyPr/>
          <a:lstStyle/>
          <a:p>
            <a:r>
              <a:rPr lang="en-US" dirty="0" smtClean="0"/>
              <a:t>Does this model help / work?</a:t>
            </a:r>
          </a:p>
          <a:p>
            <a:r>
              <a:rPr lang="en-US" dirty="0" smtClean="0"/>
              <a:t>Is it missing any steps?</a:t>
            </a:r>
          </a:p>
          <a:p>
            <a:r>
              <a:rPr lang="en-US" dirty="0" smtClean="0"/>
              <a:t>How do you turn these into actionable items?</a:t>
            </a:r>
          </a:p>
        </p:txBody>
      </p:sp>
      <p:sp>
        <p:nvSpPr>
          <p:cNvPr id="4" name="Right Arrow 3"/>
          <p:cNvSpPr/>
          <p:nvPr/>
        </p:nvSpPr>
        <p:spPr>
          <a:xfrm>
            <a:off x="1650746" y="57436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25506" y="53340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6" name="Rectangle 5"/>
          <p:cNvSpPr/>
          <p:nvPr/>
        </p:nvSpPr>
        <p:spPr>
          <a:xfrm>
            <a:off x="2057400" y="53340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7" name="Rectangle 6"/>
          <p:cNvSpPr/>
          <p:nvPr/>
        </p:nvSpPr>
        <p:spPr>
          <a:xfrm>
            <a:off x="3889294" y="53340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8" name="Rectangle 7"/>
          <p:cNvSpPr/>
          <p:nvPr/>
        </p:nvSpPr>
        <p:spPr>
          <a:xfrm>
            <a:off x="5721188" y="53340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9" name="Rectangle 8"/>
          <p:cNvSpPr/>
          <p:nvPr/>
        </p:nvSpPr>
        <p:spPr>
          <a:xfrm>
            <a:off x="7553079" y="53340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10" name="Right Arrow 9"/>
          <p:cNvSpPr/>
          <p:nvPr/>
        </p:nvSpPr>
        <p:spPr>
          <a:xfrm>
            <a:off x="3482640" y="57436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5314534" y="57436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7146428" y="57436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6200" y="5181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14" name="Rectangle 13"/>
          <p:cNvSpPr/>
          <p:nvPr/>
        </p:nvSpPr>
        <p:spPr>
          <a:xfrm>
            <a:off x="1905000" y="5181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15" name="Rectangle 14"/>
          <p:cNvSpPr/>
          <p:nvPr/>
        </p:nvSpPr>
        <p:spPr>
          <a:xfrm>
            <a:off x="3733800" y="5181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16" name="Rectangle 15"/>
          <p:cNvSpPr/>
          <p:nvPr/>
        </p:nvSpPr>
        <p:spPr>
          <a:xfrm>
            <a:off x="5562600" y="5181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17" name="Rectangle 16"/>
          <p:cNvSpPr/>
          <p:nvPr/>
        </p:nvSpPr>
        <p:spPr>
          <a:xfrm>
            <a:off x="7391400" y="51816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528903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Franklin Gothic Medium"/>
                <a:cs typeface="Franklin Gothic Medium"/>
              </a:rPr>
              <a:t>Thanks for your time!</a:t>
            </a:r>
            <a:endParaRPr lang="en-US" b="1" dirty="0">
              <a:latin typeface="Franklin Gothic Medium"/>
              <a:cs typeface="Franklin Gothic Medium"/>
            </a:endParaRPr>
          </a:p>
        </p:txBody>
      </p:sp>
      <p:cxnSp>
        <p:nvCxnSpPr>
          <p:cNvPr id="21" name="Straight Connector 20"/>
          <p:cNvCxnSpPr/>
          <p:nvPr/>
        </p:nvCxnSpPr>
        <p:spPr>
          <a:xfrm>
            <a:off x="457200" y="5181600"/>
            <a:ext cx="8229600"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 y="5334000"/>
            <a:ext cx="8229600" cy="830997"/>
          </a:xfrm>
          <a:prstGeom prst="rect">
            <a:avLst/>
          </a:prstGeom>
          <a:noFill/>
        </p:spPr>
        <p:txBody>
          <a:bodyPr wrap="square" rtlCol="0">
            <a:spAutoFit/>
          </a:bodyPr>
          <a:lstStyle/>
          <a:p>
            <a:r>
              <a:rPr lang="en-US" sz="1600" b="1" dirty="0" smtClean="0">
                <a:solidFill>
                  <a:schemeClr val="accent5">
                    <a:lumMod val="75000"/>
                  </a:schemeClr>
                </a:solidFill>
                <a:latin typeface="Franklin Gothic Medium"/>
                <a:cs typeface="Franklin Gothic Medium"/>
              </a:rPr>
              <a:t>ITHACA COLLEGE</a:t>
            </a:r>
          </a:p>
          <a:p>
            <a:r>
              <a:rPr lang="en-US" sz="1600" dirty="0" smtClean="0"/>
              <a:t>Beth Rugg, Asst. </a:t>
            </a:r>
            <a:r>
              <a:rPr lang="en-US" sz="1600" dirty="0"/>
              <a:t>Director, Technology and Instructional Support </a:t>
            </a:r>
            <a:r>
              <a:rPr lang="en-US" sz="1600" dirty="0" smtClean="0"/>
              <a:t>Services, </a:t>
            </a:r>
            <a:r>
              <a:rPr lang="en-US" sz="1600" dirty="0" smtClean="0">
                <a:solidFill>
                  <a:schemeClr val="accent5">
                    <a:lumMod val="75000"/>
                  </a:schemeClr>
                </a:solidFill>
              </a:rPr>
              <a:t>erugg@ithaca.edu</a:t>
            </a:r>
            <a:r>
              <a:rPr lang="en-US" sz="1600" dirty="0" smtClean="0"/>
              <a:t> </a:t>
            </a:r>
          </a:p>
          <a:p>
            <a:r>
              <a:rPr lang="en-US" sz="1600" dirty="0" smtClean="0"/>
              <a:t>David Weil, Director, Enterprise Application Services, </a:t>
            </a:r>
            <a:r>
              <a:rPr lang="en-US" sz="1600" dirty="0" smtClean="0">
                <a:solidFill>
                  <a:schemeClr val="accent5">
                    <a:lumMod val="75000"/>
                  </a:schemeClr>
                </a:solidFill>
              </a:rPr>
              <a:t>dweil@ithaca.edu</a:t>
            </a:r>
            <a:r>
              <a:rPr lang="en-US" sz="1600" dirty="0" smtClean="0"/>
              <a:t> </a:t>
            </a:r>
            <a:endParaRPr lang="en-US" sz="1600" dirty="0"/>
          </a:p>
        </p:txBody>
      </p:sp>
      <p:sp>
        <p:nvSpPr>
          <p:cNvPr id="23" name="TextBox 22"/>
          <p:cNvSpPr txBox="1"/>
          <p:nvPr/>
        </p:nvSpPr>
        <p:spPr>
          <a:xfrm>
            <a:off x="457200" y="1905000"/>
            <a:ext cx="8229600" cy="2677656"/>
          </a:xfrm>
          <a:prstGeom prst="rect">
            <a:avLst/>
          </a:prstGeom>
          <a:noFill/>
        </p:spPr>
        <p:txBody>
          <a:bodyPr wrap="square" rtlCol="0">
            <a:spAutoFit/>
          </a:bodyPr>
          <a:lstStyle/>
          <a:p>
            <a:pPr algn="ctr"/>
            <a:r>
              <a:rPr lang="en-US" sz="2800" dirty="0" smtClean="0"/>
              <a:t>These slides, copies of the handouts, and the brainstorming notes from the session will be </a:t>
            </a:r>
            <a:br>
              <a:rPr lang="en-US" sz="2800" dirty="0" smtClean="0"/>
            </a:br>
            <a:r>
              <a:rPr lang="en-US" sz="2800" dirty="0" smtClean="0"/>
              <a:t>posted to the conference Web site shortly.</a:t>
            </a:r>
          </a:p>
          <a:p>
            <a:pPr algn="ctr"/>
            <a:endParaRPr lang="en-US" sz="2800" dirty="0"/>
          </a:p>
          <a:p>
            <a:pPr algn="ctr"/>
            <a:r>
              <a:rPr lang="en-US" sz="2800" b="1" dirty="0" smtClean="0">
                <a:solidFill>
                  <a:schemeClr val="accent6">
                    <a:lumMod val="75000"/>
                  </a:schemeClr>
                </a:solidFill>
              </a:rPr>
              <a:t>Please remember to evaluate this </a:t>
            </a:r>
            <a:br>
              <a:rPr lang="en-US" sz="2800" b="1" dirty="0" smtClean="0">
                <a:solidFill>
                  <a:schemeClr val="accent6">
                    <a:lumMod val="75000"/>
                  </a:schemeClr>
                </a:solidFill>
              </a:rPr>
            </a:br>
            <a:r>
              <a:rPr lang="en-US" sz="2800" b="1" dirty="0" smtClean="0">
                <a:solidFill>
                  <a:schemeClr val="accent6">
                    <a:lumMod val="75000"/>
                  </a:schemeClr>
                </a:solidFill>
              </a:rPr>
              <a:t>session using the mobile app – thanks!</a:t>
            </a:r>
            <a:endParaRPr lang="en-US" sz="2800" b="1" dirty="0">
              <a:solidFill>
                <a:schemeClr val="accent6">
                  <a:lumMod val="75000"/>
                </a:schemeClr>
              </a:solidFill>
            </a:endParaRPr>
          </a:p>
        </p:txBody>
      </p:sp>
    </p:spTree>
    <p:extLst>
      <p:ext uri="{BB962C8B-B14F-4D97-AF65-F5344CB8AC3E}">
        <p14:creationId xmlns:p14="http://schemas.microsoft.com/office/powerpoint/2010/main" val="2432116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ranklin Gothic Medium"/>
                <a:cs typeface="Franklin Gothic Medium"/>
              </a:rPr>
              <a:t>Some Working Definitions</a:t>
            </a:r>
            <a:endParaRPr lang="en-US" dirty="0">
              <a:latin typeface="Franklin Gothic Medium"/>
              <a:cs typeface="Franklin Gothic Medium"/>
            </a:endParaRPr>
          </a:p>
        </p:txBody>
      </p:sp>
      <p:sp>
        <p:nvSpPr>
          <p:cNvPr id="4" name="Rectangle 3"/>
          <p:cNvSpPr/>
          <p:nvPr/>
        </p:nvSpPr>
        <p:spPr>
          <a:xfrm>
            <a:off x="457200" y="1752600"/>
            <a:ext cx="8229600" cy="3139321"/>
          </a:xfrm>
          <a:prstGeom prst="rect">
            <a:avLst/>
          </a:prstGeom>
        </p:spPr>
        <p:txBody>
          <a:bodyPr wrap="square">
            <a:spAutoFit/>
          </a:bodyPr>
          <a:lstStyle/>
          <a:p>
            <a:r>
              <a:rPr lang="en-US" b="1" dirty="0" smtClean="0">
                <a:solidFill>
                  <a:schemeClr val="accent5">
                    <a:lumMod val="75000"/>
                  </a:schemeClr>
                </a:solidFill>
                <a:latin typeface="Franklin Gothic Medium"/>
                <a:cs typeface="Franklin Gothic Medium"/>
              </a:rPr>
              <a:t>DISRUPTIVE:</a:t>
            </a:r>
            <a:br>
              <a:rPr lang="en-US" b="1" dirty="0" smtClean="0">
                <a:solidFill>
                  <a:schemeClr val="accent5">
                    <a:lumMod val="75000"/>
                  </a:schemeClr>
                </a:solidFill>
                <a:latin typeface="Franklin Gothic Medium"/>
                <a:cs typeface="Franklin Gothic Medium"/>
              </a:rPr>
            </a:br>
            <a:r>
              <a:rPr lang="en-US" dirty="0"/>
              <a:t>A</a:t>
            </a:r>
            <a:r>
              <a:rPr lang="en-US" dirty="0" smtClean="0"/>
              <a:t>ctivities</a:t>
            </a:r>
            <a:r>
              <a:rPr lang="en-US" dirty="0"/>
              <a:t>, trends, products, innovations that threaten </a:t>
            </a:r>
            <a:r>
              <a:rPr lang="en-US" dirty="0" smtClean="0"/>
              <a:t>and/or </a:t>
            </a:r>
            <a:r>
              <a:rPr lang="en-US" dirty="0"/>
              <a:t>challenge the status quo </a:t>
            </a:r>
            <a:r>
              <a:rPr lang="en-US" dirty="0" smtClean="0"/>
              <a:t/>
            </a:r>
            <a:br>
              <a:rPr lang="en-US" dirty="0" smtClean="0"/>
            </a:br>
            <a:r>
              <a:rPr lang="en-US" dirty="0" smtClean="0"/>
              <a:t/>
            </a:r>
            <a:br>
              <a:rPr lang="en-US" dirty="0" smtClean="0"/>
            </a:br>
            <a:r>
              <a:rPr lang="en-US" dirty="0" smtClean="0"/>
              <a:t>Example</a:t>
            </a:r>
            <a:r>
              <a:rPr lang="en-US" dirty="0"/>
              <a:t>: </a:t>
            </a:r>
            <a:r>
              <a:rPr lang="en-US" b="1" dirty="0" smtClean="0">
                <a:solidFill>
                  <a:srgbClr val="E46C0A"/>
                </a:solidFill>
              </a:rPr>
              <a:t>MOOC</a:t>
            </a:r>
          </a:p>
          <a:p>
            <a:endParaRPr lang="en-US" dirty="0" smtClean="0"/>
          </a:p>
          <a:p>
            <a:endParaRPr lang="en-US" dirty="0"/>
          </a:p>
          <a:p>
            <a:r>
              <a:rPr lang="en-US" b="1" dirty="0" smtClean="0">
                <a:solidFill>
                  <a:schemeClr val="accent5">
                    <a:lumMod val="75000"/>
                  </a:schemeClr>
                </a:solidFill>
                <a:latin typeface="Franklin Gothic Medium"/>
                <a:cs typeface="Franklin Gothic Medium"/>
              </a:rPr>
              <a:t>INNOVATIVE:</a:t>
            </a:r>
          </a:p>
          <a:p>
            <a:r>
              <a:rPr lang="en-US" dirty="0" smtClean="0"/>
              <a:t>New technologies, ideas, inventions, ways of doing things, and the expectations that they create</a:t>
            </a:r>
            <a:br>
              <a:rPr lang="en-US" dirty="0" smtClean="0"/>
            </a:br>
            <a:r>
              <a:rPr lang="en-US" dirty="0" smtClean="0"/>
              <a:t/>
            </a:r>
            <a:br>
              <a:rPr lang="en-US" dirty="0" smtClean="0"/>
            </a:br>
            <a:r>
              <a:rPr lang="en-US" dirty="0" smtClean="0">
                <a:solidFill>
                  <a:srgbClr val="000000"/>
                </a:solidFill>
              </a:rPr>
              <a:t>Examples</a:t>
            </a:r>
            <a:r>
              <a:rPr lang="en-US" dirty="0">
                <a:solidFill>
                  <a:srgbClr val="000000"/>
                </a:solidFill>
              </a:rPr>
              <a:t>: </a:t>
            </a:r>
            <a:r>
              <a:rPr lang="en-US" b="1" dirty="0" err="1">
                <a:solidFill>
                  <a:srgbClr val="E46C0A"/>
                </a:solidFill>
              </a:rPr>
              <a:t>Dropbox</a:t>
            </a:r>
            <a:r>
              <a:rPr lang="en-US" b="1" dirty="0">
                <a:solidFill>
                  <a:srgbClr val="E46C0A"/>
                </a:solidFill>
              </a:rPr>
              <a:t>, </a:t>
            </a:r>
            <a:r>
              <a:rPr lang="en-US" b="1" dirty="0" err="1">
                <a:solidFill>
                  <a:srgbClr val="E46C0A"/>
                </a:solidFill>
              </a:rPr>
              <a:t>iPad</a:t>
            </a:r>
            <a:r>
              <a:rPr lang="en-US" b="1" dirty="0">
                <a:solidFill>
                  <a:srgbClr val="E46C0A"/>
                </a:solidFill>
              </a:rPr>
              <a:t>, Amazon</a:t>
            </a:r>
          </a:p>
        </p:txBody>
      </p:sp>
    </p:spTree>
    <p:extLst>
      <p:ext uri="{BB962C8B-B14F-4D97-AF65-F5344CB8AC3E}">
        <p14:creationId xmlns:p14="http://schemas.microsoft.com/office/powerpoint/2010/main" val="4017835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457200"/>
            <a:ext cx="7086600" cy="4154984"/>
          </a:xfrm>
          <a:prstGeom prst="rect">
            <a:avLst/>
          </a:prstGeom>
          <a:noFill/>
        </p:spPr>
        <p:txBody>
          <a:bodyPr wrap="square" rtlCol="0">
            <a:spAutoFit/>
          </a:bodyPr>
          <a:lstStyle/>
          <a:p>
            <a:pPr algn="ctr"/>
            <a:r>
              <a:rPr lang="en-US" sz="8800" dirty="0" smtClean="0">
                <a:latin typeface="Franklin Gothic Medium" panose="020B0603020102020204" pitchFamily="34" charset="0"/>
              </a:rPr>
              <a:t>Shifting from </a:t>
            </a:r>
            <a:r>
              <a:rPr lang="en-US" sz="8800" dirty="0" smtClean="0">
                <a:solidFill>
                  <a:schemeClr val="accent6">
                    <a:lumMod val="75000"/>
                  </a:schemeClr>
                </a:solidFill>
                <a:latin typeface="Franklin Gothic Medium" panose="020B0603020102020204" pitchFamily="34" charset="0"/>
              </a:rPr>
              <a:t>reactive</a:t>
            </a:r>
            <a:r>
              <a:rPr lang="en-US" sz="8800" dirty="0" smtClean="0">
                <a:latin typeface="Franklin Gothic Medium" panose="020B0603020102020204" pitchFamily="34" charset="0"/>
              </a:rPr>
              <a:t> to </a:t>
            </a:r>
            <a:r>
              <a:rPr lang="en-US" sz="8800" dirty="0" smtClean="0">
                <a:solidFill>
                  <a:schemeClr val="accent6">
                    <a:lumMod val="75000"/>
                  </a:schemeClr>
                </a:solidFill>
                <a:latin typeface="Franklin Gothic Medium" panose="020B0603020102020204" pitchFamily="34" charset="0"/>
              </a:rPr>
              <a:t>proactive</a:t>
            </a:r>
            <a:endParaRPr lang="en-US" sz="8800" dirty="0">
              <a:solidFill>
                <a:schemeClr val="accent6">
                  <a:lumMod val="75000"/>
                </a:schemeClr>
              </a:solidFill>
              <a:latin typeface="Franklin Gothic Medium" panose="020B0603020102020204" pitchFamily="34" charset="0"/>
            </a:endParaRPr>
          </a:p>
        </p:txBody>
      </p:sp>
      <p:sp>
        <p:nvSpPr>
          <p:cNvPr id="5" name="TextBox 4"/>
          <p:cNvSpPr txBox="1"/>
          <p:nvPr/>
        </p:nvSpPr>
        <p:spPr>
          <a:xfrm>
            <a:off x="762000" y="5105400"/>
            <a:ext cx="7696200" cy="1446550"/>
          </a:xfrm>
          <a:prstGeom prst="rect">
            <a:avLst/>
          </a:prstGeom>
          <a:noFill/>
        </p:spPr>
        <p:txBody>
          <a:bodyPr wrap="square" rtlCol="0">
            <a:spAutoFit/>
          </a:bodyPr>
          <a:lstStyle/>
          <a:p>
            <a:pPr algn="ctr"/>
            <a:r>
              <a:rPr lang="en-US" sz="4400" b="1" dirty="0" smtClean="0">
                <a:latin typeface="Franklin Gothic Medium" panose="020B0603020102020204" pitchFamily="34" charset="0"/>
              </a:rPr>
              <a:t>A collaborative model to </a:t>
            </a:r>
            <a:br>
              <a:rPr lang="en-US" sz="4400" b="1" dirty="0" smtClean="0">
                <a:latin typeface="Franklin Gothic Medium" panose="020B0603020102020204" pitchFamily="34" charset="0"/>
              </a:rPr>
            </a:br>
            <a:r>
              <a:rPr lang="en-US" sz="4400" b="1" dirty="0" smtClean="0">
                <a:latin typeface="Franklin Gothic Medium" panose="020B0603020102020204" pitchFamily="34" charset="0"/>
              </a:rPr>
              <a:t>help us get there</a:t>
            </a:r>
            <a:endParaRPr lang="en-US" sz="4400" b="1" dirty="0">
              <a:latin typeface="Franklin Gothic Medium" panose="020B0603020102020204" pitchFamily="34" charset="0"/>
            </a:endParaRPr>
          </a:p>
        </p:txBody>
      </p:sp>
    </p:spTree>
    <p:extLst>
      <p:ext uri="{BB962C8B-B14F-4D97-AF65-F5344CB8AC3E}">
        <p14:creationId xmlns:p14="http://schemas.microsoft.com/office/powerpoint/2010/main" val="2595830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2209800"/>
            <a:ext cx="8095445" cy="4199035"/>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Brainstorm </a:t>
            </a:r>
            <a:r>
              <a:rPr lang="en-US" sz="8800" dirty="0" smtClean="0">
                <a:solidFill>
                  <a:schemeClr val="accent6">
                    <a:lumMod val="75000"/>
                  </a:schemeClr>
                </a:solidFill>
                <a:latin typeface="Franklin Gothic Heavy" panose="020B0903020102020204" pitchFamily="34" charset="0"/>
              </a:rPr>
              <a:t>disruptions</a:t>
            </a:r>
            <a:r>
              <a:rPr lang="en-US" sz="8800" dirty="0" smtClean="0">
                <a:latin typeface="Franklin Gothic Heavy" panose="020B0903020102020204" pitchFamily="34" charset="0"/>
              </a:rPr>
              <a:t> and </a:t>
            </a:r>
            <a:r>
              <a:rPr lang="en-US" sz="8800" dirty="0" smtClean="0">
                <a:solidFill>
                  <a:schemeClr val="accent6">
                    <a:lumMod val="75000"/>
                  </a:schemeClr>
                </a:solidFill>
                <a:latin typeface="Franklin Gothic Heavy" panose="020B0903020102020204" pitchFamily="34" charset="0"/>
              </a:rPr>
              <a:t>innovations</a:t>
            </a:r>
            <a:endParaRPr lang="en-US" sz="8800" dirty="0">
              <a:solidFill>
                <a:schemeClr val="accent6">
                  <a:lumMod val="75000"/>
                </a:schemeClr>
              </a:solidFill>
              <a:latin typeface="Franklin Gothic Heavy" panose="020B0903020102020204" pitchFamily="34" charset="0"/>
            </a:endParaRPr>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2157997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2133600"/>
            <a:ext cx="8095445" cy="4196020"/>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Identify underlying </a:t>
            </a:r>
            <a:r>
              <a:rPr lang="en-US" sz="8800" dirty="0" smtClean="0">
                <a:solidFill>
                  <a:schemeClr val="accent6">
                    <a:lumMod val="75000"/>
                  </a:schemeClr>
                </a:solidFill>
                <a:latin typeface="Franklin Gothic Heavy" panose="020B0903020102020204" pitchFamily="34" charset="0"/>
              </a:rPr>
              <a:t>themes</a:t>
            </a:r>
            <a:r>
              <a:rPr lang="en-US" sz="8800" dirty="0" smtClean="0">
                <a:latin typeface="Franklin Gothic Heavy" panose="020B0903020102020204" pitchFamily="34" charset="0"/>
              </a:rPr>
              <a:t>/ </a:t>
            </a:r>
            <a:br>
              <a:rPr lang="en-US" sz="8800" dirty="0" smtClean="0">
                <a:latin typeface="Franklin Gothic Heavy" panose="020B0903020102020204" pitchFamily="34" charset="0"/>
              </a:rPr>
            </a:br>
            <a:r>
              <a:rPr lang="en-US" sz="8800" dirty="0" smtClean="0">
                <a:solidFill>
                  <a:schemeClr val="accent6">
                    <a:lumMod val="75000"/>
                  </a:schemeClr>
                </a:solidFill>
                <a:latin typeface="Franklin Gothic Heavy" panose="020B0903020102020204" pitchFamily="34" charset="0"/>
              </a:rPr>
              <a:t>trends</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Tree>
    <p:extLst>
      <p:ext uri="{BB962C8B-B14F-4D97-AF65-F5344CB8AC3E}">
        <p14:creationId xmlns:p14="http://schemas.microsoft.com/office/powerpoint/2010/main" val="1416574008"/>
      </p:ext>
    </p:extLst>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2209800"/>
            <a:ext cx="8095445" cy="4199035"/>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Identify </a:t>
            </a:r>
            <a:r>
              <a:rPr lang="en-US" sz="8800" dirty="0" smtClean="0">
                <a:solidFill>
                  <a:schemeClr val="accent6">
                    <a:lumMod val="75000"/>
                  </a:schemeClr>
                </a:solidFill>
                <a:latin typeface="Franklin Gothic Heavy" panose="020B0903020102020204" pitchFamily="34" charset="0"/>
              </a:rPr>
              <a:t>foundations </a:t>
            </a:r>
            <a:r>
              <a:rPr lang="en-US" sz="8800" dirty="0" smtClean="0">
                <a:latin typeface="Franklin Gothic Heavy" panose="020B0903020102020204" pitchFamily="34" charset="0"/>
              </a:rPr>
              <a:t>needed to support them</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Tree>
    <p:extLst>
      <p:ext uri="{BB962C8B-B14F-4D97-AF65-F5344CB8AC3E}">
        <p14:creationId xmlns:p14="http://schemas.microsoft.com/office/powerpoint/2010/main" val="2398640095"/>
      </p:ext>
    </p:extLst>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3037423"/>
            <a:ext cx="8095445" cy="2144177"/>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Identify </a:t>
            </a:r>
            <a:r>
              <a:rPr lang="en-US" sz="8800" dirty="0">
                <a:solidFill>
                  <a:schemeClr val="accent6">
                    <a:lumMod val="75000"/>
                  </a:schemeClr>
                </a:solidFill>
                <a:latin typeface="Franklin Gothic Heavy" panose="020B0903020102020204" pitchFamily="34" charset="0"/>
              </a:rPr>
              <a:t/>
            </a:r>
            <a:br>
              <a:rPr lang="en-US" sz="8800" dirty="0">
                <a:solidFill>
                  <a:schemeClr val="accent6">
                    <a:lumMod val="75000"/>
                  </a:schemeClr>
                </a:solidFill>
                <a:latin typeface="Franklin Gothic Heavy" panose="020B0903020102020204" pitchFamily="34" charset="0"/>
              </a:rPr>
            </a:br>
            <a:r>
              <a:rPr lang="en-US" sz="8800" dirty="0" smtClean="0">
                <a:solidFill>
                  <a:schemeClr val="accent6">
                    <a:lumMod val="75000"/>
                  </a:schemeClr>
                </a:solidFill>
                <a:latin typeface="Franklin Gothic Heavy" panose="020B0903020102020204" pitchFamily="34" charset="0"/>
              </a:rPr>
              <a:t>gaps</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2" name="Rectangle 21"/>
          <p:cNvSpPr/>
          <p:nvPr/>
        </p:nvSpPr>
        <p:spPr>
          <a:xfrm>
            <a:off x="5721188"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314534"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34" name="Rectangle 33"/>
          <p:cNvSpPr/>
          <p:nvPr/>
        </p:nvSpPr>
        <p:spPr>
          <a:xfrm>
            <a:off x="55626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458124062"/>
      </p:ext>
    </p:extLst>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9600" y="3037423"/>
            <a:ext cx="8095445" cy="2144177"/>
          </a:xfrm>
          <a:prstGeom prst="rect">
            <a:avLst/>
          </a:prstGeom>
          <a:noFill/>
        </p:spPr>
        <p:txBody>
          <a:bodyPr wrap="square" rtlCol="0">
            <a:spAutoFit/>
          </a:bodyPr>
          <a:lstStyle/>
          <a:p>
            <a:pPr algn="ctr">
              <a:lnSpc>
                <a:spcPts val="8000"/>
              </a:lnSpc>
            </a:pPr>
            <a:r>
              <a:rPr lang="en-US" sz="8800" dirty="0" smtClean="0">
                <a:latin typeface="Franklin Gothic Heavy" panose="020B0903020102020204" pitchFamily="34" charset="0"/>
              </a:rPr>
              <a:t>Define </a:t>
            </a:r>
            <a:r>
              <a:rPr lang="en-US" sz="8800" dirty="0">
                <a:solidFill>
                  <a:schemeClr val="accent6">
                    <a:lumMod val="75000"/>
                  </a:schemeClr>
                </a:solidFill>
                <a:latin typeface="Franklin Gothic Heavy" panose="020B0903020102020204" pitchFamily="34" charset="0"/>
              </a:rPr>
              <a:t/>
            </a:r>
            <a:br>
              <a:rPr lang="en-US" sz="8800" dirty="0">
                <a:solidFill>
                  <a:schemeClr val="accent6">
                    <a:lumMod val="75000"/>
                  </a:schemeClr>
                </a:solidFill>
                <a:latin typeface="Franklin Gothic Heavy" panose="020B0903020102020204" pitchFamily="34" charset="0"/>
              </a:rPr>
            </a:br>
            <a:r>
              <a:rPr lang="en-US" sz="8800" dirty="0" smtClean="0">
                <a:solidFill>
                  <a:schemeClr val="accent6">
                    <a:lumMod val="75000"/>
                  </a:schemeClr>
                </a:solidFill>
                <a:latin typeface="Franklin Gothic Heavy" panose="020B0903020102020204" pitchFamily="34" charset="0"/>
              </a:rPr>
              <a:t>action plan</a:t>
            </a:r>
            <a:endParaRPr lang="en-US" sz="8800" dirty="0">
              <a:solidFill>
                <a:schemeClr val="accent6">
                  <a:lumMod val="75000"/>
                </a:schemeClr>
              </a:solidFill>
              <a:latin typeface="Franklin Gothic Heavy" panose="020B0903020102020204" pitchFamily="34" charset="0"/>
            </a:endParaRPr>
          </a:p>
        </p:txBody>
      </p:sp>
      <p:sp>
        <p:nvSpPr>
          <p:cNvPr id="3" name="Right Arrow 2"/>
          <p:cNvSpPr/>
          <p:nvPr/>
        </p:nvSpPr>
        <p:spPr>
          <a:xfrm>
            <a:off x="1650746"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5506"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Brainstorm </a:t>
            </a:r>
            <a:r>
              <a:rPr lang="en-US" sz="1600" dirty="0" smtClean="0">
                <a:solidFill>
                  <a:schemeClr val="accent6">
                    <a:lumMod val="75000"/>
                  </a:schemeClr>
                </a:solidFill>
                <a:latin typeface="Franklin Gothic Demi Cond" panose="020B0706030402020204" pitchFamily="34" charset="0"/>
              </a:rPr>
              <a:t>disruptions</a:t>
            </a:r>
            <a:r>
              <a:rPr lang="en-US" sz="1600" dirty="0" smtClean="0">
                <a:solidFill>
                  <a:schemeClr val="tx1"/>
                </a:solidFill>
                <a:latin typeface="Franklin Gothic Demi Cond" panose="020B0706030402020204" pitchFamily="34" charset="0"/>
              </a:rPr>
              <a:t> and </a:t>
            </a:r>
            <a:r>
              <a:rPr lang="en-US" sz="1600" dirty="0" smtClean="0">
                <a:solidFill>
                  <a:schemeClr val="accent6">
                    <a:lumMod val="75000"/>
                  </a:schemeClr>
                </a:solidFill>
                <a:latin typeface="Franklin Gothic Demi Cond" panose="020B0706030402020204" pitchFamily="34" charset="0"/>
              </a:rPr>
              <a:t>innovations</a:t>
            </a:r>
            <a:endParaRPr lang="en-US" sz="1600" dirty="0">
              <a:solidFill>
                <a:schemeClr val="accent6">
                  <a:lumMod val="75000"/>
                </a:schemeClr>
              </a:solidFill>
              <a:latin typeface="Franklin Gothic Demi Cond" panose="020B0706030402020204" pitchFamily="34" charset="0"/>
            </a:endParaRPr>
          </a:p>
        </p:txBody>
      </p:sp>
      <p:sp>
        <p:nvSpPr>
          <p:cNvPr id="20" name="Rectangle 19"/>
          <p:cNvSpPr/>
          <p:nvPr/>
        </p:nvSpPr>
        <p:spPr>
          <a:xfrm>
            <a:off x="2057400"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tx1"/>
                </a:solidFill>
                <a:latin typeface="Franklin Gothic Demi Cond" panose="020B0706030402020204" pitchFamily="34" charset="0"/>
              </a:rPr>
              <a:t>underlying</a:t>
            </a:r>
            <a:r>
              <a:rPr lang="en-US" sz="1600" dirty="0" smtClean="0">
                <a:solidFill>
                  <a:schemeClr val="accent6">
                    <a:lumMod val="75000"/>
                  </a:schemeClr>
                </a:solidFill>
                <a:latin typeface="Franklin Gothic Demi Cond" panose="020B0706030402020204" pitchFamily="34" charset="0"/>
              </a:rPr>
              <a:t> themes</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trends</a:t>
            </a:r>
            <a:endParaRPr lang="en-US" sz="1600" dirty="0">
              <a:solidFill>
                <a:schemeClr val="accent6">
                  <a:lumMod val="75000"/>
                </a:schemeClr>
              </a:solidFill>
              <a:latin typeface="Franklin Gothic Demi Cond" panose="020B0706030402020204" pitchFamily="34" charset="0"/>
            </a:endParaRPr>
          </a:p>
        </p:txBody>
      </p:sp>
      <p:sp>
        <p:nvSpPr>
          <p:cNvPr id="21" name="Rectangle 20"/>
          <p:cNvSpPr/>
          <p:nvPr/>
        </p:nvSpPr>
        <p:spPr>
          <a:xfrm>
            <a:off x="3889294"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foundations</a:t>
            </a:r>
            <a:r>
              <a:rPr lang="en-US" sz="1600" dirty="0" smtClean="0">
                <a:solidFill>
                  <a:schemeClr val="tx1"/>
                </a:solidFill>
                <a:latin typeface="Franklin Gothic Demi Cond" panose="020B0706030402020204" pitchFamily="34" charset="0"/>
              </a:rPr>
              <a:t> needed to support them</a:t>
            </a:r>
            <a:endParaRPr lang="en-US" sz="1600" dirty="0">
              <a:solidFill>
                <a:schemeClr val="accent6">
                  <a:lumMod val="75000"/>
                </a:schemeClr>
              </a:solidFill>
              <a:latin typeface="Franklin Gothic Demi Cond" panose="020B0706030402020204" pitchFamily="34" charset="0"/>
            </a:endParaRPr>
          </a:p>
        </p:txBody>
      </p:sp>
      <p:sp>
        <p:nvSpPr>
          <p:cNvPr id="22" name="Rectangle 21"/>
          <p:cNvSpPr/>
          <p:nvPr/>
        </p:nvSpPr>
        <p:spPr>
          <a:xfrm>
            <a:off x="5721188"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Identify </a:t>
            </a:r>
            <a:r>
              <a:rPr lang="en-US" sz="1600" dirty="0">
                <a:solidFill>
                  <a:schemeClr val="accent6">
                    <a:lumMod val="75000"/>
                  </a:schemeClr>
                </a:solidFill>
                <a:latin typeface="Franklin Gothic Demi Cond" panose="020B0706030402020204" pitchFamily="34" charset="0"/>
              </a:rPr>
              <a:t/>
            </a:r>
            <a:br>
              <a:rPr lang="en-US" sz="1600" dirty="0">
                <a:solidFill>
                  <a:schemeClr val="accent6">
                    <a:lumMod val="75000"/>
                  </a:schemeClr>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gaps</a:t>
            </a:r>
            <a:endParaRPr lang="en-US" sz="1600" dirty="0">
              <a:solidFill>
                <a:schemeClr val="accent6">
                  <a:lumMod val="75000"/>
                </a:schemeClr>
              </a:solidFill>
              <a:latin typeface="Franklin Gothic Demi Cond" panose="020B0706030402020204" pitchFamily="34" charset="0"/>
            </a:endParaRPr>
          </a:p>
        </p:txBody>
      </p:sp>
      <p:sp>
        <p:nvSpPr>
          <p:cNvPr id="23" name="Rectangle 22"/>
          <p:cNvSpPr/>
          <p:nvPr/>
        </p:nvSpPr>
        <p:spPr>
          <a:xfrm>
            <a:off x="7553079" y="304800"/>
            <a:ext cx="1362321" cy="120032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en-US" sz="1600" dirty="0" smtClean="0">
                <a:solidFill>
                  <a:schemeClr val="tx1"/>
                </a:solidFill>
                <a:latin typeface="Franklin Gothic Demi Cond" panose="020B0706030402020204" pitchFamily="34" charset="0"/>
              </a:rPr>
              <a:t>Define </a:t>
            </a:r>
            <a:br>
              <a:rPr lang="en-US" sz="1600" dirty="0" smtClean="0">
                <a:solidFill>
                  <a:schemeClr val="tx1"/>
                </a:solidFill>
                <a:latin typeface="Franklin Gothic Demi Cond" panose="020B0706030402020204" pitchFamily="34" charset="0"/>
              </a:rPr>
            </a:br>
            <a:r>
              <a:rPr lang="en-US" sz="1600" dirty="0" smtClean="0">
                <a:solidFill>
                  <a:schemeClr val="accent6">
                    <a:lumMod val="75000"/>
                  </a:schemeClr>
                </a:solidFill>
                <a:latin typeface="Franklin Gothic Demi Cond" panose="020B0706030402020204" pitchFamily="34" charset="0"/>
              </a:rPr>
              <a:t>action</a:t>
            </a:r>
            <a:r>
              <a:rPr lang="en-US" sz="1600" dirty="0" smtClean="0">
                <a:solidFill>
                  <a:schemeClr val="tx1"/>
                </a:solidFill>
                <a:latin typeface="Franklin Gothic Demi Cond" panose="020B0706030402020204" pitchFamily="34" charset="0"/>
              </a:rPr>
              <a:t> </a:t>
            </a:r>
            <a:r>
              <a:rPr lang="en-US" sz="1600" dirty="0" smtClean="0">
                <a:solidFill>
                  <a:schemeClr val="accent6">
                    <a:lumMod val="75000"/>
                  </a:schemeClr>
                </a:solidFill>
                <a:latin typeface="Franklin Gothic Demi Cond" panose="020B0706030402020204" pitchFamily="34" charset="0"/>
              </a:rPr>
              <a:t>plan</a:t>
            </a:r>
            <a:endParaRPr lang="en-US" sz="1600" dirty="0">
              <a:solidFill>
                <a:schemeClr val="accent6">
                  <a:lumMod val="75000"/>
                </a:schemeClr>
              </a:solidFill>
              <a:latin typeface="Franklin Gothic Demi Cond" panose="020B0706030402020204" pitchFamily="34" charset="0"/>
            </a:endParaRPr>
          </a:p>
        </p:txBody>
      </p:sp>
      <p:sp>
        <p:nvSpPr>
          <p:cNvPr id="28" name="Right Arrow 27"/>
          <p:cNvSpPr/>
          <p:nvPr/>
        </p:nvSpPr>
        <p:spPr>
          <a:xfrm>
            <a:off x="3482640"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314534"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7146428" y="714464"/>
            <a:ext cx="343735" cy="38100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62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1</a:t>
            </a:r>
            <a:endParaRPr lang="en-US" sz="2000" dirty="0">
              <a:solidFill>
                <a:schemeClr val="accent6">
                  <a:lumMod val="75000"/>
                </a:schemeClr>
              </a:solidFill>
              <a:latin typeface="Franklin Gothic Heavy" panose="020B0903020102020204" pitchFamily="34" charset="0"/>
            </a:endParaRPr>
          </a:p>
        </p:txBody>
      </p:sp>
      <p:sp>
        <p:nvSpPr>
          <p:cNvPr id="32" name="Rectangle 31"/>
          <p:cNvSpPr/>
          <p:nvPr/>
        </p:nvSpPr>
        <p:spPr>
          <a:xfrm>
            <a:off x="19050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2</a:t>
            </a:r>
          </a:p>
        </p:txBody>
      </p:sp>
      <p:sp>
        <p:nvSpPr>
          <p:cNvPr id="33" name="Rectangle 32"/>
          <p:cNvSpPr/>
          <p:nvPr/>
        </p:nvSpPr>
        <p:spPr>
          <a:xfrm>
            <a:off x="37338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latin typeface="Franklin Gothic Heavy" panose="020B0903020102020204" pitchFamily="34" charset="0"/>
              </a:rPr>
              <a:t>3</a:t>
            </a:r>
          </a:p>
        </p:txBody>
      </p:sp>
      <p:sp>
        <p:nvSpPr>
          <p:cNvPr id="34" name="Rectangle 33"/>
          <p:cNvSpPr/>
          <p:nvPr/>
        </p:nvSpPr>
        <p:spPr>
          <a:xfrm>
            <a:off x="55626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4</a:t>
            </a:r>
            <a:endParaRPr lang="en-US" sz="2000" dirty="0">
              <a:solidFill>
                <a:schemeClr val="accent6">
                  <a:lumMod val="75000"/>
                </a:schemeClr>
              </a:solidFill>
              <a:latin typeface="Franklin Gothic Heavy" panose="020B0903020102020204" pitchFamily="34" charset="0"/>
            </a:endParaRPr>
          </a:p>
        </p:txBody>
      </p:sp>
      <p:sp>
        <p:nvSpPr>
          <p:cNvPr id="35" name="Rectangle 34"/>
          <p:cNvSpPr/>
          <p:nvPr/>
        </p:nvSpPr>
        <p:spPr>
          <a:xfrm>
            <a:off x="7391400" y="152400"/>
            <a:ext cx="304800" cy="381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6">
                    <a:lumMod val="75000"/>
                  </a:schemeClr>
                </a:solidFill>
                <a:latin typeface="Franklin Gothic Heavy" panose="020B0903020102020204" pitchFamily="34" charset="0"/>
              </a:rPr>
              <a:t>5</a:t>
            </a:r>
            <a:endParaRPr lang="en-US" sz="2000" dirty="0">
              <a:solidFill>
                <a:schemeClr val="accent6">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573691471"/>
      </p:ext>
    </p:extLst>
  </p:cSld>
  <p:clrMapOvr>
    <a:masterClrMapping/>
  </p:clrMapOvr>
  <p:transition spd="slow">
    <p:wipe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TotalTime>
  <Words>942</Words>
  <Application>Microsoft Office PowerPoint</Application>
  <PresentationFormat>On-screen Show (4:3)</PresentationFormat>
  <Paragraphs>308</Paragraphs>
  <Slides>24</Slides>
  <Notes>19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Session Expectations</vt:lpstr>
      <vt:lpstr>Some Working 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Debrief</vt:lpstr>
      <vt:lpstr>Thanks for your time!</vt:lpstr>
    </vt:vector>
  </TitlesOfParts>
  <Company>Ithaca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Enabling the Adoption of Innovative and Disruptive Technologies on Campus</dc:title>
  <dc:subject>EDUCAUSE Connect Baltimore 2014</dc:subject>
  <dc:creator>David Weil;erugg@ithaca.edu</dc:creator>
  <cp:lastModifiedBy>David Weil</cp:lastModifiedBy>
  <cp:revision>59</cp:revision>
  <dcterms:created xsi:type="dcterms:W3CDTF">2014-04-12T13:53:56Z</dcterms:created>
  <dcterms:modified xsi:type="dcterms:W3CDTF">2014-05-03T20:24:19Z</dcterms:modified>
</cp:coreProperties>
</file>