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67" r:id="rId3"/>
    <p:sldId id="273" r:id="rId4"/>
    <p:sldId id="268" r:id="rId5"/>
    <p:sldId id="271" r:id="rId6"/>
    <p:sldId id="270" r:id="rId7"/>
    <p:sldId id="276" r:id="rId8"/>
    <p:sldId id="266" r:id="rId9"/>
    <p:sldId id="263" r:id="rId10"/>
    <p:sldId id="260" r:id="rId11"/>
    <p:sldId id="272" r:id="rId12"/>
    <p:sldId id="274" r:id="rId13"/>
    <p:sldId id="275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22" autoAdjust="0"/>
  </p:normalViewPr>
  <p:slideViewPr>
    <p:cSldViewPr snapToGrid="0" snapToObjects="1">
      <p:cViewPr varScale="1">
        <p:scale>
          <a:sx n="102" d="100"/>
          <a:sy n="102" d="100"/>
        </p:scale>
        <p:origin x="-34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1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7A21-9CF1-7845-B4D3-39DEDB951BE5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6FAF-6C26-8F44-A6B5-84EF3F99D7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7A21-9CF1-7845-B4D3-39DEDB951BE5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6FAF-6C26-8F44-A6B5-84EF3F99D7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7A21-9CF1-7845-B4D3-39DEDB951BE5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6FAF-6C26-8F44-A6B5-84EF3F99D7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7A21-9CF1-7845-B4D3-39DEDB951BE5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6FAF-6C26-8F44-A6B5-84EF3F99D7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7A21-9CF1-7845-B4D3-39DEDB951BE5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6FAF-6C26-8F44-A6B5-84EF3F99D79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7A21-9CF1-7845-B4D3-39DEDB951BE5}" type="datetimeFigureOut">
              <a:rPr lang="en-US" smtClean="0"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6FAF-6C26-8F44-A6B5-84EF3F99D7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7A21-9CF1-7845-B4D3-39DEDB951BE5}" type="datetimeFigureOut">
              <a:rPr lang="en-US" smtClean="0"/>
              <a:t>4/7/14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6FAF-6C26-8F44-A6B5-84EF3F99D79D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7A21-9CF1-7845-B4D3-39DEDB951BE5}" type="datetimeFigureOut">
              <a:rPr lang="en-US" smtClean="0"/>
              <a:t>4/7/14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6FAF-6C26-8F44-A6B5-84EF3F99D7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7A21-9CF1-7845-B4D3-39DEDB951BE5}" type="datetimeFigureOut">
              <a:rPr lang="en-US" smtClean="0"/>
              <a:t>4/7/14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6FAF-6C26-8F44-A6B5-84EF3F99D7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7A21-9CF1-7845-B4D3-39DEDB951BE5}" type="datetimeFigureOut">
              <a:rPr lang="en-US" smtClean="0"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6FAF-6C26-8F44-A6B5-84EF3F99D79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A7A21-9CF1-7845-B4D3-39DEDB951BE5}" type="datetimeFigureOut">
              <a:rPr lang="en-US" smtClean="0"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86FAF-6C26-8F44-A6B5-84EF3F99D7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6CA7A21-9CF1-7845-B4D3-39DEDB951BE5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EA86FAF-6C26-8F44-A6B5-84EF3F99D7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2002" y="676357"/>
            <a:ext cx="5083795" cy="2442834"/>
          </a:xfrm>
        </p:spPr>
        <p:txBody>
          <a:bodyPr/>
          <a:lstStyle/>
          <a:p>
            <a:r>
              <a:rPr lang="en-US" sz="3600" b="1" dirty="0">
                <a:solidFill>
                  <a:srgbClr val="000000"/>
                </a:solidFill>
                <a:latin typeface="Helvetica"/>
                <a:ea typeface="Times New Roman"/>
                <a:cs typeface="Times New Roman"/>
              </a:rPr>
              <a:t>From </a:t>
            </a:r>
            <a:r>
              <a:rPr lang="en-US" sz="3600" b="1" dirty="0" smtClean="0">
                <a:solidFill>
                  <a:srgbClr val="000000"/>
                </a:solidFill>
                <a:latin typeface="Helvetica"/>
                <a:ea typeface="Times New Roman"/>
                <a:cs typeface="Times New Roman"/>
              </a:rPr>
              <a:t>Lab Management </a:t>
            </a:r>
            <a:r>
              <a:rPr lang="en-US" sz="3600" b="1" dirty="0">
                <a:solidFill>
                  <a:srgbClr val="000000"/>
                </a:solidFill>
                <a:latin typeface="Helvetica"/>
                <a:ea typeface="Times New Roman"/>
                <a:cs typeface="Times New Roman"/>
              </a:rPr>
              <a:t>to </a:t>
            </a:r>
            <a:r>
              <a:rPr lang="en-US" sz="3600" b="1" dirty="0" err="1">
                <a:solidFill>
                  <a:srgbClr val="000000"/>
                </a:solidFill>
                <a:latin typeface="Helvetica"/>
                <a:ea typeface="Times New Roman"/>
                <a:cs typeface="Times New Roman"/>
              </a:rPr>
              <a:t>vLearning</a:t>
            </a:r>
            <a:r>
              <a:rPr lang="en-US" sz="3600" dirty="0"/>
              <a:t>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492500"/>
            <a:ext cx="85217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John D. Hoh </a:t>
            </a:r>
          </a:p>
          <a:p>
            <a:r>
              <a:rPr lang="en-US" sz="2000" dirty="0" smtClean="0"/>
              <a:t>Campus Technology Officer  </a:t>
            </a:r>
          </a:p>
          <a:p>
            <a:r>
              <a:rPr lang="en-US" sz="2000" dirty="0" smtClean="0"/>
              <a:t>ITS @ Penn State Harrisburg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others @Penn State </a:t>
            </a:r>
            <a:r>
              <a:rPr lang="en-US" dirty="0" smtClean="0">
                <a:solidFill>
                  <a:schemeClr val="bg1"/>
                </a:solidFill>
              </a:rPr>
              <a:t>Harrisburg/ John </a:t>
            </a:r>
            <a:r>
              <a:rPr lang="en-US" dirty="0">
                <a:solidFill>
                  <a:schemeClr val="bg1"/>
                </a:solidFill>
              </a:rPr>
              <a:t>D. </a:t>
            </a:r>
            <a:r>
              <a:rPr lang="en-US" dirty="0" smtClean="0">
                <a:solidFill>
                  <a:schemeClr val="bg1"/>
                </a:solidFill>
              </a:rPr>
              <a:t>Hoh / Campus </a:t>
            </a:r>
            <a:r>
              <a:rPr lang="en-US" dirty="0">
                <a:solidFill>
                  <a:schemeClr val="bg1"/>
                </a:solidFill>
              </a:rPr>
              <a:t>Technology Officer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6223000"/>
            <a:ext cx="810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This presentation can be downloaded at</a:t>
            </a:r>
            <a:r>
              <a:rPr lang="en-US" sz="1400" dirty="0"/>
              <a:t>: https://</a:t>
            </a:r>
            <a:r>
              <a:rPr lang="en-US" sz="1400" dirty="0" err="1"/>
              <a:t>sites.google.com</a:t>
            </a:r>
            <a:r>
              <a:rPr lang="en-US" sz="1400" dirty="0"/>
              <a:t>/site/</a:t>
            </a:r>
            <a:r>
              <a:rPr lang="en-US" sz="1400" dirty="0" err="1"/>
              <a:t>johndhoh</a:t>
            </a:r>
            <a:r>
              <a:rPr lang="en-US" sz="1400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551711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3 Step Methodology to surviving the leadership role in a task force.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90800"/>
            <a:ext cx="7467600" cy="33989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Get ‘</a:t>
            </a:r>
            <a:r>
              <a:rPr lang="en-US" sz="3200" dirty="0" err="1" smtClean="0"/>
              <a:t>er</a:t>
            </a:r>
            <a:r>
              <a:rPr lang="en-US" sz="3200" dirty="0" smtClean="0"/>
              <a:t> done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Apologize </a:t>
            </a:r>
            <a:r>
              <a:rPr lang="en-US" dirty="0" smtClean="0"/>
              <a:t>(aka the Friction Reduction phase)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Collaborate as peers and colleagues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22056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Principals Impacted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dirty="0" smtClean="0"/>
              <a:t>We will/are:</a:t>
            </a:r>
            <a:endParaRPr lang="en-US" dirty="0"/>
          </a:p>
          <a:p>
            <a:r>
              <a:rPr lang="en-US" dirty="0" smtClean="0">
                <a:solidFill>
                  <a:srgbClr val="A6A6A6"/>
                </a:solidFill>
              </a:rPr>
              <a:t>align </a:t>
            </a:r>
            <a:r>
              <a:rPr lang="en-US" dirty="0">
                <a:solidFill>
                  <a:srgbClr val="A6A6A6"/>
                </a:solidFill>
              </a:rPr>
              <a:t>IT resources and plans with the University’s Strategic Plan. </a:t>
            </a:r>
          </a:p>
          <a:p>
            <a:r>
              <a:rPr lang="en-US" b="1" dirty="0" smtClean="0"/>
              <a:t>committed </a:t>
            </a:r>
            <a:r>
              <a:rPr lang="en-US" b="1" dirty="0"/>
              <a:t>to responsible stewardship of human, financial, and environmental resources</a:t>
            </a:r>
            <a:r>
              <a:rPr lang="en-US" dirty="0"/>
              <a:t>.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make </a:t>
            </a:r>
            <a:r>
              <a:rPr lang="en-US" dirty="0">
                <a:solidFill>
                  <a:srgbClr val="A6A6A6"/>
                </a:solidFill>
              </a:rPr>
              <a:t>our systems and services accessible.  </a:t>
            </a:r>
          </a:p>
          <a:p>
            <a:r>
              <a:rPr lang="en-US" b="1" dirty="0" smtClean="0"/>
              <a:t>committed </a:t>
            </a:r>
            <a:r>
              <a:rPr lang="en-US" b="1" dirty="0"/>
              <a:t>to collaboration and open communication across all units.</a:t>
            </a:r>
          </a:p>
          <a:p>
            <a:r>
              <a:rPr lang="en-US" b="1" dirty="0" smtClean="0"/>
              <a:t>encourage </a:t>
            </a:r>
            <a:r>
              <a:rPr lang="en-US" b="1" dirty="0"/>
              <a:t>innovation.</a:t>
            </a:r>
          </a:p>
          <a:p>
            <a:r>
              <a:rPr lang="en-US" dirty="0" smtClean="0">
                <a:solidFill>
                  <a:srgbClr val="A6A6A6"/>
                </a:solidFill>
              </a:rPr>
              <a:t>actively </a:t>
            </a:r>
            <a:r>
              <a:rPr lang="en-US" dirty="0">
                <a:solidFill>
                  <a:srgbClr val="A6A6A6"/>
                </a:solidFill>
              </a:rPr>
              <a:t>develop and support our staff.</a:t>
            </a:r>
          </a:p>
          <a:p>
            <a:r>
              <a:rPr lang="en-US" b="1" dirty="0" smtClean="0"/>
              <a:t>maximize </a:t>
            </a:r>
            <a:r>
              <a:rPr lang="en-US" b="1" dirty="0"/>
              <a:t>value and reduce cost through collaborative processes for sourcing and high utilization of enterprise services.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identify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risks, implement proactive security measures, and be consistent with policy and law.</a:t>
            </a:r>
          </a:p>
        </p:txBody>
      </p:sp>
    </p:spTree>
    <p:extLst>
      <p:ext uri="{BB962C8B-B14F-4D97-AF65-F5344CB8AC3E}">
        <p14:creationId xmlns:p14="http://schemas.microsoft.com/office/powerpoint/2010/main" val="1490199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Bringing up a new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unit, campus, or University is going to roll out something new to the academic community. (In our case, </a:t>
            </a:r>
            <a:r>
              <a:rPr lang="en-US" dirty="0" err="1" smtClean="0"/>
              <a:t>vLearning</a:t>
            </a:r>
            <a:r>
              <a:rPr lang="en-US" dirty="0" smtClean="0"/>
              <a:t>).</a:t>
            </a:r>
          </a:p>
          <a:p>
            <a:r>
              <a:rPr lang="en-US" dirty="0" smtClean="0"/>
              <a:t>What </a:t>
            </a:r>
            <a:r>
              <a:rPr lang="en-US" u="sng" dirty="0" smtClean="0"/>
              <a:t>has to </a:t>
            </a:r>
            <a:r>
              <a:rPr lang="en-US" dirty="0" smtClean="0"/>
              <a:t>happen for this to be successful?</a:t>
            </a:r>
          </a:p>
          <a:p>
            <a:r>
              <a:rPr lang="en-US" dirty="0" smtClean="0"/>
              <a:t>What </a:t>
            </a:r>
            <a:r>
              <a:rPr lang="en-US" u="sng" dirty="0" smtClean="0"/>
              <a:t>should </a:t>
            </a:r>
            <a:r>
              <a:rPr lang="en-US" dirty="0" smtClean="0"/>
              <a:t>happen to assist in the adaptation of the new service.</a:t>
            </a:r>
          </a:p>
          <a:p>
            <a:r>
              <a:rPr lang="en-US" dirty="0" smtClean="0"/>
              <a:t>If we lived in a perfect world, what would be the icing on the cake to ensure a flawless implementation?</a:t>
            </a:r>
          </a:p>
        </p:txBody>
      </p:sp>
    </p:spTree>
    <p:extLst>
      <p:ext uri="{BB962C8B-B14F-4D97-AF65-F5344CB8AC3E}">
        <p14:creationId xmlns:p14="http://schemas.microsoft.com/office/powerpoint/2010/main" val="627651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#2:  Build the Pyramid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28591" r="-28591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 rot="18050126">
            <a:off x="718436" y="3566108"/>
            <a:ext cx="4900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Gotta</a:t>
            </a:r>
            <a:r>
              <a:rPr lang="en-US" dirty="0" smtClean="0"/>
              <a:t> Have    Would be Nice     I Could Dream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049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57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Final Exercise:  What have you walked away with from this conversation? Some “ME” time.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2355181"/>
            <a:ext cx="7734300" cy="395133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Name a few. . . I will start you off with one.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u="sng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u="sng" dirty="0"/>
              <a:t> </a:t>
            </a:r>
            <a:r>
              <a:rPr lang="en-US" u="sng" dirty="0" smtClean="0"/>
              <a:t>        </a:t>
            </a:r>
          </a:p>
          <a:p>
            <a:pPr marL="457200" indent="-457200">
              <a:buFont typeface="+mj-lt"/>
              <a:buAutoNum type="arabicPeriod"/>
            </a:pPr>
            <a:r>
              <a:rPr lang="en-US" u="sng" dirty="0"/>
              <a:t> </a:t>
            </a:r>
            <a:r>
              <a:rPr lang="en-US" u="sng" dirty="0" smtClean="0"/>
              <a:t>         </a:t>
            </a:r>
          </a:p>
          <a:p>
            <a:pPr marL="457200" indent="-457200">
              <a:buFont typeface="+mj-lt"/>
              <a:buAutoNum type="arabicPeriod"/>
            </a:pPr>
            <a:r>
              <a:rPr lang="en-US" u="sng" dirty="0"/>
              <a:t> </a:t>
            </a:r>
            <a:r>
              <a:rPr lang="en-US" u="sng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endParaRPr lang="en-US" u="sng" dirty="0"/>
          </a:p>
          <a:p>
            <a:pPr marL="0" indent="0">
              <a:buNone/>
            </a:pP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1583855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Cows* are Good!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96109" r="-96109"/>
          <a:stretch>
            <a:fillRect/>
          </a:stretch>
        </p:blipFill>
        <p:spPr>
          <a:xfrm>
            <a:off x="457200" y="1981200"/>
            <a:ext cx="8229600" cy="3035300"/>
          </a:xfrm>
        </p:spPr>
      </p:pic>
      <p:sp>
        <p:nvSpPr>
          <p:cNvPr id="5" name="TextBox 4"/>
          <p:cNvSpPr txBox="1"/>
          <p:nvPr/>
        </p:nvSpPr>
        <p:spPr>
          <a:xfrm>
            <a:off x="675582" y="4566371"/>
            <a:ext cx="4012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*Coalitions of the Willing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7878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76357"/>
            <a:ext cx="7736197" cy="1741928"/>
          </a:xfrm>
        </p:spPr>
        <p:txBody>
          <a:bodyPr/>
          <a:lstStyle/>
          <a:p>
            <a:r>
              <a:rPr lang="en-US" sz="2800" cap="small" dirty="0" smtClean="0">
                <a:solidFill>
                  <a:schemeClr val="tx1"/>
                </a:solidFill>
              </a:rPr>
              <a:t>How do you get anything done in a highly decentralized, geographically diverse ecosystem that are often managed by feudal lords</a:t>
            </a:r>
            <a:r>
              <a:rPr lang="en-US" sz="2800" dirty="0" smtClean="0">
                <a:solidFill>
                  <a:schemeClr val="tx1"/>
                </a:solidFill>
              </a:rPr>
              <a:t>?? 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634983"/>
            <a:ext cx="85217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Quick </a:t>
            </a:r>
            <a:r>
              <a:rPr lang="en-US" sz="3200" dirty="0" smtClean="0"/>
              <a:t>Facts for the Penn State University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6828" y="4278948"/>
            <a:ext cx="810455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IT Budget 			&gt; $250 M</a:t>
            </a:r>
            <a:r>
              <a:rPr lang="en-US" sz="2800" dirty="0"/>
              <a:t> </a:t>
            </a:r>
            <a:endParaRPr lang="en-US" sz="2800" dirty="0" smtClean="0"/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IT Professionals 	&gt; 1300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IT Departments 	&gt; 130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Campuses 			&gt; 20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IT Leadership Council (75) and Board (9)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122691">
            <a:off x="762000" y="2386101"/>
            <a:ext cx="8521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Alternate Title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441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Screen Shot 2014-03-28 at 4.37.25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080" r="-10080"/>
          <a:stretch>
            <a:fillRect/>
          </a:stretch>
        </p:blipFill>
        <p:spPr>
          <a:xfrm>
            <a:off x="-1008196" y="0"/>
            <a:ext cx="10999961" cy="6518496"/>
          </a:xfrm>
        </p:spPr>
      </p:pic>
      <p:sp>
        <p:nvSpPr>
          <p:cNvPr id="5" name="TextBox 4"/>
          <p:cNvSpPr txBox="1"/>
          <p:nvPr/>
        </p:nvSpPr>
        <p:spPr>
          <a:xfrm>
            <a:off x="2458335" y="3909999"/>
            <a:ext cx="62153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is </a:t>
            </a:r>
            <a:r>
              <a:rPr lang="en-US" sz="3200" dirty="0" err="1" smtClean="0"/>
              <a:t>vLearning</a:t>
            </a:r>
            <a:r>
              <a:rPr lang="en-US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44478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Roadmap Led to.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Seven Task Forces</a:t>
            </a:r>
          </a:p>
          <a:p>
            <a:r>
              <a:rPr lang="en-US" dirty="0" smtClean="0"/>
              <a:t>One of them being Lab and Desktop Management</a:t>
            </a:r>
          </a:p>
          <a:p>
            <a:r>
              <a:rPr lang="en-US" dirty="0" smtClean="0"/>
              <a:t>I was assigned the task of leading the initiative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(the setup for the first exercise)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 diverse group of semi-willing individuals got together and . . .</a:t>
            </a:r>
          </a:p>
          <a:p>
            <a:r>
              <a:rPr lang="en-US" dirty="0" smtClean="0"/>
              <a:t>Which I countered with. . .</a:t>
            </a:r>
          </a:p>
          <a:p>
            <a:r>
              <a:rPr lang="en-US" dirty="0" smtClean="0"/>
              <a:t>And finally we got. . 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96631" y="3188348"/>
            <a:ext cx="4200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MY STORY – begins here!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Follow along on the diagram.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190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#1 – You be “me”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72517" r="-72517"/>
          <a:stretch>
            <a:fillRect/>
          </a:stretch>
        </p:blipFill>
        <p:spPr>
          <a:xfrm>
            <a:off x="457200" y="1816360"/>
            <a:ext cx="5582502" cy="3308149"/>
          </a:xfrm>
        </p:spPr>
      </p:pic>
      <p:sp>
        <p:nvSpPr>
          <p:cNvPr id="5" name="TextBox 4"/>
          <p:cNvSpPr txBox="1"/>
          <p:nvPr/>
        </p:nvSpPr>
        <p:spPr>
          <a:xfrm>
            <a:off x="297256" y="5124509"/>
            <a:ext cx="675581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Given the responsibility - with limited or no authority – what would you do to get this task done?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6803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Answers.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learn from your mistakes</a:t>
            </a:r>
          </a:p>
          <a:p>
            <a:r>
              <a:rPr lang="en-US" dirty="0" smtClean="0"/>
              <a:t>You regroup</a:t>
            </a:r>
          </a:p>
          <a:p>
            <a:r>
              <a:rPr lang="en-US" dirty="0" smtClean="0"/>
              <a:t>You stare in disbelief</a:t>
            </a:r>
          </a:p>
          <a:p>
            <a:r>
              <a:rPr lang="en-US" dirty="0" smtClean="0"/>
              <a:t>You remove and add members to your team</a:t>
            </a:r>
          </a:p>
          <a:p>
            <a:r>
              <a:rPr lang="en-US" dirty="0" smtClean="0"/>
              <a:t>You had better find the “coalition of the willing” to help with the </a:t>
            </a:r>
            <a:r>
              <a:rPr lang="en-US" dirty="0" smtClean="0"/>
              <a:t>journey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BTW, in case you had forgotten. . .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Politics and Culture EAT Strategy</a:t>
            </a:r>
          </a:p>
          <a:p>
            <a:pPr marL="0" indent="0">
              <a:buNone/>
            </a:pP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175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Title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do </a:t>
            </a:r>
            <a:r>
              <a:rPr lang="en-US" sz="3600" smtClean="0"/>
              <a:t>you evolve </a:t>
            </a:r>
            <a:r>
              <a:rPr lang="en-US" sz="3600" dirty="0" smtClean="0"/>
              <a:t>from implementing a </a:t>
            </a:r>
            <a:r>
              <a:rPr lang="en-US" sz="3600" u="sng" dirty="0" smtClean="0"/>
              <a:t>technology</a:t>
            </a:r>
            <a:r>
              <a:rPr lang="en-US" sz="3600" dirty="0" smtClean="0"/>
              <a:t> to providing a </a:t>
            </a:r>
            <a:r>
              <a:rPr lang="en-US" sz="3600" u="sng" dirty="0" smtClean="0"/>
              <a:t>service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74372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76" y="274638"/>
            <a:ext cx="7852592" cy="1143000"/>
          </a:xfrm>
        </p:spPr>
        <p:txBody>
          <a:bodyPr/>
          <a:lstStyle/>
          <a:p>
            <a:r>
              <a:rPr lang="en-US" b="1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</a:t>
            </a:r>
            <a:r>
              <a:rPr lang="en-US" dirty="0"/>
              <a:t>a more consistent look and feel for students/faculty across the campuses and colleges – thereby minimize the current concern of “haves and have </a:t>
            </a:r>
            <a:r>
              <a:rPr lang="en-US" dirty="0" err="1"/>
              <a:t>nots</a:t>
            </a:r>
            <a:r>
              <a:rPr lang="en-US" dirty="0"/>
              <a:t>.” </a:t>
            </a:r>
            <a:endParaRPr lang="en-US" dirty="0" smtClean="0"/>
          </a:p>
          <a:p>
            <a:r>
              <a:rPr lang="en-US" dirty="0" smtClean="0"/>
              <a:t>REDUCE </a:t>
            </a:r>
            <a:r>
              <a:rPr lang="en-US" dirty="0"/>
              <a:t>both capital and operational costs by repurposing systems to extend their and by redeploying existing FTE involved in end user support.</a:t>
            </a:r>
          </a:p>
          <a:p>
            <a:r>
              <a:rPr lang="en-US" dirty="0"/>
              <a:t>ENHANCE our ability to remotely reproduce the resources currently found in our computer labs and office systems in a far more secure fashion.</a:t>
            </a:r>
          </a:p>
          <a:p>
            <a:r>
              <a:rPr lang="en-US" dirty="0"/>
              <a:t>ENABLE our existing lab spaces to evolve into collaborative learning spaces.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257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48969"/>
            <a:ext cx="8041440" cy="1039041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Discussion moved from Efficiency to how to “better” Enable Learning</a:t>
            </a:r>
            <a:endParaRPr lang="en-US" sz="4000" dirty="0"/>
          </a:p>
        </p:txBody>
      </p:sp>
      <p:pic>
        <p:nvPicPr>
          <p:cNvPr id="4" name="Content Placeholder 3" descr="b13f8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38163" y="1733063"/>
            <a:ext cx="8004175" cy="4460875"/>
          </a:xfrm>
        </p:spPr>
      </p:pic>
    </p:spTree>
    <p:extLst>
      <p:ext uri="{BB962C8B-B14F-4D97-AF65-F5344CB8AC3E}">
        <p14:creationId xmlns:p14="http://schemas.microsoft.com/office/powerpoint/2010/main" val="2592601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19705</TotalTime>
  <Words>554</Words>
  <Application>Microsoft Macintosh PowerPoint</Application>
  <PresentationFormat>On-screen Show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From Lab Management to vLearning </vt:lpstr>
      <vt:lpstr>How do you get anything done in a highly decentralized, geographically diverse ecosystem that are often managed by feudal lords??  </vt:lpstr>
      <vt:lpstr>PowerPoint Presentation</vt:lpstr>
      <vt:lpstr>Strategic Roadmap Led to. . .</vt:lpstr>
      <vt:lpstr>Exercise #1 – You be “me”</vt:lpstr>
      <vt:lpstr>Some Answers. . . </vt:lpstr>
      <vt:lpstr>Alternative Title #2</vt:lpstr>
      <vt:lpstr>Executive Summary</vt:lpstr>
      <vt:lpstr>Discussion moved from Efficiency to how to “better” Enable Learning</vt:lpstr>
      <vt:lpstr>The 3 Step Methodology to surviving the leadership role in a task force.</vt:lpstr>
      <vt:lpstr>IT Principals Impacted</vt:lpstr>
      <vt:lpstr>Bringing up a new service</vt:lpstr>
      <vt:lpstr>Exercise #2:  Build the Pyramid</vt:lpstr>
      <vt:lpstr>Final Exercise:  What have you walked away with from this conversation? Some “ME” time.</vt:lpstr>
      <vt:lpstr>Cows* are Good!</vt:lpstr>
    </vt:vector>
  </TitlesOfParts>
  <Company>Penn State Harrisburg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Lab Management to vLearning </dc:title>
  <dc:creator>jdh30</dc:creator>
  <cp:lastModifiedBy>jdh30</cp:lastModifiedBy>
  <cp:revision>26</cp:revision>
  <dcterms:created xsi:type="dcterms:W3CDTF">2014-03-25T20:02:43Z</dcterms:created>
  <dcterms:modified xsi:type="dcterms:W3CDTF">2014-04-08T12:35:09Z</dcterms:modified>
</cp:coreProperties>
</file>