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tags/tag7.xml" ContentType="application/vnd.openxmlformats-officedocument.presentationml.tags+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258" r:id="rId6"/>
    <p:sldId id="275" r:id="rId7"/>
    <p:sldId id="280" r:id="rId8"/>
    <p:sldId id="271" r:id="rId9"/>
    <p:sldId id="272" r:id="rId10"/>
    <p:sldId id="273" r:id="rId11"/>
    <p:sldId id="274" r:id="rId12"/>
    <p:sldId id="259" r:id="rId13"/>
    <p:sldId id="279" r:id="rId14"/>
    <p:sldId id="264" r:id="rId15"/>
    <p:sldId id="278" r:id="rId16"/>
    <p:sldId id="266" r:id="rId17"/>
    <p:sldId id="269" r:id="rId18"/>
    <p:sldId id="267" r:id="rId19"/>
    <p:sldId id="277" r:id="rId20"/>
    <p:sldId id="270" r:id="rId21"/>
    <p:sldId id="276"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62" autoAdjust="0"/>
    <p:restoredTop sz="94660"/>
  </p:normalViewPr>
  <p:slideViewPr>
    <p:cSldViewPr>
      <p:cViewPr varScale="1">
        <p:scale>
          <a:sx n="98" d="100"/>
          <a:sy n="98" d="100"/>
        </p:scale>
        <p:origin x="35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91380-863D-42DC-B8B7-575E870D502B}" type="datetimeFigureOut">
              <a:rPr lang="en-US" smtClean="0"/>
              <a:t>1/29/2015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74799-E7F9-489E-9172-FB736863C7A5}" type="slidenum">
              <a:rPr lang="en-US" smtClean="0"/>
              <a:t>‹#›</a:t>
            </a:fld>
            <a:endParaRPr lang="en-US"/>
          </a:p>
        </p:txBody>
      </p:sp>
    </p:spTree>
    <p:extLst>
      <p:ext uri="{BB962C8B-B14F-4D97-AF65-F5344CB8AC3E}">
        <p14:creationId xmlns:p14="http://schemas.microsoft.com/office/powerpoint/2010/main" val="419127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a:t>
            </a:fld>
            <a:endParaRPr lang="en-US"/>
          </a:p>
        </p:txBody>
      </p:sp>
    </p:spTree>
    <p:extLst>
      <p:ext uri="{BB962C8B-B14F-4D97-AF65-F5344CB8AC3E}">
        <p14:creationId xmlns:p14="http://schemas.microsoft.com/office/powerpoint/2010/main" val="3413085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10</a:t>
            </a:fld>
            <a:endParaRPr lang="en-US"/>
          </a:p>
        </p:txBody>
      </p:sp>
    </p:spTree>
    <p:extLst>
      <p:ext uri="{BB962C8B-B14F-4D97-AF65-F5344CB8AC3E}">
        <p14:creationId xmlns:p14="http://schemas.microsoft.com/office/powerpoint/2010/main" val="2029079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 that Extension has put together to guide its technology strategy through the end of the decade. The goal of this plan is to position Extension to “set the course for how the organization will, in (the) future, identify, adopt and apply information technologies to complement its educational mission.”</a:t>
            </a:r>
            <a:endParaRPr lang="en-US" dirty="0"/>
          </a:p>
        </p:txBody>
      </p:sp>
      <p:sp>
        <p:nvSpPr>
          <p:cNvPr id="4" name="Slide Number Placeholder 3"/>
          <p:cNvSpPr>
            <a:spLocks noGrp="1"/>
          </p:cNvSpPr>
          <p:nvPr>
            <p:ph type="sldNum" sz="quarter" idx="10"/>
          </p:nvPr>
        </p:nvSpPr>
        <p:spPr/>
        <p:txBody>
          <a:bodyPr/>
          <a:lstStyle/>
          <a:p>
            <a:fld id="{5F374799-E7F9-489E-9172-FB736863C7A5}" type="slidenum">
              <a:rPr lang="en-US" smtClean="0"/>
              <a:t>11</a:t>
            </a:fld>
            <a:endParaRPr lang="en-US"/>
          </a:p>
        </p:txBody>
      </p:sp>
    </p:spTree>
    <p:extLst>
      <p:ext uri="{BB962C8B-B14F-4D97-AF65-F5344CB8AC3E}">
        <p14:creationId xmlns:p14="http://schemas.microsoft.com/office/powerpoint/2010/main" val="1415089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12</a:t>
            </a:fld>
            <a:endParaRPr lang="en-US"/>
          </a:p>
        </p:txBody>
      </p:sp>
    </p:spTree>
    <p:extLst>
      <p:ext uri="{BB962C8B-B14F-4D97-AF65-F5344CB8AC3E}">
        <p14:creationId xmlns:p14="http://schemas.microsoft.com/office/powerpoint/2010/main" val="780723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13</a:t>
            </a:fld>
            <a:endParaRPr lang="en-US"/>
          </a:p>
        </p:txBody>
      </p:sp>
    </p:spTree>
    <p:extLst>
      <p:ext uri="{BB962C8B-B14F-4D97-AF65-F5344CB8AC3E}">
        <p14:creationId xmlns:p14="http://schemas.microsoft.com/office/powerpoint/2010/main" val="3833889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If your University/College/Department has a plan, what processes does your University/College/Department use to develop the long-term plan for technology needs?
https://www.polleverywhere.com/free_text_polls/iPxlvHNX83TPQQw</a:t>
            </a:r>
          </a:p>
        </p:txBody>
      </p:sp>
      <p:sp>
        <p:nvSpPr>
          <p:cNvPr id="4" name="Slide Number Placeholder 3"/>
          <p:cNvSpPr>
            <a:spLocks noGrp="1"/>
          </p:cNvSpPr>
          <p:nvPr>
            <p:ph type="sldNum" sz="quarter" idx="10"/>
          </p:nvPr>
        </p:nvSpPr>
        <p:spPr/>
        <p:txBody>
          <a:bodyPr/>
          <a:lstStyle/>
          <a:p>
            <a:fld id="{1C4BCB7D-BF4E-1446-AA25-7CBBEE977063}" type="slidenum">
              <a:rPr lang="en-US" smtClean="0"/>
              <a:t>14</a:t>
            </a:fld>
            <a:endParaRPr lang="en-US" dirty="0"/>
          </a:p>
        </p:txBody>
      </p:sp>
    </p:spTree>
    <p:extLst>
      <p:ext uri="{BB962C8B-B14F-4D97-AF65-F5344CB8AC3E}">
        <p14:creationId xmlns:p14="http://schemas.microsoft.com/office/powerpoint/2010/main" val="570494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Does your University/College/Department have a plan for long-term technology needs? 
https://www.polleverywhere.com/multiple_choice_polls/jUlKGqfwRpYux0J</a:t>
            </a:r>
          </a:p>
        </p:txBody>
      </p:sp>
      <p:sp>
        <p:nvSpPr>
          <p:cNvPr id="4" name="Slide Number Placeholder 3"/>
          <p:cNvSpPr>
            <a:spLocks noGrp="1"/>
          </p:cNvSpPr>
          <p:nvPr>
            <p:ph type="sldNum" sz="quarter" idx="10"/>
          </p:nvPr>
        </p:nvSpPr>
        <p:spPr/>
        <p:txBody>
          <a:bodyPr/>
          <a:lstStyle/>
          <a:p>
            <a:fld id="{1C4BCB7D-BF4E-1446-AA25-7CBBEE977063}" type="slidenum">
              <a:rPr lang="en-US" smtClean="0"/>
              <a:t>15</a:t>
            </a:fld>
            <a:endParaRPr lang="en-US" dirty="0"/>
          </a:p>
        </p:txBody>
      </p:sp>
    </p:spTree>
    <p:extLst>
      <p:ext uri="{BB962C8B-B14F-4D97-AF65-F5344CB8AC3E}">
        <p14:creationId xmlns:p14="http://schemas.microsoft.com/office/powerpoint/2010/main" val="2373370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16</a:t>
            </a:fld>
            <a:endParaRPr lang="en-US"/>
          </a:p>
        </p:txBody>
      </p:sp>
    </p:spTree>
    <p:extLst>
      <p:ext uri="{BB962C8B-B14F-4D97-AF65-F5344CB8AC3E}">
        <p14:creationId xmlns:p14="http://schemas.microsoft.com/office/powerpoint/2010/main" val="891427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How often should your University/College/Department develop a plan for long-term technology needs? 
https://www.polleverywhere.com/free_text_polls/8xMxWNHuj4QsEW5</a:t>
            </a:r>
          </a:p>
        </p:txBody>
      </p:sp>
      <p:sp>
        <p:nvSpPr>
          <p:cNvPr id="4" name="Slide Number Placeholder 3"/>
          <p:cNvSpPr>
            <a:spLocks noGrp="1"/>
          </p:cNvSpPr>
          <p:nvPr>
            <p:ph type="sldNum" sz="quarter" idx="10"/>
          </p:nvPr>
        </p:nvSpPr>
        <p:spPr/>
        <p:txBody>
          <a:bodyPr/>
          <a:lstStyle/>
          <a:p>
            <a:fld id="{1C4BCB7D-BF4E-1446-AA25-7CBBEE977063}" type="slidenum">
              <a:rPr lang="en-US" smtClean="0"/>
              <a:t>17</a:t>
            </a:fld>
            <a:endParaRPr lang="en-US" dirty="0"/>
          </a:p>
        </p:txBody>
      </p:sp>
    </p:spTree>
    <p:extLst>
      <p:ext uri="{BB962C8B-B14F-4D97-AF65-F5344CB8AC3E}">
        <p14:creationId xmlns:p14="http://schemas.microsoft.com/office/powerpoint/2010/main" val="2297214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18</a:t>
            </a:fld>
            <a:endParaRPr lang="en-US"/>
          </a:p>
        </p:txBody>
      </p:sp>
    </p:spTree>
    <p:extLst>
      <p:ext uri="{BB962C8B-B14F-4D97-AF65-F5344CB8AC3E}">
        <p14:creationId xmlns:p14="http://schemas.microsoft.com/office/powerpoint/2010/main" val="2550248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19</a:t>
            </a:fld>
            <a:endParaRPr lang="en-US"/>
          </a:p>
        </p:txBody>
      </p:sp>
    </p:spTree>
    <p:extLst>
      <p:ext uri="{BB962C8B-B14F-4D97-AF65-F5344CB8AC3E}">
        <p14:creationId xmlns:p14="http://schemas.microsoft.com/office/powerpoint/2010/main" val="336861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2</a:t>
            </a:fld>
            <a:endParaRPr lang="en-US"/>
          </a:p>
        </p:txBody>
      </p:sp>
    </p:spTree>
    <p:extLst>
      <p:ext uri="{BB962C8B-B14F-4D97-AF65-F5344CB8AC3E}">
        <p14:creationId xmlns:p14="http://schemas.microsoft.com/office/powerpoint/2010/main" val="3165638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3</a:t>
            </a:fld>
            <a:endParaRPr lang="en-US"/>
          </a:p>
        </p:txBody>
      </p:sp>
    </p:spTree>
    <p:extLst>
      <p:ext uri="{BB962C8B-B14F-4D97-AF65-F5344CB8AC3E}">
        <p14:creationId xmlns:p14="http://schemas.microsoft.com/office/powerpoint/2010/main" val="2664913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mtClean="0"/>
              <a:t>
Poll Title: How often does your University/College/Department develop a plan for long-term technology needs? 
https://www.polleverywhere.com/multiple_choice_polls/CfLuox7OjZ2z7c4</a:t>
            </a:r>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4</a:t>
            </a:fld>
            <a:endParaRPr lang="en-US"/>
          </a:p>
        </p:txBody>
      </p:sp>
    </p:spTree>
    <p:extLst>
      <p:ext uri="{BB962C8B-B14F-4D97-AF65-F5344CB8AC3E}">
        <p14:creationId xmlns:p14="http://schemas.microsoft.com/office/powerpoint/2010/main" val="2480261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5</a:t>
            </a:fld>
            <a:endParaRPr lang="en-US"/>
          </a:p>
        </p:txBody>
      </p:sp>
    </p:spTree>
    <p:extLst>
      <p:ext uri="{BB962C8B-B14F-4D97-AF65-F5344CB8AC3E}">
        <p14:creationId xmlns:p14="http://schemas.microsoft.com/office/powerpoint/2010/main" val="3670349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74799-E7F9-489E-9172-FB736863C7A5}" type="slidenum">
              <a:rPr lang="en-US" smtClean="0"/>
              <a:t>6</a:t>
            </a:fld>
            <a:endParaRPr lang="en-US"/>
          </a:p>
        </p:txBody>
      </p:sp>
    </p:spTree>
    <p:extLst>
      <p:ext uri="{BB962C8B-B14F-4D97-AF65-F5344CB8AC3E}">
        <p14:creationId xmlns:p14="http://schemas.microsoft.com/office/powerpoint/2010/main" val="2799520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74799-E7F9-489E-9172-FB736863C7A5}" type="slidenum">
              <a:rPr lang="en-US" smtClean="0"/>
              <a:t>7</a:t>
            </a:fld>
            <a:endParaRPr lang="en-US"/>
          </a:p>
        </p:txBody>
      </p:sp>
    </p:spTree>
    <p:extLst>
      <p:ext uri="{BB962C8B-B14F-4D97-AF65-F5344CB8AC3E}">
        <p14:creationId xmlns:p14="http://schemas.microsoft.com/office/powerpoint/2010/main" val="2881494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74799-E7F9-489E-9172-FB736863C7A5}" type="slidenum">
              <a:rPr lang="en-US" smtClean="0"/>
              <a:t>8</a:t>
            </a:fld>
            <a:endParaRPr lang="en-US"/>
          </a:p>
        </p:txBody>
      </p:sp>
    </p:spTree>
    <p:extLst>
      <p:ext uri="{BB962C8B-B14F-4D97-AF65-F5344CB8AC3E}">
        <p14:creationId xmlns:p14="http://schemas.microsoft.com/office/powerpoint/2010/main" val="3546137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74799-E7F9-489E-9172-FB736863C7A5}" type="slidenum">
              <a:rPr lang="en-US" smtClean="0"/>
              <a:t>9</a:t>
            </a:fld>
            <a:endParaRPr lang="en-US"/>
          </a:p>
        </p:txBody>
      </p:sp>
    </p:spTree>
    <p:extLst>
      <p:ext uri="{BB962C8B-B14F-4D97-AF65-F5344CB8AC3E}">
        <p14:creationId xmlns:p14="http://schemas.microsoft.com/office/powerpoint/2010/main" val="1264436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DU Title B">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2370676"/>
            <a:ext cx="7866612" cy="905924"/>
          </a:xfrm>
          <a:prstGeom prst="rect">
            <a:avLst/>
          </a:prstGeom>
        </p:spPr>
        <p:txBody>
          <a:bodyPr anchor="t"/>
          <a:lstStyle>
            <a:lvl1pPr algn="l">
              <a:defRPr sz="4000" b="0" cap="none">
                <a:solidFill>
                  <a:schemeClr val="tx1">
                    <a:lumMod val="75000"/>
                    <a:lumOff val="25000"/>
                  </a:schemeClr>
                </a:solidFill>
                <a:latin typeface="Arial"/>
                <a:cs typeface="Arial"/>
              </a:defRPr>
            </a:lvl1pPr>
          </a:lstStyle>
          <a:p>
            <a:r>
              <a:rPr lang="en-US" dirty="0" smtClean="0"/>
              <a:t>Presentation Title</a:t>
            </a:r>
            <a:endParaRPr lang="en-US" dirty="0"/>
          </a:p>
        </p:txBody>
      </p:sp>
      <p:sp>
        <p:nvSpPr>
          <p:cNvPr id="12" name="Text Placeholder 2"/>
          <p:cNvSpPr>
            <a:spLocks noGrp="1"/>
          </p:cNvSpPr>
          <p:nvPr>
            <p:ph type="body" idx="12" hasCustomPrompt="1"/>
          </p:nvPr>
        </p:nvSpPr>
        <p:spPr>
          <a:xfrm>
            <a:off x="609600" y="5500255"/>
            <a:ext cx="8096595" cy="500732"/>
          </a:xfrm>
          <a:prstGeom prst="rect">
            <a:avLst/>
          </a:prstGeom>
        </p:spPr>
        <p:txBody>
          <a:bodyPr anchor="t"/>
          <a:lstStyle>
            <a:lvl1pPr marL="0" indent="0" algn="r">
              <a:buNone/>
              <a:defRPr sz="18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
        <p:nvSpPr>
          <p:cNvPr id="3" name="Text Placeholder 2"/>
          <p:cNvSpPr>
            <a:spLocks noGrp="1"/>
          </p:cNvSpPr>
          <p:nvPr>
            <p:ph type="body" idx="1" hasCustomPrompt="1"/>
          </p:nvPr>
        </p:nvSpPr>
        <p:spPr>
          <a:xfrm>
            <a:off x="609600" y="3276600"/>
            <a:ext cx="7866611" cy="500732"/>
          </a:xfrm>
          <a:prstGeom prst="rect">
            <a:avLst/>
          </a:prstGeom>
        </p:spPr>
        <p:txBody>
          <a:bodyPr anchor="t"/>
          <a:lstStyle>
            <a:lvl1pPr marL="0" indent="0" algn="l">
              <a:buNone/>
              <a:defRPr sz="24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Speaker Name</a:t>
            </a:r>
          </a:p>
        </p:txBody>
      </p:sp>
    </p:spTree>
    <p:extLst>
      <p:ext uri="{BB962C8B-B14F-4D97-AF65-F5344CB8AC3E}">
        <p14:creationId xmlns:p14="http://schemas.microsoft.com/office/powerpoint/2010/main" val="31609951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82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DU Agenda">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4000" b="0" cap="none">
                <a:solidFill>
                  <a:schemeClr val="tx1">
                    <a:lumMod val="75000"/>
                    <a:lumOff val="25000"/>
                  </a:schemeClr>
                </a:solidFill>
                <a:latin typeface="Arial"/>
                <a:cs typeface="Arial"/>
              </a:defRPr>
            </a:lvl1pPr>
          </a:lstStyle>
          <a:p>
            <a:r>
              <a:rPr lang="en-US" dirty="0" smtClean="0"/>
              <a:t>Agenda</a:t>
            </a:r>
            <a:endParaRPr lang="en-US" dirty="0"/>
          </a:p>
        </p:txBody>
      </p:sp>
      <p:sp>
        <p:nvSpPr>
          <p:cNvPr id="8" name="Text Placeholder 2"/>
          <p:cNvSpPr>
            <a:spLocks noGrp="1"/>
          </p:cNvSpPr>
          <p:nvPr>
            <p:ph type="body" idx="10" hasCustomPrompt="1"/>
          </p:nvPr>
        </p:nvSpPr>
        <p:spPr>
          <a:xfrm>
            <a:off x="1676400" y="1219200"/>
            <a:ext cx="6952211" cy="4673600"/>
          </a:xfrm>
          <a:prstGeom prst="rect">
            <a:avLst/>
          </a:prstGeom>
        </p:spPr>
        <p:txBody>
          <a:bodyPr anchor="t"/>
          <a:lstStyle>
            <a:lvl1pPr marL="0" indent="0" algn="l">
              <a:lnSpc>
                <a:spcPct val="200000"/>
              </a:lnSpc>
              <a:buNone/>
              <a:defRPr sz="24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First Level</a:t>
            </a:r>
          </a:p>
          <a:p>
            <a:pPr lvl="0"/>
            <a:r>
              <a:rPr lang="en-US" dirty="0" smtClean="0"/>
              <a:t>Second level</a:t>
            </a:r>
          </a:p>
          <a:p>
            <a:pPr lvl="0"/>
            <a:r>
              <a:rPr lang="en-US" dirty="0" smtClean="0"/>
              <a:t>Third level</a:t>
            </a:r>
          </a:p>
          <a:p>
            <a:pPr lvl="0"/>
            <a:r>
              <a:rPr lang="en-US" dirty="0" smtClean="0"/>
              <a:t>Fourth level</a:t>
            </a:r>
          </a:p>
          <a:p>
            <a:pPr lvl="0"/>
            <a:r>
              <a:rPr lang="en-US" dirty="0" smtClean="0"/>
              <a:t>Fifth level</a:t>
            </a:r>
          </a:p>
        </p:txBody>
      </p:sp>
    </p:spTree>
    <p:extLst>
      <p:ext uri="{BB962C8B-B14F-4D97-AF65-F5344CB8AC3E}">
        <p14:creationId xmlns:p14="http://schemas.microsoft.com/office/powerpoint/2010/main" val="1660416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DU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9" name="Text Placeholder 2"/>
          <p:cNvSpPr>
            <a:spLocks noGrp="1"/>
          </p:cNvSpPr>
          <p:nvPr>
            <p:ph type="body" idx="11" hasCustomPrompt="1"/>
          </p:nvPr>
        </p:nvSpPr>
        <p:spPr>
          <a:xfrm>
            <a:off x="665018" y="3385468"/>
            <a:ext cx="8021782" cy="500732"/>
          </a:xfrm>
          <a:prstGeom prst="rect">
            <a:avLst/>
          </a:prstGeom>
        </p:spPr>
        <p:txBody>
          <a:bodyPr anchor="t"/>
          <a:lstStyle>
            <a:lvl1pPr marL="0" indent="0" algn="l">
              <a:buNone/>
              <a:defRPr sz="18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Presentation Title</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627663"/>
            <a:ext cx="9143999" cy="739681"/>
          </a:xfrm>
          <a:prstGeom prst="rect">
            <a:avLst/>
          </a:prstGeom>
        </p:spPr>
      </p:pic>
      <p:sp>
        <p:nvSpPr>
          <p:cNvPr id="13" name="Text Placeholder 2"/>
          <p:cNvSpPr>
            <a:spLocks noGrp="1"/>
          </p:cNvSpPr>
          <p:nvPr>
            <p:ph type="body" idx="13" hasCustomPrompt="1"/>
          </p:nvPr>
        </p:nvSpPr>
        <p:spPr>
          <a:xfrm>
            <a:off x="600595" y="2667000"/>
            <a:ext cx="7942810" cy="914400"/>
          </a:xfrm>
          <a:prstGeom prst="rect">
            <a:avLst/>
          </a:prstGeom>
        </p:spPr>
        <p:txBody>
          <a:bodyPr anchor="t">
            <a:noAutofit/>
          </a:bodyPr>
          <a:lstStyle>
            <a:lvl1pPr marL="0" indent="0" algn="l">
              <a:buNone/>
              <a:defRPr sz="36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solidFill>
                  <a:schemeClr val="bg1"/>
                </a:solidFill>
              </a:rPr>
              <a:t>Section Title</a:t>
            </a:r>
            <a:endParaRPr lang="en-US" dirty="0">
              <a:solidFill>
                <a:schemeClr val="bg1"/>
              </a:solidFill>
            </a:endParaRPr>
          </a:p>
        </p:txBody>
      </p:sp>
    </p:spTree>
    <p:extLst>
      <p:ext uri="{BB962C8B-B14F-4D97-AF65-F5344CB8AC3E}">
        <p14:creationId xmlns:p14="http://schemas.microsoft.com/office/powerpoint/2010/main" val="29973283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DU Body A">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007785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EDU Body A">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18371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DU Sta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1371600"/>
            <a:ext cx="3644514" cy="1885406"/>
          </a:xfrm>
          <a:prstGeom prst="rect">
            <a:avLst/>
          </a:prstGeom>
        </p:spPr>
        <p:txBody>
          <a:bodyPr anchor="t">
            <a:noAutofit/>
          </a:bodyPr>
          <a:lstStyle>
            <a:lvl1pPr algn="ctr">
              <a:defRPr sz="13500" b="1" cap="none">
                <a:solidFill>
                  <a:schemeClr val="bg1"/>
                </a:solidFill>
                <a:latin typeface="Arial"/>
                <a:cs typeface="Arial"/>
              </a:defRPr>
            </a:lvl1pPr>
          </a:lstStyle>
          <a:p>
            <a:r>
              <a:rPr lang="en-US" dirty="0" smtClean="0"/>
              <a:t>Stat</a:t>
            </a:r>
            <a:endParaRPr lang="en-US" dirty="0"/>
          </a:p>
        </p:txBody>
      </p:sp>
      <p:sp>
        <p:nvSpPr>
          <p:cNvPr id="9" name="Content Placeholder 2"/>
          <p:cNvSpPr>
            <a:spLocks noGrp="1"/>
          </p:cNvSpPr>
          <p:nvPr>
            <p:ph idx="1" hasCustomPrompt="1"/>
          </p:nvPr>
        </p:nvSpPr>
        <p:spPr>
          <a:xfrm>
            <a:off x="609600" y="3429000"/>
            <a:ext cx="3644514" cy="3485606"/>
          </a:xfrm>
          <a:prstGeom prst="rect">
            <a:avLst/>
          </a:prstGeom>
        </p:spPr>
        <p:txBody>
          <a:bodyPr>
            <a:noAutofit/>
          </a:bodyPr>
          <a:lstStyle>
            <a:lvl1pPr marL="0" indent="0" algn="l">
              <a:buClr>
                <a:srgbClr val="C00000"/>
              </a:buClr>
              <a:buFontTx/>
              <a:buNone/>
              <a:defRPr sz="3600" baseline="0">
                <a:solidFill>
                  <a:schemeClr val="bg1"/>
                </a:solidFill>
                <a:latin typeface="Arial"/>
                <a:cs typeface="Arial"/>
              </a:defRPr>
            </a:lvl1pPr>
            <a:lvl2pPr marL="457200" indent="0" algn="ctr">
              <a:buClr>
                <a:srgbClr val="C00000"/>
              </a:buClr>
              <a:buFontTx/>
              <a:buNone/>
              <a:defRPr sz="1800">
                <a:solidFill>
                  <a:schemeClr val="tx1">
                    <a:lumMod val="75000"/>
                    <a:lumOff val="25000"/>
                  </a:schemeClr>
                </a:solidFill>
                <a:latin typeface="Arial"/>
                <a:cs typeface="Arial"/>
              </a:defRPr>
            </a:lvl2pPr>
            <a:lvl3pPr marL="1257300" indent="-342900">
              <a:buClr>
                <a:srgbClr val="C00000"/>
              </a:buClr>
              <a:buFont typeface="Wingdings" pitchFamily="2" charset="2"/>
              <a:buChar char="§"/>
              <a:defRPr sz="2400">
                <a:solidFill>
                  <a:schemeClr val="tx1">
                    <a:lumMod val="75000"/>
                    <a:lumOff val="25000"/>
                  </a:schemeClr>
                </a:solidFill>
                <a:latin typeface="Arial"/>
                <a:cs typeface="Arial"/>
              </a:defRPr>
            </a:lvl3pPr>
            <a:lvl4pPr marL="1714500" indent="-342900">
              <a:buClr>
                <a:srgbClr val="C00000"/>
              </a:buClr>
              <a:buFont typeface="Wingdings" pitchFamily="2" charset="2"/>
              <a:buChar char="§"/>
              <a:defRPr sz="2100">
                <a:solidFill>
                  <a:schemeClr val="tx1">
                    <a:lumMod val="75000"/>
                    <a:lumOff val="25000"/>
                  </a:schemeClr>
                </a:solidFill>
                <a:latin typeface="Arial"/>
                <a:cs typeface="Arial"/>
              </a:defRPr>
            </a:lvl4pPr>
            <a:lvl5pPr marL="2171700" indent="-342900">
              <a:buClr>
                <a:srgbClr val="C00000"/>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Stat description</a:t>
            </a:r>
          </a:p>
        </p:txBody>
      </p:sp>
    </p:spTree>
    <p:extLst>
      <p:ext uri="{BB962C8B-B14F-4D97-AF65-F5344CB8AC3E}">
        <p14:creationId xmlns:p14="http://schemas.microsoft.com/office/powerpoint/2010/main" val="14657286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DU Quot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0" hasCustomPrompt="1"/>
          </p:nvPr>
        </p:nvSpPr>
        <p:spPr>
          <a:xfrm>
            <a:off x="609600" y="2362200"/>
            <a:ext cx="5791200" cy="2971800"/>
          </a:xfrm>
          <a:prstGeom prst="rect">
            <a:avLst/>
          </a:prstGeom>
        </p:spPr>
        <p:txBody>
          <a:bodyPr>
            <a:noAutofit/>
          </a:bodyPr>
          <a:lstStyle>
            <a:lvl1pPr marL="0" indent="0" algn="l">
              <a:buClr>
                <a:srgbClr val="C00000"/>
              </a:buClr>
              <a:buFontTx/>
              <a:buNone/>
              <a:defRPr sz="3600" baseline="0">
                <a:solidFill>
                  <a:schemeClr val="bg1"/>
                </a:solidFill>
                <a:latin typeface="Arial"/>
                <a:cs typeface="Arial"/>
              </a:defRPr>
            </a:lvl1pPr>
            <a:lvl2pPr marL="457200" indent="0" algn="ctr">
              <a:buClr>
                <a:srgbClr val="C00000"/>
              </a:buClr>
              <a:buFontTx/>
              <a:buNone/>
              <a:defRPr sz="1800">
                <a:solidFill>
                  <a:schemeClr val="tx1">
                    <a:lumMod val="75000"/>
                    <a:lumOff val="25000"/>
                  </a:schemeClr>
                </a:solidFill>
                <a:latin typeface="Arial"/>
                <a:cs typeface="Arial"/>
              </a:defRPr>
            </a:lvl2pPr>
            <a:lvl3pPr marL="1257300" indent="-342900">
              <a:buClr>
                <a:srgbClr val="C00000"/>
              </a:buClr>
              <a:buFont typeface="Wingdings" pitchFamily="2" charset="2"/>
              <a:buChar char="§"/>
              <a:defRPr sz="2400">
                <a:solidFill>
                  <a:schemeClr val="tx1">
                    <a:lumMod val="75000"/>
                    <a:lumOff val="25000"/>
                  </a:schemeClr>
                </a:solidFill>
                <a:latin typeface="Arial"/>
                <a:cs typeface="Arial"/>
              </a:defRPr>
            </a:lvl3pPr>
            <a:lvl4pPr marL="1714500" indent="-342900">
              <a:buClr>
                <a:srgbClr val="C00000"/>
              </a:buClr>
              <a:buFont typeface="Wingdings" pitchFamily="2" charset="2"/>
              <a:buChar char="§"/>
              <a:defRPr sz="2100">
                <a:solidFill>
                  <a:schemeClr val="tx1">
                    <a:lumMod val="75000"/>
                    <a:lumOff val="25000"/>
                  </a:schemeClr>
                </a:solidFill>
                <a:latin typeface="Arial"/>
                <a:cs typeface="Arial"/>
              </a:defRPr>
            </a:lvl4pPr>
            <a:lvl5pPr marL="2171700" indent="-342900">
              <a:buClr>
                <a:srgbClr val="C00000"/>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Quote</a:t>
            </a:r>
          </a:p>
        </p:txBody>
      </p:sp>
    </p:spTree>
    <p:extLst>
      <p:ext uri="{BB962C8B-B14F-4D97-AF65-F5344CB8AC3E}">
        <p14:creationId xmlns:p14="http://schemas.microsoft.com/office/powerpoint/2010/main" val="17032419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DU En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09599" y="2370676"/>
            <a:ext cx="7866612" cy="905924"/>
          </a:xfrm>
          <a:prstGeom prst="rect">
            <a:avLst/>
          </a:prstGeom>
        </p:spPr>
        <p:txBody>
          <a:bodyPr anchor="t"/>
          <a:lstStyle>
            <a:lvl1pPr algn="l">
              <a:defRPr sz="4000" b="0" cap="none" baseline="0">
                <a:solidFill>
                  <a:schemeClr val="tx1">
                    <a:lumMod val="75000"/>
                    <a:lumOff val="25000"/>
                  </a:schemeClr>
                </a:solidFill>
                <a:latin typeface="Arial"/>
                <a:cs typeface="Arial"/>
              </a:defRPr>
            </a:lvl1pPr>
          </a:lstStyle>
          <a:p>
            <a:r>
              <a:rPr lang="en-US" dirty="0" smtClean="0"/>
              <a:t>End Title</a:t>
            </a:r>
            <a:endParaRPr lang="en-US" dirty="0"/>
          </a:p>
        </p:txBody>
      </p:sp>
      <p:sp>
        <p:nvSpPr>
          <p:cNvPr id="13" name="Text Placeholder 2"/>
          <p:cNvSpPr>
            <a:spLocks noGrp="1"/>
          </p:cNvSpPr>
          <p:nvPr>
            <p:ph type="body" idx="1" hasCustomPrompt="1"/>
          </p:nvPr>
        </p:nvSpPr>
        <p:spPr>
          <a:xfrm>
            <a:off x="609600" y="3276600"/>
            <a:ext cx="7866611" cy="457200"/>
          </a:xfrm>
          <a:prstGeom prst="rect">
            <a:avLst/>
          </a:prstGeom>
        </p:spPr>
        <p:txBody>
          <a:bodyPr anchor="t"/>
          <a:lstStyle>
            <a:lvl1pPr marL="0" indent="0" algn="l">
              <a:buNone/>
              <a:defRPr sz="24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Authors</a:t>
            </a:r>
          </a:p>
        </p:txBody>
      </p:sp>
    </p:spTree>
    <p:extLst>
      <p:ext uri="{BB962C8B-B14F-4D97-AF65-F5344CB8AC3E}">
        <p14:creationId xmlns:p14="http://schemas.microsoft.com/office/powerpoint/2010/main" val="34377929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BD607F5-FE32-9745-9440-E836A6753442}" type="datetimeFigureOut">
              <a:rPr lang="en-US" smtClean="0"/>
              <a:t>1/29/2015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547FFA-FB94-B749-9438-0D1AF9172022}" type="slidenum">
              <a:rPr lang="en-US" smtClean="0"/>
              <a:t>‹#›</a:t>
            </a:fld>
            <a:endParaRPr lang="en-US" dirty="0"/>
          </a:p>
        </p:txBody>
      </p:sp>
    </p:spTree>
    <p:extLst>
      <p:ext uri="{BB962C8B-B14F-4D97-AF65-F5344CB8AC3E}">
        <p14:creationId xmlns:p14="http://schemas.microsoft.com/office/powerpoint/2010/main" val="32904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622595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60" r:id="rId4"/>
    <p:sldLayoutId id="2147483661" r:id="rId5"/>
    <p:sldLayoutId id="2147483654" r:id="rId6"/>
    <p:sldLayoutId id="2147483657" r:id="rId7"/>
    <p:sldLayoutId id="2147483658" r:id="rId8"/>
    <p:sldLayoutId id="2147483662" r:id="rId9"/>
    <p:sldLayoutId id="214748366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hyperlink" Target="https://www.polleverywhere.com/free_text_polls/iPxlvHNX83TPQQw?preview=true" TargetMode="External"/><Relationship Id="rId2" Type="http://schemas.openxmlformats.org/officeDocument/2006/relationships/slideLayout" Target="../slideLayouts/slideLayout9.xml"/><Relationship Id="rId1" Type="http://schemas.openxmlformats.org/officeDocument/2006/relationships/tags" Target="../tags/tag3.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hyperlink" Target="https://www.polleverywhere.com/multiple_choice_polls/jUlKGqfwRpYux0J?preview=true" TargetMode="External"/><Relationship Id="rId2" Type="http://schemas.openxmlformats.org/officeDocument/2006/relationships/slideLayout" Target="../slideLayouts/slideLayout9.xml"/><Relationship Id="rId1" Type="http://schemas.openxmlformats.org/officeDocument/2006/relationships/tags" Target="../tags/tag5.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hyperlink" Target="https://www.polleverywhere.com/free_text_polls/8xMxWNHuj4QsEW5?preview=true" TargetMode="External"/><Relationship Id="rId2" Type="http://schemas.openxmlformats.org/officeDocument/2006/relationships/slideLayout" Target="../slideLayouts/slideLayout9.xml"/><Relationship Id="rId1" Type="http://schemas.openxmlformats.org/officeDocument/2006/relationships/tags" Target="../tags/tag7.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0.xml"/><Relationship Id="rId1" Type="http://schemas.openxmlformats.org/officeDocument/2006/relationships/tags" Target="../tags/tag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Planning a Quality Roadmap to Reinvent and Improve Services</a:t>
            </a:r>
            <a:endParaRPr lang="en-US" dirty="0"/>
          </a:p>
        </p:txBody>
      </p:sp>
      <p:sp>
        <p:nvSpPr>
          <p:cNvPr id="3" name="Text Placeholder 2"/>
          <p:cNvSpPr>
            <a:spLocks noGrp="1"/>
          </p:cNvSpPr>
          <p:nvPr>
            <p:ph type="body" idx="12"/>
          </p:nvPr>
        </p:nvSpPr>
        <p:spPr/>
        <p:txBody>
          <a:bodyPr/>
          <a:lstStyle/>
          <a:p>
            <a:r>
              <a:rPr lang="en-US" dirty="0" smtClean="0"/>
              <a:t>January 29, 2015</a:t>
            </a:r>
            <a:endParaRPr lang="en-US" dirty="0"/>
          </a:p>
        </p:txBody>
      </p:sp>
      <p:sp>
        <p:nvSpPr>
          <p:cNvPr id="4" name="Text Placeholder 3"/>
          <p:cNvSpPr>
            <a:spLocks noGrp="1"/>
          </p:cNvSpPr>
          <p:nvPr>
            <p:ph type="body" idx="1"/>
          </p:nvPr>
        </p:nvSpPr>
        <p:spPr>
          <a:xfrm>
            <a:off x="613426" y="3637329"/>
            <a:ext cx="7866611" cy="500732"/>
          </a:xfrm>
        </p:spPr>
        <p:txBody>
          <a:bodyPr/>
          <a:lstStyle/>
          <a:p>
            <a:r>
              <a:rPr lang="en-US" dirty="0" smtClean="0"/>
              <a:t>Gil Gonzales and Bryan Kinnan</a:t>
            </a:r>
          </a:p>
        </p:txBody>
      </p:sp>
    </p:spTree>
    <p:extLst>
      <p:ext uri="{BB962C8B-B14F-4D97-AF65-F5344CB8AC3E}">
        <p14:creationId xmlns:p14="http://schemas.microsoft.com/office/powerpoint/2010/main" val="542396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Can you predict the future?</a:t>
            </a:r>
            <a:endParaRPr lang="en-US" dirty="0"/>
          </a:p>
        </p:txBody>
      </p:sp>
      <p:sp>
        <p:nvSpPr>
          <p:cNvPr id="5" name="Content Placeholder 4"/>
          <p:cNvSpPr>
            <a:spLocks noGrp="1"/>
          </p:cNvSpPr>
          <p:nvPr>
            <p:ph idx="1"/>
          </p:nvPr>
        </p:nvSpPr>
        <p:spPr/>
        <p:txBody>
          <a:bodyPr/>
          <a:lstStyle/>
          <a:p>
            <a:r>
              <a:rPr lang="en-US" dirty="0" smtClean="0"/>
              <a:t>Apple </a:t>
            </a:r>
            <a:r>
              <a:rPr lang="en-US" dirty="0" err="1" smtClean="0"/>
              <a:t>IIe</a:t>
            </a:r>
            <a:r>
              <a:rPr lang="en-US" dirty="0" smtClean="0"/>
              <a:t> &gt; Dell Laptop</a:t>
            </a:r>
          </a:p>
          <a:p>
            <a:endParaRPr lang="en-US" dirty="0" smtClean="0"/>
          </a:p>
          <a:p>
            <a:r>
              <a:rPr lang="en-US" dirty="0" smtClean="0"/>
              <a:t>Floppy Disk &gt; USB Thumb drive</a:t>
            </a:r>
          </a:p>
          <a:p>
            <a:endParaRPr lang="en-US" dirty="0" smtClean="0"/>
          </a:p>
          <a:p>
            <a:r>
              <a:rPr lang="en-US" dirty="0" smtClean="0"/>
              <a:t>Buddy Holley &gt; Ramones &gt; Nirvana</a:t>
            </a:r>
            <a:endParaRPr lang="en-US" dirty="0"/>
          </a:p>
        </p:txBody>
      </p:sp>
    </p:spTree>
    <p:extLst>
      <p:ext uri="{BB962C8B-B14F-4D97-AF65-F5344CB8AC3E}">
        <p14:creationId xmlns:p14="http://schemas.microsoft.com/office/powerpoint/2010/main" val="1316912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Technology 2020 Plan</a:t>
            </a:r>
            <a:endParaRPr lang="en-US" dirty="0"/>
          </a:p>
        </p:txBody>
      </p:sp>
      <p:sp>
        <p:nvSpPr>
          <p:cNvPr id="5" name="Content Placeholder 4"/>
          <p:cNvSpPr>
            <a:spLocks noGrp="1"/>
          </p:cNvSpPr>
          <p:nvPr>
            <p:ph idx="1"/>
          </p:nvPr>
        </p:nvSpPr>
        <p:spPr/>
        <p:txBody>
          <a:bodyPr/>
          <a:lstStyle/>
          <a:p>
            <a:r>
              <a:rPr lang="en-US" dirty="0" smtClean="0"/>
              <a:t>What is it?</a:t>
            </a:r>
          </a:p>
          <a:p>
            <a:pPr lvl="1"/>
            <a:r>
              <a:rPr lang="en-US" dirty="0" smtClean="0"/>
              <a:t>Technology </a:t>
            </a:r>
            <a:r>
              <a:rPr lang="en-US" dirty="0"/>
              <a:t>strategy through </a:t>
            </a:r>
            <a:r>
              <a:rPr lang="en-US" dirty="0" smtClean="0"/>
              <a:t>2020</a:t>
            </a:r>
          </a:p>
          <a:p>
            <a:r>
              <a:rPr lang="en-US" dirty="0" smtClean="0"/>
              <a:t>How was it formulated and implemented?</a:t>
            </a:r>
          </a:p>
          <a:p>
            <a:pPr lvl="1"/>
            <a:r>
              <a:rPr lang="en-US" dirty="0"/>
              <a:t>Plan a verb, not a noun. </a:t>
            </a:r>
            <a:endParaRPr lang="en-US" dirty="0" smtClean="0"/>
          </a:p>
          <a:p>
            <a:pPr lvl="2"/>
            <a:r>
              <a:rPr lang="en-US" dirty="0" smtClean="0"/>
              <a:t>Should </a:t>
            </a:r>
            <a:r>
              <a:rPr lang="en-US" dirty="0"/>
              <a:t>be revisited on a regular basis</a:t>
            </a:r>
          </a:p>
          <a:p>
            <a:pPr lvl="1"/>
            <a:r>
              <a:rPr lang="en-US" dirty="0"/>
              <a:t>How do we </a:t>
            </a:r>
            <a:r>
              <a:rPr lang="en-US" dirty="0" smtClean="0"/>
              <a:t>work… </a:t>
            </a:r>
          </a:p>
          <a:p>
            <a:pPr lvl="2"/>
            <a:r>
              <a:rPr lang="en-US" dirty="0" smtClean="0"/>
              <a:t>Not </a:t>
            </a:r>
            <a:r>
              <a:rPr lang="en-US" dirty="0"/>
              <a:t>necessarily a Tech Plan</a:t>
            </a:r>
          </a:p>
          <a:p>
            <a:pPr lvl="1"/>
            <a:endParaRPr lang="en-US" dirty="0"/>
          </a:p>
        </p:txBody>
      </p:sp>
    </p:spTree>
    <p:extLst>
      <p:ext uri="{BB962C8B-B14F-4D97-AF65-F5344CB8AC3E}">
        <p14:creationId xmlns:p14="http://schemas.microsoft.com/office/powerpoint/2010/main" val="1099919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r>
              <a:rPr lang="en-US" sz="2400" dirty="0" smtClean="0"/>
              <a:t>Extension</a:t>
            </a:r>
          </a:p>
          <a:p>
            <a:r>
              <a:rPr lang="en-US" sz="2400" dirty="0" smtClean="0"/>
              <a:t>UNL OITS (Office of Information Technology Services)</a:t>
            </a:r>
          </a:p>
          <a:p>
            <a:r>
              <a:rPr lang="en-US" sz="2400" dirty="0" smtClean="0"/>
              <a:t>University of Nebraska CSN (Computing Services Network)</a:t>
            </a:r>
          </a:p>
          <a:p>
            <a:r>
              <a:rPr lang="en-US" sz="2400" dirty="0" smtClean="0"/>
              <a:t>UNL UCOMM (University Communications)</a:t>
            </a:r>
          </a:p>
          <a:p>
            <a:r>
              <a:rPr lang="en-US" sz="2400" dirty="0" err="1" smtClean="0"/>
              <a:t>eXtension</a:t>
            </a:r>
            <a:endParaRPr lang="en-US" sz="2400" dirty="0" smtClean="0"/>
          </a:p>
          <a:p>
            <a:r>
              <a:rPr lang="en-US" sz="2400" dirty="0" smtClean="0"/>
              <a:t>Nebraska State Educational IT Office</a:t>
            </a:r>
          </a:p>
          <a:p>
            <a:r>
              <a:rPr lang="en-US" sz="2400" dirty="0" smtClean="0"/>
              <a:t>Internet Nebraska</a:t>
            </a:r>
          </a:p>
          <a:p>
            <a:r>
              <a:rPr lang="en-US" sz="2400" dirty="0" smtClean="0"/>
              <a:t>Outside University Affiliates</a:t>
            </a:r>
          </a:p>
          <a:p>
            <a:r>
              <a:rPr lang="en-US" sz="2400" dirty="0" smtClean="0"/>
              <a:t>Microsoft</a:t>
            </a:r>
          </a:p>
          <a:p>
            <a:r>
              <a:rPr lang="en-US" sz="2400" dirty="0" smtClean="0"/>
              <a:t>UNL </a:t>
            </a:r>
            <a:r>
              <a:rPr lang="en-US" sz="2400" dirty="0" err="1" smtClean="0"/>
              <a:t>EdMedia</a:t>
            </a:r>
            <a:r>
              <a:rPr lang="en-US" sz="2400" dirty="0" smtClean="0"/>
              <a:t> (Educational Media)</a:t>
            </a:r>
          </a:p>
          <a:p>
            <a:endParaRPr lang="en-US" sz="2000" dirty="0" smtClean="0"/>
          </a:p>
          <a:p>
            <a:endParaRPr lang="en-US" sz="2000" dirty="0"/>
          </a:p>
        </p:txBody>
      </p:sp>
    </p:spTree>
    <p:extLst>
      <p:ext uri="{BB962C8B-B14F-4D97-AF65-F5344CB8AC3E}">
        <p14:creationId xmlns:p14="http://schemas.microsoft.com/office/powerpoint/2010/main" val="3497606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a:t>
            </a:r>
            <a:endParaRPr lang="en-US" dirty="0"/>
          </a:p>
        </p:txBody>
      </p:sp>
      <p:sp>
        <p:nvSpPr>
          <p:cNvPr id="3" name="Content Placeholder 2"/>
          <p:cNvSpPr>
            <a:spLocks noGrp="1"/>
          </p:cNvSpPr>
          <p:nvPr>
            <p:ph idx="1"/>
          </p:nvPr>
        </p:nvSpPr>
        <p:spPr/>
        <p:txBody>
          <a:bodyPr/>
          <a:lstStyle/>
          <a:p>
            <a:pPr marL="228600" indent="-228600">
              <a:buAutoNum type="arabicPeriod"/>
            </a:pPr>
            <a:r>
              <a:rPr lang="en-US" sz="1500" dirty="0" smtClean="0"/>
              <a:t>Develop </a:t>
            </a:r>
            <a:r>
              <a:rPr lang="en-US" sz="1500" dirty="0"/>
              <a:t>campaign-driven multi-channel approaches to engage and reach </a:t>
            </a:r>
            <a:r>
              <a:rPr lang="en-US" sz="1500" dirty="0" smtClean="0"/>
              <a:t>audiences.</a:t>
            </a:r>
          </a:p>
          <a:p>
            <a:pPr marL="228600" indent="-228600">
              <a:buAutoNum type="arabicPeriod"/>
            </a:pPr>
            <a:r>
              <a:rPr lang="en-US" sz="1500" dirty="0" smtClean="0"/>
              <a:t>Develop </a:t>
            </a:r>
            <a:r>
              <a:rPr lang="en-US" sz="1500" dirty="0"/>
              <a:t>Web resources for use on multiple devices, including mobile, with intelligent “wrappers” that link people to relevant content, consistent branding and important </a:t>
            </a:r>
            <a:r>
              <a:rPr lang="en-US" sz="1500" dirty="0" smtClean="0"/>
              <a:t>services.</a:t>
            </a:r>
          </a:p>
          <a:p>
            <a:pPr marL="228600" indent="-228600">
              <a:buAutoNum type="arabicPeriod"/>
            </a:pPr>
            <a:r>
              <a:rPr lang="en-US" sz="1500" dirty="0" smtClean="0"/>
              <a:t>Develop </a:t>
            </a:r>
            <a:r>
              <a:rPr lang="en-US" sz="1500" dirty="0"/>
              <a:t>a portfolio of high-quality online learning modules, courses, and mobile applications that support the educational responsibilities of Action Teams and </a:t>
            </a:r>
            <a:r>
              <a:rPr lang="en-US" sz="1500" dirty="0" smtClean="0"/>
              <a:t>initiatives.</a:t>
            </a:r>
          </a:p>
          <a:p>
            <a:pPr marL="228600" indent="-228600">
              <a:buAutoNum type="arabicPeriod"/>
            </a:pPr>
            <a:r>
              <a:rPr lang="en-US" sz="1500" dirty="0" smtClean="0"/>
              <a:t>Develop </a:t>
            </a:r>
            <a:r>
              <a:rPr lang="en-US" sz="1500" dirty="0"/>
              <a:t>a culture of evaluation to improve our understanding of audience needs, guide project development and communicate </a:t>
            </a:r>
            <a:r>
              <a:rPr lang="en-US" sz="1500" dirty="0" smtClean="0"/>
              <a:t>impacts.</a:t>
            </a:r>
          </a:p>
          <a:p>
            <a:pPr marL="228600" indent="-228600">
              <a:buAutoNum type="arabicPeriod"/>
            </a:pPr>
            <a:r>
              <a:rPr lang="en-US" sz="1500" dirty="0" smtClean="0"/>
              <a:t>Frame </a:t>
            </a:r>
            <a:r>
              <a:rPr lang="en-US" sz="1500" dirty="0"/>
              <a:t>the organization’s expectations for faculty and staff professional development with regard to using and applying technology </a:t>
            </a:r>
            <a:r>
              <a:rPr lang="en-US" sz="1500" dirty="0" smtClean="0"/>
              <a:t>programmatically.</a:t>
            </a:r>
          </a:p>
          <a:p>
            <a:pPr marL="228600" indent="-228600">
              <a:buAutoNum type="arabicPeriod"/>
            </a:pPr>
            <a:r>
              <a:rPr lang="en-US" sz="1500" dirty="0" smtClean="0"/>
              <a:t>Provide </a:t>
            </a:r>
            <a:r>
              <a:rPr lang="en-US" sz="1500" dirty="0"/>
              <a:t>professional development programs to help Extension faculty and staff acquire needed technology skills to engage and reach audiences, and develop and deliver educational </a:t>
            </a:r>
            <a:r>
              <a:rPr lang="en-US" sz="1500" dirty="0" smtClean="0"/>
              <a:t>programs.</a:t>
            </a:r>
          </a:p>
          <a:p>
            <a:pPr marL="228600" indent="-228600">
              <a:buAutoNum type="arabicPeriod"/>
            </a:pPr>
            <a:r>
              <a:rPr lang="en-US" sz="1500" dirty="0" smtClean="0"/>
              <a:t>Participate </a:t>
            </a:r>
            <a:r>
              <a:rPr lang="en-US" sz="1500" dirty="0"/>
              <a:t>in learning networks to listen to, engage and reach </a:t>
            </a:r>
            <a:r>
              <a:rPr lang="en-US" sz="1500" dirty="0" smtClean="0"/>
              <a:t>audiences.</a:t>
            </a:r>
          </a:p>
          <a:p>
            <a:pPr marL="228600" indent="-228600">
              <a:buAutoNum type="arabicPeriod"/>
            </a:pPr>
            <a:r>
              <a:rPr lang="en-US" sz="1500" dirty="0" smtClean="0"/>
              <a:t>Provide </a:t>
            </a:r>
            <a:r>
              <a:rPr lang="en-US" sz="1500" dirty="0"/>
              <a:t>access to value-added services that are critical to meeting organizational goals and executing the Technology 2020 Plan. </a:t>
            </a:r>
            <a:endParaRPr lang="en-US" sz="1500" dirty="0" smtClean="0"/>
          </a:p>
          <a:p>
            <a:pPr marL="228600" indent="-228600">
              <a:buAutoNum type="arabicPeriod"/>
            </a:pPr>
            <a:r>
              <a:rPr lang="en-US" sz="1500" dirty="0" smtClean="0"/>
              <a:t>Research </a:t>
            </a:r>
            <a:r>
              <a:rPr lang="en-US" sz="1500" dirty="0"/>
              <a:t>and identify event registration and fee payment services to support organizational events and </a:t>
            </a:r>
            <a:r>
              <a:rPr lang="en-US" sz="1500" dirty="0" smtClean="0"/>
              <a:t>activities.</a:t>
            </a:r>
          </a:p>
          <a:p>
            <a:pPr marL="228600" indent="-228600">
              <a:buAutoNum type="arabicPeriod"/>
            </a:pPr>
            <a:r>
              <a:rPr lang="en-US" sz="1500" dirty="0" smtClean="0"/>
              <a:t>Increase </a:t>
            </a:r>
            <a:r>
              <a:rPr lang="en-US" sz="1500" dirty="0"/>
              <a:t>the level of bandwidth serving statewide offices.</a:t>
            </a:r>
          </a:p>
          <a:p>
            <a:endParaRPr lang="en-US" sz="1100" dirty="0"/>
          </a:p>
          <a:p>
            <a:endParaRPr lang="en-US" sz="1100" dirty="0"/>
          </a:p>
        </p:txBody>
      </p:sp>
    </p:spTree>
    <p:extLst>
      <p:ext uri="{BB962C8B-B14F-4D97-AF65-F5344CB8AC3E}">
        <p14:creationId xmlns:p14="http://schemas.microsoft.com/office/powerpoint/2010/main" val="12167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292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6618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a. How do you engage your community in support of change</a:t>
            </a:r>
            <a:r>
              <a:rPr lang="en-US" dirty="0" smtClean="0"/>
              <a:t>?</a:t>
            </a:r>
            <a:endParaRPr lang="en-US" dirty="0"/>
          </a:p>
          <a:p>
            <a:r>
              <a:rPr lang="en-US" dirty="0"/>
              <a:t>b. How do you prepare your organization to adopt change</a:t>
            </a:r>
            <a:r>
              <a:rPr lang="en-US" dirty="0" smtClean="0"/>
              <a:t>?</a:t>
            </a:r>
            <a:endParaRPr lang="en-US" dirty="0"/>
          </a:p>
          <a:p>
            <a:r>
              <a:rPr lang="en-US" dirty="0"/>
              <a:t>c. How do you assure your administration that your organization is accountable and competitive</a:t>
            </a:r>
            <a:r>
              <a:rPr lang="en-US" dirty="0" smtClean="0"/>
              <a:t>?</a:t>
            </a:r>
            <a:endParaRPr lang="en-US" dirty="0"/>
          </a:p>
          <a:p>
            <a:r>
              <a:rPr lang="en-US" dirty="0"/>
              <a:t>d. How to you measure your success?</a:t>
            </a:r>
          </a:p>
          <a:p>
            <a:endParaRPr lang="en-US" dirty="0"/>
          </a:p>
        </p:txBody>
      </p:sp>
    </p:spTree>
    <p:extLst>
      <p:ext uri="{BB962C8B-B14F-4D97-AF65-F5344CB8AC3E}">
        <p14:creationId xmlns:p14="http://schemas.microsoft.com/office/powerpoint/2010/main" val="1365876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2000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Plus/Deltas</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386384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Closing</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530503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31698" y="737915"/>
            <a:ext cx="8021782" cy="729971"/>
          </a:xfrm>
        </p:spPr>
        <p:txBody>
          <a:bodyPr/>
          <a:lstStyle/>
          <a:p>
            <a:r>
              <a:rPr lang="en-US" dirty="0" smtClean="0"/>
              <a:t>Agenda</a:t>
            </a:r>
            <a:br>
              <a:rPr lang="en-US" dirty="0" smtClean="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47800"/>
            <a:ext cx="9144000" cy="522516"/>
          </a:xfrm>
          <a:prstGeom prst="rect">
            <a:avLst/>
          </a:prstGeom>
        </p:spPr>
      </p:pic>
      <p:sp>
        <p:nvSpPr>
          <p:cNvPr id="8" name="Text Placeholder 7"/>
          <p:cNvSpPr>
            <a:spLocks noGrp="1"/>
          </p:cNvSpPr>
          <p:nvPr>
            <p:ph type="body" idx="10"/>
          </p:nvPr>
        </p:nvSpPr>
        <p:spPr>
          <a:xfrm>
            <a:off x="1676400" y="1981200"/>
            <a:ext cx="6952211" cy="3911600"/>
          </a:xfrm>
        </p:spPr>
        <p:txBody>
          <a:bodyPr/>
          <a:lstStyle/>
          <a:p>
            <a:pPr marL="342900" indent="-342900">
              <a:lnSpc>
                <a:spcPct val="100000"/>
              </a:lnSpc>
              <a:buFont typeface="Arial" panose="020B0604020202020204" pitchFamily="34" charset="0"/>
              <a:buChar char="•"/>
            </a:pPr>
            <a:r>
              <a:rPr lang="en-US" kern="0" spc="-100" dirty="0" smtClean="0"/>
              <a:t>Introductions</a:t>
            </a:r>
          </a:p>
          <a:p>
            <a:pPr marL="342900" indent="-342900">
              <a:lnSpc>
                <a:spcPct val="100000"/>
              </a:lnSpc>
              <a:buFont typeface="Arial" panose="020B0604020202020204" pitchFamily="34" charset="0"/>
              <a:buChar char="•"/>
            </a:pPr>
            <a:r>
              <a:rPr lang="en-US" kern="0" spc="-100" dirty="0" smtClean="0"/>
              <a:t>Are you in the right place?</a:t>
            </a:r>
          </a:p>
          <a:p>
            <a:pPr marL="342900" indent="-342900">
              <a:lnSpc>
                <a:spcPct val="100000"/>
              </a:lnSpc>
              <a:buFont typeface="Arial" panose="020B0604020202020204" pitchFamily="34" charset="0"/>
              <a:buChar char="•"/>
            </a:pPr>
            <a:r>
              <a:rPr lang="en-US" kern="0" spc="-100" dirty="0" smtClean="0"/>
              <a:t>Gil Gonzales</a:t>
            </a:r>
          </a:p>
          <a:p>
            <a:pPr marL="800100" lvl="1" indent="-342900">
              <a:buFont typeface="Arial" panose="020B0604020202020204" pitchFamily="34" charset="0"/>
              <a:buChar char="•"/>
            </a:pPr>
            <a:r>
              <a:rPr lang="en-US" kern="0" spc="-100" dirty="0" smtClean="0"/>
              <a:t>University </a:t>
            </a:r>
            <a:r>
              <a:rPr lang="en-US" kern="0" spc="-100" dirty="0"/>
              <a:t>of New </a:t>
            </a:r>
            <a:r>
              <a:rPr lang="en-US" kern="0" spc="-100" dirty="0" smtClean="0"/>
              <a:t>Mexico’s Quality-Centered Management Approach</a:t>
            </a:r>
          </a:p>
          <a:p>
            <a:pPr marL="342900" indent="-342900">
              <a:lnSpc>
                <a:spcPct val="100000"/>
              </a:lnSpc>
              <a:buFont typeface="Arial" panose="020B0604020202020204" pitchFamily="34" charset="0"/>
              <a:buChar char="•"/>
            </a:pPr>
            <a:r>
              <a:rPr lang="en-US" kern="0" spc="-100" dirty="0"/>
              <a:t>Bryan Kinnan</a:t>
            </a:r>
          </a:p>
          <a:p>
            <a:pPr marL="800100" lvl="1" indent="-342900">
              <a:buFont typeface="Arial" panose="020B0604020202020204" pitchFamily="34" charset="0"/>
              <a:buChar char="•"/>
            </a:pPr>
            <a:r>
              <a:rPr lang="en-US" kern="0" spc="-100" dirty="0"/>
              <a:t>UNL Extension Technology 2020 Plan</a:t>
            </a:r>
          </a:p>
          <a:p>
            <a:pPr marL="342900" indent="-342900">
              <a:lnSpc>
                <a:spcPct val="100000"/>
              </a:lnSpc>
              <a:buFont typeface="Arial" panose="020B0604020202020204" pitchFamily="34" charset="0"/>
              <a:buChar char="•"/>
            </a:pPr>
            <a:r>
              <a:rPr lang="en-US" kern="0" spc="-100" dirty="0" smtClean="0"/>
              <a:t>Group Interaction</a:t>
            </a:r>
          </a:p>
          <a:p>
            <a:pPr marL="342900" indent="-342900">
              <a:lnSpc>
                <a:spcPct val="100000"/>
              </a:lnSpc>
              <a:buFont typeface="Arial" panose="020B0604020202020204" pitchFamily="34" charset="0"/>
              <a:buChar char="•"/>
            </a:pPr>
            <a:r>
              <a:rPr lang="en-US" kern="0" spc="-100" dirty="0" smtClean="0"/>
              <a:t>Plus/Deltas</a:t>
            </a:r>
          </a:p>
          <a:p>
            <a:pPr marL="342900" indent="-342900">
              <a:lnSpc>
                <a:spcPct val="100000"/>
              </a:lnSpc>
              <a:buFont typeface="Arial" panose="020B0604020202020204" pitchFamily="34" charset="0"/>
              <a:buChar char="•"/>
            </a:pPr>
            <a:r>
              <a:rPr lang="en-US" kern="0" spc="-100" dirty="0" smtClean="0"/>
              <a:t>Wrap-up</a:t>
            </a:r>
            <a:endParaRPr lang="en-US" kern="0" spc="-100" dirty="0"/>
          </a:p>
        </p:txBody>
      </p:sp>
    </p:spTree>
    <p:extLst>
      <p:ext uri="{BB962C8B-B14F-4D97-AF65-F5344CB8AC3E}">
        <p14:creationId xmlns:p14="http://schemas.microsoft.com/office/powerpoint/2010/main" val="4290572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in the right place?</a:t>
            </a:r>
            <a:endParaRPr lang="en-US" dirty="0"/>
          </a:p>
        </p:txBody>
      </p:sp>
      <p:sp>
        <p:nvSpPr>
          <p:cNvPr id="3" name="Text Placeholder 2"/>
          <p:cNvSpPr>
            <a:spLocks noGrp="1"/>
          </p:cNvSpPr>
          <p:nvPr>
            <p:ph type="body" idx="10"/>
          </p:nvPr>
        </p:nvSpPr>
        <p:spPr/>
        <p:txBody>
          <a:bodyPr/>
          <a:lstStyle/>
          <a:p>
            <a:pPr marL="342900" indent="-342900">
              <a:lnSpc>
                <a:spcPct val="100000"/>
              </a:lnSpc>
              <a:buFont typeface="Arial" panose="020B0604020202020204" pitchFamily="34" charset="0"/>
              <a:buChar char="•"/>
            </a:pPr>
            <a:r>
              <a:rPr lang="en-US" dirty="0" smtClean="0"/>
              <a:t>Focus IT Organizational Efforts on Engaging and Reaching Customers</a:t>
            </a:r>
          </a:p>
          <a:p>
            <a:pPr marL="342900" indent="-342900">
              <a:lnSpc>
                <a:spcPct val="100000"/>
              </a:lnSpc>
              <a:buFont typeface="Arial" panose="020B0604020202020204" pitchFamily="34" charset="0"/>
              <a:buChar char="•"/>
            </a:pPr>
            <a:endParaRPr lang="en-US" dirty="0" smtClean="0"/>
          </a:p>
          <a:p>
            <a:pPr marL="342900" indent="-342900">
              <a:lnSpc>
                <a:spcPct val="100000"/>
              </a:lnSpc>
              <a:buFont typeface="Arial" panose="020B0604020202020204" pitchFamily="34" charset="0"/>
              <a:buChar char="•"/>
            </a:pPr>
            <a:r>
              <a:rPr lang="en-US" dirty="0" smtClean="0"/>
              <a:t>Develop and Implement a Vision to Achieve a Competitive Advantage</a:t>
            </a:r>
          </a:p>
          <a:p>
            <a:pPr marL="342900" indent="-342900">
              <a:lnSpc>
                <a:spcPct val="100000"/>
              </a:lnSpc>
              <a:buFont typeface="Arial" panose="020B0604020202020204" pitchFamily="34" charset="0"/>
              <a:buChar char="•"/>
            </a:pPr>
            <a:endParaRPr lang="en-US" dirty="0" smtClean="0"/>
          </a:p>
          <a:p>
            <a:pPr marL="342900" indent="-342900">
              <a:lnSpc>
                <a:spcPct val="100000"/>
              </a:lnSpc>
              <a:buFont typeface="Arial" panose="020B0604020202020204" pitchFamily="34" charset="0"/>
              <a:buChar char="•"/>
            </a:pPr>
            <a:r>
              <a:rPr lang="en-US" dirty="0" smtClean="0"/>
              <a:t>Evaluate the Tools and Professional Development Needed</a:t>
            </a:r>
          </a:p>
          <a:p>
            <a:endParaRPr lang="en-US" dirty="0"/>
          </a:p>
        </p:txBody>
      </p:sp>
    </p:spTree>
    <p:extLst>
      <p:ext uri="{BB962C8B-B14F-4D97-AF65-F5344CB8AC3E}">
        <p14:creationId xmlns:p14="http://schemas.microsoft.com/office/powerpoint/2010/main" val="3669886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3092425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1"/>
          </p:nvPr>
        </p:nvSpPr>
        <p:spPr/>
        <p:txBody>
          <a:bodyPr/>
          <a:lstStyle/>
          <a:p>
            <a:pPr marL="0" lvl="1"/>
            <a:r>
              <a:rPr lang="en-US" kern="0" spc="-100" dirty="0"/>
              <a:t>University of New Mexico’s </a:t>
            </a:r>
            <a:r>
              <a:rPr lang="en-US" kern="0" spc="-100" dirty="0" smtClean="0"/>
              <a:t>Quality-Centered </a:t>
            </a:r>
            <a:r>
              <a:rPr lang="en-US" kern="0" spc="-100" dirty="0"/>
              <a:t>Management Approach</a:t>
            </a:r>
          </a:p>
          <a:p>
            <a:endParaRPr lang="en-US" dirty="0"/>
          </a:p>
        </p:txBody>
      </p:sp>
      <p:sp>
        <p:nvSpPr>
          <p:cNvPr id="5" name="Text Placeholder 4"/>
          <p:cNvSpPr>
            <a:spLocks noGrp="1"/>
          </p:cNvSpPr>
          <p:nvPr>
            <p:ph type="body" idx="13"/>
          </p:nvPr>
        </p:nvSpPr>
        <p:spPr/>
        <p:txBody>
          <a:bodyPr/>
          <a:lstStyle/>
          <a:p>
            <a:r>
              <a:rPr lang="en-US" dirty="0" smtClean="0"/>
              <a:t>Gil Gonzales</a:t>
            </a:r>
            <a:endParaRPr lang="en-US" dirty="0"/>
          </a:p>
        </p:txBody>
      </p:sp>
    </p:spTree>
    <p:extLst>
      <p:ext uri="{BB962C8B-B14F-4D97-AF65-F5344CB8AC3E}">
        <p14:creationId xmlns:p14="http://schemas.microsoft.com/office/powerpoint/2010/main" val="210833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UNM Information Technologies</a:t>
            </a:r>
            <a:endParaRPr lang="en-US" sz="3200" dirty="0"/>
          </a:p>
        </p:txBody>
      </p:sp>
      <p:sp>
        <p:nvSpPr>
          <p:cNvPr id="5" name="Content Placeholder 4"/>
          <p:cNvSpPr>
            <a:spLocks noGrp="1"/>
          </p:cNvSpPr>
          <p:nvPr>
            <p:ph idx="1"/>
          </p:nvPr>
        </p:nvSpPr>
        <p:spPr/>
        <p:txBody>
          <a:bodyPr/>
          <a:lstStyle/>
          <a:p>
            <a:r>
              <a:rPr lang="en-US" sz="2400" b="1" dirty="0"/>
              <a:t>Enterprise IT service provider </a:t>
            </a:r>
            <a:r>
              <a:rPr lang="en-US" sz="2400" dirty="0"/>
              <a:t>for UNM</a:t>
            </a:r>
          </a:p>
          <a:p>
            <a:pPr lvl="1"/>
            <a:r>
              <a:rPr lang="en-US" sz="2000" dirty="0"/>
              <a:t>Banner ERP, Computer classrooms &amp; labs</a:t>
            </a:r>
          </a:p>
          <a:p>
            <a:pPr lvl="1"/>
            <a:r>
              <a:rPr lang="en-US" sz="2000" dirty="0"/>
              <a:t>Partners with HPC, Research, Learning </a:t>
            </a:r>
            <a:r>
              <a:rPr lang="en-US" sz="2000" dirty="0" err="1"/>
              <a:t>Mgt</a:t>
            </a:r>
            <a:endParaRPr lang="en-US" sz="2000" dirty="0"/>
          </a:p>
          <a:p>
            <a:pPr lvl="1"/>
            <a:r>
              <a:rPr lang="en-US" sz="2000" dirty="0" err="1"/>
              <a:t>GigaPoP</a:t>
            </a:r>
            <a:r>
              <a:rPr lang="en-US" sz="2000" dirty="0"/>
              <a:t>, Western Regional Network (WRN)</a:t>
            </a:r>
          </a:p>
          <a:p>
            <a:r>
              <a:rPr lang="en-US" sz="2400" b="1" dirty="0"/>
              <a:t>150 IT Staff</a:t>
            </a:r>
            <a:r>
              <a:rPr lang="en-US" sz="2400" dirty="0"/>
              <a:t>, 80+ Student Employees</a:t>
            </a:r>
          </a:p>
          <a:p>
            <a:r>
              <a:rPr lang="en-US" sz="2400" b="1" dirty="0"/>
              <a:t>ITIL certification </a:t>
            </a:r>
            <a:r>
              <a:rPr lang="en-US" sz="2400" dirty="0"/>
              <a:t>of over 50% of technical staff</a:t>
            </a:r>
          </a:p>
          <a:p>
            <a:r>
              <a:rPr lang="en-US" sz="2400" b="1" dirty="0"/>
              <a:t>PMI certification </a:t>
            </a:r>
            <a:r>
              <a:rPr lang="en-US" sz="2400" dirty="0"/>
              <a:t>of project managers</a:t>
            </a:r>
          </a:p>
          <a:p>
            <a:r>
              <a:rPr lang="en-US" sz="2400" b="1" dirty="0" err="1"/>
              <a:t>Baldrige</a:t>
            </a:r>
            <a:r>
              <a:rPr lang="en-US" sz="2400" b="1" dirty="0"/>
              <a:t> Quality </a:t>
            </a:r>
            <a:r>
              <a:rPr lang="en-US" sz="2400" dirty="0"/>
              <a:t>Performance Excellence recognition in NM 2011 &amp; 2013</a:t>
            </a:r>
          </a:p>
          <a:p>
            <a:pPr marL="457200" lvl="1" indent="0">
              <a:buNone/>
            </a:pPr>
            <a:endParaRPr lang="en-US" dirty="0"/>
          </a:p>
        </p:txBody>
      </p:sp>
    </p:spTree>
    <p:extLst>
      <p:ext uri="{BB962C8B-B14F-4D97-AF65-F5344CB8AC3E}">
        <p14:creationId xmlns:p14="http://schemas.microsoft.com/office/powerpoint/2010/main" val="761496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Quality IT @ UNM</a:t>
            </a:r>
            <a:endParaRPr lang="en-US" dirty="0"/>
          </a:p>
        </p:txBody>
      </p:sp>
      <p:sp>
        <p:nvSpPr>
          <p:cNvPr id="5" name="Content Placeholder 4"/>
          <p:cNvSpPr>
            <a:spLocks noGrp="1"/>
          </p:cNvSpPr>
          <p:nvPr>
            <p:ph idx="1"/>
          </p:nvPr>
        </p:nvSpPr>
        <p:spPr>
          <a:xfrm>
            <a:off x="609600" y="990600"/>
            <a:ext cx="8079971" cy="4546599"/>
          </a:xfrm>
        </p:spPr>
        <p:txBody>
          <a:bodyPr/>
          <a:lstStyle/>
          <a:p>
            <a:pPr algn="ctr">
              <a:lnSpc>
                <a:spcPct val="80000"/>
              </a:lnSpc>
              <a:spcAft>
                <a:spcPct val="20000"/>
              </a:spcAft>
              <a:buNone/>
              <a:defRPr/>
            </a:pPr>
            <a:endParaRPr lang="en-US" sz="1600" b="1" kern="0" dirty="0">
              <a:solidFill>
                <a:srgbClr val="10346D"/>
              </a:solidFill>
              <a:latin typeface="Calibri" pitchFamily="34" charset="0"/>
            </a:endParaRPr>
          </a:p>
          <a:p>
            <a:pPr marL="342900" indent="-342900">
              <a:lnSpc>
                <a:spcPct val="80000"/>
              </a:lnSpc>
              <a:spcAft>
                <a:spcPct val="20000"/>
              </a:spcAft>
              <a:buFont typeface="Arial" pitchFamily="34" charset="0"/>
              <a:buChar char="•"/>
              <a:defRPr/>
            </a:pPr>
            <a:endParaRPr lang="en-US" sz="800" kern="0" dirty="0">
              <a:solidFill>
                <a:srgbClr val="10346D"/>
              </a:solidFill>
              <a:latin typeface="Calibri" pitchFamily="34" charset="0"/>
            </a:endParaRPr>
          </a:p>
          <a:p>
            <a:pPr marL="342900" indent="-342900">
              <a:lnSpc>
                <a:spcPct val="80000"/>
              </a:lnSpc>
              <a:spcAft>
                <a:spcPct val="20000"/>
              </a:spcAft>
              <a:buFont typeface="Arial" pitchFamily="34" charset="0"/>
              <a:buChar char="•"/>
              <a:defRPr/>
            </a:pPr>
            <a:r>
              <a:rPr lang="en-US" sz="2400" kern="0" dirty="0">
                <a:solidFill>
                  <a:srgbClr val="10346D"/>
                </a:solidFill>
                <a:latin typeface="Calibri" pitchFamily="34" charset="0"/>
              </a:rPr>
              <a:t>IT adheres to IT-industry standard best practices for IT service and project management</a:t>
            </a:r>
          </a:p>
          <a:p>
            <a:pPr marL="342900" indent="-342900">
              <a:lnSpc>
                <a:spcPct val="80000"/>
              </a:lnSpc>
              <a:spcAft>
                <a:spcPct val="20000"/>
              </a:spcAft>
              <a:buFont typeface="Arial" pitchFamily="34" charset="0"/>
              <a:buChar char="•"/>
              <a:defRPr/>
            </a:pPr>
            <a:r>
              <a:rPr lang="en-US" sz="2400" kern="0" dirty="0">
                <a:solidFill>
                  <a:srgbClr val="10346D"/>
                </a:solidFill>
                <a:latin typeface="Calibri" pitchFamily="34" charset="0"/>
              </a:rPr>
              <a:t>IT engages our workforce of 150 staff and 50 students, and integrates &amp; trains new leadership and staff</a:t>
            </a:r>
          </a:p>
          <a:p>
            <a:pPr marL="342900" indent="-342900">
              <a:lnSpc>
                <a:spcPct val="80000"/>
              </a:lnSpc>
              <a:spcAft>
                <a:spcPct val="20000"/>
              </a:spcAft>
              <a:buFont typeface="Arial" pitchFamily="34" charset="0"/>
              <a:buChar char="•"/>
              <a:defRPr/>
            </a:pPr>
            <a:r>
              <a:rPr lang="en-US" sz="2400" kern="0" dirty="0">
                <a:solidFill>
                  <a:srgbClr val="10346D"/>
                </a:solidFill>
                <a:latin typeface="Calibri" pitchFamily="34" charset="0"/>
              </a:rPr>
              <a:t>IT involves stakeholders and constituents collaboratively in strategic and operational planning</a:t>
            </a:r>
          </a:p>
          <a:p>
            <a:pPr marL="342900" indent="-342900">
              <a:lnSpc>
                <a:spcPct val="80000"/>
              </a:lnSpc>
              <a:spcAft>
                <a:spcPct val="20000"/>
              </a:spcAft>
              <a:buFont typeface="Arial" pitchFamily="34" charset="0"/>
              <a:buChar char="•"/>
              <a:defRPr/>
            </a:pPr>
            <a:r>
              <a:rPr lang="en-US" sz="2400" kern="0" dirty="0">
                <a:solidFill>
                  <a:srgbClr val="10346D"/>
                </a:solidFill>
                <a:latin typeface="Calibri" pitchFamily="34" charset="0"/>
              </a:rPr>
              <a:t>IT services are extensively utilized and are highly available, reliable and secure</a:t>
            </a:r>
          </a:p>
          <a:p>
            <a:pPr marL="342900" indent="-342900">
              <a:lnSpc>
                <a:spcPct val="80000"/>
              </a:lnSpc>
              <a:spcAft>
                <a:spcPct val="20000"/>
              </a:spcAft>
              <a:buFont typeface="Arial" pitchFamily="34" charset="0"/>
              <a:buChar char="•"/>
              <a:defRPr/>
            </a:pPr>
            <a:r>
              <a:rPr lang="en-US" sz="2400" kern="0" dirty="0">
                <a:solidFill>
                  <a:srgbClr val="10346D"/>
                </a:solidFill>
                <a:latin typeface="Calibri" pitchFamily="34" charset="0"/>
              </a:rPr>
              <a:t>IT offers multiple programs to extend technology use in the academic and wider New Mexico communities</a:t>
            </a:r>
          </a:p>
          <a:p>
            <a:pPr marL="342900" indent="-342900">
              <a:lnSpc>
                <a:spcPct val="80000"/>
              </a:lnSpc>
              <a:spcAft>
                <a:spcPct val="20000"/>
              </a:spcAft>
              <a:buFont typeface="Arial" pitchFamily="34" charset="0"/>
              <a:buChar char="•"/>
              <a:defRPr/>
            </a:pPr>
            <a:r>
              <a:rPr lang="en-US" sz="2400" kern="0" dirty="0">
                <a:solidFill>
                  <a:srgbClr val="10346D"/>
                </a:solidFill>
                <a:latin typeface="Calibri" pitchFamily="34" charset="0"/>
              </a:rPr>
              <a:t>Sustains an overall customer satisfaction of 4.5 out of 5</a:t>
            </a:r>
          </a:p>
          <a:p>
            <a:pPr marL="457200" lvl="1" indent="0">
              <a:buNone/>
            </a:pPr>
            <a:endParaRPr lang="en-US" dirty="0"/>
          </a:p>
        </p:txBody>
      </p:sp>
    </p:spTree>
    <p:extLst>
      <p:ext uri="{BB962C8B-B14F-4D97-AF65-F5344CB8AC3E}">
        <p14:creationId xmlns:p14="http://schemas.microsoft.com/office/powerpoint/2010/main" val="4272264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Significant Improvement Measures</a:t>
            </a:r>
            <a:endParaRPr lang="en-US" dirty="0"/>
          </a:p>
        </p:txBody>
      </p:sp>
      <p:sp>
        <p:nvSpPr>
          <p:cNvPr id="5" name="Content Placeholder 4"/>
          <p:cNvSpPr>
            <a:spLocks noGrp="1"/>
          </p:cNvSpPr>
          <p:nvPr>
            <p:ph idx="1"/>
          </p:nvPr>
        </p:nvSpPr>
        <p:spPr>
          <a:xfrm>
            <a:off x="609600" y="990600"/>
            <a:ext cx="8079971" cy="4546599"/>
          </a:xfrm>
        </p:spPr>
        <p:txBody>
          <a:bodyPr/>
          <a:lstStyle/>
          <a:p>
            <a:pPr marL="0" indent="0">
              <a:lnSpc>
                <a:spcPct val="80000"/>
              </a:lnSpc>
              <a:spcAft>
                <a:spcPct val="20000"/>
              </a:spcAft>
              <a:buNone/>
              <a:defRPr/>
            </a:pPr>
            <a:endParaRPr lang="en-US" sz="1050" kern="0" dirty="0">
              <a:solidFill>
                <a:srgbClr val="10346D"/>
              </a:solidFill>
              <a:latin typeface="Calibri" pitchFamily="34" charset="0"/>
            </a:endParaRPr>
          </a:p>
          <a:p>
            <a:pPr marL="342900"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Levels are established in workforce satisfaction and have increased in communication satisfaction</a:t>
            </a:r>
          </a:p>
          <a:p>
            <a:pPr marL="342900"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Reliability and availability  of key systems has increased along with usage of these systems, including:</a:t>
            </a:r>
          </a:p>
          <a:p>
            <a:pPr marL="800100" lvl="1"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Enterprise administrative applications</a:t>
            </a:r>
          </a:p>
          <a:p>
            <a:pPr marL="800100" lvl="1"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Email &amp; calendar</a:t>
            </a:r>
          </a:p>
          <a:p>
            <a:pPr marL="800100" lvl="1"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Instructional &amp; learning technologies</a:t>
            </a:r>
          </a:p>
          <a:p>
            <a:pPr marL="800100" lvl="1"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Printing &amp; storage</a:t>
            </a:r>
          </a:p>
          <a:p>
            <a:pPr marL="800100" lvl="1"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Web &amp; mobile applications</a:t>
            </a:r>
          </a:p>
          <a:p>
            <a:pPr marL="800100" lvl="1"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Wired &amp; wireless networking</a:t>
            </a:r>
          </a:p>
          <a:p>
            <a:pPr marL="342900"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UNM IT aligns with peer higher </a:t>
            </a:r>
            <a:r>
              <a:rPr lang="en-US" sz="1800" kern="0" dirty="0" err="1">
                <a:solidFill>
                  <a:srgbClr val="10346D"/>
                </a:solidFill>
                <a:latin typeface="Calibri" pitchFamily="34" charset="0"/>
              </a:rPr>
              <a:t>ed</a:t>
            </a:r>
            <a:r>
              <a:rPr lang="en-US" sz="1800" kern="0" dirty="0">
                <a:solidFill>
                  <a:srgbClr val="10346D"/>
                </a:solidFill>
                <a:latin typeface="Calibri" pitchFamily="34" charset="0"/>
              </a:rPr>
              <a:t> institutions in scaling common good services for efficient and reliable delivery to campus stakeholders</a:t>
            </a:r>
          </a:p>
          <a:p>
            <a:pPr marL="342900" indent="-342900">
              <a:lnSpc>
                <a:spcPct val="80000"/>
              </a:lnSpc>
              <a:spcAft>
                <a:spcPct val="20000"/>
              </a:spcAft>
              <a:buFont typeface="Arial" pitchFamily="34" charset="0"/>
              <a:buChar char="•"/>
              <a:defRPr/>
            </a:pPr>
            <a:r>
              <a:rPr lang="en-US" sz="1800" kern="0" dirty="0">
                <a:solidFill>
                  <a:srgbClr val="10346D"/>
                </a:solidFill>
                <a:latin typeface="Calibri" pitchFamily="34" charset="0"/>
              </a:rPr>
              <a:t>IT manages power consumption, negotiates hardware and software vendor contracts to save money for taxpayers, students and to benefit smaller public education institutions in the State</a:t>
            </a:r>
          </a:p>
          <a:p>
            <a:pPr marL="457200" lvl="1" indent="0">
              <a:buNone/>
            </a:pPr>
            <a:endParaRPr lang="en-US" sz="3200" dirty="0"/>
          </a:p>
        </p:txBody>
      </p:sp>
    </p:spTree>
    <p:extLst>
      <p:ext uri="{BB962C8B-B14F-4D97-AF65-F5344CB8AC3E}">
        <p14:creationId xmlns:p14="http://schemas.microsoft.com/office/powerpoint/2010/main" val="4075249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1"/>
          </p:nvPr>
        </p:nvSpPr>
        <p:spPr/>
        <p:txBody>
          <a:bodyPr/>
          <a:lstStyle/>
          <a:p>
            <a:r>
              <a:rPr lang="en-US" dirty="0" smtClean="0"/>
              <a:t>Future-Focused Planning at the University of Nebraska - Lincoln</a:t>
            </a:r>
            <a:endParaRPr lang="en-US" dirty="0"/>
          </a:p>
        </p:txBody>
      </p:sp>
      <p:sp>
        <p:nvSpPr>
          <p:cNvPr id="5" name="Text Placeholder 4"/>
          <p:cNvSpPr>
            <a:spLocks noGrp="1"/>
          </p:cNvSpPr>
          <p:nvPr>
            <p:ph type="body" idx="13"/>
          </p:nvPr>
        </p:nvSpPr>
        <p:spPr/>
        <p:txBody>
          <a:bodyPr/>
          <a:lstStyle/>
          <a:p>
            <a:r>
              <a:rPr lang="en-US" dirty="0" smtClean="0"/>
              <a:t>Bryan Kinnan</a:t>
            </a:r>
            <a:endParaRPr lang="en-US" dirty="0"/>
          </a:p>
        </p:txBody>
      </p:sp>
    </p:spTree>
    <p:extLst>
      <p:ext uri="{BB962C8B-B14F-4D97-AF65-F5344CB8AC3E}">
        <p14:creationId xmlns:p14="http://schemas.microsoft.com/office/powerpoint/2010/main" val="36897783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0fd0d8cd-a889-4f13-b860-ac3c66b86af5"/>
  <p:tag name="__PE_ORIG_SIZE" val="500"/>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34A4733DE19B4AB86C39B93224318C" ma:contentTypeVersion="1" ma:contentTypeDescription="Create a new document." ma:contentTypeScope="" ma:versionID="3ef84de2c33e12321e8321b387d55b08">
  <xsd:schema xmlns:xsd="http://www.w3.org/2001/XMLSchema" xmlns:xs="http://www.w3.org/2001/XMLSchema" xmlns:p="http://schemas.microsoft.com/office/2006/metadata/properties" xmlns:ns3="8533aeab-56ba-480d-a755-7d1ca70c5236" targetNamespace="http://schemas.microsoft.com/office/2006/metadata/properties" ma:root="true" ma:fieldsID="661852f9fc8799091ba857592dd7fdfc" ns3:_="">
    <xsd:import namespace="8533aeab-56ba-480d-a755-7d1ca70c5236"/>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33aeab-56ba-480d-a755-7d1ca70c523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C2B9FC-FB98-4938-821D-04C26C843C28}">
  <ds:schemaRef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8533aeab-56ba-480d-a755-7d1ca70c5236"/>
  </ds:schemaRefs>
</ds:datastoreItem>
</file>

<file path=customXml/itemProps2.xml><?xml version="1.0" encoding="utf-8"?>
<ds:datastoreItem xmlns:ds="http://schemas.openxmlformats.org/officeDocument/2006/customXml" ds:itemID="{C24E4E5E-7993-42F1-961B-934180C04C54}">
  <ds:schemaRefs>
    <ds:schemaRef ds:uri="http://schemas.microsoft.com/sharepoint/v3/contenttype/forms"/>
  </ds:schemaRefs>
</ds:datastoreItem>
</file>

<file path=customXml/itemProps3.xml><?xml version="1.0" encoding="utf-8"?>
<ds:datastoreItem xmlns:ds="http://schemas.openxmlformats.org/officeDocument/2006/customXml" ds:itemID="{03F25F77-F582-49C5-B7DF-7FBF6D5A84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33aeab-56ba-480d-a755-7d1ca70c5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3939</TotalTime>
  <Words>825</Words>
  <Application>Microsoft Office PowerPoint</Application>
  <PresentationFormat>On-screen Show (4:3)</PresentationFormat>
  <Paragraphs>119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Planning a Quality Roadmap to Reinvent and Improve Services</vt:lpstr>
      <vt:lpstr>Agenda </vt:lpstr>
      <vt:lpstr>Are You in the right place?</vt:lpstr>
      <vt:lpstr>PowerPoint Presentation</vt:lpstr>
      <vt:lpstr>PowerPoint Presentation</vt:lpstr>
      <vt:lpstr>UNM Information Technologies</vt:lpstr>
      <vt:lpstr>Quality IT @ UNM</vt:lpstr>
      <vt:lpstr>Significant Improvement Measures</vt:lpstr>
      <vt:lpstr>PowerPoint Presentation</vt:lpstr>
      <vt:lpstr>Can you predict the future?</vt:lpstr>
      <vt:lpstr>Technology 2020 Plan</vt:lpstr>
      <vt:lpstr>Collaboration</vt:lpstr>
      <vt:lpstr>Milestones</vt:lpstr>
      <vt:lpstr>PowerPoint Presentation</vt:lpstr>
      <vt:lpstr>PowerPoint Presentation</vt:lpstr>
      <vt:lpstr>PowerPoint Presentation</vt:lpstr>
      <vt:lpstr>PowerPoint Presentation</vt:lpstr>
      <vt:lpstr>Plus/Deltas</vt:lpstr>
      <vt:lpstr>Closing</vt:lpstr>
    </vt:vector>
  </TitlesOfParts>
  <Company>EDUCAUSE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Educause Connect - San Diego</dc:title>
  <dc:creator>Bryan Kinnan</dc:creator>
  <cp:keywords>EDUCAUSE;Tech 2020 Plan;Educause Connect</cp:keywords>
  <cp:lastModifiedBy>Bryan Kinnan</cp:lastModifiedBy>
  <cp:revision>41</cp:revision>
  <dcterms:created xsi:type="dcterms:W3CDTF">2012-08-08T18:23:13Z</dcterms:created>
  <dcterms:modified xsi:type="dcterms:W3CDTF">2015-01-29T18:09:59Z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0x0101002234A4733DE19B4AB86C39B93224318C</vt:lpwstr>
  </property>
</Properties>
</file>