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8" r:id="rId2"/>
  </p:sldMasterIdLst>
  <p:notesMasterIdLst>
    <p:notesMasterId r:id="rId31"/>
  </p:notesMasterIdLst>
  <p:handoutMasterIdLst>
    <p:handoutMasterId r:id="rId32"/>
  </p:handoutMasterIdLst>
  <p:sldIdLst>
    <p:sldId id="297" r:id="rId3"/>
    <p:sldId id="257" r:id="rId4"/>
    <p:sldId id="258" r:id="rId5"/>
    <p:sldId id="259" r:id="rId6"/>
    <p:sldId id="260" r:id="rId7"/>
    <p:sldId id="261" r:id="rId8"/>
    <p:sldId id="262" r:id="rId9"/>
    <p:sldId id="273" r:id="rId10"/>
    <p:sldId id="288" r:id="rId11"/>
    <p:sldId id="263" r:id="rId12"/>
    <p:sldId id="264" r:id="rId13"/>
    <p:sldId id="268" r:id="rId14"/>
    <p:sldId id="269" r:id="rId15"/>
    <p:sldId id="277" r:id="rId16"/>
    <p:sldId id="282" r:id="rId17"/>
    <p:sldId id="279" r:id="rId18"/>
    <p:sldId id="265" r:id="rId19"/>
    <p:sldId id="266" r:id="rId20"/>
    <p:sldId id="267" r:id="rId21"/>
    <p:sldId id="270" r:id="rId22"/>
    <p:sldId id="283" r:id="rId23"/>
    <p:sldId id="284" r:id="rId24"/>
    <p:sldId id="290" r:id="rId25"/>
    <p:sldId id="291" r:id="rId26"/>
    <p:sldId id="292" r:id="rId27"/>
    <p:sldId id="294" r:id="rId28"/>
    <p:sldId id="286" r:id="rId29"/>
    <p:sldId id="256" r:id="rId30"/>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1pPr>
    <a:lvl2pPr marL="4572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2pPr>
    <a:lvl3pPr marL="9144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3pPr>
    <a:lvl4pPr marL="13716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4pPr>
    <a:lvl5pPr marL="18288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9pPr>
  </p:defaultTextStyle>
  <p:extLst>
    <p:ext uri="{521415D9-36F7-43E2-AB2F-B90AF26B5E84}">
      <p14:sectionLst xmlns:p14="http://schemas.microsoft.com/office/powerpoint/2010/main">
        <p14:section name="Overall Intro" id="{AF037913-7E33-EF44-B60D-28CFE246A31D}">
          <p14:sldIdLst>
            <p14:sldId id="297"/>
          </p14:sldIdLst>
        </p14:section>
        <p14:section name="Internet2 Background" id="{99DB962D-362B-E743-85F9-11E1BC1A5B92}">
          <p14:sldIdLst>
            <p14:sldId id="257"/>
            <p14:sldId id="258"/>
            <p14:sldId id="259"/>
            <p14:sldId id="260"/>
            <p14:sldId id="261"/>
            <p14:sldId id="262"/>
          </p14:sldIdLst>
        </p14:section>
        <p14:section name="ISO Definition" id="{F509601D-98C2-D84C-8333-FC786C7CEAED}">
          <p14:sldIdLst>
            <p14:sldId id="273"/>
            <p14:sldId id="288"/>
          </p14:sldIdLst>
        </p14:section>
        <p14:section name="Cloud Market" id="{7957CEE4-0B9F-5C42-AB82-2AF5711DB66D}">
          <p14:sldIdLst>
            <p14:sldId id="263"/>
            <p14:sldId id="264"/>
          </p14:sldIdLst>
        </p14:section>
        <p14:section name="Cloud Scale" id="{CB692D34-9A14-0040-9B4D-DDA09E103FF2}">
          <p14:sldIdLst>
            <p14:sldId id="268"/>
            <p14:sldId id="269"/>
            <p14:sldId id="277"/>
            <p14:sldId id="282"/>
            <p14:sldId id="279"/>
          </p14:sldIdLst>
        </p14:section>
        <p14:section name="Craftsmen to the Cloud" id="{1511B28A-9481-FB42-AE85-D0CA8F651325}">
          <p14:sldIdLst>
            <p14:sldId id="265"/>
            <p14:sldId id="266"/>
            <p14:sldId id="267"/>
            <p14:sldId id="270"/>
          </p14:sldIdLst>
        </p14:section>
        <p14:section name="Cloud Strategy" id="{FCCD9645-29FC-B041-8333-3E8A59079D87}">
          <p14:sldIdLst>
            <p14:sldId id="283"/>
            <p14:sldId id="284"/>
            <p14:sldId id="290"/>
            <p14:sldId id="291"/>
            <p14:sldId id="292"/>
            <p14:sldId id="294"/>
            <p14:sldId id="286"/>
            <p14:sldId id="25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E3E4E4"/>
    <a:srgbClr val="6F1C40"/>
    <a:srgbClr val="000000"/>
    <a:srgbClr val="00A4E4"/>
    <a:srgbClr val="6FA6BB"/>
    <a:srgbClr val="458297"/>
    <a:srgbClr val="398DA8"/>
    <a:srgbClr val="6DD0FF"/>
    <a:srgbClr val="ABE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64" autoAdjust="0"/>
    <p:restoredTop sz="85788" autoAdjust="0"/>
  </p:normalViewPr>
  <p:slideViewPr>
    <p:cSldViewPr snapToObjects="1">
      <p:cViewPr>
        <p:scale>
          <a:sx n="100" d="100"/>
          <a:sy n="100" d="100"/>
        </p:scale>
        <p:origin x="16" y="-44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image" Target="../media/image26.png"/><Relationship Id="rId2"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image" Target="../media/image26.png"/><Relationship Id="rId2"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2D37DF-B8C6-4608-96AF-A54BA6E99508}" type="doc">
      <dgm:prSet loTypeId="urn:microsoft.com/office/officeart/2005/8/layout/hList7" loCatId="list" qsTypeId="urn:microsoft.com/office/officeart/2005/8/quickstyle/simple4" qsCatId="simple" csTypeId="urn:microsoft.com/office/officeart/2005/8/colors/accent0_3" csCatId="mainScheme" phldr="1"/>
      <dgm:spPr/>
    </dgm:pt>
    <dgm:pt modelId="{BA0B1109-BDBC-43EB-A139-68594F066BB2}">
      <dgm:prSet phldrT="[Text]"/>
      <dgm:spPr/>
      <dgm:t>
        <a:bodyPr/>
        <a:lstStyle/>
        <a:p>
          <a:r>
            <a:rPr lang="en-US" dirty="0" smtClean="0"/>
            <a:t>1970s</a:t>
          </a:r>
          <a:br>
            <a:rPr lang="en-US" dirty="0" smtClean="0"/>
          </a:br>
          <a:r>
            <a:rPr lang="en-US" dirty="0" smtClean="0"/>
            <a:t/>
          </a:r>
          <a:br>
            <a:rPr lang="en-US" dirty="0" smtClean="0"/>
          </a:br>
          <a:r>
            <a:rPr lang="en-US" dirty="0" smtClean="0"/>
            <a:t>Monolithic</a:t>
          </a:r>
          <a:endParaRPr lang="en-US" dirty="0"/>
        </a:p>
      </dgm:t>
    </dgm:pt>
    <dgm:pt modelId="{081B7AC6-32FC-4983-9A9F-DF606F4D04E8}" type="parTrans" cxnId="{78091953-C12A-4FC6-A089-6453A5F37E8F}">
      <dgm:prSet/>
      <dgm:spPr/>
      <dgm:t>
        <a:bodyPr/>
        <a:lstStyle/>
        <a:p>
          <a:endParaRPr lang="en-US"/>
        </a:p>
      </dgm:t>
    </dgm:pt>
    <dgm:pt modelId="{E8E0BEB3-105B-4CAF-85B7-9753E8323194}" type="sibTrans" cxnId="{78091953-C12A-4FC6-A089-6453A5F37E8F}">
      <dgm:prSet/>
      <dgm:spPr/>
      <dgm:t>
        <a:bodyPr/>
        <a:lstStyle/>
        <a:p>
          <a:endParaRPr lang="en-US"/>
        </a:p>
      </dgm:t>
    </dgm:pt>
    <dgm:pt modelId="{2D5302C7-94CD-487A-AD0F-596E267B289E}">
      <dgm:prSet phldrT="[Text]"/>
      <dgm:spPr/>
      <dgm:t>
        <a:bodyPr/>
        <a:lstStyle/>
        <a:p>
          <a:r>
            <a:rPr lang="en-US" dirty="0" smtClean="0"/>
            <a:t>1980s</a:t>
          </a:r>
          <a:br>
            <a:rPr lang="en-US" dirty="0" smtClean="0"/>
          </a:br>
          <a:r>
            <a:rPr lang="en-US" dirty="0" smtClean="0"/>
            <a:t/>
          </a:r>
          <a:br>
            <a:rPr lang="en-US" dirty="0" smtClean="0"/>
          </a:br>
          <a:r>
            <a:rPr lang="en-US" dirty="0" smtClean="0"/>
            <a:t>Client-Server</a:t>
          </a:r>
          <a:endParaRPr lang="en-US" dirty="0"/>
        </a:p>
      </dgm:t>
    </dgm:pt>
    <dgm:pt modelId="{8DBCF1B6-187E-4F70-8E91-F5F12CB91AD4}" type="parTrans" cxnId="{04743778-AE8C-47BB-B0C1-1A6F73A8A659}">
      <dgm:prSet/>
      <dgm:spPr/>
      <dgm:t>
        <a:bodyPr/>
        <a:lstStyle/>
        <a:p>
          <a:endParaRPr lang="en-US"/>
        </a:p>
      </dgm:t>
    </dgm:pt>
    <dgm:pt modelId="{6F9925BA-2A3F-4348-97E1-15B4D80B1D60}" type="sibTrans" cxnId="{04743778-AE8C-47BB-B0C1-1A6F73A8A659}">
      <dgm:prSet/>
      <dgm:spPr/>
      <dgm:t>
        <a:bodyPr/>
        <a:lstStyle/>
        <a:p>
          <a:endParaRPr lang="en-US"/>
        </a:p>
      </dgm:t>
    </dgm:pt>
    <dgm:pt modelId="{CE0F8FE9-3D98-4EE7-BB78-D861CBE0EDFB}">
      <dgm:prSet phldrT="[Text]"/>
      <dgm:spPr/>
      <dgm:t>
        <a:bodyPr/>
        <a:lstStyle/>
        <a:p>
          <a:r>
            <a:rPr lang="en-US" dirty="0" smtClean="0"/>
            <a:t>1990s</a:t>
          </a:r>
          <a:br>
            <a:rPr lang="en-US" dirty="0" smtClean="0"/>
          </a:br>
          <a:r>
            <a:rPr lang="en-US" dirty="0" smtClean="0"/>
            <a:t/>
          </a:r>
          <a:br>
            <a:rPr lang="en-US" dirty="0" smtClean="0"/>
          </a:br>
          <a:r>
            <a:rPr lang="en-US" dirty="0" smtClean="0"/>
            <a:t>The Web</a:t>
          </a:r>
          <a:endParaRPr lang="en-US" dirty="0"/>
        </a:p>
      </dgm:t>
    </dgm:pt>
    <dgm:pt modelId="{F49168B8-ACC3-493D-9EE8-F0B29E90AC25}" type="parTrans" cxnId="{2F0CD6D2-F4A8-4EE4-BAD5-9F34E7DAB226}">
      <dgm:prSet/>
      <dgm:spPr/>
      <dgm:t>
        <a:bodyPr/>
        <a:lstStyle/>
        <a:p>
          <a:endParaRPr lang="en-US"/>
        </a:p>
      </dgm:t>
    </dgm:pt>
    <dgm:pt modelId="{67EBB1DE-6D1F-4D00-BB09-23F1B41122B3}" type="sibTrans" cxnId="{2F0CD6D2-F4A8-4EE4-BAD5-9F34E7DAB226}">
      <dgm:prSet/>
      <dgm:spPr/>
      <dgm:t>
        <a:bodyPr/>
        <a:lstStyle/>
        <a:p>
          <a:endParaRPr lang="en-US"/>
        </a:p>
      </dgm:t>
    </dgm:pt>
    <dgm:pt modelId="{66E05FDC-9279-4D89-94EA-1CD3A76273FD}">
      <dgm:prSet phldrT="[Text]"/>
      <dgm:spPr/>
      <dgm:t>
        <a:bodyPr/>
        <a:lstStyle/>
        <a:p>
          <a:r>
            <a:rPr lang="en-US" dirty="0" smtClean="0"/>
            <a:t>2000s</a:t>
          </a:r>
          <a:br>
            <a:rPr lang="en-US" dirty="0" smtClean="0"/>
          </a:br>
          <a:r>
            <a:rPr lang="en-US" dirty="0" smtClean="0"/>
            <a:t>Services Oriented Architectures</a:t>
          </a:r>
          <a:endParaRPr lang="en-US" dirty="0"/>
        </a:p>
      </dgm:t>
    </dgm:pt>
    <dgm:pt modelId="{340D4B43-6031-46AE-8AF4-1F32BDC36832}" type="parTrans" cxnId="{D54CAEBB-1EB9-4937-9234-C1AC5507E771}">
      <dgm:prSet/>
      <dgm:spPr/>
      <dgm:t>
        <a:bodyPr/>
        <a:lstStyle/>
        <a:p>
          <a:endParaRPr lang="en-US"/>
        </a:p>
      </dgm:t>
    </dgm:pt>
    <dgm:pt modelId="{A9C03A3E-414F-4FEB-B259-43EE1B1EA759}" type="sibTrans" cxnId="{D54CAEBB-1EB9-4937-9234-C1AC5507E771}">
      <dgm:prSet/>
      <dgm:spPr/>
      <dgm:t>
        <a:bodyPr/>
        <a:lstStyle/>
        <a:p>
          <a:endParaRPr lang="en-US"/>
        </a:p>
      </dgm:t>
    </dgm:pt>
    <dgm:pt modelId="{7D1A43FC-022D-485E-84CC-FE10BD7AFEA0}">
      <dgm:prSet phldrT="[Text]"/>
      <dgm:spPr/>
      <dgm:t>
        <a:bodyPr/>
        <a:lstStyle/>
        <a:p>
          <a:r>
            <a:rPr lang="en-US" dirty="0" smtClean="0"/>
            <a:t>2009+</a:t>
          </a:r>
          <a:br>
            <a:rPr lang="en-US" dirty="0" smtClean="0"/>
          </a:br>
          <a:r>
            <a:rPr lang="en-US" dirty="0" smtClean="0"/>
            <a:t/>
          </a:r>
          <a:br>
            <a:rPr lang="en-US" dirty="0" smtClean="0"/>
          </a:br>
          <a:r>
            <a:rPr lang="en-US" dirty="0" smtClean="0"/>
            <a:t>Cloud</a:t>
          </a:r>
          <a:endParaRPr lang="en-US" dirty="0"/>
        </a:p>
      </dgm:t>
    </dgm:pt>
    <dgm:pt modelId="{2AA984F6-51F0-4E66-82ED-1679628B1B7C}" type="parTrans" cxnId="{BAE88EEA-DCA5-4402-BEA5-4D645D381F21}">
      <dgm:prSet/>
      <dgm:spPr/>
      <dgm:t>
        <a:bodyPr/>
        <a:lstStyle/>
        <a:p>
          <a:endParaRPr lang="en-US"/>
        </a:p>
      </dgm:t>
    </dgm:pt>
    <dgm:pt modelId="{3965405E-7EB1-4A94-A84B-7B403F41B3BA}" type="sibTrans" cxnId="{BAE88EEA-DCA5-4402-BEA5-4D645D381F21}">
      <dgm:prSet/>
      <dgm:spPr/>
      <dgm:t>
        <a:bodyPr/>
        <a:lstStyle/>
        <a:p>
          <a:endParaRPr lang="en-US"/>
        </a:p>
      </dgm:t>
    </dgm:pt>
    <dgm:pt modelId="{2B0AF4FA-CAE7-44F3-B097-0A73C7E9B721}" type="pres">
      <dgm:prSet presAssocID="{982D37DF-B8C6-4608-96AF-A54BA6E99508}" presName="Name0" presStyleCnt="0">
        <dgm:presLayoutVars>
          <dgm:dir/>
          <dgm:resizeHandles val="exact"/>
        </dgm:presLayoutVars>
      </dgm:prSet>
      <dgm:spPr/>
    </dgm:pt>
    <dgm:pt modelId="{0F44CA76-0D55-4F2C-85EA-E9268732A971}" type="pres">
      <dgm:prSet presAssocID="{982D37DF-B8C6-4608-96AF-A54BA6E99508}" presName="fgShape" presStyleLbl="fgShp" presStyleIdx="0" presStyleCnt="1" custScaleX="102601" custScaleY="139175"/>
      <dgm:spPr/>
    </dgm:pt>
    <dgm:pt modelId="{62BCE652-3820-43B0-8F3B-1F76CD007A24}" type="pres">
      <dgm:prSet presAssocID="{982D37DF-B8C6-4608-96AF-A54BA6E99508}" presName="linComp" presStyleCnt="0"/>
      <dgm:spPr/>
    </dgm:pt>
    <dgm:pt modelId="{617FF697-FE9F-4C01-82A2-5E917A160110}" type="pres">
      <dgm:prSet presAssocID="{BA0B1109-BDBC-43EB-A139-68594F066BB2}" presName="compNode" presStyleCnt="0"/>
      <dgm:spPr/>
    </dgm:pt>
    <dgm:pt modelId="{663963DE-413D-49CA-A4B2-00319E277008}" type="pres">
      <dgm:prSet presAssocID="{BA0B1109-BDBC-43EB-A139-68594F066BB2}" presName="bkgdShape" presStyleLbl="node1" presStyleIdx="0" presStyleCnt="5"/>
      <dgm:spPr/>
      <dgm:t>
        <a:bodyPr/>
        <a:lstStyle/>
        <a:p>
          <a:endParaRPr lang="en-US"/>
        </a:p>
      </dgm:t>
    </dgm:pt>
    <dgm:pt modelId="{BF8F2F0B-BDFF-4584-B2BB-8630FADECE5E}" type="pres">
      <dgm:prSet presAssocID="{BA0B1109-BDBC-43EB-A139-68594F066BB2}" presName="nodeTx" presStyleLbl="node1" presStyleIdx="0" presStyleCnt="5">
        <dgm:presLayoutVars>
          <dgm:bulletEnabled val="1"/>
        </dgm:presLayoutVars>
      </dgm:prSet>
      <dgm:spPr/>
      <dgm:t>
        <a:bodyPr/>
        <a:lstStyle/>
        <a:p>
          <a:endParaRPr lang="en-US"/>
        </a:p>
      </dgm:t>
    </dgm:pt>
    <dgm:pt modelId="{7BB3DDDE-31DC-4C35-BFD0-241DC6040623}" type="pres">
      <dgm:prSet presAssocID="{BA0B1109-BDBC-43EB-A139-68594F066BB2}" presName="invisiNode" presStyleLbl="node1" presStyleIdx="0" presStyleCnt="5"/>
      <dgm:spPr/>
    </dgm:pt>
    <dgm:pt modelId="{C742BA1A-3F65-4ABF-B46B-F90994E1F3C2}" type="pres">
      <dgm:prSet presAssocID="{BA0B1109-BDBC-43EB-A139-68594F066BB2}" presName="imagNode" presStyleLbl="fgImgPlace1" presStyleIdx="0" presStyleCnt="5"/>
      <dgm:spPr>
        <a:blipFill rotWithShape="1">
          <a:blip xmlns:r="http://schemas.openxmlformats.org/officeDocument/2006/relationships" r:embed="rId1"/>
          <a:stretch>
            <a:fillRect/>
          </a:stretch>
        </a:blipFill>
      </dgm:spPr>
    </dgm:pt>
    <dgm:pt modelId="{0A1F8731-DB32-4E53-9E92-9443BD5B313E}" type="pres">
      <dgm:prSet presAssocID="{E8E0BEB3-105B-4CAF-85B7-9753E8323194}" presName="sibTrans" presStyleLbl="sibTrans2D1" presStyleIdx="0" presStyleCnt="0"/>
      <dgm:spPr/>
      <dgm:t>
        <a:bodyPr/>
        <a:lstStyle/>
        <a:p>
          <a:endParaRPr lang="en-US"/>
        </a:p>
      </dgm:t>
    </dgm:pt>
    <dgm:pt modelId="{FEA2E6C6-D3EA-43D4-88FC-371C19645024}" type="pres">
      <dgm:prSet presAssocID="{2D5302C7-94CD-487A-AD0F-596E267B289E}" presName="compNode" presStyleCnt="0"/>
      <dgm:spPr/>
    </dgm:pt>
    <dgm:pt modelId="{D1632D8C-9203-4118-A41C-421E168AFE1F}" type="pres">
      <dgm:prSet presAssocID="{2D5302C7-94CD-487A-AD0F-596E267B289E}" presName="bkgdShape" presStyleLbl="node1" presStyleIdx="1" presStyleCnt="5"/>
      <dgm:spPr/>
      <dgm:t>
        <a:bodyPr/>
        <a:lstStyle/>
        <a:p>
          <a:endParaRPr lang="en-US"/>
        </a:p>
      </dgm:t>
    </dgm:pt>
    <dgm:pt modelId="{B3189C39-E5B9-4FBE-BF02-22A63F3E1C3E}" type="pres">
      <dgm:prSet presAssocID="{2D5302C7-94CD-487A-AD0F-596E267B289E}" presName="nodeTx" presStyleLbl="node1" presStyleIdx="1" presStyleCnt="5">
        <dgm:presLayoutVars>
          <dgm:bulletEnabled val="1"/>
        </dgm:presLayoutVars>
      </dgm:prSet>
      <dgm:spPr/>
      <dgm:t>
        <a:bodyPr/>
        <a:lstStyle/>
        <a:p>
          <a:endParaRPr lang="en-US"/>
        </a:p>
      </dgm:t>
    </dgm:pt>
    <dgm:pt modelId="{38C84D7E-ED62-42FC-8849-9FF378AA7488}" type="pres">
      <dgm:prSet presAssocID="{2D5302C7-94CD-487A-AD0F-596E267B289E}" presName="invisiNode" presStyleLbl="node1" presStyleIdx="1" presStyleCnt="5"/>
      <dgm:spPr/>
    </dgm:pt>
    <dgm:pt modelId="{07B3F464-0968-47BF-B671-28F3DE6B5284}" type="pres">
      <dgm:prSet presAssocID="{2D5302C7-94CD-487A-AD0F-596E267B289E}" presName="imagNode" presStyleLbl="fgImgPlace1" presStyleIdx="1" presStyleCnt="5"/>
      <dgm:spPr>
        <a:blipFill rotWithShape="1">
          <a:blip xmlns:r="http://schemas.openxmlformats.org/officeDocument/2006/relationships" r:embed="rId2"/>
          <a:stretch>
            <a:fillRect/>
          </a:stretch>
        </a:blipFill>
      </dgm:spPr>
    </dgm:pt>
    <dgm:pt modelId="{8065BB6B-4055-46A3-ABEE-90A6E23E7A06}" type="pres">
      <dgm:prSet presAssocID="{6F9925BA-2A3F-4348-97E1-15B4D80B1D60}" presName="sibTrans" presStyleLbl="sibTrans2D1" presStyleIdx="0" presStyleCnt="0"/>
      <dgm:spPr/>
      <dgm:t>
        <a:bodyPr/>
        <a:lstStyle/>
        <a:p>
          <a:endParaRPr lang="en-US"/>
        </a:p>
      </dgm:t>
    </dgm:pt>
    <dgm:pt modelId="{9F41AA12-407A-40BA-88BD-3FA749125B2D}" type="pres">
      <dgm:prSet presAssocID="{CE0F8FE9-3D98-4EE7-BB78-D861CBE0EDFB}" presName="compNode" presStyleCnt="0"/>
      <dgm:spPr/>
    </dgm:pt>
    <dgm:pt modelId="{41A97326-6411-4B1A-BD6B-3A666EEA6A0B}" type="pres">
      <dgm:prSet presAssocID="{CE0F8FE9-3D98-4EE7-BB78-D861CBE0EDFB}" presName="bkgdShape" presStyleLbl="node1" presStyleIdx="2" presStyleCnt="5"/>
      <dgm:spPr/>
      <dgm:t>
        <a:bodyPr/>
        <a:lstStyle/>
        <a:p>
          <a:endParaRPr lang="en-US"/>
        </a:p>
      </dgm:t>
    </dgm:pt>
    <dgm:pt modelId="{D36517EC-0BFB-4E91-AC0A-5746BE0DD2F0}" type="pres">
      <dgm:prSet presAssocID="{CE0F8FE9-3D98-4EE7-BB78-D861CBE0EDFB}" presName="nodeTx" presStyleLbl="node1" presStyleIdx="2" presStyleCnt="5">
        <dgm:presLayoutVars>
          <dgm:bulletEnabled val="1"/>
        </dgm:presLayoutVars>
      </dgm:prSet>
      <dgm:spPr/>
      <dgm:t>
        <a:bodyPr/>
        <a:lstStyle/>
        <a:p>
          <a:endParaRPr lang="en-US"/>
        </a:p>
      </dgm:t>
    </dgm:pt>
    <dgm:pt modelId="{0A5878CC-8B12-4B49-AE76-50B24AA522E5}" type="pres">
      <dgm:prSet presAssocID="{CE0F8FE9-3D98-4EE7-BB78-D861CBE0EDFB}" presName="invisiNode" presStyleLbl="node1" presStyleIdx="2" presStyleCnt="5"/>
      <dgm:spPr/>
    </dgm:pt>
    <dgm:pt modelId="{E4280D04-9441-4F33-9274-B93C3ACB6E71}" type="pres">
      <dgm:prSet presAssocID="{CE0F8FE9-3D98-4EE7-BB78-D861CBE0EDFB}" presName="imagNode" presStyleLbl="fgImgPlace1" presStyleIdx="2" presStyleCnt="5"/>
      <dgm:spPr>
        <a:blipFill rotWithShape="1">
          <a:blip xmlns:r="http://schemas.openxmlformats.org/officeDocument/2006/relationships" r:embed="rId3"/>
          <a:stretch>
            <a:fillRect/>
          </a:stretch>
        </a:blipFill>
      </dgm:spPr>
    </dgm:pt>
    <dgm:pt modelId="{A77330C8-BAFE-4936-AA7D-90355BF5B99C}" type="pres">
      <dgm:prSet presAssocID="{67EBB1DE-6D1F-4D00-BB09-23F1B41122B3}" presName="sibTrans" presStyleLbl="sibTrans2D1" presStyleIdx="0" presStyleCnt="0"/>
      <dgm:spPr/>
      <dgm:t>
        <a:bodyPr/>
        <a:lstStyle/>
        <a:p>
          <a:endParaRPr lang="en-US"/>
        </a:p>
      </dgm:t>
    </dgm:pt>
    <dgm:pt modelId="{22F1BD92-4381-44E0-84D2-814024DA1E0E}" type="pres">
      <dgm:prSet presAssocID="{66E05FDC-9279-4D89-94EA-1CD3A76273FD}" presName="compNode" presStyleCnt="0"/>
      <dgm:spPr/>
    </dgm:pt>
    <dgm:pt modelId="{5E0B48FE-2D8F-43D5-AB95-BC17FB330FA8}" type="pres">
      <dgm:prSet presAssocID="{66E05FDC-9279-4D89-94EA-1CD3A76273FD}" presName="bkgdShape" presStyleLbl="node1" presStyleIdx="3" presStyleCnt="5"/>
      <dgm:spPr/>
      <dgm:t>
        <a:bodyPr/>
        <a:lstStyle/>
        <a:p>
          <a:endParaRPr lang="en-US"/>
        </a:p>
      </dgm:t>
    </dgm:pt>
    <dgm:pt modelId="{637035E0-626E-4914-92F5-AF6E590895EC}" type="pres">
      <dgm:prSet presAssocID="{66E05FDC-9279-4D89-94EA-1CD3A76273FD}" presName="nodeTx" presStyleLbl="node1" presStyleIdx="3" presStyleCnt="5">
        <dgm:presLayoutVars>
          <dgm:bulletEnabled val="1"/>
        </dgm:presLayoutVars>
      </dgm:prSet>
      <dgm:spPr/>
      <dgm:t>
        <a:bodyPr/>
        <a:lstStyle/>
        <a:p>
          <a:endParaRPr lang="en-US"/>
        </a:p>
      </dgm:t>
    </dgm:pt>
    <dgm:pt modelId="{FF24C281-7F40-422C-8546-E4CA72CE8078}" type="pres">
      <dgm:prSet presAssocID="{66E05FDC-9279-4D89-94EA-1CD3A76273FD}" presName="invisiNode" presStyleLbl="node1" presStyleIdx="3" presStyleCnt="5"/>
      <dgm:spPr/>
    </dgm:pt>
    <dgm:pt modelId="{4BB1447B-4137-401F-AFD2-30D3214AA418}" type="pres">
      <dgm:prSet presAssocID="{66E05FDC-9279-4D89-94EA-1CD3A76273FD}" presName="imagNode" presStyleLbl="fgImgPlace1" presStyleIdx="3" presStyleCnt="5"/>
      <dgm:spPr>
        <a:blipFill rotWithShape="1">
          <a:blip xmlns:r="http://schemas.openxmlformats.org/officeDocument/2006/relationships" r:embed="rId4"/>
          <a:stretch>
            <a:fillRect/>
          </a:stretch>
        </a:blipFill>
      </dgm:spPr>
    </dgm:pt>
    <dgm:pt modelId="{C1A7545A-46C3-486C-B5DC-0FF8E8AD41E8}" type="pres">
      <dgm:prSet presAssocID="{A9C03A3E-414F-4FEB-B259-43EE1B1EA759}" presName="sibTrans" presStyleLbl="sibTrans2D1" presStyleIdx="0" presStyleCnt="0"/>
      <dgm:spPr/>
      <dgm:t>
        <a:bodyPr/>
        <a:lstStyle/>
        <a:p>
          <a:endParaRPr lang="en-US"/>
        </a:p>
      </dgm:t>
    </dgm:pt>
    <dgm:pt modelId="{E09B50CA-B8C9-4240-A2B8-6019AD820387}" type="pres">
      <dgm:prSet presAssocID="{7D1A43FC-022D-485E-84CC-FE10BD7AFEA0}" presName="compNode" presStyleCnt="0"/>
      <dgm:spPr/>
    </dgm:pt>
    <dgm:pt modelId="{80129AD6-410C-4052-9701-8A0EBF7ED565}" type="pres">
      <dgm:prSet presAssocID="{7D1A43FC-022D-485E-84CC-FE10BD7AFEA0}" presName="bkgdShape" presStyleLbl="node1" presStyleIdx="4" presStyleCnt="5"/>
      <dgm:spPr/>
      <dgm:t>
        <a:bodyPr/>
        <a:lstStyle/>
        <a:p>
          <a:endParaRPr lang="en-US"/>
        </a:p>
      </dgm:t>
    </dgm:pt>
    <dgm:pt modelId="{1937DFD6-D44B-468B-93DF-A21EA0663636}" type="pres">
      <dgm:prSet presAssocID="{7D1A43FC-022D-485E-84CC-FE10BD7AFEA0}" presName="nodeTx" presStyleLbl="node1" presStyleIdx="4" presStyleCnt="5">
        <dgm:presLayoutVars>
          <dgm:bulletEnabled val="1"/>
        </dgm:presLayoutVars>
      </dgm:prSet>
      <dgm:spPr/>
      <dgm:t>
        <a:bodyPr/>
        <a:lstStyle/>
        <a:p>
          <a:endParaRPr lang="en-US"/>
        </a:p>
      </dgm:t>
    </dgm:pt>
    <dgm:pt modelId="{FE46E200-B4F7-4F5C-A370-311EB8E523B4}" type="pres">
      <dgm:prSet presAssocID="{7D1A43FC-022D-485E-84CC-FE10BD7AFEA0}" presName="invisiNode" presStyleLbl="node1" presStyleIdx="4" presStyleCnt="5"/>
      <dgm:spPr/>
    </dgm:pt>
    <dgm:pt modelId="{C7E470B0-1774-4476-9CE1-D5BAF7B1B1F5}" type="pres">
      <dgm:prSet presAssocID="{7D1A43FC-022D-485E-84CC-FE10BD7AFEA0}" presName="imagNode" presStyleLbl="fgImgPlace1" presStyleIdx="4" presStyleCnt="5"/>
      <dgm:spPr>
        <a:blipFill rotWithShape="1">
          <a:blip xmlns:r="http://schemas.openxmlformats.org/officeDocument/2006/relationships" r:embed="rId5"/>
          <a:stretch>
            <a:fillRect/>
          </a:stretch>
        </a:blipFill>
      </dgm:spPr>
    </dgm:pt>
  </dgm:ptLst>
  <dgm:cxnLst>
    <dgm:cxn modelId="{1186527F-27ED-764B-A623-0AB7A2649A73}" type="presOf" srcId="{66E05FDC-9279-4D89-94EA-1CD3A76273FD}" destId="{637035E0-626E-4914-92F5-AF6E590895EC}" srcOrd="1" destOrd="0" presId="urn:microsoft.com/office/officeart/2005/8/layout/hList7"/>
    <dgm:cxn modelId="{742ADAAE-9A5E-654F-9991-A8CB5DF5B461}" type="presOf" srcId="{BA0B1109-BDBC-43EB-A139-68594F066BB2}" destId="{BF8F2F0B-BDFF-4584-B2BB-8630FADECE5E}" srcOrd="1" destOrd="0" presId="urn:microsoft.com/office/officeart/2005/8/layout/hList7"/>
    <dgm:cxn modelId="{C051EF49-28C5-5D4B-954F-198FC7FF4024}" type="presOf" srcId="{CE0F8FE9-3D98-4EE7-BB78-D861CBE0EDFB}" destId="{D36517EC-0BFB-4E91-AC0A-5746BE0DD2F0}" srcOrd="1" destOrd="0" presId="urn:microsoft.com/office/officeart/2005/8/layout/hList7"/>
    <dgm:cxn modelId="{BAE88EEA-DCA5-4402-BEA5-4D645D381F21}" srcId="{982D37DF-B8C6-4608-96AF-A54BA6E99508}" destId="{7D1A43FC-022D-485E-84CC-FE10BD7AFEA0}" srcOrd="4" destOrd="0" parTransId="{2AA984F6-51F0-4E66-82ED-1679628B1B7C}" sibTransId="{3965405E-7EB1-4A94-A84B-7B403F41B3BA}"/>
    <dgm:cxn modelId="{DDABCBAB-3686-CA44-AB2D-788468D215AF}" type="presOf" srcId="{2D5302C7-94CD-487A-AD0F-596E267B289E}" destId="{B3189C39-E5B9-4FBE-BF02-22A63F3E1C3E}" srcOrd="1" destOrd="0" presId="urn:microsoft.com/office/officeart/2005/8/layout/hList7"/>
    <dgm:cxn modelId="{04743778-AE8C-47BB-B0C1-1A6F73A8A659}" srcId="{982D37DF-B8C6-4608-96AF-A54BA6E99508}" destId="{2D5302C7-94CD-487A-AD0F-596E267B289E}" srcOrd="1" destOrd="0" parTransId="{8DBCF1B6-187E-4F70-8E91-F5F12CB91AD4}" sibTransId="{6F9925BA-2A3F-4348-97E1-15B4D80B1D60}"/>
    <dgm:cxn modelId="{D54CAEBB-1EB9-4937-9234-C1AC5507E771}" srcId="{982D37DF-B8C6-4608-96AF-A54BA6E99508}" destId="{66E05FDC-9279-4D89-94EA-1CD3A76273FD}" srcOrd="3" destOrd="0" parTransId="{340D4B43-6031-46AE-8AF4-1F32BDC36832}" sibTransId="{A9C03A3E-414F-4FEB-B259-43EE1B1EA759}"/>
    <dgm:cxn modelId="{675499D3-347B-B245-832F-2FD002AB9B59}" type="presOf" srcId="{E8E0BEB3-105B-4CAF-85B7-9753E8323194}" destId="{0A1F8731-DB32-4E53-9E92-9443BD5B313E}" srcOrd="0" destOrd="0" presId="urn:microsoft.com/office/officeart/2005/8/layout/hList7"/>
    <dgm:cxn modelId="{CFBB6200-8AD0-F147-B00A-2FFF308B1A9C}" type="presOf" srcId="{7D1A43FC-022D-485E-84CC-FE10BD7AFEA0}" destId="{1937DFD6-D44B-468B-93DF-A21EA0663636}" srcOrd="1" destOrd="0" presId="urn:microsoft.com/office/officeart/2005/8/layout/hList7"/>
    <dgm:cxn modelId="{2F0CD6D2-F4A8-4EE4-BAD5-9F34E7DAB226}" srcId="{982D37DF-B8C6-4608-96AF-A54BA6E99508}" destId="{CE0F8FE9-3D98-4EE7-BB78-D861CBE0EDFB}" srcOrd="2" destOrd="0" parTransId="{F49168B8-ACC3-493D-9EE8-F0B29E90AC25}" sibTransId="{67EBB1DE-6D1F-4D00-BB09-23F1B41122B3}"/>
    <dgm:cxn modelId="{BA24C34D-5221-9C4E-BF17-68D819F7C5BF}" type="presOf" srcId="{6F9925BA-2A3F-4348-97E1-15B4D80B1D60}" destId="{8065BB6B-4055-46A3-ABEE-90A6E23E7A06}" srcOrd="0" destOrd="0" presId="urn:microsoft.com/office/officeart/2005/8/layout/hList7"/>
    <dgm:cxn modelId="{7F2FD6EF-6934-2A4E-8B8E-07ED5795AA5E}" type="presOf" srcId="{982D37DF-B8C6-4608-96AF-A54BA6E99508}" destId="{2B0AF4FA-CAE7-44F3-B097-0A73C7E9B721}" srcOrd="0" destOrd="0" presId="urn:microsoft.com/office/officeart/2005/8/layout/hList7"/>
    <dgm:cxn modelId="{0C27121A-D418-6C47-860B-B3E9DD2F3082}" type="presOf" srcId="{BA0B1109-BDBC-43EB-A139-68594F066BB2}" destId="{663963DE-413D-49CA-A4B2-00319E277008}" srcOrd="0" destOrd="0" presId="urn:microsoft.com/office/officeart/2005/8/layout/hList7"/>
    <dgm:cxn modelId="{78091953-C12A-4FC6-A089-6453A5F37E8F}" srcId="{982D37DF-B8C6-4608-96AF-A54BA6E99508}" destId="{BA0B1109-BDBC-43EB-A139-68594F066BB2}" srcOrd="0" destOrd="0" parTransId="{081B7AC6-32FC-4983-9A9F-DF606F4D04E8}" sibTransId="{E8E0BEB3-105B-4CAF-85B7-9753E8323194}"/>
    <dgm:cxn modelId="{27A783B8-E56B-8347-A5DF-6F177516CB5D}" type="presOf" srcId="{A9C03A3E-414F-4FEB-B259-43EE1B1EA759}" destId="{C1A7545A-46C3-486C-B5DC-0FF8E8AD41E8}" srcOrd="0" destOrd="0" presId="urn:microsoft.com/office/officeart/2005/8/layout/hList7"/>
    <dgm:cxn modelId="{98F0620F-FB75-F64C-9B4D-7C86CFAFD79F}" type="presOf" srcId="{2D5302C7-94CD-487A-AD0F-596E267B289E}" destId="{D1632D8C-9203-4118-A41C-421E168AFE1F}" srcOrd="0" destOrd="0" presId="urn:microsoft.com/office/officeart/2005/8/layout/hList7"/>
    <dgm:cxn modelId="{7EFC89A8-A373-6143-A3F3-84A235280FE8}" type="presOf" srcId="{CE0F8FE9-3D98-4EE7-BB78-D861CBE0EDFB}" destId="{41A97326-6411-4B1A-BD6B-3A666EEA6A0B}" srcOrd="0" destOrd="0" presId="urn:microsoft.com/office/officeart/2005/8/layout/hList7"/>
    <dgm:cxn modelId="{25224ED7-177C-3D44-A8F6-0D73D9BD6467}" type="presOf" srcId="{7D1A43FC-022D-485E-84CC-FE10BD7AFEA0}" destId="{80129AD6-410C-4052-9701-8A0EBF7ED565}" srcOrd="0" destOrd="0" presId="urn:microsoft.com/office/officeart/2005/8/layout/hList7"/>
    <dgm:cxn modelId="{35863805-EFC6-E141-9A15-2DE8D42F7782}" type="presOf" srcId="{66E05FDC-9279-4D89-94EA-1CD3A76273FD}" destId="{5E0B48FE-2D8F-43D5-AB95-BC17FB330FA8}" srcOrd="0" destOrd="0" presId="urn:microsoft.com/office/officeart/2005/8/layout/hList7"/>
    <dgm:cxn modelId="{ED824122-0D6F-5549-949E-280388680A50}" type="presOf" srcId="{67EBB1DE-6D1F-4D00-BB09-23F1B41122B3}" destId="{A77330C8-BAFE-4936-AA7D-90355BF5B99C}" srcOrd="0" destOrd="0" presId="urn:microsoft.com/office/officeart/2005/8/layout/hList7"/>
    <dgm:cxn modelId="{D43CE14C-EAB6-9947-96F9-F6C56B22631A}" type="presParOf" srcId="{2B0AF4FA-CAE7-44F3-B097-0A73C7E9B721}" destId="{0F44CA76-0D55-4F2C-85EA-E9268732A971}" srcOrd="0" destOrd="0" presId="urn:microsoft.com/office/officeart/2005/8/layout/hList7"/>
    <dgm:cxn modelId="{5D6924FC-FD34-1A48-80BC-C6B602ADA13D}" type="presParOf" srcId="{2B0AF4FA-CAE7-44F3-B097-0A73C7E9B721}" destId="{62BCE652-3820-43B0-8F3B-1F76CD007A24}" srcOrd="1" destOrd="0" presId="urn:microsoft.com/office/officeart/2005/8/layout/hList7"/>
    <dgm:cxn modelId="{3D48DF2A-42EC-9044-BD0A-382E02E6977D}" type="presParOf" srcId="{62BCE652-3820-43B0-8F3B-1F76CD007A24}" destId="{617FF697-FE9F-4C01-82A2-5E917A160110}" srcOrd="0" destOrd="0" presId="urn:microsoft.com/office/officeart/2005/8/layout/hList7"/>
    <dgm:cxn modelId="{EEE1595F-8E2E-1F40-9F8F-037F3F811FCB}" type="presParOf" srcId="{617FF697-FE9F-4C01-82A2-5E917A160110}" destId="{663963DE-413D-49CA-A4B2-00319E277008}" srcOrd="0" destOrd="0" presId="urn:microsoft.com/office/officeart/2005/8/layout/hList7"/>
    <dgm:cxn modelId="{AF6F3AF9-5774-C141-9184-E169DC88B2B5}" type="presParOf" srcId="{617FF697-FE9F-4C01-82A2-5E917A160110}" destId="{BF8F2F0B-BDFF-4584-B2BB-8630FADECE5E}" srcOrd="1" destOrd="0" presId="urn:microsoft.com/office/officeart/2005/8/layout/hList7"/>
    <dgm:cxn modelId="{F0877A46-6564-A943-BFA0-8E2034BC1CA7}" type="presParOf" srcId="{617FF697-FE9F-4C01-82A2-5E917A160110}" destId="{7BB3DDDE-31DC-4C35-BFD0-241DC6040623}" srcOrd="2" destOrd="0" presId="urn:microsoft.com/office/officeart/2005/8/layout/hList7"/>
    <dgm:cxn modelId="{204E4DB7-2E4D-1146-B62C-2A1FB8454E0B}" type="presParOf" srcId="{617FF697-FE9F-4C01-82A2-5E917A160110}" destId="{C742BA1A-3F65-4ABF-B46B-F90994E1F3C2}" srcOrd="3" destOrd="0" presId="urn:microsoft.com/office/officeart/2005/8/layout/hList7"/>
    <dgm:cxn modelId="{0C223BED-A5A1-A245-BCB3-D9059FBEAB36}" type="presParOf" srcId="{62BCE652-3820-43B0-8F3B-1F76CD007A24}" destId="{0A1F8731-DB32-4E53-9E92-9443BD5B313E}" srcOrd="1" destOrd="0" presId="urn:microsoft.com/office/officeart/2005/8/layout/hList7"/>
    <dgm:cxn modelId="{ADBCF5B2-3203-0C43-9FD7-6B71764009C1}" type="presParOf" srcId="{62BCE652-3820-43B0-8F3B-1F76CD007A24}" destId="{FEA2E6C6-D3EA-43D4-88FC-371C19645024}" srcOrd="2" destOrd="0" presId="urn:microsoft.com/office/officeart/2005/8/layout/hList7"/>
    <dgm:cxn modelId="{1B8CBA7F-43B9-3A40-A349-B28728A9D6BF}" type="presParOf" srcId="{FEA2E6C6-D3EA-43D4-88FC-371C19645024}" destId="{D1632D8C-9203-4118-A41C-421E168AFE1F}" srcOrd="0" destOrd="0" presId="urn:microsoft.com/office/officeart/2005/8/layout/hList7"/>
    <dgm:cxn modelId="{F6C33D18-11F4-2A4A-A7CE-2328FE1BA560}" type="presParOf" srcId="{FEA2E6C6-D3EA-43D4-88FC-371C19645024}" destId="{B3189C39-E5B9-4FBE-BF02-22A63F3E1C3E}" srcOrd="1" destOrd="0" presId="urn:microsoft.com/office/officeart/2005/8/layout/hList7"/>
    <dgm:cxn modelId="{472C87A6-B6B7-1545-B419-68DD015F05EF}" type="presParOf" srcId="{FEA2E6C6-D3EA-43D4-88FC-371C19645024}" destId="{38C84D7E-ED62-42FC-8849-9FF378AA7488}" srcOrd="2" destOrd="0" presId="urn:microsoft.com/office/officeart/2005/8/layout/hList7"/>
    <dgm:cxn modelId="{84A59303-F691-4B43-A18A-839FA16B64C2}" type="presParOf" srcId="{FEA2E6C6-D3EA-43D4-88FC-371C19645024}" destId="{07B3F464-0968-47BF-B671-28F3DE6B5284}" srcOrd="3" destOrd="0" presId="urn:microsoft.com/office/officeart/2005/8/layout/hList7"/>
    <dgm:cxn modelId="{7E62FB71-37E5-D24F-8090-FCC801724394}" type="presParOf" srcId="{62BCE652-3820-43B0-8F3B-1F76CD007A24}" destId="{8065BB6B-4055-46A3-ABEE-90A6E23E7A06}" srcOrd="3" destOrd="0" presId="urn:microsoft.com/office/officeart/2005/8/layout/hList7"/>
    <dgm:cxn modelId="{95EFA437-46AB-AD4E-8F4D-2A0BC5109A1D}" type="presParOf" srcId="{62BCE652-3820-43B0-8F3B-1F76CD007A24}" destId="{9F41AA12-407A-40BA-88BD-3FA749125B2D}" srcOrd="4" destOrd="0" presId="urn:microsoft.com/office/officeart/2005/8/layout/hList7"/>
    <dgm:cxn modelId="{FE15CB4B-3E11-9142-B119-DE9D82222809}" type="presParOf" srcId="{9F41AA12-407A-40BA-88BD-3FA749125B2D}" destId="{41A97326-6411-4B1A-BD6B-3A666EEA6A0B}" srcOrd="0" destOrd="0" presId="urn:microsoft.com/office/officeart/2005/8/layout/hList7"/>
    <dgm:cxn modelId="{0920A277-1100-3C41-B8B7-36E220159FA1}" type="presParOf" srcId="{9F41AA12-407A-40BA-88BD-3FA749125B2D}" destId="{D36517EC-0BFB-4E91-AC0A-5746BE0DD2F0}" srcOrd="1" destOrd="0" presId="urn:microsoft.com/office/officeart/2005/8/layout/hList7"/>
    <dgm:cxn modelId="{9D1432C3-0155-2A47-B418-73E27134299C}" type="presParOf" srcId="{9F41AA12-407A-40BA-88BD-3FA749125B2D}" destId="{0A5878CC-8B12-4B49-AE76-50B24AA522E5}" srcOrd="2" destOrd="0" presId="urn:microsoft.com/office/officeart/2005/8/layout/hList7"/>
    <dgm:cxn modelId="{6A4AE6BC-AB43-7D40-A27D-70AEF9A9BF07}" type="presParOf" srcId="{9F41AA12-407A-40BA-88BD-3FA749125B2D}" destId="{E4280D04-9441-4F33-9274-B93C3ACB6E71}" srcOrd="3" destOrd="0" presId="urn:microsoft.com/office/officeart/2005/8/layout/hList7"/>
    <dgm:cxn modelId="{9CAE8DFF-013D-7E49-AA67-B7F6C67D2CFA}" type="presParOf" srcId="{62BCE652-3820-43B0-8F3B-1F76CD007A24}" destId="{A77330C8-BAFE-4936-AA7D-90355BF5B99C}" srcOrd="5" destOrd="0" presId="urn:microsoft.com/office/officeart/2005/8/layout/hList7"/>
    <dgm:cxn modelId="{F72DC983-620F-9C42-8589-FCB62F8A97D5}" type="presParOf" srcId="{62BCE652-3820-43B0-8F3B-1F76CD007A24}" destId="{22F1BD92-4381-44E0-84D2-814024DA1E0E}" srcOrd="6" destOrd="0" presId="urn:microsoft.com/office/officeart/2005/8/layout/hList7"/>
    <dgm:cxn modelId="{D15E3E59-B128-514A-BCCF-3002E39230C3}" type="presParOf" srcId="{22F1BD92-4381-44E0-84D2-814024DA1E0E}" destId="{5E0B48FE-2D8F-43D5-AB95-BC17FB330FA8}" srcOrd="0" destOrd="0" presId="urn:microsoft.com/office/officeart/2005/8/layout/hList7"/>
    <dgm:cxn modelId="{22E992DC-18D2-C14F-9750-DEE83F96A904}" type="presParOf" srcId="{22F1BD92-4381-44E0-84D2-814024DA1E0E}" destId="{637035E0-626E-4914-92F5-AF6E590895EC}" srcOrd="1" destOrd="0" presId="urn:microsoft.com/office/officeart/2005/8/layout/hList7"/>
    <dgm:cxn modelId="{CC3695B4-7BEF-204E-BD87-01CEB5ADB02D}" type="presParOf" srcId="{22F1BD92-4381-44E0-84D2-814024DA1E0E}" destId="{FF24C281-7F40-422C-8546-E4CA72CE8078}" srcOrd="2" destOrd="0" presId="urn:microsoft.com/office/officeart/2005/8/layout/hList7"/>
    <dgm:cxn modelId="{9A6DCC31-46D3-0641-93DC-BE7AB534161F}" type="presParOf" srcId="{22F1BD92-4381-44E0-84D2-814024DA1E0E}" destId="{4BB1447B-4137-401F-AFD2-30D3214AA418}" srcOrd="3" destOrd="0" presId="urn:microsoft.com/office/officeart/2005/8/layout/hList7"/>
    <dgm:cxn modelId="{51B53E8C-BF05-A74C-B58E-AB9A2773121A}" type="presParOf" srcId="{62BCE652-3820-43B0-8F3B-1F76CD007A24}" destId="{C1A7545A-46C3-486C-B5DC-0FF8E8AD41E8}" srcOrd="7" destOrd="0" presId="urn:microsoft.com/office/officeart/2005/8/layout/hList7"/>
    <dgm:cxn modelId="{D21F9462-EBFD-B946-9D5E-0C0ADA8E4C70}" type="presParOf" srcId="{62BCE652-3820-43B0-8F3B-1F76CD007A24}" destId="{E09B50CA-B8C9-4240-A2B8-6019AD820387}" srcOrd="8" destOrd="0" presId="urn:microsoft.com/office/officeart/2005/8/layout/hList7"/>
    <dgm:cxn modelId="{8DB3C7B3-0ADF-E448-87E9-81130E224264}" type="presParOf" srcId="{E09B50CA-B8C9-4240-A2B8-6019AD820387}" destId="{80129AD6-410C-4052-9701-8A0EBF7ED565}" srcOrd="0" destOrd="0" presId="urn:microsoft.com/office/officeart/2005/8/layout/hList7"/>
    <dgm:cxn modelId="{1FFC038E-599C-C74A-A46D-7E145D4EADEA}" type="presParOf" srcId="{E09B50CA-B8C9-4240-A2B8-6019AD820387}" destId="{1937DFD6-D44B-468B-93DF-A21EA0663636}" srcOrd="1" destOrd="0" presId="urn:microsoft.com/office/officeart/2005/8/layout/hList7"/>
    <dgm:cxn modelId="{32295A9B-6DB2-9E46-8CB4-4FC7AC65ADA0}" type="presParOf" srcId="{E09B50CA-B8C9-4240-A2B8-6019AD820387}" destId="{FE46E200-B4F7-4F5C-A370-311EB8E523B4}" srcOrd="2" destOrd="0" presId="urn:microsoft.com/office/officeart/2005/8/layout/hList7"/>
    <dgm:cxn modelId="{3034BF2C-FF1F-9144-AE21-184FB85A8224}" type="presParOf" srcId="{E09B50CA-B8C9-4240-A2B8-6019AD820387}" destId="{C7E470B0-1774-4476-9CE1-D5BAF7B1B1F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963DE-413D-49CA-A4B2-00319E277008}">
      <dsp:nvSpPr>
        <dsp:cNvPr id="0" name=""/>
        <dsp:cNvSpPr/>
      </dsp:nvSpPr>
      <dsp:spPr>
        <a:xfrm>
          <a:off x="0" y="0"/>
          <a:ext cx="1592460" cy="3081754"/>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1970s</a:t>
          </a:r>
          <a:br>
            <a:rPr lang="en-US" sz="1700" kern="1200" dirty="0" smtClean="0"/>
          </a:br>
          <a:r>
            <a:rPr lang="en-US" sz="1700" kern="1200" dirty="0" smtClean="0"/>
            <a:t/>
          </a:r>
          <a:br>
            <a:rPr lang="en-US" sz="1700" kern="1200" dirty="0" smtClean="0"/>
          </a:br>
          <a:r>
            <a:rPr lang="en-US" sz="1700" kern="1200" dirty="0" smtClean="0"/>
            <a:t>Monolithic</a:t>
          </a:r>
          <a:endParaRPr lang="en-US" sz="1700" kern="1200" dirty="0"/>
        </a:p>
      </dsp:txBody>
      <dsp:txXfrm>
        <a:off x="0" y="1232701"/>
        <a:ext cx="1592460" cy="1232701"/>
      </dsp:txXfrm>
    </dsp:sp>
    <dsp:sp modelId="{C742BA1A-3F65-4ABF-B46B-F90994E1F3C2}">
      <dsp:nvSpPr>
        <dsp:cNvPr id="0" name=""/>
        <dsp:cNvSpPr/>
      </dsp:nvSpPr>
      <dsp:spPr>
        <a:xfrm>
          <a:off x="283118" y="184905"/>
          <a:ext cx="1026224" cy="1026224"/>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1632D8C-9203-4118-A41C-421E168AFE1F}">
      <dsp:nvSpPr>
        <dsp:cNvPr id="0" name=""/>
        <dsp:cNvSpPr/>
      </dsp:nvSpPr>
      <dsp:spPr>
        <a:xfrm>
          <a:off x="1640234" y="0"/>
          <a:ext cx="1592460" cy="3081754"/>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1980s</a:t>
          </a:r>
          <a:br>
            <a:rPr lang="en-US" sz="1700" kern="1200" dirty="0" smtClean="0"/>
          </a:br>
          <a:r>
            <a:rPr lang="en-US" sz="1700" kern="1200" dirty="0" smtClean="0"/>
            <a:t/>
          </a:r>
          <a:br>
            <a:rPr lang="en-US" sz="1700" kern="1200" dirty="0" smtClean="0"/>
          </a:br>
          <a:r>
            <a:rPr lang="en-US" sz="1700" kern="1200" dirty="0" smtClean="0"/>
            <a:t>Client-Server</a:t>
          </a:r>
          <a:endParaRPr lang="en-US" sz="1700" kern="1200" dirty="0"/>
        </a:p>
      </dsp:txBody>
      <dsp:txXfrm>
        <a:off x="1640234" y="1232701"/>
        <a:ext cx="1592460" cy="1232701"/>
      </dsp:txXfrm>
    </dsp:sp>
    <dsp:sp modelId="{07B3F464-0968-47BF-B671-28F3DE6B5284}">
      <dsp:nvSpPr>
        <dsp:cNvPr id="0" name=""/>
        <dsp:cNvSpPr/>
      </dsp:nvSpPr>
      <dsp:spPr>
        <a:xfrm>
          <a:off x="1923353" y="184905"/>
          <a:ext cx="1026224" cy="1026224"/>
        </a:xfrm>
        <a:prstGeom prst="ellipse">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1A97326-6411-4B1A-BD6B-3A666EEA6A0B}">
      <dsp:nvSpPr>
        <dsp:cNvPr id="0" name=""/>
        <dsp:cNvSpPr/>
      </dsp:nvSpPr>
      <dsp:spPr>
        <a:xfrm>
          <a:off x="3280469" y="0"/>
          <a:ext cx="1592460" cy="3081754"/>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1990s</a:t>
          </a:r>
          <a:br>
            <a:rPr lang="en-US" sz="1700" kern="1200" dirty="0" smtClean="0"/>
          </a:br>
          <a:r>
            <a:rPr lang="en-US" sz="1700" kern="1200" dirty="0" smtClean="0"/>
            <a:t/>
          </a:r>
          <a:br>
            <a:rPr lang="en-US" sz="1700" kern="1200" dirty="0" smtClean="0"/>
          </a:br>
          <a:r>
            <a:rPr lang="en-US" sz="1700" kern="1200" dirty="0" smtClean="0"/>
            <a:t>The Web</a:t>
          </a:r>
          <a:endParaRPr lang="en-US" sz="1700" kern="1200" dirty="0"/>
        </a:p>
      </dsp:txBody>
      <dsp:txXfrm>
        <a:off x="3280469" y="1232701"/>
        <a:ext cx="1592460" cy="1232701"/>
      </dsp:txXfrm>
    </dsp:sp>
    <dsp:sp modelId="{E4280D04-9441-4F33-9274-B93C3ACB6E71}">
      <dsp:nvSpPr>
        <dsp:cNvPr id="0" name=""/>
        <dsp:cNvSpPr/>
      </dsp:nvSpPr>
      <dsp:spPr>
        <a:xfrm>
          <a:off x="3563587" y="184905"/>
          <a:ext cx="1026224" cy="1026224"/>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E0B48FE-2D8F-43D5-AB95-BC17FB330FA8}">
      <dsp:nvSpPr>
        <dsp:cNvPr id="0" name=""/>
        <dsp:cNvSpPr/>
      </dsp:nvSpPr>
      <dsp:spPr>
        <a:xfrm>
          <a:off x="4920704" y="0"/>
          <a:ext cx="1592460" cy="3081754"/>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2000s</a:t>
          </a:r>
          <a:br>
            <a:rPr lang="en-US" sz="1700" kern="1200" dirty="0" smtClean="0"/>
          </a:br>
          <a:r>
            <a:rPr lang="en-US" sz="1700" kern="1200" dirty="0" smtClean="0"/>
            <a:t>Services Oriented Architectures</a:t>
          </a:r>
          <a:endParaRPr lang="en-US" sz="1700" kern="1200" dirty="0"/>
        </a:p>
      </dsp:txBody>
      <dsp:txXfrm>
        <a:off x="4920704" y="1232701"/>
        <a:ext cx="1592460" cy="1232701"/>
      </dsp:txXfrm>
    </dsp:sp>
    <dsp:sp modelId="{4BB1447B-4137-401F-AFD2-30D3214AA418}">
      <dsp:nvSpPr>
        <dsp:cNvPr id="0" name=""/>
        <dsp:cNvSpPr/>
      </dsp:nvSpPr>
      <dsp:spPr>
        <a:xfrm>
          <a:off x="5203822" y="184905"/>
          <a:ext cx="1026224" cy="1026224"/>
        </a:xfrm>
        <a:prstGeom prst="ellipse">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0129AD6-410C-4052-9701-8A0EBF7ED565}">
      <dsp:nvSpPr>
        <dsp:cNvPr id="0" name=""/>
        <dsp:cNvSpPr/>
      </dsp:nvSpPr>
      <dsp:spPr>
        <a:xfrm>
          <a:off x="6560939" y="0"/>
          <a:ext cx="1592460" cy="3081754"/>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2009+</a:t>
          </a:r>
          <a:br>
            <a:rPr lang="en-US" sz="1700" kern="1200" dirty="0" smtClean="0"/>
          </a:br>
          <a:r>
            <a:rPr lang="en-US" sz="1700" kern="1200" dirty="0" smtClean="0"/>
            <a:t/>
          </a:r>
          <a:br>
            <a:rPr lang="en-US" sz="1700" kern="1200" dirty="0" smtClean="0"/>
          </a:br>
          <a:r>
            <a:rPr lang="en-US" sz="1700" kern="1200" dirty="0" smtClean="0"/>
            <a:t>Cloud</a:t>
          </a:r>
          <a:endParaRPr lang="en-US" sz="1700" kern="1200" dirty="0"/>
        </a:p>
      </dsp:txBody>
      <dsp:txXfrm>
        <a:off x="6560939" y="1232701"/>
        <a:ext cx="1592460" cy="1232701"/>
      </dsp:txXfrm>
    </dsp:sp>
    <dsp:sp modelId="{C7E470B0-1774-4476-9CE1-D5BAF7B1B1F5}">
      <dsp:nvSpPr>
        <dsp:cNvPr id="0" name=""/>
        <dsp:cNvSpPr/>
      </dsp:nvSpPr>
      <dsp:spPr>
        <a:xfrm>
          <a:off x="6844057" y="184905"/>
          <a:ext cx="1026224" cy="1026224"/>
        </a:xfrm>
        <a:prstGeom prst="ellipse">
          <a:avLst/>
        </a:prstGeom>
        <a:blipFill rotWithShape="1">
          <a:blip xmlns:r="http://schemas.openxmlformats.org/officeDocument/2006/relationships" r:embed="rId5"/>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F44CA76-0D55-4F2C-85EA-E9268732A971}">
      <dsp:nvSpPr>
        <dsp:cNvPr id="0" name=""/>
        <dsp:cNvSpPr/>
      </dsp:nvSpPr>
      <dsp:spPr>
        <a:xfrm>
          <a:off x="228583" y="2374857"/>
          <a:ext cx="7696232" cy="643354"/>
        </a:xfrm>
        <a:prstGeom prst="leftRightArrow">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3EA43BBF-CF0C-254D-BDD2-F513B4118F3F}" type="datetime1">
              <a:rPr lang="en-US"/>
              <a:pPr>
                <a:defRPr/>
              </a:pPr>
              <a:t>1/31/15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E04333B-D24A-2E49-8216-59B9B438E111}" type="slidenum">
              <a:rPr lang="en-US"/>
              <a:pPr>
                <a:defRPr/>
              </a:pPr>
              <a:t>‹#›</a:t>
            </a:fld>
            <a:endParaRPr lang="en-US"/>
          </a:p>
        </p:txBody>
      </p:sp>
    </p:spTree>
    <p:extLst>
      <p:ext uri="{BB962C8B-B14F-4D97-AF65-F5344CB8AC3E}">
        <p14:creationId xmlns:p14="http://schemas.microsoft.com/office/powerpoint/2010/main" val="1243903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4DA9EAED-D824-E442-818A-6414B94348DF}" type="datetime1">
              <a:rPr lang="en-US"/>
              <a:pPr>
                <a:defRPr/>
              </a:pPr>
              <a:t>1/31/15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0708B306-C8D8-AD48-9325-7FEAE03C69B2}" type="slidenum">
              <a:rPr lang="en-US"/>
              <a:pPr>
                <a:defRPr/>
              </a:pPr>
              <a:t>‹#›</a:t>
            </a:fld>
            <a:endParaRPr lang="en-US"/>
          </a:p>
        </p:txBody>
      </p:sp>
    </p:spTree>
    <p:extLst>
      <p:ext uri="{BB962C8B-B14F-4D97-AF65-F5344CB8AC3E}">
        <p14:creationId xmlns:p14="http://schemas.microsoft.com/office/powerpoint/2010/main" val="224754344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We have talked</a:t>
            </a:r>
            <a:r>
              <a:rPr lang="en-US" sz="1200" b="1" kern="1200" baseline="0" dirty="0" smtClean="0">
                <a:solidFill>
                  <a:schemeClr val="tx1"/>
                </a:solidFill>
                <a:effectLst/>
                <a:latin typeface="+mn-lt"/>
                <a:ea typeface="ＭＳ Ｐゴシック" pitchFamily="-110" charset="-128"/>
                <a:cs typeface="ＭＳ Ｐゴシック" pitchFamily="-110" charset="-128"/>
              </a:rPr>
              <a:t> about the Internet2 network already but a quick reminder of its nationwide reach and capacity; core community asset</a:t>
            </a:r>
            <a:endParaRPr lang="en-US" sz="1200" b="1" kern="1200" dirty="0" smtClean="0">
              <a:solidFill>
                <a:schemeClr val="tx1"/>
              </a:solidFill>
              <a:effectLst/>
              <a:latin typeface="+mn-lt"/>
              <a:ea typeface="ＭＳ Ｐゴシック" pitchFamily="-110" charset="-128"/>
              <a:cs typeface="ＭＳ Ｐゴシック" pitchFamily="-110" charset="-128"/>
            </a:endParaRPr>
          </a:p>
          <a:p>
            <a:endParaRPr lang="en-US" sz="1200" b="1" kern="1200" dirty="0" smtClean="0">
              <a:solidFill>
                <a:schemeClr val="tx1"/>
              </a:solidFill>
              <a:effectLst/>
              <a:latin typeface="+mn-lt"/>
              <a:ea typeface="ＭＳ Ｐゴシック" pitchFamily="-110" charset="-128"/>
              <a:cs typeface="ＭＳ Ｐゴシック" pitchFamily="-110" charset="-128"/>
            </a:endParaRPr>
          </a:p>
          <a:p>
            <a:endParaRPr lang="en-US" sz="1200" b="1" kern="1200" dirty="0" smtClean="0">
              <a:solidFill>
                <a:schemeClr val="tx1"/>
              </a:solidFill>
              <a:effectLst/>
              <a:latin typeface="+mn-lt"/>
              <a:ea typeface="ＭＳ Ｐゴシック" pitchFamily="-110" charset="-128"/>
              <a:cs typeface="ＭＳ Ｐゴシック" pitchFamily="-110" charset="-128"/>
            </a:endParaRPr>
          </a:p>
          <a:p>
            <a:r>
              <a:rPr lang="en-US" sz="1200" b="1" kern="1200" dirty="0" smtClean="0">
                <a:solidFill>
                  <a:schemeClr val="tx1"/>
                </a:solidFill>
                <a:effectLst/>
                <a:latin typeface="+mn-lt"/>
                <a:ea typeface="ＭＳ Ｐゴシック" pitchFamily="-110" charset="-128"/>
                <a:cs typeface="ＭＳ Ｐゴシック" pitchFamily="-110" charset="-128"/>
              </a:rPr>
              <a:t>Internet2 is building the next innovation platform</a:t>
            </a:r>
          </a:p>
          <a:p>
            <a:endParaRPr lang="en-US" sz="1200" b="1" kern="1200" dirty="0" smtClean="0">
              <a:solidFill>
                <a:schemeClr val="tx1"/>
              </a:solidFill>
              <a:effectLst/>
              <a:latin typeface="+mn-lt"/>
              <a:ea typeface="ＭＳ Ｐゴシック" pitchFamily="-110" charset="-128"/>
              <a:cs typeface="ＭＳ Ｐゴシック" pitchFamily="-110" charset="-128"/>
            </a:endParaRPr>
          </a:p>
          <a:p>
            <a:r>
              <a:rPr lang="en-US" sz="1200" b="1" kern="1200" dirty="0" smtClean="0">
                <a:solidFill>
                  <a:schemeClr val="tx1"/>
                </a:solidFill>
                <a:effectLst/>
                <a:latin typeface="+mn-lt"/>
                <a:ea typeface="ＭＳ Ｐゴシック" pitchFamily="-110" charset="-128"/>
                <a:cs typeface="ＭＳ Ｐゴシック" pitchFamily="-110" charset="-128"/>
              </a:rPr>
              <a:t>Internet2’s core mission is to be the “forward leaning leader” of the R&amp;E community—to facilitate the next innovation platform and to keep our campuses “way out in front” of commodity offerings</a:t>
            </a:r>
          </a:p>
          <a:p>
            <a:endParaRPr lang="en-US" sz="1200" b="1" kern="1200" dirty="0" smtClean="0">
              <a:solidFill>
                <a:schemeClr val="tx1"/>
              </a:solidFill>
              <a:effectLst/>
              <a:latin typeface="+mn-lt"/>
              <a:ea typeface="ＭＳ Ｐゴシック" pitchFamily="-110" charset="-128"/>
              <a:cs typeface="ＭＳ Ｐゴシック" pitchFamily="-110" charset="-128"/>
            </a:endParaRPr>
          </a:p>
          <a:p>
            <a:r>
              <a:rPr lang="en-US" sz="1200" b="1" kern="1200" dirty="0" smtClean="0">
                <a:solidFill>
                  <a:schemeClr val="tx1"/>
                </a:solidFill>
                <a:effectLst/>
                <a:latin typeface="+mn-lt"/>
                <a:ea typeface="ＭＳ Ｐゴシック" pitchFamily="-110" charset="-128"/>
                <a:cs typeface="ＭＳ Ｐゴシック" pitchFamily="-110" charset="-128"/>
              </a:rPr>
              <a:t>Membership has expanded from 34 to 270+ universities, plus 150 leading industry, network and affiliate members—including government agencies and laboratories</a:t>
            </a:r>
          </a:p>
          <a:p>
            <a:endParaRPr lang="en-US" sz="1200" b="1" kern="1200" dirty="0" smtClean="0">
              <a:solidFill>
                <a:schemeClr val="tx1"/>
              </a:solidFill>
              <a:effectLst/>
              <a:latin typeface="+mn-lt"/>
              <a:ea typeface="ＭＳ Ｐゴシック" pitchFamily="-110" charset="-128"/>
              <a:cs typeface="ＭＳ Ｐゴシック" pitchFamily="-110" charset="-128"/>
            </a:endParaRPr>
          </a:p>
          <a:p>
            <a:r>
              <a:rPr lang="en-US" sz="1200" b="1" kern="1200" dirty="0" smtClean="0">
                <a:solidFill>
                  <a:schemeClr val="tx1"/>
                </a:solidFill>
                <a:effectLst/>
                <a:latin typeface="+mn-lt"/>
                <a:ea typeface="ＭＳ Ｐゴシック" pitchFamily="-110" charset="-128"/>
                <a:cs typeface="ＭＳ Ｐゴシック" pitchFamily="-110" charset="-128"/>
              </a:rPr>
              <a:t>Internet2 broader community has expanded to over 66,000 community anchor institutions across the U.S. and over 100 international networking partners representing over 50 countries</a:t>
            </a:r>
          </a:p>
        </p:txBody>
      </p:sp>
      <p:sp>
        <p:nvSpPr>
          <p:cNvPr id="4" name="Slide Number Placeholder 3"/>
          <p:cNvSpPr>
            <a:spLocks noGrp="1"/>
          </p:cNvSpPr>
          <p:nvPr>
            <p:ph type="sldNum" sz="quarter" idx="10"/>
          </p:nvPr>
        </p:nvSpPr>
        <p:spPr/>
        <p:txBody>
          <a:bodyPr/>
          <a:lstStyle/>
          <a:p>
            <a:pPr>
              <a:defRPr/>
            </a:pPr>
            <a:fld id="{0708B306-C8D8-AD48-9325-7FEAE03C69B2}" type="slidenum">
              <a:rPr lang="en-US" smtClean="0"/>
              <a:pPr>
                <a:defRPr/>
              </a:pPr>
              <a:t>3</a:t>
            </a:fld>
            <a:endParaRPr lang="en-US"/>
          </a:p>
        </p:txBody>
      </p:sp>
    </p:spTree>
    <p:extLst>
      <p:ext uri="{BB962C8B-B14F-4D97-AF65-F5344CB8AC3E}">
        <p14:creationId xmlns:p14="http://schemas.microsoft.com/office/powerpoint/2010/main" val="1084619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2008: 24</a:t>
            </a:r>
          </a:p>
          <a:p>
            <a:r>
              <a:rPr lang="en-US" dirty="0" smtClean="0"/>
              <a:t>2009: 48</a:t>
            </a:r>
          </a:p>
          <a:p>
            <a:r>
              <a:rPr lang="en-US" dirty="0" smtClean="0"/>
              <a:t>2010: 61</a:t>
            </a:r>
          </a:p>
          <a:p>
            <a:r>
              <a:rPr lang="en-US" dirty="0" smtClean="0"/>
              <a:t>2011: 82</a:t>
            </a:r>
          </a:p>
          <a:p>
            <a:r>
              <a:rPr lang="en-US" dirty="0" smtClean="0"/>
              <a:t>2012: 159</a:t>
            </a:r>
          </a:p>
          <a:p>
            <a:r>
              <a:rPr lang="en-US" dirty="0" smtClean="0"/>
              <a:t>2013: 280</a:t>
            </a:r>
          </a:p>
          <a:p>
            <a:r>
              <a:rPr lang="en-US" dirty="0" smtClean="0"/>
              <a:t>2014: 449</a:t>
            </a:r>
          </a:p>
        </p:txBody>
      </p:sp>
      <p:sp>
        <p:nvSpPr>
          <p:cNvPr id="4" name="Slide Number Placeholder 3"/>
          <p:cNvSpPr>
            <a:spLocks noGrp="1"/>
          </p:cNvSpPr>
          <p:nvPr>
            <p:ph type="sldNum" sz="quarter" idx="10"/>
          </p:nvPr>
        </p:nvSpPr>
        <p:spPr/>
        <p:txBody>
          <a:bodyPr/>
          <a:lstStyle/>
          <a:p>
            <a:pPr>
              <a:defRPr/>
            </a:pPr>
            <a:fld id="{0708B306-C8D8-AD48-9325-7FEAE03C69B2}" type="slidenum">
              <a:rPr lang="en-US" smtClean="0"/>
              <a:pPr>
                <a:defRPr/>
              </a:pPr>
              <a:t>16</a:t>
            </a:fld>
            <a:endParaRPr lang="en-US"/>
          </a:p>
        </p:txBody>
      </p:sp>
    </p:spTree>
    <p:extLst>
      <p:ext uri="{BB962C8B-B14F-4D97-AF65-F5344CB8AC3E}">
        <p14:creationId xmlns:p14="http://schemas.microsoft.com/office/powerpoint/2010/main" val="242054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In</a:t>
            </a:r>
            <a:r>
              <a:rPr lang="en-US" b="1" baseline="0" dirty="0" smtClean="0"/>
              <a:t> contrast to this kind of scale, IT work has often been individualized, reliant on local and personal knowledge, skill, and expertise. Both in university environments and elsewhere IT has often operated as a craft.</a:t>
            </a:r>
            <a:endParaRPr lang="en-US" b="1" dirty="0"/>
          </a:p>
        </p:txBody>
      </p:sp>
      <p:sp>
        <p:nvSpPr>
          <p:cNvPr id="4" name="Slide Number Placeholder 3"/>
          <p:cNvSpPr>
            <a:spLocks noGrp="1"/>
          </p:cNvSpPr>
          <p:nvPr>
            <p:ph type="sldNum" sz="quarter" idx="10"/>
          </p:nvPr>
        </p:nvSpPr>
        <p:spPr/>
        <p:txBody>
          <a:bodyPr/>
          <a:lstStyle/>
          <a:p>
            <a:pPr>
              <a:defRPr/>
            </a:pPr>
            <a:fld id="{0708B306-C8D8-AD48-9325-7FEAE03C69B2}" type="slidenum">
              <a:rPr lang="en-US" smtClean="0"/>
              <a:pPr>
                <a:defRPr/>
              </a:pPr>
              <a:t>17</a:t>
            </a:fld>
            <a:endParaRPr lang="en-US"/>
          </a:p>
        </p:txBody>
      </p:sp>
    </p:spTree>
    <p:extLst>
      <p:ext uri="{BB962C8B-B14F-4D97-AF65-F5344CB8AC3E}">
        <p14:creationId xmlns:p14="http://schemas.microsoft.com/office/powerpoint/2010/main" val="4070675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But</a:t>
            </a:r>
            <a:r>
              <a:rPr lang="en-US" b="1" baseline="0" dirty="0" smtClean="0"/>
              <a:t> it is hard to scale.</a:t>
            </a:r>
          </a:p>
          <a:p>
            <a:endParaRPr lang="en-US" b="1" baseline="0" dirty="0" smtClean="0"/>
          </a:p>
          <a:p>
            <a:r>
              <a:rPr lang="en-US" b="1" baseline="0" dirty="0" smtClean="0"/>
              <a:t>Of course no one’s datacenter looks like this one </a:t>
            </a:r>
            <a:endParaRPr lang="en-US" b="1" dirty="0"/>
          </a:p>
        </p:txBody>
      </p:sp>
      <p:sp>
        <p:nvSpPr>
          <p:cNvPr id="4" name="Slide Number Placeholder 3"/>
          <p:cNvSpPr>
            <a:spLocks noGrp="1"/>
          </p:cNvSpPr>
          <p:nvPr>
            <p:ph type="sldNum" sz="quarter" idx="10"/>
          </p:nvPr>
        </p:nvSpPr>
        <p:spPr/>
        <p:txBody>
          <a:bodyPr/>
          <a:lstStyle/>
          <a:p>
            <a:pPr>
              <a:defRPr/>
            </a:pPr>
            <a:fld id="{0708B306-C8D8-AD48-9325-7FEAE03C69B2}" type="slidenum">
              <a:rPr lang="en-US" smtClean="0"/>
              <a:pPr>
                <a:defRPr/>
              </a:pPr>
              <a:t>18</a:t>
            </a:fld>
            <a:endParaRPr lang="en-US"/>
          </a:p>
        </p:txBody>
      </p:sp>
    </p:spTree>
    <p:extLst>
      <p:ext uri="{BB962C8B-B14F-4D97-AF65-F5344CB8AC3E}">
        <p14:creationId xmlns:p14="http://schemas.microsoft.com/office/powerpoint/2010/main" val="2260159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Your</a:t>
            </a:r>
            <a:r>
              <a:rPr lang="en-US" b="1" baseline="0" dirty="0" smtClean="0"/>
              <a:t> datacenter probably looks more like this one and probably works very well to meet campus needs. However, no single institution, and not even a group of institutions or the entire Internet2 membership could build on the scale of some global cloud providers</a:t>
            </a:r>
            <a:endParaRPr lang="en-US" b="1" dirty="0"/>
          </a:p>
        </p:txBody>
      </p:sp>
      <p:sp>
        <p:nvSpPr>
          <p:cNvPr id="4" name="Slide Number Placeholder 3"/>
          <p:cNvSpPr>
            <a:spLocks noGrp="1"/>
          </p:cNvSpPr>
          <p:nvPr>
            <p:ph type="sldNum" sz="quarter" idx="10"/>
          </p:nvPr>
        </p:nvSpPr>
        <p:spPr/>
        <p:txBody>
          <a:bodyPr/>
          <a:lstStyle/>
          <a:p>
            <a:pPr>
              <a:defRPr/>
            </a:pPr>
            <a:fld id="{0708B306-C8D8-AD48-9325-7FEAE03C69B2}" type="slidenum">
              <a:rPr lang="en-US" smtClean="0"/>
              <a:pPr>
                <a:defRPr/>
              </a:pPr>
              <a:t>19</a:t>
            </a:fld>
            <a:endParaRPr lang="en-US"/>
          </a:p>
        </p:txBody>
      </p:sp>
    </p:spTree>
    <p:extLst>
      <p:ext uri="{BB962C8B-B14F-4D97-AF65-F5344CB8AC3E}">
        <p14:creationId xmlns:p14="http://schemas.microsoft.com/office/powerpoint/2010/main" val="2887099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So the key question and challenge for the research and education community is how to</a:t>
            </a:r>
            <a:r>
              <a:rPr lang="en-US" b="1" baseline="0" dirty="0" smtClean="0"/>
              <a:t> leverage these services to help our communities, how do we take advantage of the technical and economic benefits of the cloud while keeping the focus on campus needs and ensuring security, privacy, compliance, etc. </a:t>
            </a:r>
          </a:p>
          <a:p>
            <a:endParaRPr lang="en-US" b="1" baseline="0" dirty="0" smtClean="0"/>
          </a:p>
          <a:p>
            <a:r>
              <a:rPr lang="en-US" b="1" baseline="0" dirty="0" smtClean="0"/>
              <a:t>How do we start to move from Craftsman to the Cloud?</a:t>
            </a:r>
          </a:p>
          <a:p>
            <a:endParaRPr lang="en-US" b="1" baseline="0" dirty="0" smtClean="0"/>
          </a:p>
          <a:p>
            <a:r>
              <a:rPr lang="en-US" b="1" baseline="0" dirty="0" smtClean="0"/>
              <a:t>One answer way the community has been making this move is through NET+ and we will talk about what that has entailed</a:t>
            </a:r>
            <a:endParaRPr lang="en-US" b="1" dirty="0"/>
          </a:p>
        </p:txBody>
      </p:sp>
      <p:sp>
        <p:nvSpPr>
          <p:cNvPr id="4" name="Slide Number Placeholder 3"/>
          <p:cNvSpPr>
            <a:spLocks noGrp="1"/>
          </p:cNvSpPr>
          <p:nvPr>
            <p:ph type="sldNum" sz="quarter" idx="10"/>
          </p:nvPr>
        </p:nvSpPr>
        <p:spPr/>
        <p:txBody>
          <a:bodyPr/>
          <a:lstStyle/>
          <a:p>
            <a:pPr>
              <a:defRPr/>
            </a:pPr>
            <a:fld id="{0708B306-C8D8-AD48-9325-7FEAE03C69B2}" type="slidenum">
              <a:rPr lang="en-US" smtClean="0"/>
              <a:pPr>
                <a:defRPr/>
              </a:pPr>
              <a:t>20</a:t>
            </a:fld>
            <a:endParaRPr lang="en-US"/>
          </a:p>
        </p:txBody>
      </p:sp>
    </p:spTree>
    <p:extLst>
      <p:ext uri="{BB962C8B-B14F-4D97-AF65-F5344CB8AC3E}">
        <p14:creationId xmlns:p14="http://schemas.microsoft.com/office/powerpoint/2010/main" val="725333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Arial"/>
              <a:buNone/>
            </a:pPr>
            <a:endParaRPr lang="en-US" dirty="0" smtClean="0"/>
          </a:p>
        </p:txBody>
      </p:sp>
      <p:sp>
        <p:nvSpPr>
          <p:cNvPr id="4" name="Slide Number Placeholder 3"/>
          <p:cNvSpPr>
            <a:spLocks noGrp="1"/>
          </p:cNvSpPr>
          <p:nvPr>
            <p:ph type="sldNum" sz="quarter" idx="10"/>
          </p:nvPr>
        </p:nvSpPr>
        <p:spPr/>
        <p:txBody>
          <a:bodyPr/>
          <a:lstStyle/>
          <a:p>
            <a:pPr>
              <a:defRPr/>
            </a:pPr>
            <a:fld id="{0708B306-C8D8-AD48-9325-7FEAE03C69B2}" type="slidenum">
              <a:rPr lang="en-US" smtClean="0"/>
              <a:pPr>
                <a:defRPr/>
              </a:pPr>
              <a:t>27</a:t>
            </a:fld>
            <a:endParaRPr lang="en-US"/>
          </a:p>
        </p:txBody>
      </p:sp>
    </p:spTree>
    <p:extLst>
      <p:ext uri="{BB962C8B-B14F-4D97-AF65-F5344CB8AC3E}">
        <p14:creationId xmlns:p14="http://schemas.microsoft.com/office/powerpoint/2010/main" val="1051549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600"/>
              </a:spcAft>
            </a:pPr>
            <a:r>
              <a:rPr lang="en-US" sz="1200" b="1" dirty="0" err="1" smtClean="0"/>
              <a:t>InCommon</a:t>
            </a:r>
            <a:r>
              <a:rPr lang="en-US" sz="1200" b="1" dirty="0" smtClean="0"/>
              <a:t> provides the trust and identity fabric for research and education;</a:t>
            </a:r>
            <a:r>
              <a:rPr lang="en-US" sz="1200" b="1" baseline="0" dirty="0" smtClean="0"/>
              <a:t> another core community asset similar to the network</a:t>
            </a:r>
            <a:endParaRPr lang="en-US" sz="1200" b="1" dirty="0" smtClean="0"/>
          </a:p>
          <a:p>
            <a:pPr>
              <a:spcAft>
                <a:spcPts val="600"/>
              </a:spcAft>
            </a:pPr>
            <a:endParaRPr lang="en-US" sz="1200" b="1" dirty="0" smtClean="0"/>
          </a:p>
          <a:p>
            <a:pPr>
              <a:spcAft>
                <a:spcPts val="600"/>
              </a:spcAft>
            </a:pPr>
            <a:endParaRPr lang="en-US" sz="1200" b="1" dirty="0" smtClean="0"/>
          </a:p>
          <a:p>
            <a:pPr>
              <a:spcAft>
                <a:spcPts val="600"/>
              </a:spcAft>
            </a:pPr>
            <a:r>
              <a:rPr lang="en-US" sz="1200" b="1" dirty="0" smtClean="0"/>
              <a:t>Formed by 17 organizations in 2004</a:t>
            </a:r>
          </a:p>
          <a:p>
            <a:pPr>
              <a:spcAft>
                <a:spcPts val="600"/>
              </a:spcAft>
            </a:pPr>
            <a:endParaRPr lang="en-US" sz="1200" b="1" dirty="0" smtClean="0"/>
          </a:p>
          <a:p>
            <a:pPr marL="0" marR="0" indent="0" algn="l" defTabSz="457200" rtl="0" eaLnBrk="0" fontAlgn="base" latinLnBrk="0" hangingPunct="0">
              <a:lnSpc>
                <a:spcPct val="100000"/>
              </a:lnSpc>
              <a:spcBef>
                <a:spcPct val="30000"/>
              </a:spcBef>
              <a:spcAft>
                <a:spcPts val="600"/>
              </a:spcAft>
              <a:buClrTx/>
              <a:buSzTx/>
              <a:buFontTx/>
              <a:buNone/>
              <a:tabLst/>
              <a:defRPr/>
            </a:pPr>
            <a:r>
              <a:rPr lang="en-US" sz="1200" b="1" dirty="0" smtClean="0"/>
              <a:t>Has grown to 615 participants, including 425 colleges and universities, 30 government and research centers, 160 corporate sponsored partners</a:t>
            </a:r>
          </a:p>
          <a:p>
            <a:pPr marL="0" marR="0" indent="0" algn="l" defTabSz="457200" rtl="0" eaLnBrk="0" fontAlgn="base" latinLnBrk="0" hangingPunct="0">
              <a:lnSpc>
                <a:spcPct val="100000"/>
              </a:lnSpc>
              <a:spcBef>
                <a:spcPct val="30000"/>
              </a:spcBef>
              <a:spcAft>
                <a:spcPts val="600"/>
              </a:spcAft>
              <a:buClrTx/>
              <a:buSzTx/>
              <a:buFontTx/>
              <a:buNone/>
              <a:tabLst/>
              <a:defRPr/>
            </a:pPr>
            <a:endParaRPr lang="en-US" sz="1200" b="1" dirty="0" smtClean="0"/>
          </a:p>
          <a:p>
            <a:pPr marL="0" marR="0" indent="0" algn="l" defTabSz="457200" rtl="0" eaLnBrk="0" fontAlgn="base" latinLnBrk="0" hangingPunct="0">
              <a:lnSpc>
                <a:spcPct val="100000"/>
              </a:lnSpc>
              <a:spcBef>
                <a:spcPct val="30000"/>
              </a:spcBef>
              <a:spcAft>
                <a:spcPts val="600"/>
              </a:spcAft>
              <a:buClrTx/>
              <a:buSzTx/>
              <a:buFontTx/>
              <a:buNone/>
              <a:tabLst/>
              <a:defRPr/>
            </a:pPr>
            <a:r>
              <a:rPr lang="en-US" sz="1200" b="1" dirty="0" smtClean="0">
                <a:solidFill>
                  <a:schemeClr val="tx1"/>
                </a:solidFill>
              </a:rPr>
              <a:t>Established by campus-based expertise, which also gave rise to Shibboleth, Grouper, and other middleware. </a:t>
            </a:r>
            <a:r>
              <a:rPr lang="en-US" sz="1200" b="1" dirty="0" smtClean="0"/>
              <a:t>The late R.L. “Bob” Morgan instrumental in development of federated identity management.</a:t>
            </a:r>
          </a:p>
          <a:p>
            <a:pPr>
              <a:spcAft>
                <a:spcPts val="600"/>
              </a:spcAft>
            </a:pPr>
            <a:endParaRPr lang="en-US" sz="1200" b="1" dirty="0" smtClean="0"/>
          </a:p>
          <a:p>
            <a:pPr>
              <a:spcAft>
                <a:spcPts val="600"/>
              </a:spcAft>
            </a:pPr>
            <a:r>
              <a:rPr lang="en-US" sz="1200" b="1" dirty="0" smtClean="0"/>
              <a:t>Now the centerpiece for Internet2’s Trust and Identity in Education and Research</a:t>
            </a:r>
          </a:p>
          <a:p>
            <a:pPr>
              <a:spcAft>
                <a:spcPts val="600"/>
              </a:spcAft>
            </a:pPr>
            <a:endParaRPr lang="en-US" sz="1200" b="1" dirty="0" smtClean="0"/>
          </a:p>
          <a:p>
            <a:pPr marL="0" marR="0" indent="0" algn="l" defTabSz="457200" rtl="0" eaLnBrk="0" fontAlgn="base" latinLnBrk="0" hangingPunct="0">
              <a:lnSpc>
                <a:spcPct val="100000"/>
              </a:lnSpc>
              <a:spcBef>
                <a:spcPct val="30000"/>
              </a:spcBef>
              <a:spcAft>
                <a:spcPts val="600"/>
              </a:spcAft>
              <a:buClrTx/>
              <a:buSzTx/>
              <a:buFontTx/>
              <a:buNone/>
              <a:tabLst/>
              <a:defRPr/>
            </a:pPr>
            <a:r>
              <a:rPr lang="en-US" sz="1200" b="1" dirty="0" smtClean="0">
                <a:solidFill>
                  <a:schemeClr val="tx1"/>
                </a:solidFill>
              </a:rPr>
              <a:t>Other sectors modeling their federated identity and access management strategies after </a:t>
            </a:r>
            <a:r>
              <a:rPr lang="en-US" sz="1200" b="1" dirty="0" err="1" smtClean="0">
                <a:solidFill>
                  <a:schemeClr val="tx1"/>
                </a:solidFill>
              </a:rPr>
              <a:t>InCommon</a:t>
            </a:r>
            <a:endParaRPr lang="en-US" sz="1200" b="1" dirty="0" smtClean="0"/>
          </a:p>
        </p:txBody>
      </p:sp>
      <p:sp>
        <p:nvSpPr>
          <p:cNvPr id="4" name="Slide Number Placeholder 3"/>
          <p:cNvSpPr>
            <a:spLocks noGrp="1"/>
          </p:cNvSpPr>
          <p:nvPr>
            <p:ph type="sldNum" sz="quarter" idx="10"/>
          </p:nvPr>
        </p:nvSpPr>
        <p:spPr/>
        <p:txBody>
          <a:bodyPr/>
          <a:lstStyle/>
          <a:p>
            <a:pPr>
              <a:defRPr/>
            </a:pPr>
            <a:fld id="{0708B306-C8D8-AD48-9325-7FEAE03C69B2}" type="slidenum">
              <a:rPr lang="en-US" smtClean="0"/>
              <a:pPr>
                <a:defRPr/>
              </a:pPr>
              <a:t>5</a:t>
            </a:fld>
            <a:endParaRPr lang="en-US"/>
          </a:p>
        </p:txBody>
      </p:sp>
    </p:spTree>
    <p:extLst>
      <p:ext uri="{BB962C8B-B14F-4D97-AF65-F5344CB8AC3E}">
        <p14:creationId xmlns:p14="http://schemas.microsoft.com/office/powerpoint/2010/main" val="809844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smtClean="0"/>
              <a:t>Look at history, we can say Cloud</a:t>
            </a:r>
            <a:r>
              <a:rPr lang="en-US" b="1" baseline="0" dirty="0" smtClean="0"/>
              <a:t> Computing is the 5</a:t>
            </a:r>
            <a:r>
              <a:rPr lang="en-US" b="1" baseline="30000" dirty="0" smtClean="0"/>
              <a:t>th</a:t>
            </a:r>
            <a:r>
              <a:rPr lang="en-US" b="1" baseline="0" dirty="0" smtClean="0"/>
              <a:t> generation of computing, after monolithic, client-server, web, service-oriented architecture and now it’s cloud service.</a:t>
            </a:r>
          </a:p>
          <a:p>
            <a:endParaRPr lang="en-US" b="1" baseline="0" dirty="0" smtClean="0"/>
          </a:p>
          <a:p>
            <a:r>
              <a:rPr lang="en-US" b="1" baseline="0" dirty="0" smtClean="0"/>
              <a:t>Also think about as parallel to the history of Internet2: early network in the 70s/80s, Internet2 in the 1990s, </a:t>
            </a:r>
            <a:r>
              <a:rPr lang="en-US" b="1" baseline="0" dirty="0" err="1" smtClean="0"/>
              <a:t>InCommon</a:t>
            </a:r>
            <a:r>
              <a:rPr lang="en-US" b="1" baseline="0" dirty="0" smtClean="0"/>
              <a:t> in the 2000s, Cloud and NET+ today</a:t>
            </a:r>
          </a:p>
          <a:p>
            <a:endParaRPr lang="en-US" sz="1200" kern="1200" dirty="0" smtClean="0">
              <a:solidFill>
                <a:schemeClr val="tx1"/>
              </a:solidFill>
              <a:latin typeface="+mn-lt"/>
              <a:ea typeface="ＭＳ Ｐゴシック" pitchFamily="-110" charset="-128"/>
              <a:cs typeface="ＭＳ Ｐゴシック" pitchFamily="-110" charset="-128"/>
            </a:endParaRPr>
          </a:p>
          <a:p>
            <a:r>
              <a:rPr lang="en-US" sz="1200" kern="1200" dirty="0" smtClean="0">
                <a:solidFill>
                  <a:schemeClr val="tx1"/>
                </a:solidFill>
                <a:latin typeface="+mn-lt"/>
                <a:ea typeface="ＭＳ Ｐゴシック" pitchFamily="-110" charset="-128"/>
                <a:cs typeface="ＭＳ Ｐゴシック" pitchFamily="-110" charset="-128"/>
              </a:rPr>
              <a:t>Until recently, most software programs ran on your personal computer. With cloud computing, they now run on large networks of remote servers that enable the sharing of data-processing tasks, centralized storage and online access to computer services – all over the Internet.</a:t>
            </a:r>
          </a:p>
          <a:p>
            <a:endParaRPr lang="en-US" sz="1200" kern="1200" dirty="0" smtClean="0">
              <a:solidFill>
                <a:schemeClr val="tx1"/>
              </a:solidFill>
              <a:latin typeface="+mn-lt"/>
              <a:ea typeface="ＭＳ Ｐゴシック" pitchFamily="-110" charset="-128"/>
              <a:cs typeface="ＭＳ Ｐゴシック" pitchFamily="-110" charset="-128"/>
            </a:endParaRPr>
          </a:p>
          <a:p>
            <a:r>
              <a:rPr lang="en-US" sz="1200" kern="1200" dirty="0" smtClean="0">
                <a:solidFill>
                  <a:schemeClr val="tx1"/>
                </a:solidFill>
                <a:latin typeface="+mn-lt"/>
                <a:ea typeface="ＭＳ Ｐゴシック" pitchFamily="-110" charset="-128"/>
                <a:cs typeface="ＭＳ Ｐゴシック" pitchFamily="-110" charset="-128"/>
              </a:rPr>
              <a:t>Beyond its technical definition, cloud computing holds a host of benefits. By maximizing the effectiveness of shared resources, it achieves coherence and economies of scale, much like the electricity grid, for example.</a:t>
            </a:r>
            <a:endParaRPr lang="en-US" b="1" baseline="0" dirty="0" smtClean="0"/>
          </a:p>
        </p:txBody>
      </p:sp>
      <p:sp>
        <p:nvSpPr>
          <p:cNvPr id="4" name="Slide Number Placeholder 3"/>
          <p:cNvSpPr>
            <a:spLocks noGrp="1"/>
          </p:cNvSpPr>
          <p:nvPr>
            <p:ph type="sldNum" sz="quarter" idx="10"/>
          </p:nvPr>
        </p:nvSpPr>
        <p:spPr/>
        <p:txBody>
          <a:bodyPr/>
          <a:lstStyle/>
          <a:p>
            <a:fld id="{3E1C751D-40D3-4633-AAE7-2DE2A0412C69}" type="slidenum">
              <a:rPr lang="en-US" smtClean="0"/>
              <a:pPr/>
              <a:t>7</a:t>
            </a:fld>
            <a:endParaRPr lang="en-US"/>
          </a:p>
        </p:txBody>
      </p:sp>
      <p:sp>
        <p:nvSpPr>
          <p:cNvPr id="5" name="Date Placeholder 4"/>
          <p:cNvSpPr>
            <a:spLocks noGrp="1"/>
          </p:cNvSpPr>
          <p:nvPr>
            <p:ph type="dt" idx="11"/>
          </p:nvPr>
        </p:nvSpPr>
        <p:spPr/>
        <p:txBody>
          <a:bodyPr/>
          <a:lstStyle/>
          <a:p>
            <a:fld id="{0CEB49DB-75DC-4CD6-A4EB-04BFD5F2A040}" type="datetime1">
              <a:rPr lang="en-US" smtClean="0"/>
              <a:t>1/31/15</a:t>
            </a:fld>
            <a:endParaRPr lang="en-US" dirty="0"/>
          </a:p>
        </p:txBody>
      </p:sp>
      <p:sp>
        <p:nvSpPr>
          <p:cNvPr id="6" name="Footer Placeholder 5"/>
          <p:cNvSpPr>
            <a:spLocks noGrp="1"/>
          </p:cNvSpPr>
          <p:nvPr>
            <p:ph type="ftr" sz="quarter" idx="12"/>
          </p:nvPr>
        </p:nvSpPr>
        <p:spPr/>
        <p:txBody>
          <a:bodyPr/>
          <a:lstStyle/>
          <a:p>
            <a:r>
              <a:rPr lang="en-US" smtClean="0"/>
              <a:t>http://www.internet2.edu</a:t>
            </a:r>
            <a:endParaRPr lang="en-US" dirty="0"/>
          </a:p>
        </p:txBody>
      </p:sp>
      <p:sp>
        <p:nvSpPr>
          <p:cNvPr id="7" name="Header Placeholder 6"/>
          <p:cNvSpPr>
            <a:spLocks noGrp="1"/>
          </p:cNvSpPr>
          <p:nvPr>
            <p:ph type="hdr" sz="quarter" idx="13"/>
          </p:nvPr>
        </p:nvSpPr>
        <p:spPr/>
        <p:txBody>
          <a:bodyPr/>
          <a:lstStyle/>
          <a:p>
            <a:r>
              <a:rPr lang="en-US" smtClean="0"/>
              <a:t>Internet2::NET+</a:t>
            </a:r>
            <a:endParaRPr lang="en-US" dirty="0"/>
          </a:p>
        </p:txBody>
      </p:sp>
    </p:spTree>
    <p:extLst>
      <p:ext uri="{BB962C8B-B14F-4D97-AF65-F5344CB8AC3E}">
        <p14:creationId xmlns:p14="http://schemas.microsoft.com/office/powerpoint/2010/main" val="93101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Scalable:</a:t>
            </a:r>
            <a:r>
              <a:rPr lang="en-US" baseline="0" dirty="0" smtClean="0"/>
              <a:t> can increase easily</a:t>
            </a:r>
          </a:p>
          <a:p>
            <a:endParaRPr lang="en-US" baseline="0" dirty="0" smtClean="0"/>
          </a:p>
          <a:p>
            <a:r>
              <a:rPr lang="en-US" baseline="0" dirty="0" smtClean="0"/>
              <a:t>Elastic: variable based on demand</a:t>
            </a:r>
          </a:p>
          <a:p>
            <a:endParaRPr lang="en-US" baseline="0" dirty="0" smtClean="0"/>
          </a:p>
          <a:p>
            <a:r>
              <a:rPr lang="en-US" baseline="0" dirty="0" smtClean="0"/>
              <a:t>Cycle Computing: Nov 2013 created a 1.21 </a:t>
            </a:r>
            <a:r>
              <a:rPr lang="en-US" baseline="0" dirty="0" err="1" smtClean="0"/>
              <a:t>petaFLOPS</a:t>
            </a:r>
            <a:r>
              <a:rPr lang="en-US" baseline="0" dirty="0" smtClean="0"/>
              <a:t> supercomputer w/156k cores for a day to run a chemistry job to increase efficiency in solar panels, cost $33k</a:t>
            </a:r>
          </a:p>
        </p:txBody>
      </p:sp>
      <p:sp>
        <p:nvSpPr>
          <p:cNvPr id="4" name="Slide Number Placeholder 3"/>
          <p:cNvSpPr>
            <a:spLocks noGrp="1"/>
          </p:cNvSpPr>
          <p:nvPr>
            <p:ph type="sldNum" sz="quarter" idx="10"/>
          </p:nvPr>
        </p:nvSpPr>
        <p:spPr/>
        <p:txBody>
          <a:bodyPr/>
          <a:lstStyle/>
          <a:p>
            <a:pPr>
              <a:defRPr/>
            </a:pPr>
            <a:fld id="{0708B306-C8D8-AD48-9325-7FEAE03C69B2}" type="slidenum">
              <a:rPr lang="en-US" smtClean="0"/>
              <a:pPr>
                <a:defRPr/>
              </a:pPr>
              <a:t>8</a:t>
            </a:fld>
            <a:endParaRPr lang="en-US"/>
          </a:p>
        </p:txBody>
      </p:sp>
    </p:spTree>
    <p:extLst>
      <p:ext uri="{BB962C8B-B14F-4D97-AF65-F5344CB8AC3E}">
        <p14:creationId xmlns:p14="http://schemas.microsoft.com/office/powerpoint/2010/main" val="2754995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Dramatic growth</a:t>
            </a:r>
            <a:r>
              <a:rPr lang="en-US" b="1" baseline="0" dirty="0" smtClean="0"/>
              <a:t> in revenue among cloud providers globally</a:t>
            </a:r>
          </a:p>
          <a:p>
            <a:endParaRPr lang="en-US" b="1" baseline="0" dirty="0" smtClean="0"/>
          </a:p>
          <a:p>
            <a:r>
              <a:rPr lang="en-US" b="1" baseline="0" dirty="0" smtClean="0"/>
              <a:t>Cloud provider revenues in Billions of dollars; colors represent different categories of cloud services, most growth in </a:t>
            </a:r>
            <a:r>
              <a:rPr lang="en-US" b="1" baseline="0" dirty="0" err="1" smtClean="0"/>
              <a:t>SaaS</a:t>
            </a:r>
            <a:r>
              <a:rPr lang="en-US" b="1" baseline="0" dirty="0" smtClean="0"/>
              <a:t> and VPC (Virtual Private Cloud)</a:t>
            </a:r>
          </a:p>
          <a:p>
            <a:endParaRPr lang="en-US" b="1" baseline="0" dirty="0" smtClean="0"/>
          </a:p>
          <a:p>
            <a:r>
              <a:rPr lang="en-US" b="1" baseline="0" dirty="0" smtClean="0"/>
              <a:t>DC Workloads: another measure of growth and change between 2010 and 2014; other key interesting point to see is that the blue (traditional on premise data center) is not going down because of cloud, but actually holding steady or increasing slightly, the red representing dramatic growth in cloud is net new data center activity. Think about that as it might apply to a university environment, not going to get rid of datacenter, but may be adding to it for research or other activities with new capacity in </a:t>
            </a:r>
            <a:r>
              <a:rPr lang="en-US" b="1" baseline="0" smtClean="0"/>
              <a:t>the cloud</a:t>
            </a:r>
            <a:endParaRPr lang="en-US" b="1" dirty="0"/>
          </a:p>
        </p:txBody>
      </p:sp>
      <p:sp>
        <p:nvSpPr>
          <p:cNvPr id="4" name="Slide Number Placeholder 3"/>
          <p:cNvSpPr>
            <a:spLocks noGrp="1"/>
          </p:cNvSpPr>
          <p:nvPr>
            <p:ph type="sldNum" sz="quarter" idx="10"/>
          </p:nvPr>
        </p:nvSpPr>
        <p:spPr/>
        <p:txBody>
          <a:bodyPr/>
          <a:lstStyle/>
          <a:p>
            <a:pPr>
              <a:defRPr/>
            </a:pPr>
            <a:fld id="{0708B306-C8D8-AD48-9325-7FEAE03C69B2}" type="slidenum">
              <a:rPr lang="en-US" smtClean="0"/>
              <a:pPr>
                <a:defRPr/>
              </a:pPr>
              <a:t>10</a:t>
            </a:fld>
            <a:endParaRPr lang="en-US"/>
          </a:p>
        </p:txBody>
      </p:sp>
    </p:spTree>
    <p:extLst>
      <p:ext uri="{BB962C8B-B14F-4D97-AF65-F5344CB8AC3E}">
        <p14:creationId xmlns:p14="http://schemas.microsoft.com/office/powerpoint/2010/main" val="1554891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Another representation of the overall growth in the cloud market.</a:t>
            </a:r>
            <a:r>
              <a:rPr lang="en-US" b="1" baseline="0" dirty="0" smtClean="0"/>
              <a:t> Grey bars are total provider revenue, so we see $77 billion in 2010, $155 billion this year. The blue line which is the annualized growth rate is the only thing that is decreasing slightly, and even with that decrease still projected to be nearly 16% annual growth rate in 2016 when cloud is a $210 billion market globally</a:t>
            </a:r>
            <a:endParaRPr lang="en-US" b="1" dirty="0"/>
          </a:p>
        </p:txBody>
      </p:sp>
      <p:sp>
        <p:nvSpPr>
          <p:cNvPr id="4" name="Slide Number Placeholder 3"/>
          <p:cNvSpPr>
            <a:spLocks noGrp="1"/>
          </p:cNvSpPr>
          <p:nvPr>
            <p:ph type="sldNum" sz="quarter" idx="10"/>
          </p:nvPr>
        </p:nvSpPr>
        <p:spPr/>
        <p:txBody>
          <a:bodyPr/>
          <a:lstStyle/>
          <a:p>
            <a:pPr>
              <a:defRPr/>
            </a:pPr>
            <a:fld id="{0708B306-C8D8-AD48-9325-7FEAE03C69B2}" type="slidenum">
              <a:rPr lang="en-US" smtClean="0"/>
              <a:pPr>
                <a:defRPr/>
              </a:pPr>
              <a:t>11</a:t>
            </a:fld>
            <a:endParaRPr lang="en-US"/>
          </a:p>
        </p:txBody>
      </p:sp>
    </p:spTree>
    <p:extLst>
      <p:ext uri="{BB962C8B-B14F-4D97-AF65-F5344CB8AC3E}">
        <p14:creationId xmlns:p14="http://schemas.microsoft.com/office/powerpoint/2010/main" val="1419096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Schematic</a:t>
            </a:r>
            <a:r>
              <a:rPr lang="en-US" b="1" baseline="0" dirty="0" smtClean="0"/>
              <a:t> representation of an Amazon Web Services datacenter: football field sized, each of the small-looking containers is actually a shipping container that has hundreds of servers and thousands of cores. When a single server inside fails they don’t care, only when the hardware failure threshold for the entire container is reached do they back a truck in, remove it, and replace with a new one (or to do upgrades). </a:t>
            </a:r>
          </a:p>
          <a:p>
            <a:endParaRPr lang="en-US" b="1" baseline="0" dirty="0" smtClean="0"/>
          </a:p>
          <a:p>
            <a:r>
              <a:rPr lang="en-US" b="1" baseline="0" dirty="0" smtClean="0"/>
              <a:t>And this is only one facility</a:t>
            </a:r>
            <a:endParaRPr lang="en-US" b="1" dirty="0"/>
          </a:p>
        </p:txBody>
      </p:sp>
      <p:sp>
        <p:nvSpPr>
          <p:cNvPr id="4" name="Slide Number Placeholder 3"/>
          <p:cNvSpPr>
            <a:spLocks noGrp="1"/>
          </p:cNvSpPr>
          <p:nvPr>
            <p:ph type="sldNum" sz="quarter" idx="10"/>
          </p:nvPr>
        </p:nvSpPr>
        <p:spPr/>
        <p:txBody>
          <a:bodyPr/>
          <a:lstStyle/>
          <a:p>
            <a:pPr>
              <a:defRPr/>
            </a:pPr>
            <a:fld id="{0708B306-C8D8-AD48-9325-7FEAE03C69B2}" type="slidenum">
              <a:rPr lang="en-US" smtClean="0"/>
              <a:pPr>
                <a:defRPr/>
              </a:pPr>
              <a:t>12</a:t>
            </a:fld>
            <a:endParaRPr lang="en-US"/>
          </a:p>
        </p:txBody>
      </p:sp>
    </p:spTree>
    <p:extLst>
      <p:ext uri="{BB962C8B-B14F-4D97-AF65-F5344CB8AC3E}">
        <p14:creationId xmlns:p14="http://schemas.microsoft.com/office/powerpoint/2010/main" val="2967377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Most large scale</a:t>
            </a:r>
            <a:r>
              <a:rPr lang="en-US" b="1" baseline="0" dirty="0" smtClean="0"/>
              <a:t> global</a:t>
            </a:r>
            <a:r>
              <a:rPr lang="en-US" b="1" dirty="0" smtClean="0"/>
              <a:t> cloud providers have multiple facilities for geographic redundancy</a:t>
            </a:r>
            <a:r>
              <a:rPr lang="en-US" b="1" baseline="0" dirty="0" smtClean="0"/>
              <a:t> and diversity</a:t>
            </a:r>
          </a:p>
          <a:p>
            <a:endParaRPr lang="en-US" b="1" baseline="0" dirty="0" smtClean="0"/>
          </a:p>
          <a:p>
            <a:r>
              <a:rPr lang="en-US" b="1" baseline="0" dirty="0" smtClean="0"/>
              <a:t>And this diagram showing Amazon datacenters around the world only represents one provider; Microsoft, Dell, Rackspace and others have similar global footprints</a:t>
            </a:r>
            <a:endParaRPr lang="en-US" b="1" dirty="0"/>
          </a:p>
        </p:txBody>
      </p:sp>
      <p:sp>
        <p:nvSpPr>
          <p:cNvPr id="4" name="Slide Number Placeholder 3"/>
          <p:cNvSpPr>
            <a:spLocks noGrp="1"/>
          </p:cNvSpPr>
          <p:nvPr>
            <p:ph type="sldNum" sz="quarter" idx="10"/>
          </p:nvPr>
        </p:nvSpPr>
        <p:spPr/>
        <p:txBody>
          <a:bodyPr/>
          <a:lstStyle/>
          <a:p>
            <a:pPr>
              <a:defRPr/>
            </a:pPr>
            <a:fld id="{0708B306-C8D8-AD48-9325-7FEAE03C69B2}" type="slidenum">
              <a:rPr lang="en-US" smtClean="0"/>
              <a:pPr>
                <a:defRPr/>
              </a:pPr>
              <a:t>13</a:t>
            </a:fld>
            <a:endParaRPr lang="en-US"/>
          </a:p>
        </p:txBody>
      </p:sp>
    </p:spTree>
    <p:extLst>
      <p:ext uri="{BB962C8B-B14F-4D97-AF65-F5344CB8AC3E}">
        <p14:creationId xmlns:p14="http://schemas.microsoft.com/office/powerpoint/2010/main" val="1276240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2010 they were adding same capacity to power a $2.76b</a:t>
            </a:r>
            <a:r>
              <a:rPr lang="en-US" baseline="0" dirty="0" smtClean="0"/>
              <a:t> enterprise (c 2000)</a:t>
            </a:r>
            <a:endParaRPr lang="en-US" dirty="0"/>
          </a:p>
        </p:txBody>
      </p:sp>
      <p:sp>
        <p:nvSpPr>
          <p:cNvPr id="4" name="Slide Number Placeholder 3"/>
          <p:cNvSpPr>
            <a:spLocks noGrp="1"/>
          </p:cNvSpPr>
          <p:nvPr>
            <p:ph type="sldNum" sz="quarter" idx="10"/>
          </p:nvPr>
        </p:nvSpPr>
        <p:spPr/>
        <p:txBody>
          <a:bodyPr/>
          <a:lstStyle/>
          <a:p>
            <a:pPr>
              <a:defRPr/>
            </a:pPr>
            <a:fld id="{0708B306-C8D8-AD48-9325-7FEAE03C69B2}" type="slidenum">
              <a:rPr lang="en-US" smtClean="0"/>
              <a:pPr>
                <a:defRPr/>
              </a:pPr>
              <a:t>15</a:t>
            </a:fld>
            <a:endParaRPr lang="en-US"/>
          </a:p>
        </p:txBody>
      </p:sp>
    </p:spTree>
    <p:extLst>
      <p:ext uri="{BB962C8B-B14F-4D97-AF65-F5344CB8AC3E}">
        <p14:creationId xmlns:p14="http://schemas.microsoft.com/office/powerpoint/2010/main" val="2130458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398522"/>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txBox="1">
            <a:spLocks/>
          </p:cNvSpPr>
          <p:nvPr userDrawn="1"/>
        </p:nvSpPr>
        <p:spPr>
          <a:xfrm>
            <a:off x="8398178" y="2397581"/>
            <a:ext cx="762000" cy="274637"/>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pitchFamily="-110" charset="0"/>
                <a:ea typeface="ＭＳ Ｐゴシック" pitchFamily="-110" charset="-128"/>
                <a:cs typeface="ＭＳ Ｐゴシック" pitchFamily="-110" charset="-128"/>
              </a:defRPr>
            </a:lvl1pPr>
            <a:lvl2pPr marL="4572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2pPr>
            <a:lvl3pPr marL="9144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3pPr>
            <a:lvl4pPr marL="13716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4pPr>
            <a:lvl5pPr marL="18288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9pPr>
          </a:lstStyle>
          <a:p>
            <a:pPr algn="ctr"/>
            <a:r>
              <a:rPr lang="en-US" dirty="0" smtClean="0">
                <a:solidFill>
                  <a:srgbClr val="FFFFFF"/>
                </a:solidFill>
              </a:rPr>
              <a:t> </a:t>
            </a:r>
            <a:fld id="{5290889C-605A-954E-8FE8-77CAB6A05EFC}" type="slidenum">
              <a:rPr lang="en-US" smtClean="0">
                <a:solidFill>
                  <a:srgbClr val="FFFFFF"/>
                </a:solidFill>
              </a:rPr>
              <a:pPr algn="ctr"/>
              <a:t>‹#›</a:t>
            </a:fld>
            <a:endParaRPr lang="en-US" dirty="0">
              <a:solidFill>
                <a:srgbClr val="FFFFFF"/>
              </a:solidFill>
            </a:endParaRPr>
          </a:p>
        </p:txBody>
      </p:sp>
      <p:sp>
        <p:nvSpPr>
          <p:cNvPr id="3" name="Slide Number Placeholder 5"/>
          <p:cNvSpPr txBox="1">
            <a:spLocks/>
          </p:cNvSpPr>
          <p:nvPr userDrawn="1"/>
        </p:nvSpPr>
        <p:spPr>
          <a:xfrm>
            <a:off x="8390904" y="4735514"/>
            <a:ext cx="762000" cy="274637"/>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pitchFamily="-110" charset="0"/>
                <a:ea typeface="ＭＳ Ｐゴシック" pitchFamily="-110" charset="-128"/>
                <a:cs typeface="ＭＳ Ｐゴシック" pitchFamily="-110" charset="-128"/>
              </a:defRPr>
            </a:lvl1pPr>
            <a:lvl2pPr marL="4572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2pPr>
            <a:lvl3pPr marL="9144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3pPr>
            <a:lvl4pPr marL="13716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4pPr>
            <a:lvl5pPr marL="18288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9pPr>
          </a:lstStyle>
          <a:p>
            <a:pPr algn="ctr"/>
            <a:r>
              <a:rPr lang="en-US" dirty="0" smtClean="0">
                <a:solidFill>
                  <a:srgbClr val="FFFFFF"/>
                </a:solidFill>
              </a:rPr>
              <a:t> </a:t>
            </a:r>
            <a:fld id="{5290889C-605A-954E-8FE8-77CAB6A05EFC}" type="slidenum">
              <a:rPr lang="en-US" smtClean="0">
                <a:solidFill>
                  <a:srgbClr val="FFFFFF"/>
                </a:solidFill>
              </a:rPr>
              <a:pPr algn="ctr"/>
              <a:t>‹#›</a:t>
            </a:fld>
            <a:endParaRPr lang="en-US" dirty="0">
              <a:solidFill>
                <a:srgbClr val="FFFFFF"/>
              </a:solidFill>
            </a:endParaRPr>
          </a:p>
        </p:txBody>
      </p:sp>
    </p:spTree>
    <p:extLst>
      <p:ext uri="{BB962C8B-B14F-4D97-AF65-F5344CB8AC3E}">
        <p14:creationId xmlns:p14="http://schemas.microsoft.com/office/powerpoint/2010/main" val="1014961372"/>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C3C9D7-DF2A-DB46-B7D5-D1A90B2343F7}" type="datetimeFigureOut">
              <a:rPr lang="en-US" smtClean="0"/>
              <a:t>1/31/15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C397C-6D25-304A-A40B-97D7ED594CFC}" type="slidenum">
              <a:rPr lang="en-US" smtClean="0"/>
              <a:t>‹#›</a:t>
            </a:fld>
            <a:endParaRPr lang="en-US"/>
          </a:p>
        </p:txBody>
      </p:sp>
    </p:spTree>
    <p:extLst>
      <p:ext uri="{BB962C8B-B14F-4D97-AF65-F5344CB8AC3E}">
        <p14:creationId xmlns:p14="http://schemas.microsoft.com/office/powerpoint/2010/main" val="1355588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C3C9D7-DF2A-DB46-B7D5-D1A90B2343F7}" type="datetimeFigureOut">
              <a:rPr lang="en-US" smtClean="0"/>
              <a:t>1/31/15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C397C-6D25-304A-A40B-97D7ED594CFC}" type="slidenum">
              <a:rPr lang="en-US" smtClean="0"/>
              <a:t>‹#›</a:t>
            </a:fld>
            <a:endParaRPr lang="en-US"/>
          </a:p>
        </p:txBody>
      </p:sp>
    </p:spTree>
    <p:extLst>
      <p:ext uri="{BB962C8B-B14F-4D97-AF65-F5344CB8AC3E}">
        <p14:creationId xmlns:p14="http://schemas.microsoft.com/office/powerpoint/2010/main" val="2432883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C3C9D7-DF2A-DB46-B7D5-D1A90B2343F7}" type="datetimeFigureOut">
              <a:rPr lang="en-US" smtClean="0"/>
              <a:t>1/31/15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C397C-6D25-304A-A40B-97D7ED594CFC}" type="slidenum">
              <a:rPr lang="en-US" smtClean="0"/>
              <a:t>‹#›</a:t>
            </a:fld>
            <a:endParaRPr lang="en-US"/>
          </a:p>
        </p:txBody>
      </p:sp>
    </p:spTree>
    <p:extLst>
      <p:ext uri="{BB962C8B-B14F-4D97-AF65-F5344CB8AC3E}">
        <p14:creationId xmlns:p14="http://schemas.microsoft.com/office/powerpoint/2010/main" val="2581132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C3C9D7-DF2A-DB46-B7D5-D1A90B2343F7}" type="datetimeFigureOut">
              <a:rPr lang="en-US" smtClean="0"/>
              <a:t>1/31/15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FC397C-6D25-304A-A40B-97D7ED594CFC}" type="slidenum">
              <a:rPr lang="en-US" smtClean="0"/>
              <a:t>‹#›</a:t>
            </a:fld>
            <a:endParaRPr lang="en-US"/>
          </a:p>
        </p:txBody>
      </p:sp>
    </p:spTree>
    <p:extLst>
      <p:ext uri="{BB962C8B-B14F-4D97-AF65-F5344CB8AC3E}">
        <p14:creationId xmlns:p14="http://schemas.microsoft.com/office/powerpoint/2010/main" val="536688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C3C9D7-DF2A-DB46-B7D5-D1A90B2343F7}" type="datetimeFigureOut">
              <a:rPr lang="en-US" smtClean="0"/>
              <a:t>1/31/15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FC397C-6D25-304A-A40B-97D7ED594CFC}" type="slidenum">
              <a:rPr lang="en-US" smtClean="0"/>
              <a:t>‹#›</a:t>
            </a:fld>
            <a:endParaRPr lang="en-US"/>
          </a:p>
        </p:txBody>
      </p:sp>
    </p:spTree>
    <p:extLst>
      <p:ext uri="{BB962C8B-B14F-4D97-AF65-F5344CB8AC3E}">
        <p14:creationId xmlns:p14="http://schemas.microsoft.com/office/powerpoint/2010/main" val="1627605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C3C9D7-DF2A-DB46-B7D5-D1A90B2343F7}" type="datetimeFigureOut">
              <a:rPr lang="en-US" smtClean="0"/>
              <a:t>1/31/15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FC397C-6D25-304A-A40B-97D7ED594CFC}" type="slidenum">
              <a:rPr lang="en-US" smtClean="0"/>
              <a:t>‹#›</a:t>
            </a:fld>
            <a:endParaRPr lang="en-US"/>
          </a:p>
        </p:txBody>
      </p:sp>
    </p:spTree>
    <p:extLst>
      <p:ext uri="{BB962C8B-B14F-4D97-AF65-F5344CB8AC3E}">
        <p14:creationId xmlns:p14="http://schemas.microsoft.com/office/powerpoint/2010/main" val="3760582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C3C9D7-DF2A-DB46-B7D5-D1A90B2343F7}" type="datetimeFigureOut">
              <a:rPr lang="en-US" smtClean="0"/>
              <a:t>1/31/15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FC397C-6D25-304A-A40B-97D7ED594CFC}" type="slidenum">
              <a:rPr lang="en-US" smtClean="0"/>
              <a:t>‹#›</a:t>
            </a:fld>
            <a:endParaRPr lang="en-US"/>
          </a:p>
        </p:txBody>
      </p:sp>
    </p:spTree>
    <p:extLst>
      <p:ext uri="{BB962C8B-B14F-4D97-AF65-F5344CB8AC3E}">
        <p14:creationId xmlns:p14="http://schemas.microsoft.com/office/powerpoint/2010/main" val="2068633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C3C9D7-DF2A-DB46-B7D5-D1A90B2343F7}" type="datetimeFigureOut">
              <a:rPr lang="en-US" smtClean="0"/>
              <a:t>1/31/15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FC397C-6D25-304A-A40B-97D7ED594CFC}" type="slidenum">
              <a:rPr lang="en-US" smtClean="0"/>
              <a:t>‹#›</a:t>
            </a:fld>
            <a:endParaRPr lang="en-US"/>
          </a:p>
        </p:txBody>
      </p:sp>
    </p:spTree>
    <p:extLst>
      <p:ext uri="{BB962C8B-B14F-4D97-AF65-F5344CB8AC3E}">
        <p14:creationId xmlns:p14="http://schemas.microsoft.com/office/powerpoint/2010/main" val="103493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C3C9D7-DF2A-DB46-B7D5-D1A90B2343F7}" type="datetimeFigureOut">
              <a:rPr lang="en-US" smtClean="0"/>
              <a:t>1/31/15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FC397C-6D25-304A-A40B-97D7ED594CFC}" type="slidenum">
              <a:rPr lang="en-US" smtClean="0"/>
              <a:t>‹#›</a:t>
            </a:fld>
            <a:endParaRPr lang="en-US"/>
          </a:p>
        </p:txBody>
      </p:sp>
    </p:spTree>
    <p:extLst>
      <p:ext uri="{BB962C8B-B14F-4D97-AF65-F5344CB8AC3E}">
        <p14:creationId xmlns:p14="http://schemas.microsoft.com/office/powerpoint/2010/main" val="3854117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Unknow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2857"/>
          </a:xfrm>
          <a:prstGeom prst="rect">
            <a:avLst/>
          </a:prstGeom>
        </p:spPr>
      </p:pic>
      <p:sp>
        <p:nvSpPr>
          <p:cNvPr id="4" name="Title 1"/>
          <p:cNvSpPr txBox="1">
            <a:spLocks/>
          </p:cNvSpPr>
          <p:nvPr userDrawn="1"/>
        </p:nvSpPr>
        <p:spPr>
          <a:xfrm>
            <a:off x="2445301" y="1657351"/>
            <a:ext cx="6248400" cy="1186014"/>
          </a:xfrm>
          <a:prstGeom prst="rect">
            <a:avLst/>
          </a:prstGeom>
        </p:spPr>
        <p:txBody>
          <a:bodyPr anchor="ctr">
            <a:noAutofit/>
          </a:bodyPr>
          <a:lstStyle>
            <a:lvl1pPr algn="l" defTabSz="457200" rtl="0" eaLnBrk="0" fontAlgn="base" hangingPunct="0">
              <a:spcBef>
                <a:spcPct val="0"/>
              </a:spcBef>
              <a:spcAft>
                <a:spcPct val="0"/>
              </a:spcAft>
              <a:defRPr lang="en-US" sz="2100" b="1" i="0" kern="1200" spc="0" smtClean="0">
                <a:solidFill>
                  <a:srgbClr val="FFFFFF"/>
                </a:solidFill>
                <a:latin typeface="Arial"/>
                <a:ea typeface="ＭＳ Ｐゴシック" pitchFamily="-110" charset="-128"/>
                <a:cs typeface="Arial"/>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a:lstStyle>
          <a:p>
            <a:r>
              <a:rPr lang="en-US" sz="2800" dirty="0" smtClean="0"/>
              <a:t>Campus Collaboration in the Cloud</a:t>
            </a:r>
            <a:endParaRPr lang="en-US" sz="2800" dirty="0"/>
          </a:p>
        </p:txBody>
      </p:sp>
      <p:sp>
        <p:nvSpPr>
          <p:cNvPr id="5" name="Subtitle 2"/>
          <p:cNvSpPr>
            <a:spLocks noGrp="1"/>
          </p:cNvSpPr>
          <p:nvPr>
            <p:ph type="subTitle" idx="1" hasCustomPrompt="1"/>
          </p:nvPr>
        </p:nvSpPr>
        <p:spPr>
          <a:xfrm>
            <a:off x="2445301" y="2914650"/>
            <a:ext cx="6400800" cy="1314450"/>
          </a:xfrm>
          <a:prstGeom prst="rect">
            <a:avLst/>
          </a:prstGeom>
        </p:spPr>
        <p:txBody>
          <a:bodyPr>
            <a:normAutofit/>
          </a:bodyPr>
          <a:lstStyle>
            <a:lvl1pPr marL="0" indent="0" algn="l">
              <a:buNone/>
              <a:defRPr sz="1600" b="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content is flush left and can drop to 2 lines if needed, or adjust type size.</a:t>
            </a:r>
            <a:endParaRPr lang="en-US" dirty="0"/>
          </a:p>
        </p:txBody>
      </p:sp>
      <p:sp>
        <p:nvSpPr>
          <p:cNvPr id="6" name="Footer Placeholder 4"/>
          <p:cNvSpPr>
            <a:spLocks noGrp="1"/>
          </p:cNvSpPr>
          <p:nvPr>
            <p:ph type="ftr" sz="quarter" idx="11"/>
          </p:nvPr>
        </p:nvSpPr>
        <p:spPr>
          <a:xfrm>
            <a:off x="2445301" y="4217989"/>
            <a:ext cx="2895600" cy="274637"/>
          </a:xfrm>
          <a:prstGeom prst="rect">
            <a:avLst/>
          </a:prstGeom>
        </p:spPr>
        <p:txBody>
          <a:bodyPr/>
          <a:lstStyle>
            <a:lvl1pPr>
              <a:defRPr sz="1200" b="1">
                <a:solidFill>
                  <a:srgbClr val="FFFFFF"/>
                </a:solidFill>
              </a:defRPr>
            </a:lvl1pPr>
          </a:lstStyle>
          <a:p>
            <a:pPr algn="l"/>
            <a:r>
              <a:rPr lang="en-US" dirty="0" smtClean="0"/>
              <a:t>EDUCAUSE Connect San Diego</a:t>
            </a:r>
            <a:endParaRPr lang="en-US" dirty="0"/>
          </a:p>
        </p:txBody>
      </p:sp>
      <p:sp>
        <p:nvSpPr>
          <p:cNvPr id="7" name="Footer Placeholder 4"/>
          <p:cNvSpPr txBox="1">
            <a:spLocks/>
          </p:cNvSpPr>
          <p:nvPr userDrawn="1"/>
        </p:nvSpPr>
        <p:spPr>
          <a:xfrm>
            <a:off x="2445301" y="4507707"/>
            <a:ext cx="2895600" cy="274637"/>
          </a:xfrm>
          <a:prstGeom prst="rect">
            <a:avLst/>
          </a:prstGeom>
        </p:spPr>
        <p:txBody>
          <a:bodyPr vert="horz" lIns="91440" tIns="45720" rIns="91440" bIns="45720" rtlCol="0" anchor="ctr"/>
          <a:lstStyle>
            <a:defPPr>
              <a:defRPr lang="en-US"/>
            </a:defPPr>
            <a:lvl1pPr algn="ctr" defTabSz="457200" rtl="0" fontAlgn="base">
              <a:spcBef>
                <a:spcPct val="0"/>
              </a:spcBef>
              <a:spcAft>
                <a:spcPct val="0"/>
              </a:spcAft>
              <a:defRPr sz="1200" b="1" kern="1200">
                <a:solidFill>
                  <a:srgbClr val="FFFFFF"/>
                </a:solidFill>
                <a:latin typeface="Arial" pitchFamily="-110" charset="0"/>
                <a:ea typeface="ＭＳ Ｐゴシック" pitchFamily="-110" charset="-128"/>
                <a:cs typeface="ＭＳ Ｐゴシック" pitchFamily="-110" charset="-128"/>
              </a:defRPr>
            </a:lvl1pPr>
            <a:lvl2pPr marL="4572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2pPr>
            <a:lvl3pPr marL="9144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3pPr>
            <a:lvl4pPr marL="13716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4pPr>
            <a:lvl5pPr marL="18288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9pPr>
          </a:lstStyle>
          <a:p>
            <a:pPr algn="l"/>
            <a:r>
              <a:rPr lang="en-US" sz="900" b="0" dirty="0" smtClean="0"/>
              <a:t>January 30, 2015</a:t>
            </a:r>
            <a:endParaRPr lang="en-US" sz="900" b="0" dirty="0"/>
          </a:p>
        </p:txBody>
      </p:sp>
    </p:spTree>
    <p:extLst>
      <p:ext uri="{BB962C8B-B14F-4D97-AF65-F5344CB8AC3E}">
        <p14:creationId xmlns:p14="http://schemas.microsoft.com/office/powerpoint/2010/main" val="1173695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C3C9D7-DF2A-DB46-B7D5-D1A90B2343F7}" type="datetimeFigureOut">
              <a:rPr lang="en-US" smtClean="0"/>
              <a:t>1/31/15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C397C-6D25-304A-A40B-97D7ED594CFC}" type="slidenum">
              <a:rPr lang="en-US" smtClean="0"/>
              <a:t>‹#›</a:t>
            </a:fld>
            <a:endParaRPr lang="en-US"/>
          </a:p>
        </p:txBody>
      </p:sp>
    </p:spTree>
    <p:extLst>
      <p:ext uri="{BB962C8B-B14F-4D97-AF65-F5344CB8AC3E}">
        <p14:creationId xmlns:p14="http://schemas.microsoft.com/office/powerpoint/2010/main" val="3793815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C3C9D7-DF2A-DB46-B7D5-D1A90B2343F7}" type="datetimeFigureOut">
              <a:rPr lang="en-US" smtClean="0"/>
              <a:t>1/31/15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C397C-6D25-304A-A40B-97D7ED594CFC}" type="slidenum">
              <a:rPr lang="en-US" smtClean="0"/>
              <a:t>‹#›</a:t>
            </a:fld>
            <a:endParaRPr lang="en-US"/>
          </a:p>
        </p:txBody>
      </p:sp>
    </p:spTree>
    <p:extLst>
      <p:ext uri="{BB962C8B-B14F-4D97-AF65-F5344CB8AC3E}">
        <p14:creationId xmlns:p14="http://schemas.microsoft.com/office/powerpoint/2010/main" val="3241540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EDU Title B">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1778007"/>
            <a:ext cx="7866612" cy="679443"/>
          </a:xfrm>
          <a:prstGeom prst="rect">
            <a:avLst/>
          </a:prstGeom>
        </p:spPr>
        <p:txBody>
          <a:bodyPr anchor="t"/>
          <a:lstStyle>
            <a:lvl1pPr algn="l">
              <a:defRPr sz="4000" b="0" cap="none">
                <a:solidFill>
                  <a:schemeClr val="tx1">
                    <a:lumMod val="75000"/>
                    <a:lumOff val="25000"/>
                  </a:schemeClr>
                </a:solidFill>
                <a:latin typeface="Arial"/>
                <a:cs typeface="Arial"/>
              </a:defRPr>
            </a:lvl1pPr>
          </a:lstStyle>
          <a:p>
            <a:r>
              <a:rPr lang="en-US" dirty="0" smtClean="0"/>
              <a:t>Presentation Title</a:t>
            </a:r>
            <a:endParaRPr lang="en-US" dirty="0"/>
          </a:p>
        </p:txBody>
      </p:sp>
      <p:sp>
        <p:nvSpPr>
          <p:cNvPr id="12" name="Text Placeholder 2"/>
          <p:cNvSpPr>
            <a:spLocks noGrp="1"/>
          </p:cNvSpPr>
          <p:nvPr>
            <p:ph type="body" idx="12" hasCustomPrompt="1"/>
          </p:nvPr>
        </p:nvSpPr>
        <p:spPr>
          <a:xfrm>
            <a:off x="609600" y="4125191"/>
            <a:ext cx="8096595" cy="375549"/>
          </a:xfrm>
          <a:prstGeom prst="rect">
            <a:avLst/>
          </a:prstGeom>
        </p:spPr>
        <p:txBody>
          <a:bodyPr anchor="t"/>
          <a:lstStyle>
            <a:lvl1pPr marL="0" indent="0" algn="r">
              <a:buNone/>
              <a:defRPr sz="18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Month Day, Year</a:t>
            </a:r>
          </a:p>
        </p:txBody>
      </p:sp>
      <p:sp>
        <p:nvSpPr>
          <p:cNvPr id="3" name="Text Placeholder 2"/>
          <p:cNvSpPr>
            <a:spLocks noGrp="1"/>
          </p:cNvSpPr>
          <p:nvPr>
            <p:ph type="body" idx="1" hasCustomPrompt="1"/>
          </p:nvPr>
        </p:nvSpPr>
        <p:spPr>
          <a:xfrm>
            <a:off x="609601" y="2457450"/>
            <a:ext cx="7866611" cy="375549"/>
          </a:xfrm>
          <a:prstGeom prst="rect">
            <a:avLst/>
          </a:prstGeom>
        </p:spPr>
        <p:txBody>
          <a:bodyPr anchor="t"/>
          <a:lstStyle>
            <a:lvl1pPr marL="0" indent="0" algn="l">
              <a:buNone/>
              <a:defRPr sz="24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Speaker Name</a:t>
            </a:r>
          </a:p>
        </p:txBody>
      </p:sp>
    </p:spTree>
    <p:extLst>
      <p:ext uri="{BB962C8B-B14F-4D97-AF65-F5344CB8AC3E}">
        <p14:creationId xmlns:p14="http://schemas.microsoft.com/office/powerpoint/2010/main" val="1487751392"/>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171450"/>
            <a:ext cx="6781800" cy="742950"/>
          </a:xfrm>
          <a:prstGeom prst="rect">
            <a:avLst/>
          </a:prstGeom>
          <a:effectLst/>
        </p:spPr>
        <p:txBody>
          <a:bodyPr lIns="91440" anchor="b" anchorCtr="0">
            <a:normAutofit/>
          </a:bodyPr>
          <a:lstStyle>
            <a:lvl1pPr algn="l">
              <a:defRPr sz="2600" b="1" i="0" cap="none" spc="0" baseline="0">
                <a:solidFill>
                  <a:srgbClr val="00A4E4"/>
                </a:solidFill>
                <a:effectLst/>
                <a:latin typeface="Arial"/>
                <a:cs typeface="Arial"/>
              </a:defRPr>
            </a:lvl1pPr>
          </a:lstStyle>
          <a:p>
            <a:r>
              <a:rPr lang="en-US" dirty="0" smtClean="0"/>
              <a:t>Click to edit </a:t>
            </a:r>
            <a:br>
              <a:rPr lang="en-US" dirty="0" smtClean="0"/>
            </a:br>
            <a:r>
              <a:rPr lang="en-US" dirty="0" smtClean="0"/>
              <a:t>Master title style</a:t>
            </a:r>
            <a:endParaRPr lang="en-US" dirty="0"/>
          </a:p>
        </p:txBody>
      </p:sp>
      <p:sp>
        <p:nvSpPr>
          <p:cNvPr id="3" name="Content Placeholder 2"/>
          <p:cNvSpPr>
            <a:spLocks noGrp="1"/>
          </p:cNvSpPr>
          <p:nvPr>
            <p:ph idx="1"/>
          </p:nvPr>
        </p:nvSpPr>
        <p:spPr>
          <a:xfrm>
            <a:off x="1828800" y="1543050"/>
            <a:ext cx="6781800" cy="2800350"/>
          </a:xfrm>
          <a:prstGeom prst="rect">
            <a:avLst/>
          </a:prstGeom>
        </p:spPr>
        <p:txBody>
          <a:bodyPr>
            <a:normAutofit/>
          </a:bodyPr>
          <a:lstStyle>
            <a:lvl1pPr marL="0" indent="-457200">
              <a:buClr>
                <a:srgbClr val="EF3E33"/>
              </a:buClr>
              <a:buFont typeface="Arial"/>
              <a:buNone/>
              <a:defRPr sz="2100">
                <a:solidFill>
                  <a:schemeClr val="bg1"/>
                </a:solidFill>
                <a:latin typeface="Arial"/>
                <a:cs typeface="Arial"/>
              </a:defRPr>
            </a:lvl1pPr>
            <a:lvl2pPr marL="457200" indent="0">
              <a:buClr>
                <a:srgbClr val="EF3E33"/>
              </a:buClr>
              <a:buNone/>
              <a:defRPr sz="2000">
                <a:latin typeface="Arial"/>
                <a:cs typeface="Arial"/>
              </a:defRPr>
            </a:lvl2pPr>
            <a:lvl3pPr>
              <a:buClr>
                <a:srgbClr val="8DC63F"/>
              </a:buClr>
              <a:defRPr sz="1800"/>
            </a:lvl3pPr>
            <a:lvl4pPr>
              <a:buClr>
                <a:schemeClr val="accent2"/>
              </a:buClr>
              <a:defRPr sz="1600"/>
            </a:lvl4pPr>
            <a:lvl5pPr>
              <a:buClr>
                <a:schemeClr val="accent6"/>
              </a:buClr>
              <a:defRPr sz="1400"/>
            </a:lvl5pPr>
          </a:lstStyle>
          <a:p>
            <a:pPr lvl="0"/>
            <a:r>
              <a:rPr lang="en-US" dirty="0" smtClean="0"/>
              <a:t>Click to edit Master text styles</a:t>
            </a:r>
          </a:p>
        </p:txBody>
      </p:sp>
      <p:sp>
        <p:nvSpPr>
          <p:cNvPr id="5" name="Date Placeholder 3"/>
          <p:cNvSpPr>
            <a:spLocks noGrp="1"/>
          </p:cNvSpPr>
          <p:nvPr>
            <p:ph type="dt" sz="half" idx="10"/>
          </p:nvPr>
        </p:nvSpPr>
        <p:spPr>
          <a:xfrm>
            <a:off x="8001000" y="4679949"/>
            <a:ext cx="457200" cy="273844"/>
          </a:xfrm>
          <a:prstGeom prst="rect">
            <a:avLst/>
          </a:prstGeom>
        </p:spPr>
        <p:txBody>
          <a:bodyPr wrap="square" numCol="1" anchorCtr="0" compatLnSpc="1">
            <a:prstTxWarp prst="textNoShape">
              <a:avLst/>
            </a:prstTxWarp>
          </a:bodyPr>
          <a:lstStyle>
            <a:lvl1pPr fontAlgn="base">
              <a:spcBef>
                <a:spcPct val="0"/>
              </a:spcBef>
              <a:spcAft>
                <a:spcPct val="0"/>
              </a:spcAft>
              <a:defRPr sz="900" smtClean="0">
                <a:solidFill>
                  <a:schemeClr val="bg1"/>
                </a:solidFill>
                <a:ea typeface="ＭＳ Ｐゴシック" pitchFamily="-110" charset="-128"/>
                <a:cs typeface="ＭＳ Ｐゴシック" pitchFamily="-110" charset="-128"/>
              </a:defRPr>
            </a:lvl1pPr>
          </a:lstStyle>
          <a:p>
            <a:pPr algn="ctr">
              <a:defRPr/>
            </a:pPr>
            <a:r>
              <a:rPr lang="en-US"/>
              <a:t>[ </a:t>
            </a:r>
            <a:fld id="{2820970C-1322-3042-AE3D-AE90FD7E094C}" type="slidenum">
              <a:rPr lang="en-US"/>
              <a:pPr algn="ctr">
                <a:defRPr/>
              </a:pPr>
              <a:t>‹#›</a:t>
            </a:fld>
            <a:r>
              <a:rPr lang="en-US"/>
              <a:t> </a:t>
            </a:r>
            <a:r>
              <a:rPr lang="en-US" dirty="0"/>
              <a:t>]</a:t>
            </a:r>
          </a:p>
        </p:txBody>
      </p:sp>
      <p:cxnSp>
        <p:nvCxnSpPr>
          <p:cNvPr id="6" name="Straight Connector 5"/>
          <p:cNvCxnSpPr/>
          <p:nvPr userDrawn="1"/>
        </p:nvCxnSpPr>
        <p:spPr>
          <a:xfrm>
            <a:off x="1905000" y="971550"/>
            <a:ext cx="7239000" cy="0"/>
          </a:xfrm>
          <a:prstGeom prst="line">
            <a:avLst/>
          </a:prstGeom>
          <a:ln w="9525"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userDrawn="1"/>
        </p:nvSpPr>
        <p:spPr>
          <a:xfrm>
            <a:off x="76200" y="991288"/>
            <a:ext cx="1752600" cy="430887"/>
          </a:xfrm>
          <a:prstGeom prst="rect">
            <a:avLst/>
          </a:prstGeom>
          <a:noFill/>
        </p:spPr>
        <p:txBody>
          <a:bodyPr wrap="square" rtlCol="0">
            <a:spAutoFit/>
          </a:bodyPr>
          <a:lstStyle/>
          <a:p>
            <a:r>
              <a:rPr lang="en-US" sz="2200">
                <a:solidFill>
                  <a:srgbClr val="FF0000"/>
                </a:solidFill>
              </a:rPr>
              <a:t>CONTENTS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0600" y="1296990"/>
            <a:ext cx="4800600" cy="669414"/>
          </a:xfrm>
          <a:prstGeom prst="rect">
            <a:avLst/>
          </a:prstGeom>
          <a:effectLst/>
        </p:spPr>
        <p:txBody>
          <a:bodyPr lIns="91440" anchor="b" anchorCtr="0">
            <a:normAutofit/>
          </a:bodyPr>
          <a:lstStyle>
            <a:lvl1pPr algn="l">
              <a:defRPr sz="2600" b="1" i="0" cap="all" spc="0" baseline="0">
                <a:solidFill>
                  <a:schemeClr val="bg1"/>
                </a:solidFill>
                <a:effectLst/>
                <a:latin typeface="Arial"/>
                <a:cs typeface="Arial"/>
              </a:defRPr>
            </a:lvl1pPr>
          </a:lstStyle>
          <a:p>
            <a:r>
              <a:rPr lang="en-US" dirty="0" smtClean="0"/>
              <a:t>1.0 Section title</a:t>
            </a:r>
            <a:endParaRPr lang="en-US" dirty="0"/>
          </a:p>
        </p:txBody>
      </p:sp>
      <p:sp>
        <p:nvSpPr>
          <p:cNvPr id="3" name="Content Placeholder 2"/>
          <p:cNvSpPr>
            <a:spLocks noGrp="1"/>
          </p:cNvSpPr>
          <p:nvPr>
            <p:ph idx="1" hasCustomPrompt="1"/>
          </p:nvPr>
        </p:nvSpPr>
        <p:spPr>
          <a:xfrm>
            <a:off x="1550456" y="2057400"/>
            <a:ext cx="6324600" cy="1600200"/>
          </a:xfrm>
          <a:prstGeom prst="rect">
            <a:avLst/>
          </a:prstGeom>
        </p:spPr>
        <p:txBody>
          <a:bodyPr>
            <a:normAutofit/>
          </a:bodyPr>
          <a:lstStyle>
            <a:lvl1pPr marL="0" indent="0">
              <a:buClr>
                <a:srgbClr val="EF3E33"/>
              </a:buClr>
              <a:buFont typeface="Arial"/>
              <a:buNone/>
              <a:defRPr sz="2100" baseline="0">
                <a:solidFill>
                  <a:schemeClr val="bg1"/>
                </a:solidFill>
                <a:latin typeface="Arial"/>
                <a:cs typeface="Arial"/>
              </a:defRPr>
            </a:lvl1pPr>
            <a:lvl2pPr marL="457200" indent="0">
              <a:buClr>
                <a:srgbClr val="EF3E33"/>
              </a:buClr>
              <a:buNone/>
              <a:defRPr sz="2000">
                <a:latin typeface="Arial"/>
                <a:cs typeface="Arial"/>
              </a:defRPr>
            </a:lvl2pPr>
            <a:lvl3pPr>
              <a:buClr>
                <a:srgbClr val="8DC63F"/>
              </a:buClr>
              <a:defRPr sz="1800"/>
            </a:lvl3pPr>
            <a:lvl4pPr>
              <a:buClr>
                <a:schemeClr val="accent2"/>
              </a:buClr>
              <a:defRPr sz="1600"/>
            </a:lvl4pPr>
            <a:lvl5pPr>
              <a:buClr>
                <a:schemeClr val="accent6"/>
              </a:buClr>
              <a:defRPr sz="1400"/>
            </a:lvl5pPr>
          </a:lstStyle>
          <a:p>
            <a:pPr lvl="0"/>
            <a:r>
              <a:rPr lang="en-US" dirty="0" smtClean="0"/>
              <a:t>Subtitle (or title part 2) goes here</a:t>
            </a:r>
          </a:p>
        </p:txBody>
      </p:sp>
      <p:cxnSp>
        <p:nvCxnSpPr>
          <p:cNvPr id="6" name="Straight Connector 5"/>
          <p:cNvCxnSpPr/>
          <p:nvPr userDrawn="1"/>
        </p:nvCxnSpPr>
        <p:spPr>
          <a:xfrm>
            <a:off x="0" y="2000250"/>
            <a:ext cx="6934200" cy="0"/>
          </a:xfrm>
          <a:prstGeom prst="line">
            <a:avLst/>
          </a:prstGeom>
          <a:ln w="9525"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sp>
        <p:nvSpPr>
          <p:cNvPr id="7" name="Date Placeholder 3"/>
          <p:cNvSpPr txBox="1">
            <a:spLocks/>
          </p:cNvSpPr>
          <p:nvPr userDrawn="1"/>
        </p:nvSpPr>
        <p:spPr>
          <a:xfrm>
            <a:off x="8312415" y="4651242"/>
            <a:ext cx="609600" cy="273844"/>
          </a:xfrm>
          <a:prstGeom prst="rect">
            <a:avLst/>
          </a:prstGeom>
        </p:spPr>
        <p:txBody>
          <a:bodyPr wrap="square" numCol="1" anchorCtr="0" compatLnSpc="1">
            <a:prstTxWarp prst="textNoShape">
              <a:avLst/>
            </a:prstTxWarp>
          </a:bodyPr>
          <a:lstStyle>
            <a:defPPr>
              <a:defRPr lang="en-US"/>
            </a:defPPr>
            <a:lvl1pPr algn="l" defTabSz="457200" rtl="0" fontAlgn="base">
              <a:spcBef>
                <a:spcPct val="0"/>
              </a:spcBef>
              <a:spcAft>
                <a:spcPct val="0"/>
              </a:spcAft>
              <a:defRPr sz="900" kern="1200" smtClean="0">
                <a:solidFill>
                  <a:schemeClr val="bg1"/>
                </a:solidFill>
                <a:latin typeface="Arial" pitchFamily="-110" charset="0"/>
                <a:ea typeface="ＭＳ Ｐゴシック" pitchFamily="-110" charset="-128"/>
                <a:cs typeface="ＭＳ Ｐゴシック" pitchFamily="-110" charset="-128"/>
              </a:defRPr>
            </a:lvl1pPr>
            <a:lvl2pPr marL="4572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2pPr>
            <a:lvl3pPr marL="9144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3pPr>
            <a:lvl4pPr marL="13716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4pPr>
            <a:lvl5pPr marL="18288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9pPr>
          </a:lstStyle>
          <a:p>
            <a:pPr algn="ctr">
              <a:defRPr/>
            </a:pPr>
            <a:r>
              <a:rPr lang="en-US" smtClean="0"/>
              <a:t>[ </a:t>
            </a:r>
            <a:fld id="{2820970C-1322-3042-AE3D-AE90FD7E094C}" type="slidenum">
              <a:rPr lang="en-US" smtClean="0"/>
              <a:pPr algn="ctr">
                <a:defRPr/>
              </a:pPr>
              <a:t>‹#›</a:t>
            </a:fld>
            <a:r>
              <a:rPr lang="en-US" smtClean="0"/>
              <a:t> ]</a:t>
            </a:r>
            <a:endParaRPr lang="en-US" dirty="0"/>
          </a:p>
        </p:txBody>
      </p:sp>
      <p:sp>
        <p:nvSpPr>
          <p:cNvPr id="8" name="Date Placeholder 3"/>
          <p:cNvSpPr txBox="1">
            <a:spLocks/>
          </p:cNvSpPr>
          <p:nvPr userDrawn="1"/>
        </p:nvSpPr>
        <p:spPr>
          <a:xfrm>
            <a:off x="8001000" y="4679949"/>
            <a:ext cx="457200" cy="273844"/>
          </a:xfrm>
          <a:prstGeom prst="rect">
            <a:avLst/>
          </a:prstGeom>
        </p:spPr>
        <p:txBody>
          <a:bodyPr wrap="square" numCol="1" anchorCtr="0" compatLnSpc="1">
            <a:prstTxWarp prst="textNoShape">
              <a:avLst/>
            </a:prstTxWarp>
          </a:bodyPr>
          <a:lstStyle>
            <a:defPPr>
              <a:defRPr lang="en-US"/>
            </a:defPPr>
            <a:lvl1pPr algn="l" defTabSz="457200" rtl="0" fontAlgn="base">
              <a:spcBef>
                <a:spcPct val="0"/>
              </a:spcBef>
              <a:spcAft>
                <a:spcPct val="0"/>
              </a:spcAft>
              <a:defRPr sz="900" kern="1200" smtClean="0">
                <a:solidFill>
                  <a:schemeClr val="bg1"/>
                </a:solidFill>
                <a:latin typeface="Arial" pitchFamily="-110" charset="0"/>
                <a:ea typeface="ＭＳ Ｐゴシック" pitchFamily="-110" charset="-128"/>
                <a:cs typeface="ＭＳ Ｐゴシック" pitchFamily="-110" charset="-128"/>
              </a:defRPr>
            </a:lvl1pPr>
            <a:lvl2pPr marL="4572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2pPr>
            <a:lvl3pPr marL="9144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3pPr>
            <a:lvl4pPr marL="13716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4pPr>
            <a:lvl5pPr marL="18288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9pPr>
          </a:lstStyle>
          <a:p>
            <a:pPr algn="ctr">
              <a:defRPr/>
            </a:pPr>
            <a:r>
              <a:rPr lang="en-US" smtClean="0"/>
              <a:t>[ </a:t>
            </a:r>
            <a:fld id="{2820970C-1322-3042-AE3D-AE90FD7E094C}" type="slidenum">
              <a:rPr lang="en-US" smtClean="0"/>
              <a:pPr algn="ctr">
                <a:defRPr/>
              </a:pPr>
              <a:t>‹#›</a:t>
            </a:fld>
            <a:r>
              <a:rPr lang="en-US" smtClean="0"/>
              <a:t> ]</a:t>
            </a:r>
            <a:endParaRPr lang="en-US" dirty="0"/>
          </a:p>
        </p:txBody>
      </p:sp>
    </p:spTree>
    <p:extLst>
      <p:ext uri="{BB962C8B-B14F-4D97-AF65-F5344CB8AC3E}">
        <p14:creationId xmlns:p14="http://schemas.microsoft.com/office/powerpoint/2010/main" val="3532424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LH bullets">
    <p:spTree>
      <p:nvGrpSpPr>
        <p:cNvPr id="1" name=""/>
        <p:cNvGrpSpPr/>
        <p:nvPr/>
      </p:nvGrpSpPr>
      <p:grpSpPr>
        <a:xfrm>
          <a:off x="0" y="0"/>
          <a:ext cx="0" cy="0"/>
          <a:chOff x="0" y="0"/>
          <a:chExt cx="0" cy="0"/>
        </a:xfrm>
      </p:grpSpPr>
      <p:sp>
        <p:nvSpPr>
          <p:cNvPr id="10" name="Text Placeholder 2"/>
          <p:cNvSpPr>
            <a:spLocks noGrp="1"/>
          </p:cNvSpPr>
          <p:nvPr>
            <p:ph idx="11"/>
          </p:nvPr>
        </p:nvSpPr>
        <p:spPr bwMode="auto">
          <a:xfrm>
            <a:off x="914400" y="1085854"/>
            <a:ext cx="4585730" cy="3371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4" name="Title 3"/>
          <p:cNvSpPr>
            <a:spLocks noGrp="1"/>
          </p:cNvSpPr>
          <p:nvPr>
            <p:ph type="title"/>
          </p:nvPr>
        </p:nvSpPr>
        <p:spPr>
          <a:xfrm>
            <a:off x="457200" y="459486"/>
            <a:ext cx="8458200" cy="493776"/>
          </a:xfrm>
          <a:prstGeom prst="rect">
            <a:avLst/>
          </a:prstGeom>
        </p:spPr>
        <p:txBody>
          <a:bodyPr vert="horz" lIns="457200" bIns="73152" anchor="b" anchorCtr="0"/>
          <a:lstStyle/>
          <a:p>
            <a:r>
              <a:rPr lang="en-US"/>
              <a:t>Click to edit Master title style</a:t>
            </a:r>
          </a:p>
        </p:txBody>
      </p:sp>
      <p:sp>
        <p:nvSpPr>
          <p:cNvPr id="5" name="Date Placeholder 3"/>
          <p:cNvSpPr txBox="1">
            <a:spLocks/>
          </p:cNvSpPr>
          <p:nvPr userDrawn="1"/>
        </p:nvSpPr>
        <p:spPr>
          <a:xfrm>
            <a:off x="8001000" y="4679949"/>
            <a:ext cx="457200" cy="273844"/>
          </a:xfrm>
          <a:prstGeom prst="rect">
            <a:avLst/>
          </a:prstGeom>
        </p:spPr>
        <p:txBody>
          <a:bodyPr wrap="square" numCol="1" anchorCtr="0" compatLnSpc="1">
            <a:prstTxWarp prst="textNoShape">
              <a:avLst/>
            </a:prstTxWarp>
          </a:bodyPr>
          <a:lstStyle>
            <a:defPPr>
              <a:defRPr lang="en-US"/>
            </a:defPPr>
            <a:lvl1pPr algn="l" defTabSz="457200" rtl="0" fontAlgn="base">
              <a:spcBef>
                <a:spcPct val="0"/>
              </a:spcBef>
              <a:spcAft>
                <a:spcPct val="0"/>
              </a:spcAft>
              <a:defRPr sz="900" kern="1200" smtClean="0">
                <a:solidFill>
                  <a:schemeClr val="bg1"/>
                </a:solidFill>
                <a:latin typeface="Arial" pitchFamily="-110" charset="0"/>
                <a:ea typeface="ＭＳ Ｐゴシック" pitchFamily="-110" charset="-128"/>
                <a:cs typeface="ＭＳ Ｐゴシック" pitchFamily="-110" charset="-128"/>
              </a:defRPr>
            </a:lvl1pPr>
            <a:lvl2pPr marL="4572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2pPr>
            <a:lvl3pPr marL="9144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3pPr>
            <a:lvl4pPr marL="13716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4pPr>
            <a:lvl5pPr marL="18288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9pPr>
          </a:lstStyle>
          <a:p>
            <a:pPr algn="ctr">
              <a:defRPr/>
            </a:pPr>
            <a:r>
              <a:rPr lang="en-US" smtClean="0"/>
              <a:t>[ </a:t>
            </a:r>
            <a:fld id="{2820970C-1322-3042-AE3D-AE90FD7E094C}" type="slidenum">
              <a:rPr lang="en-US" smtClean="0"/>
              <a:pPr algn="ctr">
                <a:defRPr/>
              </a:pPr>
              <a:t>‹#›</a:t>
            </a:fld>
            <a:r>
              <a:rPr lang="en-US" smtClean="0"/>
              <a:t>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tmplLst>
          <p:tmpl>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full screen bullets">
    <p:spTree>
      <p:nvGrpSpPr>
        <p:cNvPr id="1" name=""/>
        <p:cNvGrpSpPr/>
        <p:nvPr/>
      </p:nvGrpSpPr>
      <p:grpSpPr>
        <a:xfrm>
          <a:off x="0" y="0"/>
          <a:ext cx="0" cy="0"/>
          <a:chOff x="0" y="0"/>
          <a:chExt cx="0" cy="0"/>
        </a:xfrm>
      </p:grpSpPr>
      <p:sp>
        <p:nvSpPr>
          <p:cNvPr id="10" name="Text Placeholder 2"/>
          <p:cNvSpPr>
            <a:spLocks noGrp="1"/>
          </p:cNvSpPr>
          <p:nvPr>
            <p:ph idx="11" hasCustomPrompt="1"/>
          </p:nvPr>
        </p:nvSpPr>
        <p:spPr bwMode="auto">
          <a:xfrm>
            <a:off x="914400" y="1085854"/>
            <a:ext cx="8001000" cy="3371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7472" marR="0" indent="-347472" algn="l" defTabSz="457200" rtl="0" eaLnBrk="0" fontAlgn="base" latinLnBrk="0" hangingPunct="0">
              <a:lnSpc>
                <a:spcPct val="100000"/>
              </a:lnSpc>
              <a:spcBef>
                <a:spcPct val="0"/>
              </a:spcBef>
              <a:spcAft>
                <a:spcPct val="0"/>
              </a:spcAft>
              <a:buClr>
                <a:srgbClr val="FF0000"/>
              </a:buClr>
              <a:buSzTx/>
              <a:buFont typeface="Arial"/>
              <a:buChar char="•"/>
              <a:tabLst/>
              <a:defRPr sz="1800" b="0">
                <a:latin typeface="Arial"/>
                <a:cs typeface="Arial"/>
              </a:defRPr>
            </a:lvl1pPr>
            <a:lvl2pPr>
              <a:defRPr sz="1600">
                <a:latin typeface="Arial"/>
                <a:cs typeface="Arial"/>
              </a:defRPr>
            </a:lvl2pPr>
            <a:lvl4pPr marL="0" indent="0">
              <a:buNone/>
              <a:defRPr sz="1600">
                <a:latin typeface="Arial"/>
                <a:cs typeface="Arial"/>
              </a:defRPr>
            </a:lvl4pPr>
          </a:lstStyle>
          <a:p>
            <a:pPr lvl="0"/>
            <a:r>
              <a:rPr lang="en-US"/>
              <a:t>Click to edit Master text style</a:t>
            </a:r>
          </a:p>
          <a:p>
            <a:pPr lvl="0"/>
            <a:endParaRPr lang="en-US"/>
          </a:p>
          <a:p>
            <a:pPr lvl="0"/>
            <a:endParaRPr lang="en-US"/>
          </a:p>
          <a:p>
            <a:pPr marL="0" marR="0" lvl="3" indent="-347472" algn="l" defTabSz="457200" rtl="0" eaLnBrk="0" fontAlgn="base" latinLnBrk="0" hangingPunct="0">
              <a:lnSpc>
                <a:spcPct val="100000"/>
              </a:lnSpc>
              <a:spcBef>
                <a:spcPct val="0"/>
              </a:spcBef>
              <a:spcAft>
                <a:spcPct val="0"/>
              </a:spcAft>
              <a:buClr>
                <a:srgbClr val="FF0000"/>
              </a:buClr>
              <a:buSzTx/>
              <a:buFont typeface="Arial"/>
              <a:buChar char="•"/>
              <a:tabLst/>
              <a:defRPr/>
            </a:pPr>
            <a:endParaRPr lang="en-US"/>
          </a:p>
          <a:p>
            <a:pPr lvl="0"/>
            <a:endParaRPr lang="en-US"/>
          </a:p>
          <a:p>
            <a:pPr lvl="1"/>
            <a:endParaRPr lang="en-US"/>
          </a:p>
          <a:p>
            <a:pPr lvl="0"/>
            <a:endParaRPr lang="en-US"/>
          </a:p>
        </p:txBody>
      </p:sp>
      <p:sp>
        <p:nvSpPr>
          <p:cNvPr id="6" name="Title 3"/>
          <p:cNvSpPr>
            <a:spLocks noGrp="1"/>
          </p:cNvSpPr>
          <p:nvPr>
            <p:ph type="title"/>
          </p:nvPr>
        </p:nvSpPr>
        <p:spPr>
          <a:xfrm>
            <a:off x="457200" y="459486"/>
            <a:ext cx="8458200" cy="493776"/>
          </a:xfrm>
          <a:prstGeom prst="rect">
            <a:avLst/>
          </a:prstGeom>
        </p:spPr>
        <p:txBody>
          <a:bodyPr vert="horz" lIns="457200" bIns="73152" anchor="b" anchorCtr="0"/>
          <a:lstStyle/>
          <a:p>
            <a:r>
              <a:rPr lang="en-US"/>
              <a:t>Click to edit Master title style</a:t>
            </a:r>
          </a:p>
        </p:txBody>
      </p:sp>
      <p:sp>
        <p:nvSpPr>
          <p:cNvPr id="5" name="Date Placeholder 3"/>
          <p:cNvSpPr txBox="1">
            <a:spLocks/>
          </p:cNvSpPr>
          <p:nvPr userDrawn="1"/>
        </p:nvSpPr>
        <p:spPr>
          <a:xfrm>
            <a:off x="8001000" y="4679949"/>
            <a:ext cx="457200" cy="273844"/>
          </a:xfrm>
          <a:prstGeom prst="rect">
            <a:avLst/>
          </a:prstGeom>
        </p:spPr>
        <p:txBody>
          <a:bodyPr wrap="square" numCol="1" anchorCtr="0" compatLnSpc="1">
            <a:prstTxWarp prst="textNoShape">
              <a:avLst/>
            </a:prstTxWarp>
          </a:bodyPr>
          <a:lstStyle>
            <a:defPPr>
              <a:defRPr lang="en-US"/>
            </a:defPPr>
            <a:lvl1pPr algn="l" defTabSz="457200" rtl="0" fontAlgn="base">
              <a:spcBef>
                <a:spcPct val="0"/>
              </a:spcBef>
              <a:spcAft>
                <a:spcPct val="0"/>
              </a:spcAft>
              <a:defRPr sz="900" kern="1200" smtClean="0">
                <a:solidFill>
                  <a:schemeClr val="bg1"/>
                </a:solidFill>
                <a:latin typeface="Arial" pitchFamily="-110" charset="0"/>
                <a:ea typeface="ＭＳ Ｐゴシック" pitchFamily="-110" charset="-128"/>
                <a:cs typeface="ＭＳ Ｐゴシック" pitchFamily="-110" charset="-128"/>
              </a:defRPr>
            </a:lvl1pPr>
            <a:lvl2pPr marL="4572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2pPr>
            <a:lvl3pPr marL="9144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3pPr>
            <a:lvl4pPr marL="13716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4pPr>
            <a:lvl5pPr marL="18288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9pPr>
          </a:lstStyle>
          <a:p>
            <a:pPr algn="ctr">
              <a:defRPr/>
            </a:pPr>
            <a:r>
              <a:rPr lang="en-US" smtClean="0"/>
              <a:t>[ </a:t>
            </a:r>
            <a:fld id="{2820970C-1322-3042-AE3D-AE90FD7E094C}" type="slidenum">
              <a:rPr lang="en-US" smtClean="0"/>
              <a:pPr algn="ctr">
                <a:defRPr/>
              </a:pPr>
              <a:t>‹#›</a:t>
            </a:fld>
            <a:r>
              <a:rPr lang="en-US" smtClean="0"/>
              <a:t>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tmplLst>
          <p:tmpl>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6"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3"/>
          <p:cNvSpPr>
            <a:spLocks noGrp="1"/>
          </p:cNvSpPr>
          <p:nvPr>
            <p:ph type="title"/>
          </p:nvPr>
        </p:nvSpPr>
        <p:spPr>
          <a:xfrm>
            <a:off x="457200" y="459486"/>
            <a:ext cx="8458200" cy="493776"/>
          </a:xfrm>
          <a:prstGeom prst="rect">
            <a:avLst/>
          </a:prstGeom>
        </p:spPr>
        <p:txBody>
          <a:bodyPr vert="horz" lIns="457200" bIns="73152" anchor="b" anchorCtr="0"/>
          <a:lstStyle/>
          <a:p>
            <a:r>
              <a:rPr lang="en-US"/>
              <a:t>Click to edit Master title style</a:t>
            </a:r>
          </a:p>
        </p:txBody>
      </p:sp>
      <p:sp>
        <p:nvSpPr>
          <p:cNvPr id="4" name="Date Placeholder 3"/>
          <p:cNvSpPr txBox="1">
            <a:spLocks/>
          </p:cNvSpPr>
          <p:nvPr userDrawn="1"/>
        </p:nvSpPr>
        <p:spPr>
          <a:xfrm>
            <a:off x="8001000" y="4679949"/>
            <a:ext cx="457200" cy="273844"/>
          </a:xfrm>
          <a:prstGeom prst="rect">
            <a:avLst/>
          </a:prstGeom>
        </p:spPr>
        <p:txBody>
          <a:bodyPr wrap="square" numCol="1" anchorCtr="0" compatLnSpc="1">
            <a:prstTxWarp prst="textNoShape">
              <a:avLst/>
            </a:prstTxWarp>
          </a:bodyPr>
          <a:lstStyle>
            <a:defPPr>
              <a:defRPr lang="en-US"/>
            </a:defPPr>
            <a:lvl1pPr algn="l" defTabSz="457200" rtl="0" fontAlgn="base">
              <a:spcBef>
                <a:spcPct val="0"/>
              </a:spcBef>
              <a:spcAft>
                <a:spcPct val="0"/>
              </a:spcAft>
              <a:defRPr sz="900" kern="1200" smtClean="0">
                <a:solidFill>
                  <a:schemeClr val="bg1"/>
                </a:solidFill>
                <a:latin typeface="Arial" pitchFamily="-110" charset="0"/>
                <a:ea typeface="ＭＳ Ｐゴシック" pitchFamily="-110" charset="-128"/>
                <a:cs typeface="ＭＳ Ｐゴシック" pitchFamily="-110" charset="-128"/>
              </a:defRPr>
            </a:lvl1pPr>
            <a:lvl2pPr marL="4572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2pPr>
            <a:lvl3pPr marL="9144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3pPr>
            <a:lvl4pPr marL="13716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4pPr>
            <a:lvl5pPr marL="18288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9pPr>
          </a:lstStyle>
          <a:p>
            <a:pPr algn="ctr">
              <a:defRPr/>
            </a:pPr>
            <a:r>
              <a:rPr lang="en-US" smtClean="0"/>
              <a:t>[ </a:t>
            </a:r>
            <a:fld id="{2820970C-1322-3042-AE3D-AE90FD7E094C}" type="slidenum">
              <a:rPr lang="en-US" smtClean="0"/>
              <a:pPr algn="ctr">
                <a:defRPr/>
              </a:pPr>
              <a:t>‹#›</a:t>
            </a:fld>
            <a:r>
              <a:rPr lang="en-US" smtClean="0"/>
              <a:t>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expanded margins">
    <p:spTree>
      <p:nvGrpSpPr>
        <p:cNvPr id="1" name=""/>
        <p:cNvGrpSpPr/>
        <p:nvPr/>
      </p:nvGrpSpPr>
      <p:grpSpPr>
        <a:xfrm>
          <a:off x="0" y="0"/>
          <a:ext cx="0" cy="0"/>
          <a:chOff x="0" y="0"/>
          <a:chExt cx="0" cy="0"/>
        </a:xfrm>
      </p:grpSpPr>
      <p:sp>
        <p:nvSpPr>
          <p:cNvPr id="6" name="Title 3"/>
          <p:cNvSpPr>
            <a:spLocks noGrp="1"/>
          </p:cNvSpPr>
          <p:nvPr>
            <p:ph type="title"/>
          </p:nvPr>
        </p:nvSpPr>
        <p:spPr>
          <a:xfrm>
            <a:off x="0" y="134874"/>
            <a:ext cx="8458200" cy="493776"/>
          </a:xfrm>
          <a:prstGeom prst="rect">
            <a:avLst/>
          </a:prstGeom>
        </p:spPr>
        <p:txBody>
          <a:bodyPr vert="horz" lIns="457200" bIns="73152" anchor="b" anchorCtr="0"/>
          <a:lstStyle/>
          <a:p>
            <a:r>
              <a:rPr lang="en-US"/>
              <a:t>Click to edit Master title style</a:t>
            </a:r>
          </a:p>
        </p:txBody>
      </p:sp>
      <p:sp>
        <p:nvSpPr>
          <p:cNvPr id="4" name="Date Placeholder 3"/>
          <p:cNvSpPr txBox="1">
            <a:spLocks/>
          </p:cNvSpPr>
          <p:nvPr userDrawn="1"/>
        </p:nvSpPr>
        <p:spPr>
          <a:xfrm>
            <a:off x="8001000" y="4679949"/>
            <a:ext cx="457200" cy="273844"/>
          </a:xfrm>
          <a:prstGeom prst="rect">
            <a:avLst/>
          </a:prstGeom>
        </p:spPr>
        <p:txBody>
          <a:bodyPr wrap="square" numCol="1" anchorCtr="0" compatLnSpc="1">
            <a:prstTxWarp prst="textNoShape">
              <a:avLst/>
            </a:prstTxWarp>
          </a:bodyPr>
          <a:lstStyle>
            <a:defPPr>
              <a:defRPr lang="en-US"/>
            </a:defPPr>
            <a:lvl1pPr algn="l" defTabSz="457200" rtl="0" fontAlgn="base">
              <a:spcBef>
                <a:spcPct val="0"/>
              </a:spcBef>
              <a:spcAft>
                <a:spcPct val="0"/>
              </a:spcAft>
              <a:defRPr sz="900" kern="1200" smtClean="0">
                <a:solidFill>
                  <a:schemeClr val="bg1"/>
                </a:solidFill>
                <a:latin typeface="Arial" pitchFamily="-110" charset="0"/>
                <a:ea typeface="ＭＳ Ｐゴシック" pitchFamily="-110" charset="-128"/>
                <a:cs typeface="ＭＳ Ｐゴシック" pitchFamily="-110" charset="-128"/>
              </a:defRPr>
            </a:lvl1pPr>
            <a:lvl2pPr marL="4572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2pPr>
            <a:lvl3pPr marL="9144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3pPr>
            <a:lvl4pPr marL="13716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4pPr>
            <a:lvl5pPr marL="18288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9pPr>
          </a:lstStyle>
          <a:p>
            <a:pPr algn="ctr">
              <a:defRPr/>
            </a:pPr>
            <a:r>
              <a:rPr lang="en-US" smtClean="0"/>
              <a:t>[ </a:t>
            </a:r>
            <a:fld id="{2820970C-1322-3042-AE3D-AE90FD7E094C}" type="slidenum">
              <a:rPr lang="en-US" smtClean="0"/>
              <a:pPr algn="ctr">
                <a:defRPr/>
              </a:pPr>
              <a:t>‹#›</a:t>
            </a:fld>
            <a:r>
              <a:rPr lang="en-US" smtClean="0"/>
              <a:t> ]</a:t>
            </a:r>
            <a:endParaRPr lang="en-US" dirty="0"/>
          </a:p>
        </p:txBody>
      </p:sp>
    </p:spTree>
    <p:extLst>
      <p:ext uri="{BB962C8B-B14F-4D97-AF65-F5344CB8AC3E}">
        <p14:creationId xmlns:p14="http://schemas.microsoft.com/office/powerpoint/2010/main" val="2946634948"/>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entation end">
    <p:spTree>
      <p:nvGrpSpPr>
        <p:cNvPr id="1" name=""/>
        <p:cNvGrpSpPr/>
        <p:nvPr/>
      </p:nvGrpSpPr>
      <p:grpSpPr>
        <a:xfrm>
          <a:off x="0" y="0"/>
          <a:ext cx="0" cy="0"/>
          <a:chOff x="0" y="0"/>
          <a:chExt cx="0" cy="0"/>
        </a:xfrm>
      </p:grpSpPr>
      <p:sp>
        <p:nvSpPr>
          <p:cNvPr id="4" name="Text Placeholder 2"/>
          <p:cNvSpPr>
            <a:spLocks noGrp="1"/>
          </p:cNvSpPr>
          <p:nvPr>
            <p:ph type="body" idx="10"/>
          </p:nvPr>
        </p:nvSpPr>
        <p:spPr>
          <a:xfrm>
            <a:off x="4726217" y="3371850"/>
            <a:ext cx="4368289" cy="593386"/>
          </a:xfrm>
          <a:prstGeom prst="rect">
            <a:avLst/>
          </a:prstGeom>
        </p:spPr>
        <p:txBody>
          <a:bodyPr>
            <a:normAutofit/>
          </a:bodyPr>
          <a:lstStyle>
            <a:lvl1pPr marL="0" indent="0">
              <a:buNone/>
              <a:defRPr sz="1600" spc="0" baseline="0">
                <a:solidFill>
                  <a:srgbClr val="FF0000"/>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Title 1"/>
          <p:cNvSpPr>
            <a:spLocks noGrp="1"/>
          </p:cNvSpPr>
          <p:nvPr>
            <p:ph type="title" hasCustomPrompt="1"/>
          </p:nvPr>
        </p:nvSpPr>
        <p:spPr>
          <a:xfrm>
            <a:off x="4724400" y="2390379"/>
            <a:ext cx="4363380" cy="383765"/>
          </a:xfrm>
          <a:prstGeom prst="rect">
            <a:avLst/>
          </a:prstGeom>
        </p:spPr>
        <p:txBody>
          <a:bodyPr lIns="91440" anchor="t">
            <a:normAutofit/>
          </a:bodyPr>
          <a:lstStyle>
            <a:lvl1pPr algn="l">
              <a:defRPr sz="2800" b="1" i="0" cap="all" spc="0" baseline="0">
                <a:solidFill>
                  <a:srgbClr val="00A4E4"/>
                </a:solidFill>
                <a:effectLst/>
                <a:latin typeface="Arial "/>
                <a:cs typeface="Arial "/>
              </a:defRPr>
            </a:lvl1pPr>
          </a:lstStyle>
          <a:p>
            <a:r>
              <a:rPr lang="en-US" dirty="0" smtClean="0"/>
              <a:t>Thank You</a:t>
            </a:r>
            <a:endParaRPr lang="en-US" dirty="0"/>
          </a:p>
        </p:txBody>
      </p:sp>
      <p:sp>
        <p:nvSpPr>
          <p:cNvPr id="6" name="Text Placeholder 2"/>
          <p:cNvSpPr>
            <a:spLocks noGrp="1"/>
          </p:cNvSpPr>
          <p:nvPr>
            <p:ph type="body" idx="1" hasCustomPrompt="1"/>
          </p:nvPr>
        </p:nvSpPr>
        <p:spPr>
          <a:xfrm>
            <a:off x="1485900" y="2291299"/>
            <a:ext cx="2209800" cy="436017"/>
          </a:xfrm>
          <a:prstGeom prst="rect">
            <a:avLst/>
          </a:prstGeom>
          <a:ln>
            <a:noFill/>
          </a:ln>
        </p:spPr>
        <p:txBody>
          <a:bodyPr bIns="91440" anchor="b">
            <a:spAutoFit/>
          </a:bodyPr>
          <a:lstStyle>
            <a:lvl1pPr marL="0" indent="0" algn="ctr">
              <a:lnSpc>
                <a:spcPts val="2400"/>
              </a:lnSpc>
              <a:buNone/>
              <a:defRPr sz="1600" b="1" u="none" cap="all" spc="0" baseline="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Presenter name</a:t>
            </a:r>
          </a:p>
        </p:txBody>
      </p:sp>
      <p:cxnSp>
        <p:nvCxnSpPr>
          <p:cNvPr id="7" name="Straight Connector 6"/>
          <p:cNvCxnSpPr/>
          <p:nvPr userDrawn="1"/>
        </p:nvCxnSpPr>
        <p:spPr>
          <a:xfrm>
            <a:off x="1485900" y="2745568"/>
            <a:ext cx="2209800" cy="0"/>
          </a:xfrm>
          <a:prstGeom prst="line">
            <a:avLst/>
          </a:prstGeom>
          <a:ln w="9525"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sp>
        <p:nvSpPr>
          <p:cNvPr id="8" name="Text Placeholder 2"/>
          <p:cNvSpPr>
            <a:spLocks noGrp="1"/>
          </p:cNvSpPr>
          <p:nvPr>
            <p:ph type="body" idx="11" hasCustomPrompt="1"/>
          </p:nvPr>
        </p:nvSpPr>
        <p:spPr>
          <a:xfrm>
            <a:off x="1485900" y="2693347"/>
            <a:ext cx="2209800" cy="425758"/>
          </a:xfrm>
          <a:prstGeom prst="rect">
            <a:avLst/>
          </a:prstGeom>
          <a:ln>
            <a:noFill/>
          </a:ln>
        </p:spPr>
        <p:txBody>
          <a:bodyPr bIns="91440" anchor="t">
            <a:spAutoFit/>
          </a:bodyPr>
          <a:lstStyle>
            <a:lvl1pPr marL="0" indent="0" algn="ctr">
              <a:lnSpc>
                <a:spcPts val="2400"/>
              </a:lnSpc>
              <a:buNone/>
              <a:defRPr sz="1200" b="0" u="none" spc="0" baseline="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Presenter title, org</a:t>
            </a:r>
          </a:p>
        </p:txBody>
      </p:sp>
      <p:sp>
        <p:nvSpPr>
          <p:cNvPr id="9" name="Text Placeholder 2"/>
          <p:cNvSpPr>
            <a:spLocks noGrp="1"/>
          </p:cNvSpPr>
          <p:nvPr>
            <p:ph type="body" idx="12" hasCustomPrompt="1"/>
          </p:nvPr>
        </p:nvSpPr>
        <p:spPr>
          <a:xfrm>
            <a:off x="1485900" y="3160714"/>
            <a:ext cx="2209800" cy="374461"/>
          </a:xfrm>
          <a:prstGeom prst="rect">
            <a:avLst/>
          </a:prstGeom>
          <a:ln>
            <a:noFill/>
          </a:ln>
        </p:spPr>
        <p:txBody>
          <a:bodyPr tIns="0" bIns="91440" anchor="t">
            <a:spAutoFit/>
          </a:bodyPr>
          <a:lstStyle>
            <a:lvl1pPr marL="0" indent="0" algn="ctr">
              <a:lnSpc>
                <a:spcPts val="2400"/>
              </a:lnSpc>
              <a:buNone/>
              <a:defRPr sz="1000" b="0" u="none" cap="all" spc="0" baseline="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DATE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1000"/>
                                        <p:tgtEl>
                                          <p:spTgt spid="9">
                                            <p:txEl>
                                              <p:pRg st="0" end="0"/>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5" grpId="0"/>
      <p:bldP spid="6"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P spid="8"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9"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theme" Target="../theme/theme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76" r:id="rId2"/>
    <p:sldLayoutId id="2147483651" r:id="rId3"/>
    <p:sldLayoutId id="2147483663" r:id="rId4"/>
    <p:sldLayoutId id="2147483652" r:id="rId5"/>
    <p:sldLayoutId id="2147483653" r:id="rId6"/>
    <p:sldLayoutId id="2147483658" r:id="rId7"/>
    <p:sldLayoutId id="2147483662" r:id="rId8"/>
    <p:sldLayoutId id="2147483659" r:id="rId9"/>
    <p:sldLayoutId id="2147483677" r:id="rId10"/>
  </p:sldLayoutIdLst>
  <p:timing>
    <p:tnLst>
      <p:par>
        <p:cTn xmlns:p14="http://schemas.microsoft.com/office/powerpoint/2010/main" id="1" dur="indefinite" restart="never" nodeType="tmRoot"/>
      </p:par>
    </p:tnLst>
  </p:timing>
  <p:hf hdr="0"/>
  <p:txStyles>
    <p:titleStyle>
      <a:lvl1pPr algn="l" defTabSz="457200" rtl="0" eaLnBrk="0" fontAlgn="base" hangingPunct="0">
        <a:spcBef>
          <a:spcPct val="0"/>
        </a:spcBef>
        <a:spcAft>
          <a:spcPct val="0"/>
        </a:spcAft>
        <a:defRPr sz="2600" b="1" i="0" kern="1200" spc="0">
          <a:solidFill>
            <a:schemeClr val="tx1"/>
          </a:solidFill>
          <a:latin typeface="Arial"/>
          <a:ea typeface="ＭＳ Ｐゴシック" pitchFamily="-110" charset="-128"/>
          <a:cs typeface="Arial"/>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Clr>
          <a:srgbClr val="EF3E33"/>
        </a:buClr>
        <a:buFont typeface="Arial" pitchFamily="-110" charset="0"/>
        <a:buChar char="•"/>
        <a:defRPr sz="1800" kern="1200">
          <a:solidFill>
            <a:schemeClr val="tx1"/>
          </a:solidFill>
          <a:latin typeface="Arial"/>
          <a:ea typeface="ＭＳ Ｐゴシック" pitchFamily="-110" charset="-128"/>
          <a:cs typeface="Arial"/>
        </a:defRPr>
      </a:lvl1pPr>
      <a:lvl2pPr marL="742950" indent="-285750" algn="l" defTabSz="457200" rtl="0" eaLnBrk="0" fontAlgn="base" hangingPunct="0">
        <a:spcBef>
          <a:spcPct val="20000"/>
        </a:spcBef>
        <a:spcAft>
          <a:spcPct val="0"/>
        </a:spcAft>
        <a:buClr>
          <a:srgbClr val="EF3E33"/>
        </a:buClr>
        <a:buFont typeface="Arial" pitchFamily="-110" charset="0"/>
        <a:buChar char="–"/>
        <a:defRPr sz="1600" kern="1200">
          <a:solidFill>
            <a:schemeClr val="tx1"/>
          </a:solidFill>
          <a:latin typeface="Arial"/>
          <a:ea typeface="ＭＳ Ｐゴシック" pitchFamily="-110" charset="-128"/>
          <a:cs typeface="Arial"/>
        </a:defRPr>
      </a:lvl2pPr>
      <a:lvl3pPr marL="914400" indent="0" algn="l" defTabSz="457200" rtl="0" eaLnBrk="0" fontAlgn="base" hangingPunct="0">
        <a:spcBef>
          <a:spcPct val="20000"/>
        </a:spcBef>
        <a:spcAft>
          <a:spcPct val="0"/>
        </a:spcAft>
        <a:buClr>
          <a:srgbClr val="EF3E33"/>
        </a:buClr>
        <a:buFont typeface="Arial" pitchFamily="-110" charset="0"/>
        <a:buNone/>
        <a:defRPr sz="1600" kern="1200">
          <a:solidFill>
            <a:schemeClr val="tx1"/>
          </a:solidFill>
          <a:latin typeface="Arial"/>
          <a:ea typeface="ＭＳ Ｐゴシック" pitchFamily="-110" charset="-128"/>
          <a:cs typeface="Arial"/>
        </a:defRPr>
      </a:lvl3pPr>
      <a:lvl4pPr marL="1371600" indent="0" algn="l" defTabSz="457200" rtl="0" eaLnBrk="0" fontAlgn="base" hangingPunct="0">
        <a:spcBef>
          <a:spcPct val="20000"/>
        </a:spcBef>
        <a:spcAft>
          <a:spcPct val="0"/>
        </a:spcAft>
        <a:buFont typeface="Arial" pitchFamily="-110" charset="0"/>
        <a:buNone/>
        <a:defRPr sz="1600" kern="1200">
          <a:solidFill>
            <a:schemeClr val="tx1"/>
          </a:solidFill>
          <a:latin typeface="Helvetica"/>
          <a:ea typeface="ＭＳ Ｐゴシック" pitchFamily="-110" charset="-128"/>
          <a:cs typeface="Helvetica"/>
        </a:defRPr>
      </a:lvl4pPr>
      <a:lvl5pPr marL="1828800" indent="0" algn="l" defTabSz="457200" rtl="0" eaLnBrk="0" fontAlgn="base" hangingPunct="0">
        <a:spcBef>
          <a:spcPct val="20000"/>
        </a:spcBef>
        <a:spcAft>
          <a:spcPct val="0"/>
        </a:spcAft>
        <a:buFont typeface="Arial" pitchFamily="-110" charset="0"/>
        <a:buNone/>
        <a:defRPr sz="1600" kern="1200">
          <a:solidFill>
            <a:schemeClr val="tx1"/>
          </a:solidFill>
          <a:latin typeface="Helvetica"/>
          <a:ea typeface="ＭＳ Ｐゴシック" pitchFamily="-110"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0C3C9D7-DF2A-DB46-B7D5-D1A90B2343F7}" type="datetimeFigureOut">
              <a:rPr lang="en-US" smtClean="0"/>
              <a:t>1/31/15</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6FC397C-6D25-304A-A40B-97D7ED594CFC}" type="slidenum">
              <a:rPr lang="en-US" smtClean="0"/>
              <a:t>‹#›</a:t>
            </a:fld>
            <a:endParaRPr lang="en-US"/>
          </a:p>
        </p:txBody>
      </p:sp>
    </p:spTree>
    <p:extLst>
      <p:ext uri="{BB962C8B-B14F-4D97-AF65-F5344CB8AC3E}">
        <p14:creationId xmlns:p14="http://schemas.microsoft.com/office/powerpoint/2010/main" val="339955069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4" Type="http://schemas.microsoft.com/office/2007/relationships/hdphoto" Target="../media/hdphoto1.wdp"/><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3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8.xml"/><Relationship Id="rId2"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10.xml"/><Relationship Id="rId2"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emf"/><Relationship Id="rId5" Type="http://schemas.openxmlformats.org/officeDocument/2006/relationships/image" Target="../media/image20.png"/><Relationship Id="rId6" Type="http://schemas.openxmlformats.org/officeDocument/2006/relationships/image" Target="../media/image21.emf"/><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10.xml"/><Relationship Id="rId2"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895350"/>
            <a:ext cx="7866612" cy="679443"/>
          </a:xfrm>
        </p:spPr>
        <p:txBody>
          <a:bodyPr anchor="b">
            <a:normAutofit fontScale="90000"/>
          </a:bodyPr>
          <a:lstStyle/>
          <a:p>
            <a:r>
              <a:rPr lang="en-US" dirty="0" smtClean="0"/>
              <a:t>Campus Collaboration in the Cloud</a:t>
            </a:r>
            <a:endParaRPr lang="en-US" dirty="0"/>
          </a:p>
        </p:txBody>
      </p:sp>
      <p:sp>
        <p:nvSpPr>
          <p:cNvPr id="3" name="Text Placeholder 2"/>
          <p:cNvSpPr>
            <a:spLocks noGrp="1"/>
          </p:cNvSpPr>
          <p:nvPr>
            <p:ph type="body" idx="12"/>
          </p:nvPr>
        </p:nvSpPr>
        <p:spPr/>
        <p:txBody>
          <a:bodyPr/>
          <a:lstStyle/>
          <a:p>
            <a:r>
              <a:rPr lang="en-US" dirty="0" smtClean="0"/>
              <a:t>January 30, 2015</a:t>
            </a:r>
            <a:endParaRPr lang="en-US" dirty="0"/>
          </a:p>
        </p:txBody>
      </p:sp>
      <p:sp>
        <p:nvSpPr>
          <p:cNvPr id="4" name="Text Placeholder 3"/>
          <p:cNvSpPr>
            <a:spLocks noGrp="1"/>
          </p:cNvSpPr>
          <p:nvPr>
            <p:ph type="body" idx="1"/>
          </p:nvPr>
        </p:nvSpPr>
        <p:spPr>
          <a:xfrm>
            <a:off x="609601" y="1733550"/>
            <a:ext cx="7866611" cy="2590800"/>
          </a:xfrm>
        </p:spPr>
        <p:txBody>
          <a:bodyPr>
            <a:normAutofit lnSpcReduction="10000"/>
          </a:bodyPr>
          <a:lstStyle/>
          <a:p>
            <a:r>
              <a:rPr lang="en-US" dirty="0">
                <a:solidFill>
                  <a:srgbClr val="000000"/>
                </a:solidFill>
              </a:rPr>
              <a:t>3 @ ~45 </a:t>
            </a:r>
            <a:r>
              <a:rPr lang="en-US" dirty="0" smtClean="0">
                <a:solidFill>
                  <a:srgbClr val="000000"/>
                </a:solidFill>
              </a:rPr>
              <a:t>min each presentations:</a:t>
            </a:r>
            <a:endParaRPr lang="en-US" dirty="0">
              <a:solidFill>
                <a:srgbClr val="000000"/>
              </a:solidFill>
            </a:endParaRPr>
          </a:p>
          <a:p>
            <a:pPr marL="457200" indent="-457200">
              <a:buFont typeface="Arial"/>
              <a:buChar char="•"/>
            </a:pPr>
            <a:r>
              <a:rPr lang="en-US" dirty="0">
                <a:solidFill>
                  <a:srgbClr val="000000"/>
                </a:solidFill>
              </a:rPr>
              <a:t>Andrew Keating: Cloud Overview</a:t>
            </a:r>
          </a:p>
          <a:p>
            <a:pPr marL="457200" indent="-457200">
              <a:buFont typeface="Arial"/>
              <a:buChar char="•"/>
            </a:pPr>
            <a:r>
              <a:rPr lang="en-US" dirty="0" smtClean="0">
                <a:solidFill>
                  <a:srgbClr val="000000"/>
                </a:solidFill>
              </a:rPr>
              <a:t>Thomas </a:t>
            </a:r>
            <a:r>
              <a:rPr lang="en-US" dirty="0" err="1" smtClean="0">
                <a:solidFill>
                  <a:srgbClr val="000000"/>
                </a:solidFill>
              </a:rPr>
              <a:t>Trappler</a:t>
            </a:r>
            <a:r>
              <a:rPr lang="en-US" dirty="0">
                <a:solidFill>
                  <a:srgbClr val="000000"/>
                </a:solidFill>
              </a:rPr>
              <a:t>: Risk Mitigation</a:t>
            </a:r>
          </a:p>
          <a:p>
            <a:pPr marL="457200" indent="-457200">
              <a:buFont typeface="Arial"/>
              <a:buChar char="•"/>
            </a:pPr>
            <a:r>
              <a:rPr lang="en-US" dirty="0">
                <a:solidFill>
                  <a:srgbClr val="000000"/>
                </a:solidFill>
              </a:rPr>
              <a:t>Dan Cotton: Campus Case Study</a:t>
            </a:r>
          </a:p>
          <a:p>
            <a:endParaRPr lang="en-US" dirty="0">
              <a:solidFill>
                <a:srgbClr val="000000"/>
              </a:solidFill>
            </a:endParaRPr>
          </a:p>
          <a:p>
            <a:r>
              <a:rPr lang="en-US" dirty="0">
                <a:solidFill>
                  <a:srgbClr val="000000"/>
                </a:solidFill>
              </a:rPr>
              <a:t>~45 min panel discussion </a:t>
            </a:r>
            <a:r>
              <a:rPr lang="en-US" dirty="0" smtClean="0">
                <a:solidFill>
                  <a:srgbClr val="000000"/>
                </a:solidFill>
              </a:rPr>
              <a:t>and </a:t>
            </a:r>
            <a:r>
              <a:rPr lang="en-US" dirty="0">
                <a:solidFill>
                  <a:srgbClr val="000000"/>
                </a:solidFill>
              </a:rPr>
              <a:t>Q&amp;A</a:t>
            </a:r>
          </a:p>
          <a:p>
            <a:endParaRPr lang="en-US" dirty="0">
              <a:solidFill>
                <a:srgbClr val="000000"/>
              </a:solidFill>
            </a:endParaRPr>
          </a:p>
        </p:txBody>
      </p:sp>
    </p:spTree>
    <p:extLst>
      <p:ext uri="{BB962C8B-B14F-4D97-AF65-F5344CB8AC3E}">
        <p14:creationId xmlns:p14="http://schemas.microsoft.com/office/powerpoint/2010/main" val="32623821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76200" y="4812507"/>
            <a:ext cx="609600" cy="273844"/>
          </a:xfrm>
          <a:prstGeom prst="rect">
            <a:avLst/>
          </a:prstGeom>
        </p:spPr>
        <p:txBody>
          <a:bodyPr/>
          <a:lstStyle/>
          <a:p>
            <a:pPr algn="ctr">
              <a:defRPr/>
            </a:pPr>
            <a:r>
              <a:rPr lang="en-US" smtClean="0"/>
              <a:t>[ </a:t>
            </a:r>
            <a:fld id="{2820970C-1322-3042-AE3D-AE90FD7E094C}" type="slidenum">
              <a:rPr lang="en-US" smtClean="0"/>
              <a:pPr algn="ctr">
                <a:defRPr/>
              </a:pPr>
              <a:t>10</a:t>
            </a:fld>
            <a:r>
              <a:rPr lang="en-US" smtClean="0"/>
              <a:t> ]</a:t>
            </a:r>
            <a:endParaRPr lang="en-US" dirty="0"/>
          </a:p>
        </p:txBody>
      </p:sp>
      <p:sp>
        <p:nvSpPr>
          <p:cNvPr id="3" name="Title 2"/>
          <p:cNvSpPr>
            <a:spLocks noGrp="1"/>
          </p:cNvSpPr>
          <p:nvPr>
            <p:ph type="title"/>
          </p:nvPr>
        </p:nvSpPr>
        <p:spPr/>
        <p:txBody>
          <a:bodyPr/>
          <a:lstStyle/>
          <a:p>
            <a:r>
              <a:rPr lang="en-US" dirty="0" smtClean="0"/>
              <a:t>Yes, the Cloud Market is Growing…</a:t>
            </a:r>
            <a:endParaRPr lang="en-US" dirty="0"/>
          </a:p>
        </p:txBody>
      </p:sp>
      <p:pic>
        <p:nvPicPr>
          <p:cNvPr id="4" name="Picture 3" descr="Screen Shot 2013-06-25 at 7.16.06 PM.png"/>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165000"/>
                    </a14:imgEffect>
                  </a14:imgLayer>
                </a14:imgProps>
              </a:ext>
              <a:ext uri="{28A0092B-C50C-407E-A947-70E740481C1C}">
                <a14:useLocalDpi xmlns:a14="http://schemas.microsoft.com/office/drawing/2010/main" val="0"/>
              </a:ext>
            </a:extLst>
          </a:blip>
          <a:stretch>
            <a:fillRect/>
          </a:stretch>
        </p:blipFill>
        <p:spPr>
          <a:xfrm>
            <a:off x="762000" y="831850"/>
            <a:ext cx="7467604" cy="3160122"/>
          </a:xfrm>
          <a:prstGeom prst="rect">
            <a:avLst/>
          </a:prstGeom>
        </p:spPr>
      </p:pic>
    </p:spTree>
    <p:extLst>
      <p:ext uri="{BB962C8B-B14F-4D97-AF65-F5344CB8AC3E}">
        <p14:creationId xmlns:p14="http://schemas.microsoft.com/office/powerpoint/2010/main" val="176669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76200" y="4812507"/>
            <a:ext cx="609600" cy="273844"/>
          </a:xfrm>
          <a:prstGeom prst="rect">
            <a:avLst/>
          </a:prstGeom>
        </p:spPr>
        <p:txBody>
          <a:bodyPr/>
          <a:lstStyle/>
          <a:p>
            <a:pPr algn="ctr">
              <a:defRPr/>
            </a:pPr>
            <a:r>
              <a:rPr lang="en-US" smtClean="0"/>
              <a:t>[ </a:t>
            </a:r>
            <a:fld id="{2820970C-1322-3042-AE3D-AE90FD7E094C}" type="slidenum">
              <a:rPr lang="en-US" smtClean="0"/>
              <a:pPr algn="ctr">
                <a:defRPr/>
              </a:pPr>
              <a:t>11</a:t>
            </a:fld>
            <a:r>
              <a:rPr lang="en-US" smtClean="0"/>
              <a:t> ]</a:t>
            </a:r>
            <a:endParaRPr lang="en-US" dirty="0"/>
          </a:p>
        </p:txBody>
      </p:sp>
      <p:sp>
        <p:nvSpPr>
          <p:cNvPr id="3" name="Title 2"/>
          <p:cNvSpPr>
            <a:spLocks noGrp="1"/>
          </p:cNvSpPr>
          <p:nvPr>
            <p:ph type="title"/>
          </p:nvPr>
        </p:nvSpPr>
        <p:spPr/>
        <p:txBody>
          <a:bodyPr/>
          <a:lstStyle/>
          <a:p>
            <a:r>
              <a:rPr lang="en-US" dirty="0" smtClean="0"/>
              <a:t>And growing …</a:t>
            </a:r>
            <a:endParaRPr lang="en-US" dirty="0"/>
          </a:p>
        </p:txBody>
      </p:sp>
      <p:pic>
        <p:nvPicPr>
          <p:cNvPr id="5" name="Picture 4" descr="Screen Shot 2013-06-25 at 6.58.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680779"/>
            <a:ext cx="6858000" cy="3414971"/>
          </a:xfrm>
          <a:prstGeom prst="rect">
            <a:avLst/>
          </a:prstGeom>
        </p:spPr>
      </p:pic>
      <p:sp>
        <p:nvSpPr>
          <p:cNvPr id="6" name="TextBox 5"/>
          <p:cNvSpPr txBox="1"/>
          <p:nvPr/>
        </p:nvSpPr>
        <p:spPr bwMode="auto">
          <a:xfrm>
            <a:off x="3581400" y="1091787"/>
            <a:ext cx="3479378" cy="489365"/>
          </a:xfrm>
          <a:prstGeom prst="rect">
            <a:avLst/>
          </a:prstGeom>
          <a:noFill/>
          <a:ln w="9525">
            <a:noFill/>
            <a:miter lim="800000"/>
            <a:headEnd/>
            <a:tailEnd/>
          </a:ln>
        </p:spPr>
        <p:txBody>
          <a:bodyPr vert="horz" wrap="none" lIns="457200" tIns="45720" rIns="91440" bIns="73152" numCol="1" rtlCol="0" anchor="b" anchorCtr="0" compatLnSpc="1">
            <a:prstTxWarp prst="textNoShape">
              <a:avLst/>
            </a:prstTxWarp>
            <a:spAutoFit/>
          </a:bodyPr>
          <a:lstStyle/>
          <a:p>
            <a:r>
              <a:rPr lang="en-US" sz="2400" b="1" dirty="0" smtClean="0"/>
              <a:t>$250 Billion by 2017</a:t>
            </a:r>
            <a:endParaRPr lang="en-US" sz="2400" b="1" dirty="0"/>
          </a:p>
        </p:txBody>
      </p:sp>
    </p:spTree>
    <p:extLst>
      <p:ext uri="{BB962C8B-B14F-4D97-AF65-F5344CB8AC3E}">
        <p14:creationId xmlns:p14="http://schemas.microsoft.com/office/powerpoint/2010/main" val="241413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7-02 at 8.12.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8043"/>
            <a:ext cx="9144000" cy="4904509"/>
          </a:xfrm>
          <a:prstGeom prst="rect">
            <a:avLst/>
          </a:prstGeom>
        </p:spPr>
      </p:pic>
      <p:sp>
        <p:nvSpPr>
          <p:cNvPr id="3" name="Rectangle 2"/>
          <p:cNvSpPr/>
          <p:nvPr/>
        </p:nvSpPr>
        <p:spPr>
          <a:xfrm>
            <a:off x="0" y="0"/>
            <a:ext cx="3810000" cy="120015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2600" b="1" dirty="0" smtClean="0"/>
              <a:t>Cloud Scale: </a:t>
            </a:r>
          </a:p>
          <a:p>
            <a:pPr algn="ctr"/>
            <a:r>
              <a:rPr lang="en-US" sz="2600" b="1" dirty="0" smtClean="0"/>
              <a:t>Diagram of </a:t>
            </a:r>
            <a:r>
              <a:rPr lang="en-US" sz="2600" b="1" u="sng" dirty="0" smtClean="0"/>
              <a:t>One</a:t>
            </a:r>
            <a:r>
              <a:rPr lang="en-US" sz="2600" b="1" dirty="0" smtClean="0"/>
              <a:t> Facility</a:t>
            </a:r>
            <a:endParaRPr lang="en-US" sz="2600" b="1" dirty="0"/>
          </a:p>
        </p:txBody>
      </p:sp>
    </p:spTree>
    <p:extLst>
      <p:ext uri="{BB962C8B-B14F-4D97-AF65-F5344CB8AC3E}">
        <p14:creationId xmlns:p14="http://schemas.microsoft.com/office/powerpoint/2010/main" val="82250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76200" y="4812507"/>
            <a:ext cx="609600" cy="273844"/>
          </a:xfrm>
          <a:prstGeom prst="rect">
            <a:avLst/>
          </a:prstGeom>
        </p:spPr>
        <p:txBody>
          <a:bodyPr/>
          <a:lstStyle/>
          <a:p>
            <a:pPr algn="ctr">
              <a:defRPr/>
            </a:pPr>
            <a:r>
              <a:rPr lang="en-US" smtClean="0"/>
              <a:t>[ </a:t>
            </a:r>
            <a:fld id="{2820970C-1322-3042-AE3D-AE90FD7E094C}" type="slidenum">
              <a:rPr lang="en-US" smtClean="0"/>
              <a:pPr algn="ctr">
                <a:defRPr/>
              </a:pPr>
              <a:t>13</a:t>
            </a:fld>
            <a:r>
              <a:rPr lang="en-US" smtClean="0"/>
              <a:t> ]</a:t>
            </a:r>
            <a:endParaRPr lang="en-US" dirty="0"/>
          </a:p>
        </p:txBody>
      </p:sp>
      <p:sp>
        <p:nvSpPr>
          <p:cNvPr id="3" name="Title 2"/>
          <p:cNvSpPr>
            <a:spLocks noGrp="1"/>
          </p:cNvSpPr>
          <p:nvPr>
            <p:ph type="title"/>
          </p:nvPr>
        </p:nvSpPr>
        <p:spPr/>
        <p:txBody>
          <a:bodyPr/>
          <a:lstStyle/>
          <a:p>
            <a:r>
              <a:rPr lang="en-US" dirty="0" smtClean="0"/>
              <a:t>Cloud Scale: </a:t>
            </a:r>
            <a:r>
              <a:rPr lang="en-US" u="sng" dirty="0" smtClean="0"/>
              <a:t>One</a:t>
            </a:r>
            <a:r>
              <a:rPr lang="en-US" dirty="0" smtClean="0"/>
              <a:t> Provider’s Global Footprint </a:t>
            </a:r>
            <a:endParaRPr lang="en-US" dirty="0"/>
          </a:p>
        </p:txBody>
      </p:sp>
      <p:pic>
        <p:nvPicPr>
          <p:cNvPr id="4" name="Picture 3" descr="AWS global infrastruct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807" y="742950"/>
            <a:ext cx="4692993" cy="3505200"/>
          </a:xfrm>
          <a:prstGeom prst="rect">
            <a:avLst/>
          </a:prstGeom>
        </p:spPr>
      </p:pic>
      <p:sp>
        <p:nvSpPr>
          <p:cNvPr id="5" name="TextBox 4"/>
          <p:cNvSpPr txBox="1"/>
          <p:nvPr/>
        </p:nvSpPr>
        <p:spPr bwMode="auto">
          <a:xfrm>
            <a:off x="240243" y="742950"/>
            <a:ext cx="2655358" cy="2336024"/>
          </a:xfrm>
          <a:prstGeom prst="rect">
            <a:avLst/>
          </a:prstGeom>
          <a:noFill/>
          <a:ln w="9525">
            <a:noFill/>
            <a:miter lim="800000"/>
            <a:headEnd/>
            <a:tailEnd/>
          </a:ln>
        </p:spPr>
        <p:txBody>
          <a:bodyPr vert="horz" wrap="square" lIns="91440" tIns="45720" rIns="91440" bIns="73152" numCol="1" rtlCol="0" anchor="b" anchorCtr="0" compatLnSpc="1">
            <a:prstTxWarp prst="textNoShape">
              <a:avLst/>
            </a:prstTxWarp>
            <a:spAutoFit/>
          </a:bodyPr>
          <a:lstStyle/>
          <a:p>
            <a:r>
              <a:rPr lang="en-US" dirty="0" smtClean="0"/>
              <a:t>Multiple Regions / Availability Zones</a:t>
            </a:r>
          </a:p>
          <a:p>
            <a:endParaRPr lang="en-US" dirty="0"/>
          </a:p>
          <a:p>
            <a:r>
              <a:rPr lang="en-US" dirty="0" smtClean="0"/>
              <a:t>Multiple Datacenters</a:t>
            </a:r>
          </a:p>
          <a:p>
            <a:endParaRPr lang="en-US" dirty="0"/>
          </a:p>
          <a:p>
            <a:r>
              <a:rPr lang="en-US" dirty="0" smtClean="0"/>
              <a:t>10,000s of servers</a:t>
            </a:r>
          </a:p>
          <a:p>
            <a:endParaRPr lang="en-US" dirty="0"/>
          </a:p>
          <a:p>
            <a:r>
              <a:rPr lang="en-US" dirty="0" smtClean="0"/>
              <a:t>100,000s of cores</a:t>
            </a:r>
            <a:endParaRPr lang="en-US" dirty="0"/>
          </a:p>
        </p:txBody>
      </p:sp>
    </p:spTree>
    <p:extLst>
      <p:ext uri="{BB962C8B-B14F-4D97-AF65-F5344CB8AC3E}">
        <p14:creationId xmlns:p14="http://schemas.microsoft.com/office/powerpoint/2010/main" val="27590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5374"/>
            <a:ext cx="8458200" cy="493776"/>
          </a:xfrm>
        </p:spPr>
        <p:txBody>
          <a:bodyPr/>
          <a:lstStyle/>
          <a:p>
            <a:r>
              <a:rPr lang="en-US" dirty="0" smtClean="0"/>
              <a:t>Cloud Scale: Growth</a:t>
            </a:r>
            <a:endParaRPr lang="en-US" dirty="0"/>
          </a:p>
        </p:txBody>
      </p:sp>
      <p:sp>
        <p:nvSpPr>
          <p:cNvPr id="3" name="TextBox 2"/>
          <p:cNvSpPr txBox="1"/>
          <p:nvPr/>
        </p:nvSpPr>
        <p:spPr bwMode="auto">
          <a:xfrm>
            <a:off x="406400" y="1047750"/>
            <a:ext cx="8280400" cy="2489912"/>
          </a:xfrm>
          <a:prstGeom prst="rect">
            <a:avLst/>
          </a:prstGeom>
          <a:noFill/>
          <a:ln w="9525">
            <a:noFill/>
            <a:miter lim="800000"/>
            <a:headEnd/>
            <a:tailEnd/>
          </a:ln>
        </p:spPr>
        <p:txBody>
          <a:bodyPr vert="horz" wrap="square" lIns="91440" tIns="45720" rIns="91440" bIns="73152" numCol="1" rtlCol="0" anchor="b" anchorCtr="0" compatLnSpc="1">
            <a:prstTxWarp prst="textNoShape">
              <a:avLst/>
            </a:prstTxWarp>
            <a:spAutoFit/>
          </a:bodyPr>
          <a:lstStyle/>
          <a:p>
            <a:r>
              <a:rPr lang="en-US" sz="2200" dirty="0" smtClean="0"/>
              <a:t>Every </a:t>
            </a:r>
            <a:r>
              <a:rPr lang="en-US" sz="2200" b="1" u="sng" dirty="0" smtClean="0"/>
              <a:t>day</a:t>
            </a:r>
            <a:r>
              <a:rPr lang="en-US" sz="2200" dirty="0" smtClean="0"/>
              <a:t> AWS adds the same server capacity as:</a:t>
            </a:r>
          </a:p>
          <a:p>
            <a:endParaRPr lang="en-US" sz="2200" b="1" u="sng" dirty="0"/>
          </a:p>
          <a:p>
            <a:r>
              <a:rPr lang="en-US" sz="2200" dirty="0" smtClean="0"/>
              <a:t>(a) Its entire infrastructure had in 2004</a:t>
            </a:r>
          </a:p>
          <a:p>
            <a:r>
              <a:rPr lang="en-US" sz="2200" dirty="0" smtClean="0"/>
              <a:t>(b) Would be needed to support a $7 billion company</a:t>
            </a:r>
          </a:p>
          <a:p>
            <a:endParaRPr lang="en-US" sz="2200" dirty="0"/>
          </a:p>
          <a:p>
            <a:r>
              <a:rPr lang="en-US" sz="2200" dirty="0" smtClean="0">
                <a:solidFill>
                  <a:schemeClr val="bg1"/>
                </a:solidFill>
              </a:rPr>
              <a:t>Answer: Both; every day in 2014 AWS added the same capacity as it had in 2004 when it was a $7b revenue enterprise</a:t>
            </a:r>
          </a:p>
        </p:txBody>
      </p:sp>
      <p:sp>
        <p:nvSpPr>
          <p:cNvPr id="4" name="TextBox 3"/>
          <p:cNvSpPr txBox="1"/>
          <p:nvPr/>
        </p:nvSpPr>
        <p:spPr bwMode="auto">
          <a:xfrm>
            <a:off x="3810000" y="3850305"/>
            <a:ext cx="4495800" cy="489365"/>
          </a:xfrm>
          <a:prstGeom prst="rect">
            <a:avLst/>
          </a:prstGeom>
          <a:noFill/>
          <a:ln w="9525">
            <a:noFill/>
            <a:miter lim="800000"/>
            <a:headEnd/>
            <a:tailEnd/>
          </a:ln>
        </p:spPr>
        <p:txBody>
          <a:bodyPr vert="horz" wrap="square" lIns="457200" tIns="45720" rIns="91440" bIns="73152" numCol="1" rtlCol="0" anchor="b" anchorCtr="0" compatLnSpc="1">
            <a:prstTxWarp prst="textNoShape">
              <a:avLst/>
            </a:prstTxWarp>
            <a:spAutoFit/>
          </a:bodyPr>
          <a:lstStyle/>
          <a:p>
            <a:r>
              <a:rPr lang="en-US" sz="1200" dirty="0" smtClean="0"/>
              <a:t>Source: James Hamilton, VP and Distinguished Engineer; “AWS Innovation at Scale” AWS </a:t>
            </a:r>
            <a:r>
              <a:rPr lang="en-US" sz="1200" dirty="0" err="1" smtClean="0"/>
              <a:t>Re:Invent</a:t>
            </a:r>
            <a:r>
              <a:rPr lang="en-US" sz="1200" dirty="0" smtClean="0"/>
              <a:t> 2014</a:t>
            </a:r>
            <a:endParaRPr lang="en-US" sz="1200" dirty="0"/>
          </a:p>
        </p:txBody>
      </p:sp>
    </p:spTree>
    <p:extLst>
      <p:ext uri="{BB962C8B-B14F-4D97-AF65-F5344CB8AC3E}">
        <p14:creationId xmlns:p14="http://schemas.microsoft.com/office/powerpoint/2010/main" val="428553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5374"/>
            <a:ext cx="8458200" cy="493776"/>
          </a:xfrm>
        </p:spPr>
        <p:txBody>
          <a:bodyPr/>
          <a:lstStyle/>
          <a:p>
            <a:r>
              <a:rPr lang="en-US" dirty="0" smtClean="0"/>
              <a:t>Cloud Scale: Growth</a:t>
            </a:r>
            <a:endParaRPr lang="en-US" dirty="0"/>
          </a:p>
        </p:txBody>
      </p:sp>
      <p:sp>
        <p:nvSpPr>
          <p:cNvPr id="3" name="TextBox 2"/>
          <p:cNvSpPr txBox="1"/>
          <p:nvPr/>
        </p:nvSpPr>
        <p:spPr bwMode="auto">
          <a:xfrm>
            <a:off x="406400" y="1047750"/>
            <a:ext cx="8280400" cy="2489912"/>
          </a:xfrm>
          <a:prstGeom prst="rect">
            <a:avLst/>
          </a:prstGeom>
          <a:noFill/>
          <a:ln w="9525">
            <a:noFill/>
            <a:miter lim="800000"/>
            <a:headEnd/>
            <a:tailEnd/>
          </a:ln>
        </p:spPr>
        <p:txBody>
          <a:bodyPr vert="horz" wrap="square" lIns="91440" tIns="45720" rIns="91440" bIns="73152" numCol="1" rtlCol="0" anchor="b" anchorCtr="0" compatLnSpc="1">
            <a:prstTxWarp prst="textNoShape">
              <a:avLst/>
            </a:prstTxWarp>
            <a:spAutoFit/>
          </a:bodyPr>
          <a:lstStyle/>
          <a:p>
            <a:r>
              <a:rPr lang="en-US" sz="2200" dirty="0" smtClean="0"/>
              <a:t>Every </a:t>
            </a:r>
            <a:r>
              <a:rPr lang="en-US" sz="2200" b="1" u="sng" dirty="0" smtClean="0"/>
              <a:t>day</a:t>
            </a:r>
            <a:r>
              <a:rPr lang="en-US" sz="2200" dirty="0" smtClean="0"/>
              <a:t> AWS adds the same server capacity as:</a:t>
            </a:r>
          </a:p>
          <a:p>
            <a:endParaRPr lang="en-US" sz="2200" b="1" u="sng" dirty="0"/>
          </a:p>
          <a:p>
            <a:r>
              <a:rPr lang="en-US" sz="2200" dirty="0" smtClean="0"/>
              <a:t>(a) Its entire infrastructure had in 2004</a:t>
            </a:r>
          </a:p>
          <a:p>
            <a:r>
              <a:rPr lang="en-US" sz="2200" dirty="0" smtClean="0"/>
              <a:t>(b) Would be needed to support a $7 billion company</a:t>
            </a:r>
          </a:p>
          <a:p>
            <a:endParaRPr lang="en-US" sz="2200" dirty="0"/>
          </a:p>
          <a:p>
            <a:r>
              <a:rPr lang="en-US" sz="2200" dirty="0" smtClean="0"/>
              <a:t>Answer: </a:t>
            </a:r>
            <a:r>
              <a:rPr lang="en-US" sz="2200" b="1" u="sng" dirty="0" smtClean="0"/>
              <a:t>Both</a:t>
            </a:r>
            <a:r>
              <a:rPr lang="en-US" sz="2200" dirty="0" smtClean="0"/>
              <a:t>; every day in 2014 AWS added the same capacity as it had in 2004 when it did $7 billion revenue annually</a:t>
            </a:r>
          </a:p>
        </p:txBody>
      </p:sp>
      <p:sp>
        <p:nvSpPr>
          <p:cNvPr id="4" name="TextBox 3"/>
          <p:cNvSpPr txBox="1"/>
          <p:nvPr/>
        </p:nvSpPr>
        <p:spPr bwMode="auto">
          <a:xfrm>
            <a:off x="3810000" y="3850305"/>
            <a:ext cx="4495800" cy="489365"/>
          </a:xfrm>
          <a:prstGeom prst="rect">
            <a:avLst/>
          </a:prstGeom>
          <a:noFill/>
          <a:ln w="9525">
            <a:noFill/>
            <a:miter lim="800000"/>
            <a:headEnd/>
            <a:tailEnd/>
          </a:ln>
        </p:spPr>
        <p:txBody>
          <a:bodyPr vert="horz" wrap="square" lIns="457200" tIns="45720" rIns="91440" bIns="73152" numCol="1" rtlCol="0" anchor="b" anchorCtr="0" compatLnSpc="1">
            <a:prstTxWarp prst="textNoShape">
              <a:avLst/>
            </a:prstTxWarp>
            <a:spAutoFit/>
          </a:bodyPr>
          <a:lstStyle/>
          <a:p>
            <a:r>
              <a:rPr lang="en-US" sz="1200" dirty="0" smtClean="0"/>
              <a:t>Source: James Hamilton, VP and Distinguished Engineer; “AWS Innovation at Scale” AWS </a:t>
            </a:r>
            <a:r>
              <a:rPr lang="en-US" sz="1200" dirty="0" err="1" smtClean="0"/>
              <a:t>Re:Invent</a:t>
            </a:r>
            <a:r>
              <a:rPr lang="en-US" sz="1200" dirty="0" smtClean="0"/>
              <a:t> 2014</a:t>
            </a:r>
            <a:endParaRPr lang="en-US" sz="1200" dirty="0"/>
          </a:p>
        </p:txBody>
      </p:sp>
    </p:spTree>
    <p:extLst>
      <p:ext uri="{BB962C8B-B14F-4D97-AF65-F5344CB8AC3E}">
        <p14:creationId xmlns:p14="http://schemas.microsoft.com/office/powerpoint/2010/main" val="214831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5374"/>
            <a:ext cx="8458200" cy="493776"/>
          </a:xfrm>
        </p:spPr>
        <p:txBody>
          <a:bodyPr/>
          <a:lstStyle/>
          <a:p>
            <a:r>
              <a:rPr lang="en-US" dirty="0" smtClean="0"/>
              <a:t>Cloud Scale: Pace of Innovation</a:t>
            </a:r>
            <a:endParaRPr lang="en-US" dirty="0"/>
          </a:p>
        </p:txBody>
      </p:sp>
      <p:sp>
        <p:nvSpPr>
          <p:cNvPr id="3" name="TextBox 2"/>
          <p:cNvSpPr txBox="1"/>
          <p:nvPr/>
        </p:nvSpPr>
        <p:spPr bwMode="auto">
          <a:xfrm>
            <a:off x="482600" y="960283"/>
            <a:ext cx="8166100" cy="2890022"/>
          </a:xfrm>
          <a:prstGeom prst="rect">
            <a:avLst/>
          </a:prstGeom>
          <a:noFill/>
          <a:ln w="9525">
            <a:noFill/>
            <a:miter lim="800000"/>
            <a:headEnd/>
            <a:tailEnd/>
          </a:ln>
        </p:spPr>
        <p:txBody>
          <a:bodyPr vert="horz" wrap="square" lIns="91440" tIns="45720" rIns="91440" bIns="73152" numCol="1" rtlCol="0" anchor="b" anchorCtr="0" compatLnSpc="1">
            <a:prstTxWarp prst="textNoShape">
              <a:avLst/>
            </a:prstTxWarp>
            <a:spAutoFit/>
          </a:bodyPr>
          <a:lstStyle/>
          <a:p>
            <a:r>
              <a:rPr lang="en-US" dirty="0" smtClean="0"/>
              <a:t>Amazon Web Services </a:t>
            </a:r>
          </a:p>
          <a:p>
            <a:r>
              <a:rPr lang="en-US" dirty="0" smtClean="0"/>
              <a:t>new services and major features:</a:t>
            </a:r>
          </a:p>
          <a:p>
            <a:endParaRPr lang="en-US" dirty="0" smtClean="0"/>
          </a:p>
          <a:p>
            <a:r>
              <a:rPr lang="en-US" dirty="0" smtClean="0"/>
              <a:t>2008: 24</a:t>
            </a:r>
          </a:p>
          <a:p>
            <a:endParaRPr lang="en-US" dirty="0" smtClean="0"/>
          </a:p>
          <a:p>
            <a:r>
              <a:rPr lang="en-US" dirty="0" smtClean="0"/>
              <a:t>2009: 48</a:t>
            </a:r>
          </a:p>
          <a:p>
            <a:endParaRPr lang="en-US" dirty="0" smtClean="0"/>
          </a:p>
          <a:p>
            <a:r>
              <a:rPr lang="en-US" dirty="0" smtClean="0"/>
              <a:t>2012: 159</a:t>
            </a:r>
          </a:p>
          <a:p>
            <a:endParaRPr lang="en-US" dirty="0" smtClean="0"/>
          </a:p>
          <a:p>
            <a:r>
              <a:rPr lang="en-US" dirty="0" smtClean="0"/>
              <a:t>2014: 449		</a:t>
            </a:r>
            <a:endParaRPr lang="en-US" dirty="0"/>
          </a:p>
        </p:txBody>
      </p:sp>
      <p:sp>
        <p:nvSpPr>
          <p:cNvPr id="6" name="TextBox 5"/>
          <p:cNvSpPr txBox="1"/>
          <p:nvPr/>
        </p:nvSpPr>
        <p:spPr bwMode="auto">
          <a:xfrm>
            <a:off x="3810000" y="3850305"/>
            <a:ext cx="4495800" cy="489365"/>
          </a:xfrm>
          <a:prstGeom prst="rect">
            <a:avLst/>
          </a:prstGeom>
          <a:noFill/>
          <a:ln w="9525">
            <a:noFill/>
            <a:miter lim="800000"/>
            <a:headEnd/>
            <a:tailEnd/>
          </a:ln>
        </p:spPr>
        <p:txBody>
          <a:bodyPr vert="horz" wrap="square" lIns="457200" tIns="45720" rIns="91440" bIns="73152" numCol="1" rtlCol="0" anchor="b" anchorCtr="0" compatLnSpc="1">
            <a:prstTxWarp prst="textNoShape">
              <a:avLst/>
            </a:prstTxWarp>
            <a:spAutoFit/>
          </a:bodyPr>
          <a:lstStyle/>
          <a:p>
            <a:r>
              <a:rPr lang="en-US" sz="1200" dirty="0" smtClean="0"/>
              <a:t>Source: James Hamilton, VP and Distinguished Engineer; “AWS Innovation at Scale” AWS </a:t>
            </a:r>
            <a:r>
              <a:rPr lang="en-US" sz="1200" dirty="0" err="1" smtClean="0"/>
              <a:t>Re:Invent</a:t>
            </a:r>
            <a:r>
              <a:rPr lang="en-US" sz="1200" dirty="0" smtClean="0"/>
              <a:t> 2014</a:t>
            </a:r>
            <a:endParaRPr lang="en-US" sz="1200" dirty="0"/>
          </a:p>
        </p:txBody>
      </p:sp>
      <p:sp>
        <p:nvSpPr>
          <p:cNvPr id="7" name="Rectangle 6"/>
          <p:cNvSpPr/>
          <p:nvPr/>
        </p:nvSpPr>
        <p:spPr>
          <a:xfrm>
            <a:off x="4267200" y="2038350"/>
            <a:ext cx="3962400" cy="154622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2400" dirty="0" smtClean="0"/>
              <a:t>“We </a:t>
            </a:r>
            <a:r>
              <a:rPr lang="en-US" sz="2400" dirty="0"/>
              <a:t>are iterating and adding features at a very fast </a:t>
            </a:r>
            <a:r>
              <a:rPr lang="en-US" sz="2400" dirty="0" smtClean="0"/>
              <a:t>clip”</a:t>
            </a:r>
          </a:p>
          <a:p>
            <a:pPr algn="ctr"/>
            <a:r>
              <a:rPr lang="en-US" sz="2400" dirty="0" smtClean="0"/>
              <a:t>- Andy </a:t>
            </a:r>
            <a:r>
              <a:rPr lang="en-US" sz="2400" dirty="0" err="1" smtClean="0"/>
              <a:t>Jassy</a:t>
            </a:r>
            <a:r>
              <a:rPr lang="en-US" sz="2400" dirty="0" smtClean="0"/>
              <a:t>, AWS </a:t>
            </a:r>
            <a:r>
              <a:rPr lang="en-US" sz="2400" dirty="0" err="1" smtClean="0"/>
              <a:t>Sr</a:t>
            </a:r>
            <a:r>
              <a:rPr lang="en-US" sz="2400" dirty="0" smtClean="0"/>
              <a:t> VP</a:t>
            </a:r>
            <a:endParaRPr lang="en-US" sz="2400" dirty="0"/>
          </a:p>
        </p:txBody>
      </p:sp>
      <p:sp>
        <p:nvSpPr>
          <p:cNvPr id="8" name="Rectangle 7"/>
          <p:cNvSpPr/>
          <p:nvPr/>
        </p:nvSpPr>
        <p:spPr>
          <a:xfrm>
            <a:off x="5105400" y="979333"/>
            <a:ext cx="2209800" cy="6096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1400 </a:t>
            </a:r>
            <a:r>
              <a:rPr lang="en-US" dirty="0"/>
              <a:t>AWS products</a:t>
            </a:r>
          </a:p>
        </p:txBody>
      </p:sp>
    </p:spTree>
    <p:extLst>
      <p:ext uri="{BB962C8B-B14F-4D97-AF65-F5344CB8AC3E}">
        <p14:creationId xmlns:p14="http://schemas.microsoft.com/office/powerpoint/2010/main" val="415780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76200" y="4812507"/>
            <a:ext cx="609600" cy="273844"/>
          </a:xfrm>
          <a:prstGeom prst="rect">
            <a:avLst/>
          </a:prstGeom>
        </p:spPr>
        <p:txBody>
          <a:bodyPr/>
          <a:lstStyle/>
          <a:p>
            <a:pPr algn="ctr">
              <a:defRPr/>
            </a:pPr>
            <a:r>
              <a:rPr lang="en-US" smtClean="0"/>
              <a:t>[ </a:t>
            </a:r>
            <a:fld id="{2820970C-1322-3042-AE3D-AE90FD7E094C}" type="slidenum">
              <a:rPr lang="en-US" smtClean="0"/>
              <a:pPr algn="ctr">
                <a:defRPr/>
              </a:pPr>
              <a:t>17</a:t>
            </a:fld>
            <a:r>
              <a:rPr lang="en-US" smtClean="0"/>
              <a:t> ]</a:t>
            </a:r>
            <a:endParaRPr lang="en-US" dirty="0"/>
          </a:p>
        </p:txBody>
      </p:sp>
      <p:pic>
        <p:nvPicPr>
          <p:cNvPr id="6" name="Picture 5" descr="iStock_000016864591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9296400" cy="5143500"/>
          </a:xfrm>
          <a:prstGeom prst="rect">
            <a:avLst/>
          </a:prstGeom>
        </p:spPr>
      </p:pic>
      <p:sp>
        <p:nvSpPr>
          <p:cNvPr id="3" name="Title 2"/>
          <p:cNvSpPr>
            <a:spLocks noGrp="1"/>
          </p:cNvSpPr>
          <p:nvPr>
            <p:ph type="title"/>
          </p:nvPr>
        </p:nvSpPr>
        <p:spPr/>
        <p:txBody>
          <a:bodyPr/>
          <a:lstStyle/>
          <a:p>
            <a:r>
              <a:rPr lang="en-US" sz="3200" dirty="0" smtClean="0">
                <a:solidFill>
                  <a:schemeClr val="bg1"/>
                </a:solidFill>
              </a:rPr>
              <a:t>IT has often operated as a craft…</a:t>
            </a:r>
            <a:endParaRPr lang="en-US" sz="3200" dirty="0">
              <a:solidFill>
                <a:schemeClr val="bg1"/>
              </a:solidFill>
            </a:endParaRPr>
          </a:p>
        </p:txBody>
      </p:sp>
    </p:spTree>
    <p:extLst>
      <p:ext uri="{BB962C8B-B14F-4D97-AF65-F5344CB8AC3E}">
        <p14:creationId xmlns:p14="http://schemas.microsoft.com/office/powerpoint/2010/main" val="42340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76200" y="4812507"/>
            <a:ext cx="609600" cy="273844"/>
          </a:xfrm>
          <a:prstGeom prst="rect">
            <a:avLst/>
          </a:prstGeom>
        </p:spPr>
        <p:txBody>
          <a:bodyPr/>
          <a:lstStyle/>
          <a:p>
            <a:pPr algn="ctr">
              <a:defRPr/>
            </a:pPr>
            <a:r>
              <a:rPr lang="en-US" smtClean="0"/>
              <a:t>[ </a:t>
            </a:r>
            <a:fld id="{2820970C-1322-3042-AE3D-AE90FD7E094C}" type="slidenum">
              <a:rPr lang="en-US" smtClean="0"/>
              <a:pPr algn="ctr">
                <a:defRPr/>
              </a:pPr>
              <a:t>18</a:t>
            </a:fld>
            <a:r>
              <a:rPr lang="en-US" smtClean="0"/>
              <a:t> ]</a:t>
            </a:r>
            <a:endParaRPr lang="en-US" dirty="0"/>
          </a:p>
        </p:txBody>
      </p:sp>
      <p:sp>
        <p:nvSpPr>
          <p:cNvPr id="4" name="Title 3"/>
          <p:cNvSpPr>
            <a:spLocks noGrp="1"/>
          </p:cNvSpPr>
          <p:nvPr>
            <p:ph type="title"/>
          </p:nvPr>
        </p:nvSpPr>
        <p:spPr/>
        <p:txBody>
          <a:bodyPr/>
          <a:lstStyle/>
          <a:p>
            <a:endParaRPr lang="en-US"/>
          </a:p>
        </p:txBody>
      </p:sp>
      <p:pic>
        <p:nvPicPr>
          <p:cNvPr id="5" name="Picture 4" descr="Screen Shot 2013-06-25 at 7.38.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8" y="3642"/>
            <a:ext cx="9130772" cy="5143668"/>
          </a:xfrm>
          <a:prstGeom prst="rect">
            <a:avLst/>
          </a:prstGeom>
        </p:spPr>
      </p:pic>
      <p:sp>
        <p:nvSpPr>
          <p:cNvPr id="6" name="Title 2"/>
          <p:cNvSpPr txBox="1">
            <a:spLocks/>
          </p:cNvSpPr>
          <p:nvPr/>
        </p:nvSpPr>
        <p:spPr>
          <a:xfrm>
            <a:off x="2743200" y="3543302"/>
            <a:ext cx="5791200" cy="1338775"/>
          </a:xfrm>
          <a:prstGeom prst="rect">
            <a:avLst/>
          </a:prstGeom>
        </p:spPr>
        <p:txBody>
          <a:bodyPr vert="horz" lIns="457200" bIns="73152" anchor="b" anchorCtr="0"/>
          <a:lstStyle>
            <a:lvl1pPr algn="l" defTabSz="457200" rtl="0" eaLnBrk="0" fontAlgn="base" hangingPunct="0">
              <a:spcBef>
                <a:spcPct val="0"/>
              </a:spcBef>
              <a:spcAft>
                <a:spcPct val="0"/>
              </a:spcAft>
              <a:defRPr sz="2600" b="1" i="0" kern="1200" spc="0">
                <a:solidFill>
                  <a:schemeClr val="tx1"/>
                </a:solidFill>
                <a:latin typeface="Arial"/>
                <a:ea typeface="ＭＳ Ｐゴシック" pitchFamily="-110" charset="-128"/>
                <a:cs typeface="Arial"/>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a:lstStyle>
          <a:p>
            <a:pPr algn="r"/>
            <a:r>
              <a:rPr lang="en-US" sz="3200" dirty="0" smtClean="0">
                <a:solidFill>
                  <a:schemeClr val="bg1"/>
                </a:solidFill>
              </a:rPr>
              <a:t>Unfortunately it’s HARD to do IT (as a craft) at SCALE.  </a:t>
            </a:r>
          </a:p>
        </p:txBody>
      </p:sp>
    </p:spTree>
    <p:extLst>
      <p:ext uri="{BB962C8B-B14F-4D97-AF65-F5344CB8AC3E}">
        <p14:creationId xmlns:p14="http://schemas.microsoft.com/office/powerpoint/2010/main" val="35170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76200" y="4812507"/>
            <a:ext cx="609600" cy="273844"/>
          </a:xfrm>
          <a:prstGeom prst="rect">
            <a:avLst/>
          </a:prstGeom>
        </p:spPr>
        <p:txBody>
          <a:bodyPr/>
          <a:lstStyle/>
          <a:p>
            <a:pPr algn="ctr">
              <a:defRPr/>
            </a:pPr>
            <a:r>
              <a:rPr lang="en-US" smtClean="0"/>
              <a:t>[ </a:t>
            </a:r>
            <a:fld id="{2820970C-1322-3042-AE3D-AE90FD7E094C}" type="slidenum">
              <a:rPr lang="en-US" smtClean="0"/>
              <a:pPr algn="ctr">
                <a:defRPr/>
              </a:pPr>
              <a:t>19</a:t>
            </a:fld>
            <a:r>
              <a:rPr lang="en-US" smtClean="0"/>
              <a:t> ]</a:t>
            </a:r>
            <a:endParaRPr lang="en-US" dirty="0"/>
          </a:p>
        </p:txBody>
      </p:sp>
      <p:pic>
        <p:nvPicPr>
          <p:cNvPr id="4" name="Picture 3" descr="Screen Shot 2013-06-25 at 8.14.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62550"/>
          </a:xfrm>
          <a:prstGeom prst="rect">
            <a:avLst/>
          </a:prstGeom>
        </p:spPr>
      </p:pic>
      <p:sp>
        <p:nvSpPr>
          <p:cNvPr id="3" name="Title 2"/>
          <p:cNvSpPr>
            <a:spLocks noGrp="1"/>
          </p:cNvSpPr>
          <p:nvPr>
            <p:ph type="title"/>
          </p:nvPr>
        </p:nvSpPr>
        <p:spPr>
          <a:xfrm>
            <a:off x="0" y="134874"/>
            <a:ext cx="9144000" cy="493776"/>
          </a:xfrm>
        </p:spPr>
        <p:txBody>
          <a:bodyPr/>
          <a:lstStyle/>
          <a:p>
            <a:pPr algn="ctr"/>
            <a:r>
              <a:rPr lang="en-US" dirty="0" smtClean="0"/>
              <a:t>Even when done perfectly – it’s not CLOUD SCALE</a:t>
            </a:r>
            <a:endParaRPr lang="en-US" dirty="0"/>
          </a:p>
        </p:txBody>
      </p:sp>
    </p:spTree>
    <p:extLst>
      <p:ext uri="{BB962C8B-B14F-4D97-AF65-F5344CB8AC3E}">
        <p14:creationId xmlns:p14="http://schemas.microsoft.com/office/powerpoint/2010/main" val="265901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a:lnSpc>
                <a:spcPct val="130000"/>
              </a:lnSpc>
            </a:pPr>
            <a:r>
              <a:rPr lang="en-US" sz="1900" b="1" dirty="0" smtClean="0"/>
              <a:t>Andrew Keating, PhD</a:t>
            </a:r>
            <a:endParaRPr lang="en-US" sz="1900" dirty="0" smtClean="0"/>
          </a:p>
          <a:p>
            <a:pPr>
              <a:lnSpc>
                <a:spcPct val="130000"/>
              </a:lnSpc>
            </a:pPr>
            <a:r>
              <a:rPr lang="en-US" dirty="0" smtClean="0"/>
              <a:t>Director, NET+ Cloud Services</a:t>
            </a:r>
          </a:p>
        </p:txBody>
      </p:sp>
      <p:sp>
        <p:nvSpPr>
          <p:cNvPr id="4" name="Footer Placeholder 3"/>
          <p:cNvSpPr>
            <a:spLocks noGrp="1"/>
          </p:cNvSpPr>
          <p:nvPr>
            <p:ph type="ftr" sz="quarter" idx="11"/>
          </p:nvPr>
        </p:nvSpPr>
        <p:spPr/>
        <p:txBody>
          <a:bodyPr/>
          <a:lstStyle/>
          <a:p>
            <a:pPr algn="l"/>
            <a:r>
              <a:rPr lang="en-US" smtClean="0"/>
              <a:t>EDUCAUSE Connect San Diego</a:t>
            </a:r>
            <a:endParaRPr lang="en-US" dirty="0"/>
          </a:p>
        </p:txBody>
      </p:sp>
    </p:spTree>
    <p:extLst>
      <p:ext uri="{BB962C8B-B14F-4D97-AF65-F5344CB8AC3E}">
        <p14:creationId xmlns:p14="http://schemas.microsoft.com/office/powerpoint/2010/main" val="150244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76200" y="4812507"/>
            <a:ext cx="609600" cy="273844"/>
          </a:xfrm>
          <a:prstGeom prst="rect">
            <a:avLst/>
          </a:prstGeom>
        </p:spPr>
        <p:txBody>
          <a:bodyPr/>
          <a:lstStyle/>
          <a:p>
            <a:pPr algn="ctr">
              <a:defRPr/>
            </a:pPr>
            <a:r>
              <a:rPr lang="en-US" smtClean="0"/>
              <a:t>[ </a:t>
            </a:r>
            <a:fld id="{2820970C-1322-3042-AE3D-AE90FD7E094C}" type="slidenum">
              <a:rPr lang="en-US" smtClean="0"/>
              <a:pPr algn="ctr">
                <a:defRPr/>
              </a:pPr>
              <a:t>20</a:t>
            </a:fld>
            <a:r>
              <a:rPr lang="en-US" smtClean="0"/>
              <a:t> ]</a:t>
            </a:r>
            <a:endParaRPr lang="en-US" dirty="0"/>
          </a:p>
        </p:txBody>
      </p:sp>
      <p:sp>
        <p:nvSpPr>
          <p:cNvPr id="6" name="Title 5"/>
          <p:cNvSpPr>
            <a:spLocks noGrp="1"/>
          </p:cNvSpPr>
          <p:nvPr>
            <p:ph type="title"/>
          </p:nvPr>
        </p:nvSpPr>
        <p:spPr/>
        <p:txBody>
          <a:bodyPr/>
          <a:lstStyle/>
          <a:p>
            <a:endParaRPr lang="en-US"/>
          </a:p>
        </p:txBody>
      </p:sp>
      <p:pic>
        <p:nvPicPr>
          <p:cNvPr id="4" name="Picture 3" descr="iStock_000012968236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822"/>
            <a:ext cx="9144000" cy="5451959"/>
          </a:xfrm>
          <a:prstGeom prst="rect">
            <a:avLst/>
          </a:prstGeom>
        </p:spPr>
      </p:pic>
      <p:sp>
        <p:nvSpPr>
          <p:cNvPr id="5" name="TextBox 4"/>
          <p:cNvSpPr txBox="1"/>
          <p:nvPr/>
        </p:nvSpPr>
        <p:spPr bwMode="auto">
          <a:xfrm>
            <a:off x="3733800" y="3257551"/>
            <a:ext cx="4907458" cy="1689693"/>
          </a:xfrm>
          <a:prstGeom prst="rect">
            <a:avLst/>
          </a:prstGeom>
          <a:noFill/>
          <a:ln w="9525">
            <a:noFill/>
            <a:miter lim="800000"/>
            <a:headEnd/>
            <a:tailEnd/>
          </a:ln>
        </p:spPr>
        <p:txBody>
          <a:bodyPr vert="horz" wrap="square" lIns="457200" tIns="45720" rIns="91440" bIns="73152" numCol="1" rtlCol="0" anchor="b" anchorCtr="0" compatLnSpc="1">
            <a:prstTxWarp prst="textNoShape">
              <a:avLst/>
            </a:prstTxWarp>
            <a:spAutoFit/>
          </a:bodyPr>
          <a:lstStyle/>
          <a:p>
            <a:r>
              <a:rPr lang="en-US" sz="2800" b="1" dirty="0" smtClean="0">
                <a:solidFill>
                  <a:schemeClr val="bg1"/>
                </a:solidFill>
              </a:rPr>
              <a:t>How do you start to move from Craftsmen to the Cloud?</a:t>
            </a:r>
          </a:p>
          <a:p>
            <a:endParaRPr lang="en-US" dirty="0"/>
          </a:p>
        </p:txBody>
      </p:sp>
    </p:spTree>
    <p:extLst>
      <p:ext uri="{BB962C8B-B14F-4D97-AF65-F5344CB8AC3E}">
        <p14:creationId xmlns:p14="http://schemas.microsoft.com/office/powerpoint/2010/main" val="88690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5374"/>
            <a:ext cx="8458200" cy="493776"/>
          </a:xfrm>
        </p:spPr>
        <p:txBody>
          <a:bodyPr/>
          <a:lstStyle/>
          <a:p>
            <a:r>
              <a:rPr lang="en-US" dirty="0" smtClean="0"/>
              <a:t>Think about IT services and functions…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479676756"/>
              </p:ext>
            </p:extLst>
          </p:nvPr>
        </p:nvGraphicFramePr>
        <p:xfrm>
          <a:off x="457200" y="1047750"/>
          <a:ext cx="8001000" cy="2791692"/>
        </p:xfrm>
        <a:graphic>
          <a:graphicData uri="http://schemas.openxmlformats.org/drawingml/2006/table">
            <a:tbl>
              <a:tblPr firstRow="1" bandRow="1">
                <a:tableStyleId>{9D7B26C5-4107-4FEC-AEDC-1716B250A1EF}</a:tableStyleId>
              </a:tblPr>
              <a:tblGrid>
                <a:gridCol w="3962400"/>
                <a:gridCol w="4038600"/>
              </a:tblGrid>
              <a:tr h="540327">
                <a:tc>
                  <a:txBody>
                    <a:bodyPr/>
                    <a:lstStyle/>
                    <a:p>
                      <a:r>
                        <a:rPr lang="en-US" dirty="0" smtClean="0"/>
                        <a:t>What is unique and specialized?</a:t>
                      </a:r>
                      <a:endParaRPr lang="en-US" dirty="0"/>
                    </a:p>
                  </a:txBody>
                  <a:tcPr/>
                </a:tc>
                <a:tc>
                  <a:txBody>
                    <a:bodyPr/>
                    <a:lstStyle/>
                    <a:p>
                      <a:r>
                        <a:rPr lang="en-US" dirty="0" smtClean="0"/>
                        <a:t>What can be generalized</a:t>
                      </a:r>
                      <a:r>
                        <a:rPr lang="en-US" baseline="0" dirty="0" smtClean="0"/>
                        <a:t> or scaled</a:t>
                      </a:r>
                      <a:r>
                        <a:rPr lang="en-US" dirty="0" smtClean="0"/>
                        <a:t>?</a:t>
                      </a:r>
                      <a:endParaRPr lang="en-US" dirty="0"/>
                    </a:p>
                  </a:txBody>
                  <a:tcPr/>
                </a:tc>
              </a:tr>
              <a:tr h="450273">
                <a:tc>
                  <a:txBody>
                    <a:bodyPr/>
                    <a:lstStyle/>
                    <a:p>
                      <a:endParaRPr lang="en-US" dirty="0" smtClean="0"/>
                    </a:p>
                  </a:txBody>
                  <a:tcPr/>
                </a:tc>
                <a:tc>
                  <a:txBody>
                    <a:bodyPr/>
                    <a:lstStyle/>
                    <a:p>
                      <a:endParaRPr lang="en-US" dirty="0"/>
                    </a:p>
                  </a:txBody>
                  <a:tcPr/>
                </a:tc>
              </a:tr>
              <a:tr h="450273">
                <a:tc>
                  <a:txBody>
                    <a:bodyPr/>
                    <a:lstStyle/>
                    <a:p>
                      <a:endParaRPr lang="en-US" smtClean="0"/>
                    </a:p>
                  </a:txBody>
                  <a:tcPr/>
                </a:tc>
                <a:tc>
                  <a:txBody>
                    <a:bodyPr/>
                    <a:lstStyle/>
                    <a:p>
                      <a:endParaRPr lang="en-US" dirty="0"/>
                    </a:p>
                  </a:txBody>
                  <a:tcPr/>
                </a:tc>
              </a:tr>
              <a:tr h="450273">
                <a:tc>
                  <a:txBody>
                    <a:bodyPr/>
                    <a:lstStyle/>
                    <a:p>
                      <a:endParaRPr lang="en-US" smtClean="0"/>
                    </a:p>
                  </a:txBody>
                  <a:tcPr/>
                </a:tc>
                <a:tc>
                  <a:txBody>
                    <a:bodyPr/>
                    <a:lstStyle/>
                    <a:p>
                      <a:endParaRPr lang="en-US" dirty="0"/>
                    </a:p>
                  </a:txBody>
                  <a:tcPr/>
                </a:tc>
              </a:tr>
              <a:tr h="450273">
                <a:tc>
                  <a:txBody>
                    <a:bodyPr/>
                    <a:lstStyle/>
                    <a:p>
                      <a:endParaRPr lang="en-US" smtClean="0"/>
                    </a:p>
                  </a:txBody>
                  <a:tcPr/>
                </a:tc>
                <a:tc>
                  <a:txBody>
                    <a:bodyPr/>
                    <a:lstStyle/>
                    <a:p>
                      <a:endParaRPr lang="en-US" dirty="0"/>
                    </a:p>
                  </a:txBody>
                  <a:tcPr/>
                </a:tc>
              </a:tr>
              <a:tr h="450273">
                <a:tc>
                  <a:txBody>
                    <a:bodyPr/>
                    <a:lstStyle/>
                    <a:p>
                      <a:endParaRPr lang="en-US" smtClean="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78002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5374"/>
            <a:ext cx="8458200" cy="493776"/>
          </a:xfrm>
        </p:spPr>
        <p:txBody>
          <a:bodyPr/>
          <a:lstStyle/>
          <a:p>
            <a:r>
              <a:rPr lang="en-US" dirty="0" smtClean="0"/>
              <a:t>How do you assess a service?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271932486"/>
              </p:ext>
            </p:extLst>
          </p:nvPr>
        </p:nvGraphicFramePr>
        <p:xfrm>
          <a:off x="457200" y="1047750"/>
          <a:ext cx="8001000" cy="2791692"/>
        </p:xfrm>
        <a:graphic>
          <a:graphicData uri="http://schemas.openxmlformats.org/drawingml/2006/table">
            <a:tbl>
              <a:tblPr firstRow="1" bandRow="1">
                <a:tableStyleId>{9D7B26C5-4107-4FEC-AEDC-1716B250A1EF}</a:tableStyleId>
              </a:tblPr>
              <a:tblGrid>
                <a:gridCol w="8001000"/>
              </a:tblGrid>
              <a:tr h="540327">
                <a:tc>
                  <a:txBody>
                    <a:bodyPr/>
                    <a:lstStyle/>
                    <a:p>
                      <a:endParaRPr lang="en-US" dirty="0"/>
                    </a:p>
                  </a:txBody>
                  <a:tcPr/>
                </a:tc>
              </a:tr>
              <a:tr h="450273">
                <a:tc>
                  <a:txBody>
                    <a:bodyPr/>
                    <a:lstStyle/>
                    <a:p>
                      <a:endParaRPr lang="en-US" dirty="0" smtClean="0"/>
                    </a:p>
                  </a:txBody>
                  <a:tcPr/>
                </a:tc>
              </a:tr>
              <a:tr h="450273">
                <a:tc>
                  <a:txBody>
                    <a:bodyPr/>
                    <a:lstStyle/>
                    <a:p>
                      <a:endParaRPr lang="en-US" smtClean="0"/>
                    </a:p>
                  </a:txBody>
                  <a:tcPr/>
                </a:tc>
              </a:tr>
              <a:tr h="450273">
                <a:tc>
                  <a:txBody>
                    <a:bodyPr/>
                    <a:lstStyle/>
                    <a:p>
                      <a:endParaRPr lang="en-US" smtClean="0"/>
                    </a:p>
                  </a:txBody>
                  <a:tcPr/>
                </a:tc>
              </a:tr>
              <a:tr h="450273">
                <a:tc>
                  <a:txBody>
                    <a:bodyPr/>
                    <a:lstStyle/>
                    <a:p>
                      <a:endParaRPr lang="en-US" smtClean="0"/>
                    </a:p>
                  </a:txBody>
                  <a:tcPr/>
                </a:tc>
              </a:tr>
              <a:tr h="450273">
                <a:tc>
                  <a:txBody>
                    <a:bodyPr/>
                    <a:lstStyle/>
                    <a:p>
                      <a:endParaRPr lang="en-US" dirty="0" smtClean="0"/>
                    </a:p>
                  </a:txBody>
                  <a:tcPr/>
                </a:tc>
              </a:tr>
            </a:tbl>
          </a:graphicData>
        </a:graphic>
      </p:graphicFrame>
    </p:spTree>
    <p:extLst>
      <p:ext uri="{BB962C8B-B14F-4D97-AF65-F5344CB8AC3E}">
        <p14:creationId xmlns:p14="http://schemas.microsoft.com/office/powerpoint/2010/main" val="393002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5374"/>
            <a:ext cx="8458200" cy="493776"/>
          </a:xfrm>
        </p:spPr>
        <p:txBody>
          <a:bodyPr/>
          <a:lstStyle/>
          <a:p>
            <a:r>
              <a:rPr lang="en-US" dirty="0" smtClean="0"/>
              <a:t>Framework and process for Service Validation</a:t>
            </a:r>
            <a:endParaRPr lang="en-US" dirty="0"/>
          </a:p>
        </p:txBody>
      </p:sp>
      <p:sp>
        <p:nvSpPr>
          <p:cNvPr id="6" name="TextBox 5"/>
          <p:cNvSpPr txBox="1"/>
          <p:nvPr/>
        </p:nvSpPr>
        <p:spPr bwMode="auto">
          <a:xfrm>
            <a:off x="381000" y="834682"/>
            <a:ext cx="5429692" cy="3005439"/>
          </a:xfrm>
          <a:prstGeom prst="rect">
            <a:avLst/>
          </a:prstGeom>
          <a:noFill/>
          <a:ln w="9525">
            <a:noFill/>
            <a:miter lim="800000"/>
            <a:headEnd/>
            <a:tailEnd/>
          </a:ln>
        </p:spPr>
        <p:txBody>
          <a:bodyPr vert="horz" wrap="none" lIns="91440" tIns="45720" rIns="91440" bIns="73152" numCol="1" rtlCol="0" anchor="b" anchorCtr="0" compatLnSpc="1">
            <a:prstTxWarp prst="textNoShape">
              <a:avLst/>
            </a:prstTxWarp>
            <a:spAutoFit/>
          </a:bodyPr>
          <a:lstStyle/>
          <a:p>
            <a:pPr marL="285750" indent="-285750">
              <a:lnSpc>
                <a:spcPct val="150000"/>
              </a:lnSpc>
              <a:buFont typeface="Arial"/>
              <a:buChar char="•"/>
            </a:pPr>
            <a:r>
              <a:rPr lang="en-US" dirty="0" smtClean="0"/>
              <a:t>Functional Assessment</a:t>
            </a:r>
          </a:p>
          <a:p>
            <a:pPr marL="742950" lvl="1" indent="-285750">
              <a:lnSpc>
                <a:spcPct val="150000"/>
              </a:lnSpc>
              <a:buFont typeface="Wingdings" charset="2"/>
              <a:buChar char="ü"/>
            </a:pPr>
            <a:r>
              <a:rPr lang="en-US" dirty="0" smtClean="0"/>
              <a:t>Review features and functionality</a:t>
            </a:r>
          </a:p>
          <a:p>
            <a:pPr marL="742950" lvl="1" indent="-285750">
              <a:lnSpc>
                <a:spcPct val="150000"/>
              </a:lnSpc>
              <a:buFont typeface="Wingdings" charset="2"/>
              <a:buChar char="ü"/>
            </a:pPr>
            <a:r>
              <a:rPr lang="en-US" dirty="0" smtClean="0"/>
              <a:t>Determine if the services meets your needs</a:t>
            </a:r>
          </a:p>
          <a:p>
            <a:pPr marL="742950" lvl="1" indent="-285750">
              <a:lnSpc>
                <a:spcPct val="150000"/>
              </a:lnSpc>
              <a:buFont typeface="Wingdings" charset="2"/>
              <a:buChar char="ü"/>
            </a:pPr>
            <a:r>
              <a:rPr lang="en-US" dirty="0" smtClean="0"/>
              <a:t>Tune the service for research and education</a:t>
            </a:r>
          </a:p>
          <a:p>
            <a:pPr marL="285750" indent="-285750">
              <a:lnSpc>
                <a:spcPct val="150000"/>
              </a:lnSpc>
              <a:buFont typeface="Arial"/>
              <a:buChar char="•"/>
            </a:pPr>
            <a:r>
              <a:rPr lang="en-US" dirty="0" smtClean="0"/>
              <a:t>Technical Integration</a:t>
            </a:r>
          </a:p>
          <a:p>
            <a:pPr marL="742950" lvl="1" indent="-285750">
              <a:lnSpc>
                <a:spcPct val="150000"/>
              </a:lnSpc>
              <a:buFont typeface="Wingdings" charset="2"/>
              <a:buChar char="ü"/>
            </a:pPr>
            <a:r>
              <a:rPr lang="en-US" dirty="0" smtClean="0"/>
              <a:t>Determine optimal network connectivity</a:t>
            </a:r>
          </a:p>
          <a:p>
            <a:pPr marL="742950" lvl="1" indent="-285750">
              <a:lnSpc>
                <a:spcPct val="150000"/>
              </a:lnSpc>
              <a:buFont typeface="Wingdings" charset="2"/>
              <a:buChar char="ü"/>
            </a:pPr>
            <a:r>
              <a:rPr lang="en-US" dirty="0" smtClean="0"/>
              <a:t>Integrate with federated identity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8074" y="1504950"/>
            <a:ext cx="2300126" cy="2133600"/>
          </a:xfrm>
          <a:prstGeom prst="rect">
            <a:avLst/>
          </a:prstGeom>
        </p:spPr>
      </p:pic>
    </p:spTree>
    <p:extLst>
      <p:ext uri="{BB962C8B-B14F-4D97-AF65-F5344CB8AC3E}">
        <p14:creationId xmlns:p14="http://schemas.microsoft.com/office/powerpoint/2010/main" val="62462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5374"/>
            <a:ext cx="8458200" cy="493776"/>
          </a:xfrm>
        </p:spPr>
        <p:txBody>
          <a:bodyPr/>
          <a:lstStyle/>
          <a:p>
            <a:r>
              <a:rPr lang="en-US" dirty="0" smtClean="0"/>
              <a:t>Framework and process for Service Validation</a:t>
            </a:r>
            <a:endParaRPr lang="en-US" dirty="0"/>
          </a:p>
        </p:txBody>
      </p:sp>
      <p:sp>
        <p:nvSpPr>
          <p:cNvPr id="6" name="TextBox 5"/>
          <p:cNvSpPr txBox="1"/>
          <p:nvPr/>
        </p:nvSpPr>
        <p:spPr bwMode="auto">
          <a:xfrm>
            <a:off x="381000" y="819150"/>
            <a:ext cx="4993675" cy="3420937"/>
          </a:xfrm>
          <a:prstGeom prst="rect">
            <a:avLst/>
          </a:prstGeom>
          <a:noFill/>
          <a:ln w="9525">
            <a:noFill/>
            <a:miter lim="800000"/>
            <a:headEnd/>
            <a:tailEnd/>
          </a:ln>
        </p:spPr>
        <p:txBody>
          <a:bodyPr vert="horz" wrap="none" lIns="91440" tIns="45720" rIns="91440" bIns="73152" numCol="1" rtlCol="0" anchor="b" anchorCtr="0" compatLnSpc="1">
            <a:prstTxWarp prst="textNoShape">
              <a:avLst/>
            </a:prstTxWarp>
            <a:spAutoFit/>
          </a:bodyPr>
          <a:lstStyle/>
          <a:p>
            <a:pPr marL="285750" indent="-285750">
              <a:lnSpc>
                <a:spcPct val="150000"/>
              </a:lnSpc>
              <a:buFont typeface="Arial"/>
              <a:buChar char="•"/>
            </a:pPr>
            <a:r>
              <a:rPr lang="en-US" dirty="0" smtClean="0"/>
              <a:t>Security and Compliance</a:t>
            </a:r>
          </a:p>
          <a:p>
            <a:pPr marL="742950" lvl="1" indent="-285750">
              <a:lnSpc>
                <a:spcPct val="150000"/>
              </a:lnSpc>
              <a:buFont typeface="Wingdings" charset="2"/>
              <a:buChar char="ü"/>
            </a:pPr>
            <a:r>
              <a:rPr lang="en-US" dirty="0">
                <a:latin typeface="Calibri" panose="020F0502020204030204" pitchFamily="34" charset="0"/>
              </a:rPr>
              <a:t>Security assessment: Cloud Controls </a:t>
            </a:r>
            <a:r>
              <a:rPr lang="en-US" dirty="0" smtClean="0">
                <a:latin typeface="Calibri" panose="020F0502020204030204" pitchFamily="34" charset="0"/>
              </a:rPr>
              <a:t>Matrix</a:t>
            </a:r>
          </a:p>
          <a:p>
            <a:pPr marL="742950" lvl="1" indent="-285750">
              <a:lnSpc>
                <a:spcPct val="150000"/>
              </a:lnSpc>
              <a:buFont typeface="Wingdings" charset="2"/>
              <a:buChar char="ü"/>
            </a:pPr>
            <a:r>
              <a:rPr lang="en-US" dirty="0" smtClean="0">
                <a:latin typeface="Calibri" panose="020F0502020204030204" pitchFamily="34" charset="0"/>
              </a:rPr>
              <a:t>FERPA</a:t>
            </a:r>
            <a:r>
              <a:rPr lang="en-US" dirty="0">
                <a:latin typeface="Calibri" panose="020F0502020204030204" pitchFamily="34" charset="0"/>
              </a:rPr>
              <a:t>, HIPAA, privacy, data handling</a:t>
            </a:r>
          </a:p>
          <a:p>
            <a:pPr marL="742950" lvl="1" indent="-285750">
              <a:lnSpc>
                <a:spcPct val="150000"/>
              </a:lnSpc>
              <a:buFont typeface="Wingdings" charset="2"/>
              <a:buChar char="ü"/>
            </a:pPr>
            <a:r>
              <a:rPr lang="en-US" dirty="0" smtClean="0">
                <a:latin typeface="Calibri" panose="020F0502020204030204" pitchFamily="34" charset="0"/>
              </a:rPr>
              <a:t>Accessibility: WCAG AAA</a:t>
            </a:r>
          </a:p>
          <a:p>
            <a:pPr marL="285750" indent="-285750">
              <a:lnSpc>
                <a:spcPct val="150000"/>
              </a:lnSpc>
              <a:buFont typeface="Arial"/>
              <a:buChar char="•"/>
            </a:pPr>
            <a:r>
              <a:rPr lang="en-US" dirty="0" smtClean="0">
                <a:latin typeface="Calibri" panose="020F0502020204030204" pitchFamily="34" charset="0"/>
              </a:rPr>
              <a:t>Business and Legal</a:t>
            </a:r>
          </a:p>
          <a:p>
            <a:pPr marL="742950" lvl="1" indent="-285750">
              <a:lnSpc>
                <a:spcPct val="150000"/>
              </a:lnSpc>
              <a:buFont typeface="Wingdings" charset="2"/>
              <a:buChar char="ü"/>
            </a:pPr>
            <a:r>
              <a:rPr lang="en-US" dirty="0" smtClean="0">
                <a:latin typeface="Calibri" panose="020F0502020204030204" pitchFamily="34" charset="0"/>
              </a:rPr>
              <a:t>Community contract</a:t>
            </a:r>
          </a:p>
          <a:p>
            <a:pPr marL="742950" lvl="1" indent="-285750">
              <a:lnSpc>
                <a:spcPct val="150000"/>
              </a:lnSpc>
              <a:buFont typeface="Wingdings" charset="2"/>
              <a:buChar char="ü"/>
            </a:pPr>
            <a:r>
              <a:rPr lang="en-US" dirty="0" smtClean="0">
                <a:latin typeface="Calibri" panose="020F0502020204030204" pitchFamily="34" charset="0"/>
              </a:rPr>
              <a:t>Assess business model</a:t>
            </a:r>
          </a:p>
          <a:p>
            <a:pPr marL="742950" lvl="1" indent="-285750">
              <a:lnSpc>
                <a:spcPct val="150000"/>
              </a:lnSpc>
              <a:buFont typeface="Wingdings" charset="2"/>
              <a:buChar char="ü"/>
            </a:pPr>
            <a:r>
              <a:rPr lang="en-US" dirty="0" smtClean="0">
                <a:latin typeface="Calibri" panose="020F0502020204030204" pitchFamily="34" charset="0"/>
              </a:rPr>
              <a:t>Define pricing and value proposition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8074" y="1504950"/>
            <a:ext cx="2300126" cy="2133600"/>
          </a:xfrm>
          <a:prstGeom prst="rect">
            <a:avLst/>
          </a:prstGeom>
        </p:spPr>
      </p:pic>
    </p:spTree>
    <p:extLst>
      <p:ext uri="{BB962C8B-B14F-4D97-AF65-F5344CB8AC3E}">
        <p14:creationId xmlns:p14="http://schemas.microsoft.com/office/powerpoint/2010/main" val="320059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5374"/>
            <a:ext cx="8458200" cy="493776"/>
          </a:xfrm>
        </p:spPr>
        <p:txBody>
          <a:bodyPr/>
          <a:lstStyle/>
          <a:p>
            <a:r>
              <a:rPr lang="en-US" dirty="0" smtClean="0"/>
              <a:t>Framework and process for Service Validation</a:t>
            </a:r>
            <a:endParaRPr lang="en-US" dirty="0"/>
          </a:p>
        </p:txBody>
      </p:sp>
      <p:sp>
        <p:nvSpPr>
          <p:cNvPr id="6" name="TextBox 5"/>
          <p:cNvSpPr txBox="1"/>
          <p:nvPr/>
        </p:nvSpPr>
        <p:spPr bwMode="auto">
          <a:xfrm>
            <a:off x="393700" y="971550"/>
            <a:ext cx="2377574" cy="1758943"/>
          </a:xfrm>
          <a:prstGeom prst="rect">
            <a:avLst/>
          </a:prstGeom>
          <a:noFill/>
          <a:ln w="9525">
            <a:noFill/>
            <a:miter lim="800000"/>
            <a:headEnd/>
            <a:tailEnd/>
          </a:ln>
        </p:spPr>
        <p:txBody>
          <a:bodyPr vert="horz" wrap="none" lIns="91440" tIns="45720" rIns="91440" bIns="73152" numCol="1" rtlCol="0" anchor="b" anchorCtr="0" compatLnSpc="1">
            <a:prstTxWarp prst="textNoShape">
              <a:avLst/>
            </a:prstTxWarp>
            <a:spAutoFit/>
          </a:bodyPr>
          <a:lstStyle/>
          <a:p>
            <a:pPr marL="285750" indent="-285750">
              <a:lnSpc>
                <a:spcPct val="150000"/>
              </a:lnSpc>
              <a:buFont typeface="Arial"/>
              <a:buChar char="•"/>
            </a:pPr>
            <a:r>
              <a:rPr lang="en-US" dirty="0" smtClean="0"/>
              <a:t>Deployment</a:t>
            </a:r>
          </a:p>
          <a:p>
            <a:pPr marL="742950" lvl="1" indent="-285750">
              <a:lnSpc>
                <a:spcPct val="150000"/>
              </a:lnSpc>
              <a:buFont typeface="Wingdings" charset="2"/>
              <a:buChar char="ü"/>
            </a:pPr>
            <a:r>
              <a:rPr lang="en-US" dirty="0" smtClean="0">
                <a:latin typeface="Calibri" panose="020F0502020204030204" pitchFamily="34" charset="0"/>
              </a:rPr>
              <a:t>Documentation</a:t>
            </a:r>
          </a:p>
          <a:p>
            <a:pPr marL="742950" lvl="1" indent="-285750">
              <a:lnSpc>
                <a:spcPct val="150000"/>
              </a:lnSpc>
              <a:buFont typeface="Wingdings" charset="2"/>
              <a:buChar char="ü"/>
            </a:pPr>
            <a:r>
              <a:rPr lang="en-US" dirty="0" smtClean="0">
                <a:latin typeface="Calibri" panose="020F0502020204030204" pitchFamily="34" charset="0"/>
              </a:rPr>
              <a:t>Use cases</a:t>
            </a:r>
            <a:endParaRPr lang="en-US" dirty="0">
              <a:latin typeface="Calibri" panose="020F0502020204030204" pitchFamily="34" charset="0"/>
            </a:endParaRPr>
          </a:p>
          <a:p>
            <a:pPr marL="742950" lvl="1" indent="-285750">
              <a:lnSpc>
                <a:spcPct val="150000"/>
              </a:lnSpc>
              <a:buFont typeface="Wingdings" charset="2"/>
              <a:buChar char="ü"/>
            </a:pPr>
            <a:r>
              <a:rPr lang="en-US" dirty="0" smtClean="0">
                <a:latin typeface="Calibri" panose="020F0502020204030204" pitchFamily="34" charset="0"/>
              </a:rPr>
              <a:t>Support model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8074" y="1504950"/>
            <a:ext cx="2300126" cy="2133600"/>
          </a:xfrm>
          <a:prstGeom prst="rect">
            <a:avLst/>
          </a:prstGeom>
        </p:spPr>
      </p:pic>
    </p:spTree>
    <p:extLst>
      <p:ext uri="{BB962C8B-B14F-4D97-AF65-F5344CB8AC3E}">
        <p14:creationId xmlns:p14="http://schemas.microsoft.com/office/powerpoint/2010/main" val="182746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5374"/>
            <a:ext cx="8458200" cy="493776"/>
          </a:xfrm>
        </p:spPr>
        <p:txBody>
          <a:bodyPr/>
          <a:lstStyle/>
          <a:p>
            <a:r>
              <a:rPr lang="en-US" dirty="0" smtClean="0"/>
              <a:t>Examples of Cloud Services Deployed at Scale</a:t>
            </a:r>
            <a:endParaRPr lang="en-US" dirty="0"/>
          </a:p>
        </p:txBody>
      </p:sp>
      <p:sp>
        <p:nvSpPr>
          <p:cNvPr id="3" name="TextBox 2"/>
          <p:cNvSpPr txBox="1"/>
          <p:nvPr/>
        </p:nvSpPr>
        <p:spPr>
          <a:xfrm>
            <a:off x="6626" y="838564"/>
            <a:ext cx="9144000" cy="400110"/>
          </a:xfrm>
          <a:prstGeom prst="rect">
            <a:avLst/>
          </a:prstGeom>
          <a:noFill/>
        </p:spPr>
        <p:txBody>
          <a:bodyPr wrap="square" rtlCol="0">
            <a:spAutoFit/>
          </a:bodyPr>
          <a:lstStyle/>
          <a:p>
            <a:pPr algn="ctr"/>
            <a:r>
              <a:rPr lang="en-US" sz="2000" i="1" dirty="0" smtClean="0">
                <a:latin typeface="+mn-lt"/>
              </a:rPr>
              <a:t>Community developed offerings, best value pricing, </a:t>
            </a:r>
            <a:r>
              <a:rPr lang="en-US" sz="2000" i="1" dirty="0">
                <a:latin typeface="+mn-lt"/>
              </a:rPr>
              <a:t>and </a:t>
            </a:r>
            <a:r>
              <a:rPr lang="en-US" sz="2000" i="1" dirty="0" smtClean="0">
                <a:latin typeface="+mn-lt"/>
              </a:rPr>
              <a:t>higher </a:t>
            </a:r>
            <a:r>
              <a:rPr lang="en-US" sz="2000" i="1" dirty="0" err="1" smtClean="0">
                <a:latin typeface="+mn-lt"/>
              </a:rPr>
              <a:t>ed</a:t>
            </a:r>
            <a:r>
              <a:rPr lang="en-US" sz="2000" i="1" dirty="0" smtClean="0">
                <a:latin typeface="+mn-lt"/>
              </a:rPr>
              <a:t> contract terms</a:t>
            </a:r>
            <a:endParaRPr lang="en-US" sz="2000" i="1" dirty="0">
              <a:latin typeface="+mn-lt"/>
            </a:endParaRPr>
          </a:p>
        </p:txBody>
      </p:sp>
      <p:pic>
        <p:nvPicPr>
          <p:cNvPr id="4" name="Picture 3" descr="Box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5386" y="1405931"/>
            <a:ext cx="1349014" cy="784819"/>
          </a:xfrm>
          <a:prstGeom prst="rect">
            <a:avLst/>
          </a:prstGeom>
        </p:spPr>
      </p:pic>
      <p:sp>
        <p:nvSpPr>
          <p:cNvPr id="5" name="Rectangle 4"/>
          <p:cNvSpPr/>
          <p:nvPr/>
        </p:nvSpPr>
        <p:spPr>
          <a:xfrm>
            <a:off x="443771" y="2729075"/>
            <a:ext cx="6318152" cy="769441"/>
          </a:xfrm>
          <a:prstGeom prst="rect">
            <a:avLst/>
          </a:prstGeom>
          <a:ln w="38100" cmpd="sng">
            <a:noFill/>
          </a:ln>
        </p:spPr>
        <p:txBody>
          <a:bodyPr wrap="square">
            <a:spAutoFit/>
          </a:bodyPr>
          <a:lstStyle/>
          <a:p>
            <a:r>
              <a:rPr lang="en-US" sz="2200" b="1" dirty="0" smtClean="0">
                <a:solidFill>
                  <a:srgbClr val="FF0000"/>
                </a:solidFill>
                <a:latin typeface="+mn-lt"/>
              </a:rPr>
              <a:t>30+ </a:t>
            </a:r>
            <a:r>
              <a:rPr lang="en-US" sz="2200" dirty="0" smtClean="0">
                <a:solidFill>
                  <a:srgbClr val="000000"/>
                </a:solidFill>
                <a:latin typeface="+mn-lt"/>
              </a:rPr>
              <a:t>universities moved their LMS to </a:t>
            </a:r>
            <a:r>
              <a:rPr lang="en-US" sz="2200" dirty="0" err="1" smtClean="0">
                <a:solidFill>
                  <a:srgbClr val="000000"/>
                </a:solidFill>
                <a:latin typeface="+mn-lt"/>
              </a:rPr>
              <a:t>Instructure’s</a:t>
            </a:r>
            <a:r>
              <a:rPr lang="en-US" sz="2200" dirty="0" smtClean="0">
                <a:solidFill>
                  <a:srgbClr val="000000"/>
                </a:solidFill>
                <a:latin typeface="+mn-lt"/>
              </a:rPr>
              <a:t> Canvas</a:t>
            </a:r>
            <a:endParaRPr lang="en-US" sz="2200" dirty="0">
              <a:solidFill>
                <a:srgbClr val="000000"/>
              </a:solidFill>
              <a:latin typeface="+mn-lt"/>
            </a:endParaRPr>
          </a:p>
        </p:txBody>
      </p:sp>
      <p:pic>
        <p:nvPicPr>
          <p:cNvPr id="6" name="Picture 5" descr="Canvas_byinstructure_col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0754" y="3498516"/>
            <a:ext cx="1537307" cy="412416"/>
          </a:xfrm>
          <a:prstGeom prst="rect">
            <a:avLst/>
          </a:prstGeom>
        </p:spPr>
      </p:pic>
      <p:sp>
        <p:nvSpPr>
          <p:cNvPr id="7" name="Rectangle 6"/>
          <p:cNvSpPr/>
          <p:nvPr/>
        </p:nvSpPr>
        <p:spPr>
          <a:xfrm>
            <a:off x="443771" y="1331742"/>
            <a:ext cx="6453985" cy="769441"/>
          </a:xfrm>
          <a:prstGeom prst="rect">
            <a:avLst/>
          </a:prstGeom>
        </p:spPr>
        <p:txBody>
          <a:bodyPr wrap="square">
            <a:spAutoFit/>
          </a:bodyPr>
          <a:lstStyle/>
          <a:p>
            <a:r>
              <a:rPr lang="en-US" sz="2200" b="1" dirty="0" smtClean="0">
                <a:solidFill>
                  <a:srgbClr val="FF0000"/>
                </a:solidFill>
                <a:latin typeface="+mn-lt"/>
              </a:rPr>
              <a:t>100+ </a:t>
            </a:r>
            <a:r>
              <a:rPr lang="en-US" sz="2200" dirty="0" smtClean="0">
                <a:solidFill>
                  <a:srgbClr val="000000"/>
                </a:solidFill>
                <a:latin typeface="+mn-lt"/>
              </a:rPr>
              <a:t>universities cloud </a:t>
            </a:r>
            <a:r>
              <a:rPr lang="en-US" sz="2200" dirty="0">
                <a:solidFill>
                  <a:srgbClr val="000000"/>
                </a:solidFill>
                <a:latin typeface="+mn-lt"/>
              </a:rPr>
              <a:t>storage and collaboration campus-</a:t>
            </a:r>
            <a:r>
              <a:rPr lang="en-US" sz="2200" dirty="0" smtClean="0">
                <a:solidFill>
                  <a:srgbClr val="000000"/>
                </a:solidFill>
                <a:latin typeface="+mn-lt"/>
              </a:rPr>
              <a:t>wide</a:t>
            </a:r>
            <a:endParaRPr lang="en-US" sz="2200" dirty="0">
              <a:solidFill>
                <a:srgbClr val="000000"/>
              </a:solidFill>
              <a:latin typeface="+mn-lt"/>
            </a:endParaRPr>
          </a:p>
        </p:txBody>
      </p:sp>
      <p:sp>
        <p:nvSpPr>
          <p:cNvPr id="8" name="Rectangle 7"/>
          <p:cNvSpPr/>
          <p:nvPr/>
        </p:nvSpPr>
        <p:spPr>
          <a:xfrm>
            <a:off x="443771" y="3578682"/>
            <a:ext cx="6013352" cy="430887"/>
          </a:xfrm>
          <a:prstGeom prst="rect">
            <a:avLst/>
          </a:prstGeom>
          <a:ln w="38100" cmpd="sng">
            <a:noFill/>
          </a:ln>
        </p:spPr>
        <p:txBody>
          <a:bodyPr wrap="square">
            <a:spAutoFit/>
          </a:bodyPr>
          <a:lstStyle/>
          <a:p>
            <a:r>
              <a:rPr lang="en-US" sz="2200" b="1" dirty="0" smtClean="0">
                <a:solidFill>
                  <a:srgbClr val="FF0000"/>
                </a:solidFill>
                <a:latin typeface="+mn-lt"/>
              </a:rPr>
              <a:t>20+ </a:t>
            </a:r>
            <a:r>
              <a:rPr lang="en-US" sz="2200" dirty="0" smtClean="0">
                <a:solidFill>
                  <a:srgbClr val="000000"/>
                </a:solidFill>
                <a:latin typeface="+mn-lt"/>
              </a:rPr>
              <a:t>universities deploying Code42’s </a:t>
            </a:r>
            <a:r>
              <a:rPr lang="en-US" sz="2200" dirty="0" err="1" smtClean="0">
                <a:solidFill>
                  <a:srgbClr val="000000"/>
                </a:solidFill>
                <a:latin typeface="+mn-lt"/>
              </a:rPr>
              <a:t>CrashPlan</a:t>
            </a:r>
            <a:endParaRPr lang="en-US" sz="2200" dirty="0">
              <a:solidFill>
                <a:srgbClr val="000000"/>
              </a:solidFill>
              <a:latin typeface="+mn-lt"/>
            </a:endParaRPr>
          </a:p>
        </p:txBody>
      </p:sp>
      <p:sp>
        <p:nvSpPr>
          <p:cNvPr id="9" name="Rectangle 8"/>
          <p:cNvSpPr/>
          <p:nvPr/>
        </p:nvSpPr>
        <p:spPr>
          <a:xfrm>
            <a:off x="457200" y="2151649"/>
            <a:ext cx="6251888" cy="430887"/>
          </a:xfrm>
          <a:prstGeom prst="rect">
            <a:avLst/>
          </a:prstGeom>
          <a:ln w="38100" cmpd="sng">
            <a:noFill/>
          </a:ln>
        </p:spPr>
        <p:txBody>
          <a:bodyPr wrap="square">
            <a:spAutoFit/>
          </a:bodyPr>
          <a:lstStyle/>
          <a:p>
            <a:r>
              <a:rPr lang="en-US" sz="2200" b="1" dirty="0" smtClean="0">
                <a:solidFill>
                  <a:srgbClr val="FF0000"/>
                </a:solidFill>
                <a:latin typeface="+mn-lt"/>
              </a:rPr>
              <a:t>55+ </a:t>
            </a:r>
            <a:r>
              <a:rPr lang="en-US" sz="2200" dirty="0" smtClean="0">
                <a:solidFill>
                  <a:srgbClr val="000000"/>
                </a:solidFill>
                <a:latin typeface="+mn-lt"/>
              </a:rPr>
              <a:t>universities leveraging the NET+ Splunk offering</a:t>
            </a:r>
            <a:endParaRPr lang="en-US" sz="2200" dirty="0">
              <a:solidFill>
                <a:srgbClr val="000000"/>
              </a:solidFill>
              <a:latin typeface="+mn-lt"/>
            </a:endParaRPr>
          </a:p>
        </p:txBody>
      </p:sp>
      <p:pic>
        <p:nvPicPr>
          <p:cNvPr id="10" name="Picture 9" descr="logo-crashplan-pro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4592" y="3635263"/>
            <a:ext cx="1676162" cy="748611"/>
          </a:xfrm>
          <a:prstGeom prst="rect">
            <a:avLst/>
          </a:prstGeom>
        </p:spPr>
      </p:pic>
      <p:pic>
        <p:nvPicPr>
          <p:cNvPr id="11" name="Picture 10" descr="logo-splun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6486" y="2369571"/>
            <a:ext cx="1609877" cy="719007"/>
          </a:xfrm>
          <a:prstGeom prst="rect">
            <a:avLst/>
          </a:prstGeom>
        </p:spPr>
      </p:pic>
    </p:spTree>
    <p:extLst>
      <p:ext uri="{BB962C8B-B14F-4D97-AF65-F5344CB8AC3E}">
        <p14:creationId xmlns:p14="http://schemas.microsoft.com/office/powerpoint/2010/main" val="337723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1950"/>
            <a:ext cx="8458200" cy="493776"/>
          </a:xfrm>
        </p:spPr>
        <p:txBody>
          <a:bodyPr/>
          <a:lstStyle/>
          <a:p>
            <a:r>
              <a:rPr lang="en-US" dirty="0" smtClean="0"/>
              <a:t>Next steps: formulating your cloud strategy</a:t>
            </a:r>
            <a:endParaRPr lang="en-US" dirty="0"/>
          </a:p>
        </p:txBody>
      </p:sp>
      <p:sp>
        <p:nvSpPr>
          <p:cNvPr id="3" name="TextBox 2"/>
          <p:cNvSpPr txBox="1"/>
          <p:nvPr/>
        </p:nvSpPr>
        <p:spPr bwMode="auto">
          <a:xfrm>
            <a:off x="469900" y="905002"/>
            <a:ext cx="8001000" cy="3005439"/>
          </a:xfrm>
          <a:prstGeom prst="rect">
            <a:avLst/>
          </a:prstGeom>
          <a:noFill/>
          <a:ln w="9525">
            <a:noFill/>
            <a:miter lim="800000"/>
            <a:headEnd/>
            <a:tailEnd/>
          </a:ln>
        </p:spPr>
        <p:txBody>
          <a:bodyPr vert="horz" wrap="square" lIns="91440" tIns="45720" rIns="91440" bIns="73152" numCol="1" rtlCol="0" anchor="b" anchorCtr="0" compatLnSpc="1">
            <a:prstTxWarp prst="textNoShape">
              <a:avLst/>
            </a:prstTxWarp>
            <a:spAutoFit/>
          </a:bodyPr>
          <a:lstStyle/>
          <a:p>
            <a:pPr marL="285750" indent="-285750">
              <a:lnSpc>
                <a:spcPct val="150000"/>
              </a:lnSpc>
              <a:buFont typeface="Arial"/>
              <a:buChar char="•"/>
            </a:pPr>
            <a:r>
              <a:rPr lang="en-US" dirty="0" smtClean="0"/>
              <a:t>Implement federated identity and robust connectivity</a:t>
            </a:r>
          </a:p>
          <a:p>
            <a:pPr marL="285750" indent="-285750">
              <a:lnSpc>
                <a:spcPct val="150000"/>
              </a:lnSpc>
              <a:buFont typeface="Arial"/>
              <a:buChar char="•"/>
            </a:pPr>
            <a:r>
              <a:rPr lang="en-US" dirty="0" smtClean="0"/>
              <a:t>Determine core competencies </a:t>
            </a:r>
          </a:p>
          <a:p>
            <a:pPr marL="285750" indent="-285750">
              <a:lnSpc>
                <a:spcPct val="150000"/>
              </a:lnSpc>
              <a:buFont typeface="Arial"/>
              <a:buChar char="•"/>
            </a:pPr>
            <a:r>
              <a:rPr lang="en-US" dirty="0" smtClean="0"/>
              <a:t>Select services that can deliver more value to your users and campus</a:t>
            </a:r>
          </a:p>
          <a:p>
            <a:pPr marL="285750" indent="-285750">
              <a:lnSpc>
                <a:spcPct val="150000"/>
              </a:lnSpc>
              <a:buFont typeface="Arial"/>
              <a:buChar char="•"/>
            </a:pPr>
            <a:r>
              <a:rPr lang="en-US" dirty="0" smtClean="0"/>
              <a:t>Engage with the community to validate services</a:t>
            </a:r>
          </a:p>
          <a:p>
            <a:pPr marL="285750" indent="-285750">
              <a:lnSpc>
                <a:spcPct val="150000"/>
              </a:lnSpc>
              <a:buFont typeface="Arial"/>
              <a:buChar char="•"/>
            </a:pPr>
            <a:r>
              <a:rPr lang="en-US" dirty="0" smtClean="0"/>
              <a:t>Use community contracts and pre-vetted agreements </a:t>
            </a:r>
          </a:p>
          <a:p>
            <a:pPr marL="285750" indent="-285750">
              <a:lnSpc>
                <a:spcPct val="150000"/>
              </a:lnSpc>
              <a:buFont typeface="Arial"/>
              <a:buChar char="•"/>
            </a:pPr>
            <a:r>
              <a:rPr lang="en-US" dirty="0" smtClean="0"/>
              <a:t>Ensure security and compliance standards are met</a:t>
            </a:r>
          </a:p>
          <a:p>
            <a:pPr marL="285750" indent="-285750">
              <a:lnSpc>
                <a:spcPct val="150000"/>
              </a:lnSpc>
              <a:buFont typeface="Arial"/>
              <a:buChar char="•"/>
            </a:pPr>
            <a:r>
              <a:rPr lang="en-US" dirty="0" smtClean="0"/>
              <a:t>Plan for continual engagement with service providers and your users</a:t>
            </a:r>
            <a:endParaRPr lang="en-US" dirty="0"/>
          </a:p>
        </p:txBody>
      </p:sp>
    </p:spTree>
    <p:extLst>
      <p:ext uri="{BB962C8B-B14F-4D97-AF65-F5344CB8AC3E}">
        <p14:creationId xmlns:p14="http://schemas.microsoft.com/office/powerpoint/2010/main" val="180966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61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Hig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557" y="584020"/>
            <a:ext cx="6280370" cy="3816531"/>
          </a:xfrm>
          <a:prstGeom prst="rect">
            <a:avLst/>
          </a:prstGeom>
        </p:spPr>
      </p:pic>
      <p:pic>
        <p:nvPicPr>
          <p:cNvPr id="6" name="Picture 5" descr="Connection-Paths@Hig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311" y="638423"/>
            <a:ext cx="5737660" cy="3246519"/>
          </a:xfrm>
          <a:prstGeom prst="rect">
            <a:avLst/>
          </a:prstGeom>
        </p:spPr>
      </p:pic>
      <p:pic>
        <p:nvPicPr>
          <p:cNvPr id="9" name="Picture 8" descr="IP-Router-Sites-real@Hig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4902" y="723356"/>
            <a:ext cx="5245143" cy="3061680"/>
          </a:xfrm>
          <a:prstGeom prst="rect">
            <a:avLst/>
          </a:prstGeom>
        </p:spPr>
      </p:pic>
      <p:pic>
        <p:nvPicPr>
          <p:cNvPr id="8" name="Picture 7" descr="Connector-Sites@High.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6143" y="737516"/>
            <a:ext cx="5475807" cy="3238983"/>
          </a:xfrm>
          <a:prstGeom prst="rect">
            <a:avLst/>
          </a:prstGeom>
        </p:spPr>
      </p:pic>
      <p:pic>
        <p:nvPicPr>
          <p:cNvPr id="7" name="Picture 6" descr="Connector-Institutions@High.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8875" y="514349"/>
            <a:ext cx="7036548" cy="3590238"/>
          </a:xfrm>
          <a:prstGeom prst="rect">
            <a:avLst/>
          </a:prstGeom>
        </p:spPr>
      </p:pic>
      <p:pic>
        <p:nvPicPr>
          <p:cNvPr id="10" name="Picture 9" descr="Key@High.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2" y="2803960"/>
            <a:ext cx="2279985" cy="1367991"/>
          </a:xfrm>
          <a:prstGeom prst="rect">
            <a:avLst/>
          </a:prstGeom>
        </p:spPr>
      </p:pic>
      <p:sp>
        <p:nvSpPr>
          <p:cNvPr id="13" name="TextBox 12"/>
          <p:cNvSpPr txBox="1"/>
          <p:nvPr/>
        </p:nvSpPr>
        <p:spPr>
          <a:xfrm>
            <a:off x="457202" y="1340704"/>
            <a:ext cx="1874087" cy="830997"/>
          </a:xfrm>
          <a:prstGeom prst="rect">
            <a:avLst/>
          </a:prstGeom>
          <a:noFill/>
        </p:spPr>
        <p:txBody>
          <a:bodyPr wrap="square" rtlCol="0">
            <a:spAutoFit/>
          </a:bodyPr>
          <a:lstStyle/>
          <a:p>
            <a:r>
              <a:rPr lang="en-US" sz="2400" dirty="0" smtClean="0"/>
              <a:t>Network</a:t>
            </a:r>
          </a:p>
          <a:p>
            <a:r>
              <a:rPr lang="en-US" sz="2400" dirty="0" smtClean="0"/>
              <a:t>Connectors</a:t>
            </a:r>
            <a:endParaRPr lang="en-US" sz="2400" dirty="0"/>
          </a:p>
        </p:txBody>
      </p:sp>
      <p:pic>
        <p:nvPicPr>
          <p:cNvPr id="14" name="Picture 13" descr="Internet2LogoOnWhit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6297" y="438150"/>
            <a:ext cx="1291590" cy="971550"/>
          </a:xfrm>
          <a:prstGeom prst="rect">
            <a:avLst/>
          </a:prstGeom>
        </p:spPr>
      </p:pic>
      <p:sp>
        <p:nvSpPr>
          <p:cNvPr id="3" name="TextBox 2"/>
          <p:cNvSpPr txBox="1"/>
          <p:nvPr/>
        </p:nvSpPr>
        <p:spPr bwMode="auto">
          <a:xfrm>
            <a:off x="3886200" y="348682"/>
            <a:ext cx="4953000" cy="289310"/>
          </a:xfrm>
          <a:prstGeom prst="rect">
            <a:avLst/>
          </a:prstGeom>
          <a:noFill/>
          <a:ln w="9525">
            <a:noFill/>
            <a:miter lim="800000"/>
            <a:headEnd/>
            <a:tailEnd/>
          </a:ln>
        </p:spPr>
        <p:txBody>
          <a:bodyPr vert="horz" wrap="square" lIns="457200" tIns="45720" rIns="91440" bIns="73152" numCol="1" rtlCol="0" anchor="b" anchorCtr="0" compatLnSpc="1">
            <a:prstTxWarp prst="textNoShape">
              <a:avLst/>
            </a:prstTxWarp>
            <a:spAutoFit/>
          </a:bodyPr>
          <a:lstStyle/>
          <a:p>
            <a:r>
              <a:rPr lang="en-US" sz="1100" dirty="0" smtClean="0"/>
              <a:t>R&amp;E organizations </a:t>
            </a:r>
            <a:r>
              <a:rPr lang="en-US" sz="1100" dirty="0"/>
              <a:t>connecting directly to the Internet2 </a:t>
            </a:r>
            <a:r>
              <a:rPr lang="en-US" sz="1100" dirty="0" smtClean="0"/>
              <a:t>Network</a:t>
            </a:r>
            <a:endParaRPr lang="en-US" sz="1100" dirty="0"/>
          </a:p>
        </p:txBody>
      </p:sp>
    </p:spTree>
    <p:extLst>
      <p:ext uri="{BB962C8B-B14F-4D97-AF65-F5344CB8AC3E}">
        <p14:creationId xmlns:p14="http://schemas.microsoft.com/office/powerpoint/2010/main" val="88485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31462" y="209550"/>
            <a:ext cx="3861429" cy="400110"/>
          </a:xfrm>
          <a:prstGeom prst="rect">
            <a:avLst/>
          </a:prstGeom>
        </p:spPr>
        <p:txBody>
          <a:bodyPr wrap="none">
            <a:spAutoFit/>
          </a:bodyPr>
          <a:lstStyle/>
          <a:p>
            <a:r>
              <a:rPr lang="en-US" sz="2000" b="1" dirty="0" smtClean="0"/>
              <a:t>Trust, Identity and Middleware</a:t>
            </a:r>
            <a:endParaRPr lang="en-US" sz="2000" b="1" dirty="0"/>
          </a:p>
        </p:txBody>
      </p:sp>
      <p:pic>
        <p:nvPicPr>
          <p:cNvPr id="2" name="Picture 1" descr="IS_3336870_access.jpg"/>
          <p:cNvPicPr>
            <a:picLocks noChangeAspect="1"/>
          </p:cNvPicPr>
          <p:nvPr/>
        </p:nvPicPr>
        <p:blipFill rotWithShape="1">
          <a:blip r:embed="rId2">
            <a:extLst>
              <a:ext uri="{28A0092B-C50C-407E-A947-70E740481C1C}">
                <a14:useLocalDpi xmlns:a14="http://schemas.microsoft.com/office/drawing/2010/main" val="0"/>
              </a:ext>
            </a:extLst>
          </a:blip>
          <a:srcRect b="20598"/>
          <a:stretch/>
        </p:blipFill>
        <p:spPr>
          <a:xfrm>
            <a:off x="231460" y="854171"/>
            <a:ext cx="2462344" cy="285421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9531" y="2335113"/>
            <a:ext cx="2442819" cy="634276"/>
          </a:xfrm>
          <a:prstGeom prst="rect">
            <a:avLst/>
          </a:prstGeom>
        </p:spPr>
      </p:pic>
      <p:pic>
        <p:nvPicPr>
          <p:cNvPr id="4" name="Picture 3" descr="COmanage@Hig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5077" y="819151"/>
            <a:ext cx="2743200" cy="572201"/>
          </a:xfrm>
          <a:prstGeom prst="rect">
            <a:avLst/>
          </a:prstGeom>
        </p:spPr>
      </p:pic>
      <p:pic>
        <p:nvPicPr>
          <p:cNvPr id="5" name="Picture 4" descr="InCommon@Hig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9494" y="2340805"/>
            <a:ext cx="2743200" cy="596348"/>
          </a:xfrm>
          <a:prstGeom prst="rect">
            <a:avLst/>
          </a:prstGeom>
        </p:spPr>
      </p:pic>
      <p:pic>
        <p:nvPicPr>
          <p:cNvPr id="6" name="Picture 5" descr="Shibboleth@High.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0" y="822358"/>
            <a:ext cx="2743200" cy="589031"/>
          </a:xfrm>
          <a:prstGeom prst="rect">
            <a:avLst/>
          </a:prstGeom>
        </p:spPr>
      </p:pic>
      <p:sp>
        <p:nvSpPr>
          <p:cNvPr id="7" name="TextBox 6"/>
          <p:cNvSpPr txBox="1"/>
          <p:nvPr/>
        </p:nvSpPr>
        <p:spPr>
          <a:xfrm>
            <a:off x="3049494" y="1345080"/>
            <a:ext cx="2817906" cy="769441"/>
          </a:xfrm>
          <a:prstGeom prst="rect">
            <a:avLst/>
          </a:prstGeom>
          <a:noFill/>
        </p:spPr>
        <p:txBody>
          <a:bodyPr wrap="square" rtlCol="0">
            <a:spAutoFit/>
          </a:bodyPr>
          <a:lstStyle/>
          <a:p>
            <a:pPr marL="171450" indent="-171450">
              <a:buClr>
                <a:srgbClr val="FF0000"/>
              </a:buClr>
              <a:buFont typeface="Arial"/>
              <a:buChar char="•"/>
            </a:pPr>
            <a:r>
              <a:rPr lang="en-US" sz="1100" dirty="0"/>
              <a:t>P</a:t>
            </a:r>
            <a:r>
              <a:rPr lang="en-US" sz="1100" dirty="0" smtClean="0"/>
              <a:t>rovides guest Single </a:t>
            </a:r>
            <a:r>
              <a:rPr lang="en-US" sz="1100" dirty="0"/>
              <a:t>Sign-</a:t>
            </a:r>
            <a:r>
              <a:rPr lang="en-US" sz="1100" dirty="0" smtClean="0"/>
              <a:t>On</a:t>
            </a:r>
          </a:p>
          <a:p>
            <a:pPr marL="171450" indent="-171450">
              <a:buClr>
                <a:srgbClr val="FF0000"/>
              </a:buClr>
              <a:buFont typeface="Arial"/>
              <a:buChar char="•"/>
            </a:pPr>
            <a:r>
              <a:rPr lang="en-US" sz="1100" dirty="0" smtClean="0"/>
              <a:t>Informs 3</a:t>
            </a:r>
            <a:r>
              <a:rPr lang="en-US" sz="1100" baseline="30000" dirty="0" smtClean="0"/>
              <a:t>rd</a:t>
            </a:r>
            <a:r>
              <a:rPr lang="en-US" sz="1100" dirty="0" smtClean="0"/>
              <a:t>-party authorization for access to protected resources</a:t>
            </a:r>
          </a:p>
          <a:p>
            <a:pPr marL="171450" indent="-171450">
              <a:buClr>
                <a:srgbClr val="FF0000"/>
              </a:buClr>
              <a:buFont typeface="Arial"/>
              <a:buChar char="•"/>
            </a:pPr>
            <a:r>
              <a:rPr lang="en-US" sz="1100" dirty="0" smtClean="0"/>
              <a:t>Honors privacy of visiting user</a:t>
            </a:r>
            <a:endParaRPr lang="en-US" sz="1100" dirty="0"/>
          </a:p>
        </p:txBody>
      </p:sp>
      <p:sp>
        <p:nvSpPr>
          <p:cNvPr id="22" name="TextBox 21"/>
          <p:cNvSpPr txBox="1"/>
          <p:nvPr/>
        </p:nvSpPr>
        <p:spPr>
          <a:xfrm>
            <a:off x="3049494" y="2923142"/>
            <a:ext cx="2817906" cy="769441"/>
          </a:xfrm>
          <a:prstGeom prst="rect">
            <a:avLst/>
          </a:prstGeom>
          <a:noFill/>
        </p:spPr>
        <p:txBody>
          <a:bodyPr wrap="square" rtlCol="0">
            <a:spAutoFit/>
          </a:bodyPr>
          <a:lstStyle/>
          <a:p>
            <a:pPr marL="171450" indent="-171450">
              <a:buClr>
                <a:srgbClr val="FF0000"/>
              </a:buClr>
              <a:buFont typeface="Arial"/>
              <a:buChar char="•"/>
            </a:pPr>
            <a:r>
              <a:rPr lang="en-US" sz="1100" dirty="0"/>
              <a:t>Provides SSL and </a:t>
            </a:r>
            <a:r>
              <a:rPr lang="en-US" sz="1100" dirty="0" smtClean="0"/>
              <a:t>certificates</a:t>
            </a:r>
          </a:p>
          <a:p>
            <a:pPr marL="171450" indent="-171450">
              <a:buClr>
                <a:srgbClr val="FF0000"/>
              </a:buClr>
              <a:buFont typeface="Arial"/>
              <a:buChar char="•"/>
            </a:pPr>
            <a:r>
              <a:rPr lang="en-US" sz="1100" dirty="0" smtClean="0"/>
              <a:t>Federated identity management </a:t>
            </a:r>
            <a:r>
              <a:rPr lang="en-US" sz="1100" dirty="0"/>
              <a:t>for US </a:t>
            </a:r>
            <a:r>
              <a:rPr lang="en-US" sz="1100" dirty="0" smtClean="0"/>
              <a:t>R&amp;E community (6 million users)</a:t>
            </a:r>
          </a:p>
          <a:p>
            <a:pPr marL="171450" indent="-171450">
              <a:buClr>
                <a:srgbClr val="FF0000"/>
              </a:buClr>
              <a:buFont typeface="Arial"/>
              <a:buChar char="•"/>
            </a:pPr>
            <a:r>
              <a:rPr lang="en-US" sz="1100" dirty="0" smtClean="0"/>
              <a:t>Affordable </a:t>
            </a:r>
            <a:r>
              <a:rPr lang="en-US" sz="1100" dirty="0"/>
              <a:t>multifactor </a:t>
            </a:r>
            <a:r>
              <a:rPr lang="en-US" sz="1100" dirty="0" smtClean="0"/>
              <a:t>authentication</a:t>
            </a:r>
          </a:p>
        </p:txBody>
      </p:sp>
      <p:sp>
        <p:nvSpPr>
          <p:cNvPr id="34" name="TextBox 33"/>
          <p:cNvSpPr txBox="1"/>
          <p:nvPr/>
        </p:nvSpPr>
        <p:spPr>
          <a:xfrm>
            <a:off x="6172200" y="1345080"/>
            <a:ext cx="2817906" cy="769441"/>
          </a:xfrm>
          <a:prstGeom prst="rect">
            <a:avLst/>
          </a:prstGeom>
          <a:noFill/>
        </p:spPr>
        <p:txBody>
          <a:bodyPr wrap="square" rtlCol="0">
            <a:spAutoFit/>
          </a:bodyPr>
          <a:lstStyle/>
          <a:p>
            <a:pPr marL="171450" indent="-171450">
              <a:buClr>
                <a:srgbClr val="FF0000"/>
              </a:buClr>
              <a:buFont typeface="Arial"/>
              <a:buChar char="•"/>
            </a:pPr>
            <a:r>
              <a:rPr lang="en-US" sz="1100" dirty="0" smtClean="0"/>
              <a:t>Allows Collaborative </a:t>
            </a:r>
            <a:r>
              <a:rPr lang="en-US" sz="1100" dirty="0"/>
              <a:t>O</a:t>
            </a:r>
            <a:r>
              <a:rPr lang="en-US" sz="1100" dirty="0" smtClean="0"/>
              <a:t>rganizations </a:t>
            </a:r>
            <a:r>
              <a:rPr lang="en-US" sz="1100" dirty="0"/>
              <a:t>to </a:t>
            </a:r>
            <a:r>
              <a:rPr lang="en-US" sz="1100" dirty="0" smtClean="0"/>
              <a:t>securely co-operate key tools</a:t>
            </a:r>
          </a:p>
          <a:p>
            <a:pPr marL="171450" indent="-171450">
              <a:buClr>
                <a:srgbClr val="FF0000"/>
              </a:buClr>
              <a:buFont typeface="Arial"/>
              <a:buChar char="•"/>
            </a:pPr>
            <a:r>
              <a:rPr lang="en-US" sz="1100" dirty="0"/>
              <a:t>S</a:t>
            </a:r>
            <a:r>
              <a:rPr lang="en-US" sz="1100" dirty="0" smtClean="0"/>
              <a:t>ecure </a:t>
            </a:r>
            <a:r>
              <a:rPr lang="en-US" sz="1100" dirty="0"/>
              <a:t>and effective </a:t>
            </a:r>
            <a:r>
              <a:rPr lang="en-US" sz="1100" dirty="0" smtClean="0"/>
              <a:t>framework</a:t>
            </a:r>
            <a:r>
              <a:rPr lang="en-US" sz="1100" dirty="0"/>
              <a:t> </a:t>
            </a:r>
            <a:r>
              <a:rPr lang="en-US" sz="1100" dirty="0" smtClean="0"/>
              <a:t>for science </a:t>
            </a:r>
            <a:r>
              <a:rPr lang="en-US" sz="1100" dirty="0"/>
              <a:t>and research objectives </a:t>
            </a:r>
          </a:p>
        </p:txBody>
      </p:sp>
      <p:sp>
        <p:nvSpPr>
          <p:cNvPr id="35" name="TextBox 34"/>
          <p:cNvSpPr txBox="1"/>
          <p:nvPr/>
        </p:nvSpPr>
        <p:spPr>
          <a:xfrm>
            <a:off x="6172200" y="2908631"/>
            <a:ext cx="2817906" cy="769441"/>
          </a:xfrm>
          <a:prstGeom prst="rect">
            <a:avLst/>
          </a:prstGeom>
          <a:noFill/>
        </p:spPr>
        <p:txBody>
          <a:bodyPr wrap="square" rtlCol="0">
            <a:spAutoFit/>
          </a:bodyPr>
          <a:lstStyle/>
          <a:p>
            <a:pPr marL="171450" indent="-171450">
              <a:buClr>
                <a:srgbClr val="FF0000"/>
              </a:buClr>
              <a:buFont typeface="Arial"/>
              <a:buChar char="•"/>
            </a:pPr>
            <a:r>
              <a:rPr lang="en-US" sz="1100" dirty="0"/>
              <a:t>Inter-institutional task </a:t>
            </a:r>
            <a:r>
              <a:rPr lang="en-US" sz="1100" dirty="0" smtClean="0"/>
              <a:t>management</a:t>
            </a:r>
          </a:p>
          <a:p>
            <a:pPr marL="171450" indent="-171450">
              <a:buClr>
                <a:srgbClr val="FF0000"/>
              </a:buClr>
              <a:buFont typeface="Arial"/>
              <a:buChar char="•"/>
            </a:pPr>
            <a:r>
              <a:rPr lang="en-US" sz="1100" dirty="0" smtClean="0"/>
              <a:t>Enterprise access administration</a:t>
            </a:r>
          </a:p>
          <a:p>
            <a:pPr marL="171450" indent="-171450">
              <a:buClr>
                <a:srgbClr val="FF0000"/>
              </a:buClr>
              <a:buFont typeface="Arial"/>
              <a:buChar char="•"/>
            </a:pPr>
            <a:r>
              <a:rPr lang="en-US" sz="1100" dirty="0" smtClean="0"/>
              <a:t>Addresses organizational diversity common </a:t>
            </a:r>
            <a:r>
              <a:rPr lang="en-US" sz="1100" dirty="0"/>
              <a:t>to </a:t>
            </a:r>
            <a:r>
              <a:rPr lang="en-US" sz="1100" dirty="0" smtClean="0"/>
              <a:t>Universities</a:t>
            </a:r>
            <a:endParaRPr lang="en-US" sz="1100" dirty="0"/>
          </a:p>
        </p:txBody>
      </p:sp>
      <p:cxnSp>
        <p:nvCxnSpPr>
          <p:cNvPr id="9" name="Straight Connector 8"/>
          <p:cNvCxnSpPr/>
          <p:nvPr/>
        </p:nvCxnSpPr>
        <p:spPr>
          <a:xfrm>
            <a:off x="5943600" y="854171"/>
            <a:ext cx="0" cy="284606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337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2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700"/>
                            </p:stCondLst>
                            <p:childTnLst>
                              <p:par>
                                <p:cTn id="9" presetID="10" presetClass="entr" presetSubtype="0" fill="hold" grpId="0" nodeType="afterEffect">
                                  <p:stCondLst>
                                    <p:cond delay="12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3400"/>
                            </p:stCondLst>
                            <p:childTnLst>
                              <p:par>
                                <p:cTn id="13" presetID="10" presetClass="entr" presetSubtype="0" fill="hold" grpId="0" nodeType="afterEffect">
                                  <p:stCondLst>
                                    <p:cond delay="120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5100"/>
                            </p:stCondLst>
                            <p:childTnLst>
                              <p:par>
                                <p:cTn id="17" presetID="10" presetClass="entr" presetSubtype="0" fill="hold" grpId="0" nodeType="afterEffect">
                                  <p:stCondLst>
                                    <p:cond delay="12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34"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C-Participants.pn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9698" b="6242"/>
          <a:stretch/>
        </p:blipFill>
        <p:spPr>
          <a:xfrm>
            <a:off x="76200" y="1182454"/>
            <a:ext cx="4902668" cy="3065696"/>
          </a:xfrm>
          <a:prstGeom prst="rect">
            <a:avLst/>
          </a:prstGeom>
        </p:spPr>
      </p:pic>
      <p:grpSp>
        <p:nvGrpSpPr>
          <p:cNvPr id="5" name="Group 4"/>
          <p:cNvGrpSpPr/>
          <p:nvPr/>
        </p:nvGrpSpPr>
        <p:grpSpPr>
          <a:xfrm>
            <a:off x="4800602" y="1403350"/>
            <a:ext cx="4265443" cy="2667000"/>
            <a:chOff x="4800600" y="1403350"/>
            <a:chExt cx="4265443" cy="2667000"/>
          </a:xfrm>
        </p:grpSpPr>
        <p:sp>
          <p:nvSpPr>
            <p:cNvPr id="9" name="TextBox 8"/>
            <p:cNvSpPr txBox="1"/>
            <p:nvPr/>
          </p:nvSpPr>
          <p:spPr>
            <a:xfrm>
              <a:off x="4800600" y="1403350"/>
              <a:ext cx="2420554" cy="2631917"/>
            </a:xfrm>
            <a:prstGeom prst="rect">
              <a:avLst/>
            </a:prstGeom>
            <a:noFill/>
          </p:spPr>
          <p:txBody>
            <a:bodyPr wrap="none" rtlCol="0">
              <a:spAutoFit/>
            </a:bodyPr>
            <a:lstStyle/>
            <a:p>
              <a:pPr>
                <a:lnSpc>
                  <a:spcPts val="5020"/>
                </a:lnSpc>
                <a:tabLst>
                  <a:tab pos="635000" algn="dec"/>
                  <a:tab pos="2006600" algn="dec"/>
                </a:tabLst>
              </a:pPr>
              <a:r>
                <a:rPr lang="en-US" sz="3600" dirty="0">
                  <a:latin typeface="Arial"/>
                  <a:cs typeface="Arial"/>
                </a:rPr>
                <a:t>	</a:t>
              </a:r>
              <a:r>
                <a:rPr lang="en-US" sz="2800" dirty="0">
                  <a:latin typeface="Arial"/>
                  <a:cs typeface="Arial"/>
                </a:rPr>
                <a:t>15 </a:t>
              </a:r>
              <a:r>
                <a:rPr lang="en-US" sz="2800" dirty="0">
                  <a:latin typeface="Arial"/>
                  <a:cs typeface="Arial"/>
                  <a:sym typeface="Wingdings"/>
                </a:rPr>
                <a:t>	</a:t>
              </a:r>
              <a:r>
                <a:rPr lang="en-US" sz="2800" dirty="0" smtClean="0">
                  <a:solidFill>
                    <a:srgbClr val="EF3E33"/>
                  </a:solidFill>
                  <a:latin typeface="Arial"/>
                  <a:cs typeface="Arial"/>
                </a:rPr>
                <a:t>425+</a:t>
              </a:r>
              <a:endParaRPr lang="en-US" sz="2800" dirty="0">
                <a:solidFill>
                  <a:srgbClr val="EF3E33"/>
                </a:solidFill>
                <a:latin typeface="Arial"/>
                <a:cs typeface="Arial"/>
              </a:endParaRPr>
            </a:p>
            <a:p>
              <a:pPr>
                <a:lnSpc>
                  <a:spcPts val="5020"/>
                </a:lnSpc>
                <a:tabLst>
                  <a:tab pos="635000" algn="dec"/>
                  <a:tab pos="2006600" algn="dec"/>
                </a:tabLst>
              </a:pPr>
              <a:r>
                <a:rPr lang="en-US" sz="2800" dirty="0">
                  <a:latin typeface="Arial"/>
                  <a:cs typeface="Arial"/>
                  <a:sym typeface="Wingdings"/>
                </a:rPr>
                <a:t>	2</a:t>
              </a:r>
              <a:r>
                <a:rPr lang="en-US" sz="2800" dirty="0">
                  <a:solidFill>
                    <a:srgbClr val="EF3E33"/>
                  </a:solidFill>
                  <a:latin typeface="Arial"/>
                  <a:cs typeface="Arial"/>
                </a:rPr>
                <a:t> </a:t>
              </a:r>
              <a:r>
                <a:rPr lang="en-US" sz="2800" dirty="0">
                  <a:latin typeface="Arial"/>
                  <a:cs typeface="Arial"/>
                  <a:sym typeface="Wingdings"/>
                </a:rPr>
                <a:t>	</a:t>
              </a:r>
              <a:r>
                <a:rPr lang="en-US" sz="2800" dirty="0">
                  <a:solidFill>
                    <a:srgbClr val="EF3E33"/>
                  </a:solidFill>
                  <a:latin typeface="Arial"/>
                  <a:cs typeface="Arial"/>
                </a:rPr>
                <a:t>160+</a:t>
              </a:r>
            </a:p>
            <a:p>
              <a:pPr>
                <a:lnSpc>
                  <a:spcPts val="5020"/>
                </a:lnSpc>
                <a:tabLst>
                  <a:tab pos="635000" algn="dec"/>
                  <a:tab pos="2006600" algn="dec"/>
                </a:tabLst>
              </a:pPr>
              <a:r>
                <a:rPr lang="en-US" sz="2800" dirty="0" smtClean="0">
                  <a:latin typeface="Arial"/>
                  <a:cs typeface="Arial"/>
                </a:rPr>
                <a:t>	0</a:t>
              </a:r>
              <a:r>
                <a:rPr lang="en-US" sz="2800" dirty="0">
                  <a:latin typeface="Arial"/>
                  <a:cs typeface="Arial"/>
                </a:rPr>
                <a:t> </a:t>
              </a:r>
              <a:r>
                <a:rPr lang="en-US" sz="2800" dirty="0">
                  <a:latin typeface="Arial"/>
                  <a:cs typeface="Arial"/>
                  <a:sym typeface="Wingdings"/>
                </a:rPr>
                <a:t>	</a:t>
              </a:r>
              <a:r>
                <a:rPr lang="en-US" sz="2800" dirty="0" smtClean="0">
                  <a:solidFill>
                    <a:srgbClr val="EF3E33"/>
                  </a:solidFill>
                  <a:latin typeface="Arial"/>
                  <a:cs typeface="Arial"/>
                </a:rPr>
                <a:t>2000+</a:t>
              </a:r>
            </a:p>
            <a:p>
              <a:pPr algn="r">
                <a:lnSpc>
                  <a:spcPts val="5020"/>
                </a:lnSpc>
                <a:tabLst>
                  <a:tab pos="635000" algn="dec"/>
                  <a:tab pos="2006600" algn="dec"/>
                </a:tabLst>
              </a:pPr>
              <a:r>
                <a:rPr lang="en-US" sz="2800" dirty="0" smtClean="0">
                  <a:solidFill>
                    <a:srgbClr val="EF3E33"/>
                  </a:solidFill>
                  <a:latin typeface="Arial"/>
                  <a:cs typeface="Arial"/>
                </a:rPr>
                <a:t>	7.8 million</a:t>
              </a:r>
              <a:endParaRPr lang="en-US" sz="2800" dirty="0">
                <a:solidFill>
                  <a:srgbClr val="EF3E33"/>
                </a:solidFill>
                <a:latin typeface="Arial"/>
                <a:cs typeface="Arial"/>
              </a:endParaRPr>
            </a:p>
          </p:txBody>
        </p:sp>
        <p:sp>
          <p:nvSpPr>
            <p:cNvPr id="10" name="TextBox 9"/>
            <p:cNvSpPr txBox="1"/>
            <p:nvPr/>
          </p:nvSpPr>
          <p:spPr>
            <a:xfrm>
              <a:off x="7239000" y="1529774"/>
              <a:ext cx="1574332" cy="584776"/>
            </a:xfrm>
            <a:prstGeom prst="rect">
              <a:avLst/>
            </a:prstGeom>
            <a:noFill/>
          </p:spPr>
          <p:txBody>
            <a:bodyPr wrap="square" rtlCol="0">
              <a:spAutoFit/>
            </a:bodyPr>
            <a:lstStyle/>
            <a:p>
              <a:r>
                <a:rPr lang="en-US" sz="1600" dirty="0" smtClean="0">
                  <a:solidFill>
                    <a:srgbClr val="00104B"/>
                  </a:solidFill>
                </a:rPr>
                <a:t>Academic Participants</a:t>
              </a:r>
            </a:p>
          </p:txBody>
        </p:sp>
        <p:sp>
          <p:nvSpPr>
            <p:cNvPr id="15" name="TextBox 14"/>
            <p:cNvSpPr txBox="1"/>
            <p:nvPr/>
          </p:nvSpPr>
          <p:spPr>
            <a:xfrm>
              <a:off x="7239000" y="2152074"/>
              <a:ext cx="1517181" cy="584776"/>
            </a:xfrm>
            <a:prstGeom prst="rect">
              <a:avLst/>
            </a:prstGeom>
            <a:noFill/>
          </p:spPr>
          <p:txBody>
            <a:bodyPr wrap="square" rtlCol="0">
              <a:spAutoFit/>
            </a:bodyPr>
            <a:lstStyle/>
            <a:p>
              <a:r>
                <a:rPr lang="en-US" sz="1600" dirty="0" smtClean="0">
                  <a:solidFill>
                    <a:srgbClr val="00104B"/>
                  </a:solidFill>
                </a:rPr>
                <a:t>Sponsored Partners</a:t>
              </a:r>
            </a:p>
          </p:txBody>
        </p:sp>
        <p:sp>
          <p:nvSpPr>
            <p:cNvPr id="16" name="TextBox 15"/>
            <p:cNvSpPr txBox="1"/>
            <p:nvPr/>
          </p:nvSpPr>
          <p:spPr>
            <a:xfrm>
              <a:off x="7239000" y="2825174"/>
              <a:ext cx="1792478" cy="584776"/>
            </a:xfrm>
            <a:prstGeom prst="rect">
              <a:avLst/>
            </a:prstGeom>
            <a:noFill/>
          </p:spPr>
          <p:txBody>
            <a:bodyPr wrap="none" rtlCol="0">
              <a:spAutoFit/>
            </a:bodyPr>
            <a:lstStyle/>
            <a:p>
              <a:r>
                <a:rPr lang="en-US" sz="1600" smtClean="0">
                  <a:solidFill>
                    <a:srgbClr val="00104B"/>
                  </a:solidFill>
                </a:rPr>
                <a:t>Registered</a:t>
              </a:r>
              <a:endParaRPr lang="en-US" sz="1600" dirty="0" smtClean="0">
                <a:solidFill>
                  <a:srgbClr val="00104B"/>
                </a:solidFill>
              </a:endParaRPr>
            </a:p>
            <a:p>
              <a:r>
                <a:rPr lang="en-US" sz="1600" dirty="0" smtClean="0">
                  <a:solidFill>
                    <a:srgbClr val="00104B"/>
                  </a:solidFill>
                </a:rPr>
                <a:t>Service Providers</a:t>
              </a:r>
            </a:p>
          </p:txBody>
        </p:sp>
        <p:sp>
          <p:nvSpPr>
            <p:cNvPr id="14" name="TextBox 13"/>
            <p:cNvSpPr txBox="1"/>
            <p:nvPr/>
          </p:nvSpPr>
          <p:spPr>
            <a:xfrm>
              <a:off x="7239000" y="3485574"/>
              <a:ext cx="1827043" cy="584776"/>
            </a:xfrm>
            <a:prstGeom prst="rect">
              <a:avLst/>
            </a:prstGeom>
            <a:noFill/>
          </p:spPr>
          <p:txBody>
            <a:bodyPr wrap="none" rtlCol="0">
              <a:spAutoFit/>
            </a:bodyPr>
            <a:lstStyle/>
            <a:p>
              <a:r>
                <a:rPr lang="en-US" sz="1600" dirty="0" smtClean="0">
                  <a:solidFill>
                    <a:srgbClr val="00104B"/>
                  </a:solidFill>
                </a:rPr>
                <a:t>Individuals served</a:t>
              </a:r>
            </a:p>
            <a:p>
              <a:r>
                <a:rPr lang="en-US" sz="1600" dirty="0" smtClean="0">
                  <a:solidFill>
                    <a:srgbClr val="00104B"/>
                  </a:solidFill>
                </a:rPr>
                <a:t>by federated </a:t>
              </a:r>
              <a:r>
                <a:rPr lang="en-US" sz="1600" dirty="0" err="1" smtClean="0">
                  <a:solidFill>
                    <a:srgbClr val="00104B"/>
                  </a:solidFill>
                </a:rPr>
                <a:t>IdM</a:t>
              </a:r>
              <a:endParaRPr lang="en-US" sz="1600" dirty="0" smtClean="0">
                <a:solidFill>
                  <a:srgbClr val="00104B"/>
                </a:solidFill>
              </a:endParaRPr>
            </a:p>
          </p:txBody>
        </p:sp>
      </p:grpSp>
      <p:sp>
        <p:nvSpPr>
          <p:cNvPr id="20484" name="Title 3"/>
          <p:cNvSpPr>
            <a:spLocks noGrp="1"/>
          </p:cNvSpPr>
          <p:nvPr>
            <p:ph type="title" idx="4294967295"/>
          </p:nvPr>
        </p:nvSpPr>
        <p:spPr>
          <a:xfrm>
            <a:off x="3505200" y="349250"/>
            <a:ext cx="5486400" cy="596900"/>
          </a:xfrm>
          <a:prstGeom prst="rect">
            <a:avLst/>
          </a:prstGeom>
        </p:spPr>
        <p:txBody>
          <a:bodyPr>
            <a:noAutofit/>
          </a:bodyPr>
          <a:lstStyle/>
          <a:p>
            <a:r>
              <a:rPr lang="en-US" sz="2800" dirty="0" smtClean="0">
                <a:solidFill>
                  <a:srgbClr val="2AABE2"/>
                </a:solidFill>
              </a:rPr>
              <a:t>Foundation for Trust &amp; Identity</a:t>
            </a:r>
          </a:p>
        </p:txBody>
      </p:sp>
      <p:pic>
        <p:nvPicPr>
          <p:cNvPr id="4" name="Picture 3" descr="incommon+reg.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2" y="1354"/>
            <a:ext cx="3974495" cy="1181100"/>
          </a:xfrm>
          <a:prstGeom prst="rect">
            <a:avLst/>
          </a:prstGeom>
        </p:spPr>
      </p:pic>
      <p:pic>
        <p:nvPicPr>
          <p:cNvPr id="6" name="Picture 5" descr="10-year-anniversary-bad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2" y="990600"/>
            <a:ext cx="2936875" cy="2114550"/>
          </a:xfrm>
          <a:prstGeom prst="rect">
            <a:avLst/>
          </a:prstGeom>
        </p:spPr>
      </p:pic>
      <p:grpSp>
        <p:nvGrpSpPr>
          <p:cNvPr id="11" name="Group 10"/>
          <p:cNvGrpSpPr/>
          <p:nvPr/>
        </p:nvGrpSpPr>
        <p:grpSpPr>
          <a:xfrm>
            <a:off x="5664200" y="1764725"/>
            <a:ext cx="304800" cy="1461076"/>
            <a:chOff x="5664200" y="1764724"/>
            <a:chExt cx="304800" cy="1461076"/>
          </a:xfrm>
        </p:grpSpPr>
        <p:pic>
          <p:nvPicPr>
            <p:cNvPr id="7" name="Picture 6" descr="arrow-red.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5664200" y="1764724"/>
              <a:ext cx="304800" cy="190500"/>
            </a:xfrm>
            <a:prstGeom prst="rect">
              <a:avLst/>
            </a:prstGeom>
          </p:spPr>
        </p:pic>
        <p:pic>
          <p:nvPicPr>
            <p:cNvPr id="17" name="Picture 16" descr="arrow-red.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5664200" y="2406650"/>
              <a:ext cx="304800" cy="190500"/>
            </a:xfrm>
            <a:prstGeom prst="rect">
              <a:avLst/>
            </a:prstGeom>
          </p:spPr>
        </p:pic>
        <p:pic>
          <p:nvPicPr>
            <p:cNvPr id="18" name="Picture 17" descr="arrow-red.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5664200" y="3035300"/>
              <a:ext cx="304800" cy="190500"/>
            </a:xfrm>
            <a:prstGeom prst="rect">
              <a:avLst/>
            </a:prstGeom>
          </p:spPr>
        </p:pic>
      </p:grpSp>
    </p:spTree>
    <p:extLst>
      <p:ext uri="{BB962C8B-B14F-4D97-AF65-F5344CB8AC3E}">
        <p14:creationId xmlns:p14="http://schemas.microsoft.com/office/powerpoint/2010/main" val="78749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0484"/>
                                        </p:tgtEl>
                                        <p:attrNameLst>
                                          <p:attrName>style.visibility</p:attrName>
                                        </p:attrNameLst>
                                      </p:cBhvr>
                                      <p:to>
                                        <p:strVal val="visible"/>
                                      </p:to>
                                    </p:set>
                                    <p:animEffect transition="in" filter="fade">
                                      <p:cBhvr>
                                        <p:cTn id="11" dur="1000"/>
                                        <p:tgtEl>
                                          <p:spTgt spid="20484"/>
                                        </p:tgtEl>
                                      </p:cBhvr>
                                    </p:animEffect>
                                    <p:anim calcmode="lin" valueType="num">
                                      <p:cBhvr>
                                        <p:cTn id="12" dur="1000" fill="hold"/>
                                        <p:tgtEl>
                                          <p:spTgt spid="20484"/>
                                        </p:tgtEl>
                                        <p:attrNameLst>
                                          <p:attrName>ppt_x</p:attrName>
                                        </p:attrNameLst>
                                      </p:cBhvr>
                                      <p:tavLst>
                                        <p:tav tm="0">
                                          <p:val>
                                            <p:strVal val="#ppt_x"/>
                                          </p:val>
                                        </p:tav>
                                        <p:tav tm="100000">
                                          <p:val>
                                            <p:strVal val="#ppt_x"/>
                                          </p:val>
                                        </p:tav>
                                      </p:tavLst>
                                    </p:anim>
                                    <p:anim calcmode="lin" valueType="num">
                                      <p:cBhvr>
                                        <p:cTn id="13" dur="1000" fill="hold"/>
                                        <p:tgtEl>
                                          <p:spTgt spid="20484"/>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childTnLst>
                          </p:cTn>
                        </p:par>
                        <p:par>
                          <p:cTn id="18" fill="hold">
                            <p:stCondLst>
                              <p:cond delay="3000"/>
                            </p:stCondLst>
                            <p:childTnLst>
                              <p:par>
                                <p:cTn id="19" presetID="10" presetClass="entr" presetSubtype="0" fill="hold" nodeType="afterEffect">
                                  <p:stCondLst>
                                    <p:cond delay="10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par>
                                <p:cTn id="22" presetID="10" presetClass="entr" presetSubtype="0" fill="hold" nodeType="withEffect">
                                  <p:stCondLst>
                                    <p:cond delay="10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childTnLst>
                                </p:cTn>
                              </p:par>
                            </p:childTnLst>
                          </p:cTn>
                        </p:par>
                        <p:par>
                          <p:cTn id="25" fill="hold">
                            <p:stCondLst>
                              <p:cond delay="5000"/>
                            </p:stCondLst>
                            <p:childTnLst>
                              <p:par>
                                <p:cTn id="26" presetID="53" presetClass="entr" presetSubtype="16" fill="hold" nodeType="afterEffect">
                                  <p:stCondLst>
                                    <p:cond delay="100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nnovationPlatform@L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988740"/>
            <a:ext cx="4114800" cy="2445912"/>
          </a:xfrm>
          <a:prstGeom prst="rect">
            <a:avLst/>
          </a:prstGeom>
        </p:spPr>
      </p:pic>
      <p:pic>
        <p:nvPicPr>
          <p:cNvPr id="8" name="Picture 7" descr="TheCloud@Low.png"/>
          <p:cNvPicPr>
            <a:picLocks noChangeAspect="1"/>
          </p:cNvPicPr>
          <p:nvPr/>
        </p:nvPicPr>
        <p:blipFill rotWithShape="1">
          <a:blip r:embed="rId3">
            <a:extLst>
              <a:ext uri="{28A0092B-C50C-407E-A947-70E740481C1C}">
                <a14:useLocalDpi xmlns:a14="http://schemas.microsoft.com/office/drawing/2010/main" val="0"/>
              </a:ext>
            </a:extLst>
          </a:blip>
          <a:srcRect l="13827" t="15255" r="17576" b="13062"/>
          <a:stretch/>
        </p:blipFill>
        <p:spPr>
          <a:xfrm flipV="1">
            <a:off x="-762000" y="-937000"/>
            <a:ext cx="5924139" cy="3011262"/>
          </a:xfrm>
          <a:prstGeom prst="rect">
            <a:avLst/>
          </a:prstGeom>
        </p:spPr>
      </p:pic>
      <p:pic>
        <p:nvPicPr>
          <p:cNvPr id="6" name="Picture 5" descr="ThumbprintNoPers@L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5696" y="2461610"/>
            <a:ext cx="2361534" cy="2568168"/>
          </a:xfrm>
          <a:prstGeom prst="rect">
            <a:avLst/>
          </a:prstGeom>
        </p:spPr>
      </p:pic>
      <p:cxnSp>
        <p:nvCxnSpPr>
          <p:cNvPr id="10" name="Straight Connector 9"/>
          <p:cNvCxnSpPr/>
          <p:nvPr/>
        </p:nvCxnSpPr>
        <p:spPr>
          <a:xfrm flipV="1">
            <a:off x="1072696" y="2074262"/>
            <a:ext cx="4495800" cy="325254"/>
          </a:xfrm>
          <a:prstGeom prst="line">
            <a:avLst/>
          </a:prstGeom>
          <a:ln w="38100" cmpd="sng">
            <a:solidFill>
              <a:schemeClr val="bg2"/>
            </a:solidFill>
            <a:prstDash val="dot"/>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276600" y="2074263"/>
            <a:ext cx="2215696" cy="649888"/>
          </a:xfrm>
          <a:prstGeom prst="line">
            <a:avLst/>
          </a:prstGeom>
          <a:ln w="38100" cmpd="sng">
            <a:solidFill>
              <a:schemeClr val="bg2"/>
            </a:solidFill>
            <a:prstDash val="dot"/>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2971800" y="2141141"/>
            <a:ext cx="2520496" cy="1136038"/>
          </a:xfrm>
          <a:prstGeom prst="line">
            <a:avLst/>
          </a:prstGeom>
          <a:ln w="38100" cmpd="sng">
            <a:solidFill>
              <a:schemeClr val="bg2"/>
            </a:solidFill>
            <a:prstDash val="dot"/>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5568496" y="2141141"/>
            <a:ext cx="762000" cy="1325176"/>
          </a:xfrm>
          <a:prstGeom prst="line">
            <a:avLst/>
          </a:prstGeom>
          <a:ln w="38100" cmpd="sng">
            <a:solidFill>
              <a:schemeClr val="bg2"/>
            </a:solidFill>
            <a:prstDash val="dot"/>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flipV="1">
            <a:off x="5568496" y="2074262"/>
            <a:ext cx="1295400" cy="1544454"/>
          </a:xfrm>
          <a:prstGeom prst="line">
            <a:avLst/>
          </a:prstGeom>
          <a:ln w="38100" cmpd="sng">
            <a:solidFill>
              <a:schemeClr val="bg2"/>
            </a:solidFill>
            <a:prstDash val="dot"/>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5568496" y="2141141"/>
            <a:ext cx="1828800" cy="791776"/>
          </a:xfrm>
          <a:prstGeom prst="line">
            <a:avLst/>
          </a:prstGeom>
          <a:ln w="38100" cmpd="sng">
            <a:solidFill>
              <a:schemeClr val="bg2"/>
            </a:solidFill>
            <a:prstDash val="dot"/>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5568496" y="1789916"/>
            <a:ext cx="4114800" cy="284346"/>
          </a:xfrm>
          <a:prstGeom prst="line">
            <a:avLst/>
          </a:prstGeom>
          <a:ln w="38100" cmpd="sng">
            <a:solidFill>
              <a:schemeClr val="bg2"/>
            </a:solidFill>
            <a:prstDash val="dot"/>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743200" y="1657351"/>
            <a:ext cx="2825296" cy="416912"/>
          </a:xfrm>
          <a:prstGeom prst="line">
            <a:avLst/>
          </a:prstGeom>
          <a:ln w="38100" cmpd="sng">
            <a:solidFill>
              <a:schemeClr val="bg2"/>
            </a:solidFill>
            <a:prstDash val="dot"/>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200400" y="1123951"/>
            <a:ext cx="2368096" cy="950312"/>
          </a:xfrm>
          <a:prstGeom prst="line">
            <a:avLst/>
          </a:prstGeom>
          <a:ln w="38100" cmpd="sng">
            <a:solidFill>
              <a:schemeClr val="bg2"/>
            </a:solidFill>
            <a:prstDash val="dot"/>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815896" y="646916"/>
            <a:ext cx="1752600" cy="1427346"/>
          </a:xfrm>
          <a:prstGeom prst="line">
            <a:avLst/>
          </a:prstGeom>
          <a:ln w="38100" cmpd="sng">
            <a:solidFill>
              <a:schemeClr val="bg2"/>
            </a:solidFill>
            <a:prstDash val="dot"/>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762577"/>
            <a:ext cx="3968296" cy="3051614"/>
          </a:xfrm>
          <a:prstGeom prst="rect">
            <a:avLst/>
          </a:prstGeom>
        </p:spPr>
      </p:pic>
      <p:sp>
        <p:nvSpPr>
          <p:cNvPr id="4" name="TextBox 3"/>
          <p:cNvSpPr txBox="1"/>
          <p:nvPr/>
        </p:nvSpPr>
        <p:spPr>
          <a:xfrm>
            <a:off x="6711496" y="1905579"/>
            <a:ext cx="2743200" cy="646331"/>
          </a:xfrm>
          <a:prstGeom prst="rect">
            <a:avLst/>
          </a:prstGeom>
          <a:noFill/>
        </p:spPr>
        <p:txBody>
          <a:bodyPr wrap="square" rtlCol="0">
            <a:spAutoFit/>
          </a:bodyPr>
          <a:lstStyle/>
          <a:p>
            <a:pPr algn="ctr"/>
            <a:r>
              <a:rPr lang="en-US" sz="1200" b="1" dirty="0" smtClean="0"/>
              <a:t>SCALABLE AND AGILE</a:t>
            </a:r>
          </a:p>
          <a:p>
            <a:pPr algn="ctr"/>
            <a:r>
              <a:rPr lang="en-US" sz="1200" b="1" dirty="0" smtClean="0"/>
              <a:t>TO MEET BROAD USER</a:t>
            </a:r>
          </a:p>
          <a:p>
            <a:pPr algn="ctr"/>
            <a:r>
              <a:rPr lang="en-US" sz="1200" b="1" dirty="0" smtClean="0"/>
              <a:t>MOBILITY NEEDS</a:t>
            </a:r>
            <a:endParaRPr lang="en-US" sz="1200" b="1" dirty="0"/>
          </a:p>
        </p:txBody>
      </p:sp>
      <p:sp>
        <p:nvSpPr>
          <p:cNvPr id="3" name="TextBox 2"/>
          <p:cNvSpPr txBox="1"/>
          <p:nvPr/>
        </p:nvSpPr>
        <p:spPr>
          <a:xfrm>
            <a:off x="3200400" y="300914"/>
            <a:ext cx="2743200" cy="461665"/>
          </a:xfrm>
          <a:prstGeom prst="rect">
            <a:avLst/>
          </a:prstGeom>
          <a:noFill/>
        </p:spPr>
        <p:txBody>
          <a:bodyPr wrap="square" rtlCol="0">
            <a:spAutoFit/>
          </a:bodyPr>
          <a:lstStyle/>
          <a:p>
            <a:pPr algn="ctr"/>
            <a:r>
              <a:rPr lang="en-US" sz="1200" b="1" dirty="0" smtClean="0"/>
              <a:t>COMPLETE CLOUD DEPLOYMENT</a:t>
            </a:r>
          </a:p>
          <a:p>
            <a:pPr algn="ctr"/>
            <a:r>
              <a:rPr lang="en-US" sz="1200" b="1" dirty="0" smtClean="0"/>
              <a:t>PLATFORM FOR THE ACADEMY</a:t>
            </a:r>
            <a:endParaRPr lang="en-US" sz="1200" b="1" dirty="0"/>
          </a:p>
        </p:txBody>
      </p:sp>
      <p:sp>
        <p:nvSpPr>
          <p:cNvPr id="2" name="TextBox 1"/>
          <p:cNvSpPr txBox="1"/>
          <p:nvPr/>
        </p:nvSpPr>
        <p:spPr>
          <a:xfrm>
            <a:off x="2590800" y="3277179"/>
            <a:ext cx="2743200" cy="646331"/>
          </a:xfrm>
          <a:prstGeom prst="rect">
            <a:avLst/>
          </a:prstGeom>
          <a:noFill/>
        </p:spPr>
        <p:txBody>
          <a:bodyPr wrap="square" rtlCol="0">
            <a:spAutoFit/>
          </a:bodyPr>
          <a:lstStyle/>
          <a:p>
            <a:pPr algn="ctr"/>
            <a:r>
              <a:rPr lang="en-US" sz="1200" b="1" dirty="0" smtClean="0"/>
              <a:t>TRUSTED STANDARDS,</a:t>
            </a:r>
          </a:p>
          <a:p>
            <a:pPr algn="ctr"/>
            <a:r>
              <a:rPr lang="en-US" sz="1200" b="1" dirty="0" smtClean="0"/>
              <a:t>INTEGRATED IDENTITY AND</a:t>
            </a:r>
          </a:p>
          <a:p>
            <a:pPr algn="ctr"/>
            <a:r>
              <a:rPr lang="en-US" sz="1200" b="1" dirty="0" smtClean="0"/>
              <a:t>ADVANCED NETWORK DELIVERY</a:t>
            </a:r>
            <a:endParaRPr lang="en-US" sz="1200" b="1" dirty="0"/>
          </a:p>
        </p:txBody>
      </p:sp>
    </p:spTree>
    <p:extLst>
      <p:ext uri="{BB962C8B-B14F-4D97-AF65-F5344CB8AC3E}">
        <p14:creationId xmlns:p14="http://schemas.microsoft.com/office/powerpoint/2010/main" val="234138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2974"/>
            <a:ext cx="9144000" cy="493776"/>
          </a:xfrm>
        </p:spPr>
        <p:txBody>
          <a:bodyPr>
            <a:normAutofit fontScale="90000"/>
          </a:bodyPr>
          <a:lstStyle/>
          <a:p>
            <a:r>
              <a:rPr lang="en-US" dirty="0" smtClean="0">
                <a:solidFill>
                  <a:schemeClr val="tx2"/>
                </a:solidFill>
              </a:rPr>
              <a:t>Cloud: 5</a:t>
            </a:r>
            <a:r>
              <a:rPr lang="en-US" baseline="30000" dirty="0" smtClean="0">
                <a:solidFill>
                  <a:schemeClr val="tx2"/>
                </a:solidFill>
              </a:rPr>
              <a:t>th</a:t>
            </a:r>
            <a:r>
              <a:rPr lang="en-US" dirty="0" smtClean="0">
                <a:solidFill>
                  <a:schemeClr val="tx2"/>
                </a:solidFill>
              </a:rPr>
              <a:t> Generation of Computing: Still Nascent</a:t>
            </a:r>
            <a:endParaRPr lang="en-US" dirty="0">
              <a:solidFill>
                <a:schemeClr val="tx2"/>
              </a:solidFill>
            </a:endParaRPr>
          </a:p>
        </p:txBody>
      </p:sp>
      <p:graphicFrame>
        <p:nvGraphicFramePr>
          <p:cNvPr id="11" name="Content Placeholder 10"/>
          <p:cNvGraphicFramePr>
            <a:graphicFrameLocks noGrp="1"/>
          </p:cNvGraphicFramePr>
          <p:nvPr>
            <p:ph idx="4294967295"/>
            <p:extLst>
              <p:ext uri="{D42A27DB-BD31-4B8C-83A1-F6EECF244321}">
                <p14:modId xmlns:p14="http://schemas.microsoft.com/office/powerpoint/2010/main" val="1674414726"/>
              </p:ext>
            </p:extLst>
          </p:nvPr>
        </p:nvGraphicFramePr>
        <p:xfrm>
          <a:off x="533400" y="819150"/>
          <a:ext cx="8153400" cy="3081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295400" y="3333750"/>
            <a:ext cx="6629400" cy="338554"/>
          </a:xfrm>
          <a:prstGeom prst="rect">
            <a:avLst/>
          </a:prstGeom>
          <a:noFill/>
        </p:spPr>
        <p:txBody>
          <a:bodyPr wrap="square" rtlCol="0" anchor="ctr">
            <a:spAutoFit/>
          </a:bodyPr>
          <a:lstStyle/>
          <a:p>
            <a:pPr algn="ctr"/>
            <a:r>
              <a:rPr lang="en-US" sz="1600" dirty="0" smtClean="0">
                <a:solidFill>
                  <a:srgbClr val="053244"/>
                </a:solidFill>
              </a:rPr>
              <a:t>Lessons From The Past *Still* Apply To The Future </a:t>
            </a:r>
            <a:endParaRPr lang="en-US" sz="1600" dirty="0">
              <a:solidFill>
                <a:srgbClr val="053244"/>
              </a:solidFill>
            </a:endParaRPr>
          </a:p>
        </p:txBody>
      </p:sp>
    </p:spTree>
    <p:extLst>
      <p:ext uri="{BB962C8B-B14F-4D97-AF65-F5344CB8AC3E}">
        <p14:creationId xmlns:p14="http://schemas.microsoft.com/office/powerpoint/2010/main" val="87446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graphicEl>
                                              <a:dgm id="{C742BA1A-3F65-4ABF-B46B-F90994E1F3C2}"/>
                                            </p:graphicEl>
                                          </p:spTgt>
                                        </p:tgtEl>
                                        <p:attrNameLst>
                                          <p:attrName>style.visibility</p:attrName>
                                        </p:attrNameLst>
                                      </p:cBhvr>
                                      <p:to>
                                        <p:strVal val="visible"/>
                                      </p:to>
                                    </p:set>
                                    <p:animEffect transition="in" filter="dissolve">
                                      <p:cBhvr>
                                        <p:cTn id="7" dur="500"/>
                                        <p:tgtEl>
                                          <p:spTgt spid="11">
                                            <p:graphicEl>
                                              <a:dgm id="{C742BA1A-3F65-4ABF-B46B-F90994E1F3C2}"/>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graphicEl>
                                              <a:dgm id="{663963DE-413D-49CA-A4B2-00319E277008}"/>
                                            </p:graphicEl>
                                          </p:spTgt>
                                        </p:tgtEl>
                                        <p:attrNameLst>
                                          <p:attrName>style.visibility</p:attrName>
                                        </p:attrNameLst>
                                      </p:cBhvr>
                                      <p:to>
                                        <p:strVal val="visible"/>
                                      </p:to>
                                    </p:set>
                                    <p:animEffect transition="in" filter="dissolve">
                                      <p:cBhvr>
                                        <p:cTn id="10" dur="500"/>
                                        <p:tgtEl>
                                          <p:spTgt spid="11">
                                            <p:graphicEl>
                                              <a:dgm id="{663963DE-413D-49CA-A4B2-00319E277008}"/>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graphicEl>
                                              <a:dgm id="{07B3F464-0968-47BF-B671-28F3DE6B5284}"/>
                                            </p:graphicEl>
                                          </p:spTgt>
                                        </p:tgtEl>
                                        <p:attrNameLst>
                                          <p:attrName>style.visibility</p:attrName>
                                        </p:attrNameLst>
                                      </p:cBhvr>
                                      <p:to>
                                        <p:strVal val="visible"/>
                                      </p:to>
                                    </p:set>
                                    <p:animEffect transition="in" filter="dissolve">
                                      <p:cBhvr>
                                        <p:cTn id="15" dur="500"/>
                                        <p:tgtEl>
                                          <p:spTgt spid="11">
                                            <p:graphicEl>
                                              <a:dgm id="{07B3F464-0968-47BF-B671-28F3DE6B5284}"/>
                                            </p:graphic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graphicEl>
                                              <a:dgm id="{D1632D8C-9203-4118-A41C-421E168AFE1F}"/>
                                            </p:graphicEl>
                                          </p:spTgt>
                                        </p:tgtEl>
                                        <p:attrNameLst>
                                          <p:attrName>style.visibility</p:attrName>
                                        </p:attrNameLst>
                                      </p:cBhvr>
                                      <p:to>
                                        <p:strVal val="visible"/>
                                      </p:to>
                                    </p:set>
                                    <p:animEffect transition="in" filter="dissolve">
                                      <p:cBhvr>
                                        <p:cTn id="18" dur="500"/>
                                        <p:tgtEl>
                                          <p:spTgt spid="11">
                                            <p:graphicEl>
                                              <a:dgm id="{D1632D8C-9203-4118-A41C-421E168AFE1F}"/>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graphicEl>
                                              <a:dgm id="{E4280D04-9441-4F33-9274-B93C3ACB6E71}"/>
                                            </p:graphicEl>
                                          </p:spTgt>
                                        </p:tgtEl>
                                        <p:attrNameLst>
                                          <p:attrName>style.visibility</p:attrName>
                                        </p:attrNameLst>
                                      </p:cBhvr>
                                      <p:to>
                                        <p:strVal val="visible"/>
                                      </p:to>
                                    </p:set>
                                    <p:animEffect transition="in" filter="dissolve">
                                      <p:cBhvr>
                                        <p:cTn id="23" dur="500"/>
                                        <p:tgtEl>
                                          <p:spTgt spid="11">
                                            <p:graphicEl>
                                              <a:dgm id="{E4280D04-9441-4F33-9274-B93C3ACB6E71}"/>
                                            </p:graphic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1">
                                            <p:graphicEl>
                                              <a:dgm id="{41A97326-6411-4B1A-BD6B-3A666EEA6A0B}"/>
                                            </p:graphicEl>
                                          </p:spTgt>
                                        </p:tgtEl>
                                        <p:attrNameLst>
                                          <p:attrName>style.visibility</p:attrName>
                                        </p:attrNameLst>
                                      </p:cBhvr>
                                      <p:to>
                                        <p:strVal val="visible"/>
                                      </p:to>
                                    </p:set>
                                    <p:animEffect transition="in" filter="dissolve">
                                      <p:cBhvr>
                                        <p:cTn id="26" dur="500"/>
                                        <p:tgtEl>
                                          <p:spTgt spid="11">
                                            <p:graphicEl>
                                              <a:dgm id="{41A97326-6411-4B1A-BD6B-3A666EEA6A0B}"/>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1">
                                            <p:graphicEl>
                                              <a:dgm id="{4BB1447B-4137-401F-AFD2-30D3214AA418}"/>
                                            </p:graphicEl>
                                          </p:spTgt>
                                        </p:tgtEl>
                                        <p:attrNameLst>
                                          <p:attrName>style.visibility</p:attrName>
                                        </p:attrNameLst>
                                      </p:cBhvr>
                                      <p:to>
                                        <p:strVal val="visible"/>
                                      </p:to>
                                    </p:set>
                                    <p:animEffect transition="in" filter="dissolve">
                                      <p:cBhvr>
                                        <p:cTn id="31" dur="500"/>
                                        <p:tgtEl>
                                          <p:spTgt spid="11">
                                            <p:graphicEl>
                                              <a:dgm id="{4BB1447B-4137-401F-AFD2-30D3214AA418}"/>
                                            </p:graphic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1">
                                            <p:graphicEl>
                                              <a:dgm id="{5E0B48FE-2D8F-43D5-AB95-BC17FB330FA8}"/>
                                            </p:graphicEl>
                                          </p:spTgt>
                                        </p:tgtEl>
                                        <p:attrNameLst>
                                          <p:attrName>style.visibility</p:attrName>
                                        </p:attrNameLst>
                                      </p:cBhvr>
                                      <p:to>
                                        <p:strVal val="visible"/>
                                      </p:to>
                                    </p:set>
                                    <p:animEffect transition="in" filter="dissolve">
                                      <p:cBhvr>
                                        <p:cTn id="34" dur="500"/>
                                        <p:tgtEl>
                                          <p:spTgt spid="11">
                                            <p:graphicEl>
                                              <a:dgm id="{5E0B48FE-2D8F-43D5-AB95-BC17FB330FA8}"/>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1">
                                            <p:graphicEl>
                                              <a:dgm id="{C7E470B0-1774-4476-9CE1-D5BAF7B1B1F5}"/>
                                            </p:graphicEl>
                                          </p:spTgt>
                                        </p:tgtEl>
                                        <p:attrNameLst>
                                          <p:attrName>style.visibility</p:attrName>
                                        </p:attrNameLst>
                                      </p:cBhvr>
                                      <p:to>
                                        <p:strVal val="visible"/>
                                      </p:to>
                                    </p:set>
                                    <p:animEffect transition="in" filter="dissolve">
                                      <p:cBhvr>
                                        <p:cTn id="39" dur="500"/>
                                        <p:tgtEl>
                                          <p:spTgt spid="11">
                                            <p:graphicEl>
                                              <a:dgm id="{C7E470B0-1774-4476-9CE1-D5BAF7B1B1F5}"/>
                                            </p:graphic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1">
                                            <p:graphicEl>
                                              <a:dgm id="{80129AD6-410C-4052-9701-8A0EBF7ED565}"/>
                                            </p:graphicEl>
                                          </p:spTgt>
                                        </p:tgtEl>
                                        <p:attrNameLst>
                                          <p:attrName>style.visibility</p:attrName>
                                        </p:attrNameLst>
                                      </p:cBhvr>
                                      <p:to>
                                        <p:strVal val="visible"/>
                                      </p:to>
                                    </p:set>
                                    <p:animEffect transition="in" filter="dissolve">
                                      <p:cBhvr>
                                        <p:cTn id="42" dur="500"/>
                                        <p:tgtEl>
                                          <p:spTgt spid="11">
                                            <p:graphicEl>
                                              <a:dgm id="{80129AD6-410C-4052-9701-8A0EBF7ED565}"/>
                                            </p:graphicEl>
                                          </p:spTgt>
                                        </p:tgtEl>
                                      </p:cBhvr>
                                    </p:animEffect>
                                  </p:childTnLst>
                                </p:cTn>
                              </p:par>
                            </p:childTnLst>
                          </p:cTn>
                        </p:par>
                        <p:par>
                          <p:cTn id="43" fill="hold">
                            <p:stCondLst>
                              <p:cond delay="500"/>
                            </p:stCondLst>
                            <p:childTnLst>
                              <p:par>
                                <p:cTn id="44" presetID="9" presetClass="entr" presetSubtype="0" fill="hold" grpId="0" nodeType="afterEffect">
                                  <p:stCondLst>
                                    <p:cond delay="0"/>
                                  </p:stCondLst>
                                  <p:childTnLst>
                                    <p:set>
                                      <p:cBhvr>
                                        <p:cTn id="45" dur="1" fill="hold">
                                          <p:stCondLst>
                                            <p:cond delay="0"/>
                                          </p:stCondLst>
                                        </p:cTn>
                                        <p:tgtEl>
                                          <p:spTgt spid="11">
                                            <p:graphicEl>
                                              <a:dgm id="{0F44CA76-0D55-4F2C-85EA-E9268732A971}"/>
                                            </p:graphicEl>
                                          </p:spTgt>
                                        </p:tgtEl>
                                        <p:attrNameLst>
                                          <p:attrName>style.visibility</p:attrName>
                                        </p:attrNameLst>
                                      </p:cBhvr>
                                      <p:to>
                                        <p:strVal val="visible"/>
                                      </p:to>
                                    </p:set>
                                    <p:animEffect transition="in" filter="dissolve">
                                      <p:cBhvr>
                                        <p:cTn id="46" dur="500"/>
                                        <p:tgtEl>
                                          <p:spTgt spid="11">
                                            <p:graphicEl>
                                              <a:dgm id="{0F44CA76-0D55-4F2C-85EA-E9268732A971}"/>
                                            </p:graphicEl>
                                          </p:spTgt>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5374"/>
            <a:ext cx="9144000" cy="493776"/>
          </a:xfrm>
        </p:spPr>
        <p:txBody>
          <a:bodyPr/>
          <a:lstStyle/>
          <a:p>
            <a:r>
              <a:rPr lang="en-US" dirty="0" smtClean="0"/>
              <a:t>What do we mean by “cloud”?</a:t>
            </a:r>
            <a:endParaRPr lang="en-US" dirty="0"/>
          </a:p>
        </p:txBody>
      </p:sp>
      <p:sp>
        <p:nvSpPr>
          <p:cNvPr id="3" name="TextBox 2"/>
          <p:cNvSpPr txBox="1"/>
          <p:nvPr/>
        </p:nvSpPr>
        <p:spPr bwMode="auto">
          <a:xfrm>
            <a:off x="381000" y="1135481"/>
            <a:ext cx="7543800" cy="2274469"/>
          </a:xfrm>
          <a:prstGeom prst="rect">
            <a:avLst/>
          </a:prstGeom>
          <a:noFill/>
          <a:ln w="9525">
            <a:noFill/>
            <a:miter lim="800000"/>
            <a:headEnd/>
            <a:tailEnd/>
          </a:ln>
        </p:spPr>
        <p:txBody>
          <a:bodyPr vert="horz" wrap="square" lIns="91440" tIns="45720" rIns="91440" bIns="73152" numCol="1" rtlCol="0" anchor="b" anchorCtr="0" compatLnSpc="1">
            <a:prstTxWarp prst="textNoShape">
              <a:avLst/>
            </a:prstTxWarp>
            <a:spAutoFit/>
          </a:bodyPr>
          <a:lstStyle/>
          <a:p>
            <a:r>
              <a:rPr lang="en-US" sz="2800" dirty="0" smtClean="0"/>
              <a:t>“[Cloud computing is a] paradigm for enabling </a:t>
            </a:r>
            <a:r>
              <a:rPr lang="en-US" sz="2800" b="1" dirty="0" smtClean="0"/>
              <a:t>network access </a:t>
            </a:r>
            <a:r>
              <a:rPr lang="en-US" sz="2800" dirty="0" smtClean="0"/>
              <a:t>to a </a:t>
            </a:r>
            <a:r>
              <a:rPr lang="en-US" sz="2800" b="1" dirty="0" smtClean="0"/>
              <a:t>scalable</a:t>
            </a:r>
            <a:r>
              <a:rPr lang="en-US" sz="2800" dirty="0" smtClean="0"/>
              <a:t> and </a:t>
            </a:r>
            <a:r>
              <a:rPr lang="en-US" sz="2800" b="1" dirty="0" smtClean="0"/>
              <a:t>elastic</a:t>
            </a:r>
            <a:r>
              <a:rPr lang="en-US" sz="2800" dirty="0" smtClean="0"/>
              <a:t> pool of </a:t>
            </a:r>
            <a:r>
              <a:rPr lang="en-US" sz="2800" b="1" dirty="0" smtClean="0"/>
              <a:t>sharable physical or virtual resources</a:t>
            </a:r>
            <a:r>
              <a:rPr lang="en-US" sz="2800" dirty="0" smtClean="0"/>
              <a:t> with </a:t>
            </a:r>
            <a:r>
              <a:rPr lang="en-US" sz="2800" b="1" dirty="0" smtClean="0"/>
              <a:t>on-demand self-service provisioning and administration</a:t>
            </a:r>
            <a:r>
              <a:rPr lang="en-US" sz="2800" dirty="0" smtClean="0"/>
              <a:t>.”   </a:t>
            </a:r>
            <a:endParaRPr lang="en-US" sz="2800" dirty="0"/>
          </a:p>
        </p:txBody>
      </p:sp>
      <p:sp>
        <p:nvSpPr>
          <p:cNvPr id="4" name="TextBox 3"/>
          <p:cNvSpPr txBox="1"/>
          <p:nvPr/>
        </p:nvSpPr>
        <p:spPr bwMode="auto">
          <a:xfrm>
            <a:off x="4191000" y="3714750"/>
            <a:ext cx="4419600" cy="550920"/>
          </a:xfrm>
          <a:prstGeom prst="rect">
            <a:avLst/>
          </a:prstGeom>
          <a:noFill/>
          <a:ln w="9525">
            <a:noFill/>
            <a:miter lim="800000"/>
            <a:headEnd/>
            <a:tailEnd/>
          </a:ln>
        </p:spPr>
        <p:txBody>
          <a:bodyPr vert="horz" wrap="square" lIns="457200" tIns="45720" rIns="91440" bIns="73152" numCol="1" rtlCol="0" anchor="b" anchorCtr="0" compatLnSpc="1">
            <a:prstTxWarp prst="textNoShape">
              <a:avLst/>
            </a:prstTxWarp>
            <a:spAutoFit/>
          </a:bodyPr>
          <a:lstStyle/>
          <a:p>
            <a:r>
              <a:rPr lang="en-US" sz="1400" dirty="0" smtClean="0"/>
              <a:t>Source: ISO 17788:2014 </a:t>
            </a:r>
          </a:p>
          <a:p>
            <a:r>
              <a:rPr lang="en-US" sz="1400" dirty="0" smtClean="0"/>
              <a:t>“Cloud computing: overview and vocabulary”</a:t>
            </a:r>
            <a:endParaRPr lang="en-US" sz="1400" dirty="0"/>
          </a:p>
        </p:txBody>
      </p:sp>
    </p:spTree>
    <p:extLst>
      <p:ext uri="{BB962C8B-B14F-4D97-AF65-F5344CB8AC3E}">
        <p14:creationId xmlns:p14="http://schemas.microsoft.com/office/powerpoint/2010/main" val="413823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1" y="4146664"/>
            <a:ext cx="4095993" cy="261610"/>
          </a:xfrm>
          <a:prstGeom prst="rect">
            <a:avLst/>
          </a:prstGeom>
          <a:noFill/>
        </p:spPr>
        <p:txBody>
          <a:bodyPr wrap="none" rtlCol="0">
            <a:spAutoFit/>
          </a:bodyPr>
          <a:lstStyle/>
          <a:p>
            <a:r>
              <a:rPr lang="en-US" sz="1100" dirty="0">
                <a:latin typeface="+mn-lt"/>
              </a:rPr>
              <a:t>* http://</a:t>
            </a:r>
            <a:r>
              <a:rPr lang="en-US" sz="1100" dirty="0" err="1">
                <a:latin typeface="+mn-lt"/>
              </a:rPr>
              <a:t>csrc.nist.gov</a:t>
            </a:r>
            <a:r>
              <a:rPr lang="en-US" sz="1100" dirty="0">
                <a:latin typeface="+mn-lt"/>
              </a:rPr>
              <a:t>/publications/</a:t>
            </a:r>
            <a:r>
              <a:rPr lang="en-US" sz="1100" dirty="0" err="1">
                <a:latin typeface="+mn-lt"/>
              </a:rPr>
              <a:t>nistpubs</a:t>
            </a:r>
            <a:r>
              <a:rPr lang="en-US" sz="1100" dirty="0">
                <a:latin typeface="+mn-lt"/>
              </a:rPr>
              <a:t>/800-145/SP800-145.pdf</a:t>
            </a:r>
          </a:p>
        </p:txBody>
      </p:sp>
      <p:sp>
        <p:nvSpPr>
          <p:cNvPr id="4" name="Rounded Rectangle 3"/>
          <p:cNvSpPr/>
          <p:nvPr/>
        </p:nvSpPr>
        <p:spPr>
          <a:xfrm>
            <a:off x="1447800" y="1116920"/>
            <a:ext cx="1371600" cy="116586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r"/>
            <a:r>
              <a:rPr lang="en-US" b="1" dirty="0" smtClean="0">
                <a:solidFill>
                  <a:schemeClr val="tx1"/>
                </a:solidFill>
              </a:rPr>
              <a:t>Cloud Consumer</a:t>
            </a:r>
            <a:endParaRPr lang="en-US" b="1" dirty="0">
              <a:solidFill>
                <a:schemeClr val="tx1"/>
              </a:solidFill>
            </a:endParaRPr>
          </a:p>
        </p:txBody>
      </p:sp>
      <p:sp>
        <p:nvSpPr>
          <p:cNvPr id="5" name="Rounded Rectangle 4"/>
          <p:cNvSpPr/>
          <p:nvPr/>
        </p:nvSpPr>
        <p:spPr>
          <a:xfrm>
            <a:off x="1471246" y="2351360"/>
            <a:ext cx="1371600" cy="116586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r"/>
            <a:r>
              <a:rPr lang="en-US" b="1" dirty="0" smtClean="0">
                <a:solidFill>
                  <a:schemeClr val="tx1"/>
                </a:solidFill>
              </a:rPr>
              <a:t>Cloud Auditor</a:t>
            </a:r>
            <a:endParaRPr lang="en-US" b="1" dirty="0">
              <a:solidFill>
                <a:schemeClr val="tx1"/>
              </a:solidFill>
            </a:endParaRPr>
          </a:p>
        </p:txBody>
      </p:sp>
      <p:sp>
        <p:nvSpPr>
          <p:cNvPr id="6" name="Rounded Rectangle 5"/>
          <p:cNvSpPr/>
          <p:nvPr/>
        </p:nvSpPr>
        <p:spPr>
          <a:xfrm>
            <a:off x="3002280" y="1116920"/>
            <a:ext cx="3322320" cy="24003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t"/>
          <a:lstStyle/>
          <a:p>
            <a:pPr algn="ctr"/>
            <a:r>
              <a:rPr lang="en-US" b="1" dirty="0" smtClean="0">
                <a:solidFill>
                  <a:schemeClr val="tx1"/>
                </a:solidFill>
              </a:rPr>
              <a:t>Cloud Provider</a:t>
            </a:r>
            <a:endParaRPr lang="en-US" b="1" dirty="0">
              <a:solidFill>
                <a:schemeClr val="tx1"/>
              </a:solidFill>
            </a:endParaRPr>
          </a:p>
        </p:txBody>
      </p:sp>
      <p:sp>
        <p:nvSpPr>
          <p:cNvPr id="7" name="Rounded Rectangle 6"/>
          <p:cNvSpPr/>
          <p:nvPr/>
        </p:nvSpPr>
        <p:spPr>
          <a:xfrm>
            <a:off x="6400800" y="1151210"/>
            <a:ext cx="1371600" cy="2366010"/>
          </a:xfrm>
          <a:prstGeom prst="roundRect">
            <a:avLst/>
          </a:prstGeom>
        </p:spPr>
        <p:style>
          <a:lnRef idx="0">
            <a:schemeClr val="accent1"/>
          </a:lnRef>
          <a:fillRef idx="3">
            <a:schemeClr val="accent1"/>
          </a:fillRef>
          <a:effectRef idx="3">
            <a:schemeClr val="accent1"/>
          </a:effectRef>
          <a:fontRef idx="minor">
            <a:schemeClr val="lt1"/>
          </a:fontRef>
        </p:style>
        <p:txBody>
          <a:bodyPr rtlCol="0" anchor="t"/>
          <a:lstStyle/>
          <a:p>
            <a:r>
              <a:rPr lang="en-US" b="1" dirty="0" smtClean="0">
                <a:solidFill>
                  <a:schemeClr val="tx1"/>
                </a:solidFill>
              </a:rPr>
              <a:t>Cloud Broker</a:t>
            </a:r>
            <a:endParaRPr lang="en-US" b="1" dirty="0">
              <a:solidFill>
                <a:schemeClr val="tx1"/>
              </a:solidFill>
            </a:endParaRPr>
          </a:p>
        </p:txBody>
      </p:sp>
      <p:sp>
        <p:nvSpPr>
          <p:cNvPr id="8" name="Rounded Rectangle 7"/>
          <p:cNvSpPr/>
          <p:nvPr/>
        </p:nvSpPr>
        <p:spPr>
          <a:xfrm>
            <a:off x="1471246" y="3600450"/>
            <a:ext cx="6301154" cy="409370"/>
          </a:xfrm>
          <a:prstGeom prst="roundRect">
            <a:avLst/>
          </a:prstGeom>
          <a:solidFill>
            <a:schemeClr val="accent5">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b="1" dirty="0" smtClean="0">
                <a:solidFill>
                  <a:schemeClr val="tx1"/>
                </a:solidFill>
              </a:rPr>
              <a:t>Cloud Carrier</a:t>
            </a:r>
            <a:endParaRPr lang="en-US" b="1" dirty="0">
              <a:solidFill>
                <a:schemeClr val="tx1"/>
              </a:solidFill>
            </a:endParaRPr>
          </a:p>
        </p:txBody>
      </p:sp>
      <p:sp>
        <p:nvSpPr>
          <p:cNvPr id="9" name="Rounded Rectangle 8"/>
          <p:cNvSpPr/>
          <p:nvPr/>
        </p:nvSpPr>
        <p:spPr>
          <a:xfrm rot="16200000">
            <a:off x="4783455" y="2265635"/>
            <a:ext cx="1748790" cy="342900"/>
          </a:xfrm>
          <a:prstGeom prst="round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schemeClr val="tx1"/>
                </a:solidFill>
              </a:rPr>
              <a:t>Security</a:t>
            </a:r>
            <a:endParaRPr lang="en-US" sz="1600" dirty="0">
              <a:solidFill>
                <a:schemeClr val="tx1"/>
              </a:solidFill>
            </a:endParaRPr>
          </a:p>
        </p:txBody>
      </p:sp>
      <p:sp>
        <p:nvSpPr>
          <p:cNvPr id="10" name="Rounded Rectangle 9"/>
          <p:cNvSpPr/>
          <p:nvPr/>
        </p:nvSpPr>
        <p:spPr>
          <a:xfrm rot="16200000">
            <a:off x="5171195" y="2265634"/>
            <a:ext cx="1748792" cy="342899"/>
          </a:xfrm>
          <a:prstGeom prst="roundRect">
            <a:avLst/>
          </a:prstGeom>
          <a:solidFill>
            <a:schemeClr val="bg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dirty="0" smtClean="0">
                <a:solidFill>
                  <a:schemeClr val="tx1"/>
                </a:solidFill>
              </a:rPr>
              <a:t>Privacy</a:t>
            </a:r>
            <a:endParaRPr lang="en-US" sz="1600" dirty="0">
              <a:solidFill>
                <a:schemeClr val="tx1"/>
              </a:solidFill>
            </a:endParaRPr>
          </a:p>
        </p:txBody>
      </p:sp>
      <p:sp>
        <p:nvSpPr>
          <p:cNvPr id="11" name="Rounded Rectangle 10"/>
          <p:cNvSpPr/>
          <p:nvPr/>
        </p:nvSpPr>
        <p:spPr>
          <a:xfrm rot="16200000">
            <a:off x="4233643" y="2134921"/>
            <a:ext cx="1743514" cy="609600"/>
          </a:xfrm>
          <a:prstGeom prst="roundRect">
            <a:avLst/>
          </a:prstGeom>
          <a:solidFill>
            <a:schemeClr val="accent6">
              <a:lumMod val="60000"/>
              <a:lumOff val="4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schemeClr val="tx1"/>
                </a:solidFill>
              </a:rPr>
              <a:t>Cloud Service Management</a:t>
            </a:r>
            <a:endParaRPr lang="en-US" sz="1600" dirty="0">
              <a:solidFill>
                <a:schemeClr val="tx1"/>
              </a:solidFill>
            </a:endParaRPr>
          </a:p>
        </p:txBody>
      </p:sp>
      <p:sp>
        <p:nvSpPr>
          <p:cNvPr id="12" name="Rounded Rectangle 11"/>
          <p:cNvSpPr/>
          <p:nvPr/>
        </p:nvSpPr>
        <p:spPr>
          <a:xfrm>
            <a:off x="3124200" y="1567965"/>
            <a:ext cx="1600200" cy="1743514"/>
          </a:xfrm>
          <a:prstGeom prst="roundRect">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1600" dirty="0" smtClean="0">
                <a:solidFill>
                  <a:schemeClr val="tx1"/>
                </a:solidFill>
              </a:rPr>
              <a:t>Service Orchestration</a:t>
            </a:r>
            <a:endParaRPr lang="en-US" sz="1600" dirty="0">
              <a:solidFill>
                <a:schemeClr val="tx1"/>
              </a:solidFill>
            </a:endParaRPr>
          </a:p>
        </p:txBody>
      </p:sp>
      <p:sp>
        <p:nvSpPr>
          <p:cNvPr id="13" name="Rounded Rectangle 12"/>
          <p:cNvSpPr/>
          <p:nvPr/>
        </p:nvSpPr>
        <p:spPr>
          <a:xfrm rot="16200000">
            <a:off x="5966460" y="2419940"/>
            <a:ext cx="1440180" cy="342899"/>
          </a:xfrm>
          <a:prstGeom prst="roundRect">
            <a:avLst/>
          </a:prstGeom>
          <a:solidFill>
            <a:schemeClr val="tx2">
              <a:lumMod val="20000"/>
              <a:lumOff val="8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500" dirty="0" smtClean="0">
                <a:solidFill>
                  <a:schemeClr val="tx1"/>
                </a:solidFill>
              </a:rPr>
              <a:t>Intermediation</a:t>
            </a:r>
            <a:endParaRPr lang="en-US" sz="1500" dirty="0">
              <a:solidFill>
                <a:schemeClr val="tx1"/>
              </a:solidFill>
            </a:endParaRPr>
          </a:p>
        </p:txBody>
      </p:sp>
      <p:sp>
        <p:nvSpPr>
          <p:cNvPr id="14" name="Rounded Rectangle 13"/>
          <p:cNvSpPr/>
          <p:nvPr/>
        </p:nvSpPr>
        <p:spPr>
          <a:xfrm rot="16200000">
            <a:off x="6385560" y="2419940"/>
            <a:ext cx="1440180" cy="342899"/>
          </a:xfrm>
          <a:prstGeom prst="roundRect">
            <a:avLst/>
          </a:prstGeom>
          <a:solidFill>
            <a:schemeClr val="bg2">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500" dirty="0" smtClean="0">
                <a:solidFill>
                  <a:schemeClr val="tx1"/>
                </a:solidFill>
              </a:rPr>
              <a:t>Aggregation</a:t>
            </a:r>
            <a:endParaRPr lang="en-US" sz="1500" dirty="0">
              <a:solidFill>
                <a:schemeClr val="tx1"/>
              </a:solidFill>
            </a:endParaRPr>
          </a:p>
        </p:txBody>
      </p:sp>
      <p:sp>
        <p:nvSpPr>
          <p:cNvPr id="15" name="Rounded Rectangle 14"/>
          <p:cNvSpPr/>
          <p:nvPr/>
        </p:nvSpPr>
        <p:spPr>
          <a:xfrm rot="16200000">
            <a:off x="6804660" y="2419940"/>
            <a:ext cx="1440180" cy="342899"/>
          </a:xfrm>
          <a:prstGeom prst="roundRect">
            <a:avLst/>
          </a:prstGeom>
          <a:solidFill>
            <a:schemeClr val="accent6">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500" dirty="0" smtClean="0">
                <a:solidFill>
                  <a:schemeClr val="tx1"/>
                </a:solidFill>
              </a:rPr>
              <a:t>Arbitrage</a:t>
            </a:r>
            <a:endParaRPr lang="en-US" sz="1500" dirty="0">
              <a:solidFill>
                <a:schemeClr val="tx1"/>
              </a:solidFill>
            </a:endParaRPr>
          </a:p>
        </p:txBody>
      </p:sp>
      <p:sp>
        <p:nvSpPr>
          <p:cNvPr id="16" name="Rounded Rectangle 15"/>
          <p:cNvSpPr/>
          <p:nvPr/>
        </p:nvSpPr>
        <p:spPr>
          <a:xfrm>
            <a:off x="3238500" y="2145620"/>
            <a:ext cx="1371600" cy="274320"/>
          </a:xfrm>
          <a:prstGeom prst="roundRect">
            <a:avLst/>
          </a:prstGeom>
          <a:solidFill>
            <a:schemeClr val="bg2">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400" dirty="0" smtClean="0">
                <a:solidFill>
                  <a:schemeClr val="tx1"/>
                </a:solidFill>
              </a:rPr>
              <a:t>Service Layer</a:t>
            </a:r>
            <a:endParaRPr lang="en-US" sz="1400" dirty="0">
              <a:solidFill>
                <a:schemeClr val="tx1"/>
              </a:solidFill>
            </a:endParaRPr>
          </a:p>
        </p:txBody>
      </p:sp>
      <p:sp>
        <p:nvSpPr>
          <p:cNvPr id="17" name="Rounded Rectangle 16"/>
          <p:cNvSpPr/>
          <p:nvPr/>
        </p:nvSpPr>
        <p:spPr>
          <a:xfrm>
            <a:off x="3238500" y="2488520"/>
            <a:ext cx="1371600" cy="260339"/>
          </a:xfrm>
          <a:prstGeom prst="roundRect">
            <a:avLst/>
          </a:prstGeom>
          <a:solidFill>
            <a:schemeClr val="bg2">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400" dirty="0" smtClean="0">
                <a:solidFill>
                  <a:schemeClr val="tx1"/>
                </a:solidFill>
              </a:rPr>
              <a:t>Control Layer</a:t>
            </a:r>
            <a:endParaRPr lang="en-US" sz="1400" dirty="0">
              <a:solidFill>
                <a:schemeClr val="tx1"/>
              </a:solidFill>
            </a:endParaRPr>
          </a:p>
        </p:txBody>
      </p:sp>
      <p:sp>
        <p:nvSpPr>
          <p:cNvPr id="18" name="Rounded Rectangle 17"/>
          <p:cNvSpPr/>
          <p:nvPr/>
        </p:nvSpPr>
        <p:spPr>
          <a:xfrm>
            <a:off x="3250223" y="2831420"/>
            <a:ext cx="1371600" cy="286057"/>
          </a:xfrm>
          <a:prstGeom prst="roundRect">
            <a:avLst/>
          </a:prstGeom>
          <a:solidFill>
            <a:schemeClr val="bg2">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400" dirty="0" smtClean="0">
                <a:solidFill>
                  <a:schemeClr val="tx1"/>
                </a:solidFill>
              </a:rPr>
              <a:t>Resource Layer</a:t>
            </a:r>
            <a:endParaRPr lang="en-US" sz="1400" dirty="0">
              <a:solidFill>
                <a:schemeClr val="tx1"/>
              </a:solidFill>
            </a:endParaRPr>
          </a:p>
        </p:txBody>
      </p:sp>
      <p:sp>
        <p:nvSpPr>
          <p:cNvPr id="19" name="Cloud 18"/>
          <p:cNvSpPr/>
          <p:nvPr/>
        </p:nvSpPr>
        <p:spPr>
          <a:xfrm>
            <a:off x="925033" y="782798"/>
            <a:ext cx="1928446" cy="720887"/>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Includes the entire connected community</a:t>
            </a:r>
            <a:endParaRPr lang="en-US" sz="1200" dirty="0">
              <a:solidFill>
                <a:schemeClr val="tx1"/>
              </a:solidFill>
            </a:endParaRPr>
          </a:p>
        </p:txBody>
      </p:sp>
      <p:sp>
        <p:nvSpPr>
          <p:cNvPr id="20" name="Cloud 19"/>
          <p:cNvSpPr/>
          <p:nvPr/>
        </p:nvSpPr>
        <p:spPr>
          <a:xfrm>
            <a:off x="7105650" y="894833"/>
            <a:ext cx="1123950" cy="720887"/>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NET+ Services Portfolio</a:t>
            </a:r>
            <a:endParaRPr lang="en-US" sz="1200" dirty="0">
              <a:solidFill>
                <a:schemeClr val="tx1"/>
              </a:solidFill>
            </a:endParaRPr>
          </a:p>
        </p:txBody>
      </p:sp>
      <p:sp>
        <p:nvSpPr>
          <p:cNvPr id="21" name="Cloud 20"/>
          <p:cNvSpPr/>
          <p:nvPr/>
        </p:nvSpPr>
        <p:spPr>
          <a:xfrm>
            <a:off x="3657601" y="506282"/>
            <a:ext cx="2377011" cy="762449"/>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Includes both commercial and community providers</a:t>
            </a:r>
            <a:endParaRPr lang="en-US" sz="1200" dirty="0">
              <a:solidFill>
                <a:schemeClr val="tx1"/>
              </a:solidFill>
            </a:endParaRPr>
          </a:p>
        </p:txBody>
      </p:sp>
      <p:sp>
        <p:nvSpPr>
          <p:cNvPr id="22" name="Cloud 21"/>
          <p:cNvSpPr/>
          <p:nvPr/>
        </p:nvSpPr>
        <p:spPr>
          <a:xfrm>
            <a:off x="5562600" y="3669030"/>
            <a:ext cx="2743200" cy="960120"/>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The Internet2 R&amp;E Network and partner networks together define the Internet2 Community</a:t>
            </a:r>
            <a:endParaRPr lang="en-US" sz="1200" dirty="0">
              <a:solidFill>
                <a:schemeClr val="tx1"/>
              </a:solidFill>
            </a:endParaRPr>
          </a:p>
        </p:txBody>
      </p:sp>
      <p:sp>
        <p:nvSpPr>
          <p:cNvPr id="23" name="Cloud 22"/>
          <p:cNvSpPr/>
          <p:nvPr/>
        </p:nvSpPr>
        <p:spPr>
          <a:xfrm>
            <a:off x="381002" y="1934011"/>
            <a:ext cx="1752599" cy="1240309"/>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Tuned to community needs and validated by the community</a:t>
            </a:r>
            <a:endParaRPr lang="en-US" sz="1200" dirty="0">
              <a:solidFill>
                <a:schemeClr val="tx1"/>
              </a:solidFill>
            </a:endParaRPr>
          </a:p>
        </p:txBody>
      </p:sp>
      <p:sp>
        <p:nvSpPr>
          <p:cNvPr id="2" name="Title 1"/>
          <p:cNvSpPr>
            <a:spLocks noGrp="1"/>
          </p:cNvSpPr>
          <p:nvPr>
            <p:ph type="title"/>
          </p:nvPr>
        </p:nvSpPr>
        <p:spPr>
          <a:xfrm>
            <a:off x="0" y="325374"/>
            <a:ext cx="8991600" cy="493776"/>
          </a:xfrm>
        </p:spPr>
        <p:txBody>
          <a:bodyPr/>
          <a:lstStyle/>
          <a:p>
            <a:r>
              <a:rPr lang="en-US" dirty="0" smtClean="0"/>
              <a:t>Cloud Computing                               NIST Framework</a:t>
            </a:r>
            <a:endParaRPr lang="en-US" dirty="0"/>
          </a:p>
        </p:txBody>
      </p:sp>
    </p:spTree>
    <p:extLst>
      <p:ext uri="{BB962C8B-B14F-4D97-AF65-F5344CB8AC3E}">
        <p14:creationId xmlns:p14="http://schemas.microsoft.com/office/powerpoint/2010/main" val="4217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Internet2 Presentation Template">
  <a:themeElements>
    <a:clrScheme name="Custom 5">
      <a:dk1>
        <a:srgbClr val="053244"/>
      </a:dk1>
      <a:lt1>
        <a:sysClr val="window" lastClr="FFFFFF"/>
      </a:lt1>
      <a:dk2>
        <a:srgbClr val="053244"/>
      </a:dk2>
      <a:lt2>
        <a:srgbClr val="E4F2EA"/>
      </a:lt2>
      <a:accent1>
        <a:srgbClr val="4AC6EA"/>
      </a:accent1>
      <a:accent2>
        <a:srgbClr val="CADD36"/>
      </a:accent2>
      <a:accent3>
        <a:srgbClr val="94004E"/>
      </a:accent3>
      <a:accent4>
        <a:srgbClr val="F70067"/>
      </a:accent4>
      <a:accent5>
        <a:srgbClr val="4BACC6"/>
      </a:accent5>
      <a:accent6>
        <a:srgbClr val="FD8B2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vert="horz" wrap="square" lIns="457200" tIns="45720" rIns="91440" bIns="73152" numCol="1" anchor="b" anchorCtr="0" compatLnSpc="1">
        <a:prstTxWarp prst="textNoShape">
          <a:avLst/>
        </a:prstTxWarp>
      </a:bodyPr>
      <a:lstStyle>
        <a:defPPr>
          <a:defRPr/>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23328</TotalTime>
  <Words>1910</Words>
  <Application>Microsoft Macintosh PowerPoint</Application>
  <PresentationFormat>On-screen Show (16:9)</PresentationFormat>
  <Paragraphs>256</Paragraphs>
  <Slides>28</Slides>
  <Notes>15</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Internet2 Presentation Template</vt:lpstr>
      <vt:lpstr>Custom Design</vt:lpstr>
      <vt:lpstr>Campus Collaboration in the Cloud</vt:lpstr>
      <vt:lpstr>PowerPoint Presentation</vt:lpstr>
      <vt:lpstr>PowerPoint Presentation</vt:lpstr>
      <vt:lpstr>PowerPoint Presentation</vt:lpstr>
      <vt:lpstr>Foundation for Trust &amp; Identity</vt:lpstr>
      <vt:lpstr>PowerPoint Presentation</vt:lpstr>
      <vt:lpstr>Cloud: 5th Generation of Computing: Still Nascent</vt:lpstr>
      <vt:lpstr>What do we mean by “cloud”?</vt:lpstr>
      <vt:lpstr>Cloud Computing                               NIST Framework</vt:lpstr>
      <vt:lpstr>Yes, the Cloud Market is Growing…</vt:lpstr>
      <vt:lpstr>And growing …</vt:lpstr>
      <vt:lpstr>PowerPoint Presentation</vt:lpstr>
      <vt:lpstr>Cloud Scale: One Provider’s Global Footprint </vt:lpstr>
      <vt:lpstr>Cloud Scale: Growth</vt:lpstr>
      <vt:lpstr>Cloud Scale: Growth</vt:lpstr>
      <vt:lpstr>Cloud Scale: Pace of Innovation</vt:lpstr>
      <vt:lpstr>IT has often operated as a craft…</vt:lpstr>
      <vt:lpstr>PowerPoint Presentation</vt:lpstr>
      <vt:lpstr>Even when done perfectly – it’s not CLOUD SCALE</vt:lpstr>
      <vt:lpstr>PowerPoint Presentation</vt:lpstr>
      <vt:lpstr>Think about IT services and functions…</vt:lpstr>
      <vt:lpstr>How do you assess a service?</vt:lpstr>
      <vt:lpstr>Framework and process for Service Validation</vt:lpstr>
      <vt:lpstr>Framework and process for Service Validation</vt:lpstr>
      <vt:lpstr>Framework and process for Service Validation</vt:lpstr>
      <vt:lpstr>Examples of Cloud Services Deployed at Scale</vt:lpstr>
      <vt:lpstr>Next steps: formulating your cloud strategy</vt:lpstr>
      <vt:lpstr>PowerPoint Presentation</vt:lpstr>
    </vt:vector>
  </TitlesOfParts>
  <Company>Creative Measures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Internet2</dc:title>
  <dc:creator>Doug Howell</dc:creator>
  <cp:lastModifiedBy>Andrew Keating</cp:lastModifiedBy>
  <cp:revision>766</cp:revision>
  <dcterms:created xsi:type="dcterms:W3CDTF">2010-12-07T15:32:04Z</dcterms:created>
  <dcterms:modified xsi:type="dcterms:W3CDTF">2015-01-31T16:19:40Z</dcterms:modified>
</cp:coreProperties>
</file>