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29" r:id="rId2"/>
  </p:sldMasterIdLst>
  <p:notesMasterIdLst>
    <p:notesMasterId r:id="rId44"/>
  </p:notesMasterIdLst>
  <p:handoutMasterIdLst>
    <p:handoutMasterId r:id="rId45"/>
  </p:handoutMasterIdLst>
  <p:sldIdLst>
    <p:sldId id="851" r:id="rId3"/>
    <p:sldId id="1039" r:id="rId4"/>
    <p:sldId id="1047" r:id="rId5"/>
    <p:sldId id="1058" r:id="rId6"/>
    <p:sldId id="1059" r:id="rId7"/>
    <p:sldId id="1060" r:id="rId8"/>
    <p:sldId id="1061" r:id="rId9"/>
    <p:sldId id="1062" r:id="rId10"/>
    <p:sldId id="1064" r:id="rId11"/>
    <p:sldId id="1063" r:id="rId12"/>
    <p:sldId id="1065" r:id="rId13"/>
    <p:sldId id="999" r:id="rId14"/>
    <p:sldId id="1001" r:id="rId15"/>
    <p:sldId id="1048" r:id="rId16"/>
    <p:sldId id="1049" r:id="rId17"/>
    <p:sldId id="1002" r:id="rId18"/>
    <p:sldId id="1051" r:id="rId19"/>
    <p:sldId id="1052" r:id="rId20"/>
    <p:sldId id="1053" r:id="rId21"/>
    <p:sldId id="1003" r:id="rId22"/>
    <p:sldId id="1004" r:id="rId23"/>
    <p:sldId id="1005" r:id="rId24"/>
    <p:sldId id="1006" r:id="rId25"/>
    <p:sldId id="1008" r:id="rId26"/>
    <p:sldId id="1011" r:id="rId27"/>
    <p:sldId id="1012" r:id="rId28"/>
    <p:sldId id="1013" r:id="rId29"/>
    <p:sldId id="1014" r:id="rId30"/>
    <p:sldId id="1022" r:id="rId31"/>
    <p:sldId id="1056" r:id="rId32"/>
    <p:sldId id="1024" r:id="rId33"/>
    <p:sldId id="1025" r:id="rId34"/>
    <p:sldId id="1026" r:id="rId35"/>
    <p:sldId id="1027" r:id="rId36"/>
    <p:sldId id="1028" r:id="rId37"/>
    <p:sldId id="1029" r:id="rId38"/>
    <p:sldId id="1033" r:id="rId39"/>
    <p:sldId id="1034" r:id="rId40"/>
    <p:sldId id="1045" r:id="rId41"/>
    <p:sldId id="1044" r:id="rId42"/>
    <p:sldId id="1046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05B"/>
    <a:srgbClr val="E5D329"/>
    <a:srgbClr val="990000"/>
    <a:srgbClr val="006600"/>
    <a:srgbClr val="003300"/>
    <a:srgbClr val="99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437" autoAdjust="0"/>
  </p:normalViewPr>
  <p:slideViewPr>
    <p:cSldViewPr>
      <p:cViewPr varScale="1">
        <p:scale>
          <a:sx n="81" d="100"/>
          <a:sy n="81" d="100"/>
        </p:scale>
        <p:origin x="1596" y="78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832" y="-86"/>
      </p:cViewPr>
      <p:guideLst>
        <p:guide orient="horz" pos="3024"/>
        <p:guide pos="2304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FDE39-B9AC-4833-99B7-FCC8BF93ED1F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5DCC75-118E-4BA1-B075-5EF1A0CAC206}">
      <dgm:prSet phldrT="[Text]" custT="1"/>
      <dgm:spPr/>
      <dgm:t>
        <a:bodyPr/>
        <a:lstStyle/>
        <a:p>
          <a:r>
            <a:rPr lang="en-US" sz="1800" b="1" dirty="0" smtClean="0"/>
            <a:t>Planning</a:t>
          </a:r>
          <a:endParaRPr lang="en-US" sz="1800" b="1" dirty="0"/>
        </a:p>
      </dgm:t>
    </dgm:pt>
    <dgm:pt modelId="{5B8BEEF2-731D-435D-B604-6DA1AA0D55BF}" type="parTrans" cxnId="{3A2244A7-70FB-4242-B50B-0EF31C4B225B}">
      <dgm:prSet/>
      <dgm:spPr/>
      <dgm:t>
        <a:bodyPr/>
        <a:lstStyle/>
        <a:p>
          <a:endParaRPr lang="en-US"/>
        </a:p>
      </dgm:t>
    </dgm:pt>
    <dgm:pt modelId="{B2354526-D4F8-4B2B-998E-9AFF616FEE22}" type="sibTrans" cxnId="{3A2244A7-70FB-4242-B50B-0EF31C4B225B}">
      <dgm:prSet/>
      <dgm:spPr/>
      <dgm:t>
        <a:bodyPr/>
        <a:lstStyle/>
        <a:p>
          <a:endParaRPr lang="en-US" dirty="0"/>
        </a:p>
      </dgm:t>
    </dgm:pt>
    <dgm:pt modelId="{E5174C2E-2854-4F6A-BCBB-76C560CFE1CE}">
      <dgm:prSet phldrT="[Text]" custT="1"/>
      <dgm:spPr/>
      <dgm:t>
        <a:bodyPr/>
        <a:lstStyle/>
        <a:p>
          <a:r>
            <a:rPr lang="en-US" sz="1800" b="1" dirty="0" smtClean="0"/>
            <a:t>Implementation</a:t>
          </a:r>
          <a:endParaRPr lang="en-US" sz="1800" b="1" dirty="0"/>
        </a:p>
      </dgm:t>
    </dgm:pt>
    <dgm:pt modelId="{F1B8116B-5B2F-4B9A-B1DE-F5C371AE62B3}" type="parTrans" cxnId="{900C143B-3323-4F13-8F71-5F463148036A}">
      <dgm:prSet/>
      <dgm:spPr/>
      <dgm:t>
        <a:bodyPr/>
        <a:lstStyle/>
        <a:p>
          <a:endParaRPr lang="en-US"/>
        </a:p>
      </dgm:t>
    </dgm:pt>
    <dgm:pt modelId="{E4859C6C-BC58-4C7F-BB88-183026398BDC}" type="sibTrans" cxnId="{900C143B-3323-4F13-8F71-5F463148036A}">
      <dgm:prSet/>
      <dgm:spPr/>
      <dgm:t>
        <a:bodyPr/>
        <a:lstStyle/>
        <a:p>
          <a:endParaRPr lang="en-US" b="1" dirty="0"/>
        </a:p>
      </dgm:t>
    </dgm:pt>
    <dgm:pt modelId="{9E90030E-E3AF-4F5F-9997-05412C33F388}">
      <dgm:prSet phldrT="[Text]" custT="1"/>
      <dgm:spPr/>
      <dgm:t>
        <a:bodyPr/>
        <a:lstStyle/>
        <a:p>
          <a:pPr algn="ctr"/>
          <a:r>
            <a:rPr lang="en-US" sz="1800" b="1" dirty="0" smtClean="0"/>
            <a:t>Evaluation</a:t>
          </a:r>
          <a:endParaRPr lang="en-US" sz="1800" b="1" dirty="0"/>
        </a:p>
      </dgm:t>
    </dgm:pt>
    <dgm:pt modelId="{707D2BC1-4530-4F4F-9182-94DE7BB0789C}" type="parTrans" cxnId="{E507D302-320D-426A-BE1E-739431E6EB0B}">
      <dgm:prSet/>
      <dgm:spPr/>
      <dgm:t>
        <a:bodyPr/>
        <a:lstStyle/>
        <a:p>
          <a:endParaRPr lang="en-US"/>
        </a:p>
      </dgm:t>
    </dgm:pt>
    <dgm:pt modelId="{A99B7BB4-96E5-4706-927E-06B8550B780D}" type="sibTrans" cxnId="{E507D302-320D-426A-BE1E-739431E6EB0B}">
      <dgm:prSet/>
      <dgm:spPr/>
      <dgm:t>
        <a:bodyPr/>
        <a:lstStyle/>
        <a:p>
          <a:endParaRPr lang="en-US" dirty="0"/>
        </a:p>
      </dgm:t>
    </dgm:pt>
    <dgm:pt modelId="{02590074-2D21-4C83-A7C1-7A91E5957B96}">
      <dgm:prSet phldrT="[Text]" custT="1"/>
      <dgm:spPr/>
      <dgm:t>
        <a:bodyPr/>
        <a:lstStyle/>
        <a:p>
          <a:r>
            <a:rPr lang="en-US" sz="1800" b="1" dirty="0" smtClean="0"/>
            <a:t>Renewal/ Sustainability</a:t>
          </a:r>
          <a:endParaRPr lang="en-US" sz="1800" b="1" dirty="0"/>
        </a:p>
      </dgm:t>
    </dgm:pt>
    <dgm:pt modelId="{6A088A34-76DC-4D56-9B74-377A0F75A8B6}" type="sibTrans" cxnId="{C8B3B842-805C-4343-B17B-2F365E1C3AE5}">
      <dgm:prSet/>
      <dgm:spPr/>
      <dgm:t>
        <a:bodyPr/>
        <a:lstStyle/>
        <a:p>
          <a:endParaRPr lang="en-US" dirty="0"/>
        </a:p>
      </dgm:t>
    </dgm:pt>
    <dgm:pt modelId="{EA499F5D-819E-4E39-AF48-8AD21530DCC0}" type="parTrans" cxnId="{C8B3B842-805C-4343-B17B-2F365E1C3AE5}">
      <dgm:prSet/>
      <dgm:spPr/>
      <dgm:t>
        <a:bodyPr/>
        <a:lstStyle/>
        <a:p>
          <a:endParaRPr lang="en-US"/>
        </a:p>
      </dgm:t>
    </dgm:pt>
    <dgm:pt modelId="{E7821003-6029-49B1-979E-B734B14B0B60}" type="pres">
      <dgm:prSet presAssocID="{1DDFDE39-B9AC-4833-99B7-FCC8BF93ED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71132-B511-42C3-8270-BBA5FB8DDDC4}" type="pres">
      <dgm:prSet presAssocID="{CF5DCC75-118E-4BA1-B075-5EF1A0CAC206}" presName="node" presStyleLbl="node1" presStyleIdx="0" presStyleCnt="4" custScaleX="110377" custRadScaleRad="104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B5567-65A5-41A2-B7B8-00232326C4DF}" type="pres">
      <dgm:prSet presAssocID="{CF5DCC75-118E-4BA1-B075-5EF1A0CAC206}" presName="spNode" presStyleCnt="0"/>
      <dgm:spPr/>
      <dgm:t>
        <a:bodyPr/>
        <a:lstStyle/>
        <a:p>
          <a:endParaRPr lang="en-US"/>
        </a:p>
      </dgm:t>
    </dgm:pt>
    <dgm:pt modelId="{AE849AFE-822F-4353-A312-9D26E58CFC27}" type="pres">
      <dgm:prSet presAssocID="{B2354526-D4F8-4B2B-998E-9AFF616FEE2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EFB3B58-64CD-41FC-9C21-4C5F7276A570}" type="pres">
      <dgm:prSet presAssocID="{E5174C2E-2854-4F6A-BCBB-76C560CFE1CE}" presName="node" presStyleLbl="node1" presStyleIdx="1" presStyleCnt="4" custScaleX="124991" custRadScaleRad="100082" custRadScaleInc="-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9B05-B3CE-45F8-B441-227EE8A07CAF}" type="pres">
      <dgm:prSet presAssocID="{E5174C2E-2854-4F6A-BCBB-76C560CFE1CE}" presName="spNode" presStyleCnt="0"/>
      <dgm:spPr/>
      <dgm:t>
        <a:bodyPr/>
        <a:lstStyle/>
        <a:p>
          <a:endParaRPr lang="en-US"/>
        </a:p>
      </dgm:t>
    </dgm:pt>
    <dgm:pt modelId="{D128DE02-9978-4914-8117-B27729A86EED}" type="pres">
      <dgm:prSet presAssocID="{E4859C6C-BC58-4C7F-BB88-183026398BD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890E5C4-381D-4D2C-A125-A22F54A543F7}" type="pres">
      <dgm:prSet presAssocID="{9E90030E-E3AF-4F5F-9997-05412C33F388}" presName="node" presStyleLbl="node1" presStyleIdx="2" presStyleCnt="4" custScaleX="110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864DA-6807-449F-8097-4E3F7338D75E}" type="pres">
      <dgm:prSet presAssocID="{9E90030E-E3AF-4F5F-9997-05412C33F388}" presName="spNode" presStyleCnt="0"/>
      <dgm:spPr/>
      <dgm:t>
        <a:bodyPr/>
        <a:lstStyle/>
        <a:p>
          <a:endParaRPr lang="en-US"/>
        </a:p>
      </dgm:t>
    </dgm:pt>
    <dgm:pt modelId="{F5710248-7095-45BD-AF40-EA9014817273}" type="pres">
      <dgm:prSet presAssocID="{A99B7BB4-96E5-4706-927E-06B8550B780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B02AB31-01CF-454C-A31F-7F17A3370484}" type="pres">
      <dgm:prSet presAssocID="{02590074-2D21-4C83-A7C1-7A91E5957B96}" presName="node" presStyleLbl="node1" presStyleIdx="3" presStyleCnt="4" custScaleX="130380" custRadScaleRad="100082" custRadScaleInc="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18605-D385-4D38-B79D-3625E40BF137}" type="pres">
      <dgm:prSet presAssocID="{02590074-2D21-4C83-A7C1-7A91E5957B96}" presName="spNode" presStyleCnt="0"/>
      <dgm:spPr/>
      <dgm:t>
        <a:bodyPr/>
        <a:lstStyle/>
        <a:p>
          <a:endParaRPr lang="en-US"/>
        </a:p>
      </dgm:t>
    </dgm:pt>
    <dgm:pt modelId="{B5FE4658-11DB-4EB0-BAFE-FCBE58569E6A}" type="pres">
      <dgm:prSet presAssocID="{6A088A34-76DC-4D56-9B74-377A0F75A8B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A5C172E-C6F7-4FF4-89C4-1E59E4C371FD}" type="presOf" srcId="{CF5DCC75-118E-4BA1-B075-5EF1A0CAC206}" destId="{0E471132-B511-42C3-8270-BBA5FB8DDDC4}" srcOrd="0" destOrd="0" presId="urn:microsoft.com/office/officeart/2005/8/layout/cycle5"/>
    <dgm:cxn modelId="{CD5DE865-6FC4-45FD-B0B1-2881D285C686}" type="presOf" srcId="{E5174C2E-2854-4F6A-BCBB-76C560CFE1CE}" destId="{6EFB3B58-64CD-41FC-9C21-4C5F7276A570}" srcOrd="0" destOrd="0" presId="urn:microsoft.com/office/officeart/2005/8/layout/cycle5"/>
    <dgm:cxn modelId="{3A2244A7-70FB-4242-B50B-0EF31C4B225B}" srcId="{1DDFDE39-B9AC-4833-99B7-FCC8BF93ED1F}" destId="{CF5DCC75-118E-4BA1-B075-5EF1A0CAC206}" srcOrd="0" destOrd="0" parTransId="{5B8BEEF2-731D-435D-B604-6DA1AA0D55BF}" sibTransId="{B2354526-D4F8-4B2B-998E-9AFF616FEE22}"/>
    <dgm:cxn modelId="{E507D302-320D-426A-BE1E-739431E6EB0B}" srcId="{1DDFDE39-B9AC-4833-99B7-FCC8BF93ED1F}" destId="{9E90030E-E3AF-4F5F-9997-05412C33F388}" srcOrd="2" destOrd="0" parTransId="{707D2BC1-4530-4F4F-9182-94DE7BB0789C}" sibTransId="{A99B7BB4-96E5-4706-927E-06B8550B780D}"/>
    <dgm:cxn modelId="{CB024A8E-9A45-44C2-9A09-A20FCE80B2A0}" type="presOf" srcId="{B2354526-D4F8-4B2B-998E-9AFF616FEE22}" destId="{AE849AFE-822F-4353-A312-9D26E58CFC27}" srcOrd="0" destOrd="0" presId="urn:microsoft.com/office/officeart/2005/8/layout/cycle5"/>
    <dgm:cxn modelId="{15613E5D-3FE9-4ED1-A939-CC50EB800DB4}" type="presOf" srcId="{02590074-2D21-4C83-A7C1-7A91E5957B96}" destId="{1B02AB31-01CF-454C-A31F-7F17A3370484}" srcOrd="0" destOrd="0" presId="urn:microsoft.com/office/officeart/2005/8/layout/cycle5"/>
    <dgm:cxn modelId="{C8B3B842-805C-4343-B17B-2F365E1C3AE5}" srcId="{1DDFDE39-B9AC-4833-99B7-FCC8BF93ED1F}" destId="{02590074-2D21-4C83-A7C1-7A91E5957B96}" srcOrd="3" destOrd="0" parTransId="{EA499F5D-819E-4E39-AF48-8AD21530DCC0}" sibTransId="{6A088A34-76DC-4D56-9B74-377A0F75A8B6}"/>
    <dgm:cxn modelId="{156AB252-6FB4-499D-B689-12A8135F4014}" type="presOf" srcId="{A99B7BB4-96E5-4706-927E-06B8550B780D}" destId="{F5710248-7095-45BD-AF40-EA9014817273}" srcOrd="0" destOrd="0" presId="urn:microsoft.com/office/officeart/2005/8/layout/cycle5"/>
    <dgm:cxn modelId="{E903F685-661F-4C25-B928-55CE5D177278}" type="presOf" srcId="{E4859C6C-BC58-4C7F-BB88-183026398BDC}" destId="{D128DE02-9978-4914-8117-B27729A86EED}" srcOrd="0" destOrd="0" presId="urn:microsoft.com/office/officeart/2005/8/layout/cycle5"/>
    <dgm:cxn modelId="{461B420A-7523-41E6-9DAA-9262C99AAA70}" type="presOf" srcId="{1DDFDE39-B9AC-4833-99B7-FCC8BF93ED1F}" destId="{E7821003-6029-49B1-979E-B734B14B0B60}" srcOrd="0" destOrd="0" presId="urn:microsoft.com/office/officeart/2005/8/layout/cycle5"/>
    <dgm:cxn modelId="{900C143B-3323-4F13-8F71-5F463148036A}" srcId="{1DDFDE39-B9AC-4833-99B7-FCC8BF93ED1F}" destId="{E5174C2E-2854-4F6A-BCBB-76C560CFE1CE}" srcOrd="1" destOrd="0" parTransId="{F1B8116B-5B2F-4B9A-B1DE-F5C371AE62B3}" sibTransId="{E4859C6C-BC58-4C7F-BB88-183026398BDC}"/>
    <dgm:cxn modelId="{0B1BCBD2-97C8-4058-B88B-1707BECDA9AA}" type="presOf" srcId="{6A088A34-76DC-4D56-9B74-377A0F75A8B6}" destId="{B5FE4658-11DB-4EB0-BAFE-FCBE58569E6A}" srcOrd="0" destOrd="0" presId="urn:microsoft.com/office/officeart/2005/8/layout/cycle5"/>
    <dgm:cxn modelId="{3FB1AA03-AFDA-4B02-AC46-A42AB33BE14E}" type="presOf" srcId="{9E90030E-E3AF-4F5F-9997-05412C33F388}" destId="{F890E5C4-381D-4D2C-A125-A22F54A543F7}" srcOrd="0" destOrd="0" presId="urn:microsoft.com/office/officeart/2005/8/layout/cycle5"/>
    <dgm:cxn modelId="{7E40B454-1309-43B8-9777-FB480AEC49E1}" type="presParOf" srcId="{E7821003-6029-49B1-979E-B734B14B0B60}" destId="{0E471132-B511-42C3-8270-BBA5FB8DDDC4}" srcOrd="0" destOrd="0" presId="urn:microsoft.com/office/officeart/2005/8/layout/cycle5"/>
    <dgm:cxn modelId="{DE60BB55-8765-4DEE-B677-DBDE8EA4D247}" type="presParOf" srcId="{E7821003-6029-49B1-979E-B734B14B0B60}" destId="{287B5567-65A5-41A2-B7B8-00232326C4DF}" srcOrd="1" destOrd="0" presId="urn:microsoft.com/office/officeart/2005/8/layout/cycle5"/>
    <dgm:cxn modelId="{3F6B7710-6037-4381-8AF0-0C243E275E7F}" type="presParOf" srcId="{E7821003-6029-49B1-979E-B734B14B0B60}" destId="{AE849AFE-822F-4353-A312-9D26E58CFC27}" srcOrd="2" destOrd="0" presId="urn:microsoft.com/office/officeart/2005/8/layout/cycle5"/>
    <dgm:cxn modelId="{7A66814F-92C9-45D3-83E2-8103C5238A97}" type="presParOf" srcId="{E7821003-6029-49B1-979E-B734B14B0B60}" destId="{6EFB3B58-64CD-41FC-9C21-4C5F7276A570}" srcOrd="3" destOrd="0" presId="urn:microsoft.com/office/officeart/2005/8/layout/cycle5"/>
    <dgm:cxn modelId="{16B1460C-38E8-4FE6-BA0C-39B6F5858A10}" type="presParOf" srcId="{E7821003-6029-49B1-979E-B734B14B0B60}" destId="{A76E9B05-B3CE-45F8-B441-227EE8A07CAF}" srcOrd="4" destOrd="0" presId="urn:microsoft.com/office/officeart/2005/8/layout/cycle5"/>
    <dgm:cxn modelId="{9438FDE9-8CF6-44A9-B381-9C9CA315BD73}" type="presParOf" srcId="{E7821003-6029-49B1-979E-B734B14B0B60}" destId="{D128DE02-9978-4914-8117-B27729A86EED}" srcOrd="5" destOrd="0" presId="urn:microsoft.com/office/officeart/2005/8/layout/cycle5"/>
    <dgm:cxn modelId="{165C9465-3EC3-4DB8-B0B9-BA90C7B8DB8B}" type="presParOf" srcId="{E7821003-6029-49B1-979E-B734B14B0B60}" destId="{F890E5C4-381D-4D2C-A125-A22F54A543F7}" srcOrd="6" destOrd="0" presId="urn:microsoft.com/office/officeart/2005/8/layout/cycle5"/>
    <dgm:cxn modelId="{7EDB70B4-DC4F-4DB4-AA91-62FFC31A2215}" type="presParOf" srcId="{E7821003-6029-49B1-979E-B734B14B0B60}" destId="{DC4864DA-6807-449F-8097-4E3F7338D75E}" srcOrd="7" destOrd="0" presId="urn:microsoft.com/office/officeart/2005/8/layout/cycle5"/>
    <dgm:cxn modelId="{EC512113-D0F0-4A60-9080-A33CF3BDE9AE}" type="presParOf" srcId="{E7821003-6029-49B1-979E-B734B14B0B60}" destId="{F5710248-7095-45BD-AF40-EA9014817273}" srcOrd="8" destOrd="0" presId="urn:microsoft.com/office/officeart/2005/8/layout/cycle5"/>
    <dgm:cxn modelId="{9001B01D-34C9-4F25-BD2F-BF84387F5575}" type="presParOf" srcId="{E7821003-6029-49B1-979E-B734B14B0B60}" destId="{1B02AB31-01CF-454C-A31F-7F17A3370484}" srcOrd="9" destOrd="0" presId="urn:microsoft.com/office/officeart/2005/8/layout/cycle5"/>
    <dgm:cxn modelId="{61DD5D14-579D-46F4-8CC3-50B9B2B05602}" type="presParOf" srcId="{E7821003-6029-49B1-979E-B734B14B0B60}" destId="{C6818605-D385-4D38-B79D-3625E40BF137}" srcOrd="10" destOrd="0" presId="urn:microsoft.com/office/officeart/2005/8/layout/cycle5"/>
    <dgm:cxn modelId="{AA60E30C-B267-4E8C-8BE1-4612F5B83EAE}" type="presParOf" srcId="{E7821003-6029-49B1-979E-B734B14B0B60}" destId="{B5FE4658-11DB-4EB0-BAFE-FCBE58569E6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D5311-0459-4B82-AFDC-8D4DD6FBBF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68928-2005-4C94-B4E9-A6A4D099C10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Increase the organization’s velocity towards meeting strategic objectives </a:t>
          </a:r>
          <a:endParaRPr lang="en-US" sz="1600" b="1" u="sng" dirty="0">
            <a:solidFill>
              <a:srgbClr val="00B050"/>
            </a:solidFill>
          </a:endParaRPr>
        </a:p>
      </dgm:t>
    </dgm:pt>
    <dgm:pt modelId="{54A9A9AF-8EF4-4E0D-AC26-F54BC68DC4A5}" type="parTrans" cxnId="{2DFD04D1-AC14-430E-9C7F-D2D89A362EEA}">
      <dgm:prSet/>
      <dgm:spPr/>
      <dgm:t>
        <a:bodyPr/>
        <a:lstStyle/>
        <a:p>
          <a:endParaRPr lang="en-US" sz="1600"/>
        </a:p>
      </dgm:t>
    </dgm:pt>
    <dgm:pt modelId="{0BC091BB-2265-4A47-A1F9-48863505B6B0}" type="sibTrans" cxnId="{2DFD04D1-AC14-430E-9C7F-D2D89A362EEA}">
      <dgm:prSet/>
      <dgm:spPr/>
      <dgm:t>
        <a:bodyPr/>
        <a:lstStyle/>
        <a:p>
          <a:endParaRPr lang="en-US" sz="1600"/>
        </a:p>
      </dgm:t>
    </dgm:pt>
    <dgm:pt modelId="{49ACFC22-2E7F-4C89-86B4-5BC748C8076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Continually increase efficiency and drive down costs</a:t>
          </a:r>
          <a:endParaRPr lang="en-US" sz="1600" b="1" u="sng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gm:t>
    </dgm:pt>
    <dgm:pt modelId="{D6A14ECA-F642-47DF-88A7-9B33B7D8B917}" type="parTrans" cxnId="{6F70666C-AB55-455B-AA2C-C0E8EFA56686}">
      <dgm:prSet/>
      <dgm:spPr/>
      <dgm:t>
        <a:bodyPr/>
        <a:lstStyle/>
        <a:p>
          <a:endParaRPr lang="en-US" sz="1600"/>
        </a:p>
      </dgm:t>
    </dgm:pt>
    <dgm:pt modelId="{0E31D1BB-5E73-4710-81A2-153FC8572E3D}" type="sibTrans" cxnId="{6F70666C-AB55-455B-AA2C-C0E8EFA56686}">
      <dgm:prSet/>
      <dgm:spPr/>
      <dgm:t>
        <a:bodyPr/>
        <a:lstStyle/>
        <a:p>
          <a:endParaRPr lang="en-US" sz="1600"/>
        </a:p>
      </dgm:t>
    </dgm:pt>
    <dgm:pt modelId="{B78086F4-8D2F-4813-BB16-67A931C69B2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Minimize service outages</a:t>
          </a:r>
          <a:endParaRPr lang="en-US" sz="1600" b="1" u="sng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gm:t>
    </dgm:pt>
    <dgm:pt modelId="{0E781101-55B9-4E29-88F1-52560E0244CB}" type="parTrans" cxnId="{736E40BD-24A3-4055-9D7C-29649AD44C9F}">
      <dgm:prSet/>
      <dgm:spPr/>
      <dgm:t>
        <a:bodyPr/>
        <a:lstStyle/>
        <a:p>
          <a:endParaRPr lang="en-US" sz="1600"/>
        </a:p>
      </dgm:t>
    </dgm:pt>
    <dgm:pt modelId="{38C8E023-68AE-42BB-A654-97DADF47D228}" type="sibTrans" cxnId="{736E40BD-24A3-4055-9D7C-29649AD44C9F}">
      <dgm:prSet/>
      <dgm:spPr/>
      <dgm:t>
        <a:bodyPr/>
        <a:lstStyle/>
        <a:p>
          <a:endParaRPr lang="en-US" sz="1600"/>
        </a:p>
      </dgm:t>
    </dgm:pt>
    <dgm:pt modelId="{7E0E8B0F-BA6B-4050-B8EC-4A860E6C0EE3}">
      <dgm:prSet phldrT="[Text]"/>
      <dgm:spPr/>
      <dgm:t>
        <a:bodyPr/>
        <a:lstStyle/>
        <a:p>
          <a:endParaRPr lang="en-US" sz="1600" dirty="0"/>
        </a:p>
      </dgm:t>
    </dgm:pt>
    <dgm:pt modelId="{6A160153-73D8-41B4-928E-BF2EAA338AA8}" type="parTrans" cxnId="{B3930EBE-FFAB-413D-9405-EE048788DB2A}">
      <dgm:prSet/>
      <dgm:spPr/>
      <dgm:t>
        <a:bodyPr/>
        <a:lstStyle/>
        <a:p>
          <a:endParaRPr lang="en-US" sz="1600"/>
        </a:p>
      </dgm:t>
    </dgm:pt>
    <dgm:pt modelId="{75D48F64-135F-43D6-95DB-5A80AFE7A425}" type="sibTrans" cxnId="{B3930EBE-FFAB-413D-9405-EE048788DB2A}">
      <dgm:prSet/>
      <dgm:spPr/>
      <dgm:t>
        <a:bodyPr/>
        <a:lstStyle/>
        <a:p>
          <a:endParaRPr lang="en-US" sz="1600"/>
        </a:p>
      </dgm:t>
    </dgm:pt>
    <dgm:pt modelId="{D9FFCC89-8838-4F88-8333-52C8B5F1BE64}">
      <dgm:prSet phldrT="[Text]" custT="1"/>
      <dgm:spPr>
        <a:noFill/>
        <a:ln>
          <a:noFill/>
        </a:ln>
      </dgm:spPr>
      <dgm:t>
        <a:bodyPr/>
        <a:lstStyle/>
        <a:p>
          <a:endParaRPr lang="en-US" sz="1600" dirty="0"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gm:t>
    </dgm:pt>
    <dgm:pt modelId="{828CB11C-365F-44FA-B471-0AA1BFC275EC}" type="sibTrans" cxnId="{AB0885A3-7F47-4A7C-B45B-CB642E358182}">
      <dgm:prSet/>
      <dgm:spPr/>
      <dgm:t>
        <a:bodyPr/>
        <a:lstStyle/>
        <a:p>
          <a:endParaRPr lang="en-US" sz="1600"/>
        </a:p>
      </dgm:t>
    </dgm:pt>
    <dgm:pt modelId="{7479EF31-F257-429C-8BCE-C38084C47C2E}" type="parTrans" cxnId="{AB0885A3-7F47-4A7C-B45B-CB642E358182}">
      <dgm:prSet/>
      <dgm:spPr/>
      <dgm:t>
        <a:bodyPr/>
        <a:lstStyle/>
        <a:p>
          <a:endParaRPr lang="en-US" sz="1600"/>
        </a:p>
      </dgm:t>
    </dgm:pt>
    <dgm:pt modelId="{CD0FFCB9-E62F-465D-9F1C-B5D168F84809}" type="pres">
      <dgm:prSet presAssocID="{5C2D5311-0459-4B82-AFDC-8D4DD6FBB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6D8E2-D7EA-45DE-82C0-0C977CA674A2}" type="pres">
      <dgm:prSet presAssocID="{5C2D5311-0459-4B82-AFDC-8D4DD6FBBF83}" presName="radial" presStyleCnt="0">
        <dgm:presLayoutVars>
          <dgm:animLvl val="ctr"/>
        </dgm:presLayoutVars>
      </dgm:prSet>
      <dgm:spPr/>
    </dgm:pt>
    <dgm:pt modelId="{9E082ADC-D6E5-48BA-AD96-DAE5797FC12E}" type="pres">
      <dgm:prSet presAssocID="{D9FFCC89-8838-4F88-8333-52C8B5F1BE64}" presName="centerShape" presStyleLbl="vennNode1" presStyleIdx="0" presStyleCnt="4" custLinFactNeighborX="-1580"/>
      <dgm:spPr/>
      <dgm:t>
        <a:bodyPr/>
        <a:lstStyle/>
        <a:p>
          <a:endParaRPr lang="en-US"/>
        </a:p>
      </dgm:t>
    </dgm:pt>
    <dgm:pt modelId="{E2D47F0E-5AF4-434F-9067-01DF45C543C8}" type="pres">
      <dgm:prSet presAssocID="{A3368928-2005-4C94-B4E9-A6A4D099C10F}" presName="node" presStyleLbl="vennNode1" presStyleIdx="1" presStyleCnt="4" custScaleX="386689" custRadScaleRad="103524" custRadScaleInc="4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0A35F-E9DA-48E2-83B4-CA39748E7B26}" type="pres">
      <dgm:prSet presAssocID="{49ACFC22-2E7F-4C89-86B4-5BC748C8076C}" presName="node" presStyleLbl="vennNode1" presStyleIdx="2" presStyleCnt="4" custScaleX="329246" custScaleY="145363" custRadScaleRad="127908" custRadScaleInc="-4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C7220-6834-4153-9C9C-0B2526EDAF84}" type="pres">
      <dgm:prSet presAssocID="{B78086F4-8D2F-4813-BB16-67A931C69B2F}" presName="node" presStyleLbl="vennNode1" presStyleIdx="3" presStyleCnt="4" custScaleX="271464" custScaleY="145363" custRadScaleRad="125827" custRadScaleInc="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145CD-285F-440D-9CA3-C93447A459F2}" type="presOf" srcId="{5C2D5311-0459-4B82-AFDC-8D4DD6FBBF83}" destId="{CD0FFCB9-E62F-465D-9F1C-B5D168F84809}" srcOrd="0" destOrd="0" presId="urn:microsoft.com/office/officeart/2005/8/layout/radial3"/>
    <dgm:cxn modelId="{6F70666C-AB55-455B-AA2C-C0E8EFA56686}" srcId="{D9FFCC89-8838-4F88-8333-52C8B5F1BE64}" destId="{49ACFC22-2E7F-4C89-86B4-5BC748C8076C}" srcOrd="1" destOrd="0" parTransId="{D6A14ECA-F642-47DF-88A7-9B33B7D8B917}" sibTransId="{0E31D1BB-5E73-4710-81A2-153FC8572E3D}"/>
    <dgm:cxn modelId="{8BCC5F38-F9C7-4068-94A5-8C4305DD610C}" type="presOf" srcId="{A3368928-2005-4C94-B4E9-A6A4D099C10F}" destId="{E2D47F0E-5AF4-434F-9067-01DF45C543C8}" srcOrd="0" destOrd="0" presId="urn:microsoft.com/office/officeart/2005/8/layout/radial3"/>
    <dgm:cxn modelId="{B3930EBE-FFAB-413D-9405-EE048788DB2A}" srcId="{5C2D5311-0459-4B82-AFDC-8D4DD6FBBF83}" destId="{7E0E8B0F-BA6B-4050-B8EC-4A860E6C0EE3}" srcOrd="1" destOrd="0" parTransId="{6A160153-73D8-41B4-928E-BF2EAA338AA8}" sibTransId="{75D48F64-135F-43D6-95DB-5A80AFE7A425}"/>
    <dgm:cxn modelId="{BFA4702F-6E17-4ACF-A507-279A00F7BC1A}" type="presOf" srcId="{49ACFC22-2E7F-4C89-86B4-5BC748C8076C}" destId="{17D0A35F-E9DA-48E2-83B4-CA39748E7B26}" srcOrd="0" destOrd="0" presId="urn:microsoft.com/office/officeart/2005/8/layout/radial3"/>
    <dgm:cxn modelId="{CCC1ACCD-2257-4F1B-9C8A-1EA7F4C89D68}" type="presOf" srcId="{D9FFCC89-8838-4F88-8333-52C8B5F1BE64}" destId="{9E082ADC-D6E5-48BA-AD96-DAE5797FC12E}" srcOrd="0" destOrd="0" presId="urn:microsoft.com/office/officeart/2005/8/layout/radial3"/>
    <dgm:cxn modelId="{AB0885A3-7F47-4A7C-B45B-CB642E358182}" srcId="{5C2D5311-0459-4B82-AFDC-8D4DD6FBBF83}" destId="{D9FFCC89-8838-4F88-8333-52C8B5F1BE64}" srcOrd="0" destOrd="0" parTransId="{7479EF31-F257-429C-8BCE-C38084C47C2E}" sibTransId="{828CB11C-365F-44FA-B471-0AA1BFC275EC}"/>
    <dgm:cxn modelId="{81F24570-8EBC-4863-A4CF-913704D62486}" type="presOf" srcId="{B78086F4-8D2F-4813-BB16-67A931C69B2F}" destId="{4AFC7220-6834-4153-9C9C-0B2526EDAF84}" srcOrd="0" destOrd="0" presId="urn:microsoft.com/office/officeart/2005/8/layout/radial3"/>
    <dgm:cxn modelId="{736E40BD-24A3-4055-9D7C-29649AD44C9F}" srcId="{D9FFCC89-8838-4F88-8333-52C8B5F1BE64}" destId="{B78086F4-8D2F-4813-BB16-67A931C69B2F}" srcOrd="2" destOrd="0" parTransId="{0E781101-55B9-4E29-88F1-52560E0244CB}" sibTransId="{38C8E023-68AE-42BB-A654-97DADF47D228}"/>
    <dgm:cxn modelId="{2DFD04D1-AC14-430E-9C7F-D2D89A362EEA}" srcId="{D9FFCC89-8838-4F88-8333-52C8B5F1BE64}" destId="{A3368928-2005-4C94-B4E9-A6A4D099C10F}" srcOrd="0" destOrd="0" parTransId="{54A9A9AF-8EF4-4E0D-AC26-F54BC68DC4A5}" sibTransId="{0BC091BB-2265-4A47-A1F9-48863505B6B0}"/>
    <dgm:cxn modelId="{A72D5398-BDE9-4EA3-AB11-C083F0D9C333}" type="presParOf" srcId="{CD0FFCB9-E62F-465D-9F1C-B5D168F84809}" destId="{54C6D8E2-D7EA-45DE-82C0-0C977CA674A2}" srcOrd="0" destOrd="0" presId="urn:microsoft.com/office/officeart/2005/8/layout/radial3"/>
    <dgm:cxn modelId="{E05DAAA2-2718-416D-9A17-1488EF411213}" type="presParOf" srcId="{54C6D8E2-D7EA-45DE-82C0-0C977CA674A2}" destId="{9E082ADC-D6E5-48BA-AD96-DAE5797FC12E}" srcOrd="0" destOrd="0" presId="urn:microsoft.com/office/officeart/2005/8/layout/radial3"/>
    <dgm:cxn modelId="{B4864639-C0C7-4C49-A327-FA058FA64E0D}" type="presParOf" srcId="{54C6D8E2-D7EA-45DE-82C0-0C977CA674A2}" destId="{E2D47F0E-5AF4-434F-9067-01DF45C543C8}" srcOrd="1" destOrd="0" presId="urn:microsoft.com/office/officeart/2005/8/layout/radial3"/>
    <dgm:cxn modelId="{790871DE-B9A1-4B1C-A692-1B95C07EEB03}" type="presParOf" srcId="{54C6D8E2-D7EA-45DE-82C0-0C977CA674A2}" destId="{17D0A35F-E9DA-48E2-83B4-CA39748E7B26}" srcOrd="2" destOrd="0" presId="urn:microsoft.com/office/officeart/2005/8/layout/radial3"/>
    <dgm:cxn modelId="{156C03DF-ED2C-4E1E-A7E0-3459F6D7E78B}" type="presParOf" srcId="{54C6D8E2-D7EA-45DE-82C0-0C977CA674A2}" destId="{4AFC7220-6834-4153-9C9C-0B2526EDAF8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71132-B511-42C3-8270-BBA5FB8DDDC4}">
      <dsp:nvSpPr>
        <dsp:cNvPr id="0" name=""/>
        <dsp:cNvSpPr/>
      </dsp:nvSpPr>
      <dsp:spPr>
        <a:xfrm>
          <a:off x="3279675" y="0"/>
          <a:ext cx="1712042" cy="100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Planning</a:t>
          </a:r>
          <a:endParaRPr lang="en-US" sz="1800" b="1" kern="1200" dirty="0"/>
        </a:p>
      </dsp:txBody>
      <dsp:txXfrm>
        <a:off x="3328892" y="49217"/>
        <a:ext cx="1613608" cy="909772"/>
      </dsp:txXfrm>
    </dsp:sp>
    <dsp:sp modelId="{AE849AFE-822F-4353-A312-9D26E58CFC27}">
      <dsp:nvSpPr>
        <dsp:cNvPr id="0" name=""/>
        <dsp:cNvSpPr/>
      </dsp:nvSpPr>
      <dsp:spPr>
        <a:xfrm>
          <a:off x="2470438" y="504702"/>
          <a:ext cx="3333100" cy="3333100"/>
        </a:xfrm>
        <a:custGeom>
          <a:avLst/>
          <a:gdLst/>
          <a:ahLst/>
          <a:cxnLst/>
          <a:rect l="0" t="0" r="0" b="0"/>
          <a:pathLst>
            <a:path>
              <a:moveTo>
                <a:pt x="2704568" y="362744"/>
              </a:moveTo>
              <a:arcTo wR="1666550" hR="1666550" stAng="18511491" swAng="14257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3B58-64CD-41FC-9C21-4C5F7276A570}">
      <dsp:nvSpPr>
        <dsp:cNvPr id="0" name=""/>
        <dsp:cNvSpPr/>
      </dsp:nvSpPr>
      <dsp:spPr>
        <a:xfrm>
          <a:off x="4832887" y="1600081"/>
          <a:ext cx="1938718" cy="100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Implementation</a:t>
          </a:r>
          <a:endParaRPr lang="en-US" sz="1800" b="1" kern="1200" dirty="0"/>
        </a:p>
      </dsp:txBody>
      <dsp:txXfrm>
        <a:off x="4882104" y="1649298"/>
        <a:ext cx="1840284" cy="909772"/>
      </dsp:txXfrm>
    </dsp:sp>
    <dsp:sp modelId="{D128DE02-9978-4914-8117-B27729A86EED}">
      <dsp:nvSpPr>
        <dsp:cNvPr id="0" name=""/>
        <dsp:cNvSpPr/>
      </dsp:nvSpPr>
      <dsp:spPr>
        <a:xfrm>
          <a:off x="2470837" y="504138"/>
          <a:ext cx="3333100" cy="3333100"/>
        </a:xfrm>
        <a:custGeom>
          <a:avLst/>
          <a:gdLst/>
          <a:ahLst/>
          <a:cxnLst/>
          <a:rect l="0" t="0" r="0" b="0"/>
          <a:pathLst>
            <a:path>
              <a:moveTo>
                <a:pt x="3191414" y="2338994"/>
              </a:moveTo>
              <a:arcTo wR="1666550" hR="1666550" stAng="1427809" swAng="16073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0E5C4-381D-4D2C-A125-A22F54A543F7}">
      <dsp:nvSpPr>
        <dsp:cNvPr id="0" name=""/>
        <dsp:cNvSpPr/>
      </dsp:nvSpPr>
      <dsp:spPr>
        <a:xfrm>
          <a:off x="3279675" y="3334147"/>
          <a:ext cx="1712042" cy="100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Evaluation</a:t>
          </a:r>
          <a:endParaRPr lang="en-US" sz="1800" b="1" kern="1200" dirty="0"/>
        </a:p>
      </dsp:txBody>
      <dsp:txXfrm>
        <a:off x="3328892" y="3383364"/>
        <a:ext cx="1613608" cy="909772"/>
      </dsp:txXfrm>
    </dsp:sp>
    <dsp:sp modelId="{F5710248-7095-45BD-AF40-EA9014817273}">
      <dsp:nvSpPr>
        <dsp:cNvPr id="0" name=""/>
        <dsp:cNvSpPr/>
      </dsp:nvSpPr>
      <dsp:spPr>
        <a:xfrm>
          <a:off x="2467455" y="504138"/>
          <a:ext cx="3333100" cy="3333100"/>
        </a:xfrm>
        <a:custGeom>
          <a:avLst/>
          <a:gdLst/>
          <a:ahLst/>
          <a:cxnLst/>
          <a:rect l="0" t="0" r="0" b="0"/>
          <a:pathLst>
            <a:path>
              <a:moveTo>
                <a:pt x="608443" y="2954105"/>
              </a:moveTo>
              <a:arcTo wR="1666550" hR="1666550" stAng="7764793" swAng="16073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2AB31-01CF-454C-A31F-7F17A3370484}">
      <dsp:nvSpPr>
        <dsp:cNvPr id="0" name=""/>
        <dsp:cNvSpPr/>
      </dsp:nvSpPr>
      <dsp:spPr>
        <a:xfrm>
          <a:off x="1457993" y="1600081"/>
          <a:ext cx="2022306" cy="100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Renewal/ Sustainability</a:t>
          </a:r>
          <a:endParaRPr lang="en-US" sz="1800" b="1" kern="1200" dirty="0"/>
        </a:p>
      </dsp:txBody>
      <dsp:txXfrm>
        <a:off x="1507210" y="1649298"/>
        <a:ext cx="1923872" cy="909772"/>
      </dsp:txXfrm>
    </dsp:sp>
    <dsp:sp modelId="{B5FE4658-11DB-4EB0-BAFE-FCBE58569E6A}">
      <dsp:nvSpPr>
        <dsp:cNvPr id="0" name=""/>
        <dsp:cNvSpPr/>
      </dsp:nvSpPr>
      <dsp:spPr>
        <a:xfrm>
          <a:off x="2467855" y="504702"/>
          <a:ext cx="3333100" cy="3333100"/>
        </a:xfrm>
        <a:custGeom>
          <a:avLst/>
          <a:gdLst/>
          <a:ahLst/>
          <a:cxnLst/>
          <a:rect l="0" t="0" r="0" b="0"/>
          <a:pathLst>
            <a:path>
              <a:moveTo>
                <a:pt x="191166" y="891545"/>
              </a:moveTo>
              <a:arcTo wR="1666550" hR="1666550" stAng="12462750" swAng="14257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2ADC-D6E5-48BA-AD96-DAE5797FC12E}">
      <dsp:nvSpPr>
        <dsp:cNvPr id="0" name=""/>
        <dsp:cNvSpPr/>
      </dsp:nvSpPr>
      <dsp:spPr>
        <a:xfrm>
          <a:off x="1830036" y="1022206"/>
          <a:ext cx="1653331" cy="165333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sp:txBody>
      <dsp:txXfrm>
        <a:off x="2072161" y="1264331"/>
        <a:ext cx="1169081" cy="1169081"/>
      </dsp:txXfrm>
    </dsp:sp>
    <dsp:sp modelId="{E2D47F0E-5AF4-434F-9067-01DF45C543C8}">
      <dsp:nvSpPr>
        <dsp:cNvPr id="0" name=""/>
        <dsp:cNvSpPr/>
      </dsp:nvSpPr>
      <dsp:spPr>
        <a:xfrm>
          <a:off x="1247790" y="25131"/>
          <a:ext cx="3196625" cy="82666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Increase the organization’s velocity towards meeting strategic objectives </a:t>
          </a:r>
          <a:endParaRPr lang="en-US" sz="1600" b="1" u="sng" kern="1200" dirty="0">
            <a:solidFill>
              <a:srgbClr val="00B050"/>
            </a:solidFill>
          </a:endParaRPr>
        </a:p>
      </dsp:txBody>
      <dsp:txXfrm>
        <a:off x="1715925" y="146193"/>
        <a:ext cx="2260355" cy="584541"/>
      </dsp:txXfrm>
    </dsp:sp>
    <dsp:sp modelId="{17D0A35F-E9DA-48E2-83B4-CA39748E7B26}">
      <dsp:nvSpPr>
        <dsp:cNvPr id="0" name=""/>
        <dsp:cNvSpPr/>
      </dsp:nvSpPr>
      <dsp:spPr>
        <a:xfrm>
          <a:off x="2917035" y="1962594"/>
          <a:ext cx="2721764" cy="120166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Continually increase efficiency and drive down costs</a:t>
          </a:r>
          <a:endParaRPr lang="en-US" sz="1600" b="1" u="sng" kern="1200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sp:txBody>
      <dsp:txXfrm>
        <a:off x="3315628" y="2138574"/>
        <a:ext cx="1924578" cy="849706"/>
      </dsp:txXfrm>
    </dsp:sp>
    <dsp:sp modelId="{4AFC7220-6834-4153-9C9C-0B2526EDAF84}">
      <dsp:nvSpPr>
        <dsp:cNvPr id="0" name=""/>
        <dsp:cNvSpPr/>
      </dsp:nvSpPr>
      <dsp:spPr>
        <a:xfrm>
          <a:off x="0" y="1889553"/>
          <a:ext cx="2244100" cy="120166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Minimize service outages</a:t>
          </a:r>
          <a:endParaRPr lang="en-US" sz="1600" b="1" u="sng" kern="1200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sp:txBody>
      <dsp:txXfrm>
        <a:off x="328641" y="2065533"/>
        <a:ext cx="1586818" cy="84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fld id="{DCB8CB35-0B75-4E1D-BD99-CD1C78027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1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4561"/>
            <a:ext cx="513913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fld id="{6DFCD8A8-646F-4089-9F8F-B16C0D469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CD8A8-646F-4089-9F8F-B16C0D4699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243C3-7431-4D0C-868B-984465D06A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2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243C3-7431-4D0C-868B-984465D06A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2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243C3-7431-4D0C-868B-984465D06A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23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6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CD8A8-646F-4089-9F8F-B16C0D4699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8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project data as well as incident or problem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0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9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5B68-A347-46AA-B97F-F4BD67C85D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5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b="1" dirty="0">
                <a:cs typeface="Times New Roman" panose="02020603050405020304" pitchFamily="18" charset="0"/>
              </a:rPr>
              <a:t>Strategy Direction III: Emerging Technologies</a:t>
            </a:r>
            <a:r>
              <a:rPr lang="en-US" dirty="0">
                <a:cs typeface="Times New Roman" panose="02020603050405020304" pitchFamily="18" charset="0"/>
              </a:rPr>
              <a:t/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175308" indent="-175308" defTabSz="934974">
              <a:buFontTx/>
              <a:buChar char="-"/>
              <a:defRPr/>
            </a:pPr>
            <a:r>
              <a:rPr lang="en-US" dirty="0">
                <a:cs typeface="Times New Roman" panose="02020603050405020304" pitchFamily="18" charset="0"/>
              </a:rPr>
              <a:t>Strategy I – A: Advance effective teaching and learning everywhere through state-of-the-art technology.</a:t>
            </a:r>
          </a:p>
          <a:p>
            <a:pPr marL="175308" indent="-175308" defTabSz="934974">
              <a:buFontTx/>
              <a:buChar char="-"/>
              <a:defRPr/>
            </a:pPr>
            <a:r>
              <a:rPr lang="en-US" dirty="0">
                <a:cs typeface="Times New Roman" panose="02020603050405020304" pitchFamily="18" charset="0"/>
              </a:rPr>
              <a:t>Strategy I – B: Enhance learning through technology-based experiential and co-curricular opportunities.</a:t>
            </a:r>
          </a:p>
          <a:p>
            <a:pPr marL="175308" indent="-175308" defTabSz="934974">
              <a:buFontTx/>
              <a:buChar char="-"/>
              <a:defRPr/>
            </a:pPr>
            <a:r>
              <a:rPr lang="en-US" dirty="0">
                <a:cs typeface="Times New Roman" panose="02020603050405020304" pitchFamily="18" charset="0"/>
              </a:rPr>
              <a:t>Strategy I – C: Develop comprehensive, efficient, and sustainable technology systems to support teaching and learning, planning and decision-making, and administrative processes.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5B68-A347-46AA-B97F-F4BD67C85D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5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During</a:t>
            </a:r>
            <a:r>
              <a:rPr lang="en-US" baseline="0" dirty="0" smtClean="0"/>
              <a:t> the first year of the new Office of Technology, the staff focused on three areas of improvement:</a:t>
            </a:r>
          </a:p>
          <a:p>
            <a:endParaRPr lang="en-US" dirty="0" smtClean="0"/>
          </a:p>
          <a:p>
            <a:r>
              <a:rPr lang="en-US" b="1" dirty="0" smtClean="0"/>
              <a:t>Capacity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network bandwidth was increased.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Internet services were reconfigured to provide more reliability.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Network storage was reconfigured to provide more network storage.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Access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Wireless network access was improved and expanded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Network restrictions were lessen (without compromising security)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Support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The Technology Support Center adopted a new support methodology that led to more efficient and faster technology support for the campus community.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A new technology notification system has been implemented to inform</a:t>
            </a:r>
            <a:r>
              <a:rPr lang="en-US" b="0" baseline="0" dirty="0" smtClean="0"/>
              <a:t> the University community of technology-related issues.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2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09BC4-0260-456D-B4E4-5C54E6EF2AB0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13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9FB9-0606-4A5E-920D-AFF87C973A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48F3-CC69-486B-9555-8A199148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38D0-26DC-4798-B9EE-C13F4B4506C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B4A4-856B-4AA8-B730-25F43769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9FB9-0606-4A5E-920D-AFF87C973A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48F3-CC69-486B-9555-8A199148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F78A-1D62-CD41-95D7-B3BA5F999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ERP Replacement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F78A-1D62-CD41-95D7-B3BA5F999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DA92-BDEE-B84F-B0A9-D164BB461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8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F78A-1D62-CD41-95D7-B3BA5F999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DA92-BDEE-B84F-B0A9-D164BB461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F78A-1D62-CD41-95D7-B3BA5F999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DA92-BDEE-B84F-B0A9-D164BB461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F78A-1D62-CD41-95D7-B3BA5F999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DA92-BDEE-B84F-B0A9-D164BB461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3D954-E8D7-40AE-9C7E-AED126C6AC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7A97-5C20-47C5-B539-DBC63541EA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3D954-E8D7-40AE-9C7E-AED126C6AC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7A97-5C20-47C5-B539-DBC63541EA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0.jpeg"/><Relationship Id="rId7" Type="http://schemas.openxmlformats.org/officeDocument/2006/relationships/image" Target="../media/image6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16640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Verdana"/>
                <a:cs typeface="Verdana"/>
              </a:rPr>
              <a:t>EXPLORATION: </a:t>
            </a:r>
          </a:p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Verdana"/>
                <a:cs typeface="Verdana"/>
              </a:rPr>
              <a:t>ITSM + PPM EVOLUTION IN IT MANAGEMENT</a:t>
            </a:r>
          </a:p>
        </p:txBody>
      </p:sp>
      <p:pic>
        <p:nvPicPr>
          <p:cNvPr id="2" name="Picture 1" descr="TeamDynami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4114800" cy="685800"/>
          </a:xfrm>
          <a:prstGeom prst="rect">
            <a:avLst/>
          </a:prstGeom>
        </p:spPr>
      </p:pic>
      <p:pic>
        <p:nvPicPr>
          <p:cNvPr id="3" name="Picture 2" descr="Lewis-University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114800" cy="42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8480605">
            <a:off x="2348815" y="2500795"/>
            <a:ext cx="2667171" cy="47482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480605">
            <a:off x="4149963" y="946210"/>
            <a:ext cx="2667171" cy="4678057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1" y="380999"/>
            <a:ext cx="9144000" cy="9269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HelveticaNeueLT Std"/>
                <a:cs typeface="Arial" pitchFamily="34" charset="0"/>
              </a:rPr>
              <a:t>Successful Technology Operations</a:t>
            </a:r>
            <a:endParaRPr lang="en-US" sz="4000" b="1" dirty="0">
              <a:solidFill>
                <a:schemeClr val="tx1"/>
              </a:solidFill>
              <a:latin typeface="HelveticaNeueLT Std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50297"/>
              </p:ext>
            </p:extLst>
          </p:nvPr>
        </p:nvGraphicFramePr>
        <p:xfrm>
          <a:off x="480767" y="2057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182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NeueLT Std"/>
              </a:rPr>
              <a:t>PPM</a:t>
            </a:r>
            <a:endParaRPr lang="en-US" b="1" dirty="0">
              <a:latin typeface="HelveticaNeueLT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06" y="5181600"/>
            <a:ext cx="108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HelveticaNeueLT Std"/>
              </a:rPr>
              <a:t>ITSM</a:t>
            </a:r>
            <a:endParaRPr lang="en-US" b="1" dirty="0"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63829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Initial Results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34" y="1773435"/>
            <a:ext cx="4331154" cy="3657600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Better, more appropriate technology services</a:t>
            </a:r>
          </a:p>
          <a:p>
            <a:r>
              <a:rPr lang="en-US" sz="2800" b="1" dirty="0"/>
              <a:t>Positive community feedback</a:t>
            </a:r>
          </a:p>
          <a:p>
            <a:pPr lvl="1"/>
            <a:r>
              <a:rPr lang="en-US" sz="2400" b="1" dirty="0"/>
              <a:t>Greater collaborating</a:t>
            </a:r>
          </a:p>
          <a:p>
            <a:pPr lvl="1"/>
            <a:r>
              <a:rPr lang="en-US" sz="2400" b="1" dirty="0"/>
              <a:t>Greater community involvement</a:t>
            </a:r>
          </a:p>
          <a:p>
            <a:r>
              <a:rPr lang="en-US" sz="2800" b="1" dirty="0"/>
              <a:t>Time consuming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3111" y="2324251"/>
            <a:ext cx="3923116" cy="25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55336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Verdana"/>
                <a:cs typeface="Verdana"/>
              </a:rPr>
              <a:t>Higher Education Industry Trends</a:t>
            </a:r>
          </a:p>
        </p:txBody>
      </p:sp>
      <p:pic>
        <p:nvPicPr>
          <p:cNvPr id="2" name="Picture 1" descr="TeamDynam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86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0.gstatic.com/images?q=tbn:ANd9GcSQcNsXf7_7xoMExYsBn6yaCd1bwm5hUhHMVVWJrj_t70oRtg8x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71204"/>
            <a:ext cx="2514600" cy="1567199"/>
          </a:xfrm>
          <a:prstGeom prst="rect">
            <a:avLst/>
          </a:prstGeom>
          <a:noFill/>
        </p:spPr>
      </p:pic>
      <p:pic>
        <p:nvPicPr>
          <p:cNvPr id="26" name="Picture 13" descr="jcc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668" y="2444814"/>
            <a:ext cx="13906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unh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1" y="4572004"/>
            <a:ext cx="2109051" cy="395447"/>
          </a:xfrm>
          <a:prstGeom prst="rect">
            <a:avLst/>
          </a:prstGeom>
        </p:spPr>
      </p:pic>
      <p:pic>
        <p:nvPicPr>
          <p:cNvPr id="31" name="Picture 30" descr="portlandstateuniversi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953001"/>
            <a:ext cx="2209800" cy="448172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2158" y="1871666"/>
            <a:ext cx="3443287" cy="4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http://brand.colorado.edu/sites/default/files/images-wysiwyg/tmb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5809" y="3429001"/>
            <a:ext cx="2274043" cy="1179134"/>
          </a:xfrm>
          <a:prstGeom prst="rect">
            <a:avLst/>
          </a:prstGeom>
          <a:noFill/>
        </p:spPr>
      </p:pic>
      <p:pic>
        <p:nvPicPr>
          <p:cNvPr id="37" name="Picture 10" descr="http://prof.fsu.edu/img/fsuLogoStack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4365" y="762004"/>
            <a:ext cx="1116324" cy="1054735"/>
          </a:xfrm>
          <a:prstGeom prst="rect">
            <a:avLst/>
          </a:prstGeom>
          <a:noFill/>
        </p:spPr>
      </p:pic>
      <p:pic>
        <p:nvPicPr>
          <p:cNvPr id="38" name="Picture 12" descr="http://chapmanresearch.mcgill.ca/GogartenJan/McGill%20University%20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1" y="3867153"/>
            <a:ext cx="2012883" cy="476249"/>
          </a:xfrm>
          <a:prstGeom prst="rect">
            <a:avLst/>
          </a:prstGeom>
          <a:noFill/>
        </p:spPr>
      </p:pic>
      <p:pic>
        <p:nvPicPr>
          <p:cNvPr id="41" name="Picture 18" descr="http://www2.byui.edu/identity/brand/images/byui_logo.gif"/>
          <p:cNvPicPr>
            <a:picLocks noChangeAspect="1" noChangeArrowheads="1"/>
          </p:cNvPicPr>
          <p:nvPr/>
        </p:nvPicPr>
        <p:blipFill>
          <a:blip r:embed="rId11"/>
          <a:srcRect l="36730" r="37018"/>
          <a:stretch>
            <a:fillRect/>
          </a:stretch>
        </p:blipFill>
        <p:spPr bwMode="auto">
          <a:xfrm>
            <a:off x="515740" y="2438360"/>
            <a:ext cx="1076325" cy="708109"/>
          </a:xfrm>
          <a:prstGeom prst="rect">
            <a:avLst/>
          </a:prstGeom>
          <a:noFill/>
        </p:spPr>
      </p:pic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4572002"/>
            <a:ext cx="2828925" cy="5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0" descr="http://dlnenterprise.com/images/CSCC%20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29487" y="2559608"/>
            <a:ext cx="1066800" cy="645081"/>
          </a:xfrm>
          <a:prstGeom prst="rect">
            <a:avLst/>
          </a:prstGeom>
          <a:noFill/>
        </p:spPr>
      </p:pic>
      <p:pic>
        <p:nvPicPr>
          <p:cNvPr id="49154" name="Picture 2" descr="https://encrypted-tbn3.gstatic.com/images?q=tbn:ANd9GcS1FFn4a_HHCCI-2Yo85YQxTkRF_ofOKlUaLNHCTshD4Xg83_eBbQ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933" y="2438403"/>
            <a:ext cx="885087" cy="934873"/>
          </a:xfrm>
          <a:prstGeom prst="rect">
            <a:avLst/>
          </a:prstGeom>
          <a:noFill/>
        </p:spPr>
      </p:pic>
      <p:pic>
        <p:nvPicPr>
          <p:cNvPr id="49158" name="Picture 6" descr="https://encrypted-tbn1.gstatic.com/images?q=tbn:ANd9GcT73POhNThWTDClZUb_JmdVxYhRJIGxW112wBANVJEC4zriCPQiA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40601" y="2460303"/>
            <a:ext cx="1066800" cy="1230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7" y="5132744"/>
            <a:ext cx="1004888" cy="10162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9" y="5254583"/>
            <a:ext cx="259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3" y="3535247"/>
            <a:ext cx="983559" cy="83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29" y="3039747"/>
            <a:ext cx="1497745" cy="633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1117510"/>
            <a:ext cx="1043823" cy="122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0" y="3601655"/>
            <a:ext cx="1286805" cy="12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050"/>
            <a:ext cx="2809875" cy="7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02268"/>
            <a:ext cx="9677400" cy="132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816"/>
            <a:ext cx="7924800" cy="492598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90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48200" cy="415170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991" y="3124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Shifting Paradigms</a:t>
            </a:r>
          </a:p>
        </p:txBody>
      </p:sp>
    </p:spTree>
    <p:extLst>
      <p:ext uri="{BB962C8B-B14F-4D97-AF65-F5344CB8AC3E}">
        <p14:creationId xmlns:p14="http://schemas.microsoft.com/office/powerpoint/2010/main" val="9348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MIbA7F0UML5Bhud6hHyM5Yqt5_ihIIGO59S7ljqBSstY6W9UP8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8368"/>
          <a:stretch/>
        </p:blipFill>
        <p:spPr bwMode="auto">
          <a:xfrm>
            <a:off x="3655213" y="1597393"/>
            <a:ext cx="2776760" cy="131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xC_jgkThMbuyvSbFTGsLTt980czp9ndzfOlhKs8h2OpUTVOMaL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" t="9625" b="6999"/>
          <a:stretch/>
        </p:blipFill>
        <p:spPr bwMode="auto">
          <a:xfrm>
            <a:off x="394897" y="1052100"/>
            <a:ext cx="2885930" cy="240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6" y="1506610"/>
            <a:ext cx="2097645" cy="1499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783" y="3631425"/>
            <a:ext cx="304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Move Big Rocks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5952" y="3646180"/>
            <a:ext cx="234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Keep the trains running </a:t>
            </a:r>
            <a:b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</a:br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Ops/Change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868" y="3661243"/>
            <a:ext cx="2456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Fix Stuff that’s Broken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Service Desk</a:t>
            </a:r>
          </a:p>
        </p:txBody>
      </p:sp>
    </p:spTree>
    <p:extLst>
      <p:ext uri="{BB962C8B-B14F-4D97-AF65-F5344CB8AC3E}">
        <p14:creationId xmlns:p14="http://schemas.microsoft.com/office/powerpoint/2010/main" val="159784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MIbA7F0UML5Bhud6hHyM5Yqt5_ihIIGO59S7ljqBSstY6W9UP8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8368"/>
          <a:stretch/>
        </p:blipFill>
        <p:spPr bwMode="auto">
          <a:xfrm>
            <a:off x="3655213" y="1597393"/>
            <a:ext cx="2776760" cy="131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xC_jgkThMbuyvSbFTGsLTt980czp9ndzfOlhKs8h2OpUTVOMa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9625" b="6999"/>
          <a:stretch/>
        </p:blipFill>
        <p:spPr bwMode="auto">
          <a:xfrm>
            <a:off x="460375" y="1052101"/>
            <a:ext cx="2885930" cy="240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6" y="1506610"/>
            <a:ext cx="2097645" cy="1499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783" y="3631425"/>
            <a:ext cx="304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Move Big Rocks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5952" y="3646180"/>
            <a:ext cx="234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Keep the trains running </a:t>
            </a:r>
            <a:b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</a:br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Ops/Change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868" y="3661243"/>
            <a:ext cx="2456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Fix Stuff that’s Broken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Service Desk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3858" y="1050846"/>
            <a:ext cx="3461974" cy="4191034"/>
          </a:xfrm>
          <a:prstGeom prst="roundRect">
            <a:avLst>
              <a:gd name="adj" fmla="val 8497"/>
            </a:avLst>
          </a:prstGeom>
          <a:solidFill>
            <a:srgbClr val="00B050">
              <a:alpha val="40000"/>
            </a:srgbClr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29893" y="1066766"/>
            <a:ext cx="5918571" cy="4191034"/>
          </a:xfrm>
          <a:prstGeom prst="roundRect">
            <a:avLst>
              <a:gd name="adj" fmla="val 8497"/>
            </a:avLst>
          </a:prstGeom>
          <a:solidFill>
            <a:srgbClr val="00B0F0">
              <a:alpha val="40000"/>
            </a:srgbClr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1213" y="1157798"/>
            <a:ext cx="99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NeueLT Std" pitchFamily="34" charset="0"/>
              </a:rPr>
              <a:t>PPM</a:t>
            </a:r>
            <a:endParaRPr lang="en-US" sz="2800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2962" y="1119126"/>
            <a:ext cx="161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NeueLT Std" pitchFamily="34" charset="0"/>
              </a:rPr>
              <a:t>ITSM</a:t>
            </a:r>
            <a:endParaRPr lang="en-US" sz="2800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6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MIbA7F0UML5Bhud6hHyM5Yqt5_ihIIGO59S7ljqBSstY6W9UP8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8368"/>
          <a:stretch/>
        </p:blipFill>
        <p:spPr bwMode="auto">
          <a:xfrm>
            <a:off x="3655213" y="1597393"/>
            <a:ext cx="2776760" cy="131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xC_jgkThMbuyvSbFTGsLTt980czp9ndzfOlhKs8h2OpUTVOMa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9625" b="6999"/>
          <a:stretch/>
        </p:blipFill>
        <p:spPr bwMode="auto">
          <a:xfrm>
            <a:off x="460375" y="1052101"/>
            <a:ext cx="2885930" cy="240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data:image/jpeg;base64,/9j/4AAQSkZJRgABAQAAAQABAAD/2wCEAAkGBhQSERQUDxMSFRQVGBgYGBUWFhoaGBgXFxgVFR8XGRgXHCYeGhkvGxUVITsgIygqLSwtGh4yNTAqNSYrMCkBCQoKDgwOGg8PGi0fHCU1NTUvNTQ1KSw1NSwpKSwpLik1MS8xNSwpLCk0LCksNTUpLzUvMTYsNDUuLCwqLDAsL//AABEIAL4BCgMBIgACEQEDEQH/xAAcAAEAAgIDAQAAAAAAAAAAAAAABgcEBQIDCAH/xABHEAABAwIDBQUFBAcFBwUAAAABAAIDBBEFBiESMUFRYQcTIjJxFEKBkaFSYoKxCCMzQ3KS0TSiweHwFSRTY3OjslSTwsPS/8QAGwEBAAEFAQAAAAAAAAAAAAAAAAQBAgMGBwX/xAAsEQEAAgEDAgUDAwUAAAAAAAAAAQIDBAURITESQVFhcbHR8CKhwQYTMoHh/9oADAMBAAIRAxEAPwC8UREBEWsxvMtNRt2queKIcNt2p/hb5nfAFBs0VY4n+kJh0ZtEKibqxga35yOafotU39JOnvrRz257bL/L/NBcaKuMJ7fMMmNpHTQH/mx3HzjLvrZT3DcVhqGCSmljlYfejcHD0uDv6IMpERAREQEREBERAREQEREBERAREQEJXCaYMaXPIa1oJLibAAakknQC3FUN2gdpk+KTf7PwYPMbyWvkbo6Ycdfch5k2uN9hobbWisTa08RAz+0vtbfPIaDBS57nnYfNHqXE6FkJHDfd/rbTVR+m7N8ZoGtloajxWDnRRSkEHeQWvtHJ9b8lYXZ92cRYbHtOtJUuHjltoPuR33N67zx4ATFaLr/6nvGXjSxHhj18/tH7pVcPT9SrcqdvMkUns+NwljgdkzNYWuaf+bFb6t/lVzUlWyVjZIntex4Ba5pBa4HiCN4UMzdkmnxGLYnbZ4HglaPGw9Dxb906HodVWWSczz4DXmhrzelkcPF7rNo2E7L+4feHQ8W67BtW84tfHh48N47x/MMV8c0ehkXwFfV7jEIiIC6qqqZGxz5XNYxgLnOcQGtA1JJOgC5ySBoJcQABck6AAa3J4BeaO1ftNkxKc01IXeyNcA0Nved4PnI3lt/K30J1tYJDn7t9e5zocI8LdxqHN8Tv+m13lH3nC/QKA0WUKqrcZauR7S7UukJdI7rYm/8AMVv8rZPbABJMA6bfzDOg5u6/LmZMgj1HkWlZbaY6Q83uP5NsFsBl2m/9PD/IP8VsUQaWpydSv3whp5sJb9AbfRauLLNVRSd9hdS9rx7twCRyPuPHRwspciCQdnvbM2peKXEminqrhrXHwskdysfI88tx4bwFaK884/l2OqZZ3heB4ZBvHQ829Pkph2R9oMj3HDsSP+8xj9VI43MrAL2JPmcBqD7zd+oNwtZERAREQEREBERAREQEREBdFdXxwxulme1kbBdz3GwAHEldGNY1DSQvnqZGxxsFy4/QAby47gBqVQGNZgrcy1fcUwdFRxm9j5Wj/iSkeaQ62YN3Di5Y8uWmKk3yTxEd1YjnpDuzhniqx6o9iwxrm0t/ETdu2Af2kx92McG+m82AsjJGRYcNi2Y/HK4DvJiPE48h9lnJvzuVl5UylBh8Aip277F7z5nu5uP5DcFulzTeN7vrZ/t4+mP6+8/ZMx4/D1nuIiLXWYVYduGCNmp2yNt3sIc7rsXFx6bz+FTfGcfEV2ss6T6N9evRVvm7MscMbzOS98rXAMv4nXBbc8m9fkvc2jDmrqKZaR18o9f+MWSY44T7sWzIavC4w83kpyYHHiQwAsP8jmi/EgqeKm/0cMOnZBVSSMc2GV0fduOm05neBxaOLdWi/MW4FXIuqoIiIgxcVw1tRBLBJfYlY6N1jY7L2lpsediqRZ2C1lLL3tHPSTWvsiZr2HXkG3G1bS9+KvhEFD1OEYtD+2w0yD7UErXfJoJctXPmpsRtVU9XTn/mwkf5/RejF8cwEWIuOR3IPPdPmilf5Z4/xHZ/8rLZRShwuwhw5tIP5K1cRyFQT376jpnE73d21rv5mgO+qjFd2DYa83hFRTnnFMf/ALNpBE0Wo7Q8n1ODdzNBVTT07n7LhJrsu3hp1Nw4B2oAtbqFsaKrbLG2Rhu14BH9D14fBB3LQ5poHbLKmnJbUUxD2OG+zTtW623/ADHFb5EFrZLzK2vooallgXt8bR7sjfC5vptA26WPFbtU72G1vcVVdQE+EETxDk02a76Oi+RVxICIiAiIgIiICIiAtTmbNEFBA6erfssGgA1c93BjG8XH/M2AJWLnTO9PhkBlqHXcbiOIHxyOHADgN13HQepANIYbhFZmOr9prXOjpWEgW8obf9nCDvPN5+N9Ao+o1OPTY5y5Z4iFYiZniHySWtzNV3deGjidoN7IxyG7vJiOPDoLXuXAMvw0cLYaZgaxvzc7i5x4uPP8gAF34XhcVNE2KnY1kbBZrR+fMniSdSspcw3Xd8mvvx2pHaP5n3+ibjxxX5ERfHvABLiABvJXisr6o7jWZLXZAddxfy6N69ViY1mEyXZFcM3E8Xf0H5qsMz52Id7PQAyTOOztNG1Zx02WAeZ99OnU7vd27a757x06/T3liveIZ+bM6MpQWMs+c8N4Zfi/r03+nHP7Oex+SreK3GdrZdZzIHaOk5Ok+zHyZoT0G/edmHYwIC2rxQCSoJ2mxOO02M79p/B8n0HU6i3F0bR6LHpa8R1nzn88kO1ps4RRBrQ1gDWtAAAFgANAABuFuC5oinLRERAREQEREBERBrMy4BHW0stNN5JWkX4tO9rx1DgD8F5yyvJJSVM2H1Wj2Pds8tobwPukWcP816gVJ/pBZbEZgxGFzWShzY3i4Bda7mPA94ixB36bPAIOpFhYNigqIWSt94ajk4aEfP6WWag6Mpy91mGlI0E8MrD12WSOH/g1XwvPGO5cZU7JLnsezyvad3Hd6+iyMJz/AIththOBXU44knvAP47bQ/EHDqgv9FC8p9rlBX2a2XuZj+6ms0k8muvsv9Ab9ApogIiICIiAtNnHMjaCimqXDa7tvhbe209xDWtvyLiPhdblUj+kFmMyPp8Ng8T3ObI9o3lzrsjZ6nacbdWFUmeOsjQZVypUY7UursTe4wbVgBpt7J/ZRj3IhxO/fvNyLupaRkTGsia1jGgBrWiwAHAALAyvggo6SCnbb9WwAkbi7e53xcXH4raLk267lk12aZmf0RP6Y9vX5lPx0isCIsXEMSZC3aefRo3k9P6ryq1m08QvdtTVNjaXPNgP9WHMqGY3jxlvc7ETdbE20HvOO7/ALDx7MFw6WoeGRt+Q6Dm76lV4w1eOVHs1C0tgBBc46NAv55SPowfW1xs+1bPfNbmf9z6feWG+ThyxbMc9fMKPC2PeXmxc3Qv52J8kfNxtpyG+4OzTsnhwxoll2ZasjWS3hjvvbFfdyLt56DRbjI3Z/T4XDsQDakcB3kzh43n/AOLOTR9TqpOugafT49PTwUhEmZnuIiKQoIiICIiCLRdqOGOe5groA5pIO04tbccnuAaR1Bst/RYrDMLwSxSDnG9rh/dJXlDNGDtw/FpYZGh0TJbhrhcGF/ib6nYcPiFLJMm0rvE1hYeDo3uHxGpCD0ai8909DVw/2XEq2MDc1zzI3+UkD6LZU+ccbh3VFLUAcJYtk/8AbDfzQXkiqCn7Y6+P+04Y2T70E35NIefqu7EP0goWQvIo6tk9vAyVoEZd1eHXtx3aoJtnbPVPhkHeVBu91xHE0+ORw4Dk3ddx0HU2BoCd9VjVR7TXOLYRcMYNAG38kYO4c3nU9eH2kwufEZzWYo5ztrVrDpdvAAe5GOAG/fxuZe1oAAAAA0AG4DkEHCnp2xtDI2hrWiwA3BdiIgIiINTi2VoKi5ezZf8AbZo748HfEJhOP4thlhTy+104/cyXJA5N12m+jSR0W2RBLcq9t9FVER1BNJNuLZj4L8hJoB+INVhMeCAQQQdQRuI5hUDieBw1A/XMBPBw0cPxDX4HRYOGf7Rww3wypMkQ1NPLq0+jTp8WlpQejkVSYX+kFAGObiFNNBOxt9lo2mvI4DasWE/e0+8oxX9rWK4q50OEwOhZuJj8UgBv5pnWbHu3ix6q2960rNrzxEep3Wrn3tGp8MhcXua+cj9XAD4nE7i63lZ948tLlVd2VZalrat+K193Euc6O488h0LwPsNHhHXd5Vl5Y7EBt99ispmeTtGJriQTv/WSHxP9Bb1KtaGFrGhrAGtaAA0CwAGgAA0AtwWk71v+O+OcGmnnnvPt6R8pOPFPPNnNFpMSzO1l2xDbdz90f1+HzUVxnN+wL1E4jB3C+zf0aPE76rVMOhy5e0fnwzzaITTFsabCLeZ53N/xPIKvsx5lbC0zVL9TuaN7j9lo/wBAcVFsQ7T4W37lkkh4F3hbf43d9AszIvZnUYvKKzEi5lN7rfK6UfZjHuR/e48Lm5G2bbsNonnLHEfvPt7MF8vo12XssVmYJ9p14aOM6v8Adb91n25bcdw420B9DZcy1BQwNgpIwxg1PFzncXvd7zjz+AsAAsygoI4I2xQMayNgs1jRYAdAshbpjx1x1itI4iEeZ5ERFeoIiICIiAiIgp39ILJRlhZXQtu+EbE1t5iJuH/hcT8HX3NUHyJjwli7l5/WRDT7zOHy3ell6Xmha9pa8BzXAgtIuCCLEEHeLLzN2ldncuEVIqKTbNM512PGpicf3bzy4AnzDTfdBK0Wky5miOqbbRsoHiZz6t5j6j6rdoCFEQEREBFGsazxHC/Yjb3pB8ZabBo3WvY3de3RZ+E5ogqLBj9l/wBh+jvhwPwKDbIiICIiAiIgxq7DY5m7MzGvHUaj0O8fBQ9r58Fqm1FKS6FxsWk6Obv7t/Xk7/MKX4liUcEZkldZo+ZPIDiVFREaxvteIudBh8Z8DB55nD3Ix7zub9w162x5MdMtJpeOYnurE8L2yzmWGup2z07rtOjmnzMdxY4cD+YsRoVi5oxXZHdMOrh4jyby+P5eqoHKuZp8MnFTAyT2aVxaY3nSRgNwC4C22AdHW334XCnWYM6M9ldVxuDjJowffPAjhsgbunULn+o2G+n1UeDrSf8AH59J+PzzSoy81avNecnRv9mo2l87rNuBtbLnaBrWjzP13cOp3bvKvYJLUWnxiZ7S7XumG8n45HXDf4QD6hRDs0zJFhtT7XX0s0gkFo5xrsFxIc4Ndo5x3X2gQL2vtL0dl7NtLXM26OdkgG9oNnt/iYbOb8Qt40mjx6anFY6+co1rTLDwTs8w+kA9npIQ4bnubtv9dt93D4FSNEUxaIiICIiAi+XX1AREQEREBdNXRslY6OVjXseCHNcAWuB4EHeF3IgojO3YDIxxmwdxIvfuHOs9vH9XITqOjiD1KhbM2VdG/ucQgftD7bSyS3PUWcOvHmvVaxq/DIp27FRFHKz7MjGvb8nAhB52ps90rh4nuYeTmH823CyXZvpB+/b8nf8A5VsVfZDhUhu6ijH8Dns+jHALqh7GMJabijB/illcPkX2QU9U5/gGkLZJXHcGtsCeXi1+i2mFZHxbFLd432GmO8vBD3N6MNnu+Oy0q8MJyxS0v9lpoIjzZG0O+LgLn4lbNBGspdn1Jh8LooIw7bFpJJAHOk6O0ts/dAsoxmzsHoqq76W9JKdfALxE9YyfD+EgdCrMRB5pxXL+LYTczR+0U7f3jbvYB1d54/xC3qu7Cc6081g53dP+y86H0duPxsvSCgubexugrruEfs8x/eQgNufvM8rvWwJ5oIQi0eLdnWLYXd1P/vVOPsAusOsR8TfwEjqsTCs+wyeGcGF+7XVl/XePiPigk61+NY5HTR7Uh1PlYPM49OnXgsXHc0R07AQRI9w8DGm9/vEj3fz4dNM6nbSWq8WHfVcgDoKI7mj3XzD3Wco9548bB89mBa2vxm4iP9mpAbOm47t7It13nU/K+RTYfNiMjaivAbE0Whp2jZY1nABvus0HV3ou3DcDlqZjV4mS+V2rYzuaOF27gBwZw46qToMerw9ksZje0FhFrbrW3W5EcFX8mR5xO2IbRgLr95wDdLkjg+wt1VkIg6207QwMDRsABuza4sBa1uVloqvJzA8S0j300zdWujJAB6WILfwkeikKIOGE9rOI0Fm4lCKqEfvo7CQDmSBY/iDSftK0MrdodFiAHss7du2sL/DKPwnzerbjqqyWjxPJ8Ep2mgxSbw+PTXmW7vlY9UHo1RbH8/RwEsgb38o0NjsxtPJ0ljr0aHEcbKt8FxevjgfBU1jpmHRpI8ezyMh8RvyJO7fY2QBBnYnmWtqL7dU+Fv2KZoj/AO47akPqC30Udq8uRS6zOnkPOSeRx+rltEQRt+RogbwyTxO5tff/AD+q5Q4xjOHnap6uSojHuPPeaDhsSXIH8BUiRBuMk9vsFQ4RYi1tNIdBICe5J631j+NxzIVrseCAWkEEXBGoIPEHkvN2ZsosqQXx2ZNz3B/R3X735r52Zdqs2Gyilrtp1LtbJDrl0BvvbxLL72/Ea6OD0oi4QTte1rmODmuALXNNwQRcEEbxbiuaAiIgIiICIiAiIgIiICIiAqX7cKvDie4bTtmxJ9g0xXD2F24yFnnceDDc8dNL7btF7VHMk9gwcd9WPOy57bERHiBwMg4k6N463AralY6ll9nw+9Xi0xIkqB4xCXeZsbnb379qU7tetgxqKgZhZYNgVOKvt3cDRttpi7cXAX259dGjd8r6zBcVZHVSSYmJvaS7V8gJ2HfeaRtB3w04AK++zfsujw5vfTkTVr7l8p1Ddre2MnXjq46u6DRSHMmTKSvbs1kDJDawfukb/C9tnD0vbogqSmqmSN2o3Nc08Wm4+i7V1Y/2D1NM4y4PUF4/4TyGyW5B3kf6ODfioqzN81NJ3OJ08kbxvOyWu9Sw6EdWmyCXosWgxOKdu1C9rxxsdR6g6j4rKQEREBERAREJQEUFzVna94qR2m50o49GdPvfLms7JnZ3i1XB39NL3Ufud7I9vecyxuy4bPU2B4X1QSxFo6nLOP099un75o4t7t9/hGQ/6LVz5xqac2rKKSM/eD4/pI0/mgmCiGfsA22e0RjxsHj+8zn6j8vRd1P2iU7vO2VnwDh8wb/RbKLM9JKCO+jsRYh923B0t4gEG27AM/G/+zqh1/M6nJ4W8TovzcPxdFeS8Yd+6jrA+neNqGQOjeDcHZO006aEWt9V62wvNlPNBFKJY295Gx+yXC422h1j11QblERAREQEREBERARF11FQ2NrnyOa1jQS5ziAGgakknQBBzJ5qnM89ps1bMcPwI7RNxLVNNmtaNHbD/dYOMnwbwJ12cc+z4xJJSYa7uaFgvUVT/C0sG8uJtsx6Gzd7uNhcDQ4Lhb68nD8EaY6QW9prHizperzv2d+zEN/GwvYOnCqVxecPwEd7O8Wqa7cNn3gx37uEH3t7ja19L3bkDs7gwuHZj8czgO8mI8TuOy37LL+787lZ+UMnU+GwCGlbyL5D55HfacfyG4cFvUBERAWBjOAU9XH3dXDHKzk9t7dWne09QQVnogpbMv6Puy4y4RUOjcNRFI429GSt1Ho4H1UJqcarsPeIsUpnjgH2AJ6tcPBJ8D8V6fXRW0EczDHPGyRjt7HtDmn1B0QULhePQ1A/UvBP2Do4fhP+Fwtgtxmr9H6nlJkw6R1NJvDCS6InofOzXiCRyCr3EmYphR2a+F0kV7CXzNPDSVvHo8XQSpFrMEzDFVA91tBzbbTXCxF/oR6LZoOMsoa0ucQGgXJJsAOZKrnNWcjPeKAlsW4ncX/0b048eSnGPYX7RA+O9iRdp+8NRfpw+K0nYjh1I/E+7rmXlaCYGu8nesNyHN4uABIvp4Txsg33ZV2KmbYq8TYRFo6OnOhk4h0g4M+7vdxsPNfkcYaAGgAAWAGgAHADkuSIC+OaCLEXHJfUQaHEch0E9++o6ZxO93dta7+ZoDvqoviPYHhcvkZND/05SfpKHqxkQUlXfo0tJ/UVzgOUkIcbfxNePyUmpewmgaxrXPqXODQC4S7IJAAJ2QNPTgrHRAREQEREBERARFosx54o6FjnVU8bXNF+6DgZXdGxg3J+nMhBssVxWKmifNUSNjjYLuc46D+p4ADUncqHzRmybG3P8ZpMJgN5JHb5CNwIHnkOloxcC4JubLEx/HZMWPtmJvdTYZE491C0+OZ2vhYPfedQX7m6gW1Wwyrk2fG3RyTsNLhcJtDAzTbtp4eZ33lPUDW9gw8vZdlxkinomOpMJhd4n+9K4W1cf3kp0NvKzS/AG+cAwCGigbBSsDI28BvJ4ucd7nHmVk4fh8cETIoGNZGwWaxosAFkICIiAiIgIiICIiAuMkYcCHAEEWIIuCDwIO8LkiCpc65WpqKridSQti9oZLthmjS6N0JFm7m6PfusNFqFNu12mtSw1H/p52l55RSgwO+r2H8KhKAoLnOifTVEdZTktdtNO0Pdlbq13xt8weanSxsRoGzRPjfueLeh4EdQbH4ILdyTmlmIUUVSywLhZ7R7kjdHN+eo5gg8VvV5z7I8zSYVVyQVoeyllveQtdsMkbfZkBtbZI8JPVpO5X1h2ZqWo/s9TTynkyVjj8gboNkiIgIiICIiAiIgIiICIoB2wdoLsNpmsgH+8VG02Nx3RhuyHP10LhttsOZudBYhpe1TPsskowrCiTUSG00jTbu27ywOG421c73RpvJtqqHspoKWMzVhfMWNL5HPcQzwjacQxtiRodHErhgNHTYJTGevkDqqcbTiDtyOv4u7j11F9S+9id50CxqWhxLMJ8INHh19XG95AD8DKfkwW4kIOWQconHJ3VtfcUcLu7gphowhtjsADcwDZBt5jxFlesUQa0NYA1rQAABYADQAAbhbgsHL+BR0dNFTwAiOJuyL7zxLjb3iSSepWxQEREBERAREQEREBERAREQYeM4Wypp5YJR4JWOY70cCLjqN/wAFRGESPYZKWo0qKV3dv+8Bo2QX3gi2v9V6DVXdr+TJCW4lQNvPC20zAP2sI42G8t+dv4Qgj6LX4LjkdTHtRnUeZh8zT16deK2CBdY1RhsUn7SKN/VzGk/Mi6yUQdNNTmL+zzVMPSKeVrf5Not+i2lNmjEI/LWF4HCeGN/1jEbvqsFEEjpu0ysb+1p6WXqySSI/yubIP7y7T260ccnd1cU8L7AmwZI0X6xuJ/u3Vb5nzYymaWss6Y7m8G9Xf04quaWmlqpwyMOlmldYAalznf69Ag9j4Hj0NZC2elkEkTr2cARqDYghwBBvwIWwUY7OcmjDKFkG1tPJMkjhuMjg0EN+6A1o62vxUnQEREBERAWjzjlCDEqZ0FQOrHjzRv4Ob/TiNFvEQVTk/sIihkEuJSe1vZYRxm/dBrdG7Qdq7QDw+UbrFWoxgAAAAA0AG4AcAuSICIiAiIgIiICIiAiIgIiICIiAiIgpftH7H5GSOrcFu1+rn07NL8S6IbjfjH8uSgWHdoOydisjc1zTYuaNxGh2mHUH0+S9SqLZu7NaLEdamK0trCaPwyfE2s70cCgqWmzLTSeWeP0cdk/J1lkuxOEb5ov/AHG/1WLmL9HeaIOfS1UT4wCbStcxwHLwBwcfkqtxHCnQv2HlpI00Jt9QEFmVmcKWMayhx5M8R+Y8P1UUxntBkfdtM3um/aOrz6cG/U9Vxyn2cVGIODYHwN43e5w0/Cwq1Mu/o5wMIdXzvmP/AA4x3bPQuN3OHpsoKVy/lqpr5u6pY3SPJu53utB957jo0dTv4XK9Kdm3ZbDhbNtxEtU8WfLbRo+xGDqG9d7umgEswjBYaWIRUsTIox7rBbXmeJPU6rN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6" y="1506610"/>
            <a:ext cx="2097645" cy="1499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783" y="3631425"/>
            <a:ext cx="304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Move Big Rocks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5952" y="3646180"/>
            <a:ext cx="234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Keep the trains running </a:t>
            </a:r>
            <a:b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</a:br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Ops/Change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868" y="3661243"/>
            <a:ext cx="2456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Fix Stuff that’s Broken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= </a:t>
            </a:r>
          </a:p>
          <a:p>
            <a:pPr algn="ctr"/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  <a:ea typeface="MS PGothic"/>
              </a:rPr>
              <a:t>Service Desk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3858" y="1066800"/>
            <a:ext cx="3461974" cy="4191034"/>
          </a:xfrm>
          <a:prstGeom prst="roundRect">
            <a:avLst>
              <a:gd name="adj" fmla="val 8497"/>
            </a:avLst>
          </a:prstGeom>
          <a:solidFill>
            <a:srgbClr val="00B050">
              <a:alpha val="40000"/>
            </a:srgbClr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29893" y="1082720"/>
            <a:ext cx="5918571" cy="4191034"/>
          </a:xfrm>
          <a:prstGeom prst="roundRect">
            <a:avLst>
              <a:gd name="adj" fmla="val 8497"/>
            </a:avLst>
          </a:prstGeom>
          <a:solidFill>
            <a:srgbClr val="00B0F0">
              <a:alpha val="40000"/>
            </a:srgbClr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213" y="1157798"/>
            <a:ext cx="99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NeueLT Std" pitchFamily="34" charset="0"/>
              </a:rPr>
              <a:t>PPM</a:t>
            </a:r>
            <a:endParaRPr lang="en-US" sz="2800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962" y="1119126"/>
            <a:ext cx="161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NeueLT Std" pitchFamily="34" charset="0"/>
              </a:rPr>
              <a:t>ITSM</a:t>
            </a:r>
            <a:endParaRPr lang="en-US" sz="2800" b="1" dirty="0">
              <a:solidFill>
                <a:schemeClr val="bg1"/>
              </a:solidFill>
              <a:latin typeface="HelveticaNeueLT St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3858" y="4626590"/>
            <a:ext cx="8784607" cy="632465"/>
          </a:xfrm>
          <a:prstGeom prst="roundRect">
            <a:avLst>
              <a:gd name="adj" fmla="val 36661"/>
            </a:avLst>
          </a:prstGeom>
          <a:solidFill>
            <a:schemeClr val="accent4">
              <a:lumMod val="75000"/>
              <a:alpha val="64000"/>
            </a:schemeClr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6394" y="4660815"/>
            <a:ext cx="237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HelveticaNeueLT Std" pitchFamily="34" charset="0"/>
              </a:rPr>
              <a:t>Resources</a:t>
            </a:r>
            <a:endParaRPr lang="en-US" sz="2800" b="1" dirty="0">
              <a:solidFill>
                <a:srgbClr val="FFC000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2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1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9C1"/>
                </a:solidFill>
                <a:latin typeface="HelveticaNeueLT Std" pitchFamily="34" charset="0"/>
              </a:rPr>
              <a:t>Goals</a:t>
            </a:r>
            <a:endParaRPr lang="en-US" sz="26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066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Understanding of related trends in higher education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Group identification of key benefits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Group identification of common roadblocks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Explore solutions to common roadblocks via shared experiences</a:t>
            </a:r>
          </a:p>
          <a:p>
            <a:pPr marL="661988" lvl="1"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 bwMode="auto">
          <a:xfrm>
            <a:off x="2762142" y="3886200"/>
            <a:ext cx="4238607" cy="1066800"/>
          </a:xfrm>
          <a:prstGeom prst="roundRect">
            <a:avLst>
              <a:gd name="adj" fmla="val 11672"/>
            </a:avLst>
          </a:prstGeom>
          <a:solidFill>
            <a:srgbClr val="7030A0">
              <a:alpha val="43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762142" y="2521253"/>
            <a:ext cx="4238607" cy="1060149"/>
          </a:xfrm>
          <a:prstGeom prst="roundRect">
            <a:avLst>
              <a:gd name="adj" fmla="val 11672"/>
            </a:avLst>
          </a:prstGeom>
          <a:solidFill>
            <a:srgbClr val="92D050">
              <a:alpha val="62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762142" y="1293831"/>
            <a:ext cx="4238607" cy="915970"/>
          </a:xfrm>
          <a:prstGeom prst="roundRect">
            <a:avLst>
              <a:gd name="adj" fmla="val 11672"/>
            </a:avLst>
          </a:prstGeom>
          <a:solidFill>
            <a:schemeClr val="accent1">
              <a:alpha val="62000"/>
            </a:scheme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91863" y="4268849"/>
            <a:ext cx="419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Tickets</a:t>
            </a:r>
            <a:endParaRPr lang="en-US" sz="1200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830506" y="2622427"/>
            <a:ext cx="4101879" cy="8827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2830506" y="3995529"/>
            <a:ext cx="4101879" cy="8812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2830506" y="1403158"/>
            <a:ext cx="4101879" cy="7304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15213" y="1517319"/>
            <a:ext cx="376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Governance, Projects, Portfolios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3004" y="2834757"/>
            <a:ext cx="36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Service Desk &amp; Assets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6378" y="4095385"/>
            <a:ext cx="38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Operations &amp; Change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381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Traditional Work/Fulfillment Silos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07453" y="18288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(PPM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07453" y="32004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(Support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91003" y="44958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(Chang/Ops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3" y="12192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374860" y="2129049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4860" y="3426768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1005" y="4874568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2359881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28600" y="37338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600204" y="2895603"/>
            <a:ext cx="842505" cy="276899"/>
            <a:chOff x="1672094" y="2590800"/>
            <a:chExt cx="842506" cy="276899"/>
          </a:xfrm>
        </p:grpSpPr>
        <p:sp>
          <p:nvSpPr>
            <p:cNvPr id="122" name="TextBox 121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00204" y="1613369"/>
            <a:ext cx="842505" cy="276899"/>
            <a:chOff x="1672094" y="2590800"/>
            <a:chExt cx="842506" cy="276899"/>
          </a:xfrm>
        </p:grpSpPr>
        <p:sp>
          <p:nvSpPr>
            <p:cNvPr id="125" name="TextBox 124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00204" y="4267203"/>
            <a:ext cx="842505" cy="276899"/>
            <a:chOff x="1672094" y="2590800"/>
            <a:chExt cx="842506" cy="276899"/>
          </a:xfrm>
        </p:grpSpPr>
        <p:sp>
          <p:nvSpPr>
            <p:cNvPr id="128" name="TextBox 127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 bwMode="auto">
          <a:xfrm>
            <a:off x="2438401" y="1748733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7391403" y="1537901"/>
            <a:ext cx="87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Projects Completed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7414723" y="1453969"/>
            <a:ext cx="820376" cy="5956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7000745" y="1748735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>
            <a:off x="2438401" y="3051868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7391403" y="2841037"/>
            <a:ext cx="871695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Incidents Closed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7414723" y="2757104"/>
            <a:ext cx="820376" cy="5956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V="1">
            <a:off x="7000745" y="3051871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2438401" y="4409567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7357909" y="4114800"/>
            <a:ext cx="871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Work Orders Completed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7414726" y="4114802"/>
            <a:ext cx="814879" cy="6579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7000745" y="4409570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7467603" y="1170805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28600" y="51816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228600" y="11430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286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72390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84582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7439119" y="2390004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39119" y="3761604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04799" y="381001"/>
            <a:ext cx="822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Moving Towards a “Service to Customer” Focus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2" name="AutoShape 2" descr="data:image/jpeg;base64,/9j/4AAQSkZJRgABAQAAAQABAAD/2wCEAAkGBxISEhUTExQUFBUXFBcSGBgXFRUUFxgXFBcWFxUVFRcYHCggGBolHRQUITEhJSkrLi4uFx8zODMsNygtLisBCgoKBQUFDgUFDisZExkrKysrKysrKysrKysrKysrKysrKysrKysrKysrKysrKysrKysrKysrKysrKysrKysrK//AABEIAMwAzAMBIgACEQEDEQH/xAAbAAEAAgMBAQAAAAAAAAAAAAAABAYCAwUHAf/EAD0QAAECAwUFBgMGBQUBAAAAAAEAAgMEEQUSITFBBhNRYXEiMoGRobFCUtEUI2LB4fAHFXKS8SRTgsLSM//EABQBAQAAAAAAAAAAAAAAAAAAAAD/xAAUEQEAAAAAAAAAAAAAAAAAAAAA/9oADAMBAAIRAxEAPwD3FERAREQEREBERAREQEREBERAREQEWmJMtbmVGi2vCbm4DqQEE9FolZtkQVaQRxBqFvQEREBERAREQEREBERAREQEREBERAREQERcLaHaOHKirsamgAzKDurGJkuPY+0UKO281wp6jkQo9u7UwYAoTV2jRiT4IKnFlXzU7HhPjRGNaA5oadOzh6row9jZYZ7x5/E76BRLAhxok2Zl0Mw2OYW9rCuVMD0Ctl8cUFf/AIfR7odDJ7r3BXsFefv2ciNe58KPdvOLqXeJJpWvNZGYnoHeAiN4tz8ggtVsW0yXFXdABmeiysy2GRhVpH74qnSLHTD99F7owa0+6ymJIw3byCaHMt0PRB6ECir2ztsGLgcCMCrCgIiICIiAiKDaNpMhNLnOAAFcTRBORUmR26Y+KGFpax2DHnAOIz0Vq/mUOlbw8wg025aYl4bohyaK4Z+CqbdvNd3EAP4Vht1bkKJCdDa4EkAUBB15LuWWykGGOENvsEESzttocR7WG8C40FRTFW2C+oqvPtqCBMS+QpecdOH0V1syaYWChGSCei0R5prBUkeaxlp5kTukHoQUGm2LRZAhue80AFf06qj2HKOm4xnIw7NSITDlTK8Qf3VWja2xvtUIsqR8QPMZVGoVVsi3Xy7hLTQAp2WRBlTQH6oNlrbMOa4xZQ3HHvMyaa6jh0Umx7CZCN4/exji57sWtPALtR4hJDG5nEng3isxdY3gAgCFxNfbyWdAFFZFdEy7LeOpXyNEhs7zwD+JwCCS9y0OirVDnWHuua7oQVmbr8BgfQoNcQVFW+I1C49pTRHZGZ9Ap0VzmHgQotoQg9t8YEHHkfoUHb2Xs642virIqxsxaVRddmMFZb4QZIgKICIiDTNPo0lebyrXWlFcYjrsGG6m7r2nH8XAL0yIyoovNNpof2SYbHgmjnG65mj+VEFgtSxYUaDuqBoaOwQO4dKKvS2z0dwpMxi1owDWGrnAaq0mYcQABR5AJBxuV481thwg3HXUnNBypPZ+XZ3YIPN5vFddoI4LV9rBNGgu6LMRT8qCJaVkwo9DEaagUBBIIXIiWZHl+1BeYjR8Ls/DirEXErQ6LRBXhGjTZumrIY7x/ILdALpSIC0kwif7SurFwFRl+fNcm1J5rWluBJGWg5lBd5GcbEZUGuColpQxHtFrPghjeO8MR/1WuyNqIUBhbeLia4AE0roFjYEUvfNRyCLzQBUUwOH5BBaZEVBec3mv/EYNHko8U72Lc+BmJ5ngpreywcm+wXKko1yC+Jr2neSCLbFqvc/7PL4EYOcNOQ4LKT2RLu08lxOJJK2bDyYdWI7EuJJKu4CCkzGyFBVtQRwKgQ4sSE7dxPBy9GVZ2vkwWXqYjFBEc7ewz87MeoXPlYvaocndk+OR81ssSN943mCD+/BQJrsvcODj6FAvFjjjQg08lJg2pELu8VGtY/eO50d5gFRpR3bCD0ayJi+yqnrh7Lu7BC7iAsIsUNzWaqn8QZhzZd10kVAFQaHNB3I9qQwD2vZUWUf9omokw7FkHssHF5y/fRZymybXQ2O30YFzQ44gipFV05Cy2wBDhNJdV7ohJzNBh+SDpS0K62pzPacef0UNpMYk5Qwel5Z2zFpDoM3EN881zLfjlkNkCHgX9nDhr5oMpm3gDu5eHvCMCfhH1Wozc7nch9KO+qsOzljMhwxh+q7e5bwCCiy9tG9diNMN3ouqSIgNO8PVSNorHa9tQMVXbNmnNpXNpp4IJsONQ0ORwP1XFtSXuvNdajzC6tqi6/DIgO81DtXtMY7Utp4tNPog27Cw2GXNWtLmxHCtBXQjHxXfnmVhvA+Uqj2LbD5URG7u9edeGNB7LqSm00R8RrYjGtY43dSccseqCyl9WdW+4XHlhegvZr2m+alyz6NunNpu+Gh8lDebkQn4Xe6DdsNMgC4cwSFdV5xFY6FE3sLXFwVgkdqmEC9gedUFnVd2smQGXdTgvkztPDp2cT4qsz886K687wCDfYbaxW8gSf34qBOxLz3EauPuum3/AE8EuOESIKAagcVy7PYC+p7re27o36mgQS5kVivFK3Wtb4gALryNivc0GgFVybPBcbxze696r0CUZRgHJBos6T3YopqIgKmfxHB3PiB6q5qPNyjYgo7JBU5XaGVDWt3oFGgYtcMh0UozDXPhuaatLXUI1yS1tmIdwloFei4dixvumg5w3lp6H9+iDp2q/GH/AFhc61z/AKiCTlQj1P6KdPC83mMQoM8zeMBHebiOvBBfZEi42nBb1VbAt9t24/AjBd42nDp3kGc+4BhqvPYju28jUqwW7bgIusxXCs2XL3gaA3nHkEEu3HULBrcChzTvuofV/usLVmr8RxGXdHQLKZYCWsOTGAH+p3aPug590EjqurGsreQiWjtA1HULXAs2pBAdxyVgDxAguL8NUHFkZ2+0O+NouvHGmqkRXgjkubZ8MlzopwvVoOXEqW5yD6DpVa4kmTk0HyWLwdMei0GKRkSEEhlmxD8IHUhbm7mBi4iI/QDIHmuY+M46k+JRkk84nsN+Z3ZH1KDGZmHxn1OLiaAD0AX2eiCGzdNNSTWIRxGTByHut8IgdmDUk4OikUw1DBp1zUObs4gXmdriNevNBus+0hUB+BGTvqr5Y88XCh0XntjSN47xw7IOA4lX+wpMgXnZlB2kREBERBom3gNNV51DePtDwzFru9TIc1Ztst7uzcrT4qZ0xyVdkywMFzx415oJQiaHRaw4V4LVEjAZrFwriMfdB9mJUnGniFouu/F6rNk25uRIWf8AOIg1b/aEGUtZsR+NLrdXOwWU7PMhsMKDjXvP48hyUGYnosTAuLuQ+gQSoZ2oxu6hg77v/I5lB9k2gfeu7rT2R8z9AOWpXTsmBV1X5k3nLgTU85zgcGhvdaMmj96qXNRjGl4lwkPu4gZ4Y4eSC1zm0UrAFC5tRoMT5BV60bdZOEQwHN+JpIoDRS9mLJlXQYcUQwXObUl1XG8MDngMQVhthAubqM0UuOumnB3+EEOFMOb2YgocgdCsZiKTgFtiW1AiMDXDHjQ+6jPjsDaQzec7AccUGUMu4+RC279/HzAPuFt/kd1rSxxD6Y1yJ1UcxnXgx7aO48UGp1oxNHU6AD8l9lxvAXOq8g5ErQ6TeSaDXiFPsqUc2oNMSMsUHfsuxi4AuwHAUXSmrFFOzgfBdGzxRg6KSgr8pY5DgXaaYLvMbQUWSICIiAiIg1TEEOFCqLadkPhPJYKtOgV/WLoYOYQUaS2fiPFXZ8FpnLIiQscaBegNaBko8/DBYcNEHnMSZcM7rh+IY+ea1CcFabqHw+L6rZaUFxNGitCVEl5d99tWml4IOkzenAFsMcGNAPnmtE0YUGm8+LAl1STxVqseXY1jnuHNVmRlWz0zEivFYEOsNgOTnan8/JBz4tmOLwGYsdiHaAc1sEah+zyrd5EODn6DjiulObMRmtLJeLdhk4sdoDnddnTkurY9mMhMuQ8vid8TzrjwQY7OSLpeDu3ODzeLuzkK6VXUey8KOAI4HFfSWtHBY76uQQYPl4erG/2hQjZkG8Hta0OGWn6Ka4g5mi0R4RAqMRyQaI7qZ4LkyELfxqnIZLpGYGTsR6jooEWGYLw9uRxwyIQWWHs63MlTJaxYbMQtFm20wsFTopsvacN5o01QS2NoKLJEQEREBERAREQEREBYvbUUWSIORMWGxxrktLdnmjX1K7qIOJbFmOdLvhwzdc5pAPBU+xrW+xhsvMQ92BWkRvaaanNy9LIVG/iM0XGtAxc9rfMoOrFjBwaGGt/Ij5cyR4LZFiCG2ugwA9lHkoQa66MmMbDHlU/ksJs34zGaAXz+SD6XhrTFimgzx04YcVx321GjGkBgDfmd9F8thxmJlsAdxlC7mT/kK42bZjGNGAQU8vnBiQx3IYLbJ2oa0xa7VpyV4Mu3gFWtp7JAbvG4EYoIk4wObvGf8hw5qHBdfBhnm5vUZjxC2WPHq66cngg9VBc4w4n9LvYoNBfRTLKmSHV4Gh8VHnoJ3r2tGtfA4j3WyQlXA6Y6BB6LKxLzQeS2qFZLSIYBU1AREQEREBERAREQEREBERBAtG1YcEVe4N6kBef7RWw2aiwhCq+7EaTRppmF0P4gSwD4MVwDmtiAOByLTSoPku/LQWNAuNa0aXQAPRBrlu/F/rB82hRHOpMnmwUUlzrsXk9vq39D6KFaeDmxB8JoehQQLMNJ2LXV1fA0XoDDgvPLVhkPbHh4kDHmOKsNj7RscKOzQWRcy33AQnV4LN9rwgK1VXt62N72W5aoOfZf/wBGAfMtNrP+9iU+YqdZTbgdHdk0EN5uPBcuWbvIoB1N49M3FBOjisV4/AwHrdCt1i2cwMBpiqbBi33RHjEl9aa3QcPRXayZ9jmAaoOm1tMl9QIgIiICIiAiIgIiICIiAiIg4W1tnb6A9ozpUdRiPZVWVtKc3bYbYN0taGlz+WtF6MRVa9w3gEHn8jPRS90KMfvK32GlBh8K6ZihzfQj3CmbVWMHtvt7L24tI9lX5KbL61FHtwdwP6oN+LcM2+yix5RpNQKdFJe9aN+Rkg0CWJ+YqXBs+gvRSGN9TyWl9oP0NPBRHF8Q/E4+f+EG+1LQv0a0XYbch+ZWmI7cwz/uRB4tZ9T7LKGxrDpEiaNGLW83HU8lLl5IuqXC+52LicfAIK6IxaagkHkrlYd/sXu8cT+vNcoWI0RA7GgNS0+lFcrEk6C8c0HXZkFkiICIiAiIgIiICIiAiIgIiICIiDgbXzphwTTM9kdSqvItDWChrXEnmVfp2UbEaQQCOeKqM/s09hLoRpy0QcyYjU6rHfHVvmF0LKsh731iCgGitgsqHSlPQIKC6NQVuM8qqJHnHuFL2HAYDyCtW0NlBnab0KqzZB54AIJ9mQw65SgBz41CvsjJtY0UGiptj2eRQCpxrWlFeoAo0dEGDpRhNaLaxgGAWSICIiAiIgIiICIiAiIgIiICIiAiIgL4QvqIMQwcFkiINMzLh4oVDh2LDBrRdJEGqHLtbkFt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QEBAREBAQEhAVFBISERQODw8QGRMSGRIWGBUVFRUZHDQiGBsmGxQVJTchJSstLi4uGR81PTMsNygtLysBCgoKDg0OGhAQGjAkICQsLC8sLywsLDQvLCwtLiwsLCw0MC0tLy4vLC4sLCw0MCwsLC0vLywsLCwsLCwsLCwsLP/AABEIAMkA+wMBEQACEQEDEQH/xAAcAAEAAgMBAQEAAAAAAAAAAAAAAgYEBQcDAQj/xABFEAACAQICBQgFCAYLAAAAAAAAAQIDEQQSBQYhMUEHEyJRYXGBoTJScpGxFCMzNLKzwdFCYpKiwuEVJDVTY3N0grTw8f/EABoBAQACAwEAAAAAAAAAAAAAAAABAgMEBQb/xAAzEQEAAgECAwQKAQMFAAAAAAAAAQIDBBEFITESMkHRE0JRYXGBkaGx8OEjQ1IUFSIzwf/aAAwDAQACEQMRAD8A7iAAAAAAAAAAAAAAAAAAAAAAAAQyP1n7o/kAyP1n7kB8yP1nx4RA+5H6z9yA+yi+Dt4ID5kfrP3IBkfrP3ID60+vyQEcj9byQH1QfrP3ICaAAAAAAAAAAAAAAAAAAAAAAAAAAAAAAAAAAAAAAAAAAAAAAAAAAAAAAABWtY9d8LgJyjX57oRpyqSp0nKNONSTUG3x9F7I3AsdKopRjKLvFpNPrTV0BIAAAAAAAAAAAAAAAAAAAAAAAAAAAAAAA8MXi6dGLnVqQpwW+VScYL3stWs2naI3Ra0VjeZVjSPKNgaN1GpOs1woU2/3pWi/BmzTRZreG3xat9dhr47/AAaLE8rcF9Fg5y/zK0afwizPXh1vGzXtxKvhVU9YMVLSyxM501QjWjRh0ZZ3805O6ule+byM1eFxPW32YL8WmOlfuu2B1/yQhCWGuoxjG8a212SW5x7OstPCPZf7fypHGp9an3/htcLr9h5bJxrU+1xU1+67+Rr34XmjuzE/vvbFOL4J70THy8m+wGl6Ff6GtTm/VUlm8YvajTyafLj79Zhv4tTiy9y0SzjCzAAAAAAAAAAAAAAAAAAAAAAAAAAwtLaWo4SnzmIqRpx4X3yfVGK2yfYi+PHbJO1Y3UyZK443tOzmWsPKfVneGDgqUN3OVEpTfao+jHxv4HUw8PrHPJO7lZuJTPLHG3vUPG4ypXlnrVJ1J+tUnKT7lfcuw360rWNqxs518lrzvad3hlLKM3ReA52W30F6T6+xFq13VtbZZoxSSSVktiS4IzMDxr0+K8fzJiVZh4kqnx4Ab7ROt2Jw9k589D1azcnbsnvXjddhpZtBhyc9tp93k38HEc+LlM9qPf59fyvmgtaaGLtFPm6v93Usm/Ze6Xx7DjajRZMPOece2Hd02vxZ+Ucp9k/vNvDTboAAAAAAAAAAAAAAAAAAAAABU9ctdKeBTp07VcU1shfo077nUa+zvfZvNzTaS2XnPKGlqtZXDyjnZx7SmkauKqOrXqSqTfF7kuqK3RXYjt48dccdmsOFky2yW7VpYmUuoZQPShh3OSit78u0RG6JnZZ8PRVOKjHcvN8WzLEbMEzu9CUAGLVhlfY935ExKJh53JVfGwlHN/IhK6ar68ODjSxbcobo1XtlH2/WXbv7+HJ1fDot/wAsXX2eTs6Pic12pm6e3z83RITUknFpppNNO6ae5pnFmJidpd2JiY3hIhIAAAAAAAAAAAAAAAAAAKdr7rd8jjzFBp4mS2vY1Ri/0mvWfBeL4J7+j0npZ7Vu7+XP1us9DHZr3p+zkFRuTcpNyk23Jybbbe1tt72dyIiOUOBM785RyjY3Mo2NzKNjdutE4bLHM/Sl5RL1hitLPLKgACNSN1YDBfU962MndXZFsJQbCUWyErTqXrY8LJUazbw0nsb28y3xX6vWvFcb87W6OMsduve/P8uloNbOGexfu/j+HVoyTSaaae1NbbrrRwOj0b6AAAAAAAAAAAAAAAAAabWvTscFh5VNjqS6NKL/AEp23vsW9/zNjTYJzX7Ph4tbVaiMGPtePg4jiasqk5VKknKcm5Sk97bPR1rFY2jo8xa82mbWnm88pbZUyjYMo2HrhaGaaXDe+5DYmW6uXYy4C4C4C4GNjI7peD/B/wDewDFbAi2EoNkJQciEug8musu1YKtLreHk34un8WvFdRyOIab+7X5+btcN1X9q3y8nRjkOyAAAAAAAAAAAAAAAAOL65aZeMxUpJ3pQvCj7Ke2X+57e63Uel0en9DjiJ6z1eW1up9NlmY6Ryjz+bRZTaam5lAZQbmUG7MwELKT69i7lv+PkTEIllXLKlwFwFwFwI1I5k11rZ38POxEwRLW5iq2yDZCUHIJQciElOs4SjOLcZRalFrepJ3TXiisxExtK1ZmJ3h3bVbTKxuFp1lbN6NVL9GovSXwa7Gjzeow+iyTX6fB6nTZozY4t9fi2xgZwAAAAAAAAAAAAAFe160n8nwc8rtOr81C3C6eZ/sp+LRu6DD6TNG/SObR4jn9FgnbrPKP34OQ5T0by5lBuZQbmUG5lBuyqWyMV2X9+38Sa9ET1SuWQXAXAXAXAZgNdiNkpLtv79v4mJleLkQlByISg5BKDZCV35J9Mc3iZ4aT6FaN49lWCb845v2Uc7iOLtUi8eH4dPhuXs3mk+P5dcOK7gAAAAAAAAAAAAADmvKXjM+Jp0lupwu/bm9vlGPvO9wvHtjm/tn8PO8Xy75Yp7I/Kn2Oo5JYBYBYCNRbH7iJ6Jjq9pS2svCu75mAZgGYBmAZgGYDCx3pJ9cV702vyMV+rLToxWyi6DkQlByCUGyFnto7HOhWpVo+lTnGa7crvbx3FL1i9ZrPivivNLxaPB+j6VRSjGUXeLSafWmro8zMbcnqYnfmkQkAAAAAAAAAAAADjestfnMZiZf4koruh0F9k9VpKdnBSPd+ebx+sv28959/45f8AjWGw1gAAA+S4e1H7SIlMdXncyKlwFwFwFwFwFwMbH7oP2l9kxZOrNj6MFyMTKg5EJRbCUGyEotkDv+omL57R2EnxVNU3frpt0/4Dz2qr2cto9/5el0tu1hrPub4wM4AAAAAAAAAAAAHHMHoqtjK1TmYOXTk5SeyMbyb6UvHdvPVXz48FI7c+HzeQx6fLqMluxHjPPw6rfo7k/ppJ4irOcuMafQj3X3vyOVl4ref+uNvy6+Hg+OOeSd/hyjzbiGqGDSt8nT9qdVv3uRqzrtRPrNyOH6aPUh419SsHLdSlB9cKtReTbXkWrxDUR62/yhW3DdNb1dvhMtBpTk/nFOWGq5/1KyUW+6a2N96XebuHisTyyR848mhm4PMRvit8p81NxmHnSk4VIShOL2xmrNdvau1bDq0vXJEWrO8OPfHfHaa3jaXlg8JUrSy0qc6kuqEXK3f1eJkyZKY43vOyuPFfJO1I3WbA6gYmdnUlTorqlLPL3R2eZz8nFcNe7vP7++Do4+EZrd6Yj7/v1bmhycU19JiakvYhCHxualuMX9Wsfv0bleC09a8/b+Wt1n1To4WhWqU51pShGi1nlBq86ji7pRXBGP8A3fN7I+k+bJ/s2D22+seTb1eTmh+jXrr2ubl/Ci0cXy+NY+/mrPBsXhaft5NZjOTmqvoq9OfZUhKn5q5sU4vSe/WY+HPya2Tg147lon48vNWtJ6AxGGu6tGSj68bTj4yju8bHQxarDl7lufs8XPzaPNi79eXt8Gkx76Me9/BfkWy+CmLxWDV/k+xOKSnVth6T2p1ItzkutU+Hi14nMza7HTlHOXVwcPyX525R911wPJrg6a+cVWs+POVHFeChb8TQvxDLPTl++90KcOw168/33NitSMBu+SU/F1H53MX+rzf5M3+kw/4tdpHk1wVVPm41KEuunUlJX7Yzvs7rGSmvyx15sd+H4bdOTn+svJ/icGnOH9Yora5UotSiuuVPel2q/gb+HW48nKeUudm0OTHzjnDoPJPUzaMgvVqVV+9m/iOfro/rT8nS0M/0YXE024AAAAAAAAAAAABi6LwEcPRp0YNuMIqN5Zc0nxlKySbe97C172vPatO8qUpWlezWNoZRVcAAANPrHoKGMjTTUM0KlOWaSlfms652CaafShmXY2nwM+HUZMM70lgz6bHniIvHRscHhIUYKFKEYQW5QSS/9Md8lrz2rTvLJTHWkdmsbQ9yi4BU+UD6pivZw338gLYAAMDQT1Vo/LKWJjTpKMY1HKGR7azcObqJXyqyVThvknwNmdXmmnYm3JrRo8MZPSRXn9vj8W/NZsgAAAAw9HaOhQ51U1ZVKkqrXRSUpKKeVJbF0b97Za1pt1RFYr0ZhVIAAAAAAAAAAAAAAAAAAAAAAAqfKB9UxXs4b7+QFsAAAAAAAAAAAAAAAAAAAAAAAAAAAAAAAAAAAAqfKB9UxXs4b7+QFsAAAAAAAAAAAAAAAAAAAAAAAAAAAAAAAAAAAAqfKB9UxXs4b7+QFsAAAAAAAAAAAAAAAAAAAAAAAAAAAAAAAAAAAAqfKB9UxXs4b7+QFsAAAAAAAAAAAAAAAAAAAAAAAAAAAAAAAAAAAApHKLpOjChiqc69GNXJhuhKtTjL6aT9Fu+7aBdac1JKUWnFpNNNNNPc0+KAkAAAAAAAAAAAAAAAAAAAAAAAAAAAAAAAAAAD85crlNPS+ObSbyUP+PADu+qP9n4D/S4b7mIG2AAAAAAAAAAAAAAAAAAAAAAAAAAAAAAAKBy1Y2dPR0IU5Sjz2Ip0qjg3F5Ms5tXXBuCXc2gJcikn/RUVKcpZa9eMVJ3yRUtkV2cfEC+gfnHlZqL+mNIbd0aCff8AJqb+DQHedVItYDAp7GsNh0+/mYgbUAAAAAAAAAAAAAAAAAAAAAAAAAAAAAAArnKBoF4/AVqFO3PLLVo3dvnYPMo34ZleN/1gON6j651NF1Ki5uVTDzl/WKGyFSnWj0XKKlun0VFxdr2W1WAuml+WnDxpS+S4XETrtdFYiMKUIvrm1JtrsS29a3gcr0Do2vpjSHNSk6lWvPncXUtbJSuucls2R2dGK68qA/UtOCilGKtFJJJcElZICQAAAAAAAAAAAAAAAAAAAAAAAAAAAAAAAAqmtXJ/hNISdScZ0cQ99bDOMJStuzppxn1Xavbc0BVIciVJy+cx+JlDqp06MJftNNeQF/1b1aw2jqXNYSiqcXtnK7lOb65ze2W993CwG3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QEBAREBAQEhAVFBISERQODw8QGRMSGRIWGBUVFRUZHDQiGBsmGxQVJTchJSstLi4uGR81PTMsNygtLysBCgoKDg0OGhAQGjAkICQsLC8sLywsLDQvLCwtLiwsLCw0MC0tLy4vLC4sLCw0MCwsLC0vLywsLCwsLCwsLCwsLP/AABEIAMkA+wMBEQACEQEDEQH/xAAcAAEAAgMBAQEAAAAAAAAAAAAAAgYEBQcDAQj/xABFEAACAQICBQgFCAYLAAAAAAAAAQIDEQQSBQYhMUEHEyJRYXGBoTJScpGxFCMzNLKzwdFCYpKiwuEVJDVTY3N0grTw8f/EABoBAQACAwEAAAAAAAAAAAAAAAABAgMEBQb/xAAzEQEAAgECAwQKAQMFAAAAAAAAAQIDBBEFITESMkHRE0JRYXGBkaGx8OEjQ1IUFSIzwf/aAAwDAQACEQMRAD8A7iAAAAAAAAAAAAAAAAAAAAAAAAQyP1n7o/kAyP1n7kB8yP1nx4RA+5H6z9yA+yi+Dt4ID5kfrP3IBkfrP3ID60+vyQEcj9byQH1QfrP3ICaAAAAAAAAAAAAAAAAAAAAAAAAAAAAAAAAAAAAAAAAAAAAAAAAAAAAAAABWtY9d8LgJyjX57oRpyqSp0nKNONSTUG3x9F7I3AsdKopRjKLvFpNPrTV0BIAAAAAAAAAAAAAAAAAAAAAAAAAAAAAAA8MXi6dGLnVqQpwW+VScYL3stWs2naI3Ra0VjeZVjSPKNgaN1GpOs1woU2/3pWi/BmzTRZreG3xat9dhr47/AAaLE8rcF9Fg5y/zK0afwizPXh1vGzXtxKvhVU9YMVLSyxM501QjWjRh0ZZ3805O6ule+byM1eFxPW32YL8WmOlfuu2B1/yQhCWGuoxjG8a212SW5x7OstPCPZf7fypHGp9an3/htcLr9h5bJxrU+1xU1+67+Rr34XmjuzE/vvbFOL4J70THy8m+wGl6Ff6GtTm/VUlm8YvajTyafLj79Zhv4tTiy9y0SzjCzAAAAAAAAAAAAAAAAAAAAAAAAAAwtLaWo4SnzmIqRpx4X3yfVGK2yfYi+PHbJO1Y3UyZK443tOzmWsPKfVneGDgqUN3OVEpTfao+jHxv4HUw8PrHPJO7lZuJTPLHG3vUPG4ypXlnrVJ1J+tUnKT7lfcuw360rWNqxs518lrzvad3hlLKM3ReA52W30F6T6+xFq13VtbZZoxSSSVktiS4IzMDxr0+K8fzJiVZh4kqnx4Ab7ROt2Jw9k589D1azcnbsnvXjddhpZtBhyc9tp93k38HEc+LlM9qPf59fyvmgtaaGLtFPm6v93Usm/Ze6Xx7DjajRZMPOece2Hd02vxZ+Ucp9k/vNvDTboAAAAAAAAAAAAAAAAAAAAABU9ctdKeBTp07VcU1shfo077nUa+zvfZvNzTaS2XnPKGlqtZXDyjnZx7SmkauKqOrXqSqTfF7kuqK3RXYjt48dccdmsOFky2yW7VpYmUuoZQPShh3OSit78u0RG6JnZZ8PRVOKjHcvN8WzLEbMEzu9CUAGLVhlfY935ExKJh53JVfGwlHN/IhK6ar68ODjSxbcobo1XtlH2/WXbv7+HJ1fDot/wAsXX2eTs6Pic12pm6e3z83RITUknFpppNNO6ae5pnFmJidpd2JiY3hIhIAAAAAAAAAAAAAAAAAAKdr7rd8jjzFBp4mS2vY1Ri/0mvWfBeL4J7+j0npZ7Vu7+XP1us9DHZr3p+zkFRuTcpNyk23Jybbbe1tt72dyIiOUOBM785RyjY3Mo2NzKNjdutE4bLHM/Sl5RL1hitLPLKgACNSN1YDBfU962MndXZFsJQbCUWyErTqXrY8LJUazbw0nsb28y3xX6vWvFcb87W6OMsduve/P8uloNbOGexfu/j+HVoyTSaaae1NbbrrRwOj0b6AAAAAAAAAAAAAAAAAabWvTscFh5VNjqS6NKL/AEp23vsW9/zNjTYJzX7Ph4tbVaiMGPtePg4jiasqk5VKknKcm5Sk97bPR1rFY2jo8xa82mbWnm88pbZUyjYMo2HrhaGaaXDe+5DYmW6uXYy4C4C4C4GNjI7peD/B/wDewDFbAi2EoNkJQciEug8musu1YKtLreHk34un8WvFdRyOIab+7X5+btcN1X9q3y8nRjkOyAAAAAAAAAAAAAAAAOL65aZeMxUpJ3pQvCj7Ke2X+57e63Uel0en9DjiJ6z1eW1up9NlmY6Ryjz+bRZTaam5lAZQbmUG7MwELKT69i7lv+PkTEIllXLKlwFwFwFwI1I5k11rZ38POxEwRLW5iq2yDZCUHIJQciElOs4SjOLcZRalFrepJ3TXiisxExtK1ZmJ3h3bVbTKxuFp1lbN6NVL9GovSXwa7Gjzeow+iyTX6fB6nTZozY4t9fi2xgZwAAAAAAAAAAAAAFe160n8nwc8rtOr81C3C6eZ/sp+LRu6DD6TNG/SObR4jn9FgnbrPKP34OQ5T0by5lBuZQbmUG5lBuyqWyMV2X9+38Sa9ET1SuWQXAXAXAXAZgNdiNkpLtv79v4mJleLkQlByISg5BKDZCV35J9Mc3iZ4aT6FaN49lWCb845v2Uc7iOLtUi8eH4dPhuXs3mk+P5dcOK7gAAAAAAAAAAAAADmvKXjM+Jp0lupwu/bm9vlGPvO9wvHtjm/tn8PO8Xy75Yp7I/Kn2Oo5JYBYBYCNRbH7iJ6Jjq9pS2svCu75mAZgGYBmAZgGYDCx3pJ9cV702vyMV+rLToxWyi6DkQlByCUGyFnto7HOhWpVo+lTnGa7crvbx3FL1i9ZrPivivNLxaPB+j6VRSjGUXeLSafWmro8zMbcnqYnfmkQkAAAAAAAAAAAADjestfnMZiZf4koruh0F9k9VpKdnBSPd+ebx+sv28959/45f8AjWGw1gAAA+S4e1H7SIlMdXncyKlwFwFwFwFwFwMbH7oP2l9kxZOrNj6MFyMTKg5EJRbCUGyEotkDv+omL57R2EnxVNU3frpt0/4Dz2qr2cto9/5el0tu1hrPub4wM4AAAAAAAAAAAAHHMHoqtjK1TmYOXTk5SeyMbyb6UvHdvPVXz48FI7c+HzeQx6fLqMluxHjPPw6rfo7k/ppJ4irOcuMafQj3X3vyOVl4ref+uNvy6+Hg+OOeSd/hyjzbiGqGDSt8nT9qdVv3uRqzrtRPrNyOH6aPUh419SsHLdSlB9cKtReTbXkWrxDUR62/yhW3DdNb1dvhMtBpTk/nFOWGq5/1KyUW+6a2N96XebuHisTyyR848mhm4PMRvit8p81NxmHnSk4VIShOL2xmrNdvau1bDq0vXJEWrO8OPfHfHaa3jaXlg8JUrSy0qc6kuqEXK3f1eJkyZKY43vOyuPFfJO1I3WbA6gYmdnUlTorqlLPL3R2eZz8nFcNe7vP7++Do4+EZrd6Yj7/v1bmhycU19JiakvYhCHxualuMX9Wsfv0bleC09a8/b+Wt1n1To4WhWqU51pShGi1nlBq86ji7pRXBGP8A3fN7I+k+bJ/s2D22+seTb1eTmh+jXrr2ubl/Ci0cXy+NY+/mrPBsXhaft5NZjOTmqvoq9OfZUhKn5q5sU4vSe/WY+HPya2Tg147lon48vNWtJ6AxGGu6tGSj68bTj4yju8bHQxarDl7lufs8XPzaPNi79eXt8Gkx76Me9/BfkWy+CmLxWDV/k+xOKSnVth6T2p1ItzkutU+Hi14nMza7HTlHOXVwcPyX525R911wPJrg6a+cVWs+POVHFeChb8TQvxDLPTl++90KcOw168/33NitSMBu+SU/F1H53MX+rzf5M3+kw/4tdpHk1wVVPm41KEuunUlJX7Yzvs7rGSmvyx15sd+H4bdOTn+svJ/icGnOH9Yora5UotSiuuVPel2q/gb+HW48nKeUudm0OTHzjnDoPJPUzaMgvVqVV+9m/iOfro/rT8nS0M/0YXE024AAAAAAAAAAAABi6LwEcPRp0YNuMIqN5Zc0nxlKySbe97C172vPatO8qUpWlezWNoZRVcAAANPrHoKGMjTTUM0KlOWaSlfms652CaafShmXY2nwM+HUZMM70lgz6bHniIvHRscHhIUYKFKEYQW5QSS/9Md8lrz2rTvLJTHWkdmsbQ9yi4BU+UD6pivZw338gLYAAMDQT1Vo/LKWJjTpKMY1HKGR7azcObqJXyqyVThvknwNmdXmmnYm3JrRo8MZPSRXn9vj8W/NZsgAAAAw9HaOhQ51U1ZVKkqrXRSUpKKeVJbF0b97Za1pt1RFYr0ZhVIAAAAAAAAAAAAAAAAAAAAAAAqfKB9UxXs4b7+QFsAAAAAAAAAAAAAAAAAAAAAAAAAAAAAAAAAAAAqfKB9UxXs4b7+QFsAAAAAAAAAAAAAAAAAAAAAAAAAAAAAAAAAAAAqfKB9UxXs4b7+QFsAAAAAAAAAAAAAAAAAAAAAAAAAAAAAAAAAAAAqfKB9UxXs4b7+QFsAAAAAAAAAAAAAAAAAAAAAAAAAAAAAAAAAAAApHKLpOjChiqc69GNXJhuhKtTjL6aT9Fu+7aBdac1JKUWnFpNNNNNPc0+KAkAAAAAAAAAAAAAAAAAAAAAAAAAAAAAAAAAAD85crlNPS+ObSbyUP+PADu+qP9n4D/S4b7mIG2AAAAAAAAAAAAAAAAAAAAAAAAAAAAAAAKBy1Y2dPR0IU5Sjz2Ip0qjg3F5Ms5tXXBuCXc2gJcikn/RUVKcpZa9eMVJ3yRUtkV2cfEC+gfnHlZqL+mNIbd0aCff8AJqb+DQHedVItYDAp7GsNh0+/mYgbUAAAAAAAAAAAAAAAAAAAAAAAAAAAAAAArnKBoF4/AVqFO3PLLVo3dvnYPMo34ZleN/1gON6j651NF1Ki5uVTDzl/WKGyFSnWj0XKKlun0VFxdr2W1WAuml+WnDxpS+S4XETrtdFYiMKUIvrm1JtrsS29a3gcr0Do2vpjSHNSk6lWvPncXUtbJSuucls2R2dGK68qA/UtOCilGKtFJJJcElZICQAAAAAAAAAAAAAAAAAAAAAAAAAAAAAAAAqmtXJ/hNISdScZ0cQ99bDOMJStuzppxn1Xavbc0BVIciVJy+cx+JlDqp06MJftNNeQF/1b1aw2jqXNYSiqcXtnK7lOb65ze2W993CwG3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s://encrypted-tbn0.gstatic.com/images?q=tbn:ANd9GcSgh1_1TNhVcUZCvZcuIIS_4V0FBqf9oc-A0GgeTiCjUMJxdW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8" y="960257"/>
            <a:ext cx="5459104" cy="3889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74860" y="204706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NeueLT Std" pitchFamily="34" charset="0"/>
              </a:rPr>
              <a:t>Service to Customers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008718" y="3655312"/>
            <a:ext cx="1897054" cy="990600"/>
            <a:chOff x="4038600" y="4343400"/>
            <a:chExt cx="1066800" cy="9906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4038600" y="4343400"/>
              <a:ext cx="1066800" cy="990600"/>
            </a:xfrm>
            <a:prstGeom prst="roundRect">
              <a:avLst/>
            </a:prstGeom>
            <a:solidFill>
              <a:srgbClr val="00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Times" pitchFamily="-108" charset="0"/>
              </a:endParaRPr>
            </a:p>
          </p:txBody>
        </p:sp>
        <p:sp>
          <p:nvSpPr>
            <p:cNvPr id="51" name="Rectangle 2"/>
            <p:cNvSpPr>
              <a:spLocks noChangeArrowheads="1"/>
            </p:cNvSpPr>
            <p:nvPr/>
          </p:nvSpPr>
          <p:spPr bwMode="auto">
            <a:xfrm>
              <a:off x="4114800" y="4419600"/>
              <a:ext cx="990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ctr" rotWithShape="0">
                      <a:srgbClr val="FFFFFF">
                        <a:lumMod val="85000"/>
                      </a:srgbClr>
                    </a:outerShdw>
                  </a:effectLst>
                  <a:latin typeface="Arial" charset="0"/>
                </a:rPr>
                <a:t>ITSM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ctr" rotWithShape="0">
                    <a:srgbClr val="FFFFFF">
                      <a:lumMod val="85000"/>
                    </a:srgbClr>
                  </a:outerShdw>
                </a:effectLst>
                <a:latin typeface="TriplexBold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85598" y="3657584"/>
            <a:ext cx="1897054" cy="990600"/>
            <a:chOff x="4038600" y="4343400"/>
            <a:chExt cx="1066800" cy="9906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4038600" y="4343400"/>
              <a:ext cx="1066800" cy="990600"/>
            </a:xfrm>
            <a:prstGeom prst="roundRect">
              <a:avLst/>
            </a:prstGeom>
            <a:solidFill>
              <a:srgbClr val="00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Times" pitchFamily="-108" charset="0"/>
              </a:endParaRP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114800" y="4419600"/>
              <a:ext cx="990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ctr" rotWithShape="0">
                      <a:srgbClr val="FFFFFF">
                        <a:lumMod val="85000"/>
                      </a:srgbClr>
                    </a:outerShdw>
                  </a:effectLst>
                  <a:latin typeface="Arial" charset="0"/>
                </a:rPr>
                <a:t>PPM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ctr" rotWithShape="0">
                    <a:srgbClr val="FFFFFF">
                      <a:lumMod val="85000"/>
                    </a:srgbClr>
                  </a:outerShdw>
                </a:effectLst>
                <a:latin typeface="Triplex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991" y="26565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Change Driver: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Adjusting to Evolving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1900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1"/>
            <a:ext cx="8153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40000"/>
              </a:spcBef>
            </a:pP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Expectations </a:t>
            </a:r>
            <a:r>
              <a:rPr lang="en-US" sz="2800" dirty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of the CIO</a:t>
            </a:r>
          </a:p>
          <a:p>
            <a:pPr marL="342900" indent="-342900">
              <a:spcBef>
                <a:spcPct val="40000"/>
              </a:spcBef>
            </a:pPr>
            <a:endParaRPr lang="en-US" sz="1400" u="sng" dirty="0">
              <a:solidFill>
                <a:srgbClr val="3F5BC8"/>
              </a:solidFill>
              <a:latin typeface="Arial" charset="0"/>
              <a:ea typeface="+mn-ea"/>
              <a:cs typeface="+mn-cs"/>
            </a:endParaRPr>
          </a:p>
          <a:p>
            <a:endParaRPr lang="en-US" sz="2800" dirty="0" smtClean="0">
              <a:solidFill>
                <a:srgbClr val="0079C1"/>
              </a:solidFill>
              <a:latin typeface="HelveticaNeueLT Std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9703647"/>
              </p:ext>
            </p:extLst>
          </p:nvPr>
        </p:nvGraphicFramePr>
        <p:xfrm>
          <a:off x="2743200" y="1524000"/>
          <a:ext cx="5638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25"/>
          <p:cNvGrpSpPr/>
          <p:nvPr/>
        </p:nvGrpSpPr>
        <p:grpSpPr>
          <a:xfrm>
            <a:off x="4953005" y="2743204"/>
            <a:ext cx="942975" cy="1488877"/>
            <a:chOff x="633413" y="2324100"/>
            <a:chExt cx="942975" cy="148887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3413" y="2324100"/>
              <a:ext cx="9429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25941" y="3505200"/>
              <a:ext cx="751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CIO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6948" y="3657602"/>
            <a:ext cx="1220853" cy="1683675"/>
            <a:chOff x="498799" y="1143000"/>
            <a:chExt cx="970901" cy="1375609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8799" y="1143000"/>
              <a:ext cx="970901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78399" y="2267147"/>
              <a:ext cx="778760" cy="25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President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2438400" y="838203"/>
            <a:ext cx="6477000" cy="4800599"/>
          </a:xfrm>
          <a:prstGeom prst="cloudCallout">
            <a:avLst>
              <a:gd name="adj1" fmla="val -65449"/>
              <a:gd name="adj2" fmla="val 132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prstClr val="black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3357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gELreR_3xm3HKOgGmHSJi6z-nVyvgfHF8XWBRgNX83OodBmZ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1047751"/>
            <a:ext cx="2466975" cy="1847851"/>
          </a:xfrm>
          <a:prstGeom prst="rect">
            <a:avLst/>
          </a:prstGeom>
          <a:noFill/>
          <a:ln>
            <a:solidFill>
              <a:srgbClr val="85AFD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67200" y="3253635"/>
            <a:ext cx="58912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200" b="1" u="sng" dirty="0" smtClean="0">
                <a:solidFill>
                  <a:srgbClr val="272D71"/>
                </a:solidFill>
                <a:latin typeface="HelveticaNeueLT Std" pitchFamily="34" charset="0"/>
              </a:rPr>
              <a:t>Key Purpose: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1400" b="1" dirty="0" smtClean="0">
                <a:solidFill>
                  <a:srgbClr val="272D71"/>
                </a:solidFill>
                <a:latin typeface="HelveticaNeueLT Std" pitchFamily="34" charset="0"/>
              </a:rPr>
              <a:t>“</a:t>
            </a:r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Canaries in the Mine”</a:t>
            </a:r>
          </a:p>
          <a:p>
            <a:pPr lvl="1">
              <a:spcBef>
                <a:spcPct val="40000"/>
              </a:spcBef>
            </a:pPr>
            <a:endParaRPr lang="en-US" sz="20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Enable confident decision making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endParaRPr lang="en-US" sz="2000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9C1"/>
                </a:solidFill>
                <a:latin typeface="HelveticaNeueLT Std" pitchFamily="34" charset="0"/>
              </a:rPr>
              <a:t>Communication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: 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</a:rPr>
              <a:t>Internal 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Leadership Team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5400000">
            <a:off x="2633665" y="1109667"/>
            <a:ext cx="1847851" cy="1724025"/>
          </a:xfrm>
          <a:prstGeom prst="triangle">
            <a:avLst>
              <a:gd name="adj" fmla="val 49484"/>
            </a:avLst>
          </a:prstGeom>
          <a:solidFill>
            <a:srgbClr val="0079C1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2" y="986164"/>
            <a:ext cx="3214305" cy="2122401"/>
          </a:xfrm>
          <a:prstGeom prst="rect">
            <a:avLst/>
          </a:prstGeom>
          <a:noFill/>
          <a:ln w="9525">
            <a:solidFill>
              <a:srgbClr val="0079C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6527" y="1371600"/>
            <a:ext cx="4375473" cy="21336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19600" y="1447800"/>
            <a:ext cx="4375473" cy="21336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63727" y="3505200"/>
            <a:ext cx="4375473" cy="19050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3429000"/>
            <a:ext cx="4375473" cy="19050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661" y="2514600"/>
            <a:ext cx="872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Change Driver: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Students and Faculty Feel that IT is Difficult to Work </a:t>
            </a:r>
            <a:r>
              <a:rPr lang="en-US" sz="3200" dirty="0">
                <a:solidFill>
                  <a:srgbClr val="0079C1"/>
                </a:solidFill>
                <a:latin typeface="HelveticaNeueLT Std" pitchFamily="34" charset="0"/>
              </a:rPr>
              <a:t>W</a:t>
            </a:r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ith</a:t>
            </a:r>
          </a:p>
        </p:txBody>
      </p:sp>
    </p:spTree>
    <p:extLst>
      <p:ext uri="{BB962C8B-B14F-4D97-AF65-F5344CB8AC3E}">
        <p14:creationId xmlns:p14="http://schemas.microsoft.com/office/powerpoint/2010/main" val="10341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1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9C1"/>
                </a:solidFill>
                <a:latin typeface="HelveticaNeueLT Std" pitchFamily="34" charset="0"/>
              </a:rPr>
              <a:t>Agenda</a:t>
            </a:r>
            <a:endParaRPr lang="en-US" sz="26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0668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Exploration of ITSM + PPM Trends and Change Drivers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Facilitated Conversation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Summarization and Follow Up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49303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" pitchFamily="34" charset="0"/>
                <a:cs typeface="Segoe UI" pitchFamily="34" charset="0"/>
              </a:rPr>
              <a:t>“I don’t know how to request a new report.”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650" y="28100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" pitchFamily="34" charset="0"/>
                <a:cs typeface="Segoe UI" pitchFamily="34" charset="0"/>
              </a:rPr>
              <a:t>“I need a new laptop”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650" y="4001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" pitchFamily="34" charset="0"/>
                <a:cs typeface="Segoe UI" pitchFamily="34" charset="0"/>
              </a:rPr>
              <a:t>“What happens to all of my requests?” </a:t>
            </a:r>
          </a:p>
        </p:txBody>
      </p:sp>
      <p:pic>
        <p:nvPicPr>
          <p:cNvPr id="7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90649"/>
            <a:ext cx="666750" cy="666751"/>
          </a:xfrm>
          <a:prstGeom prst="rect">
            <a:avLst/>
          </a:prstGeom>
          <a:noFill/>
        </p:spPr>
      </p:pic>
      <p:pic>
        <p:nvPicPr>
          <p:cNvPr id="9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686049"/>
            <a:ext cx="666750" cy="666751"/>
          </a:xfrm>
          <a:prstGeom prst="rect">
            <a:avLst/>
          </a:prstGeom>
          <a:noFill/>
        </p:spPr>
      </p:pic>
      <p:pic>
        <p:nvPicPr>
          <p:cNvPr id="10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4214703"/>
            <a:ext cx="666750" cy="666751"/>
          </a:xfrm>
          <a:prstGeom prst="rect">
            <a:avLst/>
          </a:prstGeom>
          <a:noFill/>
        </p:spPr>
      </p:pic>
      <p:sp>
        <p:nvSpPr>
          <p:cNvPr id="11" name="Right Brace 10"/>
          <p:cNvSpPr/>
          <p:nvPr/>
        </p:nvSpPr>
        <p:spPr bwMode="auto">
          <a:xfrm>
            <a:off x="5505450" y="1066800"/>
            <a:ext cx="838200" cy="413305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12" name="Group 94"/>
          <p:cNvGrpSpPr/>
          <p:nvPr/>
        </p:nvGrpSpPr>
        <p:grpSpPr>
          <a:xfrm>
            <a:off x="6705600" y="3348334"/>
            <a:ext cx="990600" cy="842666"/>
            <a:chOff x="3310536" y="2905125"/>
            <a:chExt cx="956664" cy="877074"/>
          </a:xfrm>
        </p:grpSpPr>
        <p:pic>
          <p:nvPicPr>
            <p:cNvPr id="17" name="Picture 16" descr="email ic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0536" y="2905125"/>
              <a:ext cx="956664" cy="7524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05200" y="3505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Email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" name="Group 97"/>
          <p:cNvGrpSpPr/>
          <p:nvPr/>
        </p:nvGrpSpPr>
        <p:grpSpPr>
          <a:xfrm>
            <a:off x="6629400" y="4419600"/>
            <a:ext cx="1219200" cy="810399"/>
            <a:chOff x="3352800" y="1447800"/>
            <a:chExt cx="1219200" cy="810399"/>
          </a:xfrm>
        </p:grpSpPr>
        <p:pic>
          <p:nvPicPr>
            <p:cNvPr id="20" name="Picture 19" descr="helpdesksoftwareic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1447800"/>
              <a:ext cx="514350" cy="5143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352800" y="19812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Service Desk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6753225" y="1551801"/>
            <a:ext cx="990600" cy="769552"/>
            <a:chOff x="1066800" y="1447800"/>
            <a:chExt cx="891540" cy="833370"/>
          </a:xfrm>
        </p:grpSpPr>
        <p:pic>
          <p:nvPicPr>
            <p:cNvPr id="23" name="Picture 22" descr="webfor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960" y="1447800"/>
              <a:ext cx="600075" cy="60007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66800" y="1981200"/>
              <a:ext cx="891540" cy="29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Web forms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Group 103"/>
          <p:cNvGrpSpPr/>
          <p:nvPr/>
        </p:nvGrpSpPr>
        <p:grpSpPr>
          <a:xfrm>
            <a:off x="6934200" y="2466201"/>
            <a:ext cx="685800" cy="657999"/>
            <a:chOff x="3886200" y="2209800"/>
            <a:chExt cx="685800" cy="657999"/>
          </a:xfrm>
        </p:grpSpPr>
        <p:pic>
          <p:nvPicPr>
            <p:cNvPr id="26" name="Picture 25" descr="msword ico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2209800"/>
              <a:ext cx="419100" cy="4191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86200" y="2590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Docs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577" y="1101853"/>
            <a:ext cx="903164" cy="99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04285" y="1986707"/>
            <a:ext cx="1224516" cy="29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President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4618654"/>
            <a:ext cx="121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Students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8588" y="2362200"/>
            <a:ext cx="806303" cy="103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891" y="3640211"/>
            <a:ext cx="797442" cy="105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33402" y="3327882"/>
            <a:ext cx="1125280" cy="27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Faculty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715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Improve Customer Satisfaction and Engagement</a:t>
            </a:r>
          </a:p>
          <a:p>
            <a:endParaRPr lang="en-US" sz="2800" dirty="0" smtClean="0">
              <a:solidFill>
                <a:srgbClr val="0079C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owerframeworks.com/series/AV/025/av025_0301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0387" y="1983431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04800" y="38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</a:rPr>
              <a:t>Convergence of Request Management</a:t>
            </a:r>
            <a:endParaRPr lang="en-US" sz="24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2" name="AutoShape 2" descr="data:image/jpeg;base64,/9j/4AAQSkZJRgABAQAAAQABAAD/2wCEAAkGBxISEhUTExQUFBUXFBcSGBgXFRUUFxgXFBcWFxUVFRcYHCggGBolHRQUITEhJSkrLi4uFx8zODMsNygtLisBCgoKBQUFDgUFDisZExkrKysrKysrKysrKysrKysrKysrKysrKysrKysrKysrKysrKysrKysrKysrKysrKysrK//AABEIAMwAzAMBIgACEQEDEQH/xAAbAAEAAgMBAQAAAAAAAAAAAAAABAYCAwUHAf/EAD0QAAECAwUFBgMGBQUBAAAAAAEAAgMEEQUSITFBBhNRYXEiMoGRobFCUtEUI2LB4fAHFXKS8SRTgsLSM//EABQBAQAAAAAAAAAAAAAAAAAAAAD/xAAUEQEAAAAAAAAAAAAAAAAAAAAA/9oADAMBAAIRAxEAPwD3FERAREQEREBERAREQEREBERAREQEWmJMtbmVGi2vCbm4DqQEE9FolZtkQVaQRxBqFvQEREBERAREQEREBERAREQEREBERAREQERcLaHaOHKirsamgAzKDurGJkuPY+0UKO281wp6jkQo9u7UwYAoTV2jRiT4IKnFlXzU7HhPjRGNaA5oadOzh6row9jZYZ7x5/E76BRLAhxok2Zl0Mw2OYW9rCuVMD0Ctl8cUFf/AIfR7odDJ7r3BXsFefv2ciNe58KPdvOLqXeJJpWvNZGYnoHeAiN4tz8ggtVsW0yXFXdABmeiysy2GRhVpH74qnSLHTD99F7owa0+6ymJIw3byCaHMt0PRB6ECir2ztsGLgcCMCrCgIiICIiAiKDaNpMhNLnOAAFcTRBORUmR26Y+KGFpax2DHnAOIz0Vq/mUOlbw8wg025aYl4bohyaK4Z+CqbdvNd3EAP4Vht1bkKJCdDa4EkAUBB15LuWWykGGOENvsEESzttocR7WG8C40FRTFW2C+oqvPtqCBMS+QpecdOH0V1syaYWChGSCei0R5prBUkeaxlp5kTukHoQUGm2LRZAhue80AFf06qj2HKOm4xnIw7NSITDlTK8Qf3VWja2xvtUIsqR8QPMZVGoVVsi3Xy7hLTQAp2WRBlTQH6oNlrbMOa4xZQ3HHvMyaa6jh0Umx7CZCN4/exji57sWtPALtR4hJDG5nEng3isxdY3gAgCFxNfbyWdAFFZFdEy7LeOpXyNEhs7zwD+JwCCS9y0OirVDnWHuua7oQVmbr8BgfQoNcQVFW+I1C49pTRHZGZ9Ap0VzmHgQotoQg9t8YEHHkfoUHb2Xs642virIqxsxaVRddmMFZb4QZIgKICIiDTNPo0lebyrXWlFcYjrsGG6m7r2nH8XAL0yIyoovNNpof2SYbHgmjnG65mj+VEFgtSxYUaDuqBoaOwQO4dKKvS2z0dwpMxi1owDWGrnAaq0mYcQABR5AJBxuV481thwg3HXUnNBypPZ+XZ3YIPN5vFddoI4LV9rBNGgu6LMRT8qCJaVkwo9DEaagUBBIIXIiWZHl+1BeYjR8Ls/DirEXErQ6LRBXhGjTZumrIY7x/ILdALpSIC0kwif7SurFwFRl+fNcm1J5rWluBJGWg5lBd5GcbEZUGuColpQxHtFrPghjeO8MR/1WuyNqIUBhbeLia4AE0roFjYEUvfNRyCLzQBUUwOH5BBaZEVBec3mv/EYNHko8U72Lc+BmJ5ngpreywcm+wXKko1yC+Jr2neSCLbFqvc/7PL4EYOcNOQ4LKT2RLu08lxOJJK2bDyYdWI7EuJJKu4CCkzGyFBVtQRwKgQ4sSE7dxPBy9GVZ2vkwWXqYjFBEc7ewz87MeoXPlYvaocndk+OR81ssSN943mCD+/BQJrsvcODj6FAvFjjjQg08lJg2pELu8VGtY/eO50d5gFRpR3bCD0ayJi+yqnrh7Lu7BC7iAsIsUNzWaqn8QZhzZd10kVAFQaHNB3I9qQwD2vZUWUf9omokw7FkHssHF5y/fRZymybXQ2O30YFzQ44gipFV05Cy2wBDhNJdV7ohJzNBh+SDpS0K62pzPacef0UNpMYk5Qwel5Z2zFpDoM3EN881zLfjlkNkCHgX9nDhr5oMpm3gDu5eHvCMCfhH1Wozc7nch9KO+qsOzljMhwxh+q7e5bwCCiy9tG9diNMN3ouqSIgNO8PVSNorHa9tQMVXbNmnNpXNpp4IJsONQ0ORwP1XFtSXuvNdajzC6tqi6/DIgO81DtXtMY7Utp4tNPog27Cw2GXNWtLmxHCtBXQjHxXfnmVhvA+Uqj2LbD5URG7u9edeGNB7LqSm00R8RrYjGtY43dSccseqCyl9WdW+4XHlhegvZr2m+alyz6NunNpu+Gh8lDebkQn4Xe6DdsNMgC4cwSFdV5xFY6FE3sLXFwVgkdqmEC9gedUFnVd2smQGXdTgvkztPDp2cT4qsz886K687wCDfYbaxW8gSf34qBOxLz3EauPuum3/AE8EuOESIKAagcVy7PYC+p7re27o36mgQS5kVivFK3Wtb4gALryNivc0GgFVybPBcbxze696r0CUZRgHJBos6T3YopqIgKmfxHB3PiB6q5qPNyjYgo7JBU5XaGVDWt3oFGgYtcMh0UozDXPhuaatLXUI1yS1tmIdwloFei4dixvumg5w3lp6H9+iDp2q/GH/AFhc61z/AKiCTlQj1P6KdPC83mMQoM8zeMBHebiOvBBfZEi42nBb1VbAt9t24/AjBd42nDp3kGc+4BhqvPYju28jUqwW7bgIusxXCs2XL3gaA3nHkEEu3HULBrcChzTvuofV/usLVmr8RxGXdHQLKZYCWsOTGAH+p3aPug590EjqurGsreQiWjtA1HULXAs2pBAdxyVgDxAguL8NUHFkZ2+0O+NouvHGmqkRXgjkubZ8MlzopwvVoOXEqW5yD6DpVa4kmTk0HyWLwdMei0GKRkSEEhlmxD8IHUhbm7mBi4iI/QDIHmuY+M46k+JRkk84nsN+Z3ZH1KDGZmHxn1OLiaAD0AX2eiCGzdNNSTWIRxGTByHut8IgdmDUk4OikUw1DBp1zUObs4gXmdriNevNBus+0hUB+BGTvqr5Y88XCh0XntjSN47xw7IOA4lX+wpMgXnZlB2kREBERBom3gNNV51DePtDwzFru9TIc1Ztst7uzcrT4qZ0xyVdkywMFzx415oJQiaHRaw4V4LVEjAZrFwriMfdB9mJUnGniFouu/F6rNk25uRIWf8AOIg1b/aEGUtZsR+NLrdXOwWU7PMhsMKDjXvP48hyUGYnosTAuLuQ+gQSoZ2oxu6hg77v/I5lB9k2gfeu7rT2R8z9AOWpXTsmBV1X5k3nLgTU85zgcGhvdaMmj96qXNRjGl4lwkPu4gZ4Y4eSC1zm0UrAFC5tRoMT5BV60bdZOEQwHN+JpIoDRS9mLJlXQYcUQwXObUl1XG8MDngMQVhthAubqM0UuOumnB3+EEOFMOb2YgocgdCsZiKTgFtiW1AiMDXDHjQ+6jPjsDaQzec7AccUGUMu4+RC279/HzAPuFt/kd1rSxxD6Y1yJ1UcxnXgx7aO48UGp1oxNHU6AD8l9lxvAXOq8g5ErQ6TeSaDXiFPsqUc2oNMSMsUHfsuxi4AuwHAUXSmrFFOzgfBdGzxRg6KSgr8pY5DgXaaYLvMbQUWSICIiAiIg1TEEOFCqLadkPhPJYKtOgV/WLoYOYQUaS2fiPFXZ8FpnLIiQscaBegNaBko8/DBYcNEHnMSZcM7rh+IY+ea1CcFabqHw+L6rZaUFxNGitCVEl5d99tWml4IOkzenAFsMcGNAPnmtE0YUGm8+LAl1STxVqseXY1jnuHNVmRlWz0zEivFYEOsNgOTnan8/JBz4tmOLwGYsdiHaAc1sEah+zyrd5EODn6DjiulObMRmtLJeLdhk4sdoDnddnTkurY9mMhMuQ8vid8TzrjwQY7OSLpeDu3ODzeLuzkK6VXUey8KOAI4HFfSWtHBY76uQQYPl4erG/2hQjZkG8Hta0OGWn6Ka4g5mi0R4RAqMRyQaI7qZ4LkyELfxqnIZLpGYGTsR6jooEWGYLw9uRxwyIQWWHs63MlTJaxYbMQtFm20wsFTopsvacN5o01QS2NoKLJEQEREBERAREQEREBYvbUUWSIORMWGxxrktLdnmjX1K7qIOJbFmOdLvhwzdc5pAPBU+xrW+xhsvMQ92BWkRvaaanNy9LIVG/iM0XGtAxc9rfMoOrFjBwaGGt/Ij5cyR4LZFiCG2ugwA9lHkoQa66MmMbDHlU/ksJs34zGaAXz+SD6XhrTFimgzx04YcVx321GjGkBgDfmd9F8thxmJlsAdxlC7mT/kK42bZjGNGAQU8vnBiQx3IYLbJ2oa0xa7VpyV4Mu3gFWtp7JAbvG4EYoIk4wObvGf8hw5qHBdfBhnm5vUZjxC2WPHq66cngg9VBc4w4n9LvYoNBfRTLKmSHV4Gh8VHnoJ3r2tGtfA4j3WyQlXA6Y6BB6LKxLzQeS2qFZLSIYBU1AREQEREBERAREQEREBERBAtG1YcEVe4N6kBef7RWw2aiwhCq+7EaTRppmF0P4gSwD4MVwDmtiAOByLTSoPku/LQWNAuNa0aXQAPRBrlu/F/rB82hRHOpMnmwUUlzrsXk9vq39D6KFaeDmxB8JoehQQLMNJ2LXV1fA0XoDDgvPLVhkPbHh4kDHmOKsNj7RscKOzQWRcy33AQnV4LN9rwgK1VXt62N72W5aoOfZf/wBGAfMtNrP+9iU+YqdZTbgdHdk0EN5uPBcuWbvIoB1N49M3FBOjisV4/AwHrdCt1i2cwMBpiqbBi33RHjEl9aa3QcPRXayZ9jmAaoOm1tMl9QIgIiICIiAiIgIiICIiAiIg4W1tnb6A9ozpUdRiPZVWVtKc3bYbYN0taGlz+WtF6MRVa9w3gEHn8jPRS90KMfvK32GlBh8K6ZihzfQj3CmbVWMHtvt7L24tI9lX5KbL61FHtwdwP6oN+LcM2+yix5RpNQKdFJe9aN+Rkg0CWJ+YqXBs+gvRSGN9TyWl9oP0NPBRHF8Q/E4+f+EG+1LQv0a0XYbch+ZWmI7cwz/uRB4tZ9T7LKGxrDpEiaNGLW83HU8lLl5IuqXC+52LicfAIK6IxaagkHkrlYd/sXu8cT+vNcoWI0RA7GgNS0+lFcrEk6C8c0HXZkFkiICIiAiIgIiICIiAiIgIiICIiDgbXzphwTTM9kdSqvItDWChrXEnmVfp2UbEaQQCOeKqM/s09hLoRpy0QcyYjU6rHfHVvmF0LKsh731iCgGitgsqHSlPQIKC6NQVuM8qqJHnHuFL2HAYDyCtW0NlBnab0KqzZB54AIJ9mQw65SgBz41CvsjJtY0UGiptj2eRQCpxrWlFeoAo0dEGDpRhNaLaxgGAWSICIiAiIgIiICIiAiIgIiICIiAiIgL4QvqIMQwcFkiINMzLh4oVDh2LDBrRdJEGqHLtbkFt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6" y="245224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9354" y="3609201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Service Desk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156848" cy="115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6578" y="5133201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Change/Ops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22" y="990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17578" y="2147552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PPM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cdn1.iconfinder.com/data/icons/pretty_office_3/256/Process-Acce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76" y="2057400"/>
            <a:ext cx="1795024" cy="179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75554" y="4029075"/>
            <a:ext cx="233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Request Fulfillment (ITSM + PPM) </a:t>
            </a:r>
            <a:endParaRPr lang="en-US" sz="20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715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9C1"/>
                </a:solidFill>
                <a:latin typeface="HelveticaNeueLT Std" pitchFamily="34" charset="0"/>
              </a:rPr>
              <a:t>Simple and Branded Service Catalog</a:t>
            </a:r>
          </a:p>
          <a:p>
            <a:endParaRPr lang="en-US" dirty="0" smtClean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049746"/>
            <a:ext cx="4648200" cy="123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39368"/>
            <a:ext cx="9035143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895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Staff is Overburdened with Work and Administrative Activities</a:t>
            </a:r>
          </a:p>
        </p:txBody>
      </p:sp>
    </p:spTree>
    <p:extLst>
      <p:ext uri="{BB962C8B-B14F-4D97-AF65-F5344CB8AC3E}">
        <p14:creationId xmlns:p14="http://schemas.microsoft.com/office/powerpoint/2010/main" val="21498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526" y="819152"/>
            <a:ext cx="83222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2" y="809625"/>
            <a:ext cx="847725" cy="11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7" y="819152"/>
            <a:ext cx="76046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Different Resources = Different Work Streams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86632"/>
              </p:ext>
            </p:extLst>
          </p:nvPr>
        </p:nvGraphicFramePr>
        <p:xfrm>
          <a:off x="3896289" y="1421131"/>
          <a:ext cx="1113865" cy="408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345502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53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90877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10365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55258"/>
              </p:ext>
            </p:extLst>
          </p:nvPr>
        </p:nvGraphicFramePr>
        <p:xfrm>
          <a:off x="1172700" y="1371602"/>
          <a:ext cx="1113865" cy="410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386214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1068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15864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62935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83271"/>
              </p:ext>
            </p:extLst>
          </p:nvPr>
        </p:nvGraphicFramePr>
        <p:xfrm>
          <a:off x="6572814" y="1371600"/>
          <a:ext cx="1113865" cy="415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40878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75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24527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Individual Administrative Burden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00112" y="1600203"/>
            <a:ext cx="7253288" cy="2989421"/>
            <a:chOff x="900112" y="1600200"/>
            <a:chExt cx="7253288" cy="298942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5700712" y="2695575"/>
              <a:ext cx="16002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2" name="Group 30"/>
            <p:cNvGrpSpPr/>
            <p:nvPr/>
          </p:nvGrpSpPr>
          <p:grpSpPr>
            <a:xfrm>
              <a:off x="5776912" y="3617298"/>
              <a:ext cx="838200" cy="933510"/>
              <a:chOff x="3352800" y="1447800"/>
              <a:chExt cx="838200" cy="933510"/>
            </a:xfrm>
          </p:grpSpPr>
          <p:pic>
            <p:nvPicPr>
              <p:cNvPr id="6" name="Picture 5" descr="helpdesksoftwareicon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48050" y="1447800"/>
                <a:ext cx="514350" cy="5143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352800" y="19812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Ticketing Software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900112" y="3709632"/>
              <a:ext cx="838200" cy="751735"/>
              <a:chOff x="3948544" y="2209800"/>
              <a:chExt cx="685800" cy="610367"/>
            </a:xfrm>
          </p:grpSpPr>
          <p:pic>
            <p:nvPicPr>
              <p:cNvPr id="9" name="Picture 8" descr="msword icon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62400" y="2209800"/>
                <a:ext cx="419100" cy="4191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948544" y="2614001"/>
                <a:ext cx="685800" cy="20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Segoe UI" pitchFamily="34" charset="0"/>
                    <a:cs typeface="Segoe UI" pitchFamily="34" charset="0"/>
                  </a:rPr>
                  <a:t>Word</a:t>
                </a:r>
                <a:endParaRPr lang="en-US" sz="12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>
            <a:xfrm>
              <a:off x="1957387" y="3763120"/>
              <a:ext cx="838200" cy="663897"/>
              <a:chOff x="1197551" y="2362200"/>
              <a:chExt cx="685800" cy="520060"/>
            </a:xfrm>
          </p:grpSpPr>
          <p:pic>
            <p:nvPicPr>
              <p:cNvPr id="12" name="Picture 11" descr="Excel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19200" y="2362200"/>
                <a:ext cx="340191" cy="34019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97551" y="2689384"/>
                <a:ext cx="685800" cy="192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Excel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2805112" y="3758357"/>
              <a:ext cx="914400" cy="712946"/>
              <a:chOff x="2209800" y="3114675"/>
              <a:chExt cx="914400" cy="712946"/>
            </a:xfrm>
          </p:grpSpPr>
          <p:pic>
            <p:nvPicPr>
              <p:cNvPr id="15" name="Picture 14" descr="Database Ico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62200" y="3114675"/>
                <a:ext cx="466725" cy="46672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209800" y="358140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Assets/CIs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4" name="Group 45"/>
            <p:cNvGrpSpPr/>
            <p:nvPr/>
          </p:nvGrpSpPr>
          <p:grpSpPr>
            <a:xfrm>
              <a:off x="3871912" y="3686920"/>
              <a:ext cx="1181100" cy="804183"/>
              <a:chOff x="3581400" y="2362200"/>
              <a:chExt cx="944880" cy="589376"/>
            </a:xfrm>
          </p:grpSpPr>
          <p:pic>
            <p:nvPicPr>
              <p:cNvPr id="19" name="Picture 18" descr="powerpointicon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81400" y="2362200"/>
                <a:ext cx="423164" cy="42316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611880" y="2771124"/>
                <a:ext cx="914400" cy="180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PPT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6" name="Group 48"/>
            <p:cNvGrpSpPr/>
            <p:nvPr/>
          </p:nvGrpSpPr>
          <p:grpSpPr>
            <a:xfrm>
              <a:off x="4786312" y="3733837"/>
              <a:ext cx="1143000" cy="700445"/>
              <a:chOff x="1371600" y="2971800"/>
              <a:chExt cx="914400" cy="560355"/>
            </a:xfrm>
          </p:grpSpPr>
          <p:pic>
            <p:nvPicPr>
              <p:cNvPr id="22" name="Picture 21" descr="MSPicon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64809" y="2971800"/>
                <a:ext cx="340191" cy="34019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371600" y="3335179"/>
                <a:ext cx="914400" cy="19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MS Project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6767512" y="3457575"/>
              <a:ext cx="1385888" cy="1132046"/>
              <a:chOff x="6781800" y="4114800"/>
              <a:chExt cx="1385888" cy="1132046"/>
            </a:xfrm>
          </p:grpSpPr>
          <p:pic>
            <p:nvPicPr>
              <p:cNvPr id="25" name="Picture 24" descr="postitnot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58000" y="4114800"/>
                <a:ext cx="1238701" cy="109358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81800" y="5000625"/>
                <a:ext cx="13858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Personal To-Do Lists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V="1">
              <a:off x="1433512" y="2771775"/>
              <a:ext cx="1981200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2424112" y="2847975"/>
              <a:ext cx="13716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5472112" y="2924175"/>
              <a:ext cx="5334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4938712" y="3076575"/>
              <a:ext cx="22860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4176712" y="3152775"/>
              <a:ext cx="1524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14712" y="3076575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14800" y="1600200"/>
              <a:ext cx="760461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57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587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One Page View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985"/>
            <a:ext cx="8017346" cy="563576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563327" y="1905000"/>
            <a:ext cx="3932473" cy="9144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200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9C1"/>
                </a:solidFill>
                <a:latin typeface="HelveticaNeueLT Std" pitchFamily="34" charset="0"/>
              </a:rPr>
              <a:t>Facilitated Dialogue </a:t>
            </a:r>
          </a:p>
        </p:txBody>
      </p:sp>
    </p:spTree>
    <p:extLst>
      <p:ext uri="{BB962C8B-B14F-4D97-AF65-F5344CB8AC3E}">
        <p14:creationId xmlns:p14="http://schemas.microsoft.com/office/powerpoint/2010/main" val="229641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30377"/>
            <a:ext cx="8686800" cy="320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  <a:buFontTx/>
              <a:buAutoNum type="arabicPeriod"/>
            </a:pP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Should </a:t>
            </a: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there be a blended approach? What are the benefits?</a:t>
            </a:r>
          </a:p>
          <a:p>
            <a:pPr marL="457200" lvl="2" indent="-457200">
              <a:lnSpc>
                <a:spcPts val="2700"/>
              </a:lnSpc>
              <a:spcBef>
                <a:spcPct val="40000"/>
              </a:spcBef>
              <a:buAutoNum type="arabicPeriod"/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</a:t>
            </a:r>
            <a:r>
              <a:rPr lang="en-US" sz="2000" dirty="0">
                <a:solidFill>
                  <a:srgbClr val="272D71"/>
                </a:solidFill>
                <a:latin typeface="HelveticaNeueLT Std" pitchFamily="34" charset="0"/>
              </a:rPr>
              <a:t>5</a:t>
            </a: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 min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2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30377"/>
            <a:ext cx="8686800" cy="320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2.  What </a:t>
            </a: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are the 3 main roadblocks to integrating these processes?</a:t>
            </a:r>
          </a:p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</a:t>
            </a:r>
            <a:r>
              <a:rPr lang="en-US" sz="2000" dirty="0">
                <a:solidFill>
                  <a:srgbClr val="272D71"/>
                </a:solidFill>
                <a:latin typeface="HelveticaNeueLT Std" pitchFamily="34" charset="0"/>
              </a:rPr>
              <a:t>5</a:t>
            </a: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 min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8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654" y="457200"/>
            <a:ext cx="7892224" cy="1088403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latin typeface="HelveticaNeueLT Std"/>
              </a:rPr>
              <a:t>Case </a:t>
            </a:r>
            <a:r>
              <a:rPr lang="en-US" altLang="en-US" sz="4000" b="1" dirty="0" smtClean="0">
                <a:latin typeface="HelveticaNeueLT Std"/>
              </a:rPr>
              <a:t>Study:  </a:t>
            </a:r>
            <a:br>
              <a:rPr lang="en-US" altLang="en-US" sz="4000" b="1" dirty="0" smtClean="0">
                <a:latin typeface="HelveticaNeueLT Std"/>
              </a:rPr>
            </a:br>
            <a:r>
              <a:rPr lang="en-US" altLang="en-US" sz="4000" b="1" dirty="0" smtClean="0">
                <a:latin typeface="HelveticaNeueLT Std"/>
              </a:rPr>
              <a:t>Lewis </a:t>
            </a:r>
            <a:r>
              <a:rPr lang="en-US" altLang="en-US" sz="4000" b="1" dirty="0">
                <a:latin typeface="HelveticaNeueLT Std"/>
              </a:rPr>
              <a:t>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732" y="4799321"/>
            <a:ext cx="5176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latin typeface="HelveticaNeueLT Std"/>
              </a:rPr>
              <a:t>Using PPM &amp; ITSM Methodology </a:t>
            </a:r>
          </a:p>
          <a:p>
            <a:pPr algn="ctr"/>
            <a:r>
              <a:rPr lang="en-US" sz="2100" b="1" dirty="0" smtClean="0">
                <a:latin typeface="HelveticaNeueLT Std"/>
              </a:rPr>
              <a:t>in IT Operations</a:t>
            </a:r>
            <a:endParaRPr lang="en-US" sz="2100" b="1" dirty="0">
              <a:latin typeface="HelveticaNeueLT St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4" y="1947025"/>
            <a:ext cx="4636410" cy="2734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58" y="1947025"/>
            <a:ext cx="1467740" cy="1879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75" y="3945236"/>
            <a:ext cx="3196105" cy="16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30377"/>
            <a:ext cx="8686800" cy="320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3</a:t>
            </a: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.  Share </a:t>
            </a: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approaches to overcome the main roadblocks and achieve the cultural change necessary to have them stick.</a:t>
            </a:r>
          </a:p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</a:t>
            </a:r>
            <a:r>
              <a:rPr lang="en-US" sz="2000" dirty="0">
                <a:solidFill>
                  <a:srgbClr val="272D71"/>
                </a:solidFill>
                <a:latin typeface="HelveticaNeueLT Std" pitchFamily="34" charset="0"/>
              </a:rPr>
              <a:t>5</a:t>
            </a: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 min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0079C1"/>
                </a:solidFill>
                <a:latin typeface="HelveticaNeueLT Std" pitchFamily="34" charset="0"/>
              </a:rPr>
              <a:t>Q&amp;A + Open 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608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Andrew Graf</a:t>
            </a: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agraf@teamdynamix.com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352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9C1"/>
                </a:solidFill>
                <a:latin typeface="HelveticaNeueLT Std" pitchFamily="34" charset="0"/>
              </a:rPr>
              <a:t>Happy Hour</a:t>
            </a: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:</a:t>
            </a: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Bar </a:t>
            </a:r>
            <a:r>
              <a:rPr lang="en-US" sz="2800" dirty="0" err="1" smtClean="0">
                <a:solidFill>
                  <a:srgbClr val="0079C1"/>
                </a:solidFill>
                <a:latin typeface="HelveticaNeueLT Std" pitchFamily="34" charset="0"/>
              </a:rPr>
              <a:t>Rojo</a:t>
            </a: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 (Tonight, here at the Hyatt!)</a:t>
            </a: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6pm-8pm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Dr. Leroy Butler</a:t>
            </a:r>
            <a:endParaRPr lang="en-US" sz="2800" dirty="0" smtClean="0">
              <a:solidFill>
                <a:srgbClr val="0079C1"/>
              </a:solidFill>
              <a:latin typeface="HelveticaNeueLT Std" pitchFamily="34" charset="0"/>
            </a:endParaRP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butlerle</a:t>
            </a: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@lewisu.com </a:t>
            </a:r>
            <a:endParaRPr lang="en-US" sz="2800" dirty="0" smtClean="0">
              <a:solidFill>
                <a:srgbClr val="0079C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NeueLT Std"/>
              </a:rPr>
              <a:t>About Lewis University</a:t>
            </a:r>
            <a:endParaRPr lang="en-US" sz="4000" b="1" dirty="0">
              <a:solidFill>
                <a:schemeClr val="tx1"/>
              </a:solidFill>
              <a:latin typeface="HelveticaNeueLT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HelveticaNeueLT Std"/>
              </a:rPr>
              <a:t>Located in the Midwest</a:t>
            </a:r>
          </a:p>
          <a:p>
            <a:r>
              <a:rPr lang="en-US" sz="2400" b="1" dirty="0">
                <a:latin typeface="HelveticaNeueLT Std"/>
              </a:rPr>
              <a:t>Comprehensive, Catholic university</a:t>
            </a:r>
          </a:p>
          <a:p>
            <a:r>
              <a:rPr lang="en-US" sz="2400" b="1" dirty="0">
                <a:latin typeface="HelveticaNeueLT Std"/>
              </a:rPr>
              <a:t>Focus on liberal arts and professional studies </a:t>
            </a:r>
          </a:p>
          <a:p>
            <a:r>
              <a:rPr lang="en-US" sz="2400" b="1" dirty="0">
                <a:latin typeface="HelveticaNeueLT Std"/>
              </a:rPr>
              <a:t>Over 6700 students </a:t>
            </a:r>
          </a:p>
          <a:p>
            <a:r>
              <a:rPr lang="en-US" sz="2400" b="1" dirty="0">
                <a:latin typeface="HelveticaNeueLT Std"/>
              </a:rPr>
              <a:t>Six campuses </a:t>
            </a:r>
          </a:p>
          <a:p>
            <a:endParaRPr lang="en-US" sz="2400" b="1" dirty="0">
              <a:latin typeface="HelveticaNeueLT St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3828"/>
            <a:ext cx="4038600" cy="31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72" y="533400"/>
            <a:ext cx="7899627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HelveticaNeueLT Std"/>
              </a:rPr>
              <a:t>Lewis </a:t>
            </a:r>
            <a:r>
              <a:rPr lang="en-US" sz="4000" b="1" dirty="0" smtClean="0">
                <a:solidFill>
                  <a:schemeClr val="tx1"/>
                </a:solidFill>
                <a:latin typeface="HelveticaNeueLT Std"/>
              </a:rPr>
              <a:t>University Strategic Plan</a:t>
            </a:r>
            <a:endParaRPr lang="en-US" sz="4000" b="1" dirty="0">
              <a:solidFill>
                <a:schemeClr val="tx1"/>
              </a:solidFill>
              <a:latin typeface="HelveticaNeueLT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96" y="3886200"/>
            <a:ext cx="8205107" cy="18395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HelveticaNeueLT Std"/>
              </a:rPr>
              <a:t>Strategy Direction III:</a:t>
            </a:r>
            <a:br>
              <a:rPr lang="en-US" sz="2400" b="1" dirty="0">
                <a:latin typeface="HelveticaNeueLT Std"/>
              </a:rPr>
            </a:br>
            <a:r>
              <a:rPr lang="en-US" sz="2400" b="1" dirty="0">
                <a:latin typeface="HelveticaNeueLT Std"/>
              </a:rPr>
              <a:t>Emerging Technologies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HelveticaNeueLT Std"/>
              </a:rPr>
              <a:t/>
            </a:r>
            <a:br>
              <a:rPr lang="en-US" sz="2400" b="1" dirty="0" smtClean="0">
                <a:latin typeface="HelveticaNeueLT Std"/>
              </a:rPr>
            </a:br>
            <a:r>
              <a:rPr lang="en-US" sz="2400" dirty="0" smtClean="0">
                <a:latin typeface="HelveticaNeueLT Std"/>
              </a:rPr>
              <a:t>Engaging learners, streamline processes and enhance communication through emerging technologies.</a:t>
            </a:r>
            <a:endParaRPr lang="en-US" sz="2400" dirty="0">
              <a:latin typeface="HelveticaNeueLT St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23" y="1676400"/>
            <a:ext cx="3868054" cy="18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HelveticaNeueLT Std"/>
              </a:rPr>
              <a:t>The Dilemma </a:t>
            </a:r>
            <a:endParaRPr lang="en-US" sz="4000" b="1" dirty="0">
              <a:latin typeface="HelveticaNeueLT St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881802" cy="47982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HelveticaNeueLT Std"/>
              </a:rPr>
              <a:t>The Problem: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4374" y="2258615"/>
            <a:ext cx="7851323" cy="857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latin typeface="HelveticaNeueLT Std"/>
              </a:rPr>
              <a:t>	How do we help our organizations understand the importance of technology?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4375" y="3381205"/>
            <a:ext cx="7853954" cy="4000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latin typeface="HelveticaNeueLT Std"/>
              </a:rPr>
              <a:t>The Cause: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14770" y="3781255"/>
            <a:ext cx="7850927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latin typeface="HelveticaNeueLT Std"/>
              </a:rPr>
              <a:t>	Varying perceptions of the role of technology by academics and technology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1566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NeueLT Std"/>
              </a:rPr>
              <a:t>Solution:</a:t>
            </a:r>
            <a:endParaRPr lang="en-US" sz="4000" b="1" dirty="0">
              <a:solidFill>
                <a:schemeClr val="tx1"/>
              </a:solidFill>
              <a:latin typeface="HelveticaNeueLT St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3733800"/>
            <a:ext cx="8229600" cy="1782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HelveticaNeueLT Std"/>
              </a:rPr>
              <a:t>Adopt industry-standard methodologies that facility objective management of the Lewis University.</a:t>
            </a:r>
            <a:endParaRPr lang="en-US" sz="2400" b="1" dirty="0">
              <a:latin typeface="HelveticaNeueLT St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9" y="1905000"/>
            <a:ext cx="368369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Areas of Focus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19" y="1676400"/>
            <a:ext cx="7421362" cy="37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29325</TotalTime>
  <Words>684</Words>
  <Application>Microsoft Office PowerPoint</Application>
  <PresentationFormat>On-screen Show (4:3)</PresentationFormat>
  <Paragraphs>242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Arial</vt:lpstr>
      <vt:lpstr>Calibri</vt:lpstr>
      <vt:lpstr>HelveticaNeueLT Std</vt:lpstr>
      <vt:lpstr>Segoe UI</vt:lpstr>
      <vt:lpstr>Times</vt:lpstr>
      <vt:lpstr>Times New Roman</vt:lpstr>
      <vt:lpstr>TriplexBold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Case Study:   Lewis University</vt:lpstr>
      <vt:lpstr>About Lewis University</vt:lpstr>
      <vt:lpstr>Lewis University Strategic Plan</vt:lpstr>
      <vt:lpstr>The Dilemma </vt:lpstr>
      <vt:lpstr>Solution:</vt:lpstr>
      <vt:lpstr>Areas of Focus</vt:lpstr>
      <vt:lpstr>Successful Technology Operations</vt:lpstr>
      <vt:lpstr>Initial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Managers in Higher Education facing new challenges</dc:title>
  <dc:creator>A satisfied Microsoft Office User</dc:creator>
  <cp:lastModifiedBy>Andrew Graf</cp:lastModifiedBy>
  <cp:revision>413</cp:revision>
  <cp:lastPrinted>2014-03-14T20:52:38Z</cp:lastPrinted>
  <dcterms:created xsi:type="dcterms:W3CDTF">2001-06-24T03:27:09Z</dcterms:created>
  <dcterms:modified xsi:type="dcterms:W3CDTF">2015-04-22T20:47:06Z</dcterms:modified>
</cp:coreProperties>
</file>