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tif" ContentType="image/t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4" r:id="rId19"/>
    <p:sldId id="275" r:id="rId20"/>
    <p:sldId id="273"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Lst>
  <p:sldSz cx="13004800" cy="9753600"/>
  <p:notesSz cx="6858000" cy="9144000"/>
  <p:defaultTextStyle>
    <a:lvl1pPr algn="ctr" defTabSz="584200">
      <a:defRPr sz="2400">
        <a:solidFill>
          <a:srgbClr val="414141"/>
        </a:solidFill>
        <a:latin typeface="Palatino"/>
        <a:ea typeface="Palatino"/>
        <a:cs typeface="Palatino"/>
        <a:sym typeface="Palatino"/>
      </a:defRPr>
    </a:lvl1pPr>
    <a:lvl2pPr indent="228600" algn="ctr" defTabSz="584200">
      <a:defRPr sz="2400">
        <a:solidFill>
          <a:srgbClr val="414141"/>
        </a:solidFill>
        <a:latin typeface="Palatino"/>
        <a:ea typeface="Palatino"/>
        <a:cs typeface="Palatino"/>
        <a:sym typeface="Palatino"/>
      </a:defRPr>
    </a:lvl2pPr>
    <a:lvl3pPr indent="457200" algn="ctr" defTabSz="584200">
      <a:defRPr sz="2400">
        <a:solidFill>
          <a:srgbClr val="414141"/>
        </a:solidFill>
        <a:latin typeface="Palatino"/>
        <a:ea typeface="Palatino"/>
        <a:cs typeface="Palatino"/>
        <a:sym typeface="Palatino"/>
      </a:defRPr>
    </a:lvl3pPr>
    <a:lvl4pPr indent="685800" algn="ctr" defTabSz="584200">
      <a:defRPr sz="2400">
        <a:solidFill>
          <a:srgbClr val="414141"/>
        </a:solidFill>
        <a:latin typeface="Palatino"/>
        <a:ea typeface="Palatino"/>
        <a:cs typeface="Palatino"/>
        <a:sym typeface="Palatino"/>
      </a:defRPr>
    </a:lvl4pPr>
    <a:lvl5pPr indent="914400" algn="ctr" defTabSz="584200">
      <a:defRPr sz="2400">
        <a:solidFill>
          <a:srgbClr val="414141"/>
        </a:solidFill>
        <a:latin typeface="Palatino"/>
        <a:ea typeface="Palatino"/>
        <a:cs typeface="Palatino"/>
        <a:sym typeface="Palatino"/>
      </a:defRPr>
    </a:lvl5pPr>
    <a:lvl6pPr indent="1143000" algn="ctr" defTabSz="584200">
      <a:defRPr sz="2400">
        <a:solidFill>
          <a:srgbClr val="414141"/>
        </a:solidFill>
        <a:latin typeface="Palatino"/>
        <a:ea typeface="Palatino"/>
        <a:cs typeface="Palatino"/>
        <a:sym typeface="Palatino"/>
      </a:defRPr>
    </a:lvl6pPr>
    <a:lvl7pPr indent="1371600" algn="ctr" defTabSz="584200">
      <a:defRPr sz="2400">
        <a:solidFill>
          <a:srgbClr val="414141"/>
        </a:solidFill>
        <a:latin typeface="Palatino"/>
        <a:ea typeface="Palatino"/>
        <a:cs typeface="Palatino"/>
        <a:sym typeface="Palatino"/>
      </a:defRPr>
    </a:lvl7pPr>
    <a:lvl8pPr indent="1600200" algn="ctr" defTabSz="584200">
      <a:defRPr sz="2400">
        <a:solidFill>
          <a:srgbClr val="414141"/>
        </a:solidFill>
        <a:latin typeface="Palatino"/>
        <a:ea typeface="Palatino"/>
        <a:cs typeface="Palatino"/>
        <a:sym typeface="Palatino"/>
      </a:defRPr>
    </a:lvl8pPr>
    <a:lvl9pPr indent="1828800" algn="ctr" defTabSz="584200">
      <a:defRPr sz="2400">
        <a:solidFill>
          <a:srgbClr val="414141"/>
        </a:solidFill>
        <a:latin typeface="Palatino"/>
        <a:ea typeface="Palatino"/>
        <a:cs typeface="Palatino"/>
        <a:sym typeface="Palatino"/>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Palatino"/>
          <a:ea typeface="Palatino"/>
          <a:cs typeface="Palatino"/>
        </a:font>
        <a:srgbClr val="414141"/>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wholeTbl>
    <a:band2H>
      <a:tcTxStyle/>
      <a:tcStyle>
        <a:tcBdr/>
        <a:fill>
          <a:solidFill>
            <a:srgbClr val="C9C3BA">
              <a:alpha val="50000"/>
            </a:srgbClr>
          </a:solidFill>
        </a:fill>
      </a:tcStyle>
    </a:band2H>
    <a:firstCol>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89847F"/>
          </a:solidFill>
        </a:fill>
      </a:tcStyle>
    </a:firstCol>
    <a:lastRow>
      <a:tcTxStyle b="off" i="off">
        <a:font>
          <a:latin typeface="Palatino"/>
          <a:ea typeface="Palatino"/>
          <a:cs typeface="Palatino"/>
        </a:font>
        <a:srgbClr val="414141"/>
      </a:tcTxStyle>
      <a:tcStyle>
        <a:tcBdr>
          <a:left>
            <a:ln w="12700" cap="flat">
              <a:noFill/>
              <a:miter lim="400000"/>
            </a:ln>
          </a:left>
          <a:right>
            <a:ln w="12700" cap="flat">
              <a:noFill/>
              <a:miter lim="400000"/>
            </a:ln>
          </a:right>
          <a:top>
            <a:ln w="25400" cap="flat">
              <a:solidFill>
                <a:srgbClr val="525252"/>
              </a:solidFill>
              <a:prstDash val="solid"/>
              <a:miter lim="400000"/>
            </a:ln>
          </a:top>
          <a:bottom>
            <a:ln w="12700" cap="flat">
              <a:noFill/>
              <a:miter lim="400000"/>
            </a:ln>
          </a:bottom>
          <a:insideH>
            <a:ln w="12700" cap="flat">
              <a:solidFill>
                <a:srgbClr val="C9C3BA"/>
              </a:solidFill>
              <a:prstDash val="solid"/>
              <a:miter lim="400000"/>
            </a:ln>
          </a:insideH>
          <a:insideV>
            <a:ln w="12700" cap="flat">
              <a:noFill/>
              <a:miter lim="400000"/>
            </a:ln>
          </a:insideV>
        </a:tcBdr>
        <a:fill>
          <a:noFill/>
        </a:fill>
      </a:tcStyle>
    </a:lastRow>
    <a:firstRow>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C9C3BA"/>
              </a:solidFill>
              <a:prstDash val="solid"/>
              <a:miter lim="400000"/>
            </a:ln>
          </a:insideH>
          <a:insideV>
            <a:ln w="12700" cap="flat">
              <a:noFill/>
              <a:miter lim="400000"/>
            </a:ln>
          </a:insideV>
        </a:tcBdr>
        <a:fill>
          <a:solidFill>
            <a:srgbClr val="B0564E"/>
          </a:solidFill>
        </a:fill>
      </a:tcStyle>
    </a:firstRow>
  </a:tblStyle>
  <a:tblStyle styleId="{C7B018BB-80A7-4F77-B60F-C8B233D01FF8}" styleName="">
    <a:tblBg/>
    <a:wholeTbl>
      <a:tcTxStyle b="off" i="off">
        <a:font>
          <a:latin typeface="Palatino"/>
          <a:ea typeface="Palatino"/>
          <a:cs typeface="Palatino"/>
        </a:font>
        <a:srgbClr val="414141"/>
      </a:tcTxStyle>
      <a:tcStyle>
        <a:tcBdr>
          <a:left>
            <a:ln w="25400" cap="rnd">
              <a:solidFill>
                <a:srgbClr val="C9C3BA"/>
              </a:solidFill>
              <a:custDash>
                <a:ds d="100000" sp="200000"/>
              </a:custDash>
              <a:miter lim="400000"/>
            </a:ln>
          </a:left>
          <a:right>
            <a:ln w="25400" cap="rnd">
              <a:solidFill>
                <a:srgbClr val="C9C3BA"/>
              </a:solidFill>
              <a:custDash>
                <a:ds d="100000" sp="200000"/>
              </a:custDash>
              <a:miter lim="400000"/>
            </a:ln>
          </a:right>
          <a:top>
            <a:ln w="25400" cap="rnd">
              <a:solidFill>
                <a:srgbClr val="C9C3BA"/>
              </a:solidFill>
              <a:custDash>
                <a:ds d="100000" sp="200000"/>
              </a:custDash>
              <a:miter lim="400000"/>
            </a:ln>
          </a:top>
          <a:bottom>
            <a:ln w="25400" cap="rnd">
              <a:solidFill>
                <a:srgbClr val="C9C3BA"/>
              </a:solidFill>
              <a:custDash>
                <a:ds d="100000" sp="200000"/>
              </a:custDash>
              <a:miter lim="400000"/>
            </a:ln>
          </a:bottom>
          <a:insideH>
            <a:ln w="25400" cap="rnd">
              <a:solidFill>
                <a:srgbClr val="C9C3BA"/>
              </a:solidFill>
              <a:custDash>
                <a:ds d="100000" sp="200000"/>
              </a:custDash>
              <a:miter lim="400000"/>
            </a:ln>
          </a:insideH>
          <a:insideV>
            <a:ln w="25400" cap="rnd">
              <a:solidFill>
                <a:srgbClr val="C9C3BA"/>
              </a:solidFill>
              <a:custDash>
                <a:ds d="100000" sp="200000"/>
              </a:custDash>
              <a:miter lim="400000"/>
            </a:ln>
          </a:insideV>
        </a:tcBdr>
        <a:fill>
          <a:noFill/>
        </a:fill>
      </a:tcStyle>
    </a:wholeTbl>
    <a:band2H>
      <a:tcTxStyle/>
      <a:tcStyle>
        <a:tcBdr/>
        <a:fill>
          <a:solidFill>
            <a:srgbClr val="C9C3BA">
              <a:alpha val="75000"/>
            </a:srgbClr>
          </a:solidFill>
        </a:fill>
      </a:tcStyle>
    </a:band2H>
    <a:firstCol>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solidFill>
                <a:srgbClr val="FFFFFF">
                  <a:alpha val="50000"/>
                </a:srgbClr>
              </a:solidFill>
              <a:prstDash val="solid"/>
              <a:miter lim="400000"/>
            </a:ln>
          </a:insideV>
        </a:tcBdr>
      </a:tcStyle>
    </a:firstCol>
    <a:lastRow>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tcStyle>
    </a:lastRow>
    <a:firstRow>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FFFFFF">
                  <a:alpha val="50000"/>
                </a:srgbClr>
              </a:solidFill>
              <a:prstDash val="solid"/>
              <a:miter lim="400000"/>
            </a:ln>
          </a:insideH>
          <a:insideV>
            <a:ln w="12700" cap="flat">
              <a:noFill/>
              <a:miter lim="400000"/>
            </a:ln>
          </a:insideV>
        </a:tcBdr>
      </a:tcStyle>
    </a:firstRow>
  </a:tblStyle>
  <a:tblStyle styleId="{EEE7283C-3CF3-47DC-8721-378D4A62B228}" styleName="">
    <a:tblBg/>
    <a:wholeTbl>
      <a:tcTxStyle b="off" i="off">
        <a:font>
          <a:latin typeface="Palatino"/>
          <a:ea typeface="Palatino"/>
          <a:cs typeface="Palatino"/>
        </a:font>
        <a:srgbClr val="414141"/>
      </a:tcTxStyle>
      <a:tcStyle>
        <a:tcBdr>
          <a:left>
            <a:ln w="12700" cap="flat">
              <a:noFill/>
              <a:miter lim="400000"/>
            </a:ln>
          </a:left>
          <a:right>
            <a:ln w="12700" cap="flat">
              <a:noFill/>
              <a:miter lim="400000"/>
            </a:ln>
          </a:right>
          <a:top>
            <a:ln w="12700" cap="flat">
              <a:solidFill>
                <a:srgbClr val="C9C3BA"/>
              </a:solidFill>
              <a:prstDash val="solid"/>
              <a:miter lim="400000"/>
            </a:ln>
          </a:top>
          <a:bottom>
            <a:ln w="12700" cap="flat">
              <a:solidFill>
                <a:srgbClr val="C9C3BA"/>
              </a:solidFill>
              <a:prstDash val="solid"/>
              <a:miter lim="400000"/>
            </a:ln>
          </a:bottom>
          <a:insideH>
            <a:ln w="12700" cap="flat">
              <a:solidFill>
                <a:srgbClr val="C9C3BA"/>
              </a:solidFill>
              <a:prstDash val="solid"/>
              <a:miter lim="400000"/>
            </a:ln>
          </a:insideH>
          <a:insideV>
            <a:ln w="12700" cap="flat">
              <a:noFill/>
              <a:miter lim="400000"/>
            </a:ln>
          </a:insideV>
        </a:tcBdr>
        <a:fill>
          <a:noFill/>
        </a:fill>
      </a:tcStyle>
    </a:wholeTbl>
    <a:band2H>
      <a:tcTxStyle/>
      <a:tcStyle>
        <a:tcBdr/>
        <a:fill>
          <a:solidFill>
            <a:srgbClr val="C9C3BA">
              <a:alpha val="50000"/>
            </a:srgbClr>
          </a:solidFill>
        </a:fill>
      </a:tcStyle>
    </a:band2H>
    <a:firstCol>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939D60"/>
          </a:solidFill>
        </a:fill>
      </a:tcStyle>
    </a:firstCol>
    <a:lastRow>
      <a:tcTxStyle b="off" i="off">
        <a:font>
          <a:latin typeface="Palatino"/>
          <a:ea typeface="Palatino"/>
          <a:cs typeface="Palatino"/>
        </a:font>
        <a:srgbClr val="414141"/>
      </a:tcTxStyle>
      <a:tcStyle>
        <a:tcBdr>
          <a:left>
            <a:ln w="12700" cap="flat">
              <a:noFill/>
              <a:miter lim="400000"/>
            </a:ln>
          </a:left>
          <a:right>
            <a:ln w="12700" cap="flat">
              <a:noFill/>
              <a:miter lim="400000"/>
            </a:ln>
          </a:right>
          <a:top>
            <a:ln w="25400" cap="flat">
              <a:solidFill>
                <a:srgbClr val="525252"/>
              </a:solidFill>
              <a:prstDash val="solid"/>
              <a:miter lim="400000"/>
            </a:ln>
          </a:top>
          <a:bottom>
            <a:ln w="12700" cap="flat">
              <a:noFill/>
              <a:miter lim="400000"/>
            </a:ln>
          </a:bottom>
          <a:insideH>
            <a:ln w="12700" cap="flat">
              <a:solidFill>
                <a:srgbClr val="C9C3BA"/>
              </a:solidFill>
              <a:prstDash val="solid"/>
              <a:miter lim="400000"/>
            </a:ln>
          </a:insideH>
          <a:insideV>
            <a:ln w="12700" cap="flat">
              <a:noFill/>
              <a:miter lim="400000"/>
            </a:ln>
          </a:insideV>
        </a:tcBdr>
        <a:fill>
          <a:noFill/>
        </a:fill>
      </a:tcStyle>
    </a:lastRow>
    <a:firstRow>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C9C3BA"/>
              </a:solidFill>
              <a:prstDash val="solid"/>
              <a:miter lim="400000"/>
            </a:ln>
          </a:insideH>
          <a:insideV>
            <a:ln w="12700" cap="flat">
              <a:noFill/>
              <a:miter lim="400000"/>
            </a:ln>
          </a:insideV>
        </a:tcBdr>
        <a:fill>
          <a:solidFill>
            <a:srgbClr val="6C7C4E"/>
          </a:solidFill>
        </a:fill>
      </a:tcStyle>
    </a:firstRow>
  </a:tblStyle>
  <a:tblStyle styleId="{CF821DB8-F4EB-4A41-A1BA-3FCAFE7338EE}" styleName="">
    <a:tblBg/>
    <a:wholeTbl>
      <a:tcTxStyle b="off" i="off">
        <a:font>
          <a:latin typeface="Palatino"/>
          <a:ea typeface="Palatino"/>
          <a:cs typeface="Palatino"/>
        </a:font>
        <a:srgbClr val="414141"/>
      </a:tcTxStyle>
      <a:tcStyle>
        <a:tcBdr>
          <a:left>
            <a:ln w="12700" cap="flat">
              <a:solidFill>
                <a:srgbClr val="A8C3DF"/>
              </a:solidFill>
              <a:prstDash val="solid"/>
              <a:miter lim="400000"/>
            </a:ln>
          </a:left>
          <a:right>
            <a:ln w="12700" cap="flat">
              <a:solidFill>
                <a:srgbClr val="A8C3DF"/>
              </a:solidFill>
              <a:prstDash val="solid"/>
              <a:miter lim="400000"/>
            </a:ln>
          </a:right>
          <a:top>
            <a:ln w="12700" cap="flat">
              <a:solidFill>
                <a:srgbClr val="A8C3DF"/>
              </a:solidFill>
              <a:prstDash val="solid"/>
              <a:miter lim="400000"/>
            </a:ln>
          </a:top>
          <a:bottom>
            <a:ln w="12700" cap="flat">
              <a:solidFill>
                <a:srgbClr val="A8C3DF"/>
              </a:solidFill>
              <a:prstDash val="solid"/>
              <a:miter lim="400000"/>
            </a:ln>
          </a:bottom>
          <a:insideH>
            <a:ln w="12700" cap="flat">
              <a:solidFill>
                <a:srgbClr val="A8C3DF"/>
              </a:solidFill>
              <a:prstDash val="solid"/>
              <a:miter lim="400000"/>
            </a:ln>
          </a:insideH>
          <a:insideV>
            <a:ln w="12700" cap="flat">
              <a:solidFill>
                <a:srgbClr val="A8C3DF"/>
              </a:solidFill>
              <a:prstDash val="solid"/>
              <a:miter lim="400000"/>
            </a:ln>
          </a:insideV>
        </a:tcBdr>
        <a:fill>
          <a:noFill/>
        </a:fill>
      </a:tcStyle>
    </a:wholeTbl>
    <a:band2H>
      <a:tcTxStyle/>
      <a:tcStyle>
        <a:tcBdr/>
        <a:fill>
          <a:solidFill>
            <a:srgbClr val="A8C3DF">
              <a:alpha val="35000"/>
            </a:srgbClr>
          </a:solidFill>
        </a:fill>
      </a:tcStyle>
    </a:band2H>
    <a:firstCol>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738AAF"/>
          </a:solidFill>
        </a:fill>
      </a:tcStyle>
    </a:firstCol>
    <a:lastRow>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A8C3DF"/>
              </a:solidFill>
              <a:prstDash val="solid"/>
              <a:miter lim="400000"/>
            </a:ln>
          </a:insideH>
          <a:insideV>
            <a:ln w="12700" cap="flat">
              <a:noFill/>
              <a:miter lim="400000"/>
            </a:ln>
          </a:insideV>
        </a:tcBdr>
        <a:fill>
          <a:solidFill>
            <a:srgbClr val="314975"/>
          </a:solidFill>
        </a:fill>
      </a:tcStyle>
    </a:lastRow>
    <a:firstRow>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A8C3DF"/>
              </a:solidFill>
              <a:prstDash val="solid"/>
              <a:miter lim="400000"/>
            </a:ln>
          </a:insideH>
          <a:insideV>
            <a:ln w="12700" cap="flat">
              <a:noFill/>
              <a:miter lim="400000"/>
            </a:ln>
          </a:insideV>
        </a:tcBdr>
        <a:fill>
          <a:solidFill>
            <a:srgbClr val="496392"/>
          </a:solidFill>
        </a:fill>
      </a:tcStyle>
    </a:firstRow>
  </a:tblStyle>
  <a:tblStyle styleId="{33BA23B1-9221-436E-865A-0063620EA4FD}" styleName="">
    <a:tblBg/>
    <a:wholeTbl>
      <a:tcTxStyle b="off" i="off">
        <a:font>
          <a:latin typeface="Palatino"/>
          <a:ea typeface="Palatino"/>
          <a:cs typeface="Palatino"/>
        </a:font>
        <a:srgbClr val="414141"/>
      </a:tcTxStyle>
      <a:tcStyle>
        <a:tcBdr>
          <a:left>
            <a:ln w="12700" cap="flat">
              <a:solidFill>
                <a:srgbClr val="C9C3BA"/>
              </a:solidFill>
              <a:prstDash val="solid"/>
              <a:miter lim="400000"/>
            </a:ln>
          </a:left>
          <a:right>
            <a:ln w="12700" cap="flat">
              <a:solidFill>
                <a:srgbClr val="C9C3BA"/>
              </a:solidFill>
              <a:prstDash val="solid"/>
              <a:miter lim="400000"/>
            </a:ln>
          </a:right>
          <a:top>
            <a:ln w="12700" cap="flat">
              <a:solidFill>
                <a:srgbClr val="C9C3BA"/>
              </a:solidFill>
              <a:prstDash val="solid"/>
              <a:miter lim="400000"/>
            </a:ln>
          </a:top>
          <a:bottom>
            <a:ln w="12700" cap="flat">
              <a:solidFill>
                <a:srgbClr val="C9C3BA"/>
              </a:solidFill>
              <a:prstDash val="solid"/>
              <a:miter lim="400000"/>
            </a:ln>
          </a:bottom>
          <a:insideH>
            <a:ln w="12700" cap="flat">
              <a:solidFill>
                <a:srgbClr val="C9C3BA"/>
              </a:solidFill>
              <a:prstDash val="solid"/>
              <a:miter lim="400000"/>
            </a:ln>
          </a:insideH>
          <a:insideV>
            <a:ln w="12700" cap="flat">
              <a:solidFill>
                <a:srgbClr val="C9C3BA"/>
              </a:solidFill>
              <a:prstDash val="solid"/>
              <a:miter lim="400000"/>
            </a:ln>
          </a:insideV>
        </a:tcBdr>
        <a:fill>
          <a:noFill/>
        </a:fill>
      </a:tcStyle>
    </a:wholeTbl>
    <a:band2H>
      <a:tcTxStyle/>
      <a:tcStyle>
        <a:tcBdr/>
        <a:fill>
          <a:solidFill>
            <a:srgbClr val="C9C3BA">
              <a:alpha val="50000"/>
            </a:srgbClr>
          </a:solidFill>
        </a:fill>
      </a:tcStyle>
    </a:band2H>
    <a:firstCol>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66635F"/>
          </a:solidFill>
        </a:fill>
      </a:tcStyle>
    </a:firstCol>
    <a:lastRow>
      <a:tcTxStyle b="off" i="off">
        <a:font>
          <a:latin typeface="Palatino"/>
          <a:ea typeface="Palatino"/>
          <a:cs typeface="Palatino"/>
        </a:font>
        <a:srgbClr val="414141"/>
      </a:tcTxStyle>
      <a:tcStyle>
        <a:tcBdr>
          <a:left>
            <a:ln w="12700" cap="flat">
              <a:noFill/>
              <a:miter lim="400000"/>
            </a:ln>
          </a:left>
          <a:right>
            <a:ln w="12700" cap="flat">
              <a:noFill/>
              <a:miter lim="400000"/>
            </a:ln>
          </a:right>
          <a:top>
            <a:ln w="12700" cap="flat">
              <a:solidFill>
                <a:srgbClr val="000000"/>
              </a:solidFill>
              <a:prstDash val="solid"/>
              <a:miter lim="400000"/>
            </a:ln>
          </a:top>
          <a:bottom>
            <a:ln w="12700" cap="flat">
              <a:noFill/>
              <a:miter lim="400000"/>
            </a:ln>
          </a:bottom>
          <a:insideH>
            <a:ln w="12700" cap="flat">
              <a:solidFill>
                <a:srgbClr val="C9C3BA"/>
              </a:solidFill>
              <a:prstDash val="solid"/>
              <a:miter lim="400000"/>
            </a:ln>
          </a:insideH>
          <a:insideV>
            <a:ln w="12700" cap="flat">
              <a:noFill/>
              <a:miter lim="400000"/>
            </a:ln>
          </a:insideV>
        </a:tcBdr>
        <a:fill>
          <a:noFill/>
        </a:fill>
      </a:tcStyle>
    </a:lastRow>
    <a:firstRow>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C9C3BA"/>
              </a:solidFill>
              <a:prstDash val="solid"/>
              <a:miter lim="400000"/>
            </a:ln>
          </a:insideH>
          <a:insideV>
            <a:ln w="12700" cap="flat">
              <a:noFill/>
              <a:miter lim="400000"/>
            </a:ln>
          </a:insideV>
        </a:tcBdr>
        <a:fill>
          <a:solidFill>
            <a:srgbClr val="89847F"/>
          </a:solidFill>
        </a:fill>
      </a:tcStyle>
    </a:firstRow>
  </a:tblStyle>
  <a:tblStyle styleId="{2708684C-4D16-4618-839F-0558EEFCDFE6}" styleName="">
    <a:tblBg/>
    <a:wholeTbl>
      <a:tcTxStyle b="off" i="off">
        <a:font>
          <a:latin typeface="Palatino"/>
          <a:ea typeface="Palatino"/>
          <a:cs typeface="Palatino"/>
        </a:font>
        <a:srgbClr val="414141"/>
      </a:tcTxStyle>
      <a:tcStyle>
        <a:tcBdr>
          <a:left>
            <a:ln w="12700" cap="flat">
              <a:noFill/>
              <a:miter lim="400000"/>
            </a:ln>
          </a:left>
          <a:right>
            <a:ln w="12700" cap="flat">
              <a:noFill/>
              <a:miter lim="400000"/>
            </a:ln>
          </a:right>
          <a:top>
            <a:ln w="12700" cap="flat">
              <a:solidFill>
                <a:srgbClr val="89847F"/>
              </a:solidFill>
              <a:custDash>
                <a:ds d="200000" sp="200000"/>
              </a:custDash>
              <a:miter lim="400000"/>
            </a:ln>
          </a:top>
          <a:bottom>
            <a:ln w="12700" cap="flat">
              <a:solidFill>
                <a:srgbClr val="89847F"/>
              </a:solidFill>
              <a:custDash>
                <a:ds d="200000" sp="200000"/>
              </a:custDash>
              <a:miter lim="400000"/>
            </a:ln>
          </a:bottom>
          <a:insideH>
            <a:ln w="12700" cap="flat">
              <a:solidFill>
                <a:srgbClr val="89847F"/>
              </a:solidFill>
              <a:custDash>
                <a:ds d="200000" sp="200000"/>
              </a:custDash>
              <a:miter lim="400000"/>
            </a:ln>
          </a:insideH>
          <a:insideV>
            <a:ln w="12700" cap="flat">
              <a:noFill/>
              <a:miter lim="400000"/>
            </a:ln>
          </a:insideV>
        </a:tcBdr>
        <a:fill>
          <a:noFill/>
        </a:fill>
      </a:tcStyle>
    </a:wholeTbl>
    <a:band2H>
      <a:tcTxStyle/>
      <a:tcStyle>
        <a:tcBdr/>
        <a:fill>
          <a:solidFill>
            <a:srgbClr val="C9C3BA">
              <a:alpha val="35000"/>
            </a:srgbClr>
          </a:solidFill>
        </a:fill>
      </a:tcStyle>
    </a:band2H>
    <a:firstCol>
      <a:tcTxStyle b="off" i="off">
        <a:font>
          <a:latin typeface="Palatino"/>
          <a:ea typeface="Palatino"/>
          <a:cs typeface="Palatino"/>
        </a:font>
        <a:srgbClr val="414141"/>
      </a:tcTxStyle>
      <a:tcStyle>
        <a:tcBdr>
          <a:left>
            <a:ln w="12700" cap="flat">
              <a:noFill/>
              <a:miter lim="400000"/>
            </a:ln>
          </a:left>
          <a:right>
            <a:ln w="25400" cap="flat">
              <a:solidFill>
                <a:srgbClr val="000000"/>
              </a:solidFill>
              <a:prstDash val="solid"/>
              <a:miter lim="400000"/>
            </a:ln>
          </a:right>
          <a:top>
            <a:ln w="12700" cap="flat">
              <a:solidFill>
                <a:srgbClr val="89847F"/>
              </a:solidFill>
              <a:custDash>
                <a:ds d="200000" sp="200000"/>
              </a:custDash>
              <a:miter lim="400000"/>
            </a:ln>
          </a:top>
          <a:bottom>
            <a:ln w="12700" cap="flat">
              <a:solidFill>
                <a:srgbClr val="89847F"/>
              </a:solidFill>
              <a:custDash>
                <a:ds d="200000" sp="200000"/>
              </a:custDash>
              <a:miter lim="400000"/>
            </a:ln>
          </a:bottom>
          <a:insideH>
            <a:ln w="12700" cap="flat">
              <a:solidFill>
                <a:srgbClr val="89847F"/>
              </a:solidFill>
              <a:custDash>
                <a:ds d="200000" sp="200000"/>
              </a:custDash>
              <a:miter lim="400000"/>
            </a:ln>
          </a:insideH>
          <a:insideV>
            <a:ln w="12700" cap="flat">
              <a:noFill/>
              <a:miter lim="400000"/>
            </a:ln>
          </a:insideV>
        </a:tcBdr>
        <a:fill>
          <a:noFill/>
        </a:fill>
      </a:tcStyle>
    </a:firstCol>
    <a:lastRow>
      <a:tcTxStyle b="off" i="off">
        <a:font>
          <a:latin typeface="Palatino"/>
          <a:ea typeface="Palatino"/>
          <a:cs typeface="Palatino"/>
        </a:font>
        <a:srgbClr val="414141"/>
      </a:tcTxStyle>
      <a:tcStyle>
        <a:tcBdr>
          <a:left>
            <a:ln w="12700" cap="flat">
              <a:noFill/>
              <a:miter lim="400000"/>
            </a:ln>
          </a:left>
          <a:right>
            <a:ln w="12700" cap="flat">
              <a:noFill/>
              <a:miter lim="400000"/>
            </a:ln>
          </a:right>
          <a:top>
            <a:ln w="25400" cap="flat">
              <a:solidFill>
                <a:srgbClr val="000000"/>
              </a:solidFill>
              <a:prstDash val="solid"/>
              <a:miter lim="400000"/>
            </a:ln>
          </a:top>
          <a:bottom>
            <a:ln w="12700" cap="flat">
              <a:noFill/>
              <a:miter lim="400000"/>
            </a:ln>
          </a:bottom>
          <a:insideH>
            <a:ln w="12700" cap="flat">
              <a:solidFill>
                <a:srgbClr val="89847F"/>
              </a:solidFill>
              <a:prstDash val="solid"/>
              <a:miter lim="400000"/>
            </a:ln>
          </a:insideH>
          <a:insideV>
            <a:ln w="12700" cap="flat">
              <a:noFill/>
              <a:miter lim="400000"/>
            </a:ln>
          </a:insideV>
        </a:tcBdr>
        <a:fill>
          <a:noFill/>
        </a:fill>
      </a:tcStyle>
    </a:lastRow>
    <a:firstRow>
      <a:tcTxStyle b="off" i="off">
        <a:font>
          <a:latin typeface="Palatino"/>
          <a:ea typeface="Palatino"/>
          <a:cs typeface="Palatino"/>
        </a:font>
        <a:srgbClr val="414141"/>
      </a:tcTxStyle>
      <a:tcStyle>
        <a:tcBdr>
          <a:left>
            <a:ln w="12700" cap="flat">
              <a:noFill/>
              <a:miter lim="400000"/>
            </a:ln>
          </a:left>
          <a:right>
            <a:ln w="12700" cap="flat">
              <a:noFill/>
              <a:miter lim="400000"/>
            </a:ln>
          </a:right>
          <a:top>
            <a:ln w="12700" cap="flat">
              <a:noFill/>
              <a:miter lim="400000"/>
            </a:ln>
          </a:top>
          <a:bottom>
            <a:ln w="25400" cap="flat">
              <a:solidFill>
                <a:srgbClr val="000000"/>
              </a:solidFill>
              <a:prstDash val="solid"/>
              <a:miter lim="400000"/>
            </a:ln>
          </a:bottom>
          <a:insideH>
            <a:ln w="12700" cap="flat">
              <a:solidFill>
                <a:srgbClr val="89847F"/>
              </a:solidFill>
              <a:prstDash val="solid"/>
              <a:miter lim="400000"/>
            </a:ln>
          </a:insideH>
          <a:insideV>
            <a:ln w="12700" cap="flat">
              <a:noFill/>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67532" autoAdjust="0"/>
  </p:normalViewPr>
  <p:slideViewPr>
    <p:cSldViewPr snapToGrid="0" snapToObjects="1">
      <p:cViewPr varScale="1">
        <p:scale>
          <a:sx n="41" d="100"/>
          <a:sy n="41" d="100"/>
        </p:scale>
        <p:origin x="-1680" y="-112"/>
      </p:cViewPr>
      <p:guideLst>
        <p:guide orient="horz" pos="3072"/>
        <p:guide pos="4096"/>
      </p:guideLst>
    </p:cSldViewPr>
  </p:slideViewPr>
  <p:notesTextViewPr>
    <p:cViewPr>
      <p:scale>
        <a:sx n="100" d="100"/>
        <a:sy n="100" d="100"/>
      </p:scale>
      <p:origin x="0" y="0"/>
    </p:cViewPr>
  </p:notesTextViewPr>
  <p:sorterViewPr>
    <p:cViewPr>
      <p:scale>
        <a:sx n="66" d="100"/>
        <a:sy n="66" d="100"/>
      </p:scale>
      <p:origin x="0" y="5152"/>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notesMaster" Target="notesMasters/notesMaster1.xml"/><Relationship Id="rId40" Type="http://schemas.openxmlformats.org/officeDocument/2006/relationships/printerSettings" Target="printerSettings/printerSettings1.bin"/><Relationship Id="rId41" Type="http://schemas.openxmlformats.org/officeDocument/2006/relationships/presProps" Target="presProps.xml"/><Relationship Id="rId42" Type="http://schemas.openxmlformats.org/officeDocument/2006/relationships/viewProps" Target="viewProps.xml"/><Relationship Id="rId43" Type="http://schemas.openxmlformats.org/officeDocument/2006/relationships/theme" Target="theme/theme1.xml"/><Relationship Id="rId4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0" name="Shape 40"/>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41" name="Shape 41"/>
          <p:cNvSpPr>
            <a:spLocks noGrp="1"/>
          </p:cNvSpPr>
          <p:nvPr>
            <p:ph type="body" sz="quarter" idx="1"/>
          </p:nvPr>
        </p:nvSpPr>
        <p:spPr>
          <a:xfrm>
            <a:off x="914400" y="4343400"/>
            <a:ext cx="5029200" cy="4114800"/>
          </a:xfrm>
          <a:prstGeom prst="rect">
            <a:avLst/>
          </a:prstGeom>
        </p:spPr>
        <p:txBody>
          <a:bodyPr/>
          <a:lstStyle/>
          <a:p>
            <a:pPr lvl="0"/>
            <a:endParaRPr/>
          </a:p>
        </p:txBody>
      </p:sp>
    </p:spTree>
    <p:extLst>
      <p:ext uri="{BB962C8B-B14F-4D97-AF65-F5344CB8AC3E}">
        <p14:creationId xmlns:p14="http://schemas.microsoft.com/office/powerpoint/2010/main" val="2512153646"/>
      </p:ext>
    </p:extLst>
  </p:cSld>
  <p:clrMap bg1="lt1" tx1="dk1" bg2="lt2" tx2="dk2" accent1="accent1" accent2="accent2" accent3="accent3" accent4="accent4" accent5="accent5" accent6="accent6" hlink="hlink" folHlink="folHlink"/>
  <p:notesStyle>
    <a:lvl1pPr defTabSz="457200">
      <a:lnSpc>
        <a:spcPct val="117999"/>
      </a:lnSpc>
      <a:defRPr sz="2200">
        <a:latin typeface="Helvetica Neue"/>
        <a:ea typeface="Helvetica Neue"/>
        <a:cs typeface="Helvetica Neue"/>
        <a:sym typeface="Helvetica Neue"/>
      </a:defRPr>
    </a:lvl1pPr>
    <a:lvl2pPr indent="228600" defTabSz="457200">
      <a:lnSpc>
        <a:spcPct val="117999"/>
      </a:lnSpc>
      <a:defRPr sz="2200">
        <a:latin typeface="Helvetica Neue"/>
        <a:ea typeface="Helvetica Neue"/>
        <a:cs typeface="Helvetica Neue"/>
        <a:sym typeface="Helvetica Neue"/>
      </a:defRPr>
    </a:lvl2pPr>
    <a:lvl3pPr indent="457200" defTabSz="457200">
      <a:lnSpc>
        <a:spcPct val="117999"/>
      </a:lnSpc>
      <a:defRPr sz="2200">
        <a:latin typeface="Helvetica Neue"/>
        <a:ea typeface="Helvetica Neue"/>
        <a:cs typeface="Helvetica Neue"/>
        <a:sym typeface="Helvetica Neue"/>
      </a:defRPr>
    </a:lvl3pPr>
    <a:lvl4pPr indent="685800" defTabSz="457200">
      <a:lnSpc>
        <a:spcPct val="117999"/>
      </a:lnSpc>
      <a:defRPr sz="2200">
        <a:latin typeface="Helvetica Neue"/>
        <a:ea typeface="Helvetica Neue"/>
        <a:cs typeface="Helvetica Neue"/>
        <a:sym typeface="Helvetica Neue"/>
      </a:defRPr>
    </a:lvl4pPr>
    <a:lvl5pPr indent="914400" defTabSz="457200">
      <a:lnSpc>
        <a:spcPct val="117999"/>
      </a:lnSpc>
      <a:defRPr sz="2200">
        <a:latin typeface="Helvetica Neue"/>
        <a:ea typeface="Helvetica Neue"/>
        <a:cs typeface="Helvetica Neue"/>
        <a:sym typeface="Helvetica Neue"/>
      </a:defRPr>
    </a:lvl5pPr>
    <a:lvl6pPr indent="1143000" defTabSz="457200">
      <a:lnSpc>
        <a:spcPct val="117999"/>
      </a:lnSpc>
      <a:defRPr sz="2200">
        <a:latin typeface="Helvetica Neue"/>
        <a:ea typeface="Helvetica Neue"/>
        <a:cs typeface="Helvetica Neue"/>
        <a:sym typeface="Helvetica Neue"/>
      </a:defRPr>
    </a:lvl6pPr>
    <a:lvl7pPr indent="1371600" defTabSz="457200">
      <a:lnSpc>
        <a:spcPct val="117999"/>
      </a:lnSpc>
      <a:defRPr sz="2200">
        <a:latin typeface="Helvetica Neue"/>
        <a:ea typeface="Helvetica Neue"/>
        <a:cs typeface="Helvetica Neue"/>
        <a:sym typeface="Helvetica Neue"/>
      </a:defRPr>
    </a:lvl7pPr>
    <a:lvl8pPr indent="1600200" defTabSz="457200">
      <a:lnSpc>
        <a:spcPct val="117999"/>
      </a:lnSpc>
      <a:defRPr sz="2200">
        <a:latin typeface="Helvetica Neue"/>
        <a:ea typeface="Helvetica Neue"/>
        <a:cs typeface="Helvetica Neue"/>
        <a:sym typeface="Helvetica Neue"/>
      </a:defRPr>
    </a:lvl8pPr>
    <a:lvl9pPr indent="1828800" defTabSz="45720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www.hr-faq.com/2013/02/human-resources-mysteries-understanding.html" TargetMode="External"/><Relationship Id="rId4" Type="http://schemas.openxmlformats.org/officeDocument/2006/relationships/hyperlink" Target="http://gom.sagepub.com/content/2/2/250.full.pdf" TargetMode="External"/><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 Id="rId3" Type="http://schemas.openxmlformats.org/officeDocument/2006/relationships/hyperlink" Target="http://www.slideshare.net/jfurlong912/lesson-one-the-communication-process" TargetMode="Externa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 Id="rId3" Type="http://schemas.openxmlformats.org/officeDocument/2006/relationships/hyperlink" Target="http://www.slideshare.net/jfurlong912/lesson-one-the-communication-process" TargetMode="Externa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Shape 47"/>
          <p:cNvSpPr>
            <a:spLocks noGrp="1" noRot="1" noChangeAspect="1"/>
          </p:cNvSpPr>
          <p:nvPr>
            <p:ph type="sldImg"/>
          </p:nvPr>
        </p:nvSpPr>
        <p:spPr>
          <a:prstGeom prst="rect">
            <a:avLst/>
          </a:prstGeom>
        </p:spPr>
        <p:txBody>
          <a:bodyPr/>
          <a:lstStyle/>
          <a:p>
            <a:pPr lvl="0"/>
            <a:endParaRPr/>
          </a:p>
        </p:txBody>
      </p:sp>
      <p:sp>
        <p:nvSpPr>
          <p:cNvPr id="48" name="Shape 48"/>
          <p:cNvSpPr>
            <a:spLocks noGrp="1"/>
          </p:cNvSpPr>
          <p:nvPr>
            <p:ph type="body" sz="quarter" idx="1"/>
          </p:nvPr>
        </p:nvSpPr>
        <p:spPr>
          <a:prstGeom prst="rect">
            <a:avLst/>
          </a:prstGeom>
        </p:spPr>
        <p:txBody>
          <a:bodyPr/>
          <a:lstStyle/>
          <a:p>
            <a:pPr lvl="0" defTabSz="914400">
              <a:lnSpc>
                <a:spcPct val="100000"/>
              </a:lnSpc>
              <a:defRPr sz="1800"/>
            </a:pPr>
            <a:r>
              <a:rPr dirty="0" smtClean="0"/>
              <a:t>Handouts</a:t>
            </a:r>
            <a:r>
              <a:rPr dirty="0"/>
              <a:t>:</a:t>
            </a:r>
          </a:p>
          <a:p>
            <a:pPr lvl="0" defTabSz="914400">
              <a:lnSpc>
                <a:spcPct val="100000"/>
              </a:lnSpc>
              <a:defRPr sz="1800"/>
            </a:pPr>
            <a:r>
              <a:rPr dirty="0"/>
              <a:t>	Your Primary Communicating Style Worksheet </a:t>
            </a:r>
          </a:p>
          <a:p>
            <a:pPr lvl="0" defTabSz="914400">
              <a:lnSpc>
                <a:spcPct val="100000"/>
              </a:lnSpc>
              <a:defRPr sz="1800"/>
            </a:pPr>
            <a:r>
              <a:rPr dirty="0"/>
              <a:t>	Surveys</a:t>
            </a:r>
          </a:p>
          <a:p>
            <a:pPr lvl="0" defTabSz="914400">
              <a:lnSpc>
                <a:spcPct val="100000"/>
              </a:lnSpc>
              <a:defRPr sz="1800"/>
            </a:pPr>
            <a:r>
              <a:rPr dirty="0"/>
              <a:t>	Overview </a:t>
            </a:r>
            <a:r>
              <a:rPr dirty="0" smtClean="0"/>
              <a:t>sheets</a:t>
            </a:r>
            <a:endParaRPr lang="en-US" dirty="0" smtClean="0"/>
          </a:p>
          <a:p>
            <a:pPr lvl="0" defTabSz="914400">
              <a:lnSpc>
                <a:spcPct val="100000"/>
              </a:lnSpc>
              <a:defRPr sz="1800"/>
            </a:pPr>
            <a:endParaRPr lang="en-US" dirty="0" smtClean="0"/>
          </a:p>
          <a:p>
            <a:pPr lvl="0">
              <a:defRPr sz="1800"/>
            </a:pPr>
            <a:r>
              <a:rPr lang="en-US" sz="1800" dirty="0" smtClean="0"/>
              <a:t>8:45-10:15</a:t>
            </a:r>
          </a:p>
          <a:p>
            <a:pPr lvl="0">
              <a:defRPr sz="1800"/>
            </a:pPr>
            <a:r>
              <a:rPr lang="en-US" sz="1800" dirty="0" smtClean="0"/>
              <a:t>Break</a:t>
            </a:r>
          </a:p>
          <a:p>
            <a:pPr lvl="0">
              <a:defRPr sz="1800"/>
            </a:pPr>
            <a:r>
              <a:rPr lang="en-US" sz="1800" dirty="0" smtClean="0"/>
              <a:t>10:30-12:00</a:t>
            </a:r>
          </a:p>
          <a:p>
            <a:pPr marL="0" marR="0" lvl="0" indent="0" defTabSz="914400" eaLnBrk="1" fontAlgn="auto" latinLnBrk="0" hangingPunct="1">
              <a:lnSpc>
                <a:spcPct val="100000"/>
              </a:lnSpc>
              <a:spcBef>
                <a:spcPts val="0"/>
              </a:spcBef>
              <a:spcAft>
                <a:spcPts val="0"/>
              </a:spcAft>
              <a:buClrTx/>
              <a:buSzTx/>
              <a:buFontTx/>
              <a:buNone/>
              <a:tabLst/>
              <a:defRPr sz="1800"/>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Shape 96"/>
          <p:cNvSpPr>
            <a:spLocks noGrp="1" noRot="1" noChangeAspect="1"/>
          </p:cNvSpPr>
          <p:nvPr>
            <p:ph type="sldImg"/>
          </p:nvPr>
        </p:nvSpPr>
        <p:spPr>
          <a:prstGeom prst="rect">
            <a:avLst/>
          </a:prstGeom>
        </p:spPr>
        <p:txBody>
          <a:bodyPr/>
          <a:lstStyle/>
          <a:p>
            <a:pPr lvl="0"/>
            <a:endParaRPr/>
          </a:p>
        </p:txBody>
      </p:sp>
      <p:sp>
        <p:nvSpPr>
          <p:cNvPr id="97" name="Shape 97"/>
          <p:cNvSpPr>
            <a:spLocks noGrp="1"/>
          </p:cNvSpPr>
          <p:nvPr>
            <p:ph type="body" sz="quarter" idx="1"/>
          </p:nvPr>
        </p:nvSpPr>
        <p:spPr>
          <a:prstGeom prst="rect">
            <a:avLst/>
          </a:prstGeom>
        </p:spPr>
        <p:txBody>
          <a:bodyPr/>
          <a:lstStyle/>
          <a:p>
            <a:pPr lvl="0">
              <a:defRPr sz="1800"/>
            </a:pPr>
            <a:r>
              <a:rPr sz="2200"/>
              <a:t>90 minutes left…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Shape 101"/>
          <p:cNvSpPr>
            <a:spLocks noGrp="1" noRot="1" noChangeAspect="1"/>
          </p:cNvSpPr>
          <p:nvPr>
            <p:ph type="sldImg"/>
          </p:nvPr>
        </p:nvSpPr>
        <p:spPr>
          <a:prstGeom prst="rect">
            <a:avLst/>
          </a:prstGeom>
        </p:spPr>
        <p:txBody>
          <a:bodyPr/>
          <a:lstStyle/>
          <a:p>
            <a:pPr lvl="0"/>
            <a:endParaRPr/>
          </a:p>
        </p:txBody>
      </p:sp>
      <p:sp>
        <p:nvSpPr>
          <p:cNvPr id="102" name="Shape 102"/>
          <p:cNvSpPr>
            <a:spLocks noGrp="1"/>
          </p:cNvSpPr>
          <p:nvPr>
            <p:ph type="body" sz="quarter" idx="1"/>
          </p:nvPr>
        </p:nvSpPr>
        <p:spPr>
          <a:prstGeom prst="rect">
            <a:avLst/>
          </a:prstGeom>
        </p:spPr>
        <p:txBody>
          <a:bodyPr/>
          <a:lstStyle/>
          <a:p>
            <a:pPr lvl="0" defTabSz="914400">
              <a:lnSpc>
                <a:spcPct val="100000"/>
              </a:lnSpc>
              <a:defRPr sz="1800"/>
            </a:pPr>
            <a:r>
              <a:t>Write down your score for each style</a:t>
            </a:r>
          </a:p>
          <a:p>
            <a:pPr lvl="0" defTabSz="914400">
              <a:lnSpc>
                <a:spcPct val="100000"/>
              </a:lnSpc>
              <a:defRPr sz="1800"/>
            </a:pPr>
            <a:endParaRPr/>
          </a:p>
          <a:p>
            <a:pPr lvl="0" defTabSz="914400">
              <a:lnSpc>
                <a:spcPct val="100000"/>
              </a:lnSpc>
              <a:defRPr sz="1800"/>
            </a:pPr>
            <a:r>
              <a:t>Pass out overview cards</a:t>
            </a:r>
          </a:p>
          <a:p>
            <a:pPr lvl="0" defTabSz="914400">
              <a:lnSpc>
                <a:spcPct val="100000"/>
              </a:lnSpc>
              <a:defRPr sz="1800"/>
            </a:pPr>
            <a:endParaRPr/>
          </a:p>
          <a:p>
            <a:pPr lvl="0" defTabSz="914400">
              <a:lnSpc>
                <a:spcPct val="100000"/>
              </a:lnSpc>
              <a:defRPr sz="1800"/>
            </a:pPr>
            <a:r>
              <a:t>60% or more, </a:t>
            </a:r>
          </a:p>
          <a:p>
            <a:pPr lvl="0" defTabSz="914400">
              <a:lnSpc>
                <a:spcPct val="100000"/>
              </a:lnSpc>
              <a:defRPr sz="1800"/>
            </a:pPr>
            <a:r>
              <a:t>Don’t expect it to nail you in every aspect</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 name="Shape 109"/>
          <p:cNvSpPr>
            <a:spLocks noGrp="1" noRot="1" noChangeAspect="1"/>
          </p:cNvSpPr>
          <p:nvPr>
            <p:ph type="sldImg"/>
          </p:nvPr>
        </p:nvSpPr>
        <p:spPr>
          <a:prstGeom prst="rect">
            <a:avLst/>
          </a:prstGeom>
        </p:spPr>
        <p:txBody>
          <a:bodyPr/>
          <a:lstStyle/>
          <a:p>
            <a:pPr lvl="0"/>
            <a:endParaRPr/>
          </a:p>
        </p:txBody>
      </p:sp>
      <p:sp>
        <p:nvSpPr>
          <p:cNvPr id="110" name="Shape 110"/>
          <p:cNvSpPr>
            <a:spLocks noGrp="1"/>
          </p:cNvSpPr>
          <p:nvPr>
            <p:ph type="body" sz="quarter" idx="1"/>
          </p:nvPr>
        </p:nvSpPr>
        <p:spPr>
          <a:prstGeom prst="rect">
            <a:avLst/>
          </a:prstGeom>
        </p:spPr>
        <p:txBody>
          <a:bodyPr/>
          <a:lstStyle/>
          <a:p>
            <a:pPr lvl="0" defTabSz="914400">
              <a:lnSpc>
                <a:spcPct val="100000"/>
              </a:lnSpc>
              <a:defRPr sz="1800"/>
            </a:pPr>
            <a:r>
              <a:t>To all or at table: </a:t>
            </a:r>
          </a:p>
          <a:p>
            <a:pPr lvl="0" defTabSz="914400">
              <a:lnSpc>
                <a:spcPct val="100000"/>
              </a:lnSpc>
              <a:defRPr sz="1800"/>
            </a:pPr>
            <a:r>
              <a:t>	Observations? </a:t>
            </a:r>
          </a:p>
          <a:p>
            <a:pPr lvl="0" defTabSz="914400">
              <a:lnSpc>
                <a:spcPct val="100000"/>
              </a:lnSpc>
              <a:defRPr sz="1800"/>
            </a:pPr>
            <a:r>
              <a:t>	Any surprises? </a:t>
            </a:r>
          </a:p>
          <a:p>
            <a:pPr lvl="0" defTabSz="914400">
              <a:lnSpc>
                <a:spcPct val="100000"/>
              </a:lnSpc>
              <a:defRPr sz="1800"/>
            </a:pPr>
            <a:r>
              <a:t>	Are your results what you would have predicted?</a:t>
            </a:r>
          </a:p>
          <a:p>
            <a:pPr lvl="0" defTabSz="914400">
              <a:lnSpc>
                <a:spcPct val="100000"/>
              </a:lnSpc>
              <a:defRPr sz="1800"/>
            </a:pPr>
            <a:endParaRPr/>
          </a:p>
          <a:p>
            <a:pPr lvl="0" defTabSz="914400">
              <a:lnSpc>
                <a:spcPct val="100000"/>
              </a:lnSpc>
              <a:defRPr sz="1800"/>
            </a:pPr>
            <a:r>
              <a:t>Pass out OVERVIEW sheets, refer to colored side</a:t>
            </a:r>
          </a:p>
          <a:p>
            <a:pPr lvl="0" defTabSz="914400">
              <a:lnSpc>
                <a:spcPct val="100000"/>
              </a:lnSpc>
              <a:defRPr sz="1800"/>
            </a:pPr>
            <a:endParaRPr/>
          </a:p>
          <a:p>
            <a:pPr lvl="0" defTabSz="914400">
              <a:lnSpc>
                <a:spcPct val="100000"/>
              </a:lnSpc>
              <a:defRPr sz="1800"/>
            </a:pPr>
            <a:r>
              <a:t>Does this info reinforce your survey results?</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 name="Shape 117"/>
          <p:cNvSpPr>
            <a:spLocks noGrp="1" noRot="1" noChangeAspect="1"/>
          </p:cNvSpPr>
          <p:nvPr>
            <p:ph type="sldImg"/>
          </p:nvPr>
        </p:nvSpPr>
        <p:spPr>
          <a:prstGeom prst="rect">
            <a:avLst/>
          </a:prstGeom>
        </p:spPr>
        <p:txBody>
          <a:bodyPr/>
          <a:lstStyle/>
          <a:p>
            <a:pPr lvl="0"/>
            <a:endParaRPr/>
          </a:p>
        </p:txBody>
      </p:sp>
      <p:sp>
        <p:nvSpPr>
          <p:cNvPr id="118" name="Shape 118"/>
          <p:cNvSpPr>
            <a:spLocks noGrp="1"/>
          </p:cNvSpPr>
          <p:nvPr>
            <p:ph type="body" sz="quarter" idx="1"/>
          </p:nvPr>
        </p:nvSpPr>
        <p:spPr>
          <a:prstGeom prst="rect">
            <a:avLst/>
          </a:prstGeom>
        </p:spPr>
        <p:txBody>
          <a:bodyPr/>
          <a:lstStyle/>
          <a:p>
            <a:pPr lvl="0">
              <a:defRPr sz="1800"/>
            </a:pPr>
            <a:r>
              <a:rPr sz="2200"/>
              <a:t>Sources: </a:t>
            </a:r>
          </a:p>
          <a:p>
            <a:pPr lvl="0">
              <a:defRPr sz="1800"/>
            </a:pPr>
            <a:r>
              <a:rPr sz="2200" u="sng">
                <a:hlinkClick r:id="rId3"/>
              </a:rPr>
              <a:t>http://www.hr-faq.com/2013/02/human-resources-mysteries-understanding.html</a:t>
            </a:r>
            <a:r>
              <a:rPr sz="2200"/>
              <a:t> </a:t>
            </a:r>
          </a:p>
          <a:p>
            <a:pPr lvl="0">
              <a:defRPr sz="1800"/>
            </a:pPr>
            <a:r>
              <a:rPr sz="2200"/>
              <a:t>and</a:t>
            </a:r>
          </a:p>
          <a:p>
            <a:pPr lvl="0">
              <a:defRPr sz="1800"/>
            </a:pPr>
            <a:r>
              <a:rPr sz="2200" u="sng">
                <a:hlinkClick r:id="rId4"/>
              </a:rPr>
              <a:t>http://gom.sagepub.com/content/2/2/250.full.pdf</a:t>
            </a:r>
            <a:r>
              <a:rPr sz="2200"/>
              <a:t> </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 name="Shape 125"/>
          <p:cNvSpPr>
            <a:spLocks noGrp="1" noRot="1" noChangeAspect="1"/>
          </p:cNvSpPr>
          <p:nvPr>
            <p:ph type="sldImg"/>
          </p:nvPr>
        </p:nvSpPr>
        <p:spPr>
          <a:prstGeom prst="rect">
            <a:avLst/>
          </a:prstGeom>
        </p:spPr>
        <p:txBody>
          <a:bodyPr/>
          <a:lstStyle/>
          <a:p>
            <a:pPr lvl="0"/>
            <a:endParaRPr/>
          </a:p>
        </p:txBody>
      </p:sp>
      <p:sp>
        <p:nvSpPr>
          <p:cNvPr id="126" name="Shape 126"/>
          <p:cNvSpPr>
            <a:spLocks noGrp="1"/>
          </p:cNvSpPr>
          <p:nvPr>
            <p:ph type="body" sz="quarter" idx="1"/>
          </p:nvPr>
        </p:nvSpPr>
        <p:spPr>
          <a:prstGeom prst="rect">
            <a:avLst/>
          </a:prstGeom>
        </p:spPr>
        <p:txBody>
          <a:bodyPr/>
          <a:lstStyle/>
          <a:p>
            <a:pPr lvl="0">
              <a:defRPr sz="1800"/>
            </a:pPr>
            <a:r>
              <a:rPr sz="2200"/>
              <a:t>Sensors give the impression that they are always in a hurry, they tend to be perceived as aggressive, they tend to give the impression that they don’t listen, they like to be in control… </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Shape 137"/>
          <p:cNvSpPr>
            <a:spLocks noGrp="1" noRot="1" noChangeAspect="1"/>
          </p:cNvSpPr>
          <p:nvPr>
            <p:ph type="sldImg"/>
          </p:nvPr>
        </p:nvSpPr>
        <p:spPr>
          <a:prstGeom prst="rect">
            <a:avLst/>
          </a:prstGeom>
        </p:spPr>
        <p:txBody>
          <a:bodyPr/>
          <a:lstStyle/>
          <a:p>
            <a:pPr lvl="0"/>
            <a:endParaRPr/>
          </a:p>
        </p:txBody>
      </p:sp>
      <p:sp>
        <p:nvSpPr>
          <p:cNvPr id="138" name="Shape 138"/>
          <p:cNvSpPr>
            <a:spLocks noGrp="1"/>
          </p:cNvSpPr>
          <p:nvPr>
            <p:ph type="body" sz="quarter" idx="1"/>
          </p:nvPr>
        </p:nvSpPr>
        <p:spPr>
          <a:prstGeom prst="rect">
            <a:avLst/>
          </a:prstGeom>
        </p:spPr>
        <p:txBody>
          <a:bodyPr/>
          <a:lstStyle/>
          <a:p>
            <a:pPr lvl="0" defTabSz="914400">
              <a:lnSpc>
                <a:spcPct val="100000"/>
              </a:lnSpc>
              <a:defRPr sz="1800"/>
            </a:pPr>
            <a:r>
              <a:t>Time: 20 minutes</a:t>
            </a:r>
          </a:p>
          <a:p>
            <a:pPr lvl="0" defTabSz="914400">
              <a:lnSpc>
                <a:spcPct val="100000"/>
              </a:lnSpc>
              <a:defRPr sz="1800"/>
            </a:pPr>
            <a:endParaRPr/>
          </a:p>
          <a:p>
            <a:pPr lvl="0" defTabSz="914400">
              <a:lnSpc>
                <a:spcPct val="100000"/>
              </a:lnSpc>
              <a:defRPr sz="1800"/>
            </a:pPr>
            <a:r>
              <a:t>Feelers and Sensors go to same part of the room</a:t>
            </a:r>
          </a:p>
          <a:p>
            <a:pPr lvl="0" defTabSz="914400">
              <a:lnSpc>
                <a:spcPct val="100000"/>
              </a:lnSpc>
              <a:defRPr sz="1800"/>
            </a:pPr>
            <a:endParaRPr/>
          </a:p>
          <a:p>
            <a:pPr lvl="0" defTabSz="914400">
              <a:lnSpc>
                <a:spcPct val="100000"/>
              </a:lnSpc>
              <a:defRPr sz="1800"/>
            </a:pPr>
            <a:r>
              <a:t>Intuitors and Thinkers go to same part of the room </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 name="Shape 142"/>
          <p:cNvSpPr>
            <a:spLocks noGrp="1" noRot="1" noChangeAspect="1"/>
          </p:cNvSpPr>
          <p:nvPr>
            <p:ph type="sldImg"/>
          </p:nvPr>
        </p:nvSpPr>
        <p:spPr>
          <a:prstGeom prst="rect">
            <a:avLst/>
          </a:prstGeom>
        </p:spPr>
        <p:txBody>
          <a:bodyPr/>
          <a:lstStyle/>
          <a:p>
            <a:pPr lvl="0"/>
            <a:endParaRPr/>
          </a:p>
        </p:txBody>
      </p:sp>
      <p:sp>
        <p:nvSpPr>
          <p:cNvPr id="143" name="Shape 143"/>
          <p:cNvSpPr>
            <a:spLocks noGrp="1"/>
          </p:cNvSpPr>
          <p:nvPr>
            <p:ph type="body" sz="quarter" idx="1"/>
          </p:nvPr>
        </p:nvSpPr>
        <p:spPr>
          <a:prstGeom prst="rect">
            <a:avLst/>
          </a:prstGeom>
        </p:spPr>
        <p:txBody>
          <a:bodyPr/>
          <a:lstStyle/>
          <a:p>
            <a:pPr lvl="0" defTabSz="914400">
              <a:lnSpc>
                <a:spcPct val="100000"/>
              </a:lnSpc>
              <a:defRPr sz="1800"/>
            </a:pPr>
            <a:r>
              <a:t>Time:</a:t>
            </a:r>
          </a:p>
          <a:p>
            <a:pPr lvl="0" defTabSz="914400">
              <a:lnSpc>
                <a:spcPct val="100000"/>
              </a:lnSpc>
              <a:defRPr sz="1800"/>
            </a:pPr>
            <a:r>
              <a:t>Gather themes from earlier:</a:t>
            </a:r>
          </a:p>
          <a:p>
            <a:pPr lvl="0" defTabSz="914400">
              <a:lnSpc>
                <a:spcPct val="100000"/>
              </a:lnSpc>
              <a:defRPr sz="1800"/>
            </a:pPr>
            <a:r>
              <a:t>	one challenge</a:t>
            </a:r>
          </a:p>
          <a:p>
            <a:pPr lvl="0" defTabSz="914400">
              <a:lnSpc>
                <a:spcPct val="100000"/>
              </a:lnSpc>
              <a:defRPr sz="1800"/>
            </a:pPr>
            <a:r>
              <a:t>	most important thing to learn</a:t>
            </a:r>
          </a:p>
          <a:p>
            <a:pPr lvl="0" defTabSz="914400">
              <a:lnSpc>
                <a:spcPct val="100000"/>
              </a:lnSpc>
              <a:defRPr sz="1800"/>
            </a:pPr>
            <a:r>
              <a:t>Assign someone to be scribe</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 name="Shape 132"/>
          <p:cNvSpPr>
            <a:spLocks noGrp="1" noRot="1" noChangeAspect="1"/>
          </p:cNvSpPr>
          <p:nvPr>
            <p:ph type="sldImg"/>
          </p:nvPr>
        </p:nvSpPr>
        <p:spPr>
          <a:prstGeom prst="rect">
            <a:avLst/>
          </a:prstGeom>
        </p:spPr>
        <p:txBody>
          <a:bodyPr/>
          <a:lstStyle/>
          <a:p>
            <a:pPr lvl="0"/>
            <a:endParaRPr/>
          </a:p>
        </p:txBody>
      </p:sp>
      <p:sp>
        <p:nvSpPr>
          <p:cNvPr id="133" name="Shape 133"/>
          <p:cNvSpPr>
            <a:spLocks noGrp="1"/>
          </p:cNvSpPr>
          <p:nvPr>
            <p:ph type="body" sz="quarter" idx="1"/>
          </p:nvPr>
        </p:nvSpPr>
        <p:spPr>
          <a:prstGeom prst="rect">
            <a:avLst/>
          </a:prstGeom>
        </p:spPr>
        <p:txBody>
          <a:bodyPr/>
          <a:lstStyle>
            <a:lvl1pPr defTabSz="914400">
              <a:lnSpc>
                <a:spcPct val="100000"/>
              </a:lnSpc>
              <a:defRPr sz="1800"/>
            </a:lvl1pPr>
          </a:lstStyle>
          <a:p>
            <a:pPr lvl="0"/>
            <a:r>
              <a:t>Scheduled for 10:15-10:30 </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 name="Shape 149"/>
          <p:cNvSpPr>
            <a:spLocks noGrp="1" noRot="1" noChangeAspect="1"/>
          </p:cNvSpPr>
          <p:nvPr>
            <p:ph type="sldImg"/>
          </p:nvPr>
        </p:nvSpPr>
        <p:spPr>
          <a:prstGeom prst="rect">
            <a:avLst/>
          </a:prstGeom>
        </p:spPr>
        <p:txBody>
          <a:bodyPr/>
          <a:lstStyle/>
          <a:p>
            <a:pPr lvl="0"/>
            <a:endParaRPr/>
          </a:p>
        </p:txBody>
      </p:sp>
      <p:sp>
        <p:nvSpPr>
          <p:cNvPr id="150" name="Shape 150"/>
          <p:cNvSpPr>
            <a:spLocks noGrp="1"/>
          </p:cNvSpPr>
          <p:nvPr>
            <p:ph type="body" sz="quarter" idx="1"/>
          </p:nvPr>
        </p:nvSpPr>
        <p:spPr>
          <a:prstGeom prst="rect">
            <a:avLst/>
          </a:prstGeom>
        </p:spPr>
        <p:txBody>
          <a:bodyPr/>
          <a:lstStyle/>
          <a:p>
            <a:pPr lvl="0" defTabSz="914400">
              <a:lnSpc>
                <a:spcPct val="100000"/>
              </a:lnSpc>
              <a:defRPr sz="1800"/>
            </a:pPr>
            <a:r>
              <a:t>5 min for each style</a:t>
            </a:r>
          </a:p>
          <a:p>
            <a:pPr lvl="0" defTabSz="914400">
              <a:lnSpc>
                <a:spcPct val="100000"/>
              </a:lnSpc>
              <a:defRPr sz="1800"/>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 name="Shape 154"/>
          <p:cNvSpPr>
            <a:spLocks noGrp="1" noRot="1" noChangeAspect="1"/>
          </p:cNvSpPr>
          <p:nvPr>
            <p:ph type="sldImg"/>
          </p:nvPr>
        </p:nvSpPr>
        <p:spPr>
          <a:prstGeom prst="rect">
            <a:avLst/>
          </a:prstGeom>
        </p:spPr>
        <p:txBody>
          <a:bodyPr/>
          <a:lstStyle/>
          <a:p>
            <a:pPr lvl="0"/>
            <a:endParaRPr/>
          </a:p>
        </p:txBody>
      </p:sp>
      <p:sp>
        <p:nvSpPr>
          <p:cNvPr id="155" name="Shape 155"/>
          <p:cNvSpPr>
            <a:spLocks noGrp="1"/>
          </p:cNvSpPr>
          <p:nvPr>
            <p:ph type="body" sz="quarter" idx="1"/>
          </p:nvPr>
        </p:nvSpPr>
        <p:spPr>
          <a:prstGeom prst="rect">
            <a:avLst/>
          </a:prstGeom>
        </p:spPr>
        <p:txBody>
          <a:bodyPr/>
          <a:lstStyle/>
          <a:p>
            <a:pPr lvl="0" defTabSz="914400">
              <a:lnSpc>
                <a:spcPct val="100000"/>
              </a:lnSpc>
              <a:defRPr sz="1800"/>
            </a:pPr>
            <a:r>
              <a:t>Now you have some other points of view</a:t>
            </a:r>
          </a:p>
          <a:p>
            <a:pPr lvl="0" defTabSz="914400">
              <a:lnSpc>
                <a:spcPct val="100000"/>
              </a:lnSpc>
              <a:defRPr sz="1800"/>
            </a:pPr>
            <a:r>
              <a:t>Apply what you’re learning</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Shape 51"/>
          <p:cNvSpPr>
            <a:spLocks noGrp="1" noRot="1" noChangeAspect="1"/>
          </p:cNvSpPr>
          <p:nvPr>
            <p:ph type="sldImg"/>
          </p:nvPr>
        </p:nvSpPr>
        <p:spPr>
          <a:prstGeom prst="rect">
            <a:avLst/>
          </a:prstGeom>
        </p:spPr>
        <p:txBody>
          <a:bodyPr/>
          <a:lstStyle/>
          <a:p>
            <a:pPr lvl="0"/>
            <a:endParaRPr/>
          </a:p>
        </p:txBody>
      </p:sp>
      <p:sp>
        <p:nvSpPr>
          <p:cNvPr id="52" name="Shape 52"/>
          <p:cNvSpPr>
            <a:spLocks noGrp="1"/>
          </p:cNvSpPr>
          <p:nvPr>
            <p:ph type="body" sz="quarter" idx="1"/>
          </p:nvPr>
        </p:nvSpPr>
        <p:spPr>
          <a:prstGeom prst="rect">
            <a:avLst/>
          </a:prstGeom>
        </p:spPr>
        <p:txBody>
          <a:bodyPr/>
          <a:lstStyle/>
          <a:p>
            <a:pPr marL="0" marR="0" lvl="0" indent="0" defTabSz="457200" eaLnBrk="1" fontAlgn="auto" latinLnBrk="0" hangingPunct="1">
              <a:lnSpc>
                <a:spcPct val="117999"/>
              </a:lnSpc>
              <a:spcBef>
                <a:spcPts val="0"/>
              </a:spcBef>
              <a:spcAft>
                <a:spcPts val="0"/>
              </a:spcAft>
              <a:buClrTx/>
              <a:buSzTx/>
              <a:buFontTx/>
              <a:buNone/>
              <a:tabLst/>
              <a:defRPr sz="1800"/>
            </a:pPr>
            <a:r>
              <a:rPr lang="en-US" sz="4800" b="1" dirty="0" smtClean="0"/>
              <a:t>Comments from Survey:</a:t>
            </a:r>
          </a:p>
          <a:p>
            <a:pPr marL="0" marR="0" lvl="0" indent="0" defTabSz="457200" eaLnBrk="1" fontAlgn="auto" latinLnBrk="0" hangingPunct="1">
              <a:lnSpc>
                <a:spcPct val="117999"/>
              </a:lnSpc>
              <a:spcBef>
                <a:spcPts val="0"/>
              </a:spcBef>
              <a:spcAft>
                <a:spcPts val="0"/>
              </a:spcAft>
              <a:buClrTx/>
              <a:buSzTx/>
              <a:buFontTx/>
              <a:buNone/>
              <a:tabLst/>
              <a:defRPr sz="1800"/>
            </a:pPr>
            <a:r>
              <a:rPr lang="en-US" sz="4800" dirty="0" smtClean="0"/>
              <a:t>	Communications</a:t>
            </a:r>
            <a:r>
              <a:rPr lang="en-US" sz="4800" baseline="0" dirty="0" smtClean="0"/>
              <a:t> – No meetings???</a:t>
            </a:r>
          </a:p>
          <a:p>
            <a:pPr marL="0" marR="0" lvl="0" indent="0" defTabSz="457200" eaLnBrk="1" fontAlgn="auto" latinLnBrk="0" hangingPunct="1">
              <a:lnSpc>
                <a:spcPct val="117999"/>
              </a:lnSpc>
              <a:spcBef>
                <a:spcPts val="0"/>
              </a:spcBef>
              <a:spcAft>
                <a:spcPts val="0"/>
              </a:spcAft>
              <a:buClrTx/>
              <a:buSzTx/>
              <a:buFontTx/>
              <a:buNone/>
              <a:tabLst/>
              <a:defRPr sz="1800"/>
            </a:pPr>
            <a:r>
              <a:rPr lang="en-US" sz="4800" baseline="0" dirty="0" smtClean="0"/>
              <a:t>	Project communication issues with customers across campus.</a:t>
            </a:r>
          </a:p>
          <a:p>
            <a:pPr marL="0" marR="0" lvl="0" indent="0" defTabSz="457200" eaLnBrk="1" fontAlgn="auto" latinLnBrk="0" hangingPunct="1">
              <a:lnSpc>
                <a:spcPct val="117999"/>
              </a:lnSpc>
              <a:spcBef>
                <a:spcPts val="0"/>
              </a:spcBef>
              <a:spcAft>
                <a:spcPts val="0"/>
              </a:spcAft>
              <a:buClrTx/>
              <a:buSzTx/>
              <a:buFontTx/>
              <a:buNone/>
              <a:tabLst/>
              <a:defRPr sz="1800"/>
            </a:pPr>
            <a:r>
              <a:rPr lang="en-US" sz="4800" baseline="0" dirty="0" smtClean="0"/>
              <a:t>		Need to develop standard communication methods…</a:t>
            </a:r>
          </a:p>
          <a:p>
            <a:pPr marL="0" marR="0" lvl="0" indent="0" defTabSz="457200" eaLnBrk="1" fontAlgn="auto" latinLnBrk="0" hangingPunct="1">
              <a:lnSpc>
                <a:spcPct val="117999"/>
              </a:lnSpc>
              <a:spcBef>
                <a:spcPts val="0"/>
              </a:spcBef>
              <a:spcAft>
                <a:spcPts val="0"/>
              </a:spcAft>
              <a:buClrTx/>
              <a:buSzTx/>
              <a:buFontTx/>
              <a:buNone/>
              <a:tabLst/>
              <a:defRPr sz="1800"/>
            </a:pPr>
            <a:r>
              <a:rPr lang="en-US" sz="4800" baseline="0" dirty="0" smtClean="0"/>
              <a:t>	Improving communication.</a:t>
            </a:r>
          </a:p>
          <a:p>
            <a:pPr marL="0" marR="0" lvl="0" indent="0" defTabSz="457200" eaLnBrk="1" fontAlgn="auto" latinLnBrk="0" hangingPunct="1">
              <a:lnSpc>
                <a:spcPct val="117999"/>
              </a:lnSpc>
              <a:spcBef>
                <a:spcPts val="0"/>
              </a:spcBef>
              <a:spcAft>
                <a:spcPts val="0"/>
              </a:spcAft>
              <a:buClrTx/>
              <a:buSzTx/>
              <a:buFontTx/>
              <a:buNone/>
              <a:tabLst/>
              <a:defRPr sz="1800"/>
            </a:pPr>
            <a:r>
              <a:rPr lang="en-US" sz="4800" dirty="0" smtClean="0"/>
              <a:t>	Lack of Communication on Major Projects.</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 name="Shape 162"/>
          <p:cNvSpPr>
            <a:spLocks noGrp="1" noRot="1" noChangeAspect="1"/>
          </p:cNvSpPr>
          <p:nvPr>
            <p:ph type="sldImg"/>
          </p:nvPr>
        </p:nvSpPr>
        <p:spPr>
          <a:prstGeom prst="rect">
            <a:avLst/>
          </a:prstGeom>
        </p:spPr>
        <p:txBody>
          <a:bodyPr/>
          <a:lstStyle/>
          <a:p>
            <a:pPr lvl="0"/>
            <a:endParaRPr/>
          </a:p>
        </p:txBody>
      </p:sp>
      <p:sp>
        <p:nvSpPr>
          <p:cNvPr id="163" name="Shape 163"/>
          <p:cNvSpPr>
            <a:spLocks noGrp="1"/>
          </p:cNvSpPr>
          <p:nvPr>
            <p:ph type="body" sz="quarter" idx="1"/>
          </p:nvPr>
        </p:nvSpPr>
        <p:spPr>
          <a:prstGeom prst="rect">
            <a:avLst/>
          </a:prstGeom>
        </p:spPr>
        <p:txBody>
          <a:bodyPr/>
          <a:lstStyle>
            <a:lvl1pPr defTabSz="914400">
              <a:lnSpc>
                <a:spcPct val="100000"/>
              </a:lnSpc>
              <a:defRPr sz="1800"/>
            </a:lvl1pPr>
          </a:lstStyle>
          <a:p>
            <a:pPr lvl="0"/>
            <a:r>
              <a:t>Did you hear someone you work with during our report-out?!</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 name="Shape 167"/>
          <p:cNvSpPr>
            <a:spLocks noGrp="1" noRot="1" noChangeAspect="1"/>
          </p:cNvSpPr>
          <p:nvPr>
            <p:ph type="sldImg"/>
          </p:nvPr>
        </p:nvSpPr>
        <p:spPr>
          <a:prstGeom prst="rect">
            <a:avLst/>
          </a:prstGeom>
        </p:spPr>
        <p:txBody>
          <a:bodyPr/>
          <a:lstStyle/>
          <a:p>
            <a:pPr lvl="0"/>
            <a:endParaRPr/>
          </a:p>
        </p:txBody>
      </p:sp>
      <p:sp>
        <p:nvSpPr>
          <p:cNvPr id="168" name="Shape 168"/>
          <p:cNvSpPr>
            <a:spLocks noGrp="1"/>
          </p:cNvSpPr>
          <p:nvPr>
            <p:ph type="body" sz="quarter" idx="1"/>
          </p:nvPr>
        </p:nvSpPr>
        <p:spPr>
          <a:prstGeom prst="rect">
            <a:avLst/>
          </a:prstGeom>
        </p:spPr>
        <p:txBody>
          <a:bodyPr/>
          <a:lstStyle/>
          <a:p>
            <a:pPr lvl="0" defTabSz="914400">
              <a:lnSpc>
                <a:spcPct val="100000"/>
              </a:lnSpc>
              <a:defRPr sz="1800"/>
            </a:pPr>
            <a:r>
              <a:t>To persuade and lead, you must reach THEM where they are… </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 name="Shape 172"/>
          <p:cNvSpPr>
            <a:spLocks noGrp="1" noRot="1" noChangeAspect="1"/>
          </p:cNvSpPr>
          <p:nvPr>
            <p:ph type="sldImg"/>
          </p:nvPr>
        </p:nvSpPr>
        <p:spPr>
          <a:prstGeom prst="rect">
            <a:avLst/>
          </a:prstGeom>
        </p:spPr>
        <p:txBody>
          <a:bodyPr/>
          <a:lstStyle/>
          <a:p>
            <a:pPr lvl="0"/>
            <a:endParaRPr/>
          </a:p>
        </p:txBody>
      </p:sp>
      <p:sp>
        <p:nvSpPr>
          <p:cNvPr id="173" name="Shape 173"/>
          <p:cNvSpPr>
            <a:spLocks noGrp="1"/>
          </p:cNvSpPr>
          <p:nvPr>
            <p:ph type="body" sz="quarter" idx="1"/>
          </p:nvPr>
        </p:nvSpPr>
        <p:spPr>
          <a:prstGeom prst="rect">
            <a:avLst/>
          </a:prstGeom>
        </p:spPr>
        <p:txBody>
          <a:bodyPr/>
          <a:lstStyle/>
          <a:p>
            <a:pPr lvl="0" defTabSz="914400">
              <a:lnSpc>
                <a:spcPct val="100000"/>
              </a:lnSpc>
              <a:defRPr sz="1800"/>
            </a:pPr>
            <a:r>
              <a:t>Plan for Better Communication HANDOUT. </a:t>
            </a:r>
          </a:p>
          <a:p>
            <a:pPr lvl="0" defTabSz="914400">
              <a:lnSpc>
                <a:spcPct val="100000"/>
              </a:lnSpc>
              <a:defRPr sz="1800"/>
            </a:pPr>
            <a:endParaRPr/>
          </a:p>
          <a:p>
            <a:pPr lvl="0" defTabSz="914400">
              <a:lnSpc>
                <a:spcPct val="100000"/>
              </a:lnSpc>
              <a:defRPr sz="1800"/>
            </a:pPr>
            <a:r>
              <a:t>10 minutes</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 name="Shape 177"/>
          <p:cNvSpPr>
            <a:spLocks noGrp="1" noRot="1" noChangeAspect="1"/>
          </p:cNvSpPr>
          <p:nvPr>
            <p:ph type="sldImg"/>
          </p:nvPr>
        </p:nvSpPr>
        <p:spPr>
          <a:prstGeom prst="rect">
            <a:avLst/>
          </a:prstGeom>
        </p:spPr>
        <p:txBody>
          <a:bodyPr/>
          <a:lstStyle/>
          <a:p>
            <a:pPr lvl="0"/>
            <a:endParaRPr/>
          </a:p>
        </p:txBody>
      </p:sp>
      <p:sp>
        <p:nvSpPr>
          <p:cNvPr id="178" name="Shape 178"/>
          <p:cNvSpPr>
            <a:spLocks noGrp="1"/>
          </p:cNvSpPr>
          <p:nvPr>
            <p:ph type="body" sz="quarter" idx="1"/>
          </p:nvPr>
        </p:nvSpPr>
        <p:spPr>
          <a:prstGeom prst="rect">
            <a:avLst/>
          </a:prstGeom>
        </p:spPr>
        <p:txBody>
          <a:bodyPr/>
          <a:lstStyle/>
          <a:p>
            <a:pPr lvl="0" defTabSz="914400">
              <a:lnSpc>
                <a:spcPct val="100000"/>
              </a:lnSpc>
              <a:defRPr sz="1800"/>
            </a:pPr>
            <a:r>
              <a:t>10 minutes</a:t>
            </a:r>
          </a:p>
          <a:p>
            <a:pPr lvl="0" defTabSz="914400">
              <a:lnSpc>
                <a:spcPct val="100000"/>
              </a:lnSpc>
              <a:defRPr sz="1800"/>
            </a:pPr>
            <a:endParaRPr/>
          </a:p>
          <a:p>
            <a:pPr lvl="0" defTabSz="914400">
              <a:lnSpc>
                <a:spcPct val="100000"/>
              </a:lnSpc>
              <a:defRPr sz="1800"/>
            </a:pPr>
            <a:r>
              <a:t>Look around your table and find a style different from your own.  </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 name="Shape 185"/>
          <p:cNvSpPr>
            <a:spLocks noGrp="1" noRot="1" noChangeAspect="1"/>
          </p:cNvSpPr>
          <p:nvPr>
            <p:ph type="sldImg"/>
          </p:nvPr>
        </p:nvSpPr>
        <p:spPr>
          <a:prstGeom prst="rect">
            <a:avLst/>
          </a:prstGeom>
        </p:spPr>
        <p:txBody>
          <a:bodyPr/>
          <a:lstStyle/>
          <a:p>
            <a:pPr lvl="0"/>
            <a:endParaRPr/>
          </a:p>
        </p:txBody>
      </p:sp>
      <p:sp>
        <p:nvSpPr>
          <p:cNvPr id="186" name="Shape 186"/>
          <p:cNvSpPr>
            <a:spLocks noGrp="1"/>
          </p:cNvSpPr>
          <p:nvPr>
            <p:ph type="body" sz="quarter" idx="1"/>
          </p:nvPr>
        </p:nvSpPr>
        <p:spPr>
          <a:prstGeom prst="rect">
            <a:avLst/>
          </a:prstGeom>
        </p:spPr>
        <p:txBody>
          <a:bodyPr/>
          <a:lstStyle>
            <a:lvl1pPr defTabSz="914400">
              <a:lnSpc>
                <a:spcPct val="100000"/>
              </a:lnSpc>
              <a:defRPr sz="1800"/>
            </a:lvl1pPr>
          </a:lstStyle>
          <a:p>
            <a:pPr lvl="0"/>
            <a:r>
              <a:t>Persuasion is key here, and ties to Performance Management AND Managing Up later in series…</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 name="Shape 190"/>
          <p:cNvSpPr>
            <a:spLocks noGrp="1" noRot="1" noChangeAspect="1"/>
          </p:cNvSpPr>
          <p:nvPr>
            <p:ph type="sldImg"/>
          </p:nvPr>
        </p:nvSpPr>
        <p:spPr>
          <a:prstGeom prst="rect">
            <a:avLst/>
          </a:prstGeom>
        </p:spPr>
        <p:txBody>
          <a:bodyPr/>
          <a:lstStyle/>
          <a:p>
            <a:pPr lvl="0"/>
            <a:endParaRPr/>
          </a:p>
        </p:txBody>
      </p:sp>
      <p:sp>
        <p:nvSpPr>
          <p:cNvPr id="191" name="Shape 191"/>
          <p:cNvSpPr>
            <a:spLocks noGrp="1"/>
          </p:cNvSpPr>
          <p:nvPr>
            <p:ph type="body" sz="quarter" idx="1"/>
          </p:nvPr>
        </p:nvSpPr>
        <p:spPr>
          <a:prstGeom prst="rect">
            <a:avLst/>
          </a:prstGeom>
        </p:spPr>
        <p:txBody>
          <a:bodyPr/>
          <a:lstStyle/>
          <a:p>
            <a:pPr lvl="0" defTabSz="914400">
              <a:lnSpc>
                <a:spcPct val="100000"/>
              </a:lnSpc>
              <a:defRPr sz="1800"/>
            </a:pPr>
            <a:r>
              <a:t>Open</a:t>
            </a:r>
          </a:p>
          <a:p>
            <a:pPr lvl="0" defTabSz="914400">
              <a:lnSpc>
                <a:spcPct val="100000"/>
              </a:lnSpc>
              <a:defRPr sz="1800"/>
            </a:pPr>
            <a:r>
              <a:t>One-on-one coaching</a:t>
            </a:r>
          </a:p>
          <a:p>
            <a:pPr lvl="0" defTabSz="914400">
              <a:lnSpc>
                <a:spcPct val="100000"/>
              </a:lnSpc>
              <a:defRPr sz="1800"/>
            </a:pPr>
            <a:r>
              <a:t>Small group team meeting </a:t>
            </a:r>
          </a:p>
          <a:p>
            <a:pPr lvl="0" defTabSz="914400">
              <a:lnSpc>
                <a:spcPct val="100000"/>
              </a:lnSpc>
              <a:defRPr sz="1800"/>
            </a:pPr>
            <a:r>
              <a:t>Non-tech peers</a:t>
            </a:r>
          </a:p>
          <a:p>
            <a:pPr lvl="0" defTabSz="914400">
              <a:lnSpc>
                <a:spcPct val="100000"/>
              </a:lnSpc>
              <a:defRPr sz="1800"/>
            </a:pPr>
            <a:r>
              <a:t>Up, down, sideways</a:t>
            </a:r>
          </a:p>
          <a:p>
            <a:pPr lvl="0" defTabSz="914400">
              <a:lnSpc>
                <a:spcPct val="100000"/>
              </a:lnSpc>
              <a:defRPr sz="1800"/>
            </a:pPr>
            <a:endParaRPr/>
          </a:p>
          <a:p>
            <a:pPr lvl="0" defTabSz="914400">
              <a:lnSpc>
                <a:spcPct val="100000"/>
              </a:lnSpc>
              <a:defRPr sz="1800"/>
            </a:pPr>
            <a:r>
              <a:t>Regardless of venue/mode/channel, you are still talking to one person at a time</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 name="Shape 195"/>
          <p:cNvSpPr>
            <a:spLocks noGrp="1" noRot="1" noChangeAspect="1"/>
          </p:cNvSpPr>
          <p:nvPr>
            <p:ph type="sldImg"/>
          </p:nvPr>
        </p:nvSpPr>
        <p:spPr>
          <a:prstGeom prst="rect">
            <a:avLst/>
          </a:prstGeom>
        </p:spPr>
        <p:txBody>
          <a:bodyPr/>
          <a:lstStyle/>
          <a:p>
            <a:pPr lvl="0"/>
            <a:endParaRPr/>
          </a:p>
        </p:txBody>
      </p:sp>
      <p:sp>
        <p:nvSpPr>
          <p:cNvPr id="196" name="Shape 196"/>
          <p:cNvSpPr>
            <a:spLocks noGrp="1"/>
          </p:cNvSpPr>
          <p:nvPr>
            <p:ph type="body" sz="quarter" idx="1"/>
          </p:nvPr>
        </p:nvSpPr>
        <p:spPr>
          <a:prstGeom prst="rect">
            <a:avLst/>
          </a:prstGeom>
        </p:spPr>
        <p:txBody>
          <a:bodyPr/>
          <a:lstStyle/>
          <a:p>
            <a:pPr lvl="0">
              <a:defRPr sz="1800"/>
            </a:pPr>
            <a:r>
              <a:rPr sz="2200"/>
              <a:t>Source: </a:t>
            </a:r>
            <a:r>
              <a:rPr sz="2200" u="sng">
                <a:hlinkClick r:id="rId3"/>
              </a:rPr>
              <a:t>http://www.slideshare.net/jfurlong912/lesson-one-the-communication-process</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 name="Shape 200"/>
          <p:cNvSpPr>
            <a:spLocks noGrp="1" noRot="1" noChangeAspect="1"/>
          </p:cNvSpPr>
          <p:nvPr>
            <p:ph type="sldImg"/>
          </p:nvPr>
        </p:nvSpPr>
        <p:spPr>
          <a:prstGeom prst="rect">
            <a:avLst/>
          </a:prstGeom>
        </p:spPr>
        <p:txBody>
          <a:bodyPr/>
          <a:lstStyle/>
          <a:p>
            <a:pPr lvl="0"/>
            <a:endParaRPr/>
          </a:p>
        </p:txBody>
      </p:sp>
      <p:sp>
        <p:nvSpPr>
          <p:cNvPr id="201" name="Shape 201"/>
          <p:cNvSpPr>
            <a:spLocks noGrp="1"/>
          </p:cNvSpPr>
          <p:nvPr>
            <p:ph type="body" sz="quarter" idx="1"/>
          </p:nvPr>
        </p:nvSpPr>
        <p:spPr>
          <a:prstGeom prst="rect">
            <a:avLst/>
          </a:prstGeom>
        </p:spPr>
        <p:txBody>
          <a:bodyPr/>
          <a:lstStyle/>
          <a:p>
            <a:pPr lvl="0" defTabSz="914400">
              <a:lnSpc>
                <a:spcPct val="100000"/>
              </a:lnSpc>
              <a:defRPr sz="1800"/>
            </a:pPr>
            <a:r>
              <a:t>Framework apply styles to channels; practical daily life</a:t>
            </a:r>
          </a:p>
          <a:p>
            <a:pPr lvl="0" defTabSz="914400">
              <a:lnSpc>
                <a:spcPct val="100000"/>
              </a:lnSpc>
              <a:defRPr sz="1800"/>
            </a:pPr>
            <a:r>
              <a:t>What’s In it For Me? (WIFM) </a:t>
            </a:r>
          </a:p>
          <a:p>
            <a:pPr lvl="0" defTabSz="914400">
              <a:lnSpc>
                <a:spcPct val="100000"/>
              </a:lnSpc>
              <a:defRPr sz="1800"/>
            </a:pPr>
            <a:r>
              <a:t>Know, feel, do</a:t>
            </a:r>
          </a:p>
          <a:p>
            <a:pPr lvl="0" defTabSz="914400">
              <a:lnSpc>
                <a:spcPct val="100000"/>
              </a:lnSpc>
              <a:defRPr sz="1800"/>
            </a:pPr>
            <a:r>
              <a:t>Who, What, Where, When, Why, How</a:t>
            </a:r>
          </a:p>
          <a:p>
            <a:pPr lvl="0" defTabSz="914400">
              <a:lnSpc>
                <a:spcPct val="100000"/>
              </a:lnSpc>
              <a:defRPr sz="1800"/>
            </a:pPr>
            <a:r>
              <a:t>Clear, simple language</a:t>
            </a:r>
          </a:p>
          <a:p>
            <a:pPr lvl="0" defTabSz="914400">
              <a:lnSpc>
                <a:spcPct val="100000"/>
              </a:lnSpc>
              <a:defRPr sz="1800"/>
            </a:pPr>
            <a:r>
              <a:t>Use of metaphor </a:t>
            </a:r>
          </a:p>
          <a:p>
            <a:pPr lvl="0" defTabSz="914400">
              <a:lnSpc>
                <a:spcPct val="100000"/>
              </a:lnSpc>
              <a:defRPr sz="1800"/>
            </a:pPr>
            <a:r>
              <a:t>	– On Open Source software: “It’s free as in </a:t>
            </a:r>
            <a:r>
              <a:rPr i="1"/>
              <a:t>puppies</a:t>
            </a:r>
            <a:r>
              <a:t>, not free as in </a:t>
            </a:r>
            <a:r>
              <a:rPr i="1"/>
              <a:t>beer</a:t>
            </a:r>
            <a:r>
              <a:t>” </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 name="Shape 211"/>
          <p:cNvSpPr>
            <a:spLocks noGrp="1" noRot="1" noChangeAspect="1"/>
          </p:cNvSpPr>
          <p:nvPr>
            <p:ph type="sldImg"/>
          </p:nvPr>
        </p:nvSpPr>
        <p:spPr>
          <a:prstGeom prst="rect">
            <a:avLst/>
          </a:prstGeom>
        </p:spPr>
        <p:txBody>
          <a:bodyPr/>
          <a:lstStyle/>
          <a:p>
            <a:pPr lvl="0"/>
            <a:endParaRPr/>
          </a:p>
        </p:txBody>
      </p:sp>
      <p:sp>
        <p:nvSpPr>
          <p:cNvPr id="212" name="Shape 212"/>
          <p:cNvSpPr>
            <a:spLocks noGrp="1"/>
          </p:cNvSpPr>
          <p:nvPr>
            <p:ph type="body" sz="quarter" idx="1"/>
          </p:nvPr>
        </p:nvSpPr>
        <p:spPr>
          <a:prstGeom prst="rect">
            <a:avLst/>
          </a:prstGeom>
        </p:spPr>
        <p:txBody>
          <a:bodyPr/>
          <a:lstStyle/>
          <a:p>
            <a:pPr lvl="0">
              <a:defRPr sz="1800"/>
            </a:pPr>
            <a:r>
              <a:rPr sz="2200"/>
              <a:t>This is work, no easy answer, no magic pill…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Shape 61"/>
          <p:cNvSpPr>
            <a:spLocks noGrp="1" noRot="1" noChangeAspect="1"/>
          </p:cNvSpPr>
          <p:nvPr>
            <p:ph type="sldImg"/>
          </p:nvPr>
        </p:nvSpPr>
        <p:spPr>
          <a:prstGeom prst="rect">
            <a:avLst/>
          </a:prstGeom>
        </p:spPr>
        <p:txBody>
          <a:bodyPr/>
          <a:lstStyle/>
          <a:p>
            <a:pPr lvl="0"/>
            <a:endParaRPr/>
          </a:p>
        </p:txBody>
      </p:sp>
      <p:sp>
        <p:nvSpPr>
          <p:cNvPr id="62" name="Shape 62"/>
          <p:cNvSpPr>
            <a:spLocks noGrp="1"/>
          </p:cNvSpPr>
          <p:nvPr>
            <p:ph type="body" sz="quarter" idx="1"/>
          </p:nvPr>
        </p:nvSpPr>
        <p:spPr>
          <a:prstGeom prst="rect">
            <a:avLst/>
          </a:prstGeom>
        </p:spPr>
        <p:txBody>
          <a:bodyPr/>
          <a:lstStyle>
            <a:lvl1pPr>
              <a:defRPr sz="2500"/>
            </a:lvl1pPr>
            <a:lvl2pPr>
              <a:defRPr sz="2500" i="1"/>
            </a:lvl2pPr>
          </a:lstStyle>
          <a:p>
            <a:pPr lvl="0">
              <a:defRPr sz="1800"/>
            </a:pPr>
            <a:r>
              <a:rPr sz="2500"/>
              <a:t>The likely source for Sessions quote is a 1933 lecture given by Einstein:</a:t>
            </a:r>
          </a:p>
          <a:p>
            <a:pPr lvl="1">
              <a:defRPr sz="1800" i="0"/>
            </a:pPr>
            <a:r>
              <a:rPr sz="2500" i="1"/>
              <a:t>It can scarcely be denied that the supreme goal of all theory is to make the irreducible basic elements as simple and as few as possible without having to surrender the adequate representation of a single datum of experience.</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Shape 66"/>
          <p:cNvSpPr>
            <a:spLocks noGrp="1" noRot="1" noChangeAspect="1"/>
          </p:cNvSpPr>
          <p:nvPr>
            <p:ph type="sldImg"/>
          </p:nvPr>
        </p:nvSpPr>
        <p:spPr>
          <a:prstGeom prst="rect">
            <a:avLst/>
          </a:prstGeom>
        </p:spPr>
        <p:txBody>
          <a:bodyPr/>
          <a:lstStyle/>
          <a:p>
            <a:pPr lvl="0"/>
            <a:endParaRPr/>
          </a:p>
        </p:txBody>
      </p:sp>
      <p:sp>
        <p:nvSpPr>
          <p:cNvPr id="67" name="Shape 67"/>
          <p:cNvSpPr>
            <a:spLocks noGrp="1"/>
          </p:cNvSpPr>
          <p:nvPr>
            <p:ph type="body" sz="quarter" idx="1"/>
          </p:nvPr>
        </p:nvSpPr>
        <p:spPr>
          <a:prstGeom prst="rect">
            <a:avLst/>
          </a:prstGeom>
        </p:spPr>
        <p:txBody>
          <a:bodyPr/>
          <a:lstStyle/>
          <a:p>
            <a:pPr lvl="0" defTabSz="914400">
              <a:lnSpc>
                <a:spcPct val="100000"/>
              </a:lnSpc>
              <a:defRPr sz="1800"/>
            </a:pPr>
            <a:r>
              <a:t>Can discuss in pairs or with the larger group at tables</a:t>
            </a:r>
          </a:p>
          <a:p>
            <a:pPr lvl="0" defTabSz="914400">
              <a:lnSpc>
                <a:spcPct val="100000"/>
              </a:lnSpc>
              <a:defRPr sz="1800"/>
            </a:pPr>
            <a:r>
              <a:t>Time: 10 min </a:t>
            </a:r>
          </a:p>
          <a:p>
            <a:pPr lvl="0" defTabSz="914400">
              <a:lnSpc>
                <a:spcPct val="100000"/>
              </a:lnSpc>
              <a:defRPr sz="1800"/>
            </a:pPr>
            <a:endParaRPr/>
          </a:p>
          <a:p>
            <a:pPr lvl="0" defTabSz="914400">
              <a:lnSpc>
                <a:spcPct val="100000"/>
              </a:lnSpc>
              <a:defRPr sz="1800"/>
            </a:pPr>
            <a:r>
              <a:t>[</a:t>
            </a:r>
          </a:p>
          <a:p>
            <a:pPr lvl="0" defTabSz="914400">
              <a:lnSpc>
                <a:spcPct val="100000"/>
              </a:lnSpc>
              <a:defRPr sz="1800"/>
            </a:pPr>
            <a:r>
              <a:t>Original text:</a:t>
            </a:r>
          </a:p>
          <a:p>
            <a:pPr lvl="0" defTabSz="914400">
              <a:lnSpc>
                <a:spcPct val="100000"/>
              </a:lnSpc>
              <a:defRPr sz="1800"/>
            </a:pPr>
            <a:r>
              <a:t>	What do I want to get out of this session?</a:t>
            </a:r>
          </a:p>
          <a:p>
            <a:pPr lvl="0" defTabSz="914400">
              <a:lnSpc>
                <a:spcPct val="100000"/>
              </a:lnSpc>
              <a:defRPr sz="1800"/>
            </a:pPr>
            <a:r>
              <a:t>	What am I willing to put in to get it?</a:t>
            </a:r>
          </a:p>
          <a:p>
            <a:pPr lvl="0" defTabSz="914400">
              <a:lnSpc>
                <a:spcPct val="100000"/>
              </a:lnSpc>
              <a:defRPr sz="1800"/>
            </a:pPr>
            <a:r>
              <a:t>	Write down your answers.</a:t>
            </a:r>
          </a:p>
          <a:p>
            <a:pPr lvl="0" defTabSz="914400">
              <a:lnSpc>
                <a:spcPct val="100000"/>
              </a:lnSpc>
              <a:defRPr sz="1800"/>
            </a:pPr>
            <a:r>
              <a: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Shape 71"/>
          <p:cNvSpPr>
            <a:spLocks noGrp="1" noRot="1" noChangeAspect="1"/>
          </p:cNvSpPr>
          <p:nvPr>
            <p:ph type="sldImg"/>
          </p:nvPr>
        </p:nvSpPr>
        <p:spPr>
          <a:prstGeom prst="rect">
            <a:avLst/>
          </a:prstGeom>
        </p:spPr>
        <p:txBody>
          <a:bodyPr/>
          <a:lstStyle/>
          <a:p>
            <a:pPr lvl="0"/>
            <a:endParaRPr/>
          </a:p>
        </p:txBody>
      </p:sp>
      <p:sp>
        <p:nvSpPr>
          <p:cNvPr id="72" name="Shape 72"/>
          <p:cNvSpPr>
            <a:spLocks noGrp="1"/>
          </p:cNvSpPr>
          <p:nvPr>
            <p:ph type="body" sz="quarter" idx="1"/>
          </p:nvPr>
        </p:nvSpPr>
        <p:spPr>
          <a:prstGeom prst="rect">
            <a:avLst/>
          </a:prstGeom>
        </p:spPr>
        <p:txBody>
          <a:bodyPr/>
          <a:lstStyle/>
          <a:p>
            <a:pPr lvl="0">
              <a:defRPr sz="1800"/>
            </a:pPr>
            <a:r>
              <a:rPr sz="2200"/>
              <a:t>Time: </a:t>
            </a:r>
          </a:p>
          <a:p>
            <a:pPr lvl="0">
              <a:lnSpc>
                <a:spcPct val="100000"/>
              </a:lnSpc>
              <a:defRPr sz="1800"/>
            </a:pPr>
            <a:endParaRPr sz="1200">
              <a:latin typeface="Arial"/>
              <a:ea typeface="Arial"/>
              <a:cs typeface="Arial"/>
              <a:sym typeface="Arial"/>
            </a:endParaRPr>
          </a:p>
          <a:p>
            <a:pPr lvl="0">
              <a:lnSpc>
                <a:spcPct val="100000"/>
              </a:lnSpc>
              <a:defRPr sz="1800"/>
            </a:pPr>
            <a:r>
              <a:rPr>
                <a:latin typeface="Arial"/>
                <a:ea typeface="Arial"/>
                <a:cs typeface="Arial"/>
                <a:sym typeface="Arial"/>
              </a:rPr>
              <a:t>What we’re doing here is not a graduate course in communication theory, it is about discovering some aspects of who you are, and learning how knowing more about who you are can help you learn how not to talk AT people, but talk WITH them because you’ve learned to be more sensitive to who they are.</a:t>
            </a:r>
            <a:endParaRPr sz="1200">
              <a:latin typeface="Arial"/>
              <a:ea typeface="Arial"/>
              <a:cs typeface="Arial"/>
              <a:sym typeface="Arial"/>
            </a:endParaRPr>
          </a:p>
          <a:p>
            <a:pPr lvl="0">
              <a:lnSpc>
                <a:spcPct val="100000"/>
              </a:lnSpc>
              <a:defRPr sz="1800"/>
            </a:pPr>
            <a:endParaRPr>
              <a:latin typeface="Arial"/>
              <a:ea typeface="Arial"/>
              <a:cs typeface="Arial"/>
              <a:sym typeface="Arial"/>
            </a:endParaRPr>
          </a:p>
          <a:p>
            <a:pPr lvl="0">
              <a:lnSpc>
                <a:spcPct val="100000"/>
              </a:lnSpc>
              <a:defRPr sz="1800"/>
            </a:pPr>
            <a:r>
              <a:rPr>
                <a:latin typeface="Arial"/>
                <a:ea typeface="Arial"/>
                <a:cs typeface="Arial"/>
                <a:sym typeface="Arial"/>
              </a:rPr>
              <a:t>My favorite notion about this:</a:t>
            </a:r>
            <a:endParaRPr sz="1200">
              <a:latin typeface="Arial"/>
              <a:ea typeface="Arial"/>
              <a:cs typeface="Arial"/>
              <a:sym typeface="Arial"/>
            </a:endParaRPr>
          </a:p>
          <a:p>
            <a:pPr lvl="0">
              <a:lnSpc>
                <a:spcPct val="100000"/>
              </a:lnSpc>
              <a:defRPr sz="1800"/>
            </a:pPr>
            <a:r>
              <a:rPr>
                <a:latin typeface="Arial"/>
                <a:ea typeface="Arial"/>
                <a:cs typeface="Arial"/>
                <a:sym typeface="Arial"/>
              </a:rPr>
              <a:t>Communication occurs when what you said equals what they heard. That is incredibly rare.</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hape 76"/>
          <p:cNvSpPr>
            <a:spLocks noGrp="1" noRot="1" noChangeAspect="1"/>
          </p:cNvSpPr>
          <p:nvPr>
            <p:ph type="sldImg"/>
          </p:nvPr>
        </p:nvSpPr>
        <p:spPr>
          <a:prstGeom prst="rect">
            <a:avLst/>
          </a:prstGeom>
        </p:spPr>
        <p:txBody>
          <a:bodyPr/>
          <a:lstStyle/>
          <a:p>
            <a:pPr lvl="0"/>
            <a:endParaRPr/>
          </a:p>
        </p:txBody>
      </p:sp>
      <p:sp>
        <p:nvSpPr>
          <p:cNvPr id="77" name="Shape 77"/>
          <p:cNvSpPr>
            <a:spLocks noGrp="1"/>
          </p:cNvSpPr>
          <p:nvPr>
            <p:ph type="body" sz="quarter" idx="1"/>
          </p:nvPr>
        </p:nvSpPr>
        <p:spPr>
          <a:prstGeom prst="rect">
            <a:avLst/>
          </a:prstGeom>
        </p:spPr>
        <p:txBody>
          <a:bodyPr/>
          <a:lstStyle/>
          <a:p>
            <a:pPr lvl="0">
              <a:defRPr sz="1800"/>
            </a:pPr>
            <a:r>
              <a:rPr sz="2200" dirty="0"/>
              <a:t>The medium (channel) </a:t>
            </a:r>
            <a:r>
              <a:rPr sz="2200" i="1" dirty="0"/>
              <a:t>affects</a:t>
            </a:r>
            <a:r>
              <a:rPr sz="2200" dirty="0"/>
              <a:t> the message… </a:t>
            </a:r>
          </a:p>
          <a:p>
            <a:pPr lvl="0">
              <a:defRPr sz="1800"/>
            </a:pPr>
            <a:endParaRPr sz="2200" dirty="0"/>
          </a:p>
          <a:p>
            <a:pPr lvl="0">
              <a:defRPr sz="1800"/>
            </a:pPr>
            <a:r>
              <a:rPr sz="2200" dirty="0"/>
              <a:t>Source: </a:t>
            </a:r>
            <a:r>
              <a:rPr sz="2200" u="sng" dirty="0">
                <a:hlinkClick r:id="rId3"/>
              </a:rPr>
              <a:t>http://www.slideshare.net/jfurlong912/lesson-one-the-communication-process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Shape 81"/>
          <p:cNvSpPr>
            <a:spLocks noGrp="1" noRot="1" noChangeAspect="1"/>
          </p:cNvSpPr>
          <p:nvPr>
            <p:ph type="sldImg"/>
          </p:nvPr>
        </p:nvSpPr>
        <p:spPr>
          <a:prstGeom prst="rect">
            <a:avLst/>
          </a:prstGeom>
        </p:spPr>
        <p:txBody>
          <a:bodyPr/>
          <a:lstStyle/>
          <a:p>
            <a:pPr lvl="0"/>
            <a:endParaRPr/>
          </a:p>
        </p:txBody>
      </p:sp>
      <p:sp>
        <p:nvSpPr>
          <p:cNvPr id="82" name="Shape 82"/>
          <p:cNvSpPr>
            <a:spLocks noGrp="1"/>
          </p:cNvSpPr>
          <p:nvPr>
            <p:ph type="body" sz="quarter" idx="1"/>
          </p:nvPr>
        </p:nvSpPr>
        <p:spPr>
          <a:prstGeom prst="rect">
            <a:avLst/>
          </a:prstGeom>
        </p:spPr>
        <p:txBody>
          <a:bodyPr/>
          <a:lstStyle/>
          <a:p>
            <a:pPr lvl="0">
              <a:defRPr sz="1800"/>
            </a:pPr>
            <a:r>
              <a:rPr sz="3000"/>
              <a:t>Many ways: Tone; body language, channel… </a:t>
            </a:r>
          </a:p>
          <a:p>
            <a:pPr lvl="0">
              <a:defRPr sz="1800"/>
            </a:pPr>
            <a:endParaRPr sz="3000"/>
          </a:p>
          <a:p>
            <a:pPr lvl="0">
              <a:defRPr sz="1800"/>
            </a:pPr>
            <a:r>
              <a:rPr sz="3000"/>
              <a:t>With a clear understanding of your own style, you can start to apply that new knowledge for effective communication.</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Shape 86"/>
          <p:cNvSpPr>
            <a:spLocks noGrp="1" noRot="1" noChangeAspect="1"/>
          </p:cNvSpPr>
          <p:nvPr>
            <p:ph type="sldImg"/>
          </p:nvPr>
        </p:nvSpPr>
        <p:spPr>
          <a:prstGeom prst="rect">
            <a:avLst/>
          </a:prstGeom>
        </p:spPr>
        <p:txBody>
          <a:bodyPr/>
          <a:lstStyle/>
          <a:p>
            <a:pPr lvl="0"/>
            <a:endParaRPr/>
          </a:p>
        </p:txBody>
      </p:sp>
      <p:sp>
        <p:nvSpPr>
          <p:cNvPr id="87" name="Shape 87"/>
          <p:cNvSpPr>
            <a:spLocks noGrp="1"/>
          </p:cNvSpPr>
          <p:nvPr>
            <p:ph type="body" sz="quarter" idx="1"/>
          </p:nvPr>
        </p:nvSpPr>
        <p:spPr>
          <a:prstGeom prst="rect">
            <a:avLst/>
          </a:prstGeom>
        </p:spPr>
        <p:txBody>
          <a:bodyPr/>
          <a:lstStyle/>
          <a:p>
            <a:pPr lvl="0" defTabSz="914400">
              <a:lnSpc>
                <a:spcPct val="100000"/>
              </a:lnSpc>
              <a:defRPr sz="1800"/>
            </a:pPr>
            <a:r>
              <a:t>Mok founded Training Associates Press to market CST survey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Shape 91"/>
          <p:cNvSpPr>
            <a:spLocks noGrp="1" noRot="1" noChangeAspect="1"/>
          </p:cNvSpPr>
          <p:nvPr>
            <p:ph type="sldImg"/>
          </p:nvPr>
        </p:nvSpPr>
        <p:spPr>
          <a:prstGeom prst="rect">
            <a:avLst/>
          </a:prstGeom>
        </p:spPr>
        <p:txBody>
          <a:bodyPr/>
          <a:lstStyle/>
          <a:p>
            <a:pPr lvl="0"/>
            <a:endParaRPr/>
          </a:p>
        </p:txBody>
      </p:sp>
      <p:sp>
        <p:nvSpPr>
          <p:cNvPr id="92" name="Shape 92"/>
          <p:cNvSpPr>
            <a:spLocks noGrp="1"/>
          </p:cNvSpPr>
          <p:nvPr>
            <p:ph type="body" sz="quarter" idx="1"/>
          </p:nvPr>
        </p:nvSpPr>
        <p:spPr>
          <a:prstGeom prst="rect">
            <a:avLst/>
          </a:prstGeom>
        </p:spPr>
        <p:txBody>
          <a:bodyPr/>
          <a:lstStyle/>
          <a:p>
            <a:pPr lvl="0" defTabSz="914400">
              <a:lnSpc>
                <a:spcPct val="100000"/>
              </a:lnSpc>
              <a:defRPr sz="1800"/>
            </a:pPr>
            <a:r>
              <a:t>Time: 20 minutes (start by 9:45-9:55)</a:t>
            </a:r>
          </a:p>
          <a:p>
            <a:pPr lvl="0" defTabSz="914400">
              <a:lnSpc>
                <a:spcPct val="100000"/>
              </a:lnSpc>
              <a:defRPr sz="1800"/>
            </a:pPr>
            <a:endParaRPr/>
          </a:p>
          <a:p>
            <a:pPr lvl="0" defTabSz="914400">
              <a:lnSpc>
                <a:spcPct val="100000"/>
              </a:lnSpc>
              <a:defRPr sz="1800"/>
            </a:pPr>
            <a:r>
              <a:t>Instructions:</a:t>
            </a:r>
          </a:p>
          <a:p>
            <a:pPr lvl="0" defTabSz="914400">
              <a:lnSpc>
                <a:spcPct val="100000"/>
              </a:lnSpc>
              <a:defRPr sz="1800"/>
            </a:pPr>
            <a:r>
              <a:t>	Pencils down</a:t>
            </a:r>
          </a:p>
          <a:p>
            <a:pPr lvl="0" defTabSz="914400">
              <a:lnSpc>
                <a:spcPct val="100000"/>
              </a:lnSpc>
              <a:defRPr sz="1800"/>
            </a:pPr>
            <a:r>
              <a:t>		Get a copy of the survey</a:t>
            </a:r>
          </a:p>
          <a:p>
            <a:pPr lvl="0" defTabSz="914400">
              <a:lnSpc>
                <a:spcPct val="100000"/>
              </a:lnSpc>
              <a:defRPr sz="1800"/>
            </a:pPr>
            <a:r>
              <a:t>	Look up here</a:t>
            </a:r>
          </a:p>
          <a:p>
            <a:pPr lvl="0" defTabSz="914400">
              <a:lnSpc>
                <a:spcPct val="100000"/>
              </a:lnSpc>
              <a:defRPr sz="1800"/>
            </a:pPr>
            <a:r>
              <a:t>	Walk through the Survey together</a:t>
            </a:r>
          </a:p>
          <a:p>
            <a:pPr lvl="0" defTabSz="914400">
              <a:lnSpc>
                <a:spcPct val="100000"/>
              </a:lnSpc>
              <a:defRPr sz="1800"/>
            </a:pPr>
            <a:r>
              <a:t>	Read each and answer based on your current attitude and behavior in the workplace.</a:t>
            </a:r>
          </a:p>
          <a:p>
            <a:pPr lvl="0" defTabSz="914400">
              <a:lnSpc>
                <a:spcPct val="100000"/>
              </a:lnSpc>
              <a:defRPr sz="1800"/>
            </a:pPr>
            <a:r>
              <a:t>	Don’t agonize. Go with your first instinct.</a:t>
            </a:r>
          </a:p>
          <a:p>
            <a:pPr lvl="0" defTabSz="914400">
              <a:lnSpc>
                <a:spcPct val="100000"/>
              </a:lnSpc>
              <a:defRPr sz="1800"/>
            </a:pPr>
            <a:endParaRPr/>
          </a:p>
          <a:p>
            <a:pPr lvl="0" defTabSz="914400">
              <a:lnSpc>
                <a:spcPct val="100000"/>
              </a:lnSpc>
              <a:defRPr sz="1800"/>
            </a:pPr>
            <a:r>
              <a:t>Each statement completion gets 4 numbers: one (each) of  6, 4, 3, 1</a:t>
            </a:r>
          </a:p>
          <a:p>
            <a:pPr lvl="0" defTabSz="914400">
              <a:lnSpc>
                <a:spcPct val="100000"/>
              </a:lnSpc>
              <a:defRPr sz="1800"/>
            </a:pPr>
            <a:r>
              <a:t>6 = most characteristic of you</a:t>
            </a:r>
          </a:p>
          <a:p>
            <a:pPr lvl="0" defTabSz="914400">
              <a:lnSpc>
                <a:spcPct val="100000"/>
              </a:lnSpc>
              <a:defRPr sz="1800"/>
            </a:pPr>
            <a:r>
              <a:t>1 = least characteristic of you</a:t>
            </a:r>
          </a:p>
          <a:p>
            <a:pPr lvl="0" defTabSz="914400">
              <a:lnSpc>
                <a:spcPct val="100000"/>
              </a:lnSpc>
              <a:defRPr sz="1800"/>
            </a:pPr>
            <a:endParaRPr/>
          </a:p>
          <a:p>
            <a:pPr lvl="0" defTabSz="914400">
              <a:lnSpc>
                <a:spcPct val="100000"/>
              </a:lnSpc>
              <a:defRPr sz="1800"/>
            </a:pPr>
            <a:r>
              <a:t>Score on your own (total each half = 126)</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Title &amp; Subtitle">
    <p:spTree>
      <p:nvGrpSpPr>
        <p:cNvPr id="1" name=""/>
        <p:cNvGrpSpPr/>
        <p:nvPr/>
      </p:nvGrpSpPr>
      <p:grpSpPr>
        <a:xfrm>
          <a:off x="0" y="0"/>
          <a:ext cx="0" cy="0"/>
          <a:chOff x="0" y="0"/>
          <a:chExt cx="0" cy="0"/>
        </a:xfrm>
      </p:grpSpPr>
      <p:sp>
        <p:nvSpPr>
          <p:cNvPr id="7" name="Shape 7"/>
          <p:cNvSpPr/>
          <p:nvPr/>
        </p:nvSpPr>
        <p:spPr>
          <a:xfrm>
            <a:off x="508000" y="6591300"/>
            <a:ext cx="11999453" cy="0"/>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ln w="12700">
            <a:solidFill>
              <a:srgbClr val="444444">
                <a:alpha val="30000"/>
              </a:srgbClr>
            </a:solidFill>
            <a:miter lim="400000"/>
          </a:ln>
        </p:spPr>
        <p:txBody>
          <a:bodyPr lIns="0" tIns="0" rIns="0" bIns="0" anchor="ctr"/>
          <a:lstStyle/>
          <a:p>
            <a:pPr lvl="0" algn="l" defTabSz="457200">
              <a:defRPr sz="1200">
                <a:solidFill>
                  <a:srgbClr val="000000"/>
                </a:solidFill>
                <a:latin typeface="Helvetica"/>
                <a:ea typeface="Helvetica"/>
                <a:cs typeface="Helvetica"/>
                <a:sym typeface="Helvetica"/>
              </a:defRPr>
            </a:pPr>
            <a:endParaRPr/>
          </a:p>
        </p:txBody>
      </p:sp>
      <p:sp>
        <p:nvSpPr>
          <p:cNvPr id="8" name="Shape 8"/>
          <p:cNvSpPr/>
          <p:nvPr/>
        </p:nvSpPr>
        <p:spPr>
          <a:xfrm>
            <a:off x="508000" y="4089400"/>
            <a:ext cx="12000019" cy="0"/>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ln w="12700">
            <a:solidFill>
              <a:srgbClr val="444444">
                <a:alpha val="30000"/>
              </a:srgbClr>
            </a:solidFill>
            <a:miter lim="400000"/>
          </a:ln>
        </p:spPr>
        <p:txBody>
          <a:bodyPr lIns="0" tIns="0" rIns="0" bIns="0" anchor="ctr"/>
          <a:lstStyle/>
          <a:p>
            <a:pPr lvl="0" algn="l" defTabSz="457200">
              <a:defRPr sz="1200">
                <a:solidFill>
                  <a:srgbClr val="000000"/>
                </a:solidFill>
                <a:latin typeface="Helvetica"/>
                <a:ea typeface="Helvetica"/>
                <a:cs typeface="Helvetica"/>
                <a:sym typeface="Helvetica"/>
              </a:defRPr>
            </a:pPr>
            <a:endParaRPr/>
          </a:p>
        </p:txBody>
      </p:sp>
      <p:sp>
        <p:nvSpPr>
          <p:cNvPr id="9" name="Shape 9"/>
          <p:cNvSpPr/>
          <p:nvPr/>
        </p:nvSpPr>
        <p:spPr>
          <a:xfrm rot="16200000">
            <a:off x="7172923" y="5347634"/>
            <a:ext cx="1642759"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ln w="12700">
            <a:solidFill>
              <a:srgbClr val="444444">
                <a:alpha val="30000"/>
              </a:srgbClr>
            </a:solidFill>
            <a:miter lim="400000"/>
          </a:ln>
        </p:spPr>
        <p:txBody>
          <a:bodyPr lIns="0" tIns="0" rIns="0" bIns="0" anchor="ctr"/>
          <a:lstStyle/>
          <a:p>
            <a:pPr lvl="0" algn="l" defTabSz="457200">
              <a:defRPr sz="1200">
                <a:solidFill>
                  <a:srgbClr val="000000"/>
                </a:solidFill>
                <a:latin typeface="Helvetica"/>
                <a:ea typeface="Helvetica"/>
                <a:cs typeface="Helvetica"/>
                <a:sym typeface="Helvetica"/>
              </a:defRPr>
            </a:pPr>
            <a:endParaRPr/>
          </a:p>
        </p:txBody>
      </p:sp>
      <p:sp>
        <p:nvSpPr>
          <p:cNvPr id="10" name="Shape 10"/>
          <p:cNvSpPr>
            <a:spLocks noGrp="1"/>
          </p:cNvSpPr>
          <p:nvPr>
            <p:ph type="title"/>
          </p:nvPr>
        </p:nvSpPr>
        <p:spPr>
          <a:xfrm>
            <a:off x="508000" y="4140200"/>
            <a:ext cx="7200900" cy="2413000"/>
          </a:xfrm>
          <a:prstGeom prst="rect">
            <a:avLst/>
          </a:prstGeom>
        </p:spPr>
        <p:txBody>
          <a:bodyPr/>
          <a:lstStyle>
            <a:lvl1pPr algn="l"/>
          </a:lstStyle>
          <a:p>
            <a:pPr lvl="0">
              <a:defRPr sz="1800">
                <a:solidFill>
                  <a:srgbClr val="000000"/>
                </a:solidFill>
              </a:defRPr>
            </a:pPr>
            <a:r>
              <a:rPr sz="7000">
                <a:solidFill>
                  <a:srgbClr val="D93E2B"/>
                </a:solidFill>
              </a:rPr>
              <a:t>Title Text</a:t>
            </a:r>
          </a:p>
        </p:txBody>
      </p:sp>
      <p:sp>
        <p:nvSpPr>
          <p:cNvPr id="11" name="Shape 11"/>
          <p:cNvSpPr>
            <a:spLocks noGrp="1"/>
          </p:cNvSpPr>
          <p:nvPr>
            <p:ph type="body" idx="1"/>
          </p:nvPr>
        </p:nvSpPr>
        <p:spPr>
          <a:xfrm>
            <a:off x="8280400" y="4140200"/>
            <a:ext cx="4241800" cy="2413000"/>
          </a:xfrm>
          <a:prstGeom prst="rect">
            <a:avLst/>
          </a:prstGeom>
        </p:spPr>
        <p:txBody>
          <a:bodyPr/>
          <a:lstStyle>
            <a:lvl1pPr marL="0" indent="0">
              <a:lnSpc>
                <a:spcPct val="100000"/>
              </a:lnSpc>
              <a:buClrTx/>
              <a:buSzTx/>
              <a:buFontTx/>
              <a:buNone/>
              <a:defRPr sz="2400"/>
            </a:lvl1pPr>
            <a:lvl2pPr marL="0" indent="228600">
              <a:lnSpc>
                <a:spcPct val="100000"/>
              </a:lnSpc>
              <a:buClrTx/>
              <a:buSzTx/>
              <a:buFontTx/>
              <a:buNone/>
              <a:defRPr sz="2400"/>
            </a:lvl2pPr>
            <a:lvl3pPr marL="0" indent="457200">
              <a:lnSpc>
                <a:spcPct val="100000"/>
              </a:lnSpc>
              <a:buClrTx/>
              <a:buSzTx/>
              <a:buFontTx/>
              <a:buNone/>
              <a:defRPr sz="2400"/>
            </a:lvl3pPr>
            <a:lvl4pPr marL="0" indent="685800">
              <a:lnSpc>
                <a:spcPct val="100000"/>
              </a:lnSpc>
              <a:buClrTx/>
              <a:buSzTx/>
              <a:buFontTx/>
              <a:buNone/>
              <a:defRPr sz="2400"/>
            </a:lvl4pPr>
            <a:lvl5pPr marL="0" indent="914400">
              <a:lnSpc>
                <a:spcPct val="100000"/>
              </a:lnSpc>
              <a:buClrTx/>
              <a:buSzTx/>
              <a:buFontTx/>
              <a:buNone/>
              <a:defRPr sz="2400"/>
            </a:lvl5pPr>
          </a:lstStyle>
          <a:p>
            <a:pPr lvl="0">
              <a:defRPr sz="1800">
                <a:solidFill>
                  <a:srgbClr val="000000"/>
                </a:solidFill>
              </a:defRPr>
            </a:pPr>
            <a:r>
              <a:rPr sz="2400">
                <a:solidFill>
                  <a:srgbClr val="414141"/>
                </a:solidFill>
              </a:rPr>
              <a:t>Body Level One</a:t>
            </a:r>
          </a:p>
          <a:p>
            <a:pPr lvl="1">
              <a:defRPr sz="1800">
                <a:solidFill>
                  <a:srgbClr val="000000"/>
                </a:solidFill>
              </a:defRPr>
            </a:pPr>
            <a:r>
              <a:rPr sz="2400">
                <a:solidFill>
                  <a:srgbClr val="414141"/>
                </a:solidFill>
              </a:rPr>
              <a:t>Body Level Two</a:t>
            </a:r>
          </a:p>
          <a:p>
            <a:pPr lvl="2">
              <a:defRPr sz="1800">
                <a:solidFill>
                  <a:srgbClr val="000000"/>
                </a:solidFill>
              </a:defRPr>
            </a:pPr>
            <a:r>
              <a:rPr sz="2400">
                <a:solidFill>
                  <a:srgbClr val="414141"/>
                </a:solidFill>
              </a:rPr>
              <a:t>Body Level Three</a:t>
            </a:r>
          </a:p>
          <a:p>
            <a:pPr lvl="3">
              <a:defRPr sz="1800">
                <a:solidFill>
                  <a:srgbClr val="000000"/>
                </a:solidFill>
              </a:defRPr>
            </a:pPr>
            <a:r>
              <a:rPr sz="2400">
                <a:solidFill>
                  <a:srgbClr val="414141"/>
                </a:solidFill>
              </a:rPr>
              <a:t>Body Level Four</a:t>
            </a:r>
          </a:p>
          <a:p>
            <a:pPr lvl="4">
              <a:defRPr sz="1800">
                <a:solidFill>
                  <a:srgbClr val="000000"/>
                </a:solidFill>
              </a:defRPr>
            </a:pPr>
            <a:r>
              <a:rPr sz="2400">
                <a:solidFill>
                  <a:srgbClr val="414141"/>
                </a:solidFill>
              </a:rPr>
              <a:t>Body Level Five</a:t>
            </a:r>
          </a:p>
        </p:txBody>
      </p:sp>
    </p:spTree>
  </p:cSld>
  <p:clrMapOvr>
    <a:masterClrMapping/>
  </p:clrMapOvr>
  <p:transition xmlns:p14="http://schemas.microsoft.com/office/powerpoint/2010/mai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
  <p:cSld name="Quote">
    <p:spTree>
      <p:nvGrpSpPr>
        <p:cNvPr id="1" name=""/>
        <p:cNvGrpSpPr/>
        <p:nvPr/>
      </p:nvGrpSpPr>
      <p:grpSpPr>
        <a:xfrm>
          <a:off x="0" y="0"/>
          <a:ext cx="0" cy="0"/>
          <a:chOff x="0" y="0"/>
          <a:chExt cx="0" cy="0"/>
        </a:xfrm>
      </p:grpSpPr>
    </p:spTree>
  </p:cSld>
  <p:clrMapOvr>
    <a:masterClrMapping/>
  </p:clrMapOvr>
  <p:transition xmlns:p14="http://schemas.microsoft.com/office/powerpoint/2010/mai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cSld name="Photo">
    <p:spTree>
      <p:nvGrpSpPr>
        <p:cNvPr id="1" name=""/>
        <p:cNvGrpSpPr/>
        <p:nvPr/>
      </p:nvGrpSpPr>
      <p:grpSpPr>
        <a:xfrm>
          <a:off x="0" y="0"/>
          <a:ext cx="0" cy="0"/>
          <a:chOff x="0" y="0"/>
          <a:chExt cx="0" cy="0"/>
        </a:xfrm>
      </p:grpSpPr>
    </p:spTree>
  </p:cSld>
  <p:clrMapOvr>
    <a:masterClrMapping/>
  </p:clrMapOvr>
  <p:transition xmlns:p14="http://schemas.microsoft.com/office/powerpoint/2010/main" spd="med"/>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Blank">
    <p:spTree>
      <p:nvGrpSpPr>
        <p:cNvPr id="1" name=""/>
        <p:cNvGrpSpPr/>
        <p:nvPr/>
      </p:nvGrpSpPr>
      <p:grpSpPr>
        <a:xfrm>
          <a:off x="0" y="0"/>
          <a:ext cx="0" cy="0"/>
          <a:chOff x="0" y="0"/>
          <a:chExt cx="0" cy="0"/>
        </a:xfrm>
      </p:grpSpPr>
    </p:spTree>
  </p:cSld>
  <p:clrMapOvr>
    <a:masterClrMapping/>
  </p:clrMapOvr>
  <p:transition xmlns:p14="http://schemas.microsoft.com/office/powerpoint/2010/mai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Photo - Horizontal">
    <p:spTree>
      <p:nvGrpSpPr>
        <p:cNvPr id="1" name=""/>
        <p:cNvGrpSpPr/>
        <p:nvPr/>
      </p:nvGrpSpPr>
      <p:grpSpPr>
        <a:xfrm>
          <a:off x="0" y="0"/>
          <a:ext cx="0" cy="0"/>
          <a:chOff x="0" y="0"/>
          <a:chExt cx="0" cy="0"/>
        </a:xfrm>
      </p:grpSpPr>
      <p:sp>
        <p:nvSpPr>
          <p:cNvPr id="13" name="Shape 13"/>
          <p:cNvSpPr/>
          <p:nvPr/>
        </p:nvSpPr>
        <p:spPr>
          <a:xfrm rot="16200000">
            <a:off x="7172923" y="7874934"/>
            <a:ext cx="1642759"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ln w="12700">
            <a:solidFill>
              <a:srgbClr val="444444">
                <a:alpha val="30000"/>
              </a:srgbClr>
            </a:solidFill>
            <a:miter lim="400000"/>
          </a:ln>
        </p:spPr>
        <p:txBody>
          <a:bodyPr lIns="0" tIns="0" rIns="0" bIns="0" anchor="ctr"/>
          <a:lstStyle/>
          <a:p>
            <a:pPr lvl="0" algn="l" defTabSz="457200">
              <a:defRPr sz="1200">
                <a:solidFill>
                  <a:srgbClr val="000000"/>
                </a:solidFill>
                <a:latin typeface="Helvetica"/>
                <a:ea typeface="Helvetica"/>
                <a:cs typeface="Helvetica"/>
                <a:sym typeface="Helvetica"/>
              </a:defRPr>
            </a:pPr>
            <a:endParaRPr/>
          </a:p>
        </p:txBody>
      </p:sp>
      <p:sp>
        <p:nvSpPr>
          <p:cNvPr id="14" name="Shape 14"/>
          <p:cNvSpPr/>
          <p:nvPr/>
        </p:nvSpPr>
        <p:spPr>
          <a:xfrm>
            <a:off x="508000" y="9131300"/>
            <a:ext cx="11999453" cy="0"/>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ln w="12700">
            <a:solidFill>
              <a:srgbClr val="444444">
                <a:alpha val="30000"/>
              </a:srgbClr>
            </a:solidFill>
            <a:miter lim="400000"/>
          </a:ln>
        </p:spPr>
        <p:txBody>
          <a:bodyPr lIns="0" tIns="0" rIns="0" bIns="0" anchor="ctr"/>
          <a:lstStyle/>
          <a:p>
            <a:pPr lvl="0" algn="l" defTabSz="457200">
              <a:defRPr sz="1200">
                <a:solidFill>
                  <a:srgbClr val="000000"/>
                </a:solidFill>
                <a:latin typeface="Helvetica"/>
                <a:ea typeface="Helvetica"/>
                <a:cs typeface="Helvetica"/>
                <a:sym typeface="Helvetica"/>
              </a:defRPr>
            </a:pPr>
            <a:endParaRPr/>
          </a:p>
        </p:txBody>
      </p:sp>
      <p:sp>
        <p:nvSpPr>
          <p:cNvPr id="15" name="Shape 15"/>
          <p:cNvSpPr/>
          <p:nvPr/>
        </p:nvSpPr>
        <p:spPr>
          <a:xfrm>
            <a:off x="508000" y="6629400"/>
            <a:ext cx="12000019" cy="0"/>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ln w="12700">
            <a:solidFill>
              <a:srgbClr val="444444">
                <a:alpha val="30000"/>
              </a:srgbClr>
            </a:solidFill>
            <a:miter lim="400000"/>
          </a:ln>
        </p:spPr>
        <p:txBody>
          <a:bodyPr lIns="0" tIns="0" rIns="0" bIns="0" anchor="ctr"/>
          <a:lstStyle/>
          <a:p>
            <a:pPr lvl="0" algn="l" defTabSz="457200">
              <a:defRPr sz="1200">
                <a:solidFill>
                  <a:srgbClr val="000000"/>
                </a:solidFill>
                <a:latin typeface="Helvetica"/>
                <a:ea typeface="Helvetica"/>
                <a:cs typeface="Helvetica"/>
                <a:sym typeface="Helvetica"/>
              </a:defRPr>
            </a:pPr>
            <a:endParaRPr/>
          </a:p>
        </p:txBody>
      </p:sp>
      <p:sp>
        <p:nvSpPr>
          <p:cNvPr id="16" name="Shape 16"/>
          <p:cNvSpPr/>
          <p:nvPr/>
        </p:nvSpPr>
        <p:spPr>
          <a:xfrm rot="16200000">
            <a:off x="7172923" y="7874934"/>
            <a:ext cx="1642759"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ln w="12700">
            <a:solidFill>
              <a:srgbClr val="444444">
                <a:alpha val="30000"/>
              </a:srgbClr>
            </a:solidFill>
            <a:miter lim="400000"/>
          </a:ln>
        </p:spPr>
        <p:txBody>
          <a:bodyPr lIns="0" tIns="0" rIns="0" bIns="0" anchor="ctr"/>
          <a:lstStyle/>
          <a:p>
            <a:pPr lvl="0" algn="l" defTabSz="457200">
              <a:defRPr sz="1200">
                <a:solidFill>
                  <a:srgbClr val="000000"/>
                </a:solidFill>
                <a:latin typeface="Helvetica"/>
                <a:ea typeface="Helvetica"/>
                <a:cs typeface="Helvetica"/>
                <a:sym typeface="Helvetica"/>
              </a:defRPr>
            </a:pPr>
            <a:endParaRPr/>
          </a:p>
        </p:txBody>
      </p:sp>
      <p:sp>
        <p:nvSpPr>
          <p:cNvPr id="17" name="Shape 17"/>
          <p:cNvSpPr>
            <a:spLocks noGrp="1"/>
          </p:cNvSpPr>
          <p:nvPr>
            <p:ph type="title"/>
          </p:nvPr>
        </p:nvSpPr>
        <p:spPr>
          <a:xfrm>
            <a:off x="508000" y="6680200"/>
            <a:ext cx="7200900" cy="2413000"/>
          </a:xfrm>
          <a:prstGeom prst="rect">
            <a:avLst/>
          </a:prstGeom>
        </p:spPr>
        <p:txBody>
          <a:bodyPr/>
          <a:lstStyle>
            <a:lvl1pPr algn="l"/>
          </a:lstStyle>
          <a:p>
            <a:pPr lvl="0">
              <a:defRPr sz="1800">
                <a:solidFill>
                  <a:srgbClr val="000000"/>
                </a:solidFill>
              </a:defRPr>
            </a:pPr>
            <a:r>
              <a:rPr sz="7000">
                <a:solidFill>
                  <a:srgbClr val="D93E2B"/>
                </a:solidFill>
              </a:rPr>
              <a:t>Title Text</a:t>
            </a:r>
          </a:p>
        </p:txBody>
      </p:sp>
      <p:sp>
        <p:nvSpPr>
          <p:cNvPr id="18" name="Shape 18"/>
          <p:cNvSpPr>
            <a:spLocks noGrp="1"/>
          </p:cNvSpPr>
          <p:nvPr>
            <p:ph type="body" idx="1"/>
          </p:nvPr>
        </p:nvSpPr>
        <p:spPr>
          <a:xfrm>
            <a:off x="8280400" y="6680200"/>
            <a:ext cx="4241800" cy="2413000"/>
          </a:xfrm>
          <a:prstGeom prst="rect">
            <a:avLst/>
          </a:prstGeom>
        </p:spPr>
        <p:txBody>
          <a:bodyPr/>
          <a:lstStyle>
            <a:lvl1pPr marL="0" indent="0">
              <a:lnSpc>
                <a:spcPct val="100000"/>
              </a:lnSpc>
              <a:buClrTx/>
              <a:buSzTx/>
              <a:buFontTx/>
              <a:buNone/>
              <a:defRPr sz="2400"/>
            </a:lvl1pPr>
            <a:lvl2pPr marL="0" indent="228600">
              <a:lnSpc>
                <a:spcPct val="100000"/>
              </a:lnSpc>
              <a:buClrTx/>
              <a:buSzTx/>
              <a:buFontTx/>
              <a:buNone/>
              <a:defRPr sz="2400"/>
            </a:lvl2pPr>
            <a:lvl3pPr marL="0" indent="457200">
              <a:lnSpc>
                <a:spcPct val="100000"/>
              </a:lnSpc>
              <a:buClrTx/>
              <a:buSzTx/>
              <a:buFontTx/>
              <a:buNone/>
              <a:defRPr sz="2400"/>
            </a:lvl3pPr>
            <a:lvl4pPr marL="0" indent="685800">
              <a:lnSpc>
                <a:spcPct val="100000"/>
              </a:lnSpc>
              <a:buClrTx/>
              <a:buSzTx/>
              <a:buFontTx/>
              <a:buNone/>
              <a:defRPr sz="2400"/>
            </a:lvl4pPr>
            <a:lvl5pPr marL="0" indent="914400">
              <a:lnSpc>
                <a:spcPct val="100000"/>
              </a:lnSpc>
              <a:buClrTx/>
              <a:buSzTx/>
              <a:buFontTx/>
              <a:buNone/>
              <a:defRPr sz="2400"/>
            </a:lvl5pPr>
          </a:lstStyle>
          <a:p>
            <a:pPr lvl="0">
              <a:defRPr sz="1800">
                <a:solidFill>
                  <a:srgbClr val="000000"/>
                </a:solidFill>
              </a:defRPr>
            </a:pPr>
            <a:r>
              <a:rPr sz="2400">
                <a:solidFill>
                  <a:srgbClr val="414141"/>
                </a:solidFill>
              </a:rPr>
              <a:t>Body Level One</a:t>
            </a:r>
          </a:p>
          <a:p>
            <a:pPr lvl="1">
              <a:defRPr sz="1800">
                <a:solidFill>
                  <a:srgbClr val="000000"/>
                </a:solidFill>
              </a:defRPr>
            </a:pPr>
            <a:r>
              <a:rPr sz="2400">
                <a:solidFill>
                  <a:srgbClr val="414141"/>
                </a:solidFill>
              </a:rPr>
              <a:t>Body Level Two</a:t>
            </a:r>
          </a:p>
          <a:p>
            <a:pPr lvl="2">
              <a:defRPr sz="1800">
                <a:solidFill>
                  <a:srgbClr val="000000"/>
                </a:solidFill>
              </a:defRPr>
            </a:pPr>
            <a:r>
              <a:rPr sz="2400">
                <a:solidFill>
                  <a:srgbClr val="414141"/>
                </a:solidFill>
              </a:rPr>
              <a:t>Body Level Three</a:t>
            </a:r>
          </a:p>
          <a:p>
            <a:pPr lvl="3">
              <a:defRPr sz="1800">
                <a:solidFill>
                  <a:srgbClr val="000000"/>
                </a:solidFill>
              </a:defRPr>
            </a:pPr>
            <a:r>
              <a:rPr sz="2400">
                <a:solidFill>
                  <a:srgbClr val="414141"/>
                </a:solidFill>
              </a:rPr>
              <a:t>Body Level Four</a:t>
            </a:r>
          </a:p>
          <a:p>
            <a:pPr lvl="4">
              <a:defRPr sz="1800">
                <a:solidFill>
                  <a:srgbClr val="000000"/>
                </a:solidFill>
              </a:defRPr>
            </a:pPr>
            <a:r>
              <a:rPr sz="2400">
                <a:solidFill>
                  <a:srgbClr val="414141"/>
                </a:solidFill>
              </a:rPr>
              <a:t>Body Level Five</a:t>
            </a:r>
          </a:p>
        </p:txBody>
      </p:sp>
    </p:spTree>
  </p:cSld>
  <p:clrMapOvr>
    <a:masterClrMapping/>
  </p:clrMapOvr>
  <p:transition xmlns:p14="http://schemas.microsoft.com/office/powerpoint/2010/mai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Title - Center">
    <p:spTree>
      <p:nvGrpSpPr>
        <p:cNvPr id="1" name=""/>
        <p:cNvGrpSpPr/>
        <p:nvPr/>
      </p:nvGrpSpPr>
      <p:grpSpPr>
        <a:xfrm>
          <a:off x="0" y="0"/>
          <a:ext cx="0" cy="0"/>
          <a:chOff x="0" y="0"/>
          <a:chExt cx="0" cy="0"/>
        </a:xfrm>
      </p:grpSpPr>
      <p:sp>
        <p:nvSpPr>
          <p:cNvPr id="20" name="Shape 20"/>
          <p:cNvSpPr>
            <a:spLocks noGrp="1"/>
          </p:cNvSpPr>
          <p:nvPr>
            <p:ph type="title"/>
          </p:nvPr>
        </p:nvSpPr>
        <p:spPr>
          <a:xfrm>
            <a:off x="508000" y="3670300"/>
            <a:ext cx="11988800" cy="2413000"/>
          </a:xfrm>
          <a:prstGeom prst="rect">
            <a:avLst/>
          </a:prstGeom>
        </p:spPr>
        <p:txBody>
          <a:bodyPr/>
          <a:lstStyle/>
          <a:p>
            <a:pPr lvl="0">
              <a:defRPr sz="1800">
                <a:solidFill>
                  <a:srgbClr val="000000"/>
                </a:solidFill>
              </a:defRPr>
            </a:pPr>
            <a:r>
              <a:rPr sz="7000">
                <a:solidFill>
                  <a:srgbClr val="D93E2B"/>
                </a:solidFill>
              </a:rPr>
              <a:t>Title Text</a:t>
            </a:r>
          </a:p>
        </p:txBody>
      </p:sp>
    </p:spTree>
  </p:cSld>
  <p:clrMapOvr>
    <a:masterClrMapping/>
  </p:clrMapOvr>
  <p:transition xmlns:p14="http://schemas.microsoft.com/office/powerpoint/2010/mai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Photo - Vertical">
    <p:spTree>
      <p:nvGrpSpPr>
        <p:cNvPr id="1" name=""/>
        <p:cNvGrpSpPr/>
        <p:nvPr/>
      </p:nvGrpSpPr>
      <p:grpSpPr>
        <a:xfrm>
          <a:off x="0" y="0"/>
          <a:ext cx="0" cy="0"/>
          <a:chOff x="0" y="0"/>
          <a:chExt cx="0" cy="0"/>
        </a:xfrm>
      </p:grpSpPr>
      <p:sp>
        <p:nvSpPr>
          <p:cNvPr id="22" name="Shape 22"/>
          <p:cNvSpPr/>
          <p:nvPr/>
        </p:nvSpPr>
        <p:spPr>
          <a:xfrm>
            <a:off x="508000" y="4876800"/>
            <a:ext cx="5676374" cy="0"/>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ln w="12700">
            <a:solidFill>
              <a:srgbClr val="444444">
                <a:alpha val="30000"/>
              </a:srgbClr>
            </a:solidFill>
            <a:miter lim="400000"/>
          </a:ln>
        </p:spPr>
        <p:txBody>
          <a:bodyPr lIns="0" tIns="0" rIns="0" bIns="0" anchor="ctr"/>
          <a:lstStyle/>
          <a:p>
            <a:pPr lvl="0" algn="l" defTabSz="457200">
              <a:defRPr sz="1200">
                <a:solidFill>
                  <a:srgbClr val="000000"/>
                </a:solidFill>
                <a:latin typeface="Helvetica"/>
                <a:ea typeface="Helvetica"/>
                <a:cs typeface="Helvetica"/>
                <a:sym typeface="Helvetica"/>
              </a:defRPr>
            </a:pPr>
            <a:endParaRPr/>
          </a:p>
        </p:txBody>
      </p:sp>
      <p:sp>
        <p:nvSpPr>
          <p:cNvPr id="23" name="Shape 23"/>
          <p:cNvSpPr/>
          <p:nvPr/>
        </p:nvSpPr>
        <p:spPr>
          <a:xfrm>
            <a:off x="508000" y="2768600"/>
            <a:ext cx="5676316" cy="0"/>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ln w="12700">
            <a:solidFill>
              <a:srgbClr val="444444">
                <a:alpha val="30000"/>
              </a:srgbClr>
            </a:solidFill>
            <a:miter lim="400000"/>
          </a:ln>
        </p:spPr>
        <p:txBody>
          <a:bodyPr lIns="0" tIns="0" rIns="0" bIns="0" anchor="ctr"/>
          <a:lstStyle/>
          <a:p>
            <a:pPr lvl="0" algn="l" defTabSz="457200">
              <a:defRPr sz="1200">
                <a:solidFill>
                  <a:srgbClr val="000000"/>
                </a:solidFill>
                <a:latin typeface="Helvetica"/>
                <a:ea typeface="Helvetica"/>
                <a:cs typeface="Helvetica"/>
                <a:sym typeface="Helvetica"/>
              </a:defRPr>
            </a:pPr>
            <a:endParaRPr/>
          </a:p>
        </p:txBody>
      </p:sp>
      <p:sp>
        <p:nvSpPr>
          <p:cNvPr id="24" name="Shape 24"/>
          <p:cNvSpPr>
            <a:spLocks noGrp="1"/>
          </p:cNvSpPr>
          <p:nvPr>
            <p:ph type="title"/>
          </p:nvPr>
        </p:nvSpPr>
        <p:spPr>
          <a:xfrm>
            <a:off x="508000" y="2806700"/>
            <a:ext cx="5676900" cy="2032000"/>
          </a:xfrm>
          <a:prstGeom prst="rect">
            <a:avLst/>
          </a:prstGeom>
        </p:spPr>
        <p:txBody>
          <a:bodyPr/>
          <a:lstStyle>
            <a:lvl1pPr algn="l">
              <a:defRPr sz="5600"/>
            </a:lvl1pPr>
          </a:lstStyle>
          <a:p>
            <a:pPr lvl="0">
              <a:defRPr sz="1800">
                <a:solidFill>
                  <a:srgbClr val="000000"/>
                </a:solidFill>
              </a:defRPr>
            </a:pPr>
            <a:r>
              <a:rPr sz="5600">
                <a:solidFill>
                  <a:srgbClr val="D93E2B"/>
                </a:solidFill>
              </a:rPr>
              <a:t>Title Text</a:t>
            </a:r>
          </a:p>
        </p:txBody>
      </p:sp>
      <p:sp>
        <p:nvSpPr>
          <p:cNvPr id="25" name="Shape 25"/>
          <p:cNvSpPr>
            <a:spLocks noGrp="1"/>
          </p:cNvSpPr>
          <p:nvPr>
            <p:ph type="body" idx="1"/>
          </p:nvPr>
        </p:nvSpPr>
        <p:spPr>
          <a:xfrm>
            <a:off x="508000" y="5029200"/>
            <a:ext cx="5676900" cy="4013200"/>
          </a:xfrm>
          <a:prstGeom prst="rect">
            <a:avLst/>
          </a:prstGeom>
        </p:spPr>
        <p:txBody>
          <a:bodyPr anchor="t"/>
          <a:lstStyle>
            <a:lvl1pPr marL="0" indent="0">
              <a:lnSpc>
                <a:spcPct val="100000"/>
              </a:lnSpc>
              <a:buClrTx/>
              <a:buSzTx/>
              <a:buFontTx/>
              <a:buNone/>
              <a:defRPr sz="2400"/>
            </a:lvl1pPr>
            <a:lvl2pPr marL="0" indent="228600">
              <a:lnSpc>
                <a:spcPct val="100000"/>
              </a:lnSpc>
              <a:buClrTx/>
              <a:buSzTx/>
              <a:buFontTx/>
              <a:buNone/>
              <a:defRPr sz="2400"/>
            </a:lvl2pPr>
            <a:lvl3pPr marL="0" indent="457200">
              <a:lnSpc>
                <a:spcPct val="100000"/>
              </a:lnSpc>
              <a:buClrTx/>
              <a:buSzTx/>
              <a:buFontTx/>
              <a:buNone/>
              <a:defRPr sz="2400"/>
            </a:lvl3pPr>
            <a:lvl4pPr marL="0" indent="685800">
              <a:lnSpc>
                <a:spcPct val="100000"/>
              </a:lnSpc>
              <a:buClrTx/>
              <a:buSzTx/>
              <a:buFontTx/>
              <a:buNone/>
              <a:defRPr sz="2400"/>
            </a:lvl4pPr>
            <a:lvl5pPr marL="0" indent="914400">
              <a:lnSpc>
                <a:spcPct val="100000"/>
              </a:lnSpc>
              <a:buClrTx/>
              <a:buSzTx/>
              <a:buFontTx/>
              <a:buNone/>
              <a:defRPr sz="2400"/>
            </a:lvl5pPr>
          </a:lstStyle>
          <a:p>
            <a:pPr lvl="0">
              <a:defRPr sz="1800">
                <a:solidFill>
                  <a:srgbClr val="000000"/>
                </a:solidFill>
              </a:defRPr>
            </a:pPr>
            <a:r>
              <a:rPr sz="2400">
                <a:solidFill>
                  <a:srgbClr val="414141"/>
                </a:solidFill>
              </a:rPr>
              <a:t>Body Level One</a:t>
            </a:r>
          </a:p>
          <a:p>
            <a:pPr lvl="1">
              <a:defRPr sz="1800">
                <a:solidFill>
                  <a:srgbClr val="000000"/>
                </a:solidFill>
              </a:defRPr>
            </a:pPr>
            <a:r>
              <a:rPr sz="2400">
                <a:solidFill>
                  <a:srgbClr val="414141"/>
                </a:solidFill>
              </a:rPr>
              <a:t>Body Level Two</a:t>
            </a:r>
          </a:p>
          <a:p>
            <a:pPr lvl="2">
              <a:defRPr sz="1800">
                <a:solidFill>
                  <a:srgbClr val="000000"/>
                </a:solidFill>
              </a:defRPr>
            </a:pPr>
            <a:r>
              <a:rPr sz="2400">
                <a:solidFill>
                  <a:srgbClr val="414141"/>
                </a:solidFill>
              </a:rPr>
              <a:t>Body Level Three</a:t>
            </a:r>
          </a:p>
          <a:p>
            <a:pPr lvl="3">
              <a:defRPr sz="1800">
                <a:solidFill>
                  <a:srgbClr val="000000"/>
                </a:solidFill>
              </a:defRPr>
            </a:pPr>
            <a:r>
              <a:rPr sz="2400">
                <a:solidFill>
                  <a:srgbClr val="414141"/>
                </a:solidFill>
              </a:rPr>
              <a:t>Body Level Four</a:t>
            </a:r>
          </a:p>
          <a:p>
            <a:pPr lvl="4">
              <a:defRPr sz="1800">
                <a:solidFill>
                  <a:srgbClr val="000000"/>
                </a:solidFill>
              </a:defRPr>
            </a:pPr>
            <a:r>
              <a:rPr sz="2400">
                <a:solidFill>
                  <a:srgbClr val="414141"/>
                </a:solidFill>
              </a:rPr>
              <a:t>Body Level Five</a:t>
            </a:r>
          </a:p>
        </p:txBody>
      </p:sp>
    </p:spTree>
  </p:cSld>
  <p:clrMapOvr>
    <a:masterClrMapping/>
  </p:clrMapOvr>
  <p:transition xmlns:p14="http://schemas.microsoft.com/office/powerpoint/2010/mai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27" name="Shape 27"/>
          <p:cNvSpPr>
            <a:spLocks noGrp="1"/>
          </p:cNvSpPr>
          <p:nvPr>
            <p:ph type="title"/>
          </p:nvPr>
        </p:nvSpPr>
        <p:spPr>
          <a:prstGeom prst="rect">
            <a:avLst/>
          </a:prstGeom>
        </p:spPr>
        <p:txBody>
          <a:bodyPr/>
          <a:lstStyle/>
          <a:p>
            <a:pPr lvl="0">
              <a:defRPr sz="1800">
                <a:solidFill>
                  <a:srgbClr val="000000"/>
                </a:solidFill>
              </a:defRPr>
            </a:pPr>
            <a:r>
              <a:rPr sz="7000">
                <a:solidFill>
                  <a:srgbClr val="D93E2B"/>
                </a:solidFill>
              </a:rPr>
              <a:t>Title Text</a:t>
            </a:r>
          </a:p>
        </p:txBody>
      </p:sp>
    </p:spTree>
  </p:cSld>
  <p:clrMapOvr>
    <a:masterClrMapping/>
  </p:clrMapOvr>
  <p:transition xmlns:p14="http://schemas.microsoft.com/office/powerpoint/2010/mai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29" name="Shape 29"/>
          <p:cNvSpPr>
            <a:spLocks noGrp="1"/>
          </p:cNvSpPr>
          <p:nvPr>
            <p:ph type="title"/>
          </p:nvPr>
        </p:nvSpPr>
        <p:spPr>
          <a:prstGeom prst="rect">
            <a:avLst/>
          </a:prstGeom>
        </p:spPr>
        <p:txBody>
          <a:bodyPr/>
          <a:lstStyle/>
          <a:p>
            <a:pPr lvl="0">
              <a:defRPr sz="1800">
                <a:solidFill>
                  <a:srgbClr val="000000"/>
                </a:solidFill>
              </a:defRPr>
            </a:pPr>
            <a:r>
              <a:rPr sz="7000">
                <a:solidFill>
                  <a:srgbClr val="D93E2B"/>
                </a:solidFill>
              </a:rPr>
              <a:t>Title Text</a:t>
            </a:r>
          </a:p>
        </p:txBody>
      </p:sp>
      <p:sp>
        <p:nvSpPr>
          <p:cNvPr id="30" name="Shape 30"/>
          <p:cNvSpPr>
            <a:spLocks noGrp="1"/>
          </p:cNvSpPr>
          <p:nvPr>
            <p:ph type="body" idx="1"/>
          </p:nvPr>
        </p:nvSpPr>
        <p:spPr>
          <a:prstGeom prst="rect">
            <a:avLst/>
          </a:prstGeom>
        </p:spPr>
        <p:txBody>
          <a:bodyPr/>
          <a:lstStyle/>
          <a:p>
            <a:pPr lvl="0">
              <a:defRPr sz="1800">
                <a:solidFill>
                  <a:srgbClr val="000000"/>
                </a:solidFill>
              </a:defRPr>
            </a:pPr>
            <a:r>
              <a:rPr sz="3800">
                <a:solidFill>
                  <a:srgbClr val="414141"/>
                </a:solidFill>
              </a:rPr>
              <a:t>Body Level One</a:t>
            </a:r>
          </a:p>
          <a:p>
            <a:pPr lvl="1">
              <a:defRPr sz="1800">
                <a:solidFill>
                  <a:srgbClr val="000000"/>
                </a:solidFill>
              </a:defRPr>
            </a:pPr>
            <a:r>
              <a:rPr sz="3800">
                <a:solidFill>
                  <a:srgbClr val="414141"/>
                </a:solidFill>
              </a:rPr>
              <a:t>Body Level Two</a:t>
            </a:r>
          </a:p>
          <a:p>
            <a:pPr lvl="2">
              <a:defRPr sz="1800">
                <a:solidFill>
                  <a:srgbClr val="000000"/>
                </a:solidFill>
              </a:defRPr>
            </a:pPr>
            <a:r>
              <a:rPr sz="3800">
                <a:solidFill>
                  <a:srgbClr val="414141"/>
                </a:solidFill>
              </a:rPr>
              <a:t>Body Level Three</a:t>
            </a:r>
          </a:p>
          <a:p>
            <a:pPr lvl="3">
              <a:defRPr sz="1800">
                <a:solidFill>
                  <a:srgbClr val="000000"/>
                </a:solidFill>
              </a:defRPr>
            </a:pPr>
            <a:r>
              <a:rPr sz="3800">
                <a:solidFill>
                  <a:srgbClr val="414141"/>
                </a:solidFill>
              </a:rPr>
              <a:t>Body Level Four</a:t>
            </a:r>
          </a:p>
          <a:p>
            <a:pPr lvl="4">
              <a:defRPr sz="1800">
                <a:solidFill>
                  <a:srgbClr val="000000"/>
                </a:solidFill>
              </a:defRPr>
            </a:pPr>
            <a:r>
              <a:rPr sz="3800">
                <a:solidFill>
                  <a:srgbClr val="414141"/>
                </a:solidFill>
              </a:rPr>
              <a:t>Body Level Five</a:t>
            </a:r>
          </a:p>
        </p:txBody>
      </p:sp>
    </p:spTree>
  </p:cSld>
  <p:clrMapOvr>
    <a:masterClrMapping/>
  </p:clrMapOvr>
  <p:transition xmlns:p14="http://schemas.microsoft.com/office/powerpoint/2010/mai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32" name="Shape 32"/>
          <p:cNvSpPr>
            <a:spLocks noGrp="1"/>
          </p:cNvSpPr>
          <p:nvPr>
            <p:ph type="title"/>
          </p:nvPr>
        </p:nvSpPr>
        <p:spPr>
          <a:prstGeom prst="rect">
            <a:avLst/>
          </a:prstGeom>
        </p:spPr>
        <p:txBody>
          <a:bodyPr/>
          <a:lstStyle/>
          <a:p>
            <a:pPr lvl="0">
              <a:defRPr sz="1800">
                <a:solidFill>
                  <a:srgbClr val="000000"/>
                </a:solidFill>
              </a:defRPr>
            </a:pPr>
            <a:r>
              <a:rPr sz="7000">
                <a:solidFill>
                  <a:srgbClr val="D93E2B"/>
                </a:solidFill>
              </a:rPr>
              <a:t>Title Text</a:t>
            </a:r>
          </a:p>
        </p:txBody>
      </p:sp>
      <p:sp>
        <p:nvSpPr>
          <p:cNvPr id="33" name="Shape 33"/>
          <p:cNvSpPr>
            <a:spLocks noGrp="1"/>
          </p:cNvSpPr>
          <p:nvPr>
            <p:ph type="body" idx="1"/>
          </p:nvPr>
        </p:nvSpPr>
        <p:spPr>
          <a:xfrm>
            <a:off x="508000" y="2730500"/>
            <a:ext cx="5816600" cy="6350000"/>
          </a:xfrm>
          <a:prstGeom prst="rect">
            <a:avLst/>
          </a:prstGeom>
        </p:spPr>
        <p:txBody>
          <a:bodyPr/>
          <a:lstStyle>
            <a:lvl1pPr marL="393700" indent="-393700">
              <a:lnSpc>
                <a:spcPct val="100000"/>
              </a:lnSpc>
              <a:spcBef>
                <a:spcPts val="1800"/>
              </a:spcBef>
              <a:buSzPct val="65000"/>
              <a:defRPr sz="3000"/>
            </a:lvl1pPr>
            <a:lvl2pPr marL="787400" indent="-393700">
              <a:lnSpc>
                <a:spcPct val="100000"/>
              </a:lnSpc>
              <a:spcBef>
                <a:spcPts val="1800"/>
              </a:spcBef>
              <a:buSzPct val="65000"/>
              <a:defRPr sz="3000"/>
            </a:lvl2pPr>
            <a:lvl3pPr marL="1181100" indent="-393700">
              <a:lnSpc>
                <a:spcPct val="100000"/>
              </a:lnSpc>
              <a:spcBef>
                <a:spcPts val="1800"/>
              </a:spcBef>
              <a:buSzPct val="65000"/>
              <a:defRPr sz="3000"/>
            </a:lvl3pPr>
            <a:lvl4pPr marL="1574800" indent="-393700">
              <a:lnSpc>
                <a:spcPct val="100000"/>
              </a:lnSpc>
              <a:spcBef>
                <a:spcPts val="1800"/>
              </a:spcBef>
              <a:buSzPct val="65000"/>
              <a:defRPr sz="3000"/>
            </a:lvl4pPr>
            <a:lvl5pPr marL="1968500" indent="-393700">
              <a:lnSpc>
                <a:spcPct val="100000"/>
              </a:lnSpc>
              <a:spcBef>
                <a:spcPts val="1800"/>
              </a:spcBef>
              <a:buSzPct val="65000"/>
              <a:defRPr sz="3000"/>
            </a:lvl5pPr>
          </a:lstStyle>
          <a:p>
            <a:pPr lvl="0">
              <a:defRPr sz="1800">
                <a:solidFill>
                  <a:srgbClr val="000000"/>
                </a:solidFill>
              </a:defRPr>
            </a:pPr>
            <a:r>
              <a:rPr sz="3000">
                <a:solidFill>
                  <a:srgbClr val="414141"/>
                </a:solidFill>
              </a:rPr>
              <a:t>Body Level One</a:t>
            </a:r>
          </a:p>
          <a:p>
            <a:pPr lvl="1">
              <a:defRPr sz="1800">
                <a:solidFill>
                  <a:srgbClr val="000000"/>
                </a:solidFill>
              </a:defRPr>
            </a:pPr>
            <a:r>
              <a:rPr sz="3000">
                <a:solidFill>
                  <a:srgbClr val="414141"/>
                </a:solidFill>
              </a:rPr>
              <a:t>Body Level Two</a:t>
            </a:r>
          </a:p>
          <a:p>
            <a:pPr lvl="2">
              <a:defRPr sz="1800">
                <a:solidFill>
                  <a:srgbClr val="000000"/>
                </a:solidFill>
              </a:defRPr>
            </a:pPr>
            <a:r>
              <a:rPr sz="3000">
                <a:solidFill>
                  <a:srgbClr val="414141"/>
                </a:solidFill>
              </a:rPr>
              <a:t>Body Level Three</a:t>
            </a:r>
          </a:p>
          <a:p>
            <a:pPr lvl="3">
              <a:defRPr sz="1800">
                <a:solidFill>
                  <a:srgbClr val="000000"/>
                </a:solidFill>
              </a:defRPr>
            </a:pPr>
            <a:r>
              <a:rPr sz="3000">
                <a:solidFill>
                  <a:srgbClr val="414141"/>
                </a:solidFill>
              </a:rPr>
              <a:t>Body Level Four</a:t>
            </a:r>
          </a:p>
          <a:p>
            <a:pPr lvl="4">
              <a:defRPr sz="1800">
                <a:solidFill>
                  <a:srgbClr val="000000"/>
                </a:solidFill>
              </a:defRPr>
            </a:pPr>
            <a:r>
              <a:rPr sz="3000">
                <a:solidFill>
                  <a:srgbClr val="414141"/>
                </a:solidFill>
              </a:rPr>
              <a:t>Body Level Five</a:t>
            </a:r>
          </a:p>
        </p:txBody>
      </p:sp>
    </p:spTree>
  </p:cSld>
  <p:clrMapOvr>
    <a:masterClrMapping/>
  </p:clrMapOvr>
  <p:transition xmlns:p14="http://schemas.microsoft.com/office/powerpoint/2010/mai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Bullets">
    <p:spTree>
      <p:nvGrpSpPr>
        <p:cNvPr id="1" name=""/>
        <p:cNvGrpSpPr/>
        <p:nvPr/>
      </p:nvGrpSpPr>
      <p:grpSpPr>
        <a:xfrm>
          <a:off x="0" y="0"/>
          <a:ext cx="0" cy="0"/>
          <a:chOff x="0" y="0"/>
          <a:chExt cx="0" cy="0"/>
        </a:xfrm>
      </p:grpSpPr>
      <p:sp>
        <p:nvSpPr>
          <p:cNvPr id="35" name="Shape 35"/>
          <p:cNvSpPr>
            <a:spLocks noGrp="1"/>
          </p:cNvSpPr>
          <p:nvPr>
            <p:ph type="body" idx="1"/>
          </p:nvPr>
        </p:nvSpPr>
        <p:spPr>
          <a:xfrm>
            <a:off x="508000" y="1270000"/>
            <a:ext cx="11988800" cy="7213600"/>
          </a:xfrm>
          <a:prstGeom prst="rect">
            <a:avLst/>
          </a:prstGeom>
        </p:spPr>
        <p:txBody>
          <a:bodyPr/>
          <a:lstStyle/>
          <a:p>
            <a:pPr lvl="0">
              <a:defRPr sz="1800">
                <a:solidFill>
                  <a:srgbClr val="000000"/>
                </a:solidFill>
              </a:defRPr>
            </a:pPr>
            <a:r>
              <a:rPr sz="3800">
                <a:solidFill>
                  <a:srgbClr val="414141"/>
                </a:solidFill>
              </a:rPr>
              <a:t>Body Level One</a:t>
            </a:r>
          </a:p>
          <a:p>
            <a:pPr lvl="1">
              <a:defRPr sz="1800">
                <a:solidFill>
                  <a:srgbClr val="000000"/>
                </a:solidFill>
              </a:defRPr>
            </a:pPr>
            <a:r>
              <a:rPr sz="3800">
                <a:solidFill>
                  <a:srgbClr val="414141"/>
                </a:solidFill>
              </a:rPr>
              <a:t>Body Level Two</a:t>
            </a:r>
          </a:p>
          <a:p>
            <a:pPr lvl="2">
              <a:defRPr sz="1800">
                <a:solidFill>
                  <a:srgbClr val="000000"/>
                </a:solidFill>
              </a:defRPr>
            </a:pPr>
            <a:r>
              <a:rPr sz="3800">
                <a:solidFill>
                  <a:srgbClr val="414141"/>
                </a:solidFill>
              </a:rPr>
              <a:t>Body Level Three</a:t>
            </a:r>
          </a:p>
          <a:p>
            <a:pPr lvl="3">
              <a:defRPr sz="1800">
                <a:solidFill>
                  <a:srgbClr val="000000"/>
                </a:solidFill>
              </a:defRPr>
            </a:pPr>
            <a:r>
              <a:rPr sz="3800">
                <a:solidFill>
                  <a:srgbClr val="414141"/>
                </a:solidFill>
              </a:rPr>
              <a:t>Body Level Four</a:t>
            </a:r>
          </a:p>
          <a:p>
            <a:pPr lvl="4">
              <a:defRPr sz="1800">
                <a:solidFill>
                  <a:srgbClr val="000000"/>
                </a:solidFill>
              </a:defRPr>
            </a:pPr>
            <a:r>
              <a:rPr sz="3800">
                <a:solidFill>
                  <a:srgbClr val="414141"/>
                </a:solidFill>
              </a:rPr>
              <a:t>Body Level Five</a:t>
            </a:r>
          </a:p>
        </p:txBody>
      </p:sp>
    </p:spTree>
  </p:cSld>
  <p:clrMapOvr>
    <a:masterClrMapping/>
  </p:clrMapOvr>
  <p:transition xmlns:p14="http://schemas.microsoft.com/office/powerpoint/2010/mai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Photo - 3 Up">
    <p:spTree>
      <p:nvGrpSpPr>
        <p:cNvPr id="1" name=""/>
        <p:cNvGrpSpPr/>
        <p:nvPr/>
      </p:nvGrpSpPr>
      <p:grpSpPr>
        <a:xfrm>
          <a:off x="0" y="0"/>
          <a:ext cx="0" cy="0"/>
          <a:chOff x="0" y="0"/>
          <a:chExt cx="0" cy="0"/>
        </a:xfrm>
      </p:grpSpPr>
    </p:spTree>
  </p:cSld>
  <p:clrMapOvr>
    <a:masterClrMapping/>
  </p:clrMapOvr>
  <p:transition xmlns:p14="http://schemas.microsoft.com/office/powerpoint/2010/main" spd="med"/>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2.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4"/>
          <a:srcRect/>
          <a:stretch>
            <a:fillRect/>
          </a:stretch>
        </a:blipFill>
        <a:effectLst/>
      </p:bgPr>
    </p:bg>
    <p:spTree>
      <p:nvGrpSpPr>
        <p:cNvPr id="1" name=""/>
        <p:cNvGrpSpPr/>
        <p:nvPr/>
      </p:nvGrpSpPr>
      <p:grpSpPr>
        <a:xfrm>
          <a:off x="0" y="0"/>
          <a:ext cx="0" cy="0"/>
          <a:chOff x="0" y="0"/>
          <a:chExt cx="0" cy="0"/>
        </a:xfrm>
      </p:grpSpPr>
      <p:sp>
        <p:nvSpPr>
          <p:cNvPr id="2" name="Shape 2"/>
          <p:cNvSpPr/>
          <p:nvPr/>
        </p:nvSpPr>
        <p:spPr>
          <a:xfrm>
            <a:off x="508000" y="2171700"/>
            <a:ext cx="11997292" cy="0"/>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ln w="12700">
            <a:solidFill>
              <a:srgbClr val="444444">
                <a:alpha val="30000"/>
              </a:srgbClr>
            </a:solidFill>
            <a:miter lim="400000"/>
          </a:ln>
        </p:spPr>
        <p:txBody>
          <a:bodyPr lIns="0" tIns="0" rIns="0" bIns="0" anchor="ctr"/>
          <a:lstStyle/>
          <a:p>
            <a:pPr lvl="0" algn="l" defTabSz="457200">
              <a:defRPr sz="1200">
                <a:solidFill>
                  <a:srgbClr val="000000"/>
                </a:solidFill>
                <a:latin typeface="Helvetica"/>
                <a:ea typeface="Helvetica"/>
                <a:cs typeface="Helvetica"/>
                <a:sym typeface="Helvetica"/>
              </a:defRPr>
            </a:pPr>
            <a:endParaRPr/>
          </a:p>
        </p:txBody>
      </p:sp>
      <p:sp>
        <p:nvSpPr>
          <p:cNvPr id="3" name="Shape 3"/>
          <p:cNvSpPr/>
          <p:nvPr/>
        </p:nvSpPr>
        <p:spPr>
          <a:xfrm>
            <a:off x="508000" y="635000"/>
            <a:ext cx="11997292" cy="0"/>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ln w="12700">
            <a:solidFill>
              <a:srgbClr val="444444">
                <a:alpha val="30000"/>
              </a:srgbClr>
            </a:solidFill>
            <a:miter lim="400000"/>
          </a:ln>
        </p:spPr>
        <p:txBody>
          <a:bodyPr lIns="0" tIns="0" rIns="0" bIns="0" anchor="ctr"/>
          <a:lstStyle/>
          <a:p>
            <a:pPr lvl="0" algn="l" defTabSz="457200">
              <a:defRPr sz="1200">
                <a:solidFill>
                  <a:srgbClr val="000000"/>
                </a:solidFill>
                <a:latin typeface="Helvetica"/>
                <a:ea typeface="Helvetica"/>
                <a:cs typeface="Helvetica"/>
                <a:sym typeface="Helvetica"/>
              </a:defRPr>
            </a:pPr>
            <a:endParaRPr/>
          </a:p>
        </p:txBody>
      </p:sp>
      <p:sp>
        <p:nvSpPr>
          <p:cNvPr id="4" name="Shape 4"/>
          <p:cNvSpPr>
            <a:spLocks noGrp="1"/>
          </p:cNvSpPr>
          <p:nvPr>
            <p:ph type="title"/>
          </p:nvPr>
        </p:nvSpPr>
        <p:spPr>
          <a:xfrm>
            <a:off x="508000" y="800100"/>
            <a:ext cx="11988800" cy="12192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a:bodyPr>
          <a:lstStyle/>
          <a:p>
            <a:pPr lvl="0">
              <a:defRPr sz="1800">
                <a:solidFill>
                  <a:srgbClr val="000000"/>
                </a:solidFill>
              </a:defRPr>
            </a:pPr>
            <a:r>
              <a:rPr sz="7000">
                <a:solidFill>
                  <a:srgbClr val="D93E2B"/>
                </a:solidFill>
              </a:rPr>
              <a:t>Title Text</a:t>
            </a:r>
          </a:p>
        </p:txBody>
      </p:sp>
      <p:sp>
        <p:nvSpPr>
          <p:cNvPr id="5" name="Shape 5"/>
          <p:cNvSpPr>
            <a:spLocks noGrp="1"/>
          </p:cNvSpPr>
          <p:nvPr>
            <p:ph type="body" idx="1"/>
          </p:nvPr>
        </p:nvSpPr>
        <p:spPr>
          <a:xfrm>
            <a:off x="508000" y="2628900"/>
            <a:ext cx="11988800" cy="60960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a:bodyPr>
          <a:lstStyle/>
          <a:p>
            <a:pPr lvl="0">
              <a:defRPr sz="1800">
                <a:solidFill>
                  <a:srgbClr val="000000"/>
                </a:solidFill>
              </a:defRPr>
            </a:pPr>
            <a:r>
              <a:rPr sz="3800">
                <a:solidFill>
                  <a:srgbClr val="414141"/>
                </a:solidFill>
              </a:rPr>
              <a:t>Body Level One</a:t>
            </a:r>
          </a:p>
          <a:p>
            <a:pPr lvl="1">
              <a:defRPr sz="1800">
                <a:solidFill>
                  <a:srgbClr val="000000"/>
                </a:solidFill>
              </a:defRPr>
            </a:pPr>
            <a:r>
              <a:rPr sz="3800">
                <a:solidFill>
                  <a:srgbClr val="414141"/>
                </a:solidFill>
              </a:rPr>
              <a:t>Body Level Two</a:t>
            </a:r>
          </a:p>
          <a:p>
            <a:pPr lvl="2">
              <a:defRPr sz="1800">
                <a:solidFill>
                  <a:srgbClr val="000000"/>
                </a:solidFill>
              </a:defRPr>
            </a:pPr>
            <a:r>
              <a:rPr sz="3800">
                <a:solidFill>
                  <a:srgbClr val="414141"/>
                </a:solidFill>
              </a:rPr>
              <a:t>Body Level Three</a:t>
            </a:r>
          </a:p>
          <a:p>
            <a:pPr lvl="3">
              <a:defRPr sz="1800">
                <a:solidFill>
                  <a:srgbClr val="000000"/>
                </a:solidFill>
              </a:defRPr>
            </a:pPr>
            <a:r>
              <a:rPr sz="3800">
                <a:solidFill>
                  <a:srgbClr val="414141"/>
                </a:solidFill>
              </a:rPr>
              <a:t>Body Level Four</a:t>
            </a:r>
          </a:p>
          <a:p>
            <a:pPr lvl="4">
              <a:defRPr sz="1800">
                <a:solidFill>
                  <a:srgbClr val="000000"/>
                </a:solidFill>
              </a:defRPr>
            </a:pPr>
            <a:r>
              <a:rPr sz="3800">
                <a:solidFill>
                  <a:srgbClr val="414141"/>
                </a:solidFill>
              </a:rPr>
              <a:t>Body Level Five</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xmlns:p14="http://schemas.microsoft.com/office/powerpoint/2010/main" spd="med"/>
  <p:txStyles>
    <p:titleStyle>
      <a:lvl1pPr algn="ctr" defTabSz="584200">
        <a:lnSpc>
          <a:spcPct val="90000"/>
        </a:lnSpc>
        <a:spcBef>
          <a:spcPts val="1600"/>
        </a:spcBef>
        <a:defRPr sz="7000">
          <a:solidFill>
            <a:srgbClr val="D93E2B"/>
          </a:solidFill>
          <a:latin typeface="+mn-lt"/>
          <a:ea typeface="+mn-ea"/>
          <a:cs typeface="+mn-cs"/>
          <a:sym typeface="Bodoni SvtyTwo ITC TT-Book"/>
        </a:defRPr>
      </a:lvl1pPr>
      <a:lvl2pPr indent="228600" algn="ctr" defTabSz="584200">
        <a:lnSpc>
          <a:spcPct val="90000"/>
        </a:lnSpc>
        <a:spcBef>
          <a:spcPts val="1600"/>
        </a:spcBef>
        <a:defRPr sz="7000">
          <a:solidFill>
            <a:srgbClr val="D93E2B"/>
          </a:solidFill>
          <a:latin typeface="+mn-lt"/>
          <a:ea typeface="+mn-ea"/>
          <a:cs typeface="+mn-cs"/>
          <a:sym typeface="Bodoni SvtyTwo ITC TT-Book"/>
        </a:defRPr>
      </a:lvl2pPr>
      <a:lvl3pPr indent="457200" algn="ctr" defTabSz="584200">
        <a:lnSpc>
          <a:spcPct val="90000"/>
        </a:lnSpc>
        <a:spcBef>
          <a:spcPts val="1600"/>
        </a:spcBef>
        <a:defRPr sz="7000">
          <a:solidFill>
            <a:srgbClr val="D93E2B"/>
          </a:solidFill>
          <a:latin typeface="+mn-lt"/>
          <a:ea typeface="+mn-ea"/>
          <a:cs typeface="+mn-cs"/>
          <a:sym typeface="Bodoni SvtyTwo ITC TT-Book"/>
        </a:defRPr>
      </a:lvl3pPr>
      <a:lvl4pPr indent="685800" algn="ctr" defTabSz="584200">
        <a:lnSpc>
          <a:spcPct val="90000"/>
        </a:lnSpc>
        <a:spcBef>
          <a:spcPts val="1600"/>
        </a:spcBef>
        <a:defRPr sz="7000">
          <a:solidFill>
            <a:srgbClr val="D93E2B"/>
          </a:solidFill>
          <a:latin typeface="+mn-lt"/>
          <a:ea typeface="+mn-ea"/>
          <a:cs typeface="+mn-cs"/>
          <a:sym typeface="Bodoni SvtyTwo ITC TT-Book"/>
        </a:defRPr>
      </a:lvl4pPr>
      <a:lvl5pPr indent="914400" algn="ctr" defTabSz="584200">
        <a:lnSpc>
          <a:spcPct val="90000"/>
        </a:lnSpc>
        <a:spcBef>
          <a:spcPts val="1600"/>
        </a:spcBef>
        <a:defRPr sz="7000">
          <a:solidFill>
            <a:srgbClr val="D93E2B"/>
          </a:solidFill>
          <a:latin typeface="+mn-lt"/>
          <a:ea typeface="+mn-ea"/>
          <a:cs typeface="+mn-cs"/>
          <a:sym typeface="Bodoni SvtyTwo ITC TT-Book"/>
        </a:defRPr>
      </a:lvl5pPr>
      <a:lvl6pPr indent="1143000" algn="ctr" defTabSz="584200">
        <a:lnSpc>
          <a:spcPct val="90000"/>
        </a:lnSpc>
        <a:spcBef>
          <a:spcPts val="1600"/>
        </a:spcBef>
        <a:defRPr sz="7000">
          <a:solidFill>
            <a:srgbClr val="D93E2B"/>
          </a:solidFill>
          <a:latin typeface="+mn-lt"/>
          <a:ea typeface="+mn-ea"/>
          <a:cs typeface="+mn-cs"/>
          <a:sym typeface="Bodoni SvtyTwo ITC TT-Book"/>
        </a:defRPr>
      </a:lvl6pPr>
      <a:lvl7pPr indent="1371600" algn="ctr" defTabSz="584200">
        <a:lnSpc>
          <a:spcPct val="90000"/>
        </a:lnSpc>
        <a:spcBef>
          <a:spcPts val="1600"/>
        </a:spcBef>
        <a:defRPr sz="7000">
          <a:solidFill>
            <a:srgbClr val="D93E2B"/>
          </a:solidFill>
          <a:latin typeface="+mn-lt"/>
          <a:ea typeface="+mn-ea"/>
          <a:cs typeface="+mn-cs"/>
          <a:sym typeface="Bodoni SvtyTwo ITC TT-Book"/>
        </a:defRPr>
      </a:lvl7pPr>
      <a:lvl8pPr indent="1600200" algn="ctr" defTabSz="584200">
        <a:lnSpc>
          <a:spcPct val="90000"/>
        </a:lnSpc>
        <a:spcBef>
          <a:spcPts val="1600"/>
        </a:spcBef>
        <a:defRPr sz="7000">
          <a:solidFill>
            <a:srgbClr val="D93E2B"/>
          </a:solidFill>
          <a:latin typeface="+mn-lt"/>
          <a:ea typeface="+mn-ea"/>
          <a:cs typeface="+mn-cs"/>
          <a:sym typeface="Bodoni SvtyTwo ITC TT-Book"/>
        </a:defRPr>
      </a:lvl8pPr>
      <a:lvl9pPr indent="1828800" algn="ctr" defTabSz="584200">
        <a:lnSpc>
          <a:spcPct val="90000"/>
        </a:lnSpc>
        <a:spcBef>
          <a:spcPts val="1600"/>
        </a:spcBef>
        <a:defRPr sz="7000">
          <a:solidFill>
            <a:srgbClr val="D93E2B"/>
          </a:solidFill>
          <a:latin typeface="+mn-lt"/>
          <a:ea typeface="+mn-ea"/>
          <a:cs typeface="+mn-cs"/>
          <a:sym typeface="Bodoni SvtyTwo ITC TT-Book"/>
        </a:defRPr>
      </a:lvl9pPr>
    </p:titleStyle>
    <p:bodyStyle>
      <a:lvl1pPr marL="496005" indent="-496005" defTabSz="584200">
        <a:lnSpc>
          <a:spcPct val="200000"/>
        </a:lnSpc>
        <a:buClr>
          <a:srgbClr val="929292"/>
        </a:buClr>
        <a:buSzPct val="60000"/>
        <a:buFont typeface="Zapf Dingbats"/>
        <a:buChar char="❖"/>
        <a:defRPr sz="3800">
          <a:solidFill>
            <a:srgbClr val="414141"/>
          </a:solidFill>
          <a:latin typeface="Palatino"/>
          <a:ea typeface="Palatino"/>
          <a:cs typeface="Palatino"/>
          <a:sym typeface="Palatino"/>
        </a:defRPr>
      </a:lvl1pPr>
      <a:lvl2pPr marL="965905" indent="-496005" defTabSz="584200">
        <a:lnSpc>
          <a:spcPct val="200000"/>
        </a:lnSpc>
        <a:buClr>
          <a:srgbClr val="929292"/>
        </a:buClr>
        <a:buSzPct val="60000"/>
        <a:buFont typeface="Zapf Dingbats"/>
        <a:buChar char="❖"/>
        <a:defRPr sz="3800">
          <a:solidFill>
            <a:srgbClr val="414141"/>
          </a:solidFill>
          <a:latin typeface="Palatino"/>
          <a:ea typeface="Palatino"/>
          <a:cs typeface="Palatino"/>
          <a:sym typeface="Palatino"/>
        </a:defRPr>
      </a:lvl2pPr>
      <a:lvl3pPr marL="1435805" indent="-496005" defTabSz="584200">
        <a:lnSpc>
          <a:spcPct val="200000"/>
        </a:lnSpc>
        <a:buClr>
          <a:srgbClr val="929292"/>
        </a:buClr>
        <a:buSzPct val="60000"/>
        <a:buFont typeface="Zapf Dingbats"/>
        <a:buChar char="❖"/>
        <a:defRPr sz="3800">
          <a:solidFill>
            <a:srgbClr val="414141"/>
          </a:solidFill>
          <a:latin typeface="Palatino"/>
          <a:ea typeface="Palatino"/>
          <a:cs typeface="Palatino"/>
          <a:sym typeface="Palatino"/>
        </a:defRPr>
      </a:lvl3pPr>
      <a:lvl4pPr marL="1905705" indent="-496005" defTabSz="584200">
        <a:lnSpc>
          <a:spcPct val="200000"/>
        </a:lnSpc>
        <a:buClr>
          <a:srgbClr val="929292"/>
        </a:buClr>
        <a:buSzPct val="60000"/>
        <a:buFont typeface="Zapf Dingbats"/>
        <a:buChar char="❖"/>
        <a:defRPr sz="3800">
          <a:solidFill>
            <a:srgbClr val="414141"/>
          </a:solidFill>
          <a:latin typeface="Palatino"/>
          <a:ea typeface="Palatino"/>
          <a:cs typeface="Palatino"/>
          <a:sym typeface="Palatino"/>
        </a:defRPr>
      </a:lvl4pPr>
      <a:lvl5pPr marL="2375605" indent="-496005" defTabSz="584200">
        <a:lnSpc>
          <a:spcPct val="200000"/>
        </a:lnSpc>
        <a:buClr>
          <a:srgbClr val="929292"/>
        </a:buClr>
        <a:buSzPct val="60000"/>
        <a:buFont typeface="Zapf Dingbats"/>
        <a:buChar char="❖"/>
        <a:defRPr sz="3800">
          <a:solidFill>
            <a:srgbClr val="414141"/>
          </a:solidFill>
          <a:latin typeface="Palatino"/>
          <a:ea typeface="Palatino"/>
          <a:cs typeface="Palatino"/>
          <a:sym typeface="Palatino"/>
        </a:defRPr>
      </a:lvl5pPr>
      <a:lvl6pPr marL="2845505" indent="-496005" defTabSz="584200">
        <a:lnSpc>
          <a:spcPct val="200000"/>
        </a:lnSpc>
        <a:buClr>
          <a:srgbClr val="929292"/>
        </a:buClr>
        <a:buSzPct val="60000"/>
        <a:buFont typeface="Zapf Dingbats"/>
        <a:buChar char="❖"/>
        <a:defRPr sz="3800">
          <a:solidFill>
            <a:srgbClr val="414141"/>
          </a:solidFill>
          <a:latin typeface="Palatino"/>
          <a:ea typeface="Palatino"/>
          <a:cs typeface="Palatino"/>
          <a:sym typeface="Palatino"/>
        </a:defRPr>
      </a:lvl6pPr>
      <a:lvl7pPr marL="3315405" indent="-496005" defTabSz="584200">
        <a:lnSpc>
          <a:spcPct val="200000"/>
        </a:lnSpc>
        <a:buClr>
          <a:srgbClr val="929292"/>
        </a:buClr>
        <a:buSzPct val="60000"/>
        <a:buFont typeface="Zapf Dingbats"/>
        <a:buChar char="❖"/>
        <a:defRPr sz="3800">
          <a:solidFill>
            <a:srgbClr val="414141"/>
          </a:solidFill>
          <a:latin typeface="Palatino"/>
          <a:ea typeface="Palatino"/>
          <a:cs typeface="Palatino"/>
          <a:sym typeface="Palatino"/>
        </a:defRPr>
      </a:lvl7pPr>
      <a:lvl8pPr marL="3785305" indent="-496005" defTabSz="584200">
        <a:lnSpc>
          <a:spcPct val="200000"/>
        </a:lnSpc>
        <a:buClr>
          <a:srgbClr val="929292"/>
        </a:buClr>
        <a:buSzPct val="60000"/>
        <a:buFont typeface="Zapf Dingbats"/>
        <a:buChar char="❖"/>
        <a:defRPr sz="3800">
          <a:solidFill>
            <a:srgbClr val="414141"/>
          </a:solidFill>
          <a:latin typeface="Palatino"/>
          <a:ea typeface="Palatino"/>
          <a:cs typeface="Palatino"/>
          <a:sym typeface="Palatino"/>
        </a:defRPr>
      </a:lvl8pPr>
      <a:lvl9pPr marL="4255205" indent="-496005" defTabSz="584200">
        <a:lnSpc>
          <a:spcPct val="200000"/>
        </a:lnSpc>
        <a:buClr>
          <a:srgbClr val="929292"/>
        </a:buClr>
        <a:buSzPct val="60000"/>
        <a:buFont typeface="Zapf Dingbats"/>
        <a:buChar char="❖"/>
        <a:defRPr sz="3800">
          <a:solidFill>
            <a:srgbClr val="414141"/>
          </a:solidFill>
          <a:latin typeface="Palatino"/>
          <a:ea typeface="Palatino"/>
          <a:cs typeface="Palatino"/>
          <a:sym typeface="Palatino"/>
        </a:defRPr>
      </a:lvl9pPr>
    </p:bodyStyle>
    <p:otherStyle>
      <a:lvl1pPr algn="ctr" defTabSz="584200">
        <a:defRPr>
          <a:solidFill>
            <a:schemeClr val="tx1"/>
          </a:solidFill>
          <a:latin typeface="+mn-lt"/>
          <a:ea typeface="+mn-ea"/>
          <a:cs typeface="+mn-cs"/>
          <a:sym typeface="Palatino"/>
        </a:defRPr>
      </a:lvl1pPr>
      <a:lvl2pPr indent="228600" algn="ctr" defTabSz="584200">
        <a:defRPr>
          <a:solidFill>
            <a:schemeClr val="tx1"/>
          </a:solidFill>
          <a:latin typeface="+mn-lt"/>
          <a:ea typeface="+mn-ea"/>
          <a:cs typeface="+mn-cs"/>
          <a:sym typeface="Palatino"/>
        </a:defRPr>
      </a:lvl2pPr>
      <a:lvl3pPr indent="457200" algn="ctr" defTabSz="584200">
        <a:defRPr>
          <a:solidFill>
            <a:schemeClr val="tx1"/>
          </a:solidFill>
          <a:latin typeface="+mn-lt"/>
          <a:ea typeface="+mn-ea"/>
          <a:cs typeface="+mn-cs"/>
          <a:sym typeface="Palatino"/>
        </a:defRPr>
      </a:lvl3pPr>
      <a:lvl4pPr indent="685800" algn="ctr" defTabSz="584200">
        <a:defRPr>
          <a:solidFill>
            <a:schemeClr val="tx1"/>
          </a:solidFill>
          <a:latin typeface="+mn-lt"/>
          <a:ea typeface="+mn-ea"/>
          <a:cs typeface="+mn-cs"/>
          <a:sym typeface="Palatino"/>
        </a:defRPr>
      </a:lvl4pPr>
      <a:lvl5pPr indent="914400" algn="ctr" defTabSz="584200">
        <a:defRPr>
          <a:solidFill>
            <a:schemeClr val="tx1"/>
          </a:solidFill>
          <a:latin typeface="+mn-lt"/>
          <a:ea typeface="+mn-ea"/>
          <a:cs typeface="+mn-cs"/>
          <a:sym typeface="Palatino"/>
        </a:defRPr>
      </a:lvl5pPr>
      <a:lvl6pPr indent="1143000" algn="ctr" defTabSz="584200">
        <a:defRPr>
          <a:solidFill>
            <a:schemeClr val="tx1"/>
          </a:solidFill>
          <a:latin typeface="+mn-lt"/>
          <a:ea typeface="+mn-ea"/>
          <a:cs typeface="+mn-cs"/>
          <a:sym typeface="Palatino"/>
        </a:defRPr>
      </a:lvl6pPr>
      <a:lvl7pPr indent="1371600" algn="ctr" defTabSz="584200">
        <a:defRPr>
          <a:solidFill>
            <a:schemeClr val="tx1"/>
          </a:solidFill>
          <a:latin typeface="+mn-lt"/>
          <a:ea typeface="+mn-ea"/>
          <a:cs typeface="+mn-cs"/>
          <a:sym typeface="Palatino"/>
        </a:defRPr>
      </a:lvl7pPr>
      <a:lvl8pPr indent="1600200" algn="ctr" defTabSz="584200">
        <a:defRPr>
          <a:solidFill>
            <a:schemeClr val="tx1"/>
          </a:solidFill>
          <a:latin typeface="+mn-lt"/>
          <a:ea typeface="+mn-ea"/>
          <a:cs typeface="+mn-cs"/>
          <a:sym typeface="Palatino"/>
        </a:defRPr>
      </a:lvl8pPr>
      <a:lvl9pPr indent="1828800" algn="ctr" defTabSz="584200">
        <a:defRPr>
          <a:solidFill>
            <a:schemeClr val="tx1"/>
          </a:solidFill>
          <a:latin typeface="+mn-lt"/>
          <a:ea typeface="+mn-ea"/>
          <a:cs typeface="+mn-cs"/>
          <a:sym typeface="Palatino"/>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7.tif"/><Relationship Id="rId4" Type="http://schemas.openxmlformats.org/officeDocument/2006/relationships/image" Target="../media/image8.png"/><Relationship Id="rId1" Type="http://schemas.openxmlformats.org/officeDocument/2006/relationships/slideLayout" Target="../slideLayouts/slideLayout4.xml"/><Relationship Id="rId2" Type="http://schemas.openxmlformats.org/officeDocument/2006/relationships/notesSlide" Target="../notesSlides/notesSlide1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xml"/></Relationships>
</file>

<file path=ppt/slides/_rels/slide24.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6.xml"/><Relationship Id="rId3" Type="http://schemas.openxmlformats.org/officeDocument/2006/relationships/image" Target="../media/image4.tif"/></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tif"/><Relationship Id="rId3" Type="http://schemas.openxmlformats.org/officeDocument/2006/relationships/image" Target="../media/image12.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xml"/><Relationship Id="rId3" Type="http://schemas.openxmlformats.org/officeDocument/2006/relationships/image" Target="../media/image4.ti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Shape 43"/>
          <p:cNvSpPr>
            <a:spLocks noGrp="1"/>
          </p:cNvSpPr>
          <p:nvPr>
            <p:ph type="title"/>
          </p:nvPr>
        </p:nvSpPr>
        <p:spPr>
          <a:prstGeom prst="rect">
            <a:avLst/>
          </a:prstGeom>
        </p:spPr>
        <p:txBody>
          <a:bodyPr/>
          <a:lstStyle>
            <a:lvl1pPr defTabSz="578358">
              <a:spcBef>
                <a:spcPts val="1500"/>
              </a:spcBef>
              <a:defRPr sz="6930"/>
            </a:lvl1pPr>
          </a:lstStyle>
          <a:p>
            <a:pPr lvl="0">
              <a:defRPr sz="1800">
                <a:solidFill>
                  <a:srgbClr val="000000"/>
                </a:solidFill>
              </a:defRPr>
            </a:pPr>
            <a:r>
              <a:rPr sz="6930">
                <a:solidFill>
                  <a:srgbClr val="D93E2B"/>
                </a:solidFill>
              </a:rPr>
              <a:t>INTERPERSONAL COMMUNICATION </a:t>
            </a:r>
          </a:p>
        </p:txBody>
      </p:sp>
      <p:sp>
        <p:nvSpPr>
          <p:cNvPr id="44" name="Shape 44"/>
          <p:cNvSpPr>
            <a:spLocks noGrp="1"/>
          </p:cNvSpPr>
          <p:nvPr>
            <p:ph type="body" idx="1"/>
          </p:nvPr>
        </p:nvSpPr>
        <p:spPr>
          <a:prstGeom prst="rect">
            <a:avLst/>
          </a:prstGeom>
        </p:spPr>
        <p:txBody>
          <a:bodyPr/>
          <a:lstStyle>
            <a:lvl1pPr>
              <a:defRPr sz="3800"/>
            </a:lvl1pPr>
          </a:lstStyle>
          <a:p>
            <a:pPr lvl="0">
              <a:defRPr sz="1800">
                <a:solidFill>
                  <a:srgbClr val="000000"/>
                </a:solidFill>
              </a:defRPr>
            </a:pPr>
            <a:r>
              <a:rPr sz="3800">
                <a:solidFill>
                  <a:srgbClr val="414141"/>
                </a:solidFill>
              </a:rPr>
              <a:t>Mark Walbert</a:t>
            </a:r>
          </a:p>
        </p:txBody>
      </p:sp>
      <p:sp>
        <p:nvSpPr>
          <p:cNvPr id="45" name="Shape 45"/>
          <p:cNvSpPr/>
          <p:nvPr/>
        </p:nvSpPr>
        <p:spPr>
          <a:xfrm>
            <a:off x="2735528" y="7937521"/>
            <a:ext cx="7533743" cy="1168401"/>
          </a:xfrm>
          <a:prstGeom prst="rect">
            <a:avLst/>
          </a:prstGeom>
          <a:blipFill>
            <a:blip r:embed="rId3"/>
          </a:blipFill>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sz="3200">
                <a:solidFill>
                  <a:srgbClr val="FFFFFF"/>
                </a:solidFill>
                <a:effectLst>
                  <a:outerShdw blurRad="25400" dist="33948" dir="2700000" rotWithShape="0">
                    <a:srgbClr val="3B3936"/>
                  </a:outerShdw>
                </a:effectLst>
              </a:defRPr>
            </a:lvl1pPr>
          </a:lstStyle>
          <a:p>
            <a:pPr lvl="0">
              <a:defRPr sz="1800">
                <a:solidFill>
                  <a:srgbClr val="000000"/>
                </a:solidFill>
                <a:effectLst/>
              </a:defRPr>
            </a:pPr>
            <a:r>
              <a:rPr sz="3200">
                <a:solidFill>
                  <a:srgbClr val="FFFFFF"/>
                </a:solidFill>
                <a:effectLst>
                  <a:outerShdw blurRad="25400" dist="33948" dir="2700000" rotWithShape="0">
                    <a:srgbClr val="3B3936"/>
                  </a:outerShdw>
                </a:effectLst>
              </a:rPr>
              <a:t>Please sit with people from different institutions and introduce yourself. </a:t>
            </a:r>
          </a:p>
        </p:txBody>
      </p:sp>
      <p:sp>
        <p:nvSpPr>
          <p:cNvPr id="46" name="Shape 46"/>
          <p:cNvSpPr/>
          <p:nvPr/>
        </p:nvSpPr>
        <p:spPr>
          <a:xfrm>
            <a:off x="508000" y="7013585"/>
            <a:ext cx="11988800" cy="5080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l">
              <a:lnSpc>
                <a:spcPct val="110000"/>
              </a:lnSpc>
              <a:defRPr i="1"/>
            </a:lvl1pPr>
          </a:lstStyle>
          <a:p>
            <a:pPr lvl="0">
              <a:defRPr sz="1800" i="0">
                <a:solidFill>
                  <a:srgbClr val="000000"/>
                </a:solidFill>
              </a:defRPr>
            </a:pPr>
            <a:r>
              <a:rPr sz="2400" i="1">
                <a:solidFill>
                  <a:srgbClr val="414141"/>
                </a:solidFill>
              </a:rPr>
              <a:t>EDUCAUSE New IT Managers Program			San Antonio – Connect			April 2015</a:t>
            </a: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Shape 89"/>
          <p:cNvSpPr>
            <a:spLocks noGrp="1"/>
          </p:cNvSpPr>
          <p:nvPr>
            <p:ph type="title"/>
          </p:nvPr>
        </p:nvSpPr>
        <p:spPr>
          <a:prstGeom prst="rect">
            <a:avLst/>
          </a:prstGeom>
        </p:spPr>
        <p:txBody>
          <a:bodyPr/>
          <a:lstStyle/>
          <a:p>
            <a:pPr lvl="0">
              <a:defRPr sz="1800">
                <a:solidFill>
                  <a:srgbClr val="000000"/>
                </a:solidFill>
              </a:defRPr>
            </a:pPr>
            <a:r>
              <a:rPr sz="7000">
                <a:solidFill>
                  <a:srgbClr val="D93E2B"/>
                </a:solidFill>
              </a:rPr>
              <a:t>Instructions</a:t>
            </a:r>
          </a:p>
        </p:txBody>
      </p:sp>
      <p:sp>
        <p:nvSpPr>
          <p:cNvPr id="90" name="Shape 90"/>
          <p:cNvSpPr>
            <a:spLocks noGrp="1"/>
          </p:cNvSpPr>
          <p:nvPr>
            <p:ph type="body" idx="1"/>
          </p:nvPr>
        </p:nvSpPr>
        <p:spPr>
          <a:prstGeom prst="rect">
            <a:avLst/>
          </a:prstGeom>
        </p:spPr>
        <p:txBody>
          <a:bodyPr/>
          <a:lstStyle/>
          <a:p>
            <a:pPr marL="416530" lvl="0" indent="-416530">
              <a:buClr>
                <a:srgbClr val="89847F"/>
              </a:buClr>
              <a:buFont typeface="Arial"/>
              <a:buChar char="✤"/>
              <a:defRPr sz="1800">
                <a:solidFill>
                  <a:srgbClr val="000000"/>
                </a:solidFill>
              </a:defRPr>
            </a:pPr>
            <a:r>
              <a:rPr sz="3800">
                <a:solidFill>
                  <a:srgbClr val="414141"/>
                </a:solidFill>
              </a:rPr>
              <a:t>Take and score your survey</a:t>
            </a:r>
          </a:p>
          <a:p>
            <a:pPr marL="416530" lvl="0" indent="-416530">
              <a:buClr>
                <a:srgbClr val="89847F"/>
              </a:buClr>
              <a:buFont typeface="Arial"/>
              <a:buChar char="✤"/>
              <a:defRPr sz="1800">
                <a:solidFill>
                  <a:srgbClr val="000000"/>
                </a:solidFill>
              </a:defRPr>
            </a:pPr>
            <a:r>
              <a:rPr sz="3800">
                <a:solidFill>
                  <a:srgbClr val="414141"/>
                </a:solidFill>
              </a:rPr>
              <a:t>Don’t agonize; go with your gut feeling</a:t>
            </a:r>
          </a:p>
          <a:p>
            <a:pPr marL="416530" lvl="0" indent="-416530">
              <a:buClr>
                <a:srgbClr val="89847F"/>
              </a:buClr>
              <a:buFont typeface="Arial"/>
              <a:buChar char="✤"/>
              <a:defRPr sz="1800">
                <a:solidFill>
                  <a:srgbClr val="000000"/>
                </a:solidFill>
              </a:defRPr>
            </a:pPr>
            <a:r>
              <a:rPr sz="3800">
                <a:solidFill>
                  <a:srgbClr val="414141"/>
                </a:solidFill>
              </a:rPr>
              <a:t>Rank: 6, 4, 3, 1</a:t>
            </a:r>
          </a:p>
          <a:p>
            <a:pPr marL="416530" lvl="0" indent="-416530">
              <a:buClr>
                <a:srgbClr val="89847F"/>
              </a:buClr>
              <a:buFont typeface="Arial"/>
              <a:buChar char="✤"/>
              <a:defRPr sz="1800">
                <a:solidFill>
                  <a:srgbClr val="000000"/>
                </a:solidFill>
              </a:defRPr>
            </a:pPr>
            <a:r>
              <a:rPr sz="3800">
                <a:solidFill>
                  <a:srgbClr val="414141"/>
                </a:solidFill>
              </a:rPr>
              <a:t>Score when you’re through</a:t>
            </a:r>
          </a:p>
          <a:p>
            <a:pPr marL="416530" lvl="0" indent="-416530">
              <a:buClr>
                <a:srgbClr val="89847F"/>
              </a:buClr>
              <a:buFont typeface="Arial"/>
              <a:buChar char="✤"/>
              <a:defRPr sz="1800">
                <a:solidFill>
                  <a:srgbClr val="000000"/>
                </a:solidFill>
              </a:defRPr>
            </a:pPr>
            <a:r>
              <a:rPr sz="3800" b="1">
                <a:solidFill>
                  <a:srgbClr val="414141"/>
                </a:solidFill>
              </a:rPr>
              <a:t>Raise your hand for help</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Shape 94"/>
          <p:cNvSpPr>
            <a:spLocks noGrp="1"/>
          </p:cNvSpPr>
          <p:nvPr>
            <p:ph type="title"/>
          </p:nvPr>
        </p:nvSpPr>
        <p:spPr>
          <a:prstGeom prst="rect">
            <a:avLst/>
          </a:prstGeom>
        </p:spPr>
        <p:txBody>
          <a:bodyPr/>
          <a:lstStyle/>
          <a:p>
            <a:pPr lvl="0">
              <a:defRPr sz="1800">
                <a:solidFill>
                  <a:srgbClr val="000000"/>
                </a:solidFill>
              </a:defRPr>
            </a:pPr>
            <a:r>
              <a:rPr sz="7000">
                <a:solidFill>
                  <a:srgbClr val="D93E2B"/>
                </a:solidFill>
              </a:rPr>
              <a:t>Interpreting your scores…</a:t>
            </a:r>
          </a:p>
        </p:txBody>
      </p:sp>
      <p:sp>
        <p:nvSpPr>
          <p:cNvPr id="95" name="Shape 95"/>
          <p:cNvSpPr>
            <a:spLocks noGrp="1"/>
          </p:cNvSpPr>
          <p:nvPr>
            <p:ph type="body" idx="1"/>
          </p:nvPr>
        </p:nvSpPr>
        <p:spPr>
          <a:prstGeom prst="rect">
            <a:avLst/>
          </a:prstGeom>
        </p:spPr>
        <p:txBody>
          <a:bodyPr/>
          <a:lstStyle/>
          <a:p>
            <a:pPr marL="420624" lvl="0" indent="-420624">
              <a:buClr>
                <a:srgbClr val="89847F"/>
              </a:buClr>
              <a:buFontTx/>
              <a:buChar char="✤"/>
              <a:defRPr sz="1800">
                <a:solidFill>
                  <a:srgbClr val="000000"/>
                </a:solidFill>
              </a:defRPr>
            </a:pPr>
            <a:r>
              <a:rPr sz="3800">
                <a:solidFill>
                  <a:srgbClr val="414141"/>
                </a:solidFill>
              </a:rPr>
              <a:t>Everyone uses all 4 communicating styles</a:t>
            </a:r>
          </a:p>
          <a:p>
            <a:pPr marL="420624" lvl="0" indent="-420624">
              <a:buClr>
                <a:srgbClr val="89847F"/>
              </a:buClr>
              <a:buFontTx/>
              <a:buChar char="✤"/>
              <a:defRPr sz="1800">
                <a:solidFill>
                  <a:srgbClr val="000000"/>
                </a:solidFill>
              </a:defRPr>
            </a:pPr>
            <a:r>
              <a:rPr sz="3800">
                <a:solidFill>
                  <a:srgbClr val="414141"/>
                </a:solidFill>
              </a:rPr>
              <a:t>No one style is better than another</a:t>
            </a:r>
          </a:p>
          <a:p>
            <a:pPr marL="420624" lvl="0" indent="-420624">
              <a:buClr>
                <a:srgbClr val="89847F"/>
              </a:buClr>
              <a:buFontTx/>
              <a:buChar char="✤"/>
              <a:defRPr sz="1800">
                <a:solidFill>
                  <a:srgbClr val="000000"/>
                </a:solidFill>
              </a:defRPr>
            </a:pPr>
            <a:r>
              <a:rPr sz="3800">
                <a:solidFill>
                  <a:srgbClr val="414141"/>
                </a:solidFill>
              </a:rPr>
              <a:t>Self-assessment is subject to bias</a:t>
            </a:r>
          </a:p>
          <a:p>
            <a:pPr marL="420624" lvl="0" indent="-420624">
              <a:buClr>
                <a:srgbClr val="89847F"/>
              </a:buClr>
              <a:buFontTx/>
              <a:buChar char="✤"/>
              <a:defRPr sz="1800">
                <a:solidFill>
                  <a:srgbClr val="000000"/>
                </a:solidFill>
              </a:defRPr>
            </a:pPr>
            <a:r>
              <a:rPr sz="3800">
                <a:solidFill>
                  <a:srgbClr val="414141"/>
                </a:solidFill>
              </a:rPr>
              <a:t>Your assessment is dependent on initial conditions</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Shape 99"/>
          <p:cNvSpPr>
            <a:spLocks noGrp="1"/>
          </p:cNvSpPr>
          <p:nvPr>
            <p:ph type="title"/>
          </p:nvPr>
        </p:nvSpPr>
        <p:spPr>
          <a:prstGeom prst="rect">
            <a:avLst/>
          </a:prstGeom>
        </p:spPr>
        <p:txBody>
          <a:bodyPr/>
          <a:lstStyle/>
          <a:p>
            <a:pPr lvl="0">
              <a:defRPr sz="1800">
                <a:solidFill>
                  <a:srgbClr val="000000"/>
                </a:solidFill>
              </a:defRPr>
            </a:pPr>
            <a:r>
              <a:rPr sz="7000">
                <a:solidFill>
                  <a:srgbClr val="D93E2B"/>
                </a:solidFill>
              </a:rPr>
              <a:t>Recording your scores…</a:t>
            </a:r>
          </a:p>
        </p:txBody>
      </p:sp>
      <p:sp>
        <p:nvSpPr>
          <p:cNvPr id="100" name="Shape 100"/>
          <p:cNvSpPr>
            <a:spLocks noGrp="1"/>
          </p:cNvSpPr>
          <p:nvPr>
            <p:ph type="body" idx="1"/>
          </p:nvPr>
        </p:nvSpPr>
        <p:spPr>
          <a:prstGeom prst="rect">
            <a:avLst/>
          </a:prstGeom>
        </p:spPr>
        <p:txBody>
          <a:bodyPr/>
          <a:lstStyle/>
          <a:p>
            <a:pPr marL="365942" lvl="0" indent="-365942" defTabSz="508254">
              <a:defRPr sz="1800">
                <a:solidFill>
                  <a:srgbClr val="000000"/>
                </a:solidFill>
              </a:defRPr>
            </a:pPr>
            <a:r>
              <a:rPr sz="3306">
                <a:solidFill>
                  <a:srgbClr val="414141"/>
                </a:solidFill>
              </a:rPr>
              <a:t>Your style under </a:t>
            </a:r>
            <a:r>
              <a:rPr sz="3306" i="1">
                <a:solidFill>
                  <a:srgbClr val="414141"/>
                </a:solidFill>
              </a:rPr>
              <a:t>normal</a:t>
            </a:r>
            <a:r>
              <a:rPr sz="3306">
                <a:solidFill>
                  <a:srgbClr val="414141"/>
                </a:solidFill>
              </a:rPr>
              <a:t> conditions</a:t>
            </a:r>
          </a:p>
          <a:p>
            <a:pPr marL="794914" lvl="1" indent="-386101" defTabSz="508254">
              <a:spcBef>
                <a:spcPts val="300"/>
              </a:spcBef>
              <a:buChar char="-"/>
              <a:defRPr sz="1800">
                <a:solidFill>
                  <a:srgbClr val="000000"/>
                </a:solidFill>
              </a:defRPr>
            </a:pPr>
            <a:r>
              <a:rPr sz="2958">
                <a:solidFill>
                  <a:srgbClr val="414141"/>
                </a:solidFill>
              </a:rPr>
              <a:t>Dominant</a:t>
            </a:r>
          </a:p>
          <a:p>
            <a:pPr marL="794914" lvl="1" indent="-386101" defTabSz="508254">
              <a:spcBef>
                <a:spcPts val="300"/>
              </a:spcBef>
              <a:buChar char="-"/>
              <a:defRPr sz="1800">
                <a:solidFill>
                  <a:srgbClr val="000000"/>
                </a:solidFill>
              </a:defRPr>
            </a:pPr>
            <a:r>
              <a:rPr sz="2958">
                <a:solidFill>
                  <a:srgbClr val="414141"/>
                </a:solidFill>
              </a:rPr>
              <a:t>Secondary</a:t>
            </a:r>
          </a:p>
          <a:p>
            <a:pPr marL="365942" lvl="0" indent="-365942" defTabSz="508254">
              <a:spcBef>
                <a:spcPts val="400"/>
              </a:spcBef>
              <a:defRPr sz="1800">
                <a:solidFill>
                  <a:srgbClr val="000000"/>
                </a:solidFill>
              </a:defRPr>
            </a:pPr>
            <a:r>
              <a:rPr sz="3306">
                <a:solidFill>
                  <a:srgbClr val="414141"/>
                </a:solidFill>
              </a:rPr>
              <a:t>Your style under </a:t>
            </a:r>
            <a:r>
              <a:rPr sz="3306" i="1">
                <a:solidFill>
                  <a:srgbClr val="414141"/>
                </a:solidFill>
              </a:rPr>
              <a:t>stressful</a:t>
            </a:r>
            <a:r>
              <a:rPr sz="3306">
                <a:solidFill>
                  <a:srgbClr val="414141"/>
                </a:solidFill>
              </a:rPr>
              <a:t> conditions</a:t>
            </a:r>
          </a:p>
          <a:p>
            <a:pPr marL="794914" lvl="1" indent="-386101" defTabSz="508254">
              <a:spcBef>
                <a:spcPts val="300"/>
              </a:spcBef>
              <a:buChar char="-"/>
              <a:defRPr sz="1800">
                <a:solidFill>
                  <a:srgbClr val="000000"/>
                </a:solidFill>
              </a:defRPr>
            </a:pPr>
            <a:r>
              <a:rPr sz="2958">
                <a:solidFill>
                  <a:srgbClr val="414141"/>
                </a:solidFill>
              </a:rPr>
              <a:t>Dominant</a:t>
            </a:r>
          </a:p>
          <a:p>
            <a:pPr marL="794914" lvl="1" indent="-386101" defTabSz="508254">
              <a:spcBef>
                <a:spcPts val="300"/>
              </a:spcBef>
              <a:buChar char="-"/>
              <a:defRPr sz="1800">
                <a:solidFill>
                  <a:srgbClr val="000000"/>
                </a:solidFill>
              </a:defRPr>
            </a:pPr>
            <a:r>
              <a:rPr sz="2958">
                <a:solidFill>
                  <a:srgbClr val="414141"/>
                </a:solidFill>
              </a:rPr>
              <a:t>Secondary</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00">
                                            <p:bg/>
                                          </p:spTgt>
                                        </p:tgtEl>
                                        <p:attrNameLst>
                                          <p:attrName>style.visibility</p:attrName>
                                        </p:attrNameLst>
                                      </p:cBhvr>
                                      <p:to>
                                        <p:strVal val="visible"/>
                                      </p:to>
                                    </p:set>
                                  </p:childTnLst>
                                </p:cTn>
                              </p:par>
                              <p:par>
                                <p:cTn id="7" presetID="1" presetClass="entr" presetSubtype="0" fill="hold" grpId="1">
                                  <p:stCondLst>
                                    <p:cond delay="0"/>
                                  </p:stCondLst>
                                  <p:iterate>
                                    <p:tmAbs val="0"/>
                                  </p:iterate>
                                  <p:childTnLst>
                                    <p:set>
                                      <p:cBhvr>
                                        <p:cTn id="8" fill="hold"/>
                                        <p:tgtEl>
                                          <p:spTgt spid="100">
                                            <p:txEl>
                                              <p:pRg st="0" end="0"/>
                                            </p:txEl>
                                          </p:spTgt>
                                        </p:tgtEl>
                                        <p:attrNameLst>
                                          <p:attrName>style.visibility</p:attrName>
                                        </p:attrNameLst>
                                      </p:cBhvr>
                                      <p:to>
                                        <p:strVal val="visible"/>
                                      </p:to>
                                    </p:set>
                                  </p:childTnLst>
                                </p:cTn>
                              </p:par>
                              <p:par>
                                <p:cTn id="9" presetID="1" presetClass="entr" presetSubtype="0" fill="hold" grpId="1">
                                  <p:stCondLst>
                                    <p:cond delay="0"/>
                                  </p:stCondLst>
                                  <p:iterate>
                                    <p:tmAbs val="0"/>
                                  </p:iterate>
                                  <p:childTnLst>
                                    <p:set>
                                      <p:cBhvr>
                                        <p:cTn id="10" fill="hold"/>
                                        <p:tgtEl>
                                          <p:spTgt spid="100">
                                            <p:txEl>
                                              <p:pRg st="1" end="1"/>
                                            </p:txEl>
                                          </p:spTgt>
                                        </p:tgtEl>
                                        <p:attrNameLst>
                                          <p:attrName>style.visibility</p:attrName>
                                        </p:attrNameLst>
                                      </p:cBhvr>
                                      <p:to>
                                        <p:strVal val="visible"/>
                                      </p:to>
                                    </p:set>
                                  </p:childTnLst>
                                </p:cTn>
                              </p:par>
                              <p:par>
                                <p:cTn id="11" presetID="1" presetClass="entr" presetSubtype="0" fill="hold" grpId="1">
                                  <p:stCondLst>
                                    <p:cond delay="0"/>
                                  </p:stCondLst>
                                  <p:iterate>
                                    <p:tmAbs val="0"/>
                                  </p:iterate>
                                  <p:childTnLst>
                                    <p:set>
                                      <p:cBhvr>
                                        <p:cTn id="12" fill="hold"/>
                                        <p:tgtEl>
                                          <p:spTgt spid="100">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iterate>
                                    <p:tmAbs val="0"/>
                                  </p:iterate>
                                  <p:childTnLst>
                                    <p:set>
                                      <p:cBhvr>
                                        <p:cTn id="16" fill="hold"/>
                                        <p:tgtEl>
                                          <p:spTgt spid="100">
                                            <p:txEl>
                                              <p:pRg st="3" end="3"/>
                                            </p:txEl>
                                          </p:spTgt>
                                        </p:tgtEl>
                                        <p:attrNameLst>
                                          <p:attrName>style.visibility</p:attrName>
                                        </p:attrNameLst>
                                      </p:cBhvr>
                                      <p:to>
                                        <p:strVal val="visible"/>
                                      </p:to>
                                    </p:set>
                                  </p:childTnLst>
                                </p:cTn>
                              </p:par>
                              <p:par>
                                <p:cTn id="17" presetID="1" presetClass="entr" presetSubtype="0" fill="hold" grpId="1">
                                  <p:stCondLst>
                                    <p:cond delay="0"/>
                                  </p:stCondLst>
                                  <p:iterate>
                                    <p:tmAbs val="0"/>
                                  </p:iterate>
                                  <p:childTnLst>
                                    <p:set>
                                      <p:cBhvr>
                                        <p:cTn id="18" fill="hold"/>
                                        <p:tgtEl>
                                          <p:spTgt spid="100">
                                            <p:txEl>
                                              <p:pRg st="4" end="4"/>
                                            </p:txEl>
                                          </p:spTgt>
                                        </p:tgtEl>
                                        <p:attrNameLst>
                                          <p:attrName>style.visibility</p:attrName>
                                        </p:attrNameLst>
                                      </p:cBhvr>
                                      <p:to>
                                        <p:strVal val="visible"/>
                                      </p:to>
                                    </p:set>
                                  </p:childTnLst>
                                </p:cTn>
                              </p:par>
                              <p:par>
                                <p:cTn id="19" presetID="1" presetClass="entr" presetSubtype="0" fill="hold" grpId="1">
                                  <p:stCondLst>
                                    <p:cond delay="0"/>
                                  </p:stCondLst>
                                  <p:iterate>
                                    <p:tmAbs val="0"/>
                                  </p:iterate>
                                  <p:childTnLst>
                                    <p:set>
                                      <p:cBhvr>
                                        <p:cTn id="20" fill="hold"/>
                                        <p:tgtEl>
                                          <p:spTgt spid="100">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1" build="p" animBg="1" advAuto="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6" name="Group 106"/>
          <p:cNvGrpSpPr/>
          <p:nvPr/>
        </p:nvGrpSpPr>
        <p:grpSpPr>
          <a:xfrm>
            <a:off x="469900" y="544561"/>
            <a:ext cx="12065000" cy="5537201"/>
            <a:chOff x="-127000" y="-88900"/>
            <a:chExt cx="12065000" cy="5537200"/>
          </a:xfrm>
        </p:grpSpPr>
        <p:pic>
          <p:nvPicPr>
            <p:cNvPr id="105" name="image03.jpg"/>
            <p:cNvPicPr/>
            <p:nvPr/>
          </p:nvPicPr>
          <p:blipFill>
            <a:blip r:embed="rId3">
              <a:extLst/>
            </a:blip>
            <a:srcRect t="20362" b="20362"/>
            <a:stretch>
              <a:fillRect/>
            </a:stretch>
          </p:blipFill>
          <p:spPr>
            <a:xfrm>
              <a:off x="0" y="0"/>
              <a:ext cx="11811000" cy="5207000"/>
            </a:xfrm>
            <a:prstGeom prst="rect">
              <a:avLst/>
            </a:prstGeom>
            <a:ln>
              <a:noFill/>
            </a:ln>
            <a:effectLst/>
          </p:spPr>
        </p:pic>
        <p:pic>
          <p:nvPicPr>
            <p:cNvPr id="104" name="Picture 103"/>
            <p:cNvPicPr/>
            <p:nvPr/>
          </p:nvPicPr>
          <p:blipFill>
            <a:blip r:embed="rId4">
              <a:extLst/>
            </a:blip>
            <a:stretch>
              <a:fillRect/>
            </a:stretch>
          </p:blipFill>
          <p:spPr>
            <a:xfrm>
              <a:off x="-127000" y="-88900"/>
              <a:ext cx="12065000" cy="5537200"/>
            </a:xfrm>
            <a:prstGeom prst="rect">
              <a:avLst/>
            </a:prstGeom>
            <a:effectLst/>
          </p:spPr>
        </p:pic>
      </p:grpSp>
      <p:sp>
        <p:nvSpPr>
          <p:cNvPr id="107" name="Shape 107"/>
          <p:cNvSpPr>
            <a:spLocks noGrp="1"/>
          </p:cNvSpPr>
          <p:nvPr>
            <p:ph type="title"/>
          </p:nvPr>
        </p:nvSpPr>
        <p:spPr>
          <a:prstGeom prst="rect">
            <a:avLst/>
          </a:prstGeom>
        </p:spPr>
        <p:txBody>
          <a:bodyPr/>
          <a:lstStyle/>
          <a:p>
            <a:pPr lvl="0">
              <a:defRPr sz="1800">
                <a:solidFill>
                  <a:srgbClr val="000000"/>
                </a:solidFill>
              </a:defRPr>
            </a:pPr>
            <a:r>
              <a:rPr sz="7000">
                <a:solidFill>
                  <a:srgbClr val="D93E2B"/>
                </a:solidFill>
              </a:rPr>
              <a:t>Do you see yourself?</a:t>
            </a:r>
          </a:p>
        </p:txBody>
      </p:sp>
      <p:sp>
        <p:nvSpPr>
          <p:cNvPr id="108" name="Shape 108"/>
          <p:cNvSpPr>
            <a:spLocks noGrp="1"/>
          </p:cNvSpPr>
          <p:nvPr>
            <p:ph type="body" idx="1"/>
          </p:nvPr>
        </p:nvSpPr>
        <p:spPr>
          <a:prstGeom prst="rect">
            <a:avLst/>
          </a:prstGeom>
        </p:spPr>
        <p:txBody>
          <a:bodyPr/>
          <a:lstStyle/>
          <a:p>
            <a:pPr lvl="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 name="Shape 112"/>
          <p:cNvSpPr>
            <a:spLocks noGrp="1"/>
          </p:cNvSpPr>
          <p:nvPr>
            <p:ph type="title"/>
          </p:nvPr>
        </p:nvSpPr>
        <p:spPr>
          <a:prstGeom prst="rect">
            <a:avLst/>
          </a:prstGeom>
        </p:spPr>
        <p:txBody>
          <a:bodyPr/>
          <a:lstStyle/>
          <a:p>
            <a:pPr lvl="1">
              <a:defRPr sz="1800">
                <a:solidFill>
                  <a:srgbClr val="000000"/>
                </a:solidFill>
              </a:defRPr>
            </a:pPr>
            <a:r>
              <a:rPr sz="7000">
                <a:solidFill>
                  <a:srgbClr val="D93E2B"/>
                </a:solidFill>
              </a:rPr>
              <a:t>Intuitor</a:t>
            </a:r>
          </a:p>
        </p:txBody>
      </p:sp>
      <p:sp>
        <p:nvSpPr>
          <p:cNvPr id="113" name="Shape 113"/>
          <p:cNvSpPr>
            <a:spLocks noGrp="1"/>
          </p:cNvSpPr>
          <p:nvPr>
            <p:ph type="body" idx="1"/>
          </p:nvPr>
        </p:nvSpPr>
        <p:spPr>
          <a:prstGeom prst="rect">
            <a:avLst/>
          </a:prstGeom>
        </p:spPr>
        <p:txBody>
          <a:bodyPr/>
          <a:lstStyle/>
          <a:p>
            <a:pPr marL="352163" lvl="0" indent="-352163" defTabSz="414781">
              <a:defRPr sz="1800">
                <a:solidFill>
                  <a:srgbClr val="000000"/>
                </a:solidFill>
              </a:defRPr>
            </a:pPr>
            <a:r>
              <a:rPr sz="2698">
                <a:solidFill>
                  <a:srgbClr val="414141"/>
                </a:solidFill>
              </a:rPr>
              <a:t>Based on imagination, vision, speculation </a:t>
            </a:r>
          </a:p>
          <a:p>
            <a:pPr marL="352163" lvl="0" indent="-352163" defTabSz="414781">
              <a:defRPr sz="1800">
                <a:solidFill>
                  <a:srgbClr val="000000"/>
                </a:solidFill>
              </a:defRPr>
            </a:pPr>
            <a:r>
              <a:rPr sz="2698">
                <a:solidFill>
                  <a:srgbClr val="414141"/>
                </a:solidFill>
              </a:rPr>
              <a:t>Focuses on future stages of a project – long-range thinking </a:t>
            </a:r>
          </a:p>
          <a:p>
            <a:pPr marL="352163" lvl="0" indent="-352163" defTabSz="414781">
              <a:defRPr sz="1800">
                <a:solidFill>
                  <a:srgbClr val="000000"/>
                </a:solidFill>
              </a:defRPr>
            </a:pPr>
            <a:r>
              <a:rPr sz="2698">
                <a:solidFill>
                  <a:srgbClr val="414141"/>
                </a:solidFill>
              </a:rPr>
              <a:t>Is motivated by creative and unstructured tasks, discovery, using imagination </a:t>
            </a:r>
          </a:p>
          <a:p>
            <a:pPr marL="352163" lvl="0" indent="-352163" defTabSz="414781">
              <a:defRPr sz="1800">
                <a:solidFill>
                  <a:srgbClr val="000000"/>
                </a:solidFill>
              </a:defRPr>
            </a:pPr>
            <a:r>
              <a:rPr sz="2698">
                <a:solidFill>
                  <a:srgbClr val="414141"/>
                </a:solidFill>
              </a:rPr>
              <a:t>Feels uncomfortable with: structured areas, bureaucracy, strict accuracy </a:t>
            </a:r>
          </a:p>
          <a:p>
            <a:pPr marL="352163" lvl="0" indent="-352163" defTabSz="414781">
              <a:defRPr sz="1800">
                <a:solidFill>
                  <a:srgbClr val="000000"/>
                </a:solidFill>
              </a:defRPr>
            </a:pPr>
            <a:r>
              <a:rPr sz="2698">
                <a:solidFill>
                  <a:srgbClr val="414141"/>
                </a:solidFill>
              </a:rPr>
              <a:t>Likes reading, walking, climbing, chess, other intellect-related games </a:t>
            </a:r>
          </a:p>
          <a:p>
            <a:pPr marL="352163" lvl="0" indent="-352163" defTabSz="414781">
              <a:defRPr sz="1800">
                <a:solidFill>
                  <a:srgbClr val="000000"/>
                </a:solidFill>
              </a:defRPr>
            </a:pPr>
            <a:r>
              <a:rPr sz="2698">
                <a:solidFill>
                  <a:srgbClr val="414141"/>
                </a:solidFill>
              </a:rPr>
              <a:t>Communication type: abstract, ideas and vision oriented</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 name="Shape 115"/>
          <p:cNvSpPr>
            <a:spLocks noGrp="1"/>
          </p:cNvSpPr>
          <p:nvPr>
            <p:ph type="title"/>
          </p:nvPr>
        </p:nvSpPr>
        <p:spPr>
          <a:prstGeom prst="rect">
            <a:avLst/>
          </a:prstGeom>
        </p:spPr>
        <p:txBody>
          <a:bodyPr/>
          <a:lstStyle/>
          <a:p>
            <a:pPr lvl="0">
              <a:defRPr sz="1800">
                <a:solidFill>
                  <a:srgbClr val="000000"/>
                </a:solidFill>
              </a:defRPr>
            </a:pPr>
            <a:r>
              <a:rPr sz="7000">
                <a:solidFill>
                  <a:srgbClr val="D93E2B"/>
                </a:solidFill>
              </a:rPr>
              <a:t>Thinker</a:t>
            </a:r>
          </a:p>
        </p:txBody>
      </p:sp>
      <p:sp>
        <p:nvSpPr>
          <p:cNvPr id="116" name="Shape 116"/>
          <p:cNvSpPr>
            <a:spLocks noGrp="1"/>
          </p:cNvSpPr>
          <p:nvPr>
            <p:ph type="body" idx="1"/>
          </p:nvPr>
        </p:nvSpPr>
        <p:spPr>
          <a:prstGeom prst="rect">
            <a:avLst/>
          </a:prstGeom>
        </p:spPr>
        <p:txBody>
          <a:bodyPr/>
          <a:lstStyle/>
          <a:p>
            <a:pPr marL="352163" lvl="0" indent="-352163" defTabSz="414781">
              <a:defRPr sz="1800">
                <a:solidFill>
                  <a:srgbClr val="000000"/>
                </a:solidFill>
              </a:defRPr>
            </a:pPr>
            <a:r>
              <a:rPr sz="2698">
                <a:solidFill>
                  <a:srgbClr val="414141"/>
                </a:solidFill>
              </a:rPr>
              <a:t>Emphasis on logic, organizing and problem solving </a:t>
            </a:r>
          </a:p>
          <a:p>
            <a:pPr marL="352163" lvl="0" indent="-352163" defTabSz="414781">
              <a:defRPr sz="1800">
                <a:solidFill>
                  <a:srgbClr val="000000"/>
                </a:solidFill>
              </a:defRPr>
            </a:pPr>
            <a:r>
              <a:rPr sz="2698">
                <a:solidFill>
                  <a:srgbClr val="414141"/>
                </a:solidFill>
              </a:rPr>
              <a:t>Focuses on all stages of a project : past, present, future </a:t>
            </a:r>
          </a:p>
          <a:p>
            <a:pPr marL="352163" lvl="0" indent="-352163" defTabSz="414781">
              <a:defRPr sz="1800">
                <a:solidFill>
                  <a:srgbClr val="000000"/>
                </a:solidFill>
              </a:defRPr>
            </a:pPr>
            <a:r>
              <a:rPr sz="2698">
                <a:solidFill>
                  <a:srgbClr val="414141"/>
                </a:solidFill>
              </a:rPr>
              <a:t>Is motivated by things that are well organized with a clear system </a:t>
            </a:r>
          </a:p>
          <a:p>
            <a:pPr marL="352163" lvl="0" indent="-352163" defTabSz="414781">
              <a:defRPr sz="1800">
                <a:solidFill>
                  <a:srgbClr val="000000"/>
                </a:solidFill>
              </a:defRPr>
            </a:pPr>
            <a:r>
              <a:rPr sz="2698">
                <a:solidFill>
                  <a:srgbClr val="414141"/>
                </a:solidFill>
              </a:rPr>
              <a:t>Prefers analytical tasks, likes to collect and use data – as detailed as possible</a:t>
            </a:r>
          </a:p>
          <a:p>
            <a:pPr marL="352163" lvl="0" indent="-352163" defTabSz="414781">
              <a:defRPr sz="1800">
                <a:solidFill>
                  <a:srgbClr val="000000"/>
                </a:solidFill>
              </a:defRPr>
            </a:pPr>
            <a:r>
              <a:rPr sz="2698">
                <a:solidFill>
                  <a:srgbClr val="414141"/>
                </a:solidFill>
              </a:rPr>
              <a:t>Thinks about consequences before making a decision… … </a:t>
            </a:r>
          </a:p>
          <a:p>
            <a:pPr marL="352163" lvl="0" indent="-352163" defTabSz="414781">
              <a:defRPr sz="1800">
                <a:solidFill>
                  <a:srgbClr val="000000"/>
                </a:solidFill>
              </a:defRPr>
            </a:pPr>
            <a:r>
              <a:rPr sz="2698">
                <a:solidFill>
                  <a:srgbClr val="414141"/>
                </a:solidFill>
              </a:rPr>
              <a:t>Feels uncomfortable with direct personal communication </a:t>
            </a:r>
          </a:p>
          <a:p>
            <a:pPr marL="352163" lvl="0" indent="-352163" defTabSz="414781">
              <a:defRPr sz="1800">
                <a:solidFill>
                  <a:srgbClr val="000000"/>
                </a:solidFill>
              </a:defRPr>
            </a:pPr>
            <a:r>
              <a:rPr sz="2698">
                <a:solidFill>
                  <a:srgbClr val="414141"/>
                </a:solidFill>
              </a:rPr>
              <a:t>Communication type: always structured and organized </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Shape 120"/>
          <p:cNvSpPr>
            <a:spLocks noGrp="1"/>
          </p:cNvSpPr>
          <p:nvPr>
            <p:ph type="title"/>
          </p:nvPr>
        </p:nvSpPr>
        <p:spPr>
          <a:prstGeom prst="rect">
            <a:avLst/>
          </a:prstGeom>
        </p:spPr>
        <p:txBody>
          <a:bodyPr/>
          <a:lstStyle/>
          <a:p>
            <a:pPr lvl="0">
              <a:defRPr sz="1800">
                <a:solidFill>
                  <a:srgbClr val="000000"/>
                </a:solidFill>
              </a:defRPr>
            </a:pPr>
            <a:r>
              <a:rPr sz="7000">
                <a:solidFill>
                  <a:srgbClr val="D93E2B"/>
                </a:solidFill>
              </a:rPr>
              <a:t>Feeler</a:t>
            </a:r>
          </a:p>
        </p:txBody>
      </p:sp>
      <p:sp>
        <p:nvSpPr>
          <p:cNvPr id="121" name="Shape 121"/>
          <p:cNvSpPr>
            <a:spLocks noGrp="1"/>
          </p:cNvSpPr>
          <p:nvPr>
            <p:ph type="body" idx="1"/>
          </p:nvPr>
        </p:nvSpPr>
        <p:spPr>
          <a:prstGeom prst="rect">
            <a:avLst/>
          </a:prstGeom>
        </p:spPr>
        <p:txBody>
          <a:bodyPr/>
          <a:lstStyle/>
          <a:p>
            <a:pPr marL="312483" lvl="0" indent="-312483" defTabSz="368045">
              <a:defRPr sz="1800">
                <a:solidFill>
                  <a:srgbClr val="000000"/>
                </a:solidFill>
              </a:defRPr>
            </a:pPr>
            <a:r>
              <a:rPr sz="2394">
                <a:solidFill>
                  <a:srgbClr val="414141"/>
                </a:solidFill>
              </a:rPr>
              <a:t>Seeks human interaction, projecting feelings</a:t>
            </a:r>
          </a:p>
          <a:p>
            <a:pPr marL="312483" lvl="0" indent="-312483" defTabSz="368045">
              <a:defRPr sz="1800">
                <a:solidFill>
                  <a:srgbClr val="000000"/>
                </a:solidFill>
              </a:defRPr>
            </a:pPr>
            <a:r>
              <a:rPr sz="2394">
                <a:solidFill>
                  <a:srgbClr val="414141"/>
                </a:solidFill>
              </a:rPr>
              <a:t>Needs and likes to receive constant feedback and cares about what other people think</a:t>
            </a:r>
          </a:p>
          <a:p>
            <a:pPr marL="312483" lvl="0" indent="-312483" defTabSz="368045">
              <a:defRPr sz="1800">
                <a:solidFill>
                  <a:srgbClr val="000000"/>
                </a:solidFill>
              </a:defRPr>
            </a:pPr>
            <a:r>
              <a:rPr sz="2394">
                <a:solidFill>
                  <a:srgbClr val="414141"/>
                </a:solidFill>
              </a:rPr>
              <a:t>Focuses on past stages of a project</a:t>
            </a:r>
          </a:p>
          <a:p>
            <a:pPr marL="312483" lvl="0" indent="-312483" defTabSz="368045">
              <a:defRPr sz="1800">
                <a:solidFill>
                  <a:srgbClr val="000000"/>
                </a:solidFill>
              </a:defRPr>
            </a:pPr>
            <a:r>
              <a:rPr sz="2394">
                <a:solidFill>
                  <a:srgbClr val="414141"/>
                </a:solidFill>
              </a:rPr>
              <a:t>Is motivated by love, gratitude, the feeling of being useful</a:t>
            </a:r>
          </a:p>
          <a:p>
            <a:pPr marL="312483" lvl="0" indent="-312483" defTabSz="368045">
              <a:defRPr sz="1800">
                <a:solidFill>
                  <a:srgbClr val="000000"/>
                </a:solidFill>
              </a:defRPr>
            </a:pPr>
            <a:r>
              <a:rPr sz="2394">
                <a:solidFill>
                  <a:srgbClr val="414141"/>
                </a:solidFill>
              </a:rPr>
              <a:t>Feels uncomfortable with structured areas, receiving orders, impersonal situations, strict accuracy</a:t>
            </a:r>
          </a:p>
          <a:p>
            <a:pPr marL="312483" lvl="0" indent="-312483" defTabSz="368045">
              <a:defRPr sz="1800">
                <a:solidFill>
                  <a:srgbClr val="000000"/>
                </a:solidFill>
              </a:defRPr>
            </a:pPr>
            <a:r>
              <a:rPr sz="2394">
                <a:solidFill>
                  <a:srgbClr val="414141"/>
                </a:solidFill>
              </a:rPr>
              <a:t>Communication type: spontaneous, unplanned, informal</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Shape 123"/>
          <p:cNvSpPr>
            <a:spLocks noGrp="1"/>
          </p:cNvSpPr>
          <p:nvPr>
            <p:ph type="title"/>
          </p:nvPr>
        </p:nvSpPr>
        <p:spPr>
          <a:prstGeom prst="rect">
            <a:avLst/>
          </a:prstGeom>
        </p:spPr>
        <p:txBody>
          <a:bodyPr/>
          <a:lstStyle/>
          <a:p>
            <a:pPr lvl="0">
              <a:defRPr sz="1800">
                <a:solidFill>
                  <a:srgbClr val="000000"/>
                </a:solidFill>
              </a:defRPr>
            </a:pPr>
            <a:r>
              <a:rPr sz="7000">
                <a:solidFill>
                  <a:srgbClr val="D93E2B"/>
                </a:solidFill>
              </a:rPr>
              <a:t>Sensor</a:t>
            </a:r>
          </a:p>
        </p:txBody>
      </p:sp>
      <p:sp>
        <p:nvSpPr>
          <p:cNvPr id="124" name="Shape 124"/>
          <p:cNvSpPr>
            <a:spLocks noGrp="1"/>
          </p:cNvSpPr>
          <p:nvPr>
            <p:ph type="body" idx="1"/>
          </p:nvPr>
        </p:nvSpPr>
        <p:spPr>
          <a:prstGeom prst="rect">
            <a:avLst/>
          </a:prstGeom>
        </p:spPr>
        <p:txBody>
          <a:bodyPr/>
          <a:lstStyle/>
          <a:p>
            <a:pPr marL="376964" lvl="0" indent="-376964" defTabSz="443991">
              <a:defRPr sz="1800">
                <a:solidFill>
                  <a:srgbClr val="000000"/>
                </a:solidFill>
              </a:defRPr>
            </a:pPr>
            <a:r>
              <a:rPr sz="2888">
                <a:solidFill>
                  <a:srgbClr val="414141"/>
                </a:solidFill>
              </a:rPr>
              <a:t>Based on action, competition, results </a:t>
            </a:r>
          </a:p>
          <a:p>
            <a:pPr marL="376964" lvl="0" indent="-376964" defTabSz="443991">
              <a:defRPr sz="1800">
                <a:solidFill>
                  <a:srgbClr val="000000"/>
                </a:solidFill>
              </a:defRPr>
            </a:pPr>
            <a:r>
              <a:rPr sz="2888">
                <a:solidFill>
                  <a:srgbClr val="414141"/>
                </a:solidFill>
              </a:rPr>
              <a:t>Focuses on present stages of a project </a:t>
            </a:r>
          </a:p>
          <a:p>
            <a:pPr marL="376964" lvl="0" indent="-376964" defTabSz="443991">
              <a:defRPr sz="1800">
                <a:solidFill>
                  <a:srgbClr val="000000"/>
                </a:solidFill>
              </a:defRPr>
            </a:pPr>
            <a:r>
              <a:rPr sz="2888">
                <a:solidFill>
                  <a:srgbClr val="414141"/>
                </a:solidFill>
              </a:rPr>
              <a:t>Is motivated by clear tasks, practical situations, clear goals </a:t>
            </a:r>
          </a:p>
          <a:p>
            <a:pPr marL="376964" lvl="0" indent="-376964" defTabSz="443991">
              <a:defRPr sz="1800">
                <a:solidFill>
                  <a:srgbClr val="000000"/>
                </a:solidFill>
              </a:defRPr>
            </a:pPr>
            <a:r>
              <a:rPr sz="2888">
                <a:solidFill>
                  <a:srgbClr val="414141"/>
                </a:solidFill>
              </a:rPr>
              <a:t>Feels uncomfortable with: vagueness, situations with no clear purpose </a:t>
            </a:r>
          </a:p>
          <a:p>
            <a:pPr marL="376964" lvl="0" indent="-376964" defTabSz="443991">
              <a:defRPr sz="1800">
                <a:solidFill>
                  <a:srgbClr val="000000"/>
                </a:solidFill>
              </a:defRPr>
            </a:pPr>
            <a:r>
              <a:rPr sz="2888">
                <a:solidFill>
                  <a:srgbClr val="414141"/>
                </a:solidFill>
              </a:rPr>
              <a:t>Likes competitive work environment needing fast moves </a:t>
            </a:r>
          </a:p>
          <a:p>
            <a:pPr marL="376964" lvl="0" indent="-376964" defTabSz="443991">
              <a:defRPr sz="1800">
                <a:solidFill>
                  <a:srgbClr val="000000"/>
                </a:solidFill>
              </a:defRPr>
            </a:pPr>
            <a:r>
              <a:rPr sz="2888">
                <a:solidFill>
                  <a:srgbClr val="414141"/>
                </a:solidFill>
              </a:rPr>
              <a:t>Communication type: short sentences</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 name="Shape 135"/>
          <p:cNvSpPr>
            <a:spLocks noGrp="1"/>
          </p:cNvSpPr>
          <p:nvPr>
            <p:ph type="title"/>
          </p:nvPr>
        </p:nvSpPr>
        <p:spPr>
          <a:prstGeom prst="rect">
            <a:avLst/>
          </a:prstGeom>
        </p:spPr>
        <p:txBody>
          <a:bodyPr/>
          <a:lstStyle/>
          <a:p>
            <a:pPr lvl="0">
              <a:defRPr sz="1800">
                <a:solidFill>
                  <a:srgbClr val="000000"/>
                </a:solidFill>
              </a:defRPr>
            </a:pPr>
            <a:r>
              <a:rPr sz="7000">
                <a:solidFill>
                  <a:srgbClr val="D93E2B"/>
                </a:solidFill>
              </a:rPr>
              <a:t>Group exercise</a:t>
            </a:r>
          </a:p>
        </p:txBody>
      </p:sp>
      <p:sp>
        <p:nvSpPr>
          <p:cNvPr id="136" name="Shape 136"/>
          <p:cNvSpPr>
            <a:spLocks noGrp="1"/>
          </p:cNvSpPr>
          <p:nvPr>
            <p:ph type="body" idx="1"/>
          </p:nvPr>
        </p:nvSpPr>
        <p:spPr>
          <a:prstGeom prst="rect">
            <a:avLst/>
          </a:prstGeom>
        </p:spPr>
        <p:txBody>
          <a:bodyPr/>
          <a:lstStyle/>
          <a:p>
            <a:pPr marL="416530" lvl="0" indent="-416530">
              <a:buClr>
                <a:srgbClr val="89847F"/>
              </a:buClr>
              <a:buFont typeface="Arial"/>
              <a:defRPr sz="1800">
                <a:solidFill>
                  <a:srgbClr val="000000"/>
                </a:solidFill>
              </a:defRPr>
            </a:pPr>
            <a:r>
              <a:rPr sz="3800">
                <a:solidFill>
                  <a:srgbClr val="414141"/>
                </a:solidFill>
              </a:rPr>
              <a:t>Leave things at your table</a:t>
            </a:r>
          </a:p>
          <a:p>
            <a:pPr marL="416530" lvl="0" indent="-416530">
              <a:buClr>
                <a:srgbClr val="89847F"/>
              </a:buClr>
              <a:buFont typeface="Arial"/>
              <a:defRPr sz="1800">
                <a:solidFill>
                  <a:srgbClr val="000000"/>
                </a:solidFill>
              </a:defRPr>
            </a:pPr>
            <a:r>
              <a:rPr sz="3800">
                <a:solidFill>
                  <a:srgbClr val="414141"/>
                </a:solidFill>
              </a:rPr>
              <a:t>Get with others who share your communicating style under </a:t>
            </a:r>
            <a:r>
              <a:rPr sz="3800" i="1">
                <a:solidFill>
                  <a:srgbClr val="414141"/>
                </a:solidFill>
              </a:rPr>
              <a:t>stressful conditions</a:t>
            </a:r>
            <a:r>
              <a:rPr sz="3800">
                <a:solidFill>
                  <a:srgbClr val="414141"/>
                </a:solidFill>
              </a:rPr>
              <a:t> </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 name="Shape 140"/>
          <p:cNvSpPr>
            <a:spLocks noGrp="1"/>
          </p:cNvSpPr>
          <p:nvPr>
            <p:ph type="title"/>
          </p:nvPr>
        </p:nvSpPr>
        <p:spPr>
          <a:prstGeom prst="rect">
            <a:avLst/>
          </a:prstGeom>
        </p:spPr>
        <p:txBody>
          <a:bodyPr/>
          <a:lstStyle/>
          <a:p>
            <a:pPr lvl="0">
              <a:defRPr sz="1800">
                <a:solidFill>
                  <a:srgbClr val="000000"/>
                </a:solidFill>
              </a:defRPr>
            </a:pPr>
            <a:r>
              <a:rPr sz="7000">
                <a:solidFill>
                  <a:srgbClr val="D93E2B"/>
                </a:solidFill>
              </a:rPr>
              <a:t>Group exercise</a:t>
            </a:r>
          </a:p>
        </p:txBody>
      </p:sp>
      <p:sp>
        <p:nvSpPr>
          <p:cNvPr id="141" name="Shape 141"/>
          <p:cNvSpPr>
            <a:spLocks noGrp="1"/>
          </p:cNvSpPr>
          <p:nvPr>
            <p:ph type="body" idx="1"/>
          </p:nvPr>
        </p:nvSpPr>
        <p:spPr>
          <a:prstGeom prst="rect">
            <a:avLst/>
          </a:prstGeom>
        </p:spPr>
        <p:txBody>
          <a:bodyPr/>
          <a:lstStyle/>
          <a:p>
            <a:pPr marL="370712" lvl="0" indent="-370712" defTabSz="519937">
              <a:buClr>
                <a:srgbClr val="89847F"/>
              </a:buClr>
              <a:buFont typeface="Arial"/>
              <a:defRPr sz="1800">
                <a:solidFill>
                  <a:srgbClr val="000000"/>
                </a:solidFill>
              </a:defRPr>
            </a:pPr>
            <a:r>
              <a:rPr sz="3382">
                <a:solidFill>
                  <a:srgbClr val="414141"/>
                </a:solidFill>
              </a:rPr>
              <a:t>Develop your “Top 5 Tips for Communicating with a _____”</a:t>
            </a:r>
          </a:p>
          <a:p>
            <a:pPr marL="370712" lvl="0" indent="-370712" defTabSz="519937">
              <a:buClr>
                <a:srgbClr val="89847F"/>
              </a:buClr>
              <a:buFont typeface="Arial"/>
              <a:defRPr sz="1800">
                <a:solidFill>
                  <a:srgbClr val="000000"/>
                </a:solidFill>
              </a:defRPr>
            </a:pPr>
            <a:r>
              <a:rPr sz="3382">
                <a:solidFill>
                  <a:srgbClr val="414141"/>
                </a:solidFill>
              </a:rPr>
              <a:t>Think quietly for a few minutes, then share with your group</a:t>
            </a:r>
          </a:p>
          <a:p>
            <a:pPr marL="370712" lvl="0" indent="-370712" defTabSz="519937">
              <a:buClr>
                <a:srgbClr val="89847F"/>
              </a:buClr>
              <a:buFont typeface="Arial"/>
              <a:defRPr sz="1800">
                <a:solidFill>
                  <a:srgbClr val="000000"/>
                </a:solidFill>
              </a:defRPr>
            </a:pPr>
            <a:r>
              <a:rPr sz="3382">
                <a:solidFill>
                  <a:srgbClr val="414141"/>
                </a:solidFill>
              </a:rPr>
              <a:t>Record on flip charts</a:t>
            </a:r>
          </a:p>
          <a:p>
            <a:pPr marL="370712" lvl="0" indent="-370712" defTabSz="519937">
              <a:buClr>
                <a:srgbClr val="89847F"/>
              </a:buClr>
              <a:buFont typeface="Arial"/>
              <a:defRPr sz="1800">
                <a:solidFill>
                  <a:srgbClr val="000000"/>
                </a:solidFill>
              </a:defRPr>
            </a:pPr>
            <a:r>
              <a:rPr sz="3382">
                <a:solidFill>
                  <a:srgbClr val="414141"/>
                </a:solidFill>
              </a:rPr>
              <a:t>Be ready to share your tips, on a flip chart, with all </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 name="image6.png"/>
          <p:cNvPicPr/>
          <p:nvPr/>
        </p:nvPicPr>
        <p:blipFill>
          <a:blip r:embed="rId3">
            <a:extLst/>
          </a:blip>
          <a:srcRect l="7833" t="9062" r="7833" b="9062"/>
          <a:stretch>
            <a:fillRect/>
          </a:stretch>
        </p:blipFill>
        <p:spPr>
          <a:xfrm>
            <a:off x="0" y="0"/>
            <a:ext cx="13004800" cy="9753600"/>
          </a:xfrm>
          <a:prstGeom prst="rect">
            <a:avLst/>
          </a:prstGeom>
          <a:ln w="12700">
            <a:miter lim="400000"/>
          </a:ln>
        </p:spPr>
      </p:pic>
    </p:spTree>
  </p:cSld>
  <p:clrMapOvr>
    <a:masterClrMapping/>
  </p:clrMapOvr>
  <p:transition xmlns:p14="http://schemas.microsoft.com/office/powerpoint/2010/main" spd="med">
    <p:dissolve/>
  </p:transitio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0" name="Group 130"/>
          <p:cNvGrpSpPr/>
          <p:nvPr/>
        </p:nvGrpSpPr>
        <p:grpSpPr>
          <a:xfrm>
            <a:off x="6691219" y="558799"/>
            <a:ext cx="5842001" cy="8661401"/>
            <a:chOff x="-127000" y="-88900"/>
            <a:chExt cx="5842000" cy="8661400"/>
          </a:xfrm>
        </p:grpSpPr>
        <p:pic>
          <p:nvPicPr>
            <p:cNvPr id="129" name="pasted-image.tif"/>
            <p:cNvPicPr/>
            <p:nvPr/>
          </p:nvPicPr>
          <p:blipFill>
            <a:blip r:embed="rId3">
              <a:extLst/>
            </a:blip>
            <a:srcRect l="10873" r="10873"/>
            <a:stretch>
              <a:fillRect/>
            </a:stretch>
          </p:blipFill>
          <p:spPr>
            <a:xfrm>
              <a:off x="0" y="0"/>
              <a:ext cx="5588000" cy="8331200"/>
            </a:xfrm>
            <a:prstGeom prst="rect">
              <a:avLst/>
            </a:prstGeom>
            <a:ln>
              <a:noFill/>
            </a:ln>
            <a:effectLst/>
          </p:spPr>
        </p:pic>
        <p:pic>
          <p:nvPicPr>
            <p:cNvPr id="128" name="Picture 127"/>
            <p:cNvPicPr/>
            <p:nvPr/>
          </p:nvPicPr>
          <p:blipFill>
            <a:blip r:embed="rId4">
              <a:extLst/>
            </a:blip>
            <a:stretch>
              <a:fillRect/>
            </a:stretch>
          </p:blipFill>
          <p:spPr>
            <a:xfrm>
              <a:off x="-127000" y="-88900"/>
              <a:ext cx="5842000" cy="8661400"/>
            </a:xfrm>
            <a:prstGeom prst="rect">
              <a:avLst/>
            </a:prstGeom>
            <a:effectLst/>
          </p:spPr>
        </p:pic>
      </p:grpSp>
      <p:sp>
        <p:nvSpPr>
          <p:cNvPr id="131" name="Shape 131"/>
          <p:cNvSpPr>
            <a:spLocks noGrp="1"/>
          </p:cNvSpPr>
          <p:nvPr>
            <p:ph type="title"/>
          </p:nvPr>
        </p:nvSpPr>
        <p:spPr>
          <a:prstGeom prst="rect">
            <a:avLst/>
          </a:prstGeom>
        </p:spPr>
        <p:txBody>
          <a:bodyPr/>
          <a:lstStyle/>
          <a:p>
            <a:pPr lvl="0">
              <a:defRPr sz="1800">
                <a:solidFill>
                  <a:srgbClr val="000000"/>
                </a:solidFill>
              </a:defRPr>
            </a:pPr>
            <a:r>
              <a:rPr sz="5600">
                <a:solidFill>
                  <a:srgbClr val="D93E2B"/>
                </a:solidFill>
              </a:rPr>
              <a:t>Break</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5" name="image13.png"/>
          <p:cNvPicPr/>
          <p:nvPr/>
        </p:nvPicPr>
        <p:blipFill>
          <a:blip r:embed="rId2">
            <a:extLst/>
          </a:blip>
          <a:srcRect l="6587" t="7853" r="6587" b="7853"/>
          <a:stretch>
            <a:fillRect/>
          </a:stretch>
        </p:blipFill>
        <p:spPr>
          <a:xfrm>
            <a:off x="0" y="0"/>
            <a:ext cx="13004800" cy="9753600"/>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 name="Shape 147"/>
          <p:cNvSpPr>
            <a:spLocks noGrp="1"/>
          </p:cNvSpPr>
          <p:nvPr>
            <p:ph type="title"/>
          </p:nvPr>
        </p:nvSpPr>
        <p:spPr>
          <a:prstGeom prst="rect">
            <a:avLst/>
          </a:prstGeom>
        </p:spPr>
        <p:txBody>
          <a:bodyPr/>
          <a:lstStyle/>
          <a:p>
            <a:pPr lvl="0">
              <a:defRPr sz="1800">
                <a:solidFill>
                  <a:srgbClr val="000000"/>
                </a:solidFill>
              </a:defRPr>
            </a:pPr>
            <a:r>
              <a:rPr sz="7000">
                <a:solidFill>
                  <a:srgbClr val="D93E2B"/>
                </a:solidFill>
              </a:rPr>
              <a:t>“Top 5 Tips” for each style</a:t>
            </a:r>
          </a:p>
        </p:txBody>
      </p:sp>
      <p:sp>
        <p:nvSpPr>
          <p:cNvPr id="148" name="Shape 148"/>
          <p:cNvSpPr>
            <a:spLocks noGrp="1"/>
          </p:cNvSpPr>
          <p:nvPr>
            <p:ph type="body" idx="1"/>
          </p:nvPr>
        </p:nvSpPr>
        <p:spPr>
          <a:prstGeom prst="rect">
            <a:avLst/>
          </a:prstGeom>
        </p:spPr>
        <p:txBody>
          <a:bodyPr/>
          <a:lstStyle/>
          <a:p>
            <a:pPr marL="416530" lvl="0" indent="-416530">
              <a:buClr>
                <a:srgbClr val="89847F"/>
              </a:buClr>
              <a:buFont typeface="Arial"/>
              <a:defRPr sz="1800">
                <a:solidFill>
                  <a:srgbClr val="000000"/>
                </a:solidFill>
              </a:defRPr>
            </a:pPr>
            <a:r>
              <a:rPr sz="3800">
                <a:solidFill>
                  <a:srgbClr val="414141"/>
                </a:solidFill>
              </a:rPr>
              <a:t>Report out</a:t>
            </a:r>
          </a:p>
          <a:p>
            <a:pPr marL="416530" lvl="0" indent="-416530">
              <a:buClr>
                <a:srgbClr val="89847F"/>
              </a:buClr>
              <a:buFont typeface="Arial"/>
              <a:defRPr sz="1800">
                <a:solidFill>
                  <a:srgbClr val="000000"/>
                </a:solidFill>
              </a:defRPr>
            </a:pPr>
            <a:r>
              <a:rPr sz="3800">
                <a:solidFill>
                  <a:srgbClr val="414141"/>
                </a:solidFill>
              </a:rPr>
              <a:t>Listen to each perspective</a:t>
            </a:r>
          </a:p>
          <a:p>
            <a:pPr marL="416530" lvl="0" indent="-416530">
              <a:buClr>
                <a:srgbClr val="89847F"/>
              </a:buClr>
              <a:buFont typeface="Arial"/>
              <a:defRPr sz="1800">
                <a:solidFill>
                  <a:srgbClr val="000000"/>
                </a:solidFill>
              </a:defRPr>
            </a:pPr>
            <a:r>
              <a:rPr sz="3800">
                <a:solidFill>
                  <a:srgbClr val="414141"/>
                </a:solidFill>
              </a:rPr>
              <a:t>Additions?</a:t>
            </a:r>
          </a:p>
          <a:p>
            <a:pPr marL="416530" lvl="0" indent="-416530">
              <a:buClr>
                <a:srgbClr val="89847F"/>
              </a:buClr>
              <a:buFont typeface="Arial"/>
              <a:defRPr sz="1800">
                <a:solidFill>
                  <a:srgbClr val="000000"/>
                </a:solidFill>
              </a:defRPr>
            </a:pPr>
            <a:r>
              <a:rPr sz="3800">
                <a:solidFill>
                  <a:srgbClr val="414141"/>
                </a:solidFill>
              </a:rPr>
              <a:t>Questions and discussion with full group</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 name="Shape 152"/>
          <p:cNvSpPr>
            <a:spLocks noGrp="1"/>
          </p:cNvSpPr>
          <p:nvPr>
            <p:ph type="title"/>
          </p:nvPr>
        </p:nvSpPr>
        <p:spPr>
          <a:prstGeom prst="rect">
            <a:avLst/>
          </a:prstGeom>
        </p:spPr>
        <p:txBody>
          <a:bodyPr/>
          <a:lstStyle/>
          <a:p>
            <a:pPr lvl="0">
              <a:defRPr sz="1800">
                <a:solidFill>
                  <a:srgbClr val="000000"/>
                </a:solidFill>
              </a:defRPr>
            </a:pPr>
            <a:r>
              <a:rPr sz="7000">
                <a:solidFill>
                  <a:srgbClr val="D93E2B"/>
                </a:solidFill>
              </a:rPr>
              <a:t>2.  Perspective</a:t>
            </a:r>
          </a:p>
        </p:txBody>
      </p:sp>
      <p:sp>
        <p:nvSpPr>
          <p:cNvPr id="153" name="Shape 153"/>
          <p:cNvSpPr>
            <a:spLocks noGrp="1"/>
          </p:cNvSpPr>
          <p:nvPr>
            <p:ph type="body" idx="1"/>
          </p:nvPr>
        </p:nvSpPr>
        <p:spPr>
          <a:prstGeom prst="rect">
            <a:avLst/>
          </a:prstGeom>
        </p:spPr>
        <p:txBody>
          <a:bodyPr lIns="50800" tIns="50800" rIns="50800" bIns="50800">
            <a:noAutofit/>
          </a:bodyPr>
          <a:lstStyle/>
          <a:p>
            <a:pPr marL="0" lvl="0" indent="0">
              <a:lnSpc>
                <a:spcPct val="150000"/>
              </a:lnSpc>
              <a:buClrTx/>
              <a:buSzTx/>
              <a:buFontTx/>
              <a:buNone/>
              <a:defRPr sz="1800">
                <a:solidFill>
                  <a:srgbClr val="000000"/>
                </a:solidFill>
              </a:defRPr>
            </a:pPr>
            <a:r>
              <a:rPr sz="3800">
                <a:solidFill>
                  <a:srgbClr val="414141"/>
                </a:solidFill>
              </a:rPr>
              <a:t>The real payoff is in what you do with this information. </a:t>
            </a:r>
            <a:br>
              <a:rPr sz="3800">
                <a:solidFill>
                  <a:srgbClr val="414141"/>
                </a:solidFill>
              </a:rPr>
            </a:br>
            <a:r>
              <a:rPr sz="3800">
                <a:solidFill>
                  <a:srgbClr val="414141"/>
                </a:solidFill>
              </a:rPr>
              <a:t>Apply this to: </a:t>
            </a:r>
          </a:p>
          <a:p>
            <a:pPr lvl="1">
              <a:defRPr sz="1800">
                <a:solidFill>
                  <a:srgbClr val="000000"/>
                </a:solidFill>
              </a:defRPr>
            </a:pPr>
            <a:r>
              <a:rPr sz="3800">
                <a:solidFill>
                  <a:srgbClr val="414141"/>
                </a:solidFill>
              </a:rPr>
              <a:t>observe</a:t>
            </a:r>
          </a:p>
          <a:p>
            <a:pPr lvl="1">
              <a:defRPr sz="1800">
                <a:solidFill>
                  <a:srgbClr val="000000"/>
                </a:solidFill>
              </a:defRPr>
            </a:pPr>
            <a:r>
              <a:rPr sz="3800">
                <a:solidFill>
                  <a:srgbClr val="414141"/>
                </a:solidFill>
              </a:rPr>
              <a:t>categorize</a:t>
            </a:r>
          </a:p>
          <a:p>
            <a:pPr lvl="1">
              <a:defRPr sz="1800">
                <a:solidFill>
                  <a:srgbClr val="000000"/>
                </a:solidFill>
              </a:defRPr>
            </a:pPr>
            <a:r>
              <a:rPr sz="3800">
                <a:solidFill>
                  <a:srgbClr val="414141"/>
                </a:solidFill>
              </a:rPr>
              <a:t>connect</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9" name="Group 159"/>
          <p:cNvGrpSpPr/>
          <p:nvPr/>
        </p:nvGrpSpPr>
        <p:grpSpPr>
          <a:xfrm>
            <a:off x="469900" y="544561"/>
            <a:ext cx="12065000" cy="5537201"/>
            <a:chOff x="-127000" y="-88900"/>
            <a:chExt cx="12065000" cy="5537200"/>
          </a:xfrm>
        </p:grpSpPr>
        <p:pic>
          <p:nvPicPr>
            <p:cNvPr id="158" name="image14.jpg"/>
            <p:cNvPicPr/>
            <p:nvPr/>
          </p:nvPicPr>
          <p:blipFill>
            <a:blip r:embed="rId3">
              <a:extLst/>
            </a:blip>
            <a:srcRect t="16902" b="16902"/>
            <a:stretch>
              <a:fillRect/>
            </a:stretch>
          </p:blipFill>
          <p:spPr>
            <a:xfrm>
              <a:off x="0" y="0"/>
              <a:ext cx="11811000" cy="5207000"/>
            </a:xfrm>
            <a:prstGeom prst="rect">
              <a:avLst/>
            </a:prstGeom>
            <a:ln>
              <a:noFill/>
            </a:ln>
            <a:effectLst/>
          </p:spPr>
        </p:pic>
        <p:pic>
          <p:nvPicPr>
            <p:cNvPr id="157" name="Picture 156"/>
            <p:cNvPicPr/>
            <p:nvPr/>
          </p:nvPicPr>
          <p:blipFill>
            <a:blip r:embed="rId4">
              <a:extLst/>
            </a:blip>
            <a:stretch>
              <a:fillRect/>
            </a:stretch>
          </p:blipFill>
          <p:spPr>
            <a:xfrm>
              <a:off x="-127000" y="-88900"/>
              <a:ext cx="12065000" cy="5537200"/>
            </a:xfrm>
            <a:prstGeom prst="rect">
              <a:avLst/>
            </a:prstGeom>
            <a:effectLst/>
          </p:spPr>
        </p:pic>
      </p:grpSp>
      <p:sp>
        <p:nvSpPr>
          <p:cNvPr id="160" name="Shape 160"/>
          <p:cNvSpPr>
            <a:spLocks noGrp="1"/>
          </p:cNvSpPr>
          <p:nvPr>
            <p:ph type="title"/>
          </p:nvPr>
        </p:nvSpPr>
        <p:spPr>
          <a:prstGeom prst="rect">
            <a:avLst/>
          </a:prstGeom>
        </p:spPr>
        <p:txBody>
          <a:bodyPr/>
          <a:lstStyle/>
          <a:p>
            <a:pPr lvl="0">
              <a:defRPr sz="1800">
                <a:solidFill>
                  <a:srgbClr val="000000"/>
                </a:solidFill>
              </a:defRPr>
            </a:pPr>
            <a:r>
              <a:rPr sz="7000">
                <a:solidFill>
                  <a:srgbClr val="D93E2B"/>
                </a:solidFill>
              </a:rPr>
              <a:t>Do you see others? </a:t>
            </a:r>
          </a:p>
        </p:txBody>
      </p:sp>
      <p:sp>
        <p:nvSpPr>
          <p:cNvPr id="161" name="Shape 161"/>
          <p:cNvSpPr>
            <a:spLocks noGrp="1"/>
          </p:cNvSpPr>
          <p:nvPr>
            <p:ph type="body" idx="1"/>
          </p:nvPr>
        </p:nvSpPr>
        <p:spPr>
          <a:prstGeom prst="rect">
            <a:avLst/>
          </a:prstGeom>
        </p:spPr>
        <p:txBody>
          <a:bodyPr/>
          <a:lstStyle/>
          <a:p>
            <a:pPr lvl="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 name="Shape 165"/>
          <p:cNvSpPr>
            <a:spLocks noGrp="1"/>
          </p:cNvSpPr>
          <p:nvPr>
            <p:ph type="title"/>
          </p:nvPr>
        </p:nvSpPr>
        <p:spPr>
          <a:prstGeom prst="rect">
            <a:avLst/>
          </a:prstGeom>
        </p:spPr>
        <p:txBody>
          <a:bodyPr/>
          <a:lstStyle/>
          <a:p>
            <a:pPr lvl="0">
              <a:defRPr sz="1800">
                <a:solidFill>
                  <a:srgbClr val="000000"/>
                </a:solidFill>
              </a:defRPr>
            </a:pPr>
            <a:r>
              <a:rPr sz="7000">
                <a:solidFill>
                  <a:srgbClr val="D93E2B"/>
                </a:solidFill>
              </a:rPr>
              <a:t>3.  Context and adaptability</a:t>
            </a:r>
          </a:p>
        </p:txBody>
      </p:sp>
      <p:sp>
        <p:nvSpPr>
          <p:cNvPr id="166" name="Shape 166"/>
          <p:cNvSpPr>
            <a:spLocks noGrp="1"/>
          </p:cNvSpPr>
          <p:nvPr>
            <p:ph type="body" idx="1"/>
          </p:nvPr>
        </p:nvSpPr>
        <p:spPr>
          <a:prstGeom prst="rect">
            <a:avLst/>
          </a:prstGeom>
        </p:spPr>
        <p:txBody>
          <a:bodyPr/>
          <a:lstStyle/>
          <a:p>
            <a:pPr marL="416530" lvl="0" indent="-416530">
              <a:buClr>
                <a:srgbClr val="89847F"/>
              </a:buClr>
              <a:buFont typeface="Arial"/>
              <a:defRPr sz="1800">
                <a:solidFill>
                  <a:srgbClr val="000000"/>
                </a:solidFill>
              </a:defRPr>
            </a:pPr>
            <a:r>
              <a:rPr sz="3800">
                <a:solidFill>
                  <a:srgbClr val="414141"/>
                </a:solidFill>
              </a:rPr>
              <a:t>The goal is to connect</a:t>
            </a:r>
          </a:p>
          <a:p>
            <a:pPr marL="416530" lvl="0" indent="-416530">
              <a:buClr>
                <a:srgbClr val="89847F"/>
              </a:buClr>
              <a:buFont typeface="Arial"/>
              <a:defRPr sz="1800">
                <a:solidFill>
                  <a:srgbClr val="000000"/>
                </a:solidFill>
              </a:defRPr>
            </a:pPr>
            <a:r>
              <a:rPr sz="3800">
                <a:solidFill>
                  <a:srgbClr val="414141"/>
                </a:solidFill>
              </a:rPr>
              <a:t>Connect by style-flexing</a:t>
            </a:r>
          </a:p>
          <a:p>
            <a:pPr marL="416530" lvl="0" indent="-416530">
              <a:buClr>
                <a:srgbClr val="89847F"/>
              </a:buClr>
              <a:buFont typeface="Arial"/>
              <a:defRPr sz="1800">
                <a:solidFill>
                  <a:srgbClr val="000000"/>
                </a:solidFill>
              </a:defRPr>
            </a:pPr>
            <a:r>
              <a:rPr sz="3800">
                <a:solidFill>
                  <a:srgbClr val="414141"/>
                </a:solidFill>
              </a:rPr>
              <a:t>To be in-sync; not to manipulate </a:t>
            </a:r>
          </a:p>
          <a:p>
            <a:pPr marL="416530" lvl="0" indent="-416530">
              <a:buClr>
                <a:srgbClr val="89847F"/>
              </a:buClr>
              <a:buFont typeface="Arial"/>
              <a:defRPr sz="1800">
                <a:solidFill>
                  <a:srgbClr val="000000"/>
                </a:solidFill>
              </a:defRPr>
            </a:pPr>
            <a:r>
              <a:rPr sz="3800">
                <a:solidFill>
                  <a:srgbClr val="414141"/>
                </a:solidFill>
              </a:rPr>
              <a:t>Be conscious of strengthening a style</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 name="Shape 170"/>
          <p:cNvSpPr>
            <a:spLocks noGrp="1"/>
          </p:cNvSpPr>
          <p:nvPr>
            <p:ph type="title"/>
          </p:nvPr>
        </p:nvSpPr>
        <p:spPr>
          <a:prstGeom prst="rect">
            <a:avLst/>
          </a:prstGeom>
        </p:spPr>
        <p:txBody>
          <a:bodyPr/>
          <a:lstStyle/>
          <a:p>
            <a:pPr lvl="0">
              <a:defRPr sz="1800">
                <a:solidFill>
                  <a:srgbClr val="000000"/>
                </a:solidFill>
              </a:defRPr>
            </a:pPr>
            <a:r>
              <a:rPr sz="7000">
                <a:solidFill>
                  <a:srgbClr val="D93E2B"/>
                </a:solidFill>
              </a:rPr>
              <a:t>Communicating Style Plan</a:t>
            </a:r>
          </a:p>
        </p:txBody>
      </p:sp>
      <p:sp>
        <p:nvSpPr>
          <p:cNvPr id="171" name="Shape 171"/>
          <p:cNvSpPr>
            <a:spLocks noGrp="1"/>
          </p:cNvSpPr>
          <p:nvPr>
            <p:ph type="body" idx="1"/>
          </p:nvPr>
        </p:nvSpPr>
        <p:spPr>
          <a:prstGeom prst="rect">
            <a:avLst/>
          </a:prstGeom>
        </p:spPr>
        <p:txBody>
          <a:bodyPr/>
          <a:lstStyle/>
          <a:p>
            <a:pPr marL="416530" lvl="0" indent="-416530">
              <a:buClr>
                <a:srgbClr val="89847F"/>
              </a:buClr>
              <a:buFont typeface="Arial"/>
              <a:defRPr sz="1800">
                <a:solidFill>
                  <a:srgbClr val="000000"/>
                </a:solidFill>
              </a:defRPr>
            </a:pPr>
            <a:r>
              <a:rPr sz="3800">
                <a:solidFill>
                  <a:srgbClr val="414141"/>
                </a:solidFill>
              </a:rPr>
              <a:t>Goal: Reflect and apply</a:t>
            </a:r>
          </a:p>
          <a:p>
            <a:pPr marL="416530" lvl="0" indent="-416530">
              <a:buClr>
                <a:srgbClr val="89847F"/>
              </a:buClr>
              <a:buFont typeface="Arial"/>
              <a:defRPr sz="1800">
                <a:solidFill>
                  <a:srgbClr val="000000"/>
                </a:solidFill>
              </a:defRPr>
            </a:pPr>
            <a:r>
              <a:rPr sz="3800">
                <a:solidFill>
                  <a:srgbClr val="414141"/>
                </a:solidFill>
              </a:rPr>
              <a:t>Consider 2 people you work with regularly</a:t>
            </a:r>
          </a:p>
          <a:p>
            <a:pPr marL="416530" lvl="0" indent="-416530">
              <a:buClr>
                <a:srgbClr val="89847F"/>
              </a:buClr>
              <a:buFont typeface="Arial"/>
              <a:defRPr sz="1800">
                <a:solidFill>
                  <a:srgbClr val="000000"/>
                </a:solidFill>
              </a:defRPr>
            </a:pPr>
            <a:r>
              <a:rPr sz="3800">
                <a:solidFill>
                  <a:srgbClr val="414141"/>
                </a:solidFill>
              </a:rPr>
              <a:t>Guess each person’s </a:t>
            </a:r>
            <a:r>
              <a:rPr sz="3800" i="1">
                <a:solidFill>
                  <a:srgbClr val="414141"/>
                </a:solidFill>
              </a:rPr>
              <a:t>dominant</a:t>
            </a:r>
            <a:r>
              <a:rPr sz="3800">
                <a:solidFill>
                  <a:srgbClr val="414141"/>
                </a:solidFill>
              </a:rPr>
              <a:t> and </a:t>
            </a:r>
            <a:r>
              <a:rPr sz="3800" i="1">
                <a:solidFill>
                  <a:srgbClr val="414141"/>
                </a:solidFill>
              </a:rPr>
              <a:t>secondary</a:t>
            </a:r>
            <a:r>
              <a:rPr sz="3800">
                <a:solidFill>
                  <a:srgbClr val="414141"/>
                </a:solidFill>
              </a:rPr>
              <a:t> styles</a:t>
            </a:r>
          </a:p>
          <a:p>
            <a:pPr marL="416530" lvl="0" indent="-416530">
              <a:buClr>
                <a:srgbClr val="89847F"/>
              </a:buClr>
              <a:buFont typeface="Arial"/>
              <a:defRPr sz="1800">
                <a:solidFill>
                  <a:srgbClr val="000000"/>
                </a:solidFill>
              </a:defRPr>
            </a:pPr>
            <a:r>
              <a:rPr sz="3800">
                <a:solidFill>
                  <a:srgbClr val="414141"/>
                </a:solidFill>
              </a:rPr>
              <a:t>How will you communicate with them differently?</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 name="Shape 175"/>
          <p:cNvSpPr>
            <a:spLocks noGrp="1"/>
          </p:cNvSpPr>
          <p:nvPr>
            <p:ph type="title"/>
          </p:nvPr>
        </p:nvSpPr>
        <p:spPr>
          <a:prstGeom prst="rect">
            <a:avLst/>
          </a:prstGeom>
        </p:spPr>
        <p:txBody>
          <a:bodyPr/>
          <a:lstStyle/>
          <a:p>
            <a:pPr lvl="0">
              <a:defRPr sz="1800">
                <a:solidFill>
                  <a:srgbClr val="000000"/>
                </a:solidFill>
              </a:defRPr>
            </a:pPr>
            <a:r>
              <a:rPr sz="7000">
                <a:solidFill>
                  <a:srgbClr val="D93E2B"/>
                </a:solidFill>
              </a:rPr>
              <a:t>Exercise: Think - Pair - Share</a:t>
            </a:r>
          </a:p>
        </p:txBody>
      </p:sp>
      <p:sp>
        <p:nvSpPr>
          <p:cNvPr id="176" name="Shape 176"/>
          <p:cNvSpPr>
            <a:spLocks noGrp="1"/>
          </p:cNvSpPr>
          <p:nvPr>
            <p:ph type="body" idx="1"/>
          </p:nvPr>
        </p:nvSpPr>
        <p:spPr>
          <a:prstGeom prst="rect">
            <a:avLst/>
          </a:prstGeom>
        </p:spPr>
        <p:txBody>
          <a:bodyPr/>
          <a:lstStyle/>
          <a:p>
            <a:pPr marL="416530" lvl="0" indent="-416530">
              <a:lnSpc>
                <a:spcPct val="100000"/>
              </a:lnSpc>
              <a:buClr>
                <a:srgbClr val="89847F"/>
              </a:buClr>
              <a:buFont typeface="Arial"/>
              <a:defRPr sz="1800">
                <a:solidFill>
                  <a:srgbClr val="000000"/>
                </a:solidFill>
              </a:defRPr>
            </a:pPr>
            <a:r>
              <a:rPr sz="3800">
                <a:solidFill>
                  <a:srgbClr val="414141"/>
                </a:solidFill>
              </a:rPr>
              <a:t>Think - Pair - Share your communicating style plan </a:t>
            </a:r>
          </a:p>
          <a:p>
            <a:pPr marL="416530" lvl="0" indent="-416530">
              <a:lnSpc>
                <a:spcPct val="100000"/>
              </a:lnSpc>
              <a:buClr>
                <a:srgbClr val="89847F"/>
              </a:buClr>
              <a:buFont typeface="Arial"/>
              <a:defRPr sz="1800">
                <a:solidFill>
                  <a:srgbClr val="000000"/>
                </a:solidFill>
              </a:defRPr>
            </a:pPr>
            <a:endParaRPr sz="3800">
              <a:solidFill>
                <a:srgbClr val="414141"/>
              </a:solidFill>
            </a:endParaRPr>
          </a:p>
          <a:p>
            <a:pPr marL="416530" lvl="0" indent="-416530">
              <a:lnSpc>
                <a:spcPct val="100000"/>
              </a:lnSpc>
              <a:buClr>
                <a:srgbClr val="89847F"/>
              </a:buClr>
              <a:buFont typeface="Arial"/>
              <a:defRPr sz="1800">
                <a:solidFill>
                  <a:srgbClr val="000000"/>
                </a:solidFill>
              </a:defRPr>
            </a:pPr>
            <a:r>
              <a:rPr sz="3800">
                <a:solidFill>
                  <a:srgbClr val="414141"/>
                </a:solidFill>
              </a:rPr>
              <a:t>Provide feedback and switch</a:t>
            </a:r>
          </a:p>
          <a:p>
            <a:pPr marL="416530" lvl="0" indent="-416530">
              <a:lnSpc>
                <a:spcPct val="100000"/>
              </a:lnSpc>
              <a:buClr>
                <a:srgbClr val="89847F"/>
              </a:buClr>
              <a:buFont typeface="Arial"/>
              <a:defRPr sz="1800">
                <a:solidFill>
                  <a:srgbClr val="000000"/>
                </a:solidFill>
              </a:defRPr>
            </a:pPr>
            <a:endParaRPr sz="3800">
              <a:solidFill>
                <a:srgbClr val="414141"/>
              </a:solidFill>
            </a:endParaRPr>
          </a:p>
          <a:p>
            <a:pPr marL="416530" lvl="0" indent="-416530">
              <a:lnSpc>
                <a:spcPct val="100000"/>
              </a:lnSpc>
              <a:buClr>
                <a:srgbClr val="89847F"/>
              </a:buClr>
              <a:buFont typeface="Arial"/>
              <a:defRPr sz="1800">
                <a:solidFill>
                  <a:srgbClr val="000000"/>
                </a:solidFill>
              </a:defRPr>
            </a:pPr>
            <a:r>
              <a:rPr sz="3800">
                <a:solidFill>
                  <a:srgbClr val="414141"/>
                </a:solidFill>
              </a:rPr>
              <a:t>Apply the perspective of others to your interactions with your colleagues</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 name="Shape 180"/>
          <p:cNvSpPr>
            <a:spLocks noGrp="1"/>
          </p:cNvSpPr>
          <p:nvPr>
            <p:ph type="title"/>
          </p:nvPr>
        </p:nvSpPr>
        <p:spPr>
          <a:prstGeom prst="rect">
            <a:avLst/>
          </a:prstGeom>
        </p:spPr>
        <p:txBody>
          <a:bodyPr/>
          <a:lstStyle/>
          <a:p>
            <a:pPr lvl="0">
              <a:defRPr sz="1800">
                <a:solidFill>
                  <a:srgbClr val="000000"/>
                </a:solidFill>
              </a:defRPr>
            </a:pPr>
            <a:r>
              <a:rPr sz="7000">
                <a:solidFill>
                  <a:srgbClr val="D93E2B"/>
                </a:solidFill>
              </a:rPr>
              <a:t>Where are we now?</a:t>
            </a:r>
          </a:p>
        </p:txBody>
      </p:sp>
      <p:sp>
        <p:nvSpPr>
          <p:cNvPr id="181" name="Shape 181"/>
          <p:cNvSpPr>
            <a:spLocks noGrp="1"/>
          </p:cNvSpPr>
          <p:nvPr>
            <p:ph type="body" idx="1"/>
          </p:nvPr>
        </p:nvSpPr>
        <p:spPr>
          <a:prstGeom prst="rect">
            <a:avLst/>
          </a:prstGeom>
        </p:spPr>
        <p:txBody>
          <a:bodyPr/>
          <a:lstStyle/>
          <a:p>
            <a:pPr marL="416530" lvl="0" indent="-416530">
              <a:buClr>
                <a:srgbClr val="89847F"/>
              </a:buClr>
              <a:buFont typeface="Arial"/>
              <a:defRPr sz="1800">
                <a:solidFill>
                  <a:srgbClr val="000000"/>
                </a:solidFill>
              </a:defRPr>
            </a:pPr>
            <a:r>
              <a:rPr sz="3800">
                <a:solidFill>
                  <a:srgbClr val="414141"/>
                </a:solidFill>
              </a:rPr>
              <a:t>Style is pervasive…</a:t>
            </a:r>
          </a:p>
          <a:p>
            <a:pPr marL="416530" lvl="0" indent="-416530">
              <a:buClr>
                <a:srgbClr val="89847F"/>
              </a:buClr>
              <a:buFont typeface="Arial"/>
              <a:defRPr sz="1800">
                <a:solidFill>
                  <a:srgbClr val="000000"/>
                </a:solidFill>
              </a:defRPr>
            </a:pPr>
            <a:r>
              <a:rPr sz="3800">
                <a:solidFill>
                  <a:srgbClr val="414141"/>
                </a:solidFill>
              </a:rPr>
              <a:t>Understand your strengths and blind spots</a:t>
            </a:r>
          </a:p>
          <a:p>
            <a:pPr marL="416530" lvl="0" indent="-416530">
              <a:buClr>
                <a:srgbClr val="89847F"/>
              </a:buClr>
              <a:buFont typeface="Arial"/>
              <a:defRPr sz="1800">
                <a:solidFill>
                  <a:srgbClr val="000000"/>
                </a:solidFill>
              </a:defRPr>
            </a:pPr>
            <a:r>
              <a:rPr sz="3800">
                <a:solidFill>
                  <a:srgbClr val="414141"/>
                </a:solidFill>
              </a:rPr>
              <a:t>Develop skill so you can stretch to meet others</a:t>
            </a:r>
          </a:p>
          <a:p>
            <a:pPr marL="416530" lvl="0" indent="-416530">
              <a:buClr>
                <a:srgbClr val="89847F"/>
              </a:buClr>
              <a:buFont typeface="Arial"/>
              <a:defRPr sz="1800">
                <a:solidFill>
                  <a:srgbClr val="000000"/>
                </a:solidFill>
              </a:defRPr>
            </a:pPr>
            <a:r>
              <a:rPr sz="3800">
                <a:solidFill>
                  <a:srgbClr val="414141"/>
                </a:solidFill>
              </a:rPr>
              <a:t>Apply this to all communication channels </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 name="Shape 183"/>
          <p:cNvSpPr>
            <a:spLocks noGrp="1"/>
          </p:cNvSpPr>
          <p:nvPr>
            <p:ph type="title"/>
          </p:nvPr>
        </p:nvSpPr>
        <p:spPr>
          <a:prstGeom prst="rect">
            <a:avLst/>
          </a:prstGeom>
        </p:spPr>
        <p:txBody>
          <a:bodyPr/>
          <a:lstStyle/>
          <a:p>
            <a:pPr lvl="0">
              <a:defRPr sz="1800">
                <a:solidFill>
                  <a:srgbClr val="000000"/>
                </a:solidFill>
              </a:defRPr>
            </a:pPr>
            <a:r>
              <a:rPr sz="7000">
                <a:solidFill>
                  <a:srgbClr val="D93E2B"/>
                </a:solidFill>
              </a:rPr>
              <a:t>YOUR ROLES MAY INCLUDE:</a:t>
            </a:r>
          </a:p>
        </p:txBody>
      </p:sp>
      <p:sp>
        <p:nvSpPr>
          <p:cNvPr id="184" name="Shape 184"/>
          <p:cNvSpPr>
            <a:spLocks noGrp="1"/>
          </p:cNvSpPr>
          <p:nvPr>
            <p:ph type="body" idx="1"/>
          </p:nvPr>
        </p:nvSpPr>
        <p:spPr>
          <a:prstGeom prst="rect">
            <a:avLst/>
          </a:prstGeom>
        </p:spPr>
        <p:txBody>
          <a:bodyPr/>
          <a:lstStyle/>
          <a:p>
            <a:pPr marL="416530" lvl="0" indent="-416530">
              <a:buClr>
                <a:srgbClr val="89847F"/>
              </a:buClr>
              <a:buFont typeface="Arial"/>
              <a:defRPr sz="1800">
                <a:solidFill>
                  <a:srgbClr val="000000"/>
                </a:solidFill>
              </a:defRPr>
            </a:pPr>
            <a:r>
              <a:rPr sz="3800">
                <a:solidFill>
                  <a:srgbClr val="414141"/>
                </a:solidFill>
              </a:rPr>
              <a:t>Manager</a:t>
            </a:r>
          </a:p>
          <a:p>
            <a:pPr marL="416530" lvl="0" indent="-416530">
              <a:buClr>
                <a:srgbClr val="89847F"/>
              </a:buClr>
              <a:buFont typeface="Arial"/>
              <a:defRPr sz="1800">
                <a:solidFill>
                  <a:srgbClr val="000000"/>
                </a:solidFill>
              </a:defRPr>
            </a:pPr>
            <a:r>
              <a:rPr sz="3800">
                <a:solidFill>
                  <a:srgbClr val="414141"/>
                </a:solidFill>
              </a:rPr>
              <a:t>Technical lead</a:t>
            </a:r>
          </a:p>
          <a:p>
            <a:pPr marL="416530" lvl="0" indent="-416530">
              <a:buClr>
                <a:srgbClr val="89847F"/>
              </a:buClr>
              <a:buFont typeface="Arial"/>
              <a:defRPr sz="1800">
                <a:solidFill>
                  <a:srgbClr val="000000"/>
                </a:solidFill>
              </a:defRPr>
            </a:pPr>
            <a:r>
              <a:rPr sz="3800">
                <a:solidFill>
                  <a:srgbClr val="414141"/>
                </a:solidFill>
              </a:rPr>
              <a:t>Cross-functional team leader</a:t>
            </a:r>
          </a:p>
          <a:p>
            <a:pPr marL="416530" lvl="0" indent="-416530">
              <a:buClr>
                <a:srgbClr val="89847F"/>
              </a:buClr>
              <a:buFont typeface="Arial"/>
              <a:defRPr sz="1800">
                <a:solidFill>
                  <a:srgbClr val="000000"/>
                </a:solidFill>
              </a:defRPr>
            </a:pPr>
            <a:r>
              <a:rPr sz="3800">
                <a:solidFill>
                  <a:srgbClr val="414141"/>
                </a:solidFill>
              </a:rPr>
              <a:t>Peer coach</a:t>
            </a:r>
          </a:p>
          <a:p>
            <a:pPr marL="416530" lvl="0" indent="-416530">
              <a:buClr>
                <a:srgbClr val="89847F"/>
              </a:buClr>
              <a:buFont typeface="Arial"/>
              <a:defRPr sz="1800">
                <a:solidFill>
                  <a:srgbClr val="000000"/>
                </a:solidFill>
              </a:defRPr>
            </a:pPr>
            <a:r>
              <a:rPr sz="3800">
                <a:solidFill>
                  <a:srgbClr val="414141"/>
                </a:solidFill>
              </a:rPr>
              <a:t>What else?</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Shape 54"/>
          <p:cNvSpPr>
            <a:spLocks noGrp="1"/>
          </p:cNvSpPr>
          <p:nvPr>
            <p:ph type="title"/>
          </p:nvPr>
        </p:nvSpPr>
        <p:spPr>
          <a:prstGeom prst="rect">
            <a:avLst/>
          </a:prstGeom>
        </p:spPr>
        <p:txBody>
          <a:bodyPr/>
          <a:lstStyle>
            <a:lvl1pPr defTabSz="578358">
              <a:spcBef>
                <a:spcPts val="1500"/>
              </a:spcBef>
              <a:defRPr sz="6930"/>
            </a:lvl1pPr>
          </a:lstStyle>
          <a:p>
            <a:pPr lvl="0">
              <a:defRPr sz="1800">
                <a:solidFill>
                  <a:srgbClr val="000000"/>
                </a:solidFill>
              </a:defRPr>
            </a:pPr>
            <a:r>
              <a:rPr sz="6930">
                <a:solidFill>
                  <a:srgbClr val="D93E2B"/>
                </a:solidFill>
              </a:rPr>
              <a:t>Why interpersonal communication? </a:t>
            </a:r>
          </a:p>
        </p:txBody>
      </p:sp>
      <p:sp>
        <p:nvSpPr>
          <p:cNvPr id="55" name="Shape 55"/>
          <p:cNvSpPr/>
          <p:nvPr/>
        </p:nvSpPr>
        <p:spPr>
          <a:xfrm>
            <a:off x="533400" y="5969000"/>
            <a:ext cx="11938000" cy="6096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spcBef>
                <a:spcPts val="1200"/>
              </a:spcBef>
              <a:defRPr sz="3000" i="1"/>
            </a:lvl1pPr>
          </a:lstStyle>
          <a:p>
            <a:pPr lvl="0">
              <a:defRPr sz="1800" i="0">
                <a:solidFill>
                  <a:srgbClr val="000000"/>
                </a:solidFill>
              </a:defRPr>
            </a:pPr>
            <a:r>
              <a:rPr sz="3000" i="1">
                <a:solidFill>
                  <a:srgbClr val="414141"/>
                </a:solidFill>
              </a:rPr>
              <a:t>– General Colin Powell</a:t>
            </a:r>
          </a:p>
        </p:txBody>
      </p:sp>
      <p:sp>
        <p:nvSpPr>
          <p:cNvPr id="56" name="Shape 56"/>
          <p:cNvSpPr/>
          <p:nvPr/>
        </p:nvSpPr>
        <p:spPr>
          <a:xfrm>
            <a:off x="1270000" y="3644900"/>
            <a:ext cx="10464800" cy="19304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sz="3600"/>
            </a:lvl1pPr>
          </a:lstStyle>
          <a:p>
            <a:pPr lvl="0">
              <a:defRPr sz="1800">
                <a:solidFill>
                  <a:srgbClr val="000000"/>
                </a:solidFill>
              </a:defRPr>
            </a:pPr>
            <a:r>
              <a:rPr sz="3600">
                <a:solidFill>
                  <a:srgbClr val="414141"/>
                </a:solidFill>
              </a:rPr>
              <a:t>“Great leaders are almost always great simplifiers, who can cut through argument, debate, and doubt to offer a solution everybody can understand.”</a:t>
            </a: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 name="Shape 188"/>
          <p:cNvSpPr>
            <a:spLocks noGrp="1"/>
          </p:cNvSpPr>
          <p:nvPr>
            <p:ph type="title"/>
          </p:nvPr>
        </p:nvSpPr>
        <p:spPr>
          <a:prstGeom prst="rect">
            <a:avLst/>
          </a:prstGeom>
        </p:spPr>
        <p:txBody>
          <a:bodyPr/>
          <a:lstStyle/>
          <a:p>
            <a:pPr lvl="0">
              <a:defRPr sz="1800">
                <a:solidFill>
                  <a:srgbClr val="000000"/>
                </a:solidFill>
              </a:defRPr>
            </a:pPr>
            <a:r>
              <a:rPr sz="7000">
                <a:solidFill>
                  <a:srgbClr val="D93E2B"/>
                </a:solidFill>
              </a:rPr>
              <a:t>4.  Channels</a:t>
            </a:r>
          </a:p>
        </p:txBody>
      </p:sp>
      <p:sp>
        <p:nvSpPr>
          <p:cNvPr id="189" name="Shape 189"/>
          <p:cNvSpPr>
            <a:spLocks noGrp="1"/>
          </p:cNvSpPr>
          <p:nvPr>
            <p:ph type="body" idx="1"/>
          </p:nvPr>
        </p:nvSpPr>
        <p:spPr>
          <a:prstGeom prst="rect">
            <a:avLst/>
          </a:prstGeom>
        </p:spPr>
        <p:txBody>
          <a:bodyPr/>
          <a:lstStyle/>
          <a:p>
            <a:pPr marL="416530" lvl="0" indent="-416530">
              <a:buClr>
                <a:srgbClr val="89847F"/>
              </a:buClr>
              <a:buFont typeface="Arial"/>
              <a:defRPr sz="1800">
                <a:solidFill>
                  <a:srgbClr val="000000"/>
                </a:solidFill>
              </a:defRPr>
            </a:pPr>
            <a:r>
              <a:rPr sz="3800">
                <a:solidFill>
                  <a:srgbClr val="414141"/>
                </a:solidFill>
              </a:rPr>
              <a:t>One-on-one conversations</a:t>
            </a:r>
          </a:p>
          <a:p>
            <a:pPr marL="416530" lvl="0" indent="-416530">
              <a:spcBef>
                <a:spcPts val="500"/>
              </a:spcBef>
              <a:buClr>
                <a:srgbClr val="89847F"/>
              </a:buClr>
              <a:buFont typeface="Arial"/>
              <a:defRPr sz="1800">
                <a:solidFill>
                  <a:srgbClr val="000000"/>
                </a:solidFill>
              </a:defRPr>
            </a:pPr>
            <a:r>
              <a:rPr sz="3800">
                <a:solidFill>
                  <a:srgbClr val="414141"/>
                </a:solidFill>
              </a:rPr>
              <a:t>Team meetings</a:t>
            </a:r>
          </a:p>
          <a:p>
            <a:pPr marL="416530" lvl="0" indent="-416530">
              <a:spcBef>
                <a:spcPts val="500"/>
              </a:spcBef>
              <a:buClr>
                <a:srgbClr val="89847F"/>
              </a:buClr>
              <a:buFont typeface="Arial"/>
              <a:defRPr sz="1800">
                <a:solidFill>
                  <a:srgbClr val="000000"/>
                </a:solidFill>
              </a:defRPr>
            </a:pPr>
            <a:r>
              <a:rPr sz="3800">
                <a:solidFill>
                  <a:srgbClr val="414141"/>
                </a:solidFill>
              </a:rPr>
              <a:t>Large group presentations to your division</a:t>
            </a:r>
          </a:p>
          <a:p>
            <a:pPr marL="416530" lvl="0" indent="-416530">
              <a:spcBef>
                <a:spcPts val="500"/>
              </a:spcBef>
              <a:buClr>
                <a:srgbClr val="89847F"/>
              </a:buClr>
              <a:buFont typeface="Arial"/>
              <a:defRPr sz="1800">
                <a:solidFill>
                  <a:srgbClr val="000000"/>
                </a:solidFill>
              </a:defRPr>
            </a:pPr>
            <a:r>
              <a:rPr sz="3800">
                <a:solidFill>
                  <a:srgbClr val="414141"/>
                </a:solidFill>
              </a:rPr>
              <a:t>Email message to campus</a:t>
            </a:r>
          </a:p>
          <a:p>
            <a:pPr marL="416530" lvl="0" indent="-416530">
              <a:spcBef>
                <a:spcPts val="500"/>
              </a:spcBef>
              <a:buClr>
                <a:srgbClr val="89847F"/>
              </a:buClr>
              <a:buFont typeface="Arial"/>
              <a:defRPr sz="1800">
                <a:solidFill>
                  <a:srgbClr val="000000"/>
                </a:solidFill>
              </a:defRPr>
            </a:pPr>
            <a:r>
              <a:rPr sz="3800">
                <a:solidFill>
                  <a:srgbClr val="414141"/>
                </a:solidFill>
              </a:rPr>
              <a:t>What else?</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3" name="pasted-image.tif"/>
          <p:cNvPicPr/>
          <p:nvPr/>
        </p:nvPicPr>
        <p:blipFill>
          <a:blip r:embed="rId3">
            <a:extLst/>
          </a:blip>
          <a:stretch>
            <a:fillRect/>
          </a:stretch>
        </p:blipFill>
        <p:spPr>
          <a:xfrm>
            <a:off x="36768" y="22509"/>
            <a:ext cx="12931264" cy="9708582"/>
          </a:xfrm>
          <a:prstGeom prst="rect">
            <a:avLst/>
          </a:prstGeom>
          <a:ln w="12700">
            <a:miter lim="400000"/>
          </a:ln>
        </p:spPr>
      </p:pic>
      <p:sp>
        <p:nvSpPr>
          <p:cNvPr id="194" name="Shape 194"/>
          <p:cNvSpPr/>
          <p:nvPr/>
        </p:nvSpPr>
        <p:spPr>
          <a:xfrm>
            <a:off x="11315341" y="8461090"/>
            <a:ext cx="1270001" cy="12700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a:miter lim="400000"/>
          </a:ln>
        </p:spPr>
        <p:txBody>
          <a:bodyPr lIns="0" tIns="0" rIns="0" bIns="0" anchor="ctr"/>
          <a:lstStyle/>
          <a:p>
            <a:pPr lvl="0">
              <a:defRPr sz="3200">
                <a:solidFill>
                  <a:srgbClr val="FFFFFF"/>
                </a:solidFill>
                <a:effectLst>
                  <a:outerShdw blurRad="25400" dist="33948" dir="2700000" rotWithShape="0">
                    <a:srgbClr val="3B3936"/>
                  </a:outerShdw>
                </a:effectLst>
              </a:defRPr>
            </a:pPr>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 name="Shape 198"/>
          <p:cNvSpPr>
            <a:spLocks noGrp="1"/>
          </p:cNvSpPr>
          <p:nvPr>
            <p:ph type="title"/>
          </p:nvPr>
        </p:nvSpPr>
        <p:spPr>
          <a:prstGeom prst="rect">
            <a:avLst/>
          </a:prstGeom>
        </p:spPr>
        <p:txBody>
          <a:bodyPr/>
          <a:lstStyle>
            <a:lvl1pPr defTabSz="461518">
              <a:spcBef>
                <a:spcPts val="1200"/>
              </a:spcBef>
              <a:defRPr sz="5530"/>
            </a:lvl1pPr>
          </a:lstStyle>
          <a:p>
            <a:pPr lvl="0">
              <a:defRPr sz="1800">
                <a:solidFill>
                  <a:srgbClr val="000000"/>
                </a:solidFill>
              </a:defRPr>
            </a:pPr>
            <a:r>
              <a:rPr sz="5530">
                <a:solidFill>
                  <a:srgbClr val="D93E2B"/>
                </a:solidFill>
              </a:rPr>
              <a:t>Apply styles to your communicating channels</a:t>
            </a:r>
          </a:p>
        </p:txBody>
      </p:sp>
      <p:sp>
        <p:nvSpPr>
          <p:cNvPr id="199" name="Shape 199"/>
          <p:cNvSpPr>
            <a:spLocks noGrp="1"/>
          </p:cNvSpPr>
          <p:nvPr>
            <p:ph type="body" idx="1"/>
          </p:nvPr>
        </p:nvSpPr>
        <p:spPr>
          <a:prstGeom prst="rect">
            <a:avLst/>
          </a:prstGeom>
        </p:spPr>
        <p:txBody>
          <a:bodyPr/>
          <a:lstStyle/>
          <a:p>
            <a:pPr marL="295736" lvl="0" indent="-295736" defTabSz="414781">
              <a:buClr>
                <a:srgbClr val="89847F"/>
              </a:buClr>
              <a:buFont typeface="Arial"/>
              <a:defRPr sz="1800">
                <a:solidFill>
                  <a:srgbClr val="000000"/>
                </a:solidFill>
              </a:defRPr>
            </a:pPr>
            <a:r>
              <a:rPr sz="2698" b="1">
                <a:solidFill>
                  <a:srgbClr val="414141"/>
                </a:solidFill>
              </a:rPr>
              <a:t>Message</a:t>
            </a:r>
            <a:r>
              <a:rPr sz="2698">
                <a:solidFill>
                  <a:srgbClr val="414141"/>
                </a:solidFill>
              </a:rPr>
              <a:t>. What are my messages?</a:t>
            </a:r>
          </a:p>
          <a:p>
            <a:pPr marL="623255" lvl="1" indent="-298643" defTabSz="414781">
              <a:buClr>
                <a:srgbClr val="89847F"/>
              </a:buClr>
              <a:buSzPct val="100000"/>
              <a:buFont typeface="Arial"/>
              <a:buChar char="-"/>
              <a:defRPr sz="1800">
                <a:solidFill>
                  <a:srgbClr val="000000"/>
                </a:solidFill>
              </a:defRPr>
            </a:pPr>
            <a:r>
              <a:rPr sz="2698">
                <a:solidFill>
                  <a:srgbClr val="414141"/>
                </a:solidFill>
              </a:rPr>
              <a:t>Which one is the most important?</a:t>
            </a:r>
          </a:p>
          <a:p>
            <a:pPr marL="295736" lvl="0" indent="-295736" defTabSz="414781">
              <a:buClr>
                <a:srgbClr val="89847F"/>
              </a:buClr>
              <a:buFont typeface="Arial"/>
              <a:defRPr sz="1800">
                <a:solidFill>
                  <a:srgbClr val="000000"/>
                </a:solidFill>
              </a:defRPr>
            </a:pPr>
            <a:r>
              <a:rPr sz="2698" b="1">
                <a:solidFill>
                  <a:srgbClr val="414141"/>
                </a:solidFill>
              </a:rPr>
              <a:t>Audience</a:t>
            </a:r>
            <a:r>
              <a:rPr sz="2698">
                <a:solidFill>
                  <a:srgbClr val="414141"/>
                </a:solidFill>
              </a:rPr>
              <a:t>. To whom am I talking?</a:t>
            </a:r>
          </a:p>
          <a:p>
            <a:pPr marL="623255" lvl="1" indent="-298643" defTabSz="414781">
              <a:buClr>
                <a:srgbClr val="89847F"/>
              </a:buClr>
              <a:buSzPct val="100000"/>
              <a:buFont typeface="Arial"/>
              <a:buChar char="-"/>
              <a:defRPr sz="1800">
                <a:solidFill>
                  <a:srgbClr val="000000"/>
                </a:solidFill>
              </a:defRPr>
            </a:pPr>
            <a:r>
              <a:rPr sz="2698">
                <a:solidFill>
                  <a:srgbClr val="414141"/>
                </a:solidFill>
              </a:rPr>
              <a:t>What keeps them up at night?</a:t>
            </a:r>
          </a:p>
          <a:p>
            <a:pPr marL="623255" lvl="1" indent="-298643" defTabSz="414781">
              <a:buClr>
                <a:srgbClr val="89847F"/>
              </a:buClr>
              <a:buSzPct val="100000"/>
              <a:buFont typeface="Arial"/>
              <a:buChar char="-"/>
              <a:defRPr sz="1800">
                <a:solidFill>
                  <a:srgbClr val="000000"/>
                </a:solidFill>
              </a:defRPr>
            </a:pPr>
            <a:r>
              <a:rPr sz="2698">
                <a:solidFill>
                  <a:srgbClr val="414141"/>
                </a:solidFill>
              </a:rPr>
              <a:t>Why do they care about my message? “WIFM?”</a:t>
            </a:r>
          </a:p>
          <a:p>
            <a:pPr marL="295736" lvl="0" indent="-295736" defTabSz="414781">
              <a:buClr>
                <a:srgbClr val="89847F"/>
              </a:buClr>
              <a:buFont typeface="Arial"/>
              <a:defRPr sz="1800">
                <a:solidFill>
                  <a:srgbClr val="000000"/>
                </a:solidFill>
              </a:defRPr>
            </a:pPr>
            <a:r>
              <a:rPr sz="2698">
                <a:solidFill>
                  <a:srgbClr val="414141"/>
                </a:solidFill>
              </a:rPr>
              <a:t>What’s my </a:t>
            </a:r>
            <a:r>
              <a:rPr sz="2698" b="1">
                <a:solidFill>
                  <a:srgbClr val="414141"/>
                </a:solidFill>
              </a:rPr>
              <a:t>story</a:t>
            </a:r>
            <a:r>
              <a:rPr sz="2698">
                <a:solidFill>
                  <a:srgbClr val="414141"/>
                </a:solidFill>
              </a:rPr>
              <a:t>.</a:t>
            </a:r>
          </a:p>
          <a:p>
            <a:pPr marL="623255" lvl="1" indent="-298643" defTabSz="414781">
              <a:buClr>
                <a:srgbClr val="89847F"/>
              </a:buClr>
              <a:buSzPct val="100000"/>
              <a:buFont typeface="Arial"/>
              <a:buChar char="-"/>
              <a:defRPr sz="1800">
                <a:solidFill>
                  <a:srgbClr val="000000"/>
                </a:solidFill>
              </a:defRPr>
            </a:pPr>
            <a:r>
              <a:rPr sz="2698">
                <a:solidFill>
                  <a:srgbClr val="414141"/>
                </a:solidFill>
              </a:rPr>
              <a:t>What will reach them and bring them to my message?</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5" name="Group 205"/>
          <p:cNvGrpSpPr/>
          <p:nvPr/>
        </p:nvGrpSpPr>
        <p:grpSpPr>
          <a:xfrm>
            <a:off x="6692900" y="2565400"/>
            <a:ext cx="5842000" cy="6680200"/>
            <a:chOff x="-127000" y="-88900"/>
            <a:chExt cx="5842000" cy="6680200"/>
          </a:xfrm>
        </p:grpSpPr>
        <p:pic>
          <p:nvPicPr>
            <p:cNvPr id="204" name="pasted-image.tif"/>
            <p:cNvPicPr/>
            <p:nvPr/>
          </p:nvPicPr>
          <p:blipFill>
            <a:blip r:embed="rId2">
              <a:extLst/>
            </a:blip>
            <a:srcRect t="6569" b="6569"/>
            <a:stretch>
              <a:fillRect/>
            </a:stretch>
          </p:blipFill>
          <p:spPr>
            <a:xfrm>
              <a:off x="0" y="0"/>
              <a:ext cx="5588000" cy="6350000"/>
            </a:xfrm>
            <a:prstGeom prst="rect">
              <a:avLst/>
            </a:prstGeom>
            <a:ln>
              <a:noFill/>
            </a:ln>
            <a:effectLst/>
          </p:spPr>
        </p:pic>
        <p:pic>
          <p:nvPicPr>
            <p:cNvPr id="203" name="Picture 202"/>
            <p:cNvPicPr/>
            <p:nvPr/>
          </p:nvPicPr>
          <p:blipFill>
            <a:blip r:embed="rId3">
              <a:extLst/>
            </a:blip>
            <a:stretch>
              <a:fillRect/>
            </a:stretch>
          </p:blipFill>
          <p:spPr>
            <a:xfrm>
              <a:off x="-127000" y="-88900"/>
              <a:ext cx="5842000" cy="6680200"/>
            </a:xfrm>
            <a:prstGeom prst="rect">
              <a:avLst/>
            </a:prstGeom>
            <a:effectLst/>
          </p:spPr>
        </p:pic>
      </p:grpSp>
      <p:sp>
        <p:nvSpPr>
          <p:cNvPr id="206" name="Shape 206"/>
          <p:cNvSpPr>
            <a:spLocks noGrp="1"/>
          </p:cNvSpPr>
          <p:nvPr>
            <p:ph type="title"/>
          </p:nvPr>
        </p:nvSpPr>
        <p:spPr>
          <a:prstGeom prst="rect">
            <a:avLst/>
          </a:prstGeom>
        </p:spPr>
        <p:txBody>
          <a:bodyPr/>
          <a:lstStyle/>
          <a:p>
            <a:pPr lvl="0">
              <a:defRPr sz="1800">
                <a:solidFill>
                  <a:srgbClr val="000000"/>
                </a:solidFill>
              </a:defRPr>
            </a:pPr>
            <a:r>
              <a:rPr sz="7000">
                <a:solidFill>
                  <a:srgbClr val="D93E2B"/>
                </a:solidFill>
              </a:rPr>
              <a:t>Where will this have impact?</a:t>
            </a:r>
          </a:p>
        </p:txBody>
      </p:sp>
      <p:sp>
        <p:nvSpPr>
          <p:cNvPr id="207" name="Shape 207"/>
          <p:cNvSpPr>
            <a:spLocks noGrp="1"/>
          </p:cNvSpPr>
          <p:nvPr>
            <p:ph type="body" idx="1"/>
          </p:nvPr>
        </p:nvSpPr>
        <p:spPr>
          <a:prstGeom prst="rect">
            <a:avLst/>
          </a:prstGeom>
        </p:spPr>
        <p:txBody>
          <a:bodyPr/>
          <a:lstStyle/>
          <a:p>
            <a:pPr marL="442216" lvl="0" indent="-442216" defTabSz="484886">
              <a:lnSpc>
                <a:spcPct val="200000"/>
              </a:lnSpc>
              <a:spcBef>
                <a:spcPts val="0"/>
              </a:spcBef>
              <a:buClr>
                <a:srgbClr val="89847F"/>
              </a:buClr>
              <a:buSzPct val="60000"/>
              <a:defRPr sz="1800">
                <a:solidFill>
                  <a:srgbClr val="000000"/>
                </a:solidFill>
              </a:defRPr>
            </a:pPr>
            <a:r>
              <a:rPr sz="3154">
                <a:solidFill>
                  <a:srgbClr val="414141"/>
                </a:solidFill>
              </a:rPr>
              <a:t>Work environment</a:t>
            </a:r>
          </a:p>
          <a:p>
            <a:pPr marL="442216" lvl="0" indent="-442216" defTabSz="484886">
              <a:lnSpc>
                <a:spcPct val="200000"/>
              </a:lnSpc>
              <a:spcBef>
                <a:spcPts val="0"/>
              </a:spcBef>
              <a:buClr>
                <a:srgbClr val="89847F"/>
              </a:buClr>
              <a:buSzPct val="60000"/>
              <a:defRPr sz="1800">
                <a:solidFill>
                  <a:srgbClr val="000000"/>
                </a:solidFill>
              </a:defRPr>
            </a:pPr>
            <a:r>
              <a:rPr sz="3154">
                <a:solidFill>
                  <a:srgbClr val="414141"/>
                </a:solidFill>
              </a:rPr>
              <a:t>Collaboration</a:t>
            </a:r>
          </a:p>
          <a:p>
            <a:pPr marL="442216" lvl="0" indent="-442216" defTabSz="484886">
              <a:lnSpc>
                <a:spcPct val="200000"/>
              </a:lnSpc>
              <a:spcBef>
                <a:spcPts val="0"/>
              </a:spcBef>
              <a:buClr>
                <a:srgbClr val="89847F"/>
              </a:buClr>
              <a:buSzPct val="60000"/>
              <a:defRPr sz="1800">
                <a:solidFill>
                  <a:srgbClr val="000000"/>
                </a:solidFill>
              </a:defRPr>
            </a:pPr>
            <a:r>
              <a:rPr sz="3154">
                <a:solidFill>
                  <a:srgbClr val="414141"/>
                </a:solidFill>
              </a:rPr>
              <a:t>Teamwork and team building</a:t>
            </a:r>
          </a:p>
          <a:p>
            <a:pPr marL="442216" lvl="0" indent="-442216" defTabSz="484886">
              <a:lnSpc>
                <a:spcPct val="200000"/>
              </a:lnSpc>
              <a:spcBef>
                <a:spcPts val="0"/>
              </a:spcBef>
              <a:buClr>
                <a:srgbClr val="89847F"/>
              </a:buClr>
              <a:buSzPct val="60000"/>
              <a:defRPr sz="1800">
                <a:solidFill>
                  <a:srgbClr val="000000"/>
                </a:solidFill>
              </a:defRPr>
            </a:pPr>
            <a:r>
              <a:rPr sz="3154">
                <a:solidFill>
                  <a:srgbClr val="414141"/>
                </a:solidFill>
              </a:rPr>
              <a:t>Projects</a:t>
            </a:r>
          </a:p>
          <a:p>
            <a:pPr marL="442216" lvl="0" indent="-442216" defTabSz="484886">
              <a:lnSpc>
                <a:spcPct val="200000"/>
              </a:lnSpc>
              <a:spcBef>
                <a:spcPts val="0"/>
              </a:spcBef>
              <a:buClr>
                <a:srgbClr val="89847F"/>
              </a:buClr>
              <a:buSzPct val="60000"/>
              <a:defRPr sz="1800">
                <a:solidFill>
                  <a:srgbClr val="000000"/>
                </a:solidFill>
              </a:defRPr>
            </a:pPr>
            <a:r>
              <a:rPr sz="3154">
                <a:solidFill>
                  <a:srgbClr val="414141"/>
                </a:solidFill>
              </a:rPr>
              <a:t>Customer Service</a:t>
            </a:r>
          </a:p>
          <a:p>
            <a:pPr marL="442216" lvl="0" indent="-442216" defTabSz="484886">
              <a:lnSpc>
                <a:spcPct val="200000"/>
              </a:lnSpc>
              <a:spcBef>
                <a:spcPts val="0"/>
              </a:spcBef>
              <a:buClr>
                <a:srgbClr val="89847F"/>
              </a:buClr>
              <a:buSzPct val="60000"/>
              <a:defRPr sz="1800">
                <a:solidFill>
                  <a:srgbClr val="000000"/>
                </a:solidFill>
              </a:defRPr>
            </a:pPr>
            <a:r>
              <a:rPr sz="3154">
                <a:solidFill>
                  <a:srgbClr val="414141"/>
                </a:solidFill>
              </a:rPr>
              <a:t>Other areas…</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 name="Shape 209"/>
          <p:cNvSpPr>
            <a:spLocks noGrp="1"/>
          </p:cNvSpPr>
          <p:nvPr>
            <p:ph type="title"/>
          </p:nvPr>
        </p:nvSpPr>
        <p:spPr>
          <a:prstGeom prst="rect">
            <a:avLst/>
          </a:prstGeom>
        </p:spPr>
        <p:txBody>
          <a:bodyPr/>
          <a:lstStyle/>
          <a:p>
            <a:pPr lvl="0">
              <a:defRPr sz="1800">
                <a:solidFill>
                  <a:srgbClr val="000000"/>
                </a:solidFill>
              </a:defRPr>
            </a:pPr>
            <a:r>
              <a:rPr sz="7000">
                <a:solidFill>
                  <a:srgbClr val="D93E2B"/>
                </a:solidFill>
              </a:rPr>
              <a:t>Reflect</a:t>
            </a:r>
          </a:p>
        </p:txBody>
      </p:sp>
      <p:sp>
        <p:nvSpPr>
          <p:cNvPr id="210" name="Shape 210"/>
          <p:cNvSpPr>
            <a:spLocks noGrp="1"/>
          </p:cNvSpPr>
          <p:nvPr>
            <p:ph type="body" idx="1"/>
          </p:nvPr>
        </p:nvSpPr>
        <p:spPr>
          <a:prstGeom prst="rect">
            <a:avLst/>
          </a:prstGeom>
        </p:spPr>
        <p:txBody>
          <a:bodyPr/>
          <a:lstStyle/>
          <a:p>
            <a:pPr marL="0" lvl="0" indent="0">
              <a:buClr>
                <a:srgbClr val="46532E"/>
              </a:buClr>
              <a:buSzTx/>
              <a:buFontTx/>
              <a:buNone/>
              <a:defRPr sz="1800">
                <a:solidFill>
                  <a:srgbClr val="000000"/>
                </a:solidFill>
              </a:defRPr>
            </a:pPr>
            <a:r>
              <a:rPr sz="3800">
                <a:solidFill>
                  <a:srgbClr val="414141"/>
                </a:solidFill>
              </a:rPr>
              <a:t>Within 2 weeks…</a:t>
            </a:r>
          </a:p>
          <a:p>
            <a:pPr marL="886968" lvl="1" indent="-420624">
              <a:buClr>
                <a:srgbClr val="89847F"/>
              </a:buClr>
              <a:buFont typeface="Arial"/>
              <a:defRPr sz="1800">
                <a:solidFill>
                  <a:srgbClr val="000000"/>
                </a:solidFill>
              </a:defRPr>
            </a:pPr>
            <a:r>
              <a:rPr sz="3800">
                <a:solidFill>
                  <a:srgbClr val="414141"/>
                </a:solidFill>
              </a:rPr>
              <a:t>How will I begin?</a:t>
            </a:r>
          </a:p>
          <a:p>
            <a:pPr marL="886968" lvl="1" indent="-420624">
              <a:buClr>
                <a:srgbClr val="89847F"/>
              </a:buClr>
              <a:buFont typeface="Arial"/>
              <a:defRPr sz="1800">
                <a:solidFill>
                  <a:srgbClr val="000000"/>
                </a:solidFill>
              </a:defRPr>
            </a:pPr>
            <a:r>
              <a:rPr sz="3800">
                <a:solidFill>
                  <a:srgbClr val="414141"/>
                </a:solidFill>
              </a:rPr>
              <a:t>Who will I ask for support?</a:t>
            </a:r>
          </a:p>
          <a:p>
            <a:pPr marL="886968" lvl="1" indent="-420624">
              <a:buClr>
                <a:srgbClr val="89847F"/>
              </a:buClr>
              <a:buFont typeface="Arial"/>
              <a:defRPr sz="1800">
                <a:solidFill>
                  <a:srgbClr val="000000"/>
                </a:solidFill>
              </a:defRPr>
            </a:pPr>
            <a:r>
              <a:rPr sz="3800">
                <a:solidFill>
                  <a:srgbClr val="414141"/>
                </a:solidFill>
              </a:rPr>
              <a:t>What is the first thing I will do?</a:t>
            </a:r>
          </a:p>
          <a:p>
            <a:pPr marL="886968" lvl="1" indent="-420624">
              <a:buClr>
                <a:srgbClr val="89847F"/>
              </a:buClr>
              <a:buFont typeface="Arial"/>
              <a:defRPr sz="1800">
                <a:solidFill>
                  <a:srgbClr val="000000"/>
                </a:solidFill>
              </a:defRPr>
            </a:pPr>
            <a:r>
              <a:rPr sz="3800">
                <a:solidFill>
                  <a:srgbClr val="414141"/>
                </a:solidFill>
              </a:rPr>
              <a:t>On what date will I review this?</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 name="Shape 214"/>
          <p:cNvSpPr>
            <a:spLocks noGrp="1"/>
          </p:cNvSpPr>
          <p:nvPr>
            <p:ph type="title"/>
          </p:nvPr>
        </p:nvSpPr>
        <p:spPr>
          <a:prstGeom prst="rect">
            <a:avLst/>
          </a:prstGeom>
        </p:spPr>
        <p:txBody>
          <a:bodyPr/>
          <a:lstStyle/>
          <a:p>
            <a:pPr lvl="0">
              <a:defRPr sz="1800">
                <a:solidFill>
                  <a:srgbClr val="000000"/>
                </a:solidFill>
              </a:defRPr>
            </a:pPr>
            <a:r>
              <a:rPr sz="7000">
                <a:solidFill>
                  <a:srgbClr val="D93E2B"/>
                </a:solidFill>
              </a:rPr>
              <a:t>Next steps… </a:t>
            </a:r>
          </a:p>
        </p:txBody>
      </p:sp>
      <p:sp>
        <p:nvSpPr>
          <p:cNvPr id="215" name="Shape 215"/>
          <p:cNvSpPr>
            <a:spLocks noGrp="1"/>
          </p:cNvSpPr>
          <p:nvPr>
            <p:ph type="body" idx="1"/>
          </p:nvPr>
        </p:nvSpPr>
        <p:spPr>
          <a:prstGeom prst="rect">
            <a:avLst/>
          </a:prstGeom>
        </p:spPr>
        <p:txBody>
          <a:bodyPr/>
          <a:lstStyle/>
          <a:p>
            <a:pPr marL="416530" lvl="0" indent="-416530">
              <a:buClr>
                <a:srgbClr val="89847F"/>
              </a:buClr>
              <a:buFont typeface="Arial"/>
              <a:defRPr sz="1800">
                <a:solidFill>
                  <a:srgbClr val="000000"/>
                </a:solidFill>
              </a:defRPr>
            </a:pPr>
            <a:r>
              <a:rPr sz="3800">
                <a:solidFill>
                  <a:srgbClr val="414141"/>
                </a:solidFill>
              </a:rPr>
              <a:t>3x5 card </a:t>
            </a:r>
          </a:p>
          <a:p>
            <a:pPr marL="416530" lvl="0" indent="-416530">
              <a:spcBef>
                <a:spcPts val="500"/>
              </a:spcBef>
              <a:buClr>
                <a:srgbClr val="89847F"/>
              </a:buClr>
              <a:buFont typeface="Arial"/>
              <a:defRPr sz="1800">
                <a:solidFill>
                  <a:srgbClr val="000000"/>
                </a:solidFill>
              </a:defRPr>
            </a:pPr>
            <a:r>
              <a:rPr sz="3800">
                <a:solidFill>
                  <a:srgbClr val="414141"/>
                </a:solidFill>
              </a:rPr>
              <a:t>Be specific </a:t>
            </a:r>
          </a:p>
          <a:p>
            <a:pPr marL="416530" lvl="0" indent="-416530">
              <a:spcBef>
                <a:spcPts val="500"/>
              </a:spcBef>
              <a:buClr>
                <a:srgbClr val="89847F"/>
              </a:buClr>
              <a:buFont typeface="Arial"/>
              <a:defRPr sz="1800">
                <a:solidFill>
                  <a:srgbClr val="000000"/>
                </a:solidFill>
              </a:defRPr>
            </a:pPr>
            <a:r>
              <a:rPr sz="3800">
                <a:solidFill>
                  <a:srgbClr val="414141"/>
                </a:solidFill>
              </a:rPr>
              <a:t>Self-address an envelope</a:t>
            </a:r>
          </a:p>
          <a:p>
            <a:pPr marL="416530" lvl="0" indent="-416530">
              <a:spcBef>
                <a:spcPts val="500"/>
              </a:spcBef>
              <a:buClr>
                <a:srgbClr val="89847F"/>
              </a:buClr>
              <a:buFont typeface="Arial"/>
              <a:defRPr sz="1800">
                <a:solidFill>
                  <a:srgbClr val="000000"/>
                </a:solidFill>
              </a:defRPr>
            </a:pPr>
            <a:r>
              <a:rPr sz="3800">
                <a:solidFill>
                  <a:srgbClr val="414141"/>
                </a:solidFill>
              </a:rPr>
              <a:t>Hand it in</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 name="Shape 217"/>
          <p:cNvSpPr>
            <a:spLocks noGrp="1"/>
          </p:cNvSpPr>
          <p:nvPr>
            <p:ph type="title"/>
          </p:nvPr>
        </p:nvSpPr>
        <p:spPr>
          <a:prstGeom prst="rect">
            <a:avLst/>
          </a:prstGeom>
        </p:spPr>
        <p:txBody>
          <a:bodyPr/>
          <a:lstStyle/>
          <a:p>
            <a:pPr lvl="0">
              <a:defRPr sz="1800">
                <a:solidFill>
                  <a:srgbClr val="000000"/>
                </a:solidFill>
              </a:defRPr>
            </a:pPr>
            <a:r>
              <a:rPr sz="7000">
                <a:solidFill>
                  <a:srgbClr val="D93E2B"/>
                </a:solidFill>
              </a:rPr>
              <a:t>Learning more…</a:t>
            </a:r>
          </a:p>
        </p:txBody>
      </p:sp>
      <p:sp>
        <p:nvSpPr>
          <p:cNvPr id="218" name="Shape 218"/>
          <p:cNvSpPr>
            <a:spLocks noGrp="1"/>
          </p:cNvSpPr>
          <p:nvPr>
            <p:ph type="body" idx="1"/>
          </p:nvPr>
        </p:nvSpPr>
        <p:spPr>
          <a:prstGeom prst="rect">
            <a:avLst/>
          </a:prstGeom>
        </p:spPr>
        <p:txBody>
          <a:bodyPr/>
          <a:lstStyle/>
          <a:p>
            <a:pPr marL="416530" lvl="0" indent="-416530">
              <a:buClr>
                <a:srgbClr val="89847F"/>
              </a:buClr>
              <a:buFont typeface="Arial"/>
              <a:defRPr sz="1800">
                <a:solidFill>
                  <a:srgbClr val="000000"/>
                </a:solidFill>
              </a:defRPr>
            </a:pPr>
            <a:r>
              <a:rPr sz="3800">
                <a:solidFill>
                  <a:srgbClr val="414141"/>
                </a:solidFill>
              </a:rPr>
              <a:t>Material we generated together</a:t>
            </a:r>
          </a:p>
          <a:p>
            <a:pPr marL="416530" lvl="0" indent="-416530">
              <a:spcBef>
                <a:spcPts val="500"/>
              </a:spcBef>
              <a:buClr>
                <a:srgbClr val="89847F"/>
              </a:buClr>
              <a:buFont typeface="Arial"/>
              <a:defRPr sz="1800">
                <a:solidFill>
                  <a:srgbClr val="000000"/>
                </a:solidFill>
              </a:defRPr>
            </a:pPr>
            <a:r>
              <a:rPr sz="3800">
                <a:solidFill>
                  <a:srgbClr val="414141"/>
                </a:solidFill>
              </a:rPr>
              <a:t>Resources (tap your faculty!)</a:t>
            </a:r>
          </a:p>
          <a:p>
            <a:pPr marL="416530" lvl="0" indent="-416530">
              <a:spcBef>
                <a:spcPts val="500"/>
              </a:spcBef>
              <a:buClr>
                <a:srgbClr val="89847F"/>
              </a:buClr>
              <a:buFont typeface="Arial"/>
              <a:defRPr sz="1800">
                <a:solidFill>
                  <a:srgbClr val="000000"/>
                </a:solidFill>
              </a:defRPr>
            </a:pPr>
            <a:r>
              <a:rPr sz="3800">
                <a:solidFill>
                  <a:srgbClr val="414141"/>
                </a:solidFill>
              </a:rPr>
              <a:t>Additional questions</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 name="Shape 220"/>
          <p:cNvSpPr>
            <a:spLocks noGrp="1"/>
          </p:cNvSpPr>
          <p:nvPr>
            <p:ph type="title"/>
          </p:nvPr>
        </p:nvSpPr>
        <p:spPr>
          <a:prstGeom prst="rect">
            <a:avLst/>
          </a:prstGeom>
        </p:spPr>
        <p:txBody>
          <a:bodyPr/>
          <a:lstStyle/>
          <a:p>
            <a:pPr lvl="0">
              <a:defRPr sz="1800">
                <a:solidFill>
                  <a:srgbClr val="000000"/>
                </a:solidFill>
              </a:defRPr>
            </a:pPr>
            <a:r>
              <a:rPr sz="7000">
                <a:solidFill>
                  <a:srgbClr val="D93E2B"/>
                </a:solidFill>
              </a:rPr>
              <a:t>LUNCH</a:t>
            </a:r>
          </a:p>
        </p:txBody>
      </p:sp>
      <p:sp>
        <p:nvSpPr>
          <p:cNvPr id="221" name="Shape 221"/>
          <p:cNvSpPr>
            <a:spLocks noGrp="1"/>
          </p:cNvSpPr>
          <p:nvPr>
            <p:ph type="body" idx="1"/>
          </p:nvPr>
        </p:nvSpPr>
        <p:spPr>
          <a:prstGeom prst="rect">
            <a:avLst/>
          </a:prstGeom>
        </p:spPr>
        <p:txBody>
          <a:bodyPr/>
          <a:lstStyle/>
          <a:p>
            <a:pPr marL="457200" lvl="0" indent="-457200">
              <a:lnSpc>
                <a:spcPct val="100000"/>
              </a:lnSpc>
              <a:buClr>
                <a:srgbClr val="89847F"/>
              </a:buClr>
              <a:buFontTx/>
              <a:defRPr sz="1800">
                <a:solidFill>
                  <a:srgbClr val="000000"/>
                </a:solidFill>
              </a:defRPr>
            </a:pPr>
            <a:r>
              <a:rPr sz="3800">
                <a:solidFill>
                  <a:srgbClr val="414141"/>
                </a:solidFill>
              </a:rPr>
              <a:t>Dig deeper… </a:t>
            </a:r>
          </a:p>
          <a:p>
            <a:pPr marL="457200" lvl="0" indent="-457200">
              <a:lnSpc>
                <a:spcPct val="100000"/>
              </a:lnSpc>
              <a:buClr>
                <a:srgbClr val="89847F"/>
              </a:buClr>
              <a:buFontTx/>
              <a:defRPr sz="1800">
                <a:solidFill>
                  <a:srgbClr val="000000"/>
                </a:solidFill>
              </a:defRPr>
            </a:pPr>
            <a:endParaRPr sz="3800">
              <a:solidFill>
                <a:srgbClr val="414141"/>
              </a:solidFill>
            </a:endParaRPr>
          </a:p>
          <a:p>
            <a:pPr marL="457200" lvl="0" indent="-457200">
              <a:lnSpc>
                <a:spcPct val="100000"/>
              </a:lnSpc>
              <a:buClr>
                <a:srgbClr val="89847F"/>
              </a:buClr>
              <a:buFontTx/>
              <a:defRPr sz="1800">
                <a:solidFill>
                  <a:srgbClr val="000000"/>
                </a:solidFill>
              </a:defRPr>
            </a:pPr>
            <a:r>
              <a:rPr sz="3800">
                <a:solidFill>
                  <a:srgbClr val="414141"/>
                </a:solidFill>
              </a:rPr>
              <a:t>Find someone from the group who shares a different communicating style under stress</a:t>
            </a:r>
          </a:p>
          <a:p>
            <a:pPr marL="457200" lvl="0" indent="-457200">
              <a:lnSpc>
                <a:spcPct val="100000"/>
              </a:lnSpc>
              <a:buClr>
                <a:srgbClr val="89847F"/>
              </a:buClr>
              <a:buFontTx/>
              <a:defRPr sz="1800">
                <a:solidFill>
                  <a:srgbClr val="000000"/>
                </a:solidFill>
              </a:defRPr>
            </a:pPr>
            <a:endParaRPr sz="3800">
              <a:solidFill>
                <a:srgbClr val="414141"/>
              </a:solidFill>
            </a:endParaRPr>
          </a:p>
          <a:p>
            <a:pPr marL="457200" lvl="0" indent="-457200">
              <a:lnSpc>
                <a:spcPct val="100000"/>
              </a:lnSpc>
              <a:buClr>
                <a:srgbClr val="89847F"/>
              </a:buClr>
              <a:buFontTx/>
              <a:defRPr sz="1800">
                <a:solidFill>
                  <a:srgbClr val="000000"/>
                </a:solidFill>
              </a:defRPr>
            </a:pPr>
            <a:r>
              <a:rPr sz="3800">
                <a:solidFill>
                  <a:srgbClr val="414141"/>
                </a:solidFill>
              </a:rPr>
              <a:t>Learn from them by exchanging a story about a time when you were feeling stressed out and could have communicated more effectively</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Shape 58"/>
          <p:cNvSpPr>
            <a:spLocks noGrp="1"/>
          </p:cNvSpPr>
          <p:nvPr>
            <p:ph type="title"/>
          </p:nvPr>
        </p:nvSpPr>
        <p:spPr>
          <a:prstGeom prst="rect">
            <a:avLst/>
          </a:prstGeom>
        </p:spPr>
        <p:txBody>
          <a:bodyPr/>
          <a:lstStyle>
            <a:lvl1pPr defTabSz="578358">
              <a:spcBef>
                <a:spcPts val="1500"/>
              </a:spcBef>
              <a:defRPr sz="6930"/>
            </a:lvl1pPr>
          </a:lstStyle>
          <a:p>
            <a:pPr lvl="0">
              <a:defRPr sz="1800">
                <a:solidFill>
                  <a:srgbClr val="000000"/>
                </a:solidFill>
              </a:defRPr>
            </a:pPr>
            <a:r>
              <a:rPr sz="6930">
                <a:solidFill>
                  <a:srgbClr val="D93E2B"/>
                </a:solidFill>
              </a:rPr>
              <a:t>Why interpersonal communication? </a:t>
            </a:r>
          </a:p>
        </p:txBody>
      </p:sp>
      <p:sp>
        <p:nvSpPr>
          <p:cNvPr id="59" name="Shape 59"/>
          <p:cNvSpPr/>
          <p:nvPr/>
        </p:nvSpPr>
        <p:spPr>
          <a:xfrm>
            <a:off x="533400" y="5969000"/>
            <a:ext cx="11938000" cy="6096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spcBef>
                <a:spcPts val="1200"/>
              </a:spcBef>
              <a:defRPr sz="3000" i="1"/>
            </a:lvl1pPr>
          </a:lstStyle>
          <a:p>
            <a:pPr lvl="0">
              <a:defRPr sz="1800" i="0">
                <a:solidFill>
                  <a:srgbClr val="000000"/>
                </a:solidFill>
              </a:defRPr>
            </a:pPr>
            <a:r>
              <a:rPr sz="3000" i="1">
                <a:solidFill>
                  <a:srgbClr val="414141"/>
                </a:solidFill>
              </a:rPr>
              <a:t>– Roger Sessions (attributed to Albert Einstein)</a:t>
            </a:r>
          </a:p>
        </p:txBody>
      </p:sp>
      <p:sp>
        <p:nvSpPr>
          <p:cNvPr id="60" name="Shape 60"/>
          <p:cNvSpPr/>
          <p:nvPr/>
        </p:nvSpPr>
        <p:spPr>
          <a:xfrm>
            <a:off x="1270000" y="3949700"/>
            <a:ext cx="10464800" cy="13208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defRPr sz="1800">
                <a:solidFill>
                  <a:srgbClr val="000000"/>
                </a:solidFill>
              </a:defRPr>
            </a:pPr>
            <a:r>
              <a:rPr sz="3600">
                <a:solidFill>
                  <a:srgbClr val="414141"/>
                </a:solidFill>
              </a:rPr>
              <a:t>“Everything should be as simple as it can be </a:t>
            </a:r>
            <a:br>
              <a:rPr sz="3600">
                <a:solidFill>
                  <a:srgbClr val="414141"/>
                </a:solidFill>
              </a:rPr>
            </a:br>
            <a:r>
              <a:rPr sz="3600">
                <a:solidFill>
                  <a:srgbClr val="414141"/>
                </a:solidFill>
              </a:rPr>
              <a:t>but not simpler.” </a:t>
            </a:r>
          </a:p>
        </p:txBody>
      </p:sp>
    </p:spTree>
  </p:cSld>
  <p:clrMapOvr>
    <a:masterClrMapping/>
  </p:clrMapOvr>
  <p:transition xmlns:p14="http://schemas.microsoft.com/office/powerpoint/2010/main" spd="med">
    <p:dissolve/>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Shape 64"/>
          <p:cNvSpPr>
            <a:spLocks noGrp="1"/>
          </p:cNvSpPr>
          <p:nvPr>
            <p:ph type="title"/>
          </p:nvPr>
        </p:nvSpPr>
        <p:spPr>
          <a:prstGeom prst="rect">
            <a:avLst/>
          </a:prstGeom>
        </p:spPr>
        <p:txBody>
          <a:bodyPr/>
          <a:lstStyle/>
          <a:p>
            <a:pPr lvl="0">
              <a:defRPr sz="1800">
                <a:solidFill>
                  <a:srgbClr val="000000"/>
                </a:solidFill>
              </a:defRPr>
            </a:pPr>
            <a:r>
              <a:rPr sz="7000">
                <a:solidFill>
                  <a:srgbClr val="D93E2B"/>
                </a:solidFill>
              </a:rPr>
              <a:t>Exercise: Think - Pair - Share</a:t>
            </a:r>
          </a:p>
        </p:txBody>
      </p:sp>
      <p:sp>
        <p:nvSpPr>
          <p:cNvPr id="65" name="Shape 65"/>
          <p:cNvSpPr>
            <a:spLocks noGrp="1"/>
          </p:cNvSpPr>
          <p:nvPr>
            <p:ph type="body" idx="1"/>
          </p:nvPr>
        </p:nvSpPr>
        <p:spPr>
          <a:prstGeom prst="rect">
            <a:avLst/>
          </a:prstGeom>
        </p:spPr>
        <p:txBody>
          <a:bodyPr/>
          <a:lstStyle/>
          <a:p>
            <a:pPr marL="416530" lvl="0" indent="-416530">
              <a:buClr>
                <a:srgbClr val="89847F"/>
              </a:buClr>
              <a:buSzPct val="50000"/>
              <a:buFont typeface="Arial"/>
              <a:buChar char="✤"/>
              <a:defRPr sz="1800">
                <a:solidFill>
                  <a:srgbClr val="000000"/>
                </a:solidFill>
              </a:defRPr>
            </a:pPr>
            <a:r>
              <a:rPr sz="3800">
                <a:solidFill>
                  <a:srgbClr val="414141"/>
                </a:solidFill>
              </a:rPr>
              <a:t>Think about one </a:t>
            </a:r>
            <a:r>
              <a:rPr sz="3800" i="1">
                <a:solidFill>
                  <a:srgbClr val="414141"/>
                </a:solidFill>
              </a:rPr>
              <a:t>interpersonal communication</a:t>
            </a:r>
            <a:r>
              <a:rPr sz="3800">
                <a:solidFill>
                  <a:srgbClr val="414141"/>
                </a:solidFill>
              </a:rPr>
              <a:t> problem you have had.</a:t>
            </a:r>
          </a:p>
          <a:p>
            <a:pPr marL="416530" lvl="0" indent="-416530">
              <a:buClr>
                <a:srgbClr val="89847F"/>
              </a:buClr>
              <a:buSzPct val="50000"/>
              <a:buFont typeface="Arial"/>
              <a:buChar char="✤"/>
              <a:defRPr sz="1800">
                <a:solidFill>
                  <a:srgbClr val="000000"/>
                </a:solidFill>
              </a:defRPr>
            </a:pPr>
            <a:r>
              <a:rPr sz="3800">
                <a:solidFill>
                  <a:srgbClr val="414141"/>
                </a:solidFill>
              </a:rPr>
              <a:t>Did you identify the source of the problem?</a:t>
            </a:r>
          </a:p>
          <a:p>
            <a:pPr marL="416530" lvl="0" indent="-416530">
              <a:buClr>
                <a:srgbClr val="89847F"/>
              </a:buClr>
              <a:buSzPct val="50000"/>
              <a:buFont typeface="Arial"/>
              <a:buChar char="✤"/>
              <a:defRPr sz="1800">
                <a:solidFill>
                  <a:srgbClr val="000000"/>
                </a:solidFill>
              </a:defRPr>
            </a:pPr>
            <a:r>
              <a:rPr sz="3800">
                <a:solidFill>
                  <a:srgbClr val="414141"/>
                </a:solidFill>
              </a:rPr>
              <a:t>Did you reduce future occurrences of the problem?</a:t>
            </a:r>
          </a:p>
        </p:txBody>
      </p:sp>
    </p:spTree>
  </p:cSld>
  <p:clrMapOvr>
    <a:masterClrMapping/>
  </p:clrMapOvr>
  <p:transition xmlns:p14="http://schemas.microsoft.com/office/powerpoint/2010/main" spd="med">
    <p:dissolve/>
  </p:transitio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Shape 69"/>
          <p:cNvSpPr>
            <a:spLocks noGrp="1"/>
          </p:cNvSpPr>
          <p:nvPr>
            <p:ph type="title"/>
          </p:nvPr>
        </p:nvSpPr>
        <p:spPr>
          <a:prstGeom prst="rect">
            <a:avLst/>
          </a:prstGeom>
        </p:spPr>
        <p:txBody>
          <a:bodyPr/>
          <a:lstStyle/>
          <a:p>
            <a:pPr lvl="0">
              <a:defRPr sz="1800">
                <a:solidFill>
                  <a:srgbClr val="000000"/>
                </a:solidFill>
              </a:defRPr>
            </a:pPr>
            <a:r>
              <a:rPr sz="7000">
                <a:solidFill>
                  <a:srgbClr val="D93E2B"/>
                </a:solidFill>
              </a:rPr>
              <a:t>Agenda</a:t>
            </a:r>
          </a:p>
        </p:txBody>
      </p:sp>
      <p:sp>
        <p:nvSpPr>
          <p:cNvPr id="70" name="Shape 70"/>
          <p:cNvSpPr>
            <a:spLocks noGrp="1"/>
          </p:cNvSpPr>
          <p:nvPr>
            <p:ph type="body" idx="1"/>
          </p:nvPr>
        </p:nvSpPr>
        <p:spPr>
          <a:prstGeom prst="rect">
            <a:avLst/>
          </a:prstGeom>
        </p:spPr>
        <p:txBody>
          <a:bodyPr/>
          <a:lstStyle/>
          <a:p>
            <a:pPr marL="416530" lvl="0" indent="-416530">
              <a:buClr>
                <a:srgbClr val="89847F"/>
              </a:buClr>
              <a:buFont typeface="Arial"/>
              <a:buChar char="✤"/>
              <a:defRPr sz="1800">
                <a:solidFill>
                  <a:srgbClr val="000000"/>
                </a:solidFill>
              </a:defRPr>
            </a:pPr>
            <a:r>
              <a:rPr sz="3800">
                <a:solidFill>
                  <a:srgbClr val="414141"/>
                </a:solidFill>
              </a:rPr>
              <a:t>Your communicating styles</a:t>
            </a:r>
          </a:p>
          <a:p>
            <a:pPr marL="416530" lvl="0" indent="-416530">
              <a:buClr>
                <a:srgbClr val="89847F"/>
              </a:buClr>
              <a:buFont typeface="Arial"/>
              <a:buChar char="✤"/>
              <a:defRPr sz="1800">
                <a:solidFill>
                  <a:srgbClr val="000000"/>
                </a:solidFill>
              </a:defRPr>
            </a:pPr>
            <a:r>
              <a:rPr sz="3800">
                <a:solidFill>
                  <a:srgbClr val="414141"/>
                </a:solidFill>
              </a:rPr>
              <a:t>Improving your perspective </a:t>
            </a:r>
          </a:p>
          <a:p>
            <a:pPr marL="416530" lvl="0" indent="-416530">
              <a:buClr>
                <a:srgbClr val="89847F"/>
              </a:buClr>
              <a:buFont typeface="Arial"/>
              <a:buChar char="✤"/>
              <a:defRPr sz="1800">
                <a:solidFill>
                  <a:srgbClr val="000000"/>
                </a:solidFill>
              </a:defRPr>
            </a:pPr>
            <a:r>
              <a:rPr sz="3800">
                <a:solidFill>
                  <a:srgbClr val="414141"/>
                </a:solidFill>
              </a:rPr>
              <a:t>Context and adaptability</a:t>
            </a:r>
          </a:p>
          <a:p>
            <a:pPr marL="416530" lvl="0" indent="-416530">
              <a:buClr>
                <a:srgbClr val="89847F"/>
              </a:buClr>
              <a:buFont typeface="Arial"/>
              <a:buChar char="✤"/>
              <a:defRPr sz="1800">
                <a:solidFill>
                  <a:srgbClr val="000000"/>
                </a:solidFill>
              </a:defRPr>
            </a:pPr>
            <a:r>
              <a:rPr sz="3800">
                <a:solidFill>
                  <a:srgbClr val="414141"/>
                </a:solidFill>
              </a:rPr>
              <a:t>Communication channels</a:t>
            </a:r>
          </a:p>
        </p:txBody>
      </p:sp>
    </p:spTree>
  </p:cSld>
  <p:clrMapOvr>
    <a:masterClrMapping/>
  </p:clrMapOvr>
  <p:transition xmlns:p14="http://schemas.microsoft.com/office/powerpoint/2010/main" spd="med">
    <p:dissolve/>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 name="pasted-image.tif"/>
          <p:cNvPicPr/>
          <p:nvPr/>
        </p:nvPicPr>
        <p:blipFill>
          <a:blip r:embed="rId3">
            <a:extLst/>
          </a:blip>
          <a:stretch>
            <a:fillRect/>
          </a:stretch>
        </p:blipFill>
        <p:spPr>
          <a:xfrm>
            <a:off x="36768" y="22509"/>
            <a:ext cx="12931264" cy="9708582"/>
          </a:xfrm>
          <a:prstGeom prst="rect">
            <a:avLst/>
          </a:prstGeom>
          <a:ln w="12700">
            <a:miter lim="400000"/>
          </a:ln>
        </p:spPr>
      </p:pic>
      <p:sp>
        <p:nvSpPr>
          <p:cNvPr id="75" name="Shape 75"/>
          <p:cNvSpPr/>
          <p:nvPr/>
        </p:nvSpPr>
        <p:spPr>
          <a:xfrm>
            <a:off x="11315341" y="8461090"/>
            <a:ext cx="1270001" cy="12700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a:miter lim="400000"/>
          </a:ln>
        </p:spPr>
        <p:txBody>
          <a:bodyPr lIns="0" tIns="0" rIns="0" bIns="0" anchor="ctr"/>
          <a:lstStyle/>
          <a:p>
            <a:pPr lvl="0">
              <a:defRPr sz="3200">
                <a:solidFill>
                  <a:srgbClr val="FFFFFF"/>
                </a:solidFill>
                <a:effectLst>
                  <a:outerShdw blurRad="25400" dist="33948" dir="2700000" rotWithShape="0">
                    <a:srgbClr val="3B3936"/>
                  </a:outerShdw>
                </a:effectLst>
              </a:defRPr>
            </a:pPr>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Shape 79"/>
          <p:cNvSpPr>
            <a:spLocks noGrp="1"/>
          </p:cNvSpPr>
          <p:nvPr>
            <p:ph type="title"/>
          </p:nvPr>
        </p:nvSpPr>
        <p:spPr>
          <a:prstGeom prst="rect">
            <a:avLst/>
          </a:prstGeom>
        </p:spPr>
        <p:txBody>
          <a:bodyPr/>
          <a:lstStyle/>
          <a:p>
            <a:pPr lvl="0">
              <a:defRPr sz="1800">
                <a:solidFill>
                  <a:srgbClr val="000000"/>
                </a:solidFill>
              </a:defRPr>
            </a:pPr>
            <a:r>
              <a:rPr sz="7000">
                <a:solidFill>
                  <a:srgbClr val="D93E2B"/>
                </a:solidFill>
              </a:rPr>
              <a:t>1.  Communicating Styles</a:t>
            </a:r>
          </a:p>
        </p:txBody>
      </p:sp>
      <p:sp>
        <p:nvSpPr>
          <p:cNvPr id="80" name="Shape 80"/>
          <p:cNvSpPr>
            <a:spLocks noGrp="1"/>
          </p:cNvSpPr>
          <p:nvPr>
            <p:ph type="body" idx="1"/>
          </p:nvPr>
        </p:nvSpPr>
        <p:spPr>
          <a:prstGeom prst="rect">
            <a:avLst/>
          </a:prstGeom>
        </p:spPr>
        <p:txBody>
          <a:bodyPr/>
          <a:lstStyle/>
          <a:p>
            <a:pPr marL="416530" lvl="0" indent="-416530">
              <a:buClr>
                <a:srgbClr val="89847F"/>
              </a:buClr>
              <a:buFont typeface="Arial"/>
              <a:buChar char="✤"/>
              <a:defRPr sz="1800">
                <a:solidFill>
                  <a:srgbClr val="000000"/>
                </a:solidFill>
              </a:defRPr>
            </a:pPr>
            <a:r>
              <a:rPr sz="3800">
                <a:solidFill>
                  <a:srgbClr val="414141"/>
                </a:solidFill>
              </a:rPr>
              <a:t>Many ways to think about communicating styles </a:t>
            </a:r>
          </a:p>
          <a:p>
            <a:pPr marL="416530" lvl="0" indent="-416530">
              <a:buClr>
                <a:srgbClr val="89847F"/>
              </a:buClr>
              <a:buFont typeface="Arial"/>
              <a:buChar char="✤"/>
              <a:defRPr sz="1800">
                <a:solidFill>
                  <a:srgbClr val="000000"/>
                </a:solidFill>
              </a:defRPr>
            </a:pPr>
            <a:r>
              <a:rPr sz="3800">
                <a:solidFill>
                  <a:srgbClr val="414141"/>
                </a:solidFill>
              </a:rPr>
              <a:t>Identifying your style helps you understand others </a:t>
            </a:r>
          </a:p>
          <a:p>
            <a:pPr marL="416530" lvl="0" indent="-416530">
              <a:buClr>
                <a:srgbClr val="89847F"/>
              </a:buClr>
              <a:buFont typeface="Arial"/>
              <a:buChar char="✤"/>
              <a:defRPr sz="1800">
                <a:solidFill>
                  <a:srgbClr val="000000"/>
                </a:solidFill>
              </a:defRPr>
            </a:pPr>
            <a:r>
              <a:rPr sz="3800">
                <a:solidFill>
                  <a:srgbClr val="414141"/>
                </a:solidFill>
              </a:rPr>
              <a:t>Identifying your style improves communications </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Shape 84"/>
          <p:cNvSpPr>
            <a:spLocks noGrp="1"/>
          </p:cNvSpPr>
          <p:nvPr>
            <p:ph type="title"/>
          </p:nvPr>
        </p:nvSpPr>
        <p:spPr>
          <a:prstGeom prst="rect">
            <a:avLst/>
          </a:prstGeom>
        </p:spPr>
        <p:txBody>
          <a:bodyPr/>
          <a:lstStyle/>
          <a:p>
            <a:pPr lvl="0">
              <a:defRPr sz="1800">
                <a:solidFill>
                  <a:srgbClr val="000000"/>
                </a:solidFill>
              </a:defRPr>
            </a:pPr>
            <a:r>
              <a:rPr sz="7000">
                <a:solidFill>
                  <a:srgbClr val="D93E2B"/>
                </a:solidFill>
              </a:rPr>
              <a:t>Exercise: Survey</a:t>
            </a:r>
          </a:p>
        </p:txBody>
      </p:sp>
      <p:sp>
        <p:nvSpPr>
          <p:cNvPr id="85" name="Shape 85"/>
          <p:cNvSpPr>
            <a:spLocks noGrp="1"/>
          </p:cNvSpPr>
          <p:nvPr>
            <p:ph type="body" idx="1"/>
          </p:nvPr>
        </p:nvSpPr>
        <p:spPr>
          <a:prstGeom prst="rect">
            <a:avLst/>
          </a:prstGeom>
        </p:spPr>
        <p:txBody>
          <a:bodyPr/>
          <a:lstStyle/>
          <a:p>
            <a:pPr marL="391538" lvl="0" indent="-391538" defTabSz="549148">
              <a:buClr>
                <a:srgbClr val="89847F"/>
              </a:buClr>
              <a:buFont typeface="Arial"/>
              <a:buChar char="✤"/>
              <a:defRPr sz="1800">
                <a:solidFill>
                  <a:srgbClr val="000000"/>
                </a:solidFill>
              </a:defRPr>
            </a:pPr>
            <a:r>
              <a:rPr sz="3572" i="1">
                <a:solidFill>
                  <a:srgbClr val="414141"/>
                </a:solidFill>
              </a:rPr>
              <a:t>Communicating Styles Technology</a:t>
            </a:r>
            <a:r>
              <a:rPr sz="3572">
                <a:solidFill>
                  <a:srgbClr val="414141"/>
                </a:solidFill>
              </a:rPr>
              <a:t> by Dr. Paul Mok </a:t>
            </a:r>
          </a:p>
          <a:p>
            <a:pPr marL="391538" lvl="0" indent="-391538" defTabSz="549148">
              <a:buClr>
                <a:srgbClr val="89847F"/>
              </a:buClr>
              <a:buFont typeface="Arial"/>
              <a:buChar char="✤"/>
              <a:defRPr sz="1800">
                <a:solidFill>
                  <a:srgbClr val="000000"/>
                </a:solidFill>
              </a:defRPr>
            </a:pPr>
            <a:r>
              <a:rPr sz="3572">
                <a:solidFill>
                  <a:srgbClr val="414141"/>
                </a:solidFill>
              </a:rPr>
              <a:t>Patented tool based on personality typology of Carl Jung </a:t>
            </a:r>
          </a:p>
          <a:p>
            <a:pPr marL="391538" lvl="0" indent="-391538" defTabSz="549148">
              <a:lnSpc>
                <a:spcPct val="100000"/>
              </a:lnSpc>
              <a:buClr>
                <a:srgbClr val="89847F"/>
              </a:buClr>
              <a:buFont typeface="Arial"/>
              <a:buChar char="✤"/>
              <a:defRPr sz="1800">
                <a:solidFill>
                  <a:srgbClr val="000000"/>
                </a:solidFill>
              </a:defRPr>
            </a:pPr>
            <a:r>
              <a:rPr sz="3572">
                <a:solidFill>
                  <a:srgbClr val="414141"/>
                </a:solidFill>
              </a:rPr>
              <a:t>Administered to 4+ million people in 5,000+ orgs </a:t>
            </a:r>
          </a:p>
          <a:p>
            <a:pPr marL="391538" lvl="0" indent="-391538" defTabSz="549148">
              <a:lnSpc>
                <a:spcPct val="100000"/>
              </a:lnSpc>
              <a:buClr>
                <a:srgbClr val="89847F"/>
              </a:buClr>
              <a:buFont typeface="Arial"/>
              <a:buChar char="✤"/>
              <a:defRPr sz="1800">
                <a:solidFill>
                  <a:srgbClr val="000000"/>
                </a:solidFill>
              </a:defRPr>
            </a:pPr>
            <a:endParaRPr sz="3572">
              <a:solidFill>
                <a:srgbClr val="414141"/>
              </a:solidFill>
            </a:endParaRPr>
          </a:p>
          <a:p>
            <a:pPr marL="391538" lvl="0" indent="-391538" defTabSz="549148">
              <a:lnSpc>
                <a:spcPct val="100000"/>
              </a:lnSpc>
              <a:buClr>
                <a:srgbClr val="89847F"/>
              </a:buClr>
              <a:buFont typeface="Arial"/>
              <a:buChar char="✤"/>
              <a:defRPr sz="1800">
                <a:solidFill>
                  <a:srgbClr val="000000"/>
                </a:solidFill>
              </a:defRPr>
            </a:pPr>
            <a:r>
              <a:rPr sz="3572">
                <a:solidFill>
                  <a:srgbClr val="414141"/>
                </a:solidFill>
              </a:rPr>
              <a:t>Used for training, development, conflict management, &amp; team-building</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New_Template4">
  <a:themeElements>
    <a:clrScheme name="New_Template4">
      <a:dk1>
        <a:srgbClr val="414141"/>
      </a:dk1>
      <a:lt1>
        <a:srgbClr val="FFFFFF"/>
      </a:lt1>
      <a:dk2>
        <a:srgbClr val="66635F"/>
      </a:dk2>
      <a:lt2>
        <a:srgbClr val="C9C3BA"/>
      </a:lt2>
      <a:accent1>
        <a:srgbClr val="738FAF"/>
      </a:accent1>
      <a:accent2>
        <a:srgbClr val="74B6A8"/>
      </a:accent2>
      <a:accent3>
        <a:srgbClr val="A0AA69"/>
      </a:accent3>
      <a:accent4>
        <a:srgbClr val="CBA968"/>
      </a:accent4>
      <a:accent5>
        <a:srgbClr val="D08A7A"/>
      </a:accent5>
      <a:accent6>
        <a:srgbClr val="9E95A9"/>
      </a:accent6>
      <a:hlink>
        <a:srgbClr val="0000FF"/>
      </a:hlink>
      <a:folHlink>
        <a:srgbClr val="FF00FF"/>
      </a:folHlink>
    </a:clrScheme>
    <a:fontScheme name="New_Template4">
      <a:majorFont>
        <a:latin typeface="Bodoni SvtyTwo ITC TT-Book"/>
        <a:ea typeface="Bodoni SvtyTwo ITC TT-Book"/>
        <a:cs typeface="Bodoni SvtyTwo ITC TT-Book"/>
      </a:majorFont>
      <a:minorFont>
        <a:latin typeface="Bodoni SvtyTwo ITC TT-Book"/>
        <a:ea typeface="Bodoni SvtyTwo ITC TT-Book"/>
        <a:cs typeface="Bodoni SvtyTwo ITC TT-Book"/>
      </a:minorFont>
    </a:fontScheme>
    <a:fmtScheme name="New_Template4">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outerShdw blurRad="25400" dist="33948" dir="2700000" rotWithShape="0">
                <a:srgbClr val="3B3936"/>
              </a:outerShdw>
            </a:effectLst>
            <a:uFillTx/>
            <a:latin typeface="Palatino"/>
            <a:ea typeface="Palatino"/>
            <a:cs typeface="Palatino"/>
            <a:sym typeface="Palatino"/>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414141"/>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2400" b="0" i="0" u="none" strike="noStrike" cap="none" spc="0" normalizeH="0" baseline="0">
            <a:ln>
              <a:noFill/>
            </a:ln>
            <a:solidFill>
              <a:srgbClr val="414141"/>
            </a:solidFill>
            <a:effectLst/>
            <a:uFillTx/>
            <a:latin typeface="Palatino"/>
            <a:ea typeface="Palatino"/>
            <a:cs typeface="Palatino"/>
            <a:sym typeface="Palatino"/>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New_Template4">
  <a:themeElements>
    <a:clrScheme name="New_Template4">
      <a:dk1>
        <a:srgbClr val="000000"/>
      </a:dk1>
      <a:lt1>
        <a:srgbClr val="FFFFFF"/>
      </a:lt1>
      <a:dk2>
        <a:srgbClr val="66635F"/>
      </a:dk2>
      <a:lt2>
        <a:srgbClr val="C9C3BA"/>
      </a:lt2>
      <a:accent1>
        <a:srgbClr val="738FAF"/>
      </a:accent1>
      <a:accent2>
        <a:srgbClr val="74B6A8"/>
      </a:accent2>
      <a:accent3>
        <a:srgbClr val="A0AA69"/>
      </a:accent3>
      <a:accent4>
        <a:srgbClr val="CBA968"/>
      </a:accent4>
      <a:accent5>
        <a:srgbClr val="D08A7A"/>
      </a:accent5>
      <a:accent6>
        <a:srgbClr val="9E95A9"/>
      </a:accent6>
      <a:hlink>
        <a:srgbClr val="0000FF"/>
      </a:hlink>
      <a:folHlink>
        <a:srgbClr val="FF00FF"/>
      </a:folHlink>
    </a:clrScheme>
    <a:fontScheme name="New_Template4">
      <a:majorFont>
        <a:latin typeface="Bodoni SvtyTwo ITC TT-Book"/>
        <a:ea typeface="Bodoni SvtyTwo ITC TT-Book"/>
        <a:cs typeface="Bodoni SvtyTwo ITC TT-Book"/>
      </a:majorFont>
      <a:minorFont>
        <a:latin typeface="Bodoni SvtyTwo ITC TT-Book"/>
        <a:ea typeface="Bodoni SvtyTwo ITC TT-Book"/>
        <a:cs typeface="Bodoni SvtyTwo ITC TT-Book"/>
      </a:minorFont>
    </a:fontScheme>
    <a:fmtScheme name="New_Template4">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outerShdw blurRad="25400" dist="33948" dir="2700000" rotWithShape="0">
                <a:srgbClr val="3B3936"/>
              </a:outerShdw>
            </a:effectLst>
            <a:uFillTx/>
            <a:latin typeface="Palatino"/>
            <a:ea typeface="Palatino"/>
            <a:cs typeface="Palatino"/>
            <a:sym typeface="Palatino"/>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414141"/>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2400" b="0" i="0" u="none" strike="noStrike" cap="none" spc="0" normalizeH="0" baseline="0">
            <a:ln>
              <a:noFill/>
            </a:ln>
            <a:solidFill>
              <a:srgbClr val="414141"/>
            </a:solidFill>
            <a:effectLst/>
            <a:uFillTx/>
            <a:latin typeface="Palatino"/>
            <a:ea typeface="Palatino"/>
            <a:cs typeface="Palatino"/>
            <a:sym typeface="Palatino"/>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332</TotalTime>
  <Words>1571</Words>
  <Application>Microsoft Macintosh PowerPoint</Application>
  <PresentationFormat>Custom</PresentationFormat>
  <Paragraphs>278</Paragraphs>
  <Slides>37</Slides>
  <Notes>28</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New_Template4</vt:lpstr>
      <vt:lpstr>INTERPERSONAL COMMUNICATION </vt:lpstr>
      <vt:lpstr>PowerPoint Presentation</vt:lpstr>
      <vt:lpstr>Why interpersonal communication? </vt:lpstr>
      <vt:lpstr>Why interpersonal communication? </vt:lpstr>
      <vt:lpstr>Exercise: Think - Pair - Share</vt:lpstr>
      <vt:lpstr>Agenda</vt:lpstr>
      <vt:lpstr>PowerPoint Presentation</vt:lpstr>
      <vt:lpstr>1.  Communicating Styles</vt:lpstr>
      <vt:lpstr>Exercise: Survey</vt:lpstr>
      <vt:lpstr>Instructions</vt:lpstr>
      <vt:lpstr>Interpreting your scores…</vt:lpstr>
      <vt:lpstr>Recording your scores…</vt:lpstr>
      <vt:lpstr>Do you see yourself?</vt:lpstr>
      <vt:lpstr>Intuitor</vt:lpstr>
      <vt:lpstr>Thinker</vt:lpstr>
      <vt:lpstr>Feeler</vt:lpstr>
      <vt:lpstr>Sensor</vt:lpstr>
      <vt:lpstr>Group exercise</vt:lpstr>
      <vt:lpstr>Group exercise</vt:lpstr>
      <vt:lpstr>Break</vt:lpstr>
      <vt:lpstr>PowerPoint Presentation</vt:lpstr>
      <vt:lpstr>“Top 5 Tips” for each style</vt:lpstr>
      <vt:lpstr>2.  Perspective</vt:lpstr>
      <vt:lpstr>Do you see others? </vt:lpstr>
      <vt:lpstr>3.  Context and adaptability</vt:lpstr>
      <vt:lpstr>Communicating Style Plan</vt:lpstr>
      <vt:lpstr>Exercise: Think - Pair - Share</vt:lpstr>
      <vt:lpstr>Where are we now?</vt:lpstr>
      <vt:lpstr>YOUR ROLES MAY INCLUDE:</vt:lpstr>
      <vt:lpstr>4.  Channels</vt:lpstr>
      <vt:lpstr>PowerPoint Presentation</vt:lpstr>
      <vt:lpstr>Apply styles to your communicating channels</vt:lpstr>
      <vt:lpstr>Where will this have impact?</vt:lpstr>
      <vt:lpstr>Reflect</vt:lpstr>
      <vt:lpstr>Next steps… </vt:lpstr>
      <vt:lpstr>Learning more…</vt:lpstr>
      <vt:lpstr>LUNCH</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INTERPERSONAL COMMUNICATION </dc:title>
  <cp:lastModifiedBy>Mark Walbert</cp:lastModifiedBy>
  <cp:revision>4</cp:revision>
  <dcterms:modified xsi:type="dcterms:W3CDTF">2015-04-22T16:53:25Z</dcterms:modified>
</cp:coreProperties>
</file>