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Lst>
  <p:notesMasterIdLst>
    <p:notesMasterId r:id="rId27"/>
  </p:notesMasterIdLst>
  <p:sldIdLst>
    <p:sldId id="256" r:id="rId3"/>
    <p:sldId id="257" r:id="rId4"/>
    <p:sldId id="258" r:id="rId5"/>
    <p:sldId id="259" r:id="rId6"/>
    <p:sldId id="260" r:id="rId7"/>
    <p:sldId id="261" r:id="rId8"/>
    <p:sldId id="262" r:id="rId9"/>
    <p:sldId id="269" r:id="rId10"/>
    <p:sldId id="270" r:id="rId11"/>
    <p:sldId id="271" r:id="rId12"/>
    <p:sldId id="275" r:id="rId13"/>
    <p:sldId id="274" r:id="rId14"/>
    <p:sldId id="273" r:id="rId15"/>
    <p:sldId id="276" r:id="rId16"/>
    <p:sldId id="277" r:id="rId17"/>
    <p:sldId id="278" r:id="rId18"/>
    <p:sldId id="279" r:id="rId19"/>
    <p:sldId id="272" r:id="rId20"/>
    <p:sldId id="263" r:id="rId21"/>
    <p:sldId id="264" r:id="rId22"/>
    <p:sldId id="265" r:id="rId23"/>
    <p:sldId id="266" r:id="rId24"/>
    <p:sldId id="267" r:id="rId25"/>
    <p:sldId id="268" r:id="rId26"/>
  </p:sldIdLst>
  <p:sldSz cx="9144000" cy="6858000" type="screen4x3"/>
  <p:notesSz cx="7023100" cy="93091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1080" y="-108"/>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70750" y="698175"/>
            <a:ext cx="4682300" cy="3490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02300" y="4421800"/>
            <a:ext cx="5618475" cy="4189075"/>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41020987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67" name="Shape 67"/>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marL="0" marR="0" lvl="0" indent="0" algn="l" rtl="0">
              <a:spcBef>
                <a:spcPts val="0"/>
              </a:spcBef>
              <a:buSzPct val="25000"/>
              <a:buNone/>
            </a:pPr>
            <a:r>
              <a:rPr lang="en-US" sz="1800" b="0" i="0" u="none" strike="noStrike" cap="none" baseline="0" dirty="0"/>
              <a:t>More than the annual review or performance appraisal.</a:t>
            </a:r>
          </a:p>
          <a:p>
            <a:pPr marL="0" marR="0" lvl="0" indent="0" algn="l" rtl="0">
              <a:spcBef>
                <a:spcPts val="0"/>
              </a:spcBef>
              <a:buClr>
                <a:srgbClr val="000000"/>
              </a:buClr>
              <a:buSzPct val="25000"/>
              <a:buFont typeface="Arial"/>
              <a:buChar char="•"/>
            </a:pPr>
            <a:r>
              <a:rPr lang="en-US" sz="1800" b="0" i="0" u="none" strike="noStrike" cap="none" baseline="0" dirty="0"/>
              <a:t>This is the focus of your work as a manager. </a:t>
            </a:r>
          </a:p>
          <a:p>
            <a:pPr marL="0" marR="0" lvl="0" indent="0" algn="l" rtl="0">
              <a:spcBef>
                <a:spcPts val="0"/>
              </a:spcBef>
              <a:buClr>
                <a:srgbClr val="000000"/>
              </a:buClr>
              <a:buSzPct val="25000"/>
              <a:buFont typeface="Arial"/>
              <a:buChar char="•"/>
            </a:pPr>
            <a:r>
              <a:rPr lang="en-US" sz="1800" b="0" i="0" u="none" strike="noStrike" cap="none" baseline="0" dirty="0"/>
              <a:t>Your success is dependent on the success of those who are in your care. </a:t>
            </a:r>
          </a:p>
          <a:p>
            <a:pPr marL="0" marR="0" lvl="0" indent="0" algn="l" rtl="0">
              <a:spcBef>
                <a:spcPts val="0"/>
              </a:spcBef>
              <a:buClr>
                <a:srgbClr val="000000"/>
              </a:buClr>
              <a:buSzPct val="25000"/>
              <a:buFont typeface="Arial"/>
              <a:buChar char="•"/>
            </a:pPr>
            <a:r>
              <a:rPr lang="en-US" sz="1800" b="0" i="0" u="none" strike="noStrike" cap="none" baseline="0" dirty="0"/>
              <a:t>Simply put, performance management includes activities to ensure that goals are consistently being met in an effective and efficient manner. Performance management can focus on performance of the organization, a department, processes to build a product or service, employees, </a:t>
            </a:r>
            <a:r>
              <a:rPr lang="en-US" sz="1800" b="0" i="0" u="none" strike="noStrike" cap="none" baseline="0" dirty="0" err="1"/>
              <a:t>etc</a:t>
            </a:r>
            <a:r>
              <a:rPr lang="en-US" sz="1800" b="0" i="0" u="none" strike="noStrike" cap="none" baseline="0" dirty="0"/>
              <a:t> </a:t>
            </a:r>
          </a:p>
          <a:p>
            <a:pPr>
              <a:spcBef>
                <a:spcPts val="0"/>
              </a:spcBef>
              <a:buNone/>
            </a:pPr>
            <a:endParaRPr sz="1800" b="0" i="0" u="none" strike="noStrike" cap="none" baseline="0" dirty="0"/>
          </a:p>
          <a:p>
            <a:pPr>
              <a:spcBef>
                <a:spcPts val="0"/>
              </a:spcBef>
              <a:buNone/>
            </a:pPr>
            <a:endParaRPr sz="1800" b="0" i="0" u="none" strike="noStrike" cap="none" baseline="0" dirty="0"/>
          </a:p>
        </p:txBody>
      </p:sp>
      <p:sp>
        <p:nvSpPr>
          <p:cNvPr id="68" name="Shape 6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dirty="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07" name="Shape 207"/>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marL="0" marR="0" lvl="0" indent="0" algn="l" rtl="0">
              <a:spcBef>
                <a:spcPts val="0"/>
              </a:spcBef>
              <a:buSzPct val="25000"/>
              <a:buNone/>
            </a:pPr>
            <a:r>
              <a:rPr lang="en-US" sz="1200" b="0" i="0" u="none" strike="noStrike" cap="none" baseline="0" dirty="0"/>
              <a:t>What if? But more detailed</a:t>
            </a:r>
          </a:p>
          <a:p>
            <a:pPr>
              <a:spcBef>
                <a:spcPts val="0"/>
              </a:spcBef>
              <a:buNone/>
            </a:pPr>
            <a:endParaRPr sz="1200" b="0" i="0" u="none" strike="noStrike" cap="none" baseline="0" dirty="0"/>
          </a:p>
          <a:p>
            <a:pPr>
              <a:spcBef>
                <a:spcPts val="0"/>
              </a:spcBef>
              <a:buNone/>
            </a:pPr>
            <a:endParaRPr sz="1200" b="0" i="0" u="none" strike="noStrike" cap="none" baseline="0" dirty="0"/>
          </a:p>
          <a:p>
            <a:pPr>
              <a:spcBef>
                <a:spcPts val="0"/>
              </a:spcBef>
              <a:buNone/>
            </a:pPr>
            <a:endParaRPr sz="1200" b="0" i="0" u="none" strike="noStrike" cap="none" baseline="0" dirty="0"/>
          </a:p>
          <a:p>
            <a:pPr marL="0" marR="0" lvl="0" indent="0" algn="l" rtl="0">
              <a:spcBef>
                <a:spcPts val="0"/>
              </a:spcBef>
              <a:buSzPct val="25000"/>
              <a:buNone/>
            </a:pPr>
            <a:r>
              <a:rPr lang="en-US" sz="1200" b="0" i="0" u="none" strike="noStrike" cap="none" baseline="0" dirty="0"/>
              <a:t>Keep but tighten and tie to themes </a:t>
            </a:r>
            <a:r>
              <a:rPr lang="en-US" sz="1200" b="0" i="0" u="none" strike="noStrike" cap="none" baseline="0" dirty="0" err="1"/>
              <a:t>indiv</a:t>
            </a:r>
            <a:r>
              <a:rPr lang="en-US" sz="1200" b="0" i="0" u="none" strike="noStrike" cap="none" baseline="0" dirty="0"/>
              <a:t>, team, </a:t>
            </a:r>
          </a:p>
          <a:p>
            <a:pPr>
              <a:spcBef>
                <a:spcPts val="0"/>
              </a:spcBef>
              <a:buNone/>
            </a:pPr>
            <a:endParaRPr sz="1800" b="0" i="0" u="none" strike="noStrike" cap="none" baseline="0" dirty="0"/>
          </a:p>
        </p:txBody>
      </p:sp>
      <p:sp>
        <p:nvSpPr>
          <p:cNvPr id="208" name="Shape 208"/>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a:t>*</a:t>
            </a:r>
          </a:p>
        </p:txBody>
      </p:sp>
      <p:sp>
        <p:nvSpPr>
          <p:cNvPr id="75" name="Shape 75"/>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r>
              <a:rPr lang="en-US" sz="1800" b="0" i="0" u="none" strike="noStrike" cap="none" baseline="0"/>
              <a:t>Job as a manager is to deliver results, and to deliver results we need to create an environment where people can do their best work.  Before we talk in some detail about performance management, please write one or two sticky notes on what you need to be able to do your best work – one idea per note.</a:t>
            </a:r>
          </a:p>
        </p:txBody>
      </p:sp>
      <p:sp>
        <p:nvSpPr>
          <p:cNvPr id="76" name="Shape 7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a:t>*</a:t>
            </a:r>
          </a:p>
        </p:txBody>
      </p:sp>
      <p:sp>
        <p:nvSpPr>
          <p:cNvPr id="232" name="Shape 23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r>
              <a:rPr lang="en-US" sz="1800" b="0" i="0" u="none" strike="noStrike" cap="none" baseline="0"/>
              <a:t>Relate to World of War craft and gaming in general.</a:t>
            </a:r>
            <a:br>
              <a:rPr lang="en-US" sz="1800" b="0" i="0" u="none" strike="noStrike" cap="none" baseline="0"/>
            </a:br>
            <a:endParaRPr lang="en-US" sz="1800" b="0" i="0" u="none" strike="noStrike" cap="none" baseline="0"/>
          </a:p>
          <a:p>
            <a:pPr marL="0" marR="0" lvl="0" indent="0" algn="l" rtl="0">
              <a:spcBef>
                <a:spcPts val="0"/>
              </a:spcBef>
              <a:buClr>
                <a:srgbClr val="000000"/>
              </a:buClr>
              <a:buSzPct val="25000"/>
              <a:buFont typeface="Arial"/>
              <a:buChar char="•"/>
            </a:pPr>
            <a:r>
              <a:rPr lang="en-US" sz="1800" b="0" i="0" u="none" strike="noStrike" cap="none" baseline="0"/>
              <a:t>Tips indiv, team, change</a:t>
            </a:r>
          </a:p>
          <a:p>
            <a:pPr>
              <a:spcBef>
                <a:spcPts val="0"/>
              </a:spcBef>
              <a:buNone/>
            </a:pPr>
            <a:endParaRPr sz="1800" b="0" i="0" u="none" strike="noStrike" cap="none" baseline="0"/>
          </a:p>
          <a:p>
            <a:pPr marL="0" marR="0" lvl="0" indent="0" algn="l" rtl="0">
              <a:spcBef>
                <a:spcPts val="0"/>
              </a:spcBef>
              <a:buClr>
                <a:srgbClr val="000000"/>
              </a:buClr>
              <a:buSzPct val="25000"/>
              <a:buFont typeface="Arial"/>
              <a:buChar char="•"/>
            </a:pPr>
            <a:r>
              <a:rPr lang="en-US" sz="1800" b="0" i="0" u="none" strike="noStrike" cap="none" baseline="0"/>
              <a:t>***Focus on this and next</a:t>
            </a:r>
          </a:p>
          <a:p>
            <a:pPr>
              <a:spcBef>
                <a:spcPts val="0"/>
              </a:spcBef>
              <a:buNone/>
            </a:pPr>
            <a:endParaRPr sz="1800" b="0" i="0" u="none" strike="noStrike" cap="none" baseline="0"/>
          </a:p>
          <a:p>
            <a:pPr marL="0" marR="0" lvl="0" indent="0" algn="l" rtl="0">
              <a:spcBef>
                <a:spcPts val="0"/>
              </a:spcBef>
              <a:buClr>
                <a:srgbClr val="000000"/>
              </a:buClr>
              <a:buSzPct val="25000"/>
              <a:buFont typeface="Arial"/>
              <a:buChar char="•"/>
            </a:pPr>
            <a:r>
              <a:rPr lang="en-US" sz="1800" b="0" i="0" u="none" strike="noStrike" cap="none" baseline="0"/>
              <a:t>Make sure you are playing to everyone’s strengths as much as possible.</a:t>
            </a:r>
          </a:p>
          <a:p>
            <a:pPr marL="0" marR="0" lvl="0" indent="0" algn="l" rtl="0">
              <a:spcBef>
                <a:spcPts val="0"/>
              </a:spcBef>
              <a:buClr>
                <a:srgbClr val="000000"/>
              </a:buClr>
              <a:buSzPct val="25000"/>
              <a:buFont typeface="Arial"/>
              <a:buChar char="•"/>
            </a:pPr>
            <a:r>
              <a:rPr lang="en-US" sz="1800" b="0" i="0" u="none" strike="noStrike" cap="none" baseline="0"/>
              <a:t>Make sure the right people are in the right place and working on the right projects. </a:t>
            </a:r>
          </a:p>
          <a:p>
            <a:pPr marL="0" marR="0" lvl="0" indent="0" algn="l" rtl="0">
              <a:spcBef>
                <a:spcPts val="0"/>
              </a:spcBef>
              <a:buClr>
                <a:srgbClr val="000000"/>
              </a:buClr>
              <a:buSzPct val="25000"/>
              <a:buFont typeface="Arial"/>
              <a:buChar char="•"/>
            </a:pPr>
            <a:r>
              <a:rPr lang="en-US" sz="1800" b="0" i="0" u="none" strike="noStrike" cap="none" baseline="0"/>
              <a:t>Allow for different work/communication styles and role.</a:t>
            </a:r>
          </a:p>
          <a:p>
            <a:pPr marL="0" marR="0" lvl="0" indent="0" algn="l" rtl="0">
              <a:spcBef>
                <a:spcPts val="0"/>
              </a:spcBef>
              <a:buClr>
                <a:srgbClr val="000000"/>
              </a:buClr>
              <a:buSzPct val="25000"/>
              <a:buFont typeface="Arial"/>
              <a:buChar char="•"/>
            </a:pPr>
            <a:r>
              <a:rPr lang="en-US" sz="1800" b="0" i="0" u="none" strike="noStrike" cap="none" baseline="0"/>
              <a:t>Be fair and consistent.</a:t>
            </a:r>
          </a:p>
          <a:p>
            <a:pPr marL="0" marR="0" lvl="0" indent="0" algn="l" rtl="0">
              <a:spcBef>
                <a:spcPts val="0"/>
              </a:spcBef>
              <a:buClr>
                <a:srgbClr val="000000"/>
              </a:buClr>
              <a:buSzPct val="25000"/>
              <a:buFont typeface="Arial"/>
              <a:buChar char="•"/>
            </a:pPr>
            <a:r>
              <a:rPr lang="en-US" sz="1800" b="0" i="0" u="none" strike="noStrike" cap="none" baseline="0"/>
              <a:t>Challenge people to achieve their best.</a:t>
            </a:r>
          </a:p>
          <a:p>
            <a:pPr marL="0" marR="0" lvl="0" indent="0" algn="l" rtl="0">
              <a:spcBef>
                <a:spcPts val="0"/>
              </a:spcBef>
              <a:buClr>
                <a:srgbClr val="000000"/>
              </a:buClr>
              <a:buSzPct val="25000"/>
              <a:buFont typeface="Arial"/>
              <a:buChar char="•"/>
            </a:pPr>
            <a:r>
              <a:rPr lang="en-US" sz="1800" b="0" i="0" u="none" strike="noStrike" cap="none" baseline="0"/>
              <a:t>Empower people to make decisions  and delegate based on situational leadership and their “follower readiness”.</a:t>
            </a:r>
          </a:p>
          <a:p>
            <a:pPr>
              <a:spcBef>
                <a:spcPts val="0"/>
              </a:spcBef>
              <a:buNone/>
            </a:pPr>
            <a:endParaRPr sz="1800" b="0" i="0" u="none" strike="noStrike" cap="none" baseline="0"/>
          </a:p>
          <a:p>
            <a:pPr marL="0" marR="0" lvl="0" indent="0" algn="l" rtl="0">
              <a:spcBef>
                <a:spcPts val="0"/>
              </a:spcBef>
              <a:buSzPct val="25000"/>
              <a:buNone/>
            </a:pPr>
            <a:r>
              <a:rPr lang="en-US" sz="1800" b="0" i="0" u="none" strike="noStrike" cap="none" baseline="0"/>
              <a:t>Success will come from individuals and a system that is working well. Do you know:</a:t>
            </a:r>
          </a:p>
          <a:p>
            <a:pPr marL="0" marR="0" lvl="0" indent="0" algn="l" rtl="0">
              <a:spcBef>
                <a:spcPts val="0"/>
              </a:spcBef>
              <a:buSzPct val="25000"/>
              <a:buNone/>
            </a:pPr>
            <a:r>
              <a:rPr lang="en-US" sz="1800" b="0" i="0" u="none" strike="noStrike" cap="none" baseline="0"/>
              <a:t>What is the team’s knowledge base? </a:t>
            </a:r>
          </a:p>
          <a:p>
            <a:pPr marL="0" marR="0" lvl="0" indent="0" algn="l" rtl="0">
              <a:spcBef>
                <a:spcPts val="0"/>
              </a:spcBef>
              <a:buSzPct val="25000"/>
              <a:buNone/>
            </a:pPr>
            <a:r>
              <a:rPr lang="en-US" sz="1800" b="0" i="0" u="none" strike="noStrike" cap="none" baseline="0"/>
              <a:t>What are employee’s decision scope?</a:t>
            </a:r>
          </a:p>
          <a:p>
            <a:pPr marL="0" marR="0" lvl="0" indent="0" algn="l" rtl="0">
              <a:spcBef>
                <a:spcPts val="0"/>
              </a:spcBef>
              <a:buSzPct val="25000"/>
              <a:buNone/>
            </a:pPr>
            <a:r>
              <a:rPr lang="en-US" sz="1800" b="0" i="0" u="none" strike="noStrike" cap="none" baseline="0"/>
              <a:t>Are rewards appropriate?</a:t>
            </a:r>
          </a:p>
          <a:p>
            <a:pPr marL="0" marR="0" lvl="0" indent="0" algn="l" rtl="0">
              <a:spcBef>
                <a:spcPts val="0"/>
              </a:spcBef>
              <a:buSzPct val="25000"/>
              <a:buNone/>
            </a:pPr>
            <a:r>
              <a:rPr lang="en-US" sz="1800" b="0" i="0" u="none" strike="noStrike" cap="none" baseline="0"/>
              <a:t>Are reporting lines clear?</a:t>
            </a:r>
          </a:p>
          <a:p>
            <a:pPr marL="0" marR="0" lvl="0" indent="0" algn="l" rtl="0">
              <a:spcBef>
                <a:spcPts val="0"/>
              </a:spcBef>
              <a:buSzPct val="25000"/>
              <a:buNone/>
            </a:pPr>
            <a:r>
              <a:rPr lang="en-US" sz="1800" b="0" i="0" u="none" strike="noStrike" cap="none" baseline="0"/>
              <a:t>Do you have underutilized or poorly positioned resources?</a:t>
            </a:r>
          </a:p>
          <a:p>
            <a:pPr>
              <a:spcBef>
                <a:spcPts val="0"/>
              </a:spcBef>
              <a:buNone/>
            </a:pPr>
            <a:endParaRPr sz="1800" b="0" i="0" u="none" strike="noStrike" cap="none" baseline="0"/>
          </a:p>
          <a:p>
            <a:pPr>
              <a:spcBef>
                <a:spcPts val="0"/>
              </a:spcBef>
              <a:buNone/>
            </a:pPr>
            <a:endParaRPr sz="1800" b="0" i="0" u="none" strike="noStrike" cap="none" baseline="0"/>
          </a:p>
        </p:txBody>
      </p:sp>
      <p:sp>
        <p:nvSpPr>
          <p:cNvPr id="233" name="Shape 23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39" name="Shape 239"/>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a:spcBef>
                <a:spcPts val="0"/>
              </a:spcBef>
              <a:buNone/>
            </a:pPr>
            <a:r>
              <a:rPr lang="en-US" sz="1800" b="0" i="0" u="none" strike="noStrike" cap="none" baseline="0" dirty="0"/>
              <a:t>Pass out handout of examples collected on 3x5 cards.</a:t>
            </a:r>
          </a:p>
          <a:p>
            <a:pPr>
              <a:spcBef>
                <a:spcPts val="0"/>
              </a:spcBef>
              <a:buNone/>
            </a:pPr>
            <a:r>
              <a:rPr lang="en-US" sz="1800" b="0" i="0" u="none" strike="noStrike" cap="none" baseline="0" dirty="0"/>
              <a:t>Group  discussion on people who are underperforming.  Does it matter WHY???</a:t>
            </a:r>
          </a:p>
          <a:p>
            <a:pPr>
              <a:spcBef>
                <a:spcPts val="0"/>
              </a:spcBef>
              <a:buNone/>
            </a:pPr>
            <a:r>
              <a:rPr lang="en-US" sz="1800" b="0" i="0" u="none" strike="noStrike" cap="none" baseline="0" dirty="0"/>
              <a:t>Table discussion of people who are negative, report out by table.</a:t>
            </a:r>
          </a:p>
          <a:p>
            <a:pPr>
              <a:spcBef>
                <a:spcPts val="0"/>
              </a:spcBef>
              <a:buNone/>
            </a:pPr>
            <a:r>
              <a:rPr lang="en-US" sz="1800" b="0" i="0" u="none" strike="noStrike" cap="none" baseline="0" dirty="0"/>
              <a:t>Table discussion of people who are resistant to change, report out by table.</a:t>
            </a:r>
          </a:p>
        </p:txBody>
      </p:sp>
      <p:sp>
        <p:nvSpPr>
          <p:cNvPr id="240" name="Shape 240"/>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6" name="Shape 246"/>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a:spcBef>
                <a:spcPts val="0"/>
              </a:spcBef>
              <a:buNone/>
            </a:pPr>
            <a:r>
              <a:rPr lang="en-US" sz="1800" b="0" i="0" u="none" strike="noStrike" cap="none" baseline="0"/>
              <a:t>.</a:t>
            </a:r>
          </a:p>
        </p:txBody>
      </p:sp>
      <p:sp>
        <p:nvSpPr>
          <p:cNvPr id="247" name="Shape 247"/>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53" name="Shape 253"/>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a:spcBef>
                <a:spcPts val="0"/>
              </a:spcBef>
              <a:buNone/>
            </a:pPr>
            <a:r>
              <a:rPr lang="en-US" sz="1800" b="0" i="0" u="none" strike="noStrike" cap="none" baseline="0"/>
              <a:t>.</a:t>
            </a:r>
          </a:p>
        </p:txBody>
      </p:sp>
      <p:sp>
        <p:nvSpPr>
          <p:cNvPr id="254" name="Shape 254"/>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59" name="Shape 259"/>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a:spcBef>
                <a:spcPts val="0"/>
              </a:spcBef>
              <a:buNone/>
            </a:pPr>
            <a:r>
              <a:rPr lang="en-US" sz="1800" b="0" i="0" u="none" strike="noStrike" cap="none" baseline="0"/>
              <a:t>.</a:t>
            </a:r>
          </a:p>
        </p:txBody>
      </p:sp>
      <p:sp>
        <p:nvSpPr>
          <p:cNvPr id="260" name="Shape 260"/>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marL="0" marR="0" lvl="0" indent="0" algn="l" rtl="0">
              <a:spcBef>
                <a:spcPts val="0"/>
              </a:spcBef>
              <a:buSzPct val="25000"/>
              <a:buNone/>
            </a:pPr>
            <a:r>
              <a:rPr lang="en-US" sz="1800" b="0" i="0" u="none" strike="noStrike" cap="none" baseline="0"/>
              <a:t>More than the annual review or performance appraisal.</a:t>
            </a:r>
          </a:p>
          <a:p>
            <a:pPr marL="0" marR="0" lvl="0" indent="0" algn="l" rtl="0">
              <a:spcBef>
                <a:spcPts val="0"/>
              </a:spcBef>
              <a:buClr>
                <a:srgbClr val="000000"/>
              </a:buClr>
              <a:buSzPct val="25000"/>
              <a:buFont typeface="Arial"/>
              <a:buChar char="•"/>
            </a:pPr>
            <a:r>
              <a:rPr lang="en-US" sz="1800" b="0" i="0" u="none" strike="noStrike" cap="none" baseline="0"/>
              <a:t>This is the focus of your work as a manager. </a:t>
            </a:r>
          </a:p>
          <a:p>
            <a:pPr marL="0" marR="0" lvl="0" indent="0" algn="l" rtl="0">
              <a:spcBef>
                <a:spcPts val="0"/>
              </a:spcBef>
              <a:buClr>
                <a:srgbClr val="000000"/>
              </a:buClr>
              <a:buSzPct val="25000"/>
              <a:buFont typeface="Arial"/>
              <a:buChar char="•"/>
            </a:pPr>
            <a:r>
              <a:rPr lang="en-US" sz="1800" b="0" i="0" u="none" strike="noStrike" cap="none" baseline="0"/>
              <a:t>Your success is dependent on the success of those who are in your care. </a:t>
            </a:r>
          </a:p>
          <a:p>
            <a:pPr marL="0" marR="0" lvl="0" indent="0" algn="l" rtl="0">
              <a:spcBef>
                <a:spcPts val="0"/>
              </a:spcBef>
              <a:buClr>
                <a:srgbClr val="000000"/>
              </a:buClr>
              <a:buSzPct val="25000"/>
              <a:buFont typeface="Arial"/>
              <a:buChar char="•"/>
            </a:pPr>
            <a:r>
              <a:rPr lang="en-US" sz="1800" b="0" i="0" u="none" strike="noStrike" cap="none" baseline="0"/>
              <a:t>Simply put, performance management includes activities to ensure that goals are consistently being met in an effective and efficient manner. Performance management can focus on performance of the organization, a department, processes to build a product or service, employees, etc </a:t>
            </a:r>
          </a:p>
          <a:p>
            <a:pPr>
              <a:spcBef>
                <a:spcPts val="0"/>
              </a:spcBef>
              <a:buNone/>
            </a:pPr>
            <a:endParaRPr sz="1800" b="0" i="0" u="none" strike="noStrike" cap="none" baseline="0"/>
          </a:p>
          <a:p>
            <a:pPr>
              <a:spcBef>
                <a:spcPts val="0"/>
              </a:spcBef>
              <a:buNone/>
            </a:pPr>
            <a:endParaRPr sz="1800" b="0" i="0" u="none" strike="noStrike" cap="none" baseline="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702300" y="4421800"/>
            <a:ext cx="5618475" cy="4189075"/>
          </a:xfrm>
          <a:prstGeom prst="rect">
            <a:avLst/>
          </a:prstGeom>
        </p:spPr>
        <p:txBody>
          <a:bodyPr lIns="91425" tIns="91425" rIns="91425" bIns="91425" anchor="ctr" anchorCtr="0">
            <a:noAutofit/>
          </a:bodyPr>
          <a:lstStyle/>
          <a:p>
            <a:pPr>
              <a:spcBef>
                <a:spcPts val="0"/>
              </a:spcBef>
              <a:buNone/>
            </a:pPr>
            <a:endParaRPr/>
          </a:p>
        </p:txBody>
      </p:sp>
      <p:sp>
        <p:nvSpPr>
          <p:cNvPr id="106" name="Shape 106"/>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a:spcBef>
                <a:spcPts val="0"/>
              </a:spcBef>
              <a:buNone/>
            </a:pPr>
            <a:r>
              <a:rPr lang="en-US" sz="1200" b="0" i="0" u="none" strike="noStrike" cap="none" baseline="0" dirty="0">
                <a:solidFill>
                  <a:srgbClr val="4C4C4F"/>
                </a:solidFill>
                <a:latin typeface="Arial"/>
                <a:ea typeface="Arial"/>
                <a:cs typeface="Arial"/>
                <a:sym typeface="Arial"/>
              </a:rPr>
              <a:t>Exchange ongoing feedback</a:t>
            </a:r>
          </a:p>
          <a:p>
            <a:pPr>
              <a:spcBef>
                <a:spcPts val="0"/>
              </a:spcBef>
              <a:buNone/>
            </a:pPr>
            <a:r>
              <a:rPr lang="en-US" sz="1200" b="0" i="0" u="none" strike="noStrike" cap="none" baseline="0" dirty="0">
                <a:solidFill>
                  <a:srgbClr val="4C4C4F"/>
                </a:solidFill>
                <a:latin typeface="Arial"/>
                <a:ea typeface="Arial"/>
                <a:cs typeface="Arial"/>
                <a:sym typeface="Arial"/>
              </a:rPr>
              <a:t>Reinforce activities that achieve positive results</a:t>
            </a:r>
          </a:p>
          <a:p>
            <a:pPr>
              <a:spcBef>
                <a:spcPts val="0"/>
              </a:spcBef>
              <a:buNone/>
            </a:pPr>
            <a:r>
              <a:rPr lang="en-US" sz="1200" b="0" i="0" u="none" strike="noStrike" cap="none" baseline="0" dirty="0">
                <a:solidFill>
                  <a:srgbClr val="4C4C4F"/>
                </a:solidFill>
                <a:latin typeface="Arial"/>
                <a:ea typeface="Arial"/>
                <a:cs typeface="Arial"/>
                <a:sym typeface="Arial"/>
              </a:rPr>
              <a:t>Intervene to improve progress where needed</a:t>
            </a:r>
          </a:p>
          <a:p>
            <a:pPr>
              <a:spcBef>
                <a:spcPts val="0"/>
              </a:spcBef>
              <a:buNone/>
            </a:pPr>
            <a:r>
              <a:rPr lang="en-US" sz="1200" b="0" i="0" u="none" strike="noStrike" cap="none" baseline="0" dirty="0">
                <a:solidFill>
                  <a:srgbClr val="4C4C4F"/>
                </a:solidFill>
                <a:latin typeface="Arial"/>
                <a:ea typeface="Arial"/>
                <a:cs typeface="Arial"/>
                <a:sym typeface="Arial"/>
              </a:rPr>
              <a:t>Focus effort on improving things that really matter. Measure that.</a:t>
            </a:r>
          </a:p>
          <a:p>
            <a:pPr>
              <a:spcBef>
                <a:spcPts val="0"/>
              </a:spcBef>
              <a:buNone/>
            </a:pPr>
            <a:r>
              <a:rPr lang="en-US" sz="1200" b="0" i="0" u="none" strike="noStrike" cap="none" baseline="0" dirty="0">
                <a:solidFill>
                  <a:srgbClr val="4C4C4F"/>
                </a:solidFill>
                <a:latin typeface="Arial"/>
                <a:ea typeface="Arial"/>
                <a:cs typeface="Arial"/>
                <a:sym typeface="Arial"/>
              </a:rPr>
              <a:t>Give people the information and freedom they need to realize their potential within their own roles.</a:t>
            </a:r>
          </a:p>
          <a:p>
            <a:pPr>
              <a:spcBef>
                <a:spcPts val="0"/>
              </a:spcBef>
              <a:buNone/>
            </a:pPr>
            <a:endParaRPr sz="1800" b="0" i="0" u="none" strike="noStrike" cap="none" baseline="0" dirty="0"/>
          </a:p>
        </p:txBody>
      </p:sp>
      <p:sp>
        <p:nvSpPr>
          <p:cNvPr id="130" name="Shape 130"/>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marL="0" marR="0" lvl="0" indent="0" algn="l" rtl="0">
              <a:spcBef>
                <a:spcPts val="0"/>
              </a:spcBef>
              <a:buSzPct val="25000"/>
              <a:buNone/>
            </a:pPr>
            <a:r>
              <a:rPr lang="en-US" sz="1200" b="0" i="0" u="none" strike="noStrike" cap="none" baseline="0" dirty="0"/>
              <a:t>There should be an on-going conversation about priorities and goals, successes and where adjustments are needed. One book that was making the rounds of HR departments recently is titled “Performance Conversations.” The staff member that I mentioned to you on Tuesday is a terrific employee.  He knows I’m very happy with his work, and now he also knows that I think it’s inappropriate to rip someone’s presentation to shreds in front of the rest of the department.  </a:t>
            </a:r>
          </a:p>
          <a:p>
            <a:pPr marL="0" marR="0" lvl="0" indent="0" algn="l" rtl="0">
              <a:spcBef>
                <a:spcPts val="0"/>
              </a:spcBef>
              <a:buSzPct val="25000"/>
              <a:buNone/>
            </a:pPr>
            <a:r>
              <a:rPr lang="en-US" sz="1200" b="0" i="0" u="none" strike="noStrike" cap="none" baseline="0" dirty="0"/>
              <a:t>Written performance evaluations (I prefer the term “annual review”) should never contain information that the employee has not heard before. It should never be a surprise. </a:t>
            </a:r>
          </a:p>
          <a:p>
            <a:pPr>
              <a:spcBef>
                <a:spcPts val="0"/>
              </a:spcBef>
              <a:buNone/>
            </a:pPr>
            <a:endParaRPr sz="1800" b="0" i="0" u="none" strike="noStrike" cap="none" baseline="0" dirty="0"/>
          </a:p>
        </p:txBody>
      </p:sp>
      <p:sp>
        <p:nvSpPr>
          <p:cNvPr id="157" name="Shape 157"/>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3" name="Shape 183"/>
          <p:cNvSpPr txBox="1">
            <a:spLocks noGrp="1"/>
          </p:cNvSpPr>
          <p:nvPr>
            <p:ph type="body" idx="1"/>
          </p:nvPr>
        </p:nvSpPr>
        <p:spPr>
          <a:xfrm>
            <a:off x="703262" y="4422775"/>
            <a:ext cx="5616575" cy="4187824"/>
          </a:xfrm>
          <a:prstGeom prst="rect">
            <a:avLst/>
          </a:prstGeom>
          <a:noFill/>
          <a:ln>
            <a:noFill/>
          </a:ln>
        </p:spPr>
        <p:txBody>
          <a:bodyPr lIns="91425" tIns="91425" rIns="91425" bIns="91425" anchor="ctr" anchorCtr="0">
            <a:noAutofit/>
          </a:bodyPr>
          <a:lstStyle/>
          <a:p>
            <a:pPr marL="0" marR="0" lvl="0" indent="0" algn="l" rtl="0">
              <a:spcBef>
                <a:spcPts val="0"/>
              </a:spcBef>
              <a:buSzPct val="25000"/>
              <a:buNone/>
            </a:pPr>
            <a:r>
              <a:rPr lang="en-US" sz="1200" b="0" i="0" u="none" strike="noStrike" cap="none" baseline="0" dirty="0"/>
              <a:t>Game plan, checklist, consult with HR.  Be sure that you are treating people appropriately – for example, you can’t just monitor the performance of the people you consider to be poor performers.</a:t>
            </a:r>
          </a:p>
          <a:p>
            <a:pPr marL="0" marR="0" lvl="0" indent="0" algn="l" rtl="0">
              <a:spcBef>
                <a:spcPts val="0"/>
              </a:spcBef>
              <a:buSzPct val="25000"/>
              <a:buNone/>
            </a:pPr>
            <a:r>
              <a:rPr lang="en-US" sz="1200" b="0" i="0" u="none" strike="noStrike" cap="none" baseline="0" dirty="0"/>
              <a:t>Not fair to other employees to keep people who are not performing appropriately</a:t>
            </a:r>
          </a:p>
          <a:p>
            <a:pPr marL="0" marR="0" lvl="0" indent="0" algn="l" rtl="0">
              <a:spcBef>
                <a:spcPts val="0"/>
              </a:spcBef>
              <a:buSzPct val="25000"/>
              <a:buNone/>
            </a:pPr>
            <a:r>
              <a:rPr lang="en-US" sz="1200" b="0" i="0" u="none" strike="noStrike" cap="none" baseline="0" dirty="0"/>
              <a:t>People who are not performing are probably also not happy in their position</a:t>
            </a:r>
          </a:p>
          <a:p>
            <a:pPr marL="0" marR="0" lvl="0" indent="0" algn="l" rtl="0">
              <a:spcBef>
                <a:spcPts val="0"/>
              </a:spcBef>
              <a:buSzPct val="25000"/>
              <a:buNone/>
            </a:pPr>
            <a:r>
              <a:rPr lang="en-US" sz="1200" b="0" i="0" u="none" strike="noStrike" cap="none" baseline="0" dirty="0"/>
              <a:t>One thing you don’t want to do is end up spending more time on the poor performers than on the good performers, or spend time building up someone’s weaknesses, instead of building on their strengths.</a:t>
            </a:r>
          </a:p>
          <a:p>
            <a:pPr>
              <a:spcBef>
                <a:spcPts val="0"/>
              </a:spcBef>
              <a:buNone/>
            </a:pPr>
            <a:endParaRPr sz="1800" b="0" i="0" u="none" strike="noStrike" cap="none" baseline="0" dirty="0"/>
          </a:p>
        </p:txBody>
      </p:sp>
      <p:sp>
        <p:nvSpPr>
          <p:cNvPr id="184" name="Shape 184"/>
          <p:cNvSpPr txBox="1">
            <a:spLocks noGrp="1"/>
          </p:cNvSpPr>
          <p:nvPr>
            <p:ph type="sldNum" idx="12"/>
          </p:nvPr>
        </p:nvSpPr>
        <p:spPr>
          <a:xfrm>
            <a:off x="3978275" y="8842375"/>
            <a:ext cx="3043236" cy="465137"/>
          </a:xfrm>
          <a:prstGeom prst="rect">
            <a:avLst/>
          </a:prstGeom>
          <a:noFill/>
          <a:ln>
            <a:noFill/>
          </a:ln>
        </p:spPr>
        <p:txBody>
          <a:bodyPr lIns="91425" tIns="91425" rIns="91425" bIns="91425" anchor="b" anchorCtr="0">
            <a:noAutofit/>
          </a:bodyPr>
          <a:lstStyle/>
          <a:p>
            <a:pPr marL="914400" marR="0" lvl="1" indent="-317500" algn="l" rtl="0">
              <a:spcBef>
                <a:spcPts val="0"/>
              </a:spcBef>
              <a:buClr>
                <a:srgbClr val="000000"/>
              </a:buClr>
              <a:buSzPct val="107692"/>
              <a:buFont typeface="Arial"/>
              <a:buChar char="o"/>
            </a:pPr>
            <a:r>
              <a:rPr lang="en-US" sz="1300" b="0" i="0" u="none" strike="noStrike" cap="none" baseline="0"/>
              <a:t/>
            </a:r>
            <a:br>
              <a:rPr lang="en-US" sz="1300" b="0" i="0" u="none" strike="noStrike" cap="none" baseline="0"/>
            </a:br>
            <a:endParaRPr lang="en-US"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a:p>
            <a:pPr>
              <a:spcBef>
                <a:spcPts val="0"/>
              </a:spcBef>
              <a:buNone/>
            </a:pPr>
            <a:endParaRPr sz="1300" b="0" i="0" u="none" strike="noStrike" cap="none" baseline="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p:nvPr/>
        </p:nvSpPr>
        <p:spPr>
          <a:xfrm>
            <a:off x="3978275" y="8842375"/>
            <a:ext cx="3043236" cy="465137"/>
          </a:xfrm>
          <a:prstGeom prst="rect">
            <a:avLst/>
          </a:prstGeom>
          <a:noFill/>
          <a:ln>
            <a:noFill/>
          </a:ln>
        </p:spPr>
        <p:txBody>
          <a:bodyPr lIns="93300" tIns="46650" rIns="93300" bIns="46650" anchor="b" anchorCtr="0">
            <a:noAutofit/>
          </a:bodyPr>
          <a:lstStyle/>
          <a:p>
            <a:pPr marL="0" marR="0" lvl="0" indent="0" algn="r" rtl="0">
              <a:spcBef>
                <a:spcPts val="0"/>
              </a:spcBef>
              <a:buSzPct val="25000"/>
              <a:buNone/>
            </a:pPr>
            <a:r>
              <a:rPr lang="en-US" sz="1300" b="0" i="0" u="none" strike="noStrike" cap="none" baseline="0"/>
              <a:t>*</a:t>
            </a:r>
          </a:p>
        </p:txBody>
      </p:sp>
      <p:sp>
        <p:nvSpPr>
          <p:cNvPr id="82" name="Shape 82"/>
          <p:cNvSpPr txBox="1">
            <a:spLocks noGrp="1"/>
          </p:cNvSpPr>
          <p:nvPr>
            <p:ph type="body" idx="1"/>
          </p:nvPr>
        </p:nvSpPr>
        <p:spPr>
          <a:xfrm>
            <a:off x="703262" y="4422775"/>
            <a:ext cx="5616575" cy="4187824"/>
          </a:xfrm>
          <a:prstGeom prst="rect">
            <a:avLst/>
          </a:prstGeom>
          <a:noFill/>
          <a:ln>
            <a:noFill/>
          </a:ln>
        </p:spPr>
        <p:txBody>
          <a:bodyPr lIns="93300" tIns="46650" rIns="93300" bIns="46650" anchor="t" anchorCtr="0">
            <a:noAutofit/>
          </a:bodyPr>
          <a:lstStyle/>
          <a:p>
            <a:pPr>
              <a:spcBef>
                <a:spcPts val="0"/>
              </a:spcBef>
              <a:buNone/>
            </a:pPr>
            <a:endParaRPr sz="1800" b="0" i="0" u="none" strike="noStrike" cap="none" baseline="0" dirty="0"/>
          </a:p>
        </p:txBody>
      </p:sp>
      <p:sp>
        <p:nvSpPr>
          <p:cNvPr id="83" name="Shape 8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TitleAndTx">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6629400" y="274637"/>
            <a:ext cx="2057400" cy="5851525"/>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17" name="Shape 17"/>
          <p:cNvSpPr txBox="1">
            <a:spLocks noGrp="1"/>
          </p:cNvSpPr>
          <p:nvPr>
            <p:ph type="body" idx="1"/>
          </p:nvPr>
        </p:nvSpPr>
        <p:spPr>
          <a:xfrm>
            <a:off x="457200" y="274637"/>
            <a:ext cx="6019798" cy="5851525"/>
          </a:xfrm>
          <a:prstGeom prst="rect">
            <a:avLst/>
          </a:prstGeom>
          <a:noFill/>
          <a:ln>
            <a:noFill/>
          </a:ln>
        </p:spPr>
        <p:txBody>
          <a:bodyPr lIns="91425" tIns="91425" rIns="91425" bIns="91425" anchor="t" anchorCtr="0"/>
          <a:lstStyle>
            <a:lvl1pPr marL="230188" indent="-87948" algn="l" rtl="0">
              <a:spcBef>
                <a:spcPts val="560"/>
              </a:spcBef>
              <a:spcAft>
                <a:spcPts val="0"/>
              </a:spcAft>
              <a:buClr>
                <a:srgbClr val="FFD861"/>
              </a:buClr>
              <a:buFont typeface="Arial"/>
              <a:buChar char="▪"/>
              <a:defRPr/>
            </a:lvl1pPr>
            <a:lvl2pPr marL="511175" indent="-109854" algn="l" rtl="0">
              <a:spcBef>
                <a:spcPts val="480"/>
              </a:spcBef>
              <a:spcAft>
                <a:spcPts val="0"/>
              </a:spcAft>
              <a:buClr>
                <a:srgbClr val="295F48"/>
              </a:buClr>
              <a:buFont typeface="Arial"/>
              <a:buChar char="▪"/>
              <a:defRPr/>
            </a:lvl2pPr>
            <a:lvl3pPr marL="857250" indent="-133350" algn="l" rtl="0">
              <a:spcBef>
                <a:spcPts val="400"/>
              </a:spcBef>
              <a:spcAft>
                <a:spcPts val="0"/>
              </a:spcAft>
              <a:buClr>
                <a:srgbClr val="FFD861"/>
              </a:buClr>
              <a:buFont typeface="Arial"/>
              <a:buChar char="▪"/>
              <a:defRPr/>
            </a:lvl3pPr>
            <a:lvl4pPr marL="1146175" indent="-66675" algn="l" rtl="0">
              <a:spcBef>
                <a:spcPts val="360"/>
              </a:spcBef>
              <a:spcAft>
                <a:spcPts val="0"/>
              </a:spcAft>
              <a:buClr>
                <a:srgbClr val="295F48"/>
              </a:buClr>
              <a:buFont typeface="Arial"/>
              <a:buChar char="▪"/>
              <a:defRPr/>
            </a:lvl4pPr>
            <a:lvl5pPr marL="1427163" indent="-101282" algn="l" rtl="0">
              <a:spcBef>
                <a:spcPts val="320"/>
              </a:spcBef>
              <a:spcAft>
                <a:spcPts val="0"/>
              </a:spcAft>
              <a:buClr>
                <a:srgbClr val="FFD86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vertTx">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458787"/>
            <a:ext cx="8381999" cy="1143000"/>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0" name="Shape 20"/>
          <p:cNvSpPr txBox="1">
            <a:spLocks noGrp="1"/>
          </p:cNvSpPr>
          <p:nvPr>
            <p:ph type="body" idx="1"/>
          </p:nvPr>
        </p:nvSpPr>
        <p:spPr>
          <a:xfrm>
            <a:off x="457200" y="1600200"/>
            <a:ext cx="8381999" cy="4525960"/>
          </a:xfrm>
          <a:prstGeom prst="rect">
            <a:avLst/>
          </a:prstGeom>
          <a:noFill/>
          <a:ln>
            <a:noFill/>
          </a:ln>
        </p:spPr>
        <p:txBody>
          <a:bodyPr lIns="91425" tIns="91425" rIns="91425" bIns="91425" anchor="t" anchorCtr="0"/>
          <a:lstStyle>
            <a:lvl1pPr marL="230188" indent="-87948" algn="l" rtl="0">
              <a:spcBef>
                <a:spcPts val="560"/>
              </a:spcBef>
              <a:spcAft>
                <a:spcPts val="0"/>
              </a:spcAft>
              <a:buClr>
                <a:srgbClr val="FFD861"/>
              </a:buClr>
              <a:buFont typeface="Arial"/>
              <a:buChar char="▪"/>
              <a:defRPr/>
            </a:lvl1pPr>
            <a:lvl2pPr marL="511175" indent="-109854" algn="l" rtl="0">
              <a:spcBef>
                <a:spcPts val="480"/>
              </a:spcBef>
              <a:spcAft>
                <a:spcPts val="0"/>
              </a:spcAft>
              <a:buClr>
                <a:srgbClr val="295F48"/>
              </a:buClr>
              <a:buFont typeface="Arial"/>
              <a:buChar char="▪"/>
              <a:defRPr/>
            </a:lvl2pPr>
            <a:lvl3pPr marL="857250" indent="-133350" algn="l" rtl="0">
              <a:spcBef>
                <a:spcPts val="400"/>
              </a:spcBef>
              <a:spcAft>
                <a:spcPts val="0"/>
              </a:spcAft>
              <a:buClr>
                <a:srgbClr val="FFD861"/>
              </a:buClr>
              <a:buFont typeface="Arial"/>
              <a:buChar char="▪"/>
              <a:defRPr/>
            </a:lvl3pPr>
            <a:lvl4pPr marL="1146175" indent="-66675" algn="l" rtl="0">
              <a:spcBef>
                <a:spcPts val="360"/>
              </a:spcBef>
              <a:spcAft>
                <a:spcPts val="0"/>
              </a:spcAft>
              <a:buClr>
                <a:srgbClr val="295F48"/>
              </a:buClr>
              <a:buFont typeface="Arial"/>
              <a:buChar char="▪"/>
              <a:defRPr/>
            </a:lvl4pPr>
            <a:lvl5pPr marL="1427163" indent="-101282" algn="l" rtl="0">
              <a:spcBef>
                <a:spcPts val="320"/>
              </a:spcBef>
              <a:spcAft>
                <a:spcPts val="0"/>
              </a:spcAft>
              <a:buClr>
                <a:srgbClr val="FFD86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picTx">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a:spLocks noGrp="1"/>
          </p:cNvSpPr>
          <p:nvPr>
            <p:ph type="pic" idx="2"/>
          </p:nvPr>
        </p:nvSpPr>
        <p:spPr>
          <a:xfrm>
            <a:off x="1792288" y="612775"/>
            <a:ext cx="5486399" cy="4114800"/>
          </a:xfrm>
          <a:prstGeom prst="rect">
            <a:avLst/>
          </a:prstGeom>
          <a:noFill/>
          <a:ln>
            <a:noFill/>
          </a:ln>
        </p:spPr>
      </p:sp>
      <p:sp>
        <p:nvSpPr>
          <p:cNvPr id="24" name="Shape 24"/>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objTx">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Head">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3F3F3F"/>
              </a:buClr>
              <a:buFont typeface="Arial"/>
              <a:buNone/>
              <a:defRPr/>
            </a:lvl1pPr>
            <a:lvl2pPr marL="457200" indent="0" rtl="0">
              <a:spcBef>
                <a:spcPts val="0"/>
              </a:spcBef>
              <a:buClr>
                <a:srgbClr val="3F3F3F"/>
              </a:buClr>
              <a:buFont typeface="Arial"/>
              <a:buNone/>
              <a:defRPr/>
            </a:lvl2pPr>
            <a:lvl3pPr marL="914400" indent="0" rtl="0">
              <a:spcBef>
                <a:spcPts val="0"/>
              </a:spcBef>
              <a:buClr>
                <a:srgbClr val="3F3F3F"/>
              </a:buClr>
              <a:buFont typeface="Arial"/>
              <a:buNone/>
              <a:defRPr/>
            </a:lvl3pPr>
            <a:lvl4pPr marL="1371600" indent="0" rtl="0">
              <a:spcBef>
                <a:spcPts val="0"/>
              </a:spcBef>
              <a:buClr>
                <a:srgbClr val="3F3F3F"/>
              </a:buClr>
              <a:buFont typeface="Arial"/>
              <a:buNone/>
              <a:defRPr/>
            </a:lvl4pPr>
            <a:lvl5pPr marL="1828800" indent="0" rtl="0">
              <a:spcBef>
                <a:spcPts val="0"/>
              </a:spcBef>
              <a:buClr>
                <a:srgbClr val="3F3F3F"/>
              </a:buClr>
              <a:buFont typeface="Arial"/>
              <a:buNone/>
              <a:defRPr/>
            </a:lvl5pPr>
            <a:lvl6pPr marL="2286000" indent="0" rtl="0">
              <a:spcBef>
                <a:spcPts val="0"/>
              </a:spcBef>
              <a:buClr>
                <a:srgbClr val="3F3F3F"/>
              </a:buClr>
              <a:buFont typeface="Arial"/>
              <a:buNone/>
              <a:defRPr/>
            </a:lvl6pPr>
            <a:lvl7pPr marL="2743200" indent="0" rtl="0">
              <a:spcBef>
                <a:spcPts val="0"/>
              </a:spcBef>
              <a:buClr>
                <a:srgbClr val="3F3F3F"/>
              </a:buClr>
              <a:buFont typeface="Arial"/>
              <a:buNone/>
              <a:defRPr/>
            </a:lvl7pPr>
            <a:lvl8pPr marL="3200400" indent="0" rtl="0">
              <a:spcBef>
                <a:spcPts val="0"/>
              </a:spcBef>
              <a:buClr>
                <a:srgbClr val="3F3F3F"/>
              </a:buClr>
              <a:buFont typeface="Arial"/>
              <a:buNone/>
              <a:defRPr/>
            </a:lvl8pPr>
            <a:lvl9pPr marL="3657600" indent="0" rtl="0">
              <a:spcBef>
                <a:spcPts val="0"/>
              </a:spcBef>
              <a:buClr>
                <a:srgbClr val="3F3F3F"/>
              </a:buClr>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twoTxTwoObj">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458787"/>
            <a:ext cx="8381999" cy="1143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5" name="Shape 35"/>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7" name="Shape 37"/>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458787"/>
            <a:ext cx="8381999" cy="1143000"/>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40" name="Shape 40"/>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obj">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458787"/>
            <a:ext cx="8381999" cy="1143000"/>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44" name="Shape 44"/>
          <p:cNvSpPr txBox="1">
            <a:spLocks noGrp="1"/>
          </p:cNvSpPr>
          <p:nvPr>
            <p:ph type="body" idx="1"/>
          </p:nvPr>
        </p:nvSpPr>
        <p:spPr>
          <a:xfrm>
            <a:off x="457200" y="1600200"/>
            <a:ext cx="8381999" cy="4525960"/>
          </a:xfrm>
          <a:prstGeom prst="rect">
            <a:avLst/>
          </a:prstGeom>
          <a:noFill/>
          <a:ln>
            <a:noFill/>
          </a:ln>
        </p:spPr>
        <p:txBody>
          <a:bodyPr lIns="91425" tIns="91425" rIns="91425" bIns="91425" anchor="t" anchorCtr="0"/>
          <a:lstStyle>
            <a:lvl1pPr marL="230188" indent="-87948" algn="l" rtl="0">
              <a:spcBef>
                <a:spcPts val="560"/>
              </a:spcBef>
              <a:spcAft>
                <a:spcPts val="0"/>
              </a:spcAft>
              <a:buClr>
                <a:srgbClr val="FFD861"/>
              </a:buClr>
              <a:buFont typeface="Arial"/>
              <a:buChar char="▪"/>
              <a:defRPr/>
            </a:lvl1pPr>
            <a:lvl2pPr marL="511175" indent="-109854" algn="l" rtl="0">
              <a:spcBef>
                <a:spcPts val="480"/>
              </a:spcBef>
              <a:spcAft>
                <a:spcPts val="0"/>
              </a:spcAft>
              <a:buClr>
                <a:srgbClr val="295F48"/>
              </a:buClr>
              <a:buFont typeface="Arial"/>
              <a:buChar char="▪"/>
              <a:defRPr/>
            </a:lvl2pPr>
            <a:lvl3pPr marL="857250" indent="-133350" algn="l" rtl="0">
              <a:spcBef>
                <a:spcPts val="400"/>
              </a:spcBef>
              <a:spcAft>
                <a:spcPts val="0"/>
              </a:spcAft>
              <a:buClr>
                <a:srgbClr val="FFD861"/>
              </a:buClr>
              <a:buFont typeface="Arial"/>
              <a:buChar char="▪"/>
              <a:defRPr/>
            </a:lvl3pPr>
            <a:lvl4pPr marL="1146175" indent="-66675" algn="l" rtl="0">
              <a:spcBef>
                <a:spcPts val="360"/>
              </a:spcBef>
              <a:spcAft>
                <a:spcPts val="0"/>
              </a:spcAft>
              <a:buClr>
                <a:srgbClr val="295F48"/>
              </a:buClr>
              <a:buFont typeface="Arial"/>
              <a:buChar char="▪"/>
              <a:defRPr/>
            </a:lvl4pPr>
            <a:lvl5pPr marL="1427163" indent="-101282" algn="l" rtl="0">
              <a:spcBef>
                <a:spcPts val="320"/>
              </a:spcBef>
              <a:spcAft>
                <a:spcPts val="0"/>
              </a:spcAft>
              <a:buClr>
                <a:srgbClr val="FFD86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Slide">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762000" y="2228293"/>
            <a:ext cx="7772400" cy="1470023"/>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defRPr/>
            </a:lvl1pPr>
            <a:lvl2pPr marL="0" marR="0" indent="0" algn="l" rtl="0">
              <a:lnSpc>
                <a:spcPct val="100000"/>
              </a:lnSpc>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61" name="Shape 61"/>
          <p:cNvSpPr txBox="1">
            <a:spLocks noGrp="1"/>
          </p:cNvSpPr>
          <p:nvPr>
            <p:ph type="subTitle" idx="1"/>
          </p:nvPr>
        </p:nvSpPr>
        <p:spPr>
          <a:xfrm>
            <a:off x="1447800" y="3491944"/>
            <a:ext cx="6400799" cy="1219199"/>
          </a:xfrm>
          <a:prstGeom prst="rect">
            <a:avLst/>
          </a:prstGeom>
          <a:noFill/>
          <a:ln>
            <a:noFill/>
          </a:ln>
        </p:spPr>
        <p:txBody>
          <a:bodyPr lIns="91425" tIns="91425" rIns="91425" bIns="91425" anchor="t" anchorCtr="0"/>
          <a:lstStyle>
            <a:lvl1pPr marL="0" marR="0" indent="0" algn="ctr" rtl="0">
              <a:lnSpc>
                <a:spcPct val="100000"/>
              </a:lnSpc>
              <a:spcBef>
                <a:spcPts val="400"/>
              </a:spcBef>
              <a:spcAft>
                <a:spcPts val="0"/>
              </a:spcAft>
              <a:buClr>
                <a:srgbClr val="FFD861"/>
              </a:buClr>
              <a:buFont typeface="Arial"/>
              <a:buNone/>
              <a:defRPr/>
            </a:lvl1pPr>
            <a:lvl2pPr marL="457200" marR="0" indent="0" algn="ctr" rtl="0">
              <a:lnSpc>
                <a:spcPct val="100000"/>
              </a:lnSpc>
              <a:spcBef>
                <a:spcPts val="480"/>
              </a:spcBef>
              <a:spcAft>
                <a:spcPts val="0"/>
              </a:spcAft>
              <a:buClr>
                <a:srgbClr val="295F48"/>
              </a:buClr>
              <a:buFont typeface="Arial"/>
              <a:buNone/>
              <a:defRPr/>
            </a:lvl2pPr>
            <a:lvl3pPr marL="914400" marR="0" indent="0" algn="ctr" rtl="0">
              <a:lnSpc>
                <a:spcPct val="100000"/>
              </a:lnSpc>
              <a:spcBef>
                <a:spcPts val="400"/>
              </a:spcBef>
              <a:spcAft>
                <a:spcPts val="0"/>
              </a:spcAft>
              <a:buClr>
                <a:srgbClr val="FFD861"/>
              </a:buClr>
              <a:buFont typeface="Arial"/>
              <a:buNone/>
              <a:defRPr/>
            </a:lvl3pPr>
            <a:lvl4pPr marL="1371600" marR="0" indent="0" algn="ctr" rtl="0">
              <a:lnSpc>
                <a:spcPct val="100000"/>
              </a:lnSpc>
              <a:spcBef>
                <a:spcPts val="360"/>
              </a:spcBef>
              <a:spcAft>
                <a:spcPts val="0"/>
              </a:spcAft>
              <a:buClr>
                <a:srgbClr val="295F48"/>
              </a:buClr>
              <a:buFont typeface="Arial"/>
              <a:buNone/>
              <a:defRPr/>
            </a:lvl4pPr>
            <a:lvl5pPr marL="1828800" marR="0" indent="0" algn="ctr" rtl="0">
              <a:lnSpc>
                <a:spcPct val="100000"/>
              </a:lnSpc>
              <a:spcBef>
                <a:spcPts val="320"/>
              </a:spcBef>
              <a:spcAft>
                <a:spcPts val="0"/>
              </a:spcAft>
              <a:buClr>
                <a:srgbClr val="FFD861"/>
              </a:buClr>
              <a:buFont typeface="Arial"/>
              <a:buNone/>
              <a:defRPr/>
            </a:lvl5pPr>
            <a:lvl6pPr marL="2286000" marR="0" indent="0" algn="ctr" rtl="0">
              <a:lnSpc>
                <a:spcPct val="100000"/>
              </a:lnSpc>
              <a:spcBef>
                <a:spcPts val="400"/>
              </a:spcBef>
              <a:spcAft>
                <a:spcPts val="0"/>
              </a:spcAft>
              <a:buClr>
                <a:srgbClr val="3F3F3F"/>
              </a:buClr>
              <a:buFont typeface="Arial"/>
              <a:buNone/>
              <a:defRPr/>
            </a:lvl6pPr>
            <a:lvl7pPr marL="2743200" marR="0" indent="0" algn="ctr" rtl="0">
              <a:lnSpc>
                <a:spcPct val="100000"/>
              </a:lnSpc>
              <a:spcBef>
                <a:spcPts val="400"/>
              </a:spcBef>
              <a:spcAft>
                <a:spcPts val="0"/>
              </a:spcAft>
              <a:buClr>
                <a:srgbClr val="3F3F3F"/>
              </a:buClr>
              <a:buFont typeface="Arial"/>
              <a:buNone/>
              <a:defRPr/>
            </a:lvl7pPr>
            <a:lvl8pPr marL="3200400" marR="0" indent="0" algn="ctr" rtl="0">
              <a:lnSpc>
                <a:spcPct val="100000"/>
              </a:lnSpc>
              <a:spcBef>
                <a:spcPts val="400"/>
              </a:spcBef>
              <a:spcAft>
                <a:spcPts val="0"/>
              </a:spcAft>
              <a:buClr>
                <a:srgbClr val="3F3F3F"/>
              </a:buClr>
              <a:buFont typeface="Arial"/>
              <a:buNone/>
              <a:defRPr/>
            </a:lvl8pPr>
            <a:lvl9pPr marL="3657600" marR="0" indent="0" algn="ctr" rtl="0">
              <a:lnSpc>
                <a:spcPct val="100000"/>
              </a:lnSpc>
              <a:spcBef>
                <a:spcPts val="400"/>
              </a:spcBef>
              <a:spcAft>
                <a:spcPts val="0"/>
              </a:spcAft>
              <a:buClr>
                <a:srgbClr val="3F3F3F"/>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458787"/>
            <a:ext cx="8381999" cy="11430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0" marR="0" indent="0" algn="l" rtl="0">
              <a:lnSpc>
                <a:spcPct val="100000"/>
              </a:lnSpc>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6" name="Shape 6"/>
          <p:cNvSpPr txBox="1">
            <a:spLocks noGrp="1"/>
          </p:cNvSpPr>
          <p:nvPr>
            <p:ph type="body" idx="1"/>
          </p:nvPr>
        </p:nvSpPr>
        <p:spPr>
          <a:xfrm>
            <a:off x="457200" y="1600200"/>
            <a:ext cx="8381999" cy="4525960"/>
          </a:xfrm>
          <a:prstGeom prst="rect">
            <a:avLst/>
          </a:prstGeom>
          <a:noFill/>
          <a:ln>
            <a:noFill/>
          </a:ln>
        </p:spPr>
        <p:txBody>
          <a:bodyPr lIns="91425" tIns="91425" rIns="91425" bIns="91425" anchor="t" anchorCtr="0"/>
          <a:lstStyle>
            <a:lvl1pPr marL="230188" marR="0" indent="-87948" algn="l" rtl="0">
              <a:lnSpc>
                <a:spcPct val="100000"/>
              </a:lnSpc>
              <a:spcBef>
                <a:spcPts val="560"/>
              </a:spcBef>
              <a:spcAft>
                <a:spcPts val="0"/>
              </a:spcAft>
              <a:buClr>
                <a:srgbClr val="FFD861"/>
              </a:buClr>
              <a:buFont typeface="Arial"/>
              <a:buChar char="▪"/>
              <a:defRPr/>
            </a:lvl1pPr>
            <a:lvl2pPr marL="511175" marR="0" indent="-109854" algn="l" rtl="0">
              <a:lnSpc>
                <a:spcPct val="100000"/>
              </a:lnSpc>
              <a:spcBef>
                <a:spcPts val="480"/>
              </a:spcBef>
              <a:spcAft>
                <a:spcPts val="0"/>
              </a:spcAft>
              <a:buClr>
                <a:srgbClr val="295F48"/>
              </a:buClr>
              <a:buFont typeface="Arial"/>
              <a:buChar char="▪"/>
              <a:defRPr/>
            </a:lvl2pPr>
            <a:lvl3pPr marL="857250" marR="0" indent="-133350" algn="l" rtl="0">
              <a:lnSpc>
                <a:spcPct val="100000"/>
              </a:lnSpc>
              <a:spcBef>
                <a:spcPts val="400"/>
              </a:spcBef>
              <a:spcAft>
                <a:spcPts val="0"/>
              </a:spcAft>
              <a:buClr>
                <a:srgbClr val="FFD861"/>
              </a:buClr>
              <a:buFont typeface="Arial"/>
              <a:buChar char="▪"/>
              <a:defRPr/>
            </a:lvl3pPr>
            <a:lvl4pPr marL="1146175" marR="0" indent="-89536" algn="l" rtl="0">
              <a:lnSpc>
                <a:spcPct val="100000"/>
              </a:lnSpc>
              <a:spcBef>
                <a:spcPts val="360"/>
              </a:spcBef>
              <a:spcAft>
                <a:spcPts val="0"/>
              </a:spcAft>
              <a:buClr>
                <a:srgbClr val="295F48"/>
              </a:buClr>
              <a:buFont typeface="Arial"/>
              <a:buChar char="▪"/>
              <a:defRPr/>
            </a:lvl4pPr>
            <a:lvl5pPr marL="1427163" marR="0" indent="-101282" algn="l" rtl="0">
              <a:lnSpc>
                <a:spcPct val="100000"/>
              </a:lnSpc>
              <a:spcBef>
                <a:spcPts val="320"/>
              </a:spcBef>
              <a:spcAft>
                <a:spcPts val="0"/>
              </a:spcAft>
              <a:buClr>
                <a:srgbClr val="FFD861"/>
              </a:buClr>
              <a:buFont typeface="Arial"/>
              <a:buChar char="▪"/>
              <a:defRPr/>
            </a:lvl5pPr>
            <a:lvl6pPr marL="2514600" marR="0" indent="-101600" algn="l" rtl="0">
              <a:lnSpc>
                <a:spcPct val="100000"/>
              </a:lnSpc>
              <a:spcBef>
                <a:spcPts val="400"/>
              </a:spcBef>
              <a:spcAft>
                <a:spcPts val="0"/>
              </a:spcAft>
              <a:buClr>
                <a:schemeClr val="dk1"/>
              </a:buClr>
              <a:buFont typeface="Arial"/>
              <a:buChar char="•"/>
              <a:defRPr/>
            </a:lvl6pPr>
            <a:lvl7pPr marL="2971800" marR="0" indent="-101600" algn="l" rtl="0">
              <a:lnSpc>
                <a:spcPct val="100000"/>
              </a:lnSpc>
              <a:spcBef>
                <a:spcPts val="400"/>
              </a:spcBef>
              <a:spcAft>
                <a:spcPts val="0"/>
              </a:spcAft>
              <a:buClr>
                <a:schemeClr val="dk1"/>
              </a:buClr>
              <a:buFont typeface="Arial"/>
              <a:buChar char="•"/>
              <a:defRPr/>
            </a:lvl7pPr>
            <a:lvl8pPr marL="3429000" marR="0" indent="-101600" algn="l" rtl="0">
              <a:lnSpc>
                <a:spcPct val="100000"/>
              </a:lnSpc>
              <a:spcBef>
                <a:spcPts val="400"/>
              </a:spcBef>
              <a:spcAft>
                <a:spcPts val="0"/>
              </a:spcAft>
              <a:buClr>
                <a:schemeClr val="dk1"/>
              </a:buClr>
              <a:buFont typeface="Arial"/>
              <a:buChar char="•"/>
              <a:defRPr/>
            </a:lvl8pPr>
            <a:lvl9pPr marL="3886200" marR="0" indent="-101600" algn="l" rtl="0">
              <a:lnSpc>
                <a:spcPct val="100000"/>
              </a:lnSpc>
              <a:spcBef>
                <a:spcPts val="400"/>
              </a:spcBef>
              <a:spcAft>
                <a:spcPts val="0"/>
              </a:spcAft>
              <a:buClr>
                <a:schemeClr val="dk1"/>
              </a:buClr>
              <a:buFont typeface="Arial"/>
              <a:buChar char="•"/>
              <a:defRPr/>
            </a:lvl9pPr>
          </a:lstStyle>
          <a:p>
            <a:endParaRPr/>
          </a:p>
        </p:txBody>
      </p:sp>
      <p:sp>
        <p:nvSpPr>
          <p:cNvPr id="7" name="Shape 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0" marR="0" indent="0" algn="l" rtl="0">
              <a:lnSpc>
                <a:spcPct val="100000"/>
              </a:lnSpc>
              <a:spcBef>
                <a:spcPts val="0"/>
              </a:spcBef>
              <a:spcAft>
                <a:spcPts val="0"/>
              </a:spcAft>
              <a:defRPr/>
            </a:lvl2pPr>
            <a:lvl3pPr marL="0" marR="0" indent="0" algn="l" rtl="0">
              <a:lnSpc>
                <a:spcPct val="100000"/>
              </a:lnSpc>
              <a:spcBef>
                <a:spcPts val="0"/>
              </a:spcBef>
              <a:spcAft>
                <a:spcPts val="0"/>
              </a:spcAft>
              <a:defRPr/>
            </a:lvl3pPr>
            <a:lvl4pPr marL="0" marR="0" indent="0" algn="l" rtl="0">
              <a:lnSpc>
                <a:spcPct val="100000"/>
              </a:lnSpc>
              <a:spcBef>
                <a:spcPts val="0"/>
              </a:spcBef>
              <a:spcAft>
                <a:spcPts val="0"/>
              </a:spcAft>
              <a:defRPr/>
            </a:lvl4pPr>
            <a:lvl5pPr marL="0" marR="0" indent="0" algn="l" rtl="0">
              <a:lnSpc>
                <a:spcPct val="100000"/>
              </a:lnSpc>
              <a:spcBef>
                <a:spcPts val="0"/>
              </a:spcBef>
              <a:spcAft>
                <a:spcPts val="0"/>
              </a:spcAft>
              <a:defRPr/>
            </a:lvl5pPr>
            <a:lvl6pPr marL="0" marR="0" indent="0" algn="l" rtl="0">
              <a:lnSpc>
                <a:spcPct val="100000"/>
              </a:lnSpc>
              <a:spcBef>
                <a:spcPts val="0"/>
              </a:spcBef>
              <a:spcAft>
                <a:spcPts val="0"/>
              </a:spcAft>
              <a:defRPr/>
            </a:lvl6pPr>
            <a:lvl7pPr marL="0" marR="0" indent="0" algn="l" rtl="0">
              <a:lnSpc>
                <a:spcPct val="100000"/>
              </a:lnSpc>
              <a:spcBef>
                <a:spcPts val="0"/>
              </a:spcBef>
              <a:spcAft>
                <a:spcPts val="0"/>
              </a:spcAft>
              <a:defRPr/>
            </a:lvl7pPr>
            <a:lvl8pPr marL="0" marR="0" indent="0" algn="l" rtl="0">
              <a:lnSpc>
                <a:spcPct val="100000"/>
              </a:lnSpc>
              <a:spcBef>
                <a:spcPts val="0"/>
              </a:spcBef>
              <a:spcAft>
                <a:spcPts val="0"/>
              </a:spcAft>
              <a:defRPr/>
            </a:lvl8pPr>
            <a:lvl9pPr marL="0" marR="0" indent="0" algn="l" rtl="0">
              <a:lnSpc>
                <a:spcPct val="100000"/>
              </a:lnSpc>
              <a:spcBef>
                <a:spcPts val="0"/>
              </a:spcBef>
              <a:spcAft>
                <a:spcPts val="0"/>
              </a:spcAft>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2743200" marR="0" indent="0" algn="l" rtl="0">
              <a:lnSpc>
                <a:spcPct val="100000"/>
              </a:lnSpc>
              <a:spcBef>
                <a:spcPts val="0"/>
              </a:spcBef>
              <a:spcAft>
                <a:spcPts val="0"/>
              </a:spcAft>
              <a:defRPr/>
            </a:lvl7pPr>
            <a:lvl8pPr marL="3200400" marR="0" indent="0" algn="l" rtl="0">
              <a:lnSpc>
                <a:spcPct val="100000"/>
              </a:lnSpc>
              <a:spcBef>
                <a:spcPts val="0"/>
              </a:spcBef>
              <a:spcAft>
                <a:spcPts val="0"/>
              </a:spcAft>
              <a:defRPr/>
            </a:lvl8pPr>
            <a:lvl9pPr marL="3657600" marR="0" indent="0" algn="l" rtl="0">
              <a:lnSpc>
                <a:spcPct val="100000"/>
              </a:lnSpc>
              <a:spcBef>
                <a:spcPts val="0"/>
              </a:spcBef>
              <a:spcAft>
                <a:spcPts val="0"/>
              </a:spcAft>
              <a:defRPr/>
            </a:lvl9pPr>
          </a:lstStyle>
          <a:p>
            <a:endParaRPr/>
          </a:p>
        </p:txBody>
      </p:sp>
      <p:sp>
        <p:nvSpPr>
          <p:cNvPr id="9" name="Shape 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
        <p:nvSpPr>
          <p:cNvPr id="10" name="Shape 10"/>
          <p:cNvSpPr/>
          <p:nvPr/>
        </p:nvSpPr>
        <p:spPr>
          <a:xfrm>
            <a:off x="4941887" y="6046787"/>
            <a:ext cx="90485" cy="90485"/>
          </a:xfrm>
          <a:prstGeom prst="rect">
            <a:avLst/>
          </a:prstGeom>
          <a:solidFill>
            <a:srgbClr val="155594"/>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11" name="Shape 11"/>
          <p:cNvSpPr/>
          <p:nvPr/>
        </p:nvSpPr>
        <p:spPr>
          <a:xfrm>
            <a:off x="4133850" y="6046787"/>
            <a:ext cx="88900" cy="90485"/>
          </a:xfrm>
          <a:prstGeom prst="rect">
            <a:avLst/>
          </a:prstGeom>
          <a:solidFill>
            <a:schemeClr val="dk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12" name="Shape 12"/>
          <p:cNvSpPr/>
          <p:nvPr/>
        </p:nvSpPr>
        <p:spPr>
          <a:xfrm>
            <a:off x="4400550" y="6046787"/>
            <a:ext cx="90485" cy="90485"/>
          </a:xfrm>
          <a:prstGeom prst="rect">
            <a:avLst/>
          </a:prstGeom>
          <a:solidFill>
            <a:srgbClr val="558B34"/>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13" name="Shape 13"/>
          <p:cNvSpPr/>
          <p:nvPr/>
        </p:nvSpPr>
        <p:spPr>
          <a:xfrm>
            <a:off x="4672012" y="6046787"/>
            <a:ext cx="88900" cy="90485"/>
          </a:xfrm>
          <a:prstGeom prst="rect">
            <a:avLst/>
          </a:prstGeom>
          <a:solidFill>
            <a:srgbClr val="19759A"/>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pic>
        <p:nvPicPr>
          <p:cNvPr id="14" name="Shape 14"/>
          <p:cNvPicPr preferRelativeResize="0"/>
          <p:nvPr/>
        </p:nvPicPr>
        <p:blipFill>
          <a:blip r:embed="rId10">
            <a:alphaModFix/>
          </a:blip>
          <a:stretch>
            <a:fillRect/>
          </a:stretch>
        </p:blipFill>
        <p:spPr>
          <a:xfrm>
            <a:off x="-7937" y="6321425"/>
            <a:ext cx="9151937" cy="5397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
        <p:cNvGrpSpPr/>
        <p:nvPr/>
      </p:nvGrpSpPr>
      <p:grpSpPr>
        <a:xfrm>
          <a:off x="0" y="0"/>
          <a:ext cx="0" cy="0"/>
          <a:chOff x="0" y="0"/>
          <a:chExt cx="0" cy="0"/>
        </a:xfrm>
      </p:grpSpPr>
      <p:sp>
        <p:nvSpPr>
          <p:cNvPr id="46" name="Shape 46"/>
          <p:cNvSpPr/>
          <p:nvPr/>
        </p:nvSpPr>
        <p:spPr>
          <a:xfrm>
            <a:off x="4941887" y="6046787"/>
            <a:ext cx="90485" cy="90485"/>
          </a:xfrm>
          <a:prstGeom prst="rect">
            <a:avLst/>
          </a:prstGeom>
          <a:solidFill>
            <a:srgbClr val="155594"/>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47" name="Shape 47"/>
          <p:cNvSpPr/>
          <p:nvPr/>
        </p:nvSpPr>
        <p:spPr>
          <a:xfrm>
            <a:off x="4133850" y="6046787"/>
            <a:ext cx="88900" cy="90485"/>
          </a:xfrm>
          <a:prstGeom prst="rect">
            <a:avLst/>
          </a:prstGeom>
          <a:solidFill>
            <a:schemeClr val="dk1"/>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48" name="Shape 48"/>
          <p:cNvSpPr/>
          <p:nvPr/>
        </p:nvSpPr>
        <p:spPr>
          <a:xfrm>
            <a:off x="4400550" y="6046787"/>
            <a:ext cx="90485" cy="90485"/>
          </a:xfrm>
          <a:prstGeom prst="rect">
            <a:avLst/>
          </a:prstGeom>
          <a:solidFill>
            <a:srgbClr val="558B34"/>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sp>
        <p:nvSpPr>
          <p:cNvPr id="49" name="Shape 49"/>
          <p:cNvSpPr/>
          <p:nvPr/>
        </p:nvSpPr>
        <p:spPr>
          <a:xfrm>
            <a:off x="4672012" y="6046787"/>
            <a:ext cx="88900" cy="90485"/>
          </a:xfrm>
          <a:prstGeom prst="rect">
            <a:avLst/>
          </a:prstGeom>
          <a:solidFill>
            <a:srgbClr val="19759A"/>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baseline="0">
              <a:solidFill>
                <a:srgbClr val="000000"/>
              </a:solidFill>
              <a:latin typeface="Arial"/>
              <a:ea typeface="Arial"/>
              <a:cs typeface="Arial"/>
              <a:sym typeface="Arial"/>
            </a:endParaRPr>
          </a:p>
        </p:txBody>
      </p:sp>
      <p:pic>
        <p:nvPicPr>
          <p:cNvPr id="50" name="Shape 50"/>
          <p:cNvPicPr preferRelativeResize="0"/>
          <p:nvPr/>
        </p:nvPicPr>
        <p:blipFill>
          <a:blip r:embed="rId3">
            <a:alphaModFix/>
          </a:blip>
          <a:stretch>
            <a:fillRect/>
          </a:stretch>
        </p:blipFill>
        <p:spPr>
          <a:xfrm>
            <a:off x="-7937" y="6321425"/>
            <a:ext cx="9151937" cy="539750"/>
          </a:xfrm>
          <a:prstGeom prst="rect">
            <a:avLst/>
          </a:prstGeom>
          <a:noFill/>
          <a:ln>
            <a:noFill/>
          </a:ln>
        </p:spPr>
      </p:pic>
      <p:pic>
        <p:nvPicPr>
          <p:cNvPr id="51" name="Shape 51"/>
          <p:cNvPicPr preferRelativeResize="0"/>
          <p:nvPr/>
        </p:nvPicPr>
        <p:blipFill>
          <a:blip r:embed="rId4">
            <a:alphaModFix/>
          </a:blip>
          <a:stretch>
            <a:fillRect/>
          </a:stretch>
        </p:blipFill>
        <p:spPr>
          <a:xfrm>
            <a:off x="-7937" y="6321425"/>
            <a:ext cx="9151937" cy="539750"/>
          </a:xfrm>
          <a:prstGeom prst="rect">
            <a:avLst/>
          </a:prstGeom>
          <a:noFill/>
          <a:ln>
            <a:noFill/>
          </a:ln>
        </p:spPr>
      </p:pic>
      <p:pic>
        <p:nvPicPr>
          <p:cNvPr id="52" name="Shape 52"/>
          <p:cNvPicPr preferRelativeResize="0"/>
          <p:nvPr/>
        </p:nvPicPr>
        <p:blipFill>
          <a:blip r:embed="rId5">
            <a:alphaModFix/>
          </a:blip>
          <a:stretch>
            <a:fillRect/>
          </a:stretch>
        </p:blipFill>
        <p:spPr>
          <a:xfrm>
            <a:off x="3417887" y="954087"/>
            <a:ext cx="2297112" cy="539750"/>
          </a:xfrm>
          <a:prstGeom prst="rect">
            <a:avLst/>
          </a:prstGeom>
          <a:noFill/>
          <a:ln>
            <a:noFill/>
          </a:ln>
        </p:spPr>
      </p:pic>
      <p:pic>
        <p:nvPicPr>
          <p:cNvPr id="53" name="Shape 53"/>
          <p:cNvPicPr preferRelativeResize="0"/>
          <p:nvPr/>
        </p:nvPicPr>
        <p:blipFill>
          <a:blip r:embed="rId6">
            <a:alphaModFix/>
          </a:blip>
          <a:stretch>
            <a:fillRect/>
          </a:stretch>
        </p:blipFill>
        <p:spPr>
          <a:xfrm>
            <a:off x="3417887" y="1682750"/>
            <a:ext cx="2297112" cy="279400"/>
          </a:xfrm>
          <a:prstGeom prst="rect">
            <a:avLst/>
          </a:prstGeom>
          <a:noFill/>
          <a:ln>
            <a:noFill/>
          </a:ln>
        </p:spPr>
      </p:pic>
      <p:sp>
        <p:nvSpPr>
          <p:cNvPr id="54" name="Shape 54"/>
          <p:cNvSpPr txBox="1">
            <a:spLocks noGrp="1"/>
          </p:cNvSpPr>
          <p:nvPr>
            <p:ph type="title"/>
          </p:nvPr>
        </p:nvSpPr>
        <p:spPr>
          <a:xfrm>
            <a:off x="457200" y="458787"/>
            <a:ext cx="8381999" cy="11430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0" marR="0" indent="0" algn="l" rtl="0">
              <a:lnSpc>
                <a:spcPct val="100000"/>
              </a:lnSpc>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55" name="Shape 55"/>
          <p:cNvSpPr txBox="1">
            <a:spLocks noGrp="1"/>
          </p:cNvSpPr>
          <p:nvPr>
            <p:ph type="body" idx="1"/>
          </p:nvPr>
        </p:nvSpPr>
        <p:spPr>
          <a:xfrm>
            <a:off x="457200" y="1600200"/>
            <a:ext cx="8381999" cy="4525960"/>
          </a:xfrm>
          <a:prstGeom prst="rect">
            <a:avLst/>
          </a:prstGeom>
          <a:noFill/>
          <a:ln>
            <a:noFill/>
          </a:ln>
        </p:spPr>
        <p:txBody>
          <a:bodyPr lIns="91425" tIns="91425" rIns="91425" bIns="91425" anchor="t" anchorCtr="0"/>
          <a:lstStyle>
            <a:lvl1pPr marL="230188" marR="0" indent="-87948" algn="l" rtl="0">
              <a:lnSpc>
                <a:spcPct val="100000"/>
              </a:lnSpc>
              <a:spcBef>
                <a:spcPts val="560"/>
              </a:spcBef>
              <a:spcAft>
                <a:spcPts val="0"/>
              </a:spcAft>
              <a:buClr>
                <a:srgbClr val="FFD861"/>
              </a:buClr>
              <a:buFont typeface="Arial"/>
              <a:buChar char="▪"/>
              <a:defRPr/>
            </a:lvl1pPr>
            <a:lvl2pPr marL="511175" marR="0" indent="-109854" algn="l" rtl="0">
              <a:lnSpc>
                <a:spcPct val="100000"/>
              </a:lnSpc>
              <a:spcBef>
                <a:spcPts val="480"/>
              </a:spcBef>
              <a:spcAft>
                <a:spcPts val="0"/>
              </a:spcAft>
              <a:buClr>
                <a:srgbClr val="295F48"/>
              </a:buClr>
              <a:buFont typeface="Arial"/>
              <a:buChar char="▪"/>
              <a:defRPr/>
            </a:lvl2pPr>
            <a:lvl3pPr marL="857250" marR="0" indent="-133350" algn="l" rtl="0">
              <a:lnSpc>
                <a:spcPct val="100000"/>
              </a:lnSpc>
              <a:spcBef>
                <a:spcPts val="400"/>
              </a:spcBef>
              <a:spcAft>
                <a:spcPts val="0"/>
              </a:spcAft>
              <a:buClr>
                <a:srgbClr val="FFD861"/>
              </a:buClr>
              <a:buFont typeface="Arial"/>
              <a:buChar char="▪"/>
              <a:defRPr/>
            </a:lvl3pPr>
            <a:lvl4pPr marL="1146175" marR="0" indent="-89536" algn="l" rtl="0">
              <a:lnSpc>
                <a:spcPct val="100000"/>
              </a:lnSpc>
              <a:spcBef>
                <a:spcPts val="360"/>
              </a:spcBef>
              <a:spcAft>
                <a:spcPts val="0"/>
              </a:spcAft>
              <a:buClr>
                <a:srgbClr val="295F48"/>
              </a:buClr>
              <a:buFont typeface="Arial"/>
              <a:buChar char="▪"/>
              <a:defRPr/>
            </a:lvl4pPr>
            <a:lvl5pPr marL="1427163" marR="0" indent="-101282" algn="l" rtl="0">
              <a:lnSpc>
                <a:spcPct val="100000"/>
              </a:lnSpc>
              <a:spcBef>
                <a:spcPts val="320"/>
              </a:spcBef>
              <a:spcAft>
                <a:spcPts val="0"/>
              </a:spcAft>
              <a:buClr>
                <a:srgbClr val="FFD861"/>
              </a:buClr>
              <a:buFont typeface="Arial"/>
              <a:buChar char="▪"/>
              <a:defRPr/>
            </a:lvl5pPr>
            <a:lvl6pPr marL="2514600" marR="0" indent="-101600" algn="l" rtl="0">
              <a:lnSpc>
                <a:spcPct val="100000"/>
              </a:lnSpc>
              <a:spcBef>
                <a:spcPts val="400"/>
              </a:spcBef>
              <a:spcAft>
                <a:spcPts val="0"/>
              </a:spcAft>
              <a:buClr>
                <a:schemeClr val="dk1"/>
              </a:buClr>
              <a:buFont typeface="Arial"/>
              <a:buChar char="•"/>
              <a:defRPr/>
            </a:lvl6pPr>
            <a:lvl7pPr marL="2971800" marR="0" indent="-101600" algn="l" rtl="0">
              <a:lnSpc>
                <a:spcPct val="100000"/>
              </a:lnSpc>
              <a:spcBef>
                <a:spcPts val="400"/>
              </a:spcBef>
              <a:spcAft>
                <a:spcPts val="0"/>
              </a:spcAft>
              <a:buClr>
                <a:schemeClr val="dk1"/>
              </a:buClr>
              <a:buFont typeface="Arial"/>
              <a:buChar char="•"/>
              <a:defRPr/>
            </a:lvl7pPr>
            <a:lvl8pPr marL="3429000" marR="0" indent="-101600" algn="l" rtl="0">
              <a:lnSpc>
                <a:spcPct val="100000"/>
              </a:lnSpc>
              <a:spcBef>
                <a:spcPts val="400"/>
              </a:spcBef>
              <a:spcAft>
                <a:spcPts val="0"/>
              </a:spcAft>
              <a:buClr>
                <a:schemeClr val="dk1"/>
              </a:buClr>
              <a:buFont typeface="Arial"/>
              <a:buChar char="•"/>
              <a:defRPr/>
            </a:lvl8pPr>
            <a:lvl9pPr marL="3886200" marR="0" indent="-101600" algn="l" rtl="0">
              <a:lnSpc>
                <a:spcPct val="100000"/>
              </a:lnSpc>
              <a:spcBef>
                <a:spcPts val="400"/>
              </a:spcBef>
              <a:spcAft>
                <a:spcPts val="0"/>
              </a:spcAft>
              <a:buClr>
                <a:schemeClr val="dk1"/>
              </a:buClr>
              <a:buFont typeface="Arial"/>
              <a:buChar char="•"/>
              <a:defRPr/>
            </a:lvl9pPr>
          </a:lstStyle>
          <a:p>
            <a:endParaRPr/>
          </a:p>
        </p:txBody>
      </p:sp>
      <p:sp>
        <p:nvSpPr>
          <p:cNvPr id="56" name="Shape 5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0" marR="0" indent="0" algn="l" rtl="0">
              <a:lnSpc>
                <a:spcPct val="100000"/>
              </a:lnSpc>
              <a:spcBef>
                <a:spcPts val="0"/>
              </a:spcBef>
              <a:spcAft>
                <a:spcPts val="0"/>
              </a:spcAft>
              <a:defRPr/>
            </a:lvl2pPr>
            <a:lvl3pPr marL="0" marR="0" indent="0" algn="l" rtl="0">
              <a:lnSpc>
                <a:spcPct val="100000"/>
              </a:lnSpc>
              <a:spcBef>
                <a:spcPts val="0"/>
              </a:spcBef>
              <a:spcAft>
                <a:spcPts val="0"/>
              </a:spcAft>
              <a:defRPr/>
            </a:lvl3pPr>
            <a:lvl4pPr marL="0" marR="0" indent="0" algn="l" rtl="0">
              <a:lnSpc>
                <a:spcPct val="100000"/>
              </a:lnSpc>
              <a:spcBef>
                <a:spcPts val="0"/>
              </a:spcBef>
              <a:spcAft>
                <a:spcPts val="0"/>
              </a:spcAft>
              <a:defRPr/>
            </a:lvl4pPr>
            <a:lvl5pPr marL="0" marR="0" indent="0" algn="l" rtl="0">
              <a:lnSpc>
                <a:spcPct val="100000"/>
              </a:lnSpc>
              <a:spcBef>
                <a:spcPts val="0"/>
              </a:spcBef>
              <a:spcAft>
                <a:spcPts val="0"/>
              </a:spcAft>
              <a:defRPr/>
            </a:lvl5pPr>
            <a:lvl6pPr marL="0" marR="0" indent="0" algn="l" rtl="0">
              <a:lnSpc>
                <a:spcPct val="100000"/>
              </a:lnSpc>
              <a:spcBef>
                <a:spcPts val="0"/>
              </a:spcBef>
              <a:spcAft>
                <a:spcPts val="0"/>
              </a:spcAft>
              <a:defRPr/>
            </a:lvl6pPr>
            <a:lvl7pPr marL="0" marR="0" indent="0" algn="l" rtl="0">
              <a:lnSpc>
                <a:spcPct val="100000"/>
              </a:lnSpc>
              <a:spcBef>
                <a:spcPts val="0"/>
              </a:spcBef>
              <a:spcAft>
                <a:spcPts val="0"/>
              </a:spcAft>
              <a:defRPr/>
            </a:lvl7pPr>
            <a:lvl8pPr marL="0" marR="0" indent="0" algn="l" rtl="0">
              <a:lnSpc>
                <a:spcPct val="100000"/>
              </a:lnSpc>
              <a:spcBef>
                <a:spcPts val="0"/>
              </a:spcBef>
              <a:spcAft>
                <a:spcPts val="0"/>
              </a:spcAft>
              <a:defRPr/>
            </a:lvl8pPr>
            <a:lvl9pPr marL="0" marR="0" indent="0" algn="l" rtl="0">
              <a:lnSpc>
                <a:spcPct val="100000"/>
              </a:lnSpc>
              <a:spcBef>
                <a:spcPts val="0"/>
              </a:spcBef>
              <a:spcAft>
                <a:spcPts val="0"/>
              </a:spcAft>
              <a:defRPr/>
            </a:lvl9pPr>
          </a:lstStyle>
          <a:p>
            <a:endParaRPr/>
          </a:p>
        </p:txBody>
      </p:sp>
      <p:sp>
        <p:nvSpPr>
          <p:cNvPr id="57" name="Shape 5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defRPr/>
            </a:lvl1pPr>
            <a:lvl2pPr marL="457200" marR="0" indent="0" algn="l" rtl="0">
              <a:lnSpc>
                <a:spcPct val="100000"/>
              </a:lnSpc>
              <a:spcBef>
                <a:spcPts val="0"/>
              </a:spcBef>
              <a:spcAft>
                <a:spcPts val="0"/>
              </a:spcAft>
              <a:defRPr/>
            </a:lvl2pPr>
            <a:lvl3pPr marL="914400" marR="0" indent="0" algn="l" rtl="0">
              <a:lnSpc>
                <a:spcPct val="100000"/>
              </a:lnSpc>
              <a:spcBef>
                <a:spcPts val="0"/>
              </a:spcBef>
              <a:spcAft>
                <a:spcPts val="0"/>
              </a:spcAft>
              <a:defRPr/>
            </a:lvl3pPr>
            <a:lvl4pPr marL="1371600" marR="0" indent="0" algn="l" rtl="0">
              <a:lnSpc>
                <a:spcPct val="100000"/>
              </a:lnSpc>
              <a:spcBef>
                <a:spcPts val="0"/>
              </a:spcBef>
              <a:spcAft>
                <a:spcPts val="0"/>
              </a:spcAft>
              <a:defRPr/>
            </a:lvl4pPr>
            <a:lvl5pPr marL="1828800" marR="0" indent="0" algn="l" rtl="0">
              <a:lnSpc>
                <a:spcPct val="100000"/>
              </a:lnSpc>
              <a:spcBef>
                <a:spcPts val="0"/>
              </a:spcBef>
              <a:spcAft>
                <a:spcPts val="0"/>
              </a:spcAft>
              <a:defRPr/>
            </a:lvl5pPr>
            <a:lvl6pPr marL="2286000" marR="0" indent="0" algn="l" rtl="0">
              <a:lnSpc>
                <a:spcPct val="100000"/>
              </a:lnSpc>
              <a:spcBef>
                <a:spcPts val="0"/>
              </a:spcBef>
              <a:spcAft>
                <a:spcPts val="0"/>
              </a:spcAft>
              <a:defRPr/>
            </a:lvl6pPr>
            <a:lvl7pPr marL="2743200" marR="0" indent="0" algn="l" rtl="0">
              <a:lnSpc>
                <a:spcPct val="100000"/>
              </a:lnSpc>
              <a:spcBef>
                <a:spcPts val="0"/>
              </a:spcBef>
              <a:spcAft>
                <a:spcPts val="0"/>
              </a:spcAft>
              <a:defRPr/>
            </a:lvl7pPr>
            <a:lvl8pPr marL="3200400" marR="0" indent="0" algn="l" rtl="0">
              <a:lnSpc>
                <a:spcPct val="100000"/>
              </a:lnSpc>
              <a:spcBef>
                <a:spcPts val="0"/>
              </a:spcBef>
              <a:spcAft>
                <a:spcPts val="0"/>
              </a:spcAft>
              <a:defRPr/>
            </a:lvl8pPr>
            <a:lvl9pPr marL="3657600" marR="0" indent="0" algn="l" rtl="0">
              <a:lnSpc>
                <a:spcPct val="100000"/>
              </a:lnSpc>
              <a:spcBef>
                <a:spcPts val="0"/>
              </a:spcBef>
              <a:spcAft>
                <a:spcPts val="0"/>
              </a:spcAft>
              <a:defRPr/>
            </a:lvl9pPr>
          </a:lstStyle>
          <a:p>
            <a:endParaRPr/>
          </a:p>
        </p:txBody>
      </p:sp>
      <p:sp>
        <p:nvSpPr>
          <p:cNvPr id="58" name="Shape 5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737918"/>
            <a:ext cx="8381999" cy="58473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SzPct val="25000"/>
              <a:buNone/>
            </a:pPr>
            <a:r>
              <a:rPr lang="en-US" sz="3200" b="1" i="0" u="none" strike="noStrike" cap="small" baseline="0" dirty="0">
                <a:solidFill>
                  <a:schemeClr val="dk1"/>
                </a:solidFill>
                <a:latin typeface="Arial"/>
                <a:ea typeface="Arial"/>
                <a:cs typeface="Arial"/>
                <a:sym typeface="Arial"/>
              </a:rPr>
              <a:t>Getting Started…random thoughts</a:t>
            </a:r>
          </a:p>
        </p:txBody>
      </p:sp>
      <p:sp>
        <p:nvSpPr>
          <p:cNvPr id="64" name="Shape 64"/>
          <p:cNvSpPr txBox="1">
            <a:spLocks noGrp="1"/>
          </p:cNvSpPr>
          <p:nvPr>
            <p:ph type="body" idx="1"/>
          </p:nvPr>
        </p:nvSpPr>
        <p:spPr>
          <a:xfrm>
            <a:off x="457200" y="1600200"/>
            <a:ext cx="8381999" cy="37856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D861"/>
              </a:buClr>
              <a:buSzPct val="25000"/>
              <a:buFont typeface="Arial"/>
              <a:buNone/>
            </a:pPr>
            <a:r>
              <a:rPr lang="en-US" sz="2400" b="0" i="0" u="none" strike="noStrike" cap="none" baseline="0" dirty="0">
                <a:solidFill>
                  <a:srgbClr val="000000"/>
                </a:solidFill>
                <a:latin typeface="Arial"/>
                <a:ea typeface="Arial"/>
                <a:cs typeface="Arial"/>
                <a:sym typeface="Arial"/>
              </a:rPr>
              <a:t>Please jot down several thoughts on each of the following items, one idea per Post-It:</a:t>
            </a:r>
          </a:p>
          <a:p>
            <a:pPr marL="0" marR="0" lvl="0" indent="0" algn="l" rtl="0">
              <a:lnSpc>
                <a:spcPct val="100000"/>
              </a:lnSpc>
              <a:spcBef>
                <a:spcPts val="0"/>
              </a:spcBef>
              <a:spcAft>
                <a:spcPts val="0"/>
              </a:spcAft>
              <a:buClr>
                <a:srgbClr val="FFD861"/>
              </a:buClr>
              <a:buFont typeface="Arial"/>
              <a:buNone/>
            </a:pPr>
            <a:endParaRPr sz="2400" b="0" i="0" u="none" strike="noStrike" cap="none" baseline="0" dirty="0">
              <a:solidFill>
                <a:srgbClr val="000000"/>
              </a:solidFill>
              <a:latin typeface="Arial"/>
              <a:ea typeface="Arial"/>
              <a:cs typeface="Arial"/>
              <a:sym typeface="Arial"/>
            </a:endParaRPr>
          </a:p>
          <a:p>
            <a:pPr marL="915987" marR="0" lvl="3" indent="-1587" algn="l" rtl="0">
              <a:lnSpc>
                <a:spcPct val="100000"/>
              </a:lnSpc>
              <a:spcBef>
                <a:spcPts val="0"/>
              </a:spcBef>
              <a:spcAft>
                <a:spcPts val="0"/>
              </a:spcAft>
              <a:buClr>
                <a:srgbClr val="295F48"/>
              </a:buClr>
              <a:buSzPct val="25000"/>
              <a:buFont typeface="Arial"/>
              <a:buNone/>
            </a:pPr>
            <a:r>
              <a:rPr lang="en-US" sz="2400" b="0" i="0" u="none" strike="noStrike" cap="none" baseline="0" dirty="0">
                <a:solidFill>
                  <a:srgbClr val="000000"/>
                </a:solidFill>
                <a:latin typeface="Arial"/>
                <a:ea typeface="Arial"/>
                <a:cs typeface="Arial"/>
                <a:sym typeface="Arial"/>
              </a:rPr>
              <a:t>Expectations---</a:t>
            </a:r>
          </a:p>
          <a:p>
            <a:pPr marL="915987" marR="0" lvl="3" indent="-1587" algn="l" rtl="0">
              <a:lnSpc>
                <a:spcPct val="100000"/>
              </a:lnSpc>
              <a:spcBef>
                <a:spcPts val="0"/>
              </a:spcBef>
              <a:spcAft>
                <a:spcPts val="0"/>
              </a:spcAft>
              <a:buClr>
                <a:srgbClr val="295F48"/>
              </a:buClr>
              <a:buSzPct val="25000"/>
              <a:buFont typeface="Arial"/>
              <a:buNone/>
            </a:pPr>
            <a:r>
              <a:rPr lang="en-US" sz="2400" b="0" i="0" u="none" strike="noStrike" cap="none" baseline="0" dirty="0">
                <a:solidFill>
                  <a:srgbClr val="000000"/>
                </a:solidFill>
                <a:latin typeface="Arial"/>
                <a:ea typeface="Arial"/>
                <a:cs typeface="Arial"/>
                <a:sym typeface="Arial"/>
              </a:rPr>
              <a:t>	from your boss?</a:t>
            </a:r>
          </a:p>
          <a:p>
            <a:pPr marL="915987" marR="0" lvl="3" indent="-1587" algn="l" rtl="0">
              <a:lnSpc>
                <a:spcPct val="100000"/>
              </a:lnSpc>
              <a:spcBef>
                <a:spcPts val="0"/>
              </a:spcBef>
              <a:spcAft>
                <a:spcPts val="0"/>
              </a:spcAft>
              <a:buClr>
                <a:srgbClr val="295F48"/>
              </a:buClr>
              <a:buSzPct val="25000"/>
              <a:buFont typeface="Arial"/>
              <a:buNone/>
            </a:pPr>
            <a:r>
              <a:rPr lang="en-US" sz="2400" b="0" i="0" u="none" strike="noStrike" cap="none" baseline="0" dirty="0">
                <a:solidFill>
                  <a:srgbClr val="000000"/>
                </a:solidFill>
                <a:latin typeface="Arial"/>
                <a:ea typeface="Arial"/>
                <a:cs typeface="Arial"/>
                <a:sym typeface="Arial"/>
              </a:rPr>
              <a:t>	and you of your boss?</a:t>
            </a:r>
          </a:p>
          <a:p>
            <a:pPr marL="915987" marR="0" lvl="3" indent="-1587" algn="l" rtl="0">
              <a:lnSpc>
                <a:spcPct val="100000"/>
              </a:lnSpc>
              <a:spcBef>
                <a:spcPts val="0"/>
              </a:spcBef>
              <a:spcAft>
                <a:spcPts val="0"/>
              </a:spcAft>
              <a:buClr>
                <a:srgbClr val="295F48"/>
              </a:buClr>
              <a:buFont typeface="Arial"/>
              <a:buNone/>
            </a:pPr>
            <a:endParaRPr sz="2400" b="0" i="0" u="none" strike="noStrike" cap="none" baseline="0" dirty="0">
              <a:solidFill>
                <a:srgbClr val="000000"/>
              </a:solidFill>
              <a:latin typeface="Arial"/>
              <a:ea typeface="Arial"/>
              <a:cs typeface="Arial"/>
              <a:sym typeface="Arial"/>
            </a:endParaRPr>
          </a:p>
          <a:p>
            <a:pPr marL="915987" marR="0" lvl="3" indent="-1587" algn="l" rtl="0">
              <a:lnSpc>
                <a:spcPct val="100000"/>
              </a:lnSpc>
              <a:spcBef>
                <a:spcPts val="0"/>
              </a:spcBef>
              <a:spcAft>
                <a:spcPts val="0"/>
              </a:spcAft>
              <a:buClr>
                <a:srgbClr val="295F48"/>
              </a:buClr>
              <a:buSzPct val="25000"/>
              <a:buFont typeface="Arial"/>
              <a:buNone/>
            </a:pPr>
            <a:r>
              <a:rPr lang="en-US" sz="2400" b="0" i="0" u="none" strike="noStrike" cap="none" baseline="0" dirty="0">
                <a:solidFill>
                  <a:srgbClr val="000000"/>
                </a:solidFill>
                <a:latin typeface="Arial"/>
                <a:ea typeface="Arial"/>
                <a:cs typeface="Arial"/>
                <a:sym typeface="Arial"/>
              </a:rPr>
              <a:t>What makes for a productive day?</a:t>
            </a:r>
          </a:p>
          <a:p>
            <a:pPr marL="915987" marR="0" lvl="3" indent="-1587" algn="l" rtl="0">
              <a:lnSpc>
                <a:spcPct val="100000"/>
              </a:lnSpc>
              <a:spcBef>
                <a:spcPts val="0"/>
              </a:spcBef>
              <a:spcAft>
                <a:spcPts val="0"/>
              </a:spcAft>
              <a:buClr>
                <a:srgbClr val="295F48"/>
              </a:buClr>
              <a:buFont typeface="Arial"/>
              <a:buNone/>
            </a:pPr>
            <a:endParaRPr sz="2400" b="0" i="0" u="none" strike="noStrike" cap="none" baseline="0" dirty="0">
              <a:solidFill>
                <a:srgbClr val="000000"/>
              </a:solidFill>
              <a:latin typeface="Arial"/>
              <a:ea typeface="Arial"/>
              <a:cs typeface="Arial"/>
              <a:sym typeface="Arial"/>
            </a:endParaRPr>
          </a:p>
          <a:p>
            <a:pPr marL="915987" marR="0" lvl="3" indent="-1587" algn="l" rtl="0">
              <a:lnSpc>
                <a:spcPct val="100000"/>
              </a:lnSpc>
              <a:spcBef>
                <a:spcPts val="0"/>
              </a:spcBef>
              <a:spcAft>
                <a:spcPts val="0"/>
              </a:spcAft>
              <a:buClr>
                <a:srgbClr val="295F48"/>
              </a:buClr>
              <a:buSzPct val="25000"/>
              <a:buFont typeface="Arial"/>
              <a:buNone/>
            </a:pPr>
            <a:r>
              <a:rPr lang="en-US" sz="2400" b="0" i="0" u="none" strike="noStrike" cap="none" baseline="0" dirty="0">
                <a:solidFill>
                  <a:srgbClr val="000000"/>
                </a:solidFill>
                <a:latin typeface="Arial"/>
                <a:ea typeface="Arial"/>
                <a:cs typeface="Arial"/>
                <a:sym typeface="Arial"/>
              </a:rPr>
              <a:t>A less-than-productive day?</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2200" dirty="0" smtClean="0"/>
              <a:t>Establish trust:  Be honest; detail goals and expectations</a:t>
            </a:r>
          </a:p>
          <a:p>
            <a:pPr marL="342900" indent="-342900">
              <a:spcBef>
                <a:spcPts val="0"/>
              </a:spcBef>
              <a:buClr>
                <a:srgbClr val="E36C09"/>
              </a:buClr>
              <a:buSzPct val="80000"/>
            </a:pPr>
            <a:endParaRPr lang="en-US" sz="2200" dirty="0" smtClean="0"/>
          </a:p>
          <a:p>
            <a:pPr marL="342900" indent="-342900">
              <a:spcBef>
                <a:spcPts val="0"/>
              </a:spcBef>
              <a:buClr>
                <a:srgbClr val="E36C09"/>
              </a:buClr>
              <a:buSzPct val="80000"/>
            </a:pPr>
            <a:r>
              <a:rPr lang="en-US" sz="2200" dirty="0" smtClean="0"/>
              <a:t>Start </a:t>
            </a:r>
            <a:r>
              <a:rPr lang="en-US" sz="2200" dirty="0"/>
              <a:t>out with a </a:t>
            </a:r>
            <a:r>
              <a:rPr lang="en-US" sz="2200" dirty="0" smtClean="0"/>
              <a:t>question:  It's </a:t>
            </a:r>
            <a:r>
              <a:rPr lang="en-US" sz="2200" dirty="0"/>
              <a:t>important to give your </a:t>
            </a:r>
            <a:r>
              <a:rPr lang="en-US" sz="2200" dirty="0" smtClean="0"/>
              <a:t>direct reports </a:t>
            </a:r>
            <a:r>
              <a:rPr lang="en-US" sz="2200" dirty="0"/>
              <a:t>the chance to share their own thoughts about their job </a:t>
            </a:r>
            <a:r>
              <a:rPr lang="en-US" sz="2200" dirty="0" smtClean="0"/>
              <a:t>performance</a:t>
            </a:r>
          </a:p>
          <a:p>
            <a:pPr marL="342900" indent="-342900">
              <a:spcBef>
                <a:spcPts val="0"/>
              </a:spcBef>
              <a:buClr>
                <a:srgbClr val="E36C09"/>
              </a:buClr>
              <a:buSzPct val="80000"/>
            </a:pPr>
            <a:endParaRPr lang="en-US" sz="2200" dirty="0"/>
          </a:p>
          <a:p>
            <a:pPr marL="342900" indent="-342900">
              <a:spcBef>
                <a:spcPts val="0"/>
              </a:spcBef>
              <a:buClr>
                <a:srgbClr val="E36C09"/>
              </a:buClr>
              <a:buSzPct val="80000"/>
            </a:pPr>
            <a:r>
              <a:rPr lang="en-US" sz="2200" dirty="0" smtClean="0"/>
              <a:t>Action </a:t>
            </a:r>
            <a:r>
              <a:rPr lang="en-US" sz="2200" dirty="0"/>
              <a:t>words are more meaningful — words such as "excels," "exhibits," "demonstrates," "grasps," "generates," "manages," "possesses," "communicates," "monitors," "directs" and "achieves</a:t>
            </a:r>
            <a:r>
              <a:rPr lang="en-US" sz="2200" dirty="0" smtClean="0"/>
              <a:t>.“</a:t>
            </a:r>
          </a:p>
          <a:p>
            <a:pPr marL="342900" indent="-342900">
              <a:spcBef>
                <a:spcPts val="0"/>
              </a:spcBef>
              <a:buClr>
                <a:srgbClr val="E36C09"/>
              </a:buClr>
              <a:buSzPct val="80000"/>
            </a:pPr>
            <a:endParaRPr lang="en-US" sz="2200" dirty="0" smtClean="0"/>
          </a:p>
          <a:p>
            <a:pPr marL="342900" indent="-342900">
              <a:spcBef>
                <a:spcPts val="0"/>
              </a:spcBef>
              <a:buClr>
                <a:srgbClr val="E36C09"/>
              </a:buClr>
              <a:buSzPct val="80000"/>
            </a:pPr>
            <a:r>
              <a:rPr lang="en-US" sz="2200" dirty="0" smtClean="0"/>
              <a:t>It </a:t>
            </a:r>
            <a:r>
              <a:rPr lang="en-US" sz="2200" dirty="0"/>
              <a:t>is also worth considering the full gamut of </a:t>
            </a:r>
            <a:r>
              <a:rPr lang="en-US" sz="2200" dirty="0" smtClean="0"/>
              <a:t>non-verbal </a:t>
            </a:r>
            <a:r>
              <a:rPr lang="en-US" sz="2200" dirty="0"/>
              <a:t>messages which can form a large part of feedback</a:t>
            </a:r>
            <a:endParaRPr lang="en-US" sz="2200"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Examples!</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78532825"/>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2200" dirty="0" smtClean="0"/>
              <a:t>“John, Mike, </a:t>
            </a:r>
            <a:endParaRPr lang="en-US" sz="2200" dirty="0"/>
          </a:p>
          <a:p>
            <a:pPr marL="280987" lvl="1" indent="0">
              <a:spcBef>
                <a:spcPts val="0"/>
              </a:spcBef>
              <a:buClr>
                <a:srgbClr val="E36C09"/>
              </a:buClr>
              <a:buSzPct val="80000"/>
              <a:buNone/>
            </a:pPr>
            <a:r>
              <a:rPr lang="en-US" sz="2200" dirty="0"/>
              <a:t>I understand that </a:t>
            </a:r>
            <a:r>
              <a:rPr lang="en-US" sz="2200" dirty="0" smtClean="0"/>
              <a:t>remote access </a:t>
            </a:r>
            <a:r>
              <a:rPr lang="en-US" sz="2200" dirty="0"/>
              <a:t>is now back up and available.  I know that this required prompt actions and good coordination amongst your teams.  Thanks for spearheading the communications and please share my gratitude to all those in your area who invested extra time and effort on this today.  </a:t>
            </a:r>
            <a:r>
              <a:rPr lang="en-US" sz="2200" dirty="0" smtClean="0"/>
              <a:t>Remote access </a:t>
            </a:r>
            <a:r>
              <a:rPr lang="en-US" sz="2200" dirty="0"/>
              <a:t>is an important service and it’s appropriate that we gave it a priority today.  I hope everyone can get some extra rest, and thank you!</a:t>
            </a:r>
          </a:p>
          <a:p>
            <a:pPr marL="280987" lvl="1" indent="0">
              <a:spcBef>
                <a:spcPts val="0"/>
              </a:spcBef>
              <a:buClr>
                <a:srgbClr val="E36C09"/>
              </a:buClr>
              <a:buSzPct val="80000"/>
              <a:buNone/>
            </a:pPr>
            <a:endParaRPr lang="en-US" sz="2200" dirty="0"/>
          </a:p>
          <a:p>
            <a:pPr marL="280987" lvl="1" indent="0">
              <a:spcBef>
                <a:spcPts val="0"/>
              </a:spcBef>
              <a:buClr>
                <a:srgbClr val="E36C09"/>
              </a:buClr>
              <a:buSzPct val="80000"/>
              <a:buNone/>
            </a:pPr>
            <a:r>
              <a:rPr lang="en-US" sz="2200" dirty="0" smtClean="0"/>
              <a:t>Sally”</a:t>
            </a:r>
            <a:endParaRPr lang="en-US" sz="2200" dirty="0"/>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Timely Feedback!</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474803346"/>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2200" dirty="0" smtClean="0"/>
              <a:t>“Sally </a:t>
            </a:r>
            <a:r>
              <a:rPr lang="en-US" sz="2200" dirty="0"/>
              <a:t>– Special thanks to </a:t>
            </a:r>
            <a:r>
              <a:rPr lang="en-US" sz="2200" dirty="0" smtClean="0"/>
              <a:t>Mike </a:t>
            </a:r>
            <a:r>
              <a:rPr lang="en-US" sz="2200" dirty="0"/>
              <a:t>who filled in for me yesterday.  He did a great job escalating appropriately and coaching </a:t>
            </a:r>
            <a:r>
              <a:rPr lang="en-US" sz="2200" dirty="0" smtClean="0"/>
              <a:t>Steve </a:t>
            </a:r>
            <a:r>
              <a:rPr lang="en-US" sz="2200" dirty="0"/>
              <a:t>along.  He was the calm in the storm.  </a:t>
            </a:r>
            <a:r>
              <a:rPr lang="en-US" sz="2200" dirty="0" smtClean="0">
                <a:sym typeface="Wingdings" panose="05000000000000000000" pitchFamily="2" charset="2"/>
              </a:rPr>
              <a:t></a:t>
            </a:r>
            <a:endParaRPr lang="en-US" sz="2200" dirty="0"/>
          </a:p>
          <a:p>
            <a:pPr marL="342900" indent="-342900">
              <a:spcBef>
                <a:spcPts val="0"/>
              </a:spcBef>
              <a:buClr>
                <a:srgbClr val="E36C09"/>
              </a:buClr>
              <a:buSzPct val="80000"/>
            </a:pPr>
            <a:endParaRPr lang="en-US" sz="2200" dirty="0"/>
          </a:p>
          <a:p>
            <a:pPr marL="280987" lvl="1" indent="0">
              <a:spcBef>
                <a:spcPts val="0"/>
              </a:spcBef>
              <a:buClr>
                <a:srgbClr val="E36C09"/>
              </a:buClr>
              <a:buSzPct val="80000"/>
              <a:buNone/>
            </a:pPr>
            <a:r>
              <a:rPr lang="en-US" sz="2200" dirty="0"/>
              <a:t>Thanks </a:t>
            </a:r>
            <a:r>
              <a:rPr lang="en-US" sz="2200" dirty="0" smtClean="0"/>
              <a:t>Mike.</a:t>
            </a:r>
          </a:p>
          <a:p>
            <a:pPr marL="280987" lvl="1" indent="0">
              <a:spcBef>
                <a:spcPts val="0"/>
              </a:spcBef>
              <a:buClr>
                <a:srgbClr val="E36C09"/>
              </a:buClr>
              <a:buSzPct val="80000"/>
              <a:buNone/>
            </a:pPr>
            <a:endParaRPr lang="en-US" sz="2200" dirty="0"/>
          </a:p>
          <a:p>
            <a:pPr marL="280987" lvl="1" indent="0">
              <a:spcBef>
                <a:spcPts val="0"/>
              </a:spcBef>
              <a:buClr>
                <a:srgbClr val="E36C09"/>
              </a:buClr>
              <a:buSzPct val="80000"/>
              <a:buNone/>
            </a:pPr>
            <a:r>
              <a:rPr lang="en-US" sz="2200" dirty="0" smtClean="0"/>
              <a:t>John”</a:t>
            </a:r>
            <a:endParaRPr lang="en-US" sz="2200" dirty="0"/>
          </a:p>
          <a:p>
            <a:pPr marL="342900" indent="-342900">
              <a:spcBef>
                <a:spcPts val="0"/>
              </a:spcBef>
              <a:buClr>
                <a:srgbClr val="E36C09"/>
              </a:buClr>
              <a:buSzPct val="80000"/>
            </a:pPr>
            <a:endParaRPr lang="en-US" sz="2200"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Timely Feedback!</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586318640"/>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2200" dirty="0" smtClean="0"/>
              <a:t>“I </a:t>
            </a:r>
            <a:r>
              <a:rPr lang="en-US" sz="2200" dirty="0"/>
              <a:t>cannot thank you enough for your hard work and persistence in getting our </a:t>
            </a:r>
            <a:r>
              <a:rPr lang="en-US" sz="2200" dirty="0" smtClean="0"/>
              <a:t>remote access </a:t>
            </a:r>
            <a:r>
              <a:rPr lang="en-US" sz="2200" dirty="0"/>
              <a:t>issues resolved last night.  I know we could have thrown in the towel and handed off a replacement solution that is not quite ready for release yet.  The way everyone involved rolled up their sleeves, pitched in, and stuck with it showed me what a remarkable, talented and agile team we have.</a:t>
            </a:r>
          </a:p>
          <a:p>
            <a:pPr marL="342900" indent="-342900">
              <a:spcBef>
                <a:spcPts val="0"/>
              </a:spcBef>
              <a:buClr>
                <a:srgbClr val="E36C09"/>
              </a:buClr>
              <a:buSzPct val="80000"/>
            </a:pPr>
            <a:endParaRPr lang="en-US" sz="2200" dirty="0"/>
          </a:p>
          <a:p>
            <a:pPr marL="280987" lvl="1" indent="0">
              <a:spcBef>
                <a:spcPts val="0"/>
              </a:spcBef>
              <a:buClr>
                <a:srgbClr val="E36C09"/>
              </a:buClr>
              <a:buSzPct val="80000"/>
              <a:buNone/>
            </a:pPr>
            <a:r>
              <a:rPr lang="en-US" sz="2200" dirty="0" smtClean="0"/>
              <a:t>Special </a:t>
            </a:r>
            <a:r>
              <a:rPr lang="en-US" sz="2200" dirty="0"/>
              <a:t>thanks to </a:t>
            </a:r>
            <a:r>
              <a:rPr lang="en-US" sz="2200" dirty="0" smtClean="0"/>
              <a:t>John Doe, Jane Doe, Jim Smith and Mark Jones </a:t>
            </a:r>
            <a:r>
              <a:rPr lang="en-US" sz="2200" dirty="0"/>
              <a:t>for being so key in getting us up and running and to </a:t>
            </a:r>
            <a:r>
              <a:rPr lang="en-US" sz="2200" dirty="0" smtClean="0"/>
              <a:t>Sally  Martin for </a:t>
            </a:r>
            <a:r>
              <a:rPr lang="en-US" sz="2200" dirty="0"/>
              <a:t>managing any customer tickets that came in</a:t>
            </a:r>
            <a:r>
              <a:rPr lang="en-US" sz="2200" dirty="0" smtClean="0"/>
              <a:t>.”</a:t>
            </a:r>
            <a:endParaRPr lang="en-US" sz="2200" dirty="0"/>
          </a:p>
          <a:p>
            <a:pPr marL="342900" indent="-342900">
              <a:spcBef>
                <a:spcPts val="0"/>
              </a:spcBef>
              <a:buClr>
                <a:srgbClr val="E36C09"/>
              </a:buClr>
              <a:buSzPct val="80000"/>
            </a:pPr>
            <a:endParaRPr lang="en-US" sz="2200"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Timely Feedback!</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98251017"/>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dirty="0" smtClean="0"/>
              <a:t>John </a:t>
            </a:r>
            <a:r>
              <a:rPr lang="en-US" dirty="0"/>
              <a:t>is an active and key contributor to the </a:t>
            </a:r>
            <a:r>
              <a:rPr lang="en-US" dirty="0" smtClean="0"/>
              <a:t>IT </a:t>
            </a:r>
            <a:r>
              <a:rPr lang="en-US" dirty="0"/>
              <a:t>leadership team.  Under his leadership, the </a:t>
            </a:r>
            <a:r>
              <a:rPr lang="en-US" dirty="0" smtClean="0"/>
              <a:t>XYZ Service team </a:t>
            </a:r>
            <a:r>
              <a:rPr lang="en-US" dirty="0"/>
              <a:t>has had a highly productive year with a number of project successes and completions as noted in his comments.  </a:t>
            </a:r>
            <a:r>
              <a:rPr lang="en-US" dirty="0" smtClean="0"/>
              <a:t>John </a:t>
            </a:r>
            <a:r>
              <a:rPr lang="en-US" dirty="0"/>
              <a:t>seeks to leverage new technology developments that will work to our advantage and to continually make </a:t>
            </a:r>
            <a:r>
              <a:rPr lang="en-US" dirty="0" smtClean="0"/>
              <a:t>improvements </a:t>
            </a:r>
            <a:r>
              <a:rPr lang="en-US" dirty="0"/>
              <a:t>to the technology services we offer and the supporting infrastructure (e.g. </a:t>
            </a:r>
            <a:r>
              <a:rPr lang="en-US" dirty="0" smtClean="0"/>
              <a:t>database design, capacity planning, performance monitoring, application </a:t>
            </a:r>
            <a:r>
              <a:rPr lang="en-US" dirty="0"/>
              <a:t>support).  </a:t>
            </a:r>
            <a:r>
              <a:rPr lang="en-US" dirty="0" smtClean="0"/>
              <a:t>John </a:t>
            </a:r>
            <a:r>
              <a:rPr lang="en-US" dirty="0"/>
              <a:t>takes a balanced approach to problem solving when difficulties are encountered that is an excellent asset for him.</a:t>
            </a:r>
          </a:p>
          <a:p>
            <a:pPr marL="342900" indent="-342900">
              <a:spcBef>
                <a:spcPts val="0"/>
              </a:spcBef>
              <a:buClr>
                <a:srgbClr val="E36C09"/>
              </a:buClr>
              <a:buSzPct val="80000"/>
            </a:pPr>
            <a:endParaRPr lang="en-US" dirty="0"/>
          </a:p>
          <a:p>
            <a:pPr marL="280987" lvl="1" indent="0">
              <a:spcBef>
                <a:spcPts val="0"/>
              </a:spcBef>
              <a:buClr>
                <a:srgbClr val="E36C09"/>
              </a:buClr>
              <a:buSzPct val="80000"/>
              <a:buNone/>
            </a:pPr>
            <a:r>
              <a:rPr lang="en-US" dirty="0"/>
              <a:t>This year, </a:t>
            </a:r>
            <a:r>
              <a:rPr lang="en-US" dirty="0" smtClean="0"/>
              <a:t>John </a:t>
            </a:r>
            <a:r>
              <a:rPr lang="en-US" dirty="0"/>
              <a:t>has continued to expand his influence both internal and external in areas such as </a:t>
            </a:r>
            <a:r>
              <a:rPr lang="en-US" dirty="0" smtClean="0"/>
              <a:t>BI dashboard development, managing </a:t>
            </a:r>
            <a:r>
              <a:rPr lang="en-US" dirty="0"/>
              <a:t>a number of complexities in execution and timing to deliver technology services under the campus plan (internal), and as a </a:t>
            </a:r>
            <a:r>
              <a:rPr lang="en-US" dirty="0" err="1" smtClean="0"/>
              <a:t>Educause</a:t>
            </a:r>
            <a:r>
              <a:rPr lang="en-US" dirty="0" smtClean="0"/>
              <a:t> </a:t>
            </a:r>
            <a:r>
              <a:rPr lang="en-US" dirty="0"/>
              <a:t>program committee volunteer (external).  </a:t>
            </a:r>
            <a:r>
              <a:rPr lang="en-US" dirty="0" smtClean="0"/>
              <a:t>John </a:t>
            </a:r>
            <a:r>
              <a:rPr lang="en-US" dirty="0"/>
              <a:t>also </a:t>
            </a:r>
            <a:r>
              <a:rPr lang="en-US" dirty="0" smtClean="0"/>
              <a:t>has enrolled in the New IT Managers Program </a:t>
            </a:r>
            <a:r>
              <a:rPr lang="en-US" dirty="0"/>
              <a:t>with </a:t>
            </a:r>
            <a:r>
              <a:rPr lang="en-US" dirty="0" err="1" smtClean="0"/>
              <a:t>Educause</a:t>
            </a:r>
            <a:r>
              <a:rPr lang="en-US" dirty="0" smtClean="0"/>
              <a:t> </a:t>
            </a:r>
            <a:r>
              <a:rPr lang="en-US" dirty="0"/>
              <a:t>which should be a valuable tool in furthering his confidence and breadth of thinking related to leading a high performing team.</a:t>
            </a:r>
          </a:p>
          <a:p>
            <a:pPr marL="280987" lvl="1" indent="0">
              <a:spcBef>
                <a:spcPts val="0"/>
              </a:spcBef>
              <a:buClr>
                <a:srgbClr val="E36C09"/>
              </a:buClr>
              <a:buSzPct val="80000"/>
              <a:buNone/>
            </a:pPr>
            <a:endParaRPr lang="en-US" dirty="0"/>
          </a:p>
          <a:p>
            <a:pPr marL="280987" lvl="1" indent="0">
              <a:spcBef>
                <a:spcPts val="0"/>
              </a:spcBef>
              <a:buClr>
                <a:srgbClr val="E36C09"/>
              </a:buClr>
              <a:buSzPct val="80000"/>
              <a:buNone/>
            </a:pPr>
            <a:r>
              <a:rPr lang="en-US" dirty="0" smtClean="0"/>
              <a:t>John </a:t>
            </a:r>
            <a:r>
              <a:rPr lang="en-US" dirty="0"/>
              <a:t>continues to own a number of key </a:t>
            </a:r>
            <a:r>
              <a:rPr lang="en-US" dirty="0" smtClean="0"/>
              <a:t>relationships </a:t>
            </a:r>
            <a:r>
              <a:rPr lang="en-US" dirty="0"/>
              <a:t>for </a:t>
            </a:r>
            <a:r>
              <a:rPr lang="en-US" dirty="0" smtClean="0"/>
              <a:t>the Ocean State’s IT department; </a:t>
            </a:r>
            <a:r>
              <a:rPr lang="en-US" dirty="0"/>
              <a:t>he has honest conversations with vendors to challenge them appropriately and maintains a professional approach to pricing and negotiations that represents </a:t>
            </a:r>
            <a:r>
              <a:rPr lang="en-US" dirty="0" smtClean="0"/>
              <a:t>Ocean State </a:t>
            </a:r>
            <a:r>
              <a:rPr lang="en-US" dirty="0"/>
              <a:t>well.  </a:t>
            </a:r>
            <a:r>
              <a:rPr lang="en-US" dirty="0" smtClean="0"/>
              <a:t>John </a:t>
            </a:r>
            <a:r>
              <a:rPr lang="en-US" dirty="0"/>
              <a:t>adds significant value in stretching operating and refresh budget dollars as documented in last year’s review.  The relationship with </a:t>
            </a:r>
            <a:r>
              <a:rPr lang="en-US" dirty="0" smtClean="0"/>
              <a:t>Vendor One </a:t>
            </a:r>
            <a:r>
              <a:rPr lang="en-US" dirty="0"/>
              <a:t>has resulted in good visibility through partnered opportunities to share our success stories in print publications related to </a:t>
            </a:r>
            <a:r>
              <a:rPr lang="en-US" dirty="0" smtClean="0"/>
              <a:t>application consolidation, data analytics, dashboards and </a:t>
            </a:r>
            <a:r>
              <a:rPr lang="en-US" dirty="0"/>
              <a:t>technology refresh programs.</a:t>
            </a:r>
          </a:p>
          <a:p>
            <a:pPr marL="280987" lvl="1" indent="0">
              <a:spcBef>
                <a:spcPts val="0"/>
              </a:spcBef>
              <a:buClr>
                <a:srgbClr val="E36C09"/>
              </a:buClr>
              <a:buSzPct val="80000"/>
              <a:buNone/>
            </a:pPr>
            <a:endParaRPr lang="en-US" dirty="0"/>
          </a:p>
          <a:p>
            <a:pPr marL="280987" lvl="1" indent="0">
              <a:spcBef>
                <a:spcPts val="0"/>
              </a:spcBef>
              <a:buClr>
                <a:srgbClr val="E36C09"/>
              </a:buClr>
              <a:buSzPct val="80000"/>
              <a:buNone/>
            </a:pPr>
            <a:r>
              <a:rPr lang="en-US" dirty="0" smtClean="0"/>
              <a:t>John </a:t>
            </a:r>
            <a:r>
              <a:rPr lang="en-US" dirty="0"/>
              <a:t>is a respected resource and colleague amongst his peers and across the university.</a:t>
            </a:r>
          </a:p>
          <a:p>
            <a:pPr marL="342900" indent="-342900">
              <a:spcBef>
                <a:spcPts val="0"/>
              </a:spcBef>
              <a:buClr>
                <a:srgbClr val="E36C09"/>
              </a:buClr>
              <a:buSzPct val="80000"/>
            </a:pPr>
            <a:endParaRPr lang="en-US"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Performance Review Example</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474803346"/>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304800" y="682389"/>
            <a:ext cx="85343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1200" dirty="0" smtClean="0"/>
              <a:t>Jane </a:t>
            </a:r>
            <a:r>
              <a:rPr lang="en-US" sz="1200" dirty="0"/>
              <a:t>continues to provide strong leadership for </a:t>
            </a:r>
            <a:r>
              <a:rPr lang="en-US" sz="1200" dirty="0" smtClean="0"/>
              <a:t>her </a:t>
            </a:r>
            <a:r>
              <a:rPr lang="en-US" sz="1200" dirty="0"/>
              <a:t>team and is a key contributor to the senior leadership team for </a:t>
            </a:r>
            <a:r>
              <a:rPr lang="en-US" sz="1200" dirty="0" smtClean="0"/>
              <a:t>IT.  Jane </a:t>
            </a:r>
            <a:r>
              <a:rPr lang="en-US" sz="1200" dirty="0"/>
              <a:t>has received </a:t>
            </a:r>
            <a:r>
              <a:rPr lang="en-US" sz="1200" dirty="0" smtClean="0"/>
              <a:t>several </a:t>
            </a:r>
            <a:r>
              <a:rPr lang="en-US" sz="1200" dirty="0"/>
              <a:t>assignments on strategic, high-profile, or at-risk projects this year including the continued development and maturation of the </a:t>
            </a:r>
            <a:r>
              <a:rPr lang="en-US" sz="1200" dirty="0" smtClean="0"/>
              <a:t>DWBI </a:t>
            </a:r>
            <a:r>
              <a:rPr lang="en-US" sz="1200" dirty="0"/>
              <a:t>program, completion of the </a:t>
            </a:r>
            <a:r>
              <a:rPr lang="en-US" sz="1200" dirty="0" smtClean="0"/>
              <a:t>LMS </a:t>
            </a:r>
            <a:r>
              <a:rPr lang="en-US" sz="1200" dirty="0"/>
              <a:t>technology selection, and the more challenging task of serving as advisor to the </a:t>
            </a:r>
            <a:r>
              <a:rPr lang="en-US" sz="1200" dirty="0" smtClean="0"/>
              <a:t>Student Development area </a:t>
            </a:r>
            <a:r>
              <a:rPr lang="en-US" sz="1200" dirty="0"/>
              <a:t>to support the selection of the </a:t>
            </a:r>
            <a:r>
              <a:rPr lang="en-US" sz="1200" dirty="0" smtClean="0"/>
              <a:t>judicial system</a:t>
            </a:r>
            <a:r>
              <a:rPr lang="en-US" sz="1200" dirty="0"/>
              <a:t>.  </a:t>
            </a:r>
          </a:p>
          <a:p>
            <a:pPr marL="342900" indent="-342900">
              <a:spcBef>
                <a:spcPts val="0"/>
              </a:spcBef>
              <a:buClr>
                <a:srgbClr val="E36C09"/>
              </a:buClr>
              <a:buSzPct val="80000"/>
            </a:pPr>
            <a:endParaRPr lang="en-US" sz="1200" dirty="0"/>
          </a:p>
          <a:p>
            <a:pPr marL="280987" lvl="1" indent="0">
              <a:spcBef>
                <a:spcPts val="0"/>
              </a:spcBef>
              <a:buClr>
                <a:srgbClr val="E36C09"/>
              </a:buClr>
              <a:buSzPct val="80000"/>
              <a:buNone/>
            </a:pPr>
            <a:r>
              <a:rPr lang="en-US" sz="1200" dirty="0"/>
              <a:t>The results of the </a:t>
            </a:r>
            <a:r>
              <a:rPr lang="en-US" sz="1200" dirty="0" smtClean="0"/>
              <a:t>DWBI </a:t>
            </a:r>
            <a:r>
              <a:rPr lang="en-US" sz="1200" dirty="0"/>
              <a:t>program have not only been transformative internal to </a:t>
            </a:r>
            <a:r>
              <a:rPr lang="en-US" sz="1200" dirty="0" smtClean="0"/>
              <a:t>Ocean State University, </a:t>
            </a:r>
            <a:r>
              <a:rPr lang="en-US" sz="1200" dirty="0"/>
              <a:t>but the project processes and results have also been case studied and featured as best practices by two of our vendors, </a:t>
            </a:r>
            <a:r>
              <a:rPr lang="en-US" sz="1200" dirty="0" smtClean="0"/>
              <a:t>ABC and XYZ.  Jane </a:t>
            </a:r>
            <a:r>
              <a:rPr lang="en-US" sz="1200" dirty="0"/>
              <a:t>has also been invited to take on a leadership role for the </a:t>
            </a:r>
            <a:r>
              <a:rPr lang="en-US" sz="1200" dirty="0" smtClean="0"/>
              <a:t>Industry Advisory Council for XYZ.  </a:t>
            </a:r>
            <a:r>
              <a:rPr lang="en-US" sz="1200" dirty="0"/>
              <a:t>This is a tribute to </a:t>
            </a:r>
            <a:r>
              <a:rPr lang="en-US" sz="1200" dirty="0" smtClean="0"/>
              <a:t>Jane’s </a:t>
            </a:r>
            <a:r>
              <a:rPr lang="en-US" sz="1200" dirty="0"/>
              <a:t>demonstrated leadership of this program and the appropriate ways in which </a:t>
            </a:r>
            <a:r>
              <a:rPr lang="en-US" sz="1200" dirty="0" smtClean="0"/>
              <a:t>she </a:t>
            </a:r>
            <a:r>
              <a:rPr lang="en-US" sz="1200" dirty="0"/>
              <a:t>has challenged the vendor to grow and mature the </a:t>
            </a:r>
            <a:r>
              <a:rPr lang="en-US" sz="1200" dirty="0" smtClean="0"/>
              <a:t>roadmap for this product.</a:t>
            </a:r>
            <a:endParaRPr lang="en-US" sz="1200" dirty="0"/>
          </a:p>
          <a:p>
            <a:pPr marL="280987" lvl="1" indent="0">
              <a:spcBef>
                <a:spcPts val="0"/>
              </a:spcBef>
              <a:buClr>
                <a:srgbClr val="E36C09"/>
              </a:buClr>
              <a:buSzPct val="80000"/>
              <a:buNone/>
            </a:pPr>
            <a:endParaRPr lang="en-US" sz="1200" dirty="0"/>
          </a:p>
          <a:p>
            <a:pPr marL="280987" lvl="1" indent="0">
              <a:spcBef>
                <a:spcPts val="0"/>
              </a:spcBef>
              <a:buClr>
                <a:srgbClr val="E36C09"/>
              </a:buClr>
              <a:buSzPct val="80000"/>
              <a:buNone/>
            </a:pPr>
            <a:r>
              <a:rPr lang="en-US" sz="1200" dirty="0" smtClean="0"/>
              <a:t>Jane </a:t>
            </a:r>
            <a:r>
              <a:rPr lang="en-US" sz="1200" dirty="0"/>
              <a:t>built a number of new key relationships across the university; a particular area of success was related to the technology selection of an enterprise </a:t>
            </a:r>
            <a:r>
              <a:rPr lang="en-US" sz="1200" dirty="0" smtClean="0"/>
              <a:t>LMS </a:t>
            </a:r>
            <a:r>
              <a:rPr lang="en-US" sz="1200" dirty="0"/>
              <a:t>platform.  </a:t>
            </a:r>
            <a:r>
              <a:rPr lang="en-US" sz="1200" dirty="0" smtClean="0"/>
              <a:t>Jane </a:t>
            </a:r>
            <a:r>
              <a:rPr lang="en-US" sz="1200" dirty="0"/>
              <a:t>has developed strong relationships </a:t>
            </a:r>
            <a:r>
              <a:rPr lang="en-US" sz="1200" dirty="0" smtClean="0"/>
              <a:t>with </a:t>
            </a:r>
            <a:r>
              <a:rPr lang="en-US" sz="1200" dirty="0"/>
              <a:t>key customers in Academic Affairs on </a:t>
            </a:r>
            <a:r>
              <a:rPr lang="en-US" sz="1200" dirty="0" smtClean="0"/>
              <a:t>the LMS project</a:t>
            </a:r>
            <a:r>
              <a:rPr lang="en-US" sz="1200" dirty="0"/>
              <a:t>, and plans to co-present on the methodology behind our selection process with them at the </a:t>
            </a:r>
            <a:r>
              <a:rPr lang="en-US" sz="1200" dirty="0" err="1" smtClean="0"/>
              <a:t>Educause</a:t>
            </a:r>
            <a:r>
              <a:rPr lang="en-US" sz="1200" dirty="0" smtClean="0"/>
              <a:t> conference </a:t>
            </a:r>
            <a:r>
              <a:rPr lang="en-US" sz="1200" dirty="0"/>
              <a:t>next year.  To </a:t>
            </a:r>
            <a:r>
              <a:rPr lang="en-US" sz="1200" dirty="0" smtClean="0"/>
              <a:t>her </a:t>
            </a:r>
            <a:r>
              <a:rPr lang="en-US" sz="1200" dirty="0"/>
              <a:t>credit, </a:t>
            </a:r>
            <a:r>
              <a:rPr lang="en-US" sz="1200" dirty="0" smtClean="0"/>
              <a:t>Jane </a:t>
            </a:r>
            <a:r>
              <a:rPr lang="en-US" sz="1200" dirty="0"/>
              <a:t>has been requested to continue serving this team through implementation and rollout.</a:t>
            </a:r>
          </a:p>
          <a:p>
            <a:pPr marL="280987" lvl="1" indent="0">
              <a:spcBef>
                <a:spcPts val="0"/>
              </a:spcBef>
              <a:buClr>
                <a:srgbClr val="E36C09"/>
              </a:buClr>
              <a:buSzPct val="80000"/>
              <a:buNone/>
            </a:pPr>
            <a:endParaRPr lang="en-US" sz="1200" dirty="0"/>
          </a:p>
          <a:p>
            <a:pPr marL="280987" lvl="1" indent="0">
              <a:spcBef>
                <a:spcPts val="0"/>
              </a:spcBef>
              <a:buClr>
                <a:srgbClr val="E36C09"/>
              </a:buClr>
              <a:buSzPct val="80000"/>
              <a:buNone/>
            </a:pPr>
            <a:r>
              <a:rPr lang="en-US" sz="1200" dirty="0"/>
              <a:t>The final project that warrants specific mention is perhaps the most challenging in terms of navigating political and cultural dynamics, and using the power of influence rather than control to try to make the right things happen.  The selection of a replacement for the </a:t>
            </a:r>
            <a:r>
              <a:rPr lang="en-US" sz="1200" dirty="0" smtClean="0"/>
              <a:t>judicial system was </a:t>
            </a:r>
            <a:r>
              <a:rPr lang="en-US" sz="1200" dirty="0"/>
              <a:t>elevated to a high priority and fast-tracked in an uncomfortable way.  There was a false sense of urgency created to move to a new platform on a tight timeframe that required some fairly significant adjustment in the total portfolio planning process for the </a:t>
            </a:r>
            <a:r>
              <a:rPr lang="en-US" sz="1200" dirty="0" smtClean="0"/>
              <a:t>spring semester.  </a:t>
            </a:r>
            <a:r>
              <a:rPr lang="en-US" sz="1200" dirty="0"/>
              <a:t>The functional area felt a strong sense of ownership for the technology selection process, however, lacked a documented process for basic activities such as gathering requirements and rating and ranking vendor contenders.  </a:t>
            </a:r>
            <a:r>
              <a:rPr lang="en-US" sz="1200" dirty="0" smtClean="0"/>
              <a:t>Jane </a:t>
            </a:r>
            <a:r>
              <a:rPr lang="en-US" sz="1200" dirty="0"/>
              <a:t>assisted and supported through mentoring, guidance, and collaboration, rather than assuming full control of the project.  This is a difficult position, however, </a:t>
            </a:r>
            <a:r>
              <a:rPr lang="en-US" sz="1200" dirty="0" smtClean="0"/>
              <a:t>Jane </a:t>
            </a:r>
            <a:r>
              <a:rPr lang="en-US" sz="1200" dirty="0"/>
              <a:t>was able to ensure that many of our practices were actually used during this phase of the project.  While the relationship and trust built with this area is not </a:t>
            </a:r>
            <a:r>
              <a:rPr lang="en-US" sz="1200" dirty="0" smtClean="0"/>
              <a:t>yet as </a:t>
            </a:r>
            <a:r>
              <a:rPr lang="en-US" sz="1200" dirty="0"/>
              <a:t>strong as we’d like, there is absolutely a respect for </a:t>
            </a:r>
            <a:r>
              <a:rPr lang="en-US" sz="1200" dirty="0" smtClean="0"/>
              <a:t>Jane’s </a:t>
            </a:r>
            <a:r>
              <a:rPr lang="en-US" sz="1200" dirty="0"/>
              <a:t>experience, contribution, and guidance.</a:t>
            </a:r>
          </a:p>
          <a:p>
            <a:pPr marL="342900" indent="-342900">
              <a:spcBef>
                <a:spcPts val="0"/>
              </a:spcBef>
              <a:buClr>
                <a:srgbClr val="E36C09"/>
              </a:buClr>
              <a:buSzPct val="80000"/>
            </a:pPr>
            <a:endParaRPr lang="en-US" dirty="0"/>
          </a:p>
          <a:p>
            <a:pPr marL="342900" indent="-342900">
              <a:spcBef>
                <a:spcPts val="0"/>
              </a:spcBef>
              <a:buClr>
                <a:srgbClr val="E36C09"/>
              </a:buClr>
              <a:buSzPct val="80000"/>
            </a:pPr>
            <a:endParaRPr lang="en-US" dirty="0"/>
          </a:p>
          <a:p>
            <a:pPr marL="342900" indent="-342900">
              <a:spcBef>
                <a:spcPts val="0"/>
              </a:spcBef>
              <a:buClr>
                <a:srgbClr val="E36C09"/>
              </a:buClr>
              <a:buSzPct val="80000"/>
            </a:pPr>
            <a:endParaRPr lang="en-US"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Performance Review Example</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760853759"/>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0" indent="0">
              <a:spcBef>
                <a:spcPts val="0"/>
              </a:spcBef>
              <a:buClr>
                <a:srgbClr val="E36C09"/>
              </a:buClr>
              <a:buSzPct val="80000"/>
              <a:buNone/>
            </a:pPr>
            <a:r>
              <a:rPr lang="en-US" sz="1600" dirty="0" smtClean="0"/>
              <a:t>Following are observations </a:t>
            </a:r>
            <a:r>
              <a:rPr lang="en-US" sz="1600" dirty="0"/>
              <a:t>and development opportunities for </a:t>
            </a:r>
            <a:r>
              <a:rPr lang="en-US" sz="1600" dirty="0" smtClean="0"/>
              <a:t>consideration in the coming year:</a:t>
            </a:r>
            <a:endParaRPr lang="en-US" sz="1600" dirty="0"/>
          </a:p>
          <a:p>
            <a:pPr marL="342900" indent="-342900">
              <a:spcBef>
                <a:spcPts val="0"/>
              </a:spcBef>
              <a:buClr>
                <a:srgbClr val="E36C09"/>
              </a:buClr>
              <a:buSzPct val="80000"/>
            </a:pPr>
            <a:endParaRPr lang="en-US" sz="1600" dirty="0"/>
          </a:p>
          <a:p>
            <a:pPr marL="285750" indent="-285750">
              <a:spcBef>
                <a:spcPts val="0"/>
              </a:spcBef>
              <a:buClr>
                <a:srgbClr val="E36C09"/>
              </a:buClr>
              <a:buSzPct val="80000"/>
            </a:pPr>
            <a:r>
              <a:rPr lang="en-US" sz="1600" dirty="0" smtClean="0"/>
              <a:t>Minimize </a:t>
            </a:r>
            <a:r>
              <a:rPr lang="en-US" sz="1600" dirty="0"/>
              <a:t>the noise level about the role you’ve been assigned.  With </a:t>
            </a:r>
            <a:r>
              <a:rPr lang="en-US" sz="1600" dirty="0" smtClean="0"/>
              <a:t>20 years </a:t>
            </a:r>
            <a:r>
              <a:rPr lang="en-US" sz="1600" dirty="0"/>
              <a:t>of experience and </a:t>
            </a:r>
            <a:r>
              <a:rPr lang="en-US" sz="1600" dirty="0" smtClean="0"/>
              <a:t>the deep relationships you’ve established there </a:t>
            </a:r>
            <a:r>
              <a:rPr lang="en-US" sz="1600" dirty="0"/>
              <a:t>should be countless colleagues that you can consult to learn best practices and approaches for tackling some of our </a:t>
            </a:r>
            <a:r>
              <a:rPr lang="en-US" sz="1600" dirty="0" smtClean="0"/>
              <a:t>projects even if they include some new responsibilities for you.</a:t>
            </a:r>
          </a:p>
          <a:p>
            <a:pPr marL="285750" indent="-285750">
              <a:spcBef>
                <a:spcPts val="0"/>
              </a:spcBef>
              <a:buClr>
                <a:srgbClr val="E36C09"/>
              </a:buClr>
              <a:buSzPct val="80000"/>
            </a:pPr>
            <a:endParaRPr lang="en-US" sz="1600" dirty="0"/>
          </a:p>
          <a:p>
            <a:pPr marL="285750" indent="-285750">
              <a:spcBef>
                <a:spcPts val="0"/>
              </a:spcBef>
              <a:buClr>
                <a:srgbClr val="E36C09"/>
              </a:buClr>
              <a:buSzPct val="80000"/>
            </a:pPr>
            <a:r>
              <a:rPr lang="en-US" sz="1600" dirty="0" smtClean="0"/>
              <a:t>Invest </a:t>
            </a:r>
            <a:r>
              <a:rPr lang="en-US" sz="1600" dirty="0"/>
              <a:t>in building relationships with all </a:t>
            </a:r>
            <a:r>
              <a:rPr lang="en-US" sz="1600" dirty="0" smtClean="0"/>
              <a:t>customers especially for the ABC Project.  </a:t>
            </a:r>
            <a:r>
              <a:rPr lang="en-US" sz="1600" dirty="0"/>
              <a:t>We are there to serve their needs.  If you are working on </a:t>
            </a:r>
            <a:r>
              <a:rPr lang="en-US" sz="1600" dirty="0" smtClean="0"/>
              <a:t>a support effort, </a:t>
            </a:r>
            <a:r>
              <a:rPr lang="en-US" sz="1600" dirty="0"/>
              <a:t>include them early on and send them regular project reports/updates so they know how things are progressing and what new issues might be coming up that should be discussed.  Ask them!  </a:t>
            </a:r>
            <a:r>
              <a:rPr lang="en-US" sz="1600" dirty="0" smtClean="0"/>
              <a:t>Learn their </a:t>
            </a:r>
            <a:r>
              <a:rPr lang="en-US" sz="1600" dirty="0"/>
              <a:t>preferred method of </a:t>
            </a:r>
            <a:r>
              <a:rPr lang="en-US" sz="1600" dirty="0" smtClean="0"/>
              <a:t>communication and frequency.</a:t>
            </a:r>
          </a:p>
          <a:p>
            <a:pPr marL="285750" indent="-285750">
              <a:spcBef>
                <a:spcPts val="0"/>
              </a:spcBef>
              <a:buClr>
                <a:srgbClr val="E36C09"/>
              </a:buClr>
              <a:buSzPct val="80000"/>
            </a:pPr>
            <a:endParaRPr lang="en-US" sz="1600" dirty="0"/>
          </a:p>
          <a:p>
            <a:pPr marL="285750" indent="-285750">
              <a:spcBef>
                <a:spcPts val="0"/>
              </a:spcBef>
              <a:buClr>
                <a:srgbClr val="E36C09"/>
              </a:buClr>
              <a:buSzPct val="80000"/>
            </a:pPr>
            <a:r>
              <a:rPr lang="en-US" sz="1600" dirty="0" smtClean="0"/>
              <a:t>Invest </a:t>
            </a:r>
            <a:r>
              <a:rPr lang="en-US" sz="1600" dirty="0"/>
              <a:t>in building relationships with </a:t>
            </a:r>
            <a:r>
              <a:rPr lang="en-US" sz="1600" dirty="0" smtClean="0"/>
              <a:t>XYZ Office </a:t>
            </a:r>
            <a:r>
              <a:rPr lang="en-US" sz="1600" dirty="0"/>
              <a:t>regardless of </a:t>
            </a:r>
            <a:r>
              <a:rPr lang="en-US" sz="1600" dirty="0" smtClean="0"/>
              <a:t>your personal </a:t>
            </a:r>
            <a:r>
              <a:rPr lang="en-US" sz="1600" dirty="0"/>
              <a:t>opinions about others.  You need them as good partners so be a good one in return and propose a plan, ask for feedback, </a:t>
            </a:r>
            <a:r>
              <a:rPr lang="en-US" sz="1600" dirty="0" smtClean="0"/>
              <a:t>deliver system </a:t>
            </a:r>
            <a:r>
              <a:rPr lang="en-US" sz="1600" dirty="0"/>
              <a:t>access/training, support, etc.  </a:t>
            </a:r>
            <a:endParaRPr lang="en-US" sz="1600" dirty="0" smtClean="0"/>
          </a:p>
          <a:p>
            <a:pPr marL="285750" indent="-285750">
              <a:spcBef>
                <a:spcPts val="0"/>
              </a:spcBef>
              <a:buClr>
                <a:srgbClr val="E36C09"/>
              </a:buClr>
              <a:buSzPct val="80000"/>
            </a:pPr>
            <a:endParaRPr lang="en-US" sz="1600" dirty="0"/>
          </a:p>
          <a:p>
            <a:pPr marL="285750" indent="-285750">
              <a:spcBef>
                <a:spcPts val="0"/>
              </a:spcBef>
              <a:buClr>
                <a:srgbClr val="E36C09"/>
              </a:buClr>
              <a:buSzPct val="80000"/>
            </a:pPr>
            <a:r>
              <a:rPr lang="en-US" sz="1600" dirty="0" smtClean="0"/>
              <a:t>Follow our project management process for project status communication.  It’s </a:t>
            </a:r>
            <a:r>
              <a:rPr lang="en-US" sz="1600" dirty="0"/>
              <a:t>difficult to </a:t>
            </a:r>
            <a:r>
              <a:rPr lang="en-US" sz="1600" dirty="0" smtClean="0"/>
              <a:t>over-communicate.  </a:t>
            </a:r>
            <a:r>
              <a:rPr lang="en-US" sz="1600" dirty="0"/>
              <a:t>Send </a:t>
            </a:r>
            <a:r>
              <a:rPr lang="en-US" sz="1600" dirty="0" smtClean="0"/>
              <a:t>regular updates on project status for active projects to your customer groups so </a:t>
            </a:r>
            <a:r>
              <a:rPr lang="en-US" sz="1600" dirty="0"/>
              <a:t>everyone knows what’s going on</a:t>
            </a:r>
            <a:r>
              <a:rPr lang="en-US" sz="1600" dirty="0" smtClean="0"/>
              <a:t>.</a:t>
            </a:r>
            <a:endParaRPr lang="en-US" sz="1600" dirty="0"/>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Performance Development Example</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834836801"/>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0" indent="0">
              <a:spcBef>
                <a:spcPts val="0"/>
              </a:spcBef>
              <a:buClr>
                <a:srgbClr val="E36C09"/>
              </a:buClr>
              <a:buSzPct val="80000"/>
              <a:buNone/>
            </a:pPr>
            <a:r>
              <a:rPr lang="en-US" sz="1600" dirty="0" smtClean="0"/>
              <a:t>Following are observations </a:t>
            </a:r>
            <a:r>
              <a:rPr lang="en-US" sz="1600" dirty="0"/>
              <a:t>and development opportunities for </a:t>
            </a:r>
            <a:r>
              <a:rPr lang="en-US" sz="1600" dirty="0" smtClean="0"/>
              <a:t>consideration in the coming year:</a:t>
            </a:r>
            <a:endParaRPr lang="en-US" sz="1600" dirty="0"/>
          </a:p>
          <a:p>
            <a:pPr marL="342900" indent="-342900">
              <a:spcBef>
                <a:spcPts val="0"/>
              </a:spcBef>
              <a:buClr>
                <a:srgbClr val="E36C09"/>
              </a:buClr>
              <a:buSzPct val="80000"/>
            </a:pPr>
            <a:endParaRPr lang="en-US" sz="1600" dirty="0"/>
          </a:p>
          <a:p>
            <a:pPr marL="285750" indent="-285750">
              <a:spcBef>
                <a:spcPts val="0"/>
              </a:spcBef>
              <a:buClr>
                <a:srgbClr val="E36C09"/>
              </a:buClr>
              <a:buSzPct val="80000"/>
            </a:pPr>
            <a:r>
              <a:rPr lang="en-US" sz="1600" dirty="0" smtClean="0"/>
              <a:t>In your current role, develop your template and plan for working a project.  You are training those you work with by your example.  Examples include: delivering an overall strategy with themes, dates, and accountable individuals for faculty/staff engagement, project tracking for Project XYZ tasks and actions, agenda and minutes/action items from meetings.  Report results frequently:  how did we do relative to </a:t>
            </a:r>
            <a:r>
              <a:rPr lang="en-US" sz="1600" dirty="0" smtClean="0"/>
              <a:t>our plans, budget, and timeline?  </a:t>
            </a:r>
            <a:r>
              <a:rPr lang="en-US" sz="1600" dirty="0" smtClean="0"/>
              <a:t>Debrief:  What went well? What would we change? </a:t>
            </a:r>
            <a:r>
              <a:rPr lang="en-US" sz="1600" dirty="0" smtClean="0"/>
              <a:t>Help </a:t>
            </a:r>
            <a:r>
              <a:rPr lang="en-US" sz="1600" dirty="0" smtClean="0"/>
              <a:t>everyone be organized by following your documented plan.  There is a high level of organization that’s needed for these projects that involve multiple staff and will help ensure your success and the team’s success.</a:t>
            </a:r>
          </a:p>
          <a:p>
            <a:pPr marL="285750" indent="-285750">
              <a:spcBef>
                <a:spcPts val="0"/>
              </a:spcBef>
              <a:buClr>
                <a:srgbClr val="E36C09"/>
              </a:buClr>
              <a:buSzPct val="80000"/>
            </a:pPr>
            <a:endParaRPr lang="en-US" sz="1600" dirty="0" smtClean="0"/>
          </a:p>
          <a:p>
            <a:pPr marL="285750" indent="-285750">
              <a:spcBef>
                <a:spcPts val="0"/>
              </a:spcBef>
              <a:buClr>
                <a:srgbClr val="E36C09"/>
              </a:buClr>
              <a:buSzPct val="80000"/>
            </a:pPr>
            <a:endParaRPr lang="en-US"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Performance Development Example</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069459786"/>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Shape 79"/>
          <p:cNvSpPr txBox="1"/>
          <p:nvPr/>
        </p:nvSpPr>
        <p:spPr>
          <a:xfrm>
            <a:off x="457200" y="1539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SMART Goals…</a:t>
            </a:r>
            <a:endParaRPr lang="en-US" sz="3200" b="1" i="0" u="none" strike="noStrike" cap="small" baseline="0" dirty="0">
              <a:solidFill>
                <a:schemeClr val="dk1"/>
              </a:solidFill>
              <a:latin typeface="Arial"/>
              <a:ea typeface="Arial"/>
              <a:cs typeface="Arial"/>
              <a:sym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087" y="1114425"/>
            <a:ext cx="7743825" cy="4629150"/>
          </a:xfrm>
          <a:prstGeom prst="rect">
            <a:avLst/>
          </a:prstGeom>
        </p:spPr>
      </p:pic>
    </p:spTree>
    <p:extLst>
      <p:ext uri="{BB962C8B-B14F-4D97-AF65-F5344CB8AC3E}">
        <p14:creationId xmlns:p14="http://schemas.microsoft.com/office/powerpoint/2010/main" val="2170300632"/>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dirty="0">
                <a:solidFill>
                  <a:schemeClr val="dk1"/>
                </a:solidFill>
                <a:latin typeface="Arial"/>
                <a:ea typeface="Arial"/>
                <a:cs typeface="Arial"/>
                <a:sym typeface="Arial"/>
              </a:rPr>
              <a:t>Teams</a:t>
            </a:r>
          </a:p>
        </p:txBody>
      </p:sp>
      <p:sp>
        <p:nvSpPr>
          <p:cNvPr id="187" name="Shape 187"/>
          <p:cNvSpPr txBox="1">
            <a:spLocks noGrp="1"/>
          </p:cNvSpPr>
          <p:nvPr>
            <p:ph type="body" idx="1"/>
          </p:nvPr>
        </p:nvSpPr>
        <p:spPr>
          <a:xfrm>
            <a:off x="457200" y="1600200"/>
            <a:ext cx="3733799" cy="2743199"/>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Articulate the mission</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Provide clear feedback</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Address performance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Be an advocate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Eliminate obstacles</a:t>
            </a:r>
          </a:p>
          <a:p>
            <a:pPr marL="230188" marR="0" lvl="0" indent="-108268" algn="l" rtl="0">
              <a:lnSpc>
                <a:spcPct val="100000"/>
              </a:lnSpc>
              <a:spcBef>
                <a:spcPts val="1200"/>
              </a:spcBef>
              <a:spcAft>
                <a:spcPts val="1200"/>
              </a:spcAft>
              <a:buClr>
                <a:srgbClr val="FFD861"/>
              </a:buClr>
              <a:buFont typeface="Arial"/>
              <a:buNone/>
            </a:pPr>
            <a:endParaRPr sz="2400" b="0" i="0" u="none" strike="noStrike" cap="none" baseline="0" dirty="0">
              <a:solidFill>
                <a:srgbClr val="000000"/>
              </a:solidFill>
              <a:latin typeface="Arial"/>
              <a:ea typeface="Arial"/>
              <a:cs typeface="Arial"/>
              <a:sym typeface="Arial"/>
            </a:endParaRPr>
          </a:p>
        </p:txBody>
      </p:sp>
      <p:grpSp>
        <p:nvGrpSpPr>
          <p:cNvPr id="188" name="Shape 188"/>
          <p:cNvGrpSpPr/>
          <p:nvPr/>
        </p:nvGrpSpPr>
        <p:grpSpPr>
          <a:xfrm>
            <a:off x="4495800" y="1295400"/>
            <a:ext cx="4356113" cy="4419600"/>
            <a:chOff x="4648910" y="1447800"/>
            <a:chExt cx="4356113" cy="4419600"/>
          </a:xfrm>
        </p:grpSpPr>
        <p:grpSp>
          <p:nvGrpSpPr>
            <p:cNvPr id="189" name="Shape 189"/>
            <p:cNvGrpSpPr/>
            <p:nvPr/>
          </p:nvGrpSpPr>
          <p:grpSpPr>
            <a:xfrm>
              <a:off x="6019800" y="1447800"/>
              <a:ext cx="1447800" cy="1447800"/>
              <a:chOff x="6019800" y="1447800"/>
              <a:chExt cx="1447800" cy="1447800"/>
            </a:xfrm>
          </p:grpSpPr>
          <p:sp>
            <p:nvSpPr>
              <p:cNvPr id="190" name="Shape 190"/>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lt1"/>
                  </a:solidFill>
                  <a:latin typeface="Arial"/>
                  <a:ea typeface="Arial"/>
                  <a:cs typeface="Arial"/>
                  <a:sym typeface="Arial"/>
                </a:endParaRPr>
              </a:p>
            </p:txBody>
          </p:sp>
          <p:sp>
            <p:nvSpPr>
              <p:cNvPr id="191" name="Shape 191"/>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Core Values</a:t>
                </a:r>
              </a:p>
            </p:txBody>
          </p:sp>
        </p:grpSp>
        <p:grpSp>
          <p:nvGrpSpPr>
            <p:cNvPr id="192" name="Shape 192"/>
            <p:cNvGrpSpPr/>
            <p:nvPr/>
          </p:nvGrpSpPr>
          <p:grpSpPr>
            <a:xfrm>
              <a:off x="7542914" y="2971800"/>
              <a:ext cx="1462108" cy="1447800"/>
              <a:chOff x="7542914" y="2971800"/>
              <a:chExt cx="1462108" cy="1447800"/>
            </a:xfrm>
          </p:grpSpPr>
          <p:sp>
            <p:nvSpPr>
              <p:cNvPr id="193" name="Shape 193"/>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lt1"/>
                  </a:solidFill>
                  <a:latin typeface="Arial"/>
                  <a:ea typeface="Arial"/>
                  <a:cs typeface="Arial"/>
                  <a:sym typeface="Arial"/>
                </a:endParaRPr>
              </a:p>
            </p:txBody>
          </p:sp>
          <p:sp>
            <p:nvSpPr>
              <p:cNvPr id="194" name="Shape 194"/>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Individual Goals</a:t>
                </a:r>
              </a:p>
            </p:txBody>
          </p:sp>
        </p:grpSp>
        <p:grpSp>
          <p:nvGrpSpPr>
            <p:cNvPr id="195" name="Shape 195"/>
            <p:cNvGrpSpPr/>
            <p:nvPr/>
          </p:nvGrpSpPr>
          <p:grpSpPr>
            <a:xfrm>
              <a:off x="6096000" y="4419600"/>
              <a:ext cx="1447800" cy="1447800"/>
              <a:chOff x="6096000" y="4419600"/>
              <a:chExt cx="1447800" cy="1447800"/>
            </a:xfrm>
          </p:grpSpPr>
          <p:sp>
            <p:nvSpPr>
              <p:cNvPr id="196" name="Shape 196"/>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lt1"/>
                  </a:solidFill>
                  <a:latin typeface="Arial"/>
                  <a:ea typeface="Arial"/>
                  <a:cs typeface="Arial"/>
                  <a:sym typeface="Arial"/>
                </a:endParaRPr>
              </a:p>
            </p:txBody>
          </p:sp>
          <p:sp>
            <p:nvSpPr>
              <p:cNvPr id="197" name="Shape 197"/>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Counseling</a:t>
                </a:r>
              </a:p>
            </p:txBody>
          </p:sp>
        </p:grpSp>
        <p:grpSp>
          <p:nvGrpSpPr>
            <p:cNvPr id="198" name="Shape 198"/>
            <p:cNvGrpSpPr/>
            <p:nvPr/>
          </p:nvGrpSpPr>
          <p:grpSpPr>
            <a:xfrm>
              <a:off x="4648910" y="2971800"/>
              <a:ext cx="1449726" cy="1447800"/>
              <a:chOff x="4648910" y="2971800"/>
              <a:chExt cx="1449726" cy="1447800"/>
            </a:xfrm>
          </p:grpSpPr>
          <p:sp>
            <p:nvSpPr>
              <p:cNvPr id="199" name="Shape 199"/>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lt1"/>
                  </a:solidFill>
                  <a:latin typeface="Arial"/>
                  <a:ea typeface="Arial"/>
                  <a:cs typeface="Arial"/>
                  <a:sym typeface="Arial"/>
                </a:endParaRPr>
              </a:p>
            </p:txBody>
          </p:sp>
          <p:sp>
            <p:nvSpPr>
              <p:cNvPr id="200" name="Shape 200"/>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dirty="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dirty="0">
                    <a:solidFill>
                      <a:srgbClr val="000000"/>
                    </a:solidFill>
                    <a:latin typeface="Arial"/>
                    <a:ea typeface="Arial"/>
                    <a:cs typeface="Arial"/>
                    <a:sym typeface="Arial"/>
                  </a:rPr>
                  <a:t>Reward</a:t>
                </a:r>
              </a:p>
            </p:txBody>
          </p:sp>
        </p:grpSp>
        <p:sp>
          <p:nvSpPr>
            <p:cNvPr id="201" name="Shape 201"/>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dk1"/>
                </a:solidFill>
                <a:latin typeface="Arial"/>
                <a:ea typeface="Arial"/>
                <a:cs typeface="Arial"/>
                <a:sym typeface="Arial"/>
              </a:endParaRPr>
            </a:p>
          </p:txBody>
        </p:sp>
        <p:sp>
          <p:nvSpPr>
            <p:cNvPr id="202" name="Shape 202"/>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dk1"/>
                </a:solidFill>
                <a:latin typeface="Arial"/>
                <a:ea typeface="Arial"/>
                <a:cs typeface="Arial"/>
                <a:sym typeface="Arial"/>
              </a:endParaRPr>
            </a:p>
          </p:txBody>
        </p:sp>
        <p:sp>
          <p:nvSpPr>
            <p:cNvPr id="203" name="Shape 203"/>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dk1"/>
                </a:solidFill>
                <a:latin typeface="Arial"/>
                <a:ea typeface="Arial"/>
                <a:cs typeface="Arial"/>
                <a:sym typeface="Arial"/>
              </a:endParaRPr>
            </a:p>
          </p:txBody>
        </p:sp>
        <p:sp>
          <p:nvSpPr>
            <p:cNvPr id="204" name="Shape 204"/>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dirty="0">
                <a:solidFill>
                  <a:schemeClr val="dk1"/>
                </a:solidFill>
                <a:latin typeface="Arial"/>
                <a:ea typeface="Arial"/>
                <a:cs typeface="Arial"/>
                <a:sym typeface="Arial"/>
              </a:endParaRPr>
            </a:p>
          </p:txBody>
        </p:sp>
      </p:gr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762000" y="2743200"/>
            <a:ext cx="7772400" cy="600124"/>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spcAft>
                <a:spcPts val="0"/>
              </a:spcAft>
              <a:buSzPct val="25000"/>
              <a:buNone/>
            </a:pPr>
            <a:r>
              <a:rPr lang="en-US" sz="3600" b="1" i="0" u="none" strike="noStrike" cap="small" baseline="0">
                <a:solidFill>
                  <a:srgbClr val="000000"/>
                </a:solidFill>
                <a:latin typeface="Arial"/>
                <a:ea typeface="Arial"/>
                <a:cs typeface="Arial"/>
                <a:sym typeface="Arial"/>
              </a:rPr>
              <a:t>PERFORMANCE MANAGEMENT</a:t>
            </a:r>
          </a:p>
        </p:txBody>
      </p:sp>
      <p:sp>
        <p:nvSpPr>
          <p:cNvPr id="71" name="Shape 71"/>
          <p:cNvSpPr txBox="1">
            <a:spLocks noGrp="1"/>
          </p:cNvSpPr>
          <p:nvPr>
            <p:ph type="subTitle" idx="1"/>
          </p:nvPr>
        </p:nvSpPr>
        <p:spPr>
          <a:xfrm>
            <a:off x="228600" y="3820039"/>
            <a:ext cx="8610599" cy="849422"/>
          </a:xfrm>
          <a:prstGeom prst="rect">
            <a:avLst/>
          </a:prstGeom>
          <a:noFill/>
          <a:ln>
            <a:noFill/>
          </a:ln>
        </p:spPr>
        <p:txBody>
          <a:bodyPr lIns="91425" tIns="45700" rIns="91425" bIns="45700" anchor="t" anchorCtr="0">
            <a:noAutofit/>
          </a:bodyPr>
          <a:lstStyle/>
          <a:p>
            <a:pPr marL="0" marR="0" lvl="0" indent="0" algn="ctr" rtl="0">
              <a:lnSpc>
                <a:spcPct val="80000"/>
              </a:lnSpc>
              <a:spcBef>
                <a:spcPts val="0"/>
              </a:spcBef>
              <a:spcAft>
                <a:spcPts val="0"/>
              </a:spcAft>
              <a:buClr>
                <a:srgbClr val="FFD861"/>
              </a:buClr>
              <a:buSzPct val="25000"/>
              <a:buFont typeface="Arial"/>
              <a:buNone/>
            </a:pPr>
            <a:r>
              <a:rPr lang="en-US" sz="2400" b="0" i="0" u="none" strike="noStrike" cap="none" baseline="0" dirty="0">
                <a:solidFill>
                  <a:srgbClr val="38434D"/>
                </a:solidFill>
                <a:latin typeface="Arial"/>
                <a:ea typeface="Arial"/>
                <a:cs typeface="Arial"/>
                <a:sym typeface="Arial"/>
              </a:rPr>
              <a:t>EDUCAUSE New IT Managers Program</a:t>
            </a:r>
          </a:p>
          <a:p>
            <a:pPr marL="0" marR="0" lvl="0" indent="0" algn="ctr" rtl="0">
              <a:lnSpc>
                <a:spcPct val="80000"/>
              </a:lnSpc>
              <a:spcBef>
                <a:spcPts val="1200"/>
              </a:spcBef>
              <a:spcAft>
                <a:spcPts val="1200"/>
              </a:spcAft>
              <a:buClr>
                <a:srgbClr val="FFD861"/>
              </a:buClr>
              <a:buSzPct val="25000"/>
              <a:buFont typeface="Arial"/>
              <a:buNone/>
            </a:pPr>
            <a:r>
              <a:rPr lang="en-US" sz="2400" b="0" i="0" u="none" strike="noStrike" cap="none" baseline="0" dirty="0">
                <a:solidFill>
                  <a:srgbClr val="38434D"/>
                </a:solidFill>
                <a:latin typeface="Arial"/>
                <a:ea typeface="Arial"/>
                <a:cs typeface="Arial"/>
                <a:sym typeface="Arial"/>
              </a:rPr>
              <a:t>Spring </a:t>
            </a:r>
            <a:r>
              <a:rPr lang="en-US" sz="2400" b="0" i="0" u="none" strike="noStrike" cap="none" baseline="0" dirty="0" smtClean="0">
                <a:solidFill>
                  <a:srgbClr val="38434D"/>
                </a:solidFill>
                <a:latin typeface="Arial"/>
                <a:ea typeface="Arial"/>
                <a:cs typeface="Arial"/>
                <a:sym typeface="Arial"/>
              </a:rPr>
              <a:t>2015</a:t>
            </a:r>
            <a:endParaRPr lang="en-US" sz="2400" b="0" i="0" u="none" strike="noStrike" cap="none" baseline="0" dirty="0">
              <a:solidFill>
                <a:srgbClr val="38434D"/>
              </a:solidFill>
              <a:latin typeface="Arial"/>
              <a:ea typeface="Arial"/>
              <a:cs typeface="Arial"/>
              <a:sym typeface="Arial"/>
            </a:endParaRPr>
          </a:p>
        </p:txBody>
      </p:sp>
      <p:cxnSp>
        <p:nvCxnSpPr>
          <p:cNvPr id="72" name="Shape 72"/>
          <p:cNvCxnSpPr/>
          <p:nvPr/>
        </p:nvCxnSpPr>
        <p:spPr>
          <a:xfrm>
            <a:off x="1828800" y="3581400"/>
            <a:ext cx="5410200" cy="1587"/>
          </a:xfrm>
          <a:prstGeom prst="straightConnector1">
            <a:avLst/>
          </a:prstGeom>
          <a:noFill/>
          <a:ln w="76200" cap="rnd">
            <a:solidFill>
              <a:srgbClr val="BA5A4D"/>
            </a:solidFill>
            <a:prstDash val="solid"/>
            <a:miter/>
            <a:headEnd type="none" w="med" len="med"/>
            <a:tailEnd type="none" w="med" len="med"/>
          </a:ln>
        </p:spPr>
      </p:cxn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9"/>
        <p:cNvGrpSpPr/>
        <p:nvPr/>
      </p:nvGrpSpPr>
      <p:grpSpPr>
        <a:xfrm>
          <a:off x="0" y="0"/>
          <a:ext cx="0" cy="0"/>
          <a:chOff x="0" y="0"/>
          <a:chExt cx="0" cy="0"/>
        </a:xfrm>
      </p:grpSpPr>
      <p:grpSp>
        <p:nvGrpSpPr>
          <p:cNvPr id="210" name="Shape 210"/>
          <p:cNvGrpSpPr/>
          <p:nvPr/>
        </p:nvGrpSpPr>
        <p:grpSpPr>
          <a:xfrm>
            <a:off x="4495800" y="1295400"/>
            <a:ext cx="4356113" cy="4419600"/>
            <a:chOff x="4648910" y="1447800"/>
            <a:chExt cx="4356113" cy="4419600"/>
          </a:xfrm>
        </p:grpSpPr>
        <p:grpSp>
          <p:nvGrpSpPr>
            <p:cNvPr id="211" name="Shape 211"/>
            <p:cNvGrpSpPr/>
            <p:nvPr/>
          </p:nvGrpSpPr>
          <p:grpSpPr>
            <a:xfrm>
              <a:off x="6019800" y="1447800"/>
              <a:ext cx="1447800" cy="1447800"/>
              <a:chOff x="6019800" y="1447800"/>
              <a:chExt cx="1447800" cy="1447800"/>
            </a:xfrm>
          </p:grpSpPr>
          <p:sp>
            <p:nvSpPr>
              <p:cNvPr id="212" name="Shape 212"/>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213" name="Shape 213"/>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Values</a:t>
                </a:r>
              </a:p>
            </p:txBody>
          </p:sp>
        </p:grpSp>
        <p:grpSp>
          <p:nvGrpSpPr>
            <p:cNvPr id="214" name="Shape 214"/>
            <p:cNvGrpSpPr/>
            <p:nvPr/>
          </p:nvGrpSpPr>
          <p:grpSpPr>
            <a:xfrm>
              <a:off x="7542914" y="2971800"/>
              <a:ext cx="1462108" cy="1447800"/>
              <a:chOff x="7542914" y="2971800"/>
              <a:chExt cx="1462108" cy="1447800"/>
            </a:xfrm>
          </p:grpSpPr>
          <p:sp>
            <p:nvSpPr>
              <p:cNvPr id="215" name="Shape 215"/>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216" name="Shape 216"/>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Individual Goals</a:t>
                </a:r>
              </a:p>
            </p:txBody>
          </p:sp>
        </p:grpSp>
        <p:grpSp>
          <p:nvGrpSpPr>
            <p:cNvPr id="217" name="Shape 217"/>
            <p:cNvGrpSpPr/>
            <p:nvPr/>
          </p:nvGrpSpPr>
          <p:grpSpPr>
            <a:xfrm>
              <a:off x="6096000" y="4419600"/>
              <a:ext cx="1447800" cy="1447800"/>
              <a:chOff x="6096000" y="4419600"/>
              <a:chExt cx="1447800" cy="1447800"/>
            </a:xfrm>
          </p:grpSpPr>
          <p:sp>
            <p:nvSpPr>
              <p:cNvPr id="218" name="Shape 218"/>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219" name="Shape 219"/>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Counseling</a:t>
                </a:r>
              </a:p>
            </p:txBody>
          </p:sp>
        </p:grpSp>
        <p:grpSp>
          <p:nvGrpSpPr>
            <p:cNvPr id="220" name="Shape 220"/>
            <p:cNvGrpSpPr/>
            <p:nvPr/>
          </p:nvGrpSpPr>
          <p:grpSpPr>
            <a:xfrm>
              <a:off x="4648910" y="2971800"/>
              <a:ext cx="1449726" cy="1447800"/>
              <a:chOff x="4648910" y="2971800"/>
              <a:chExt cx="1449726" cy="1447800"/>
            </a:xfrm>
          </p:grpSpPr>
          <p:sp>
            <p:nvSpPr>
              <p:cNvPr id="221" name="Shape 221"/>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222" name="Shape 222"/>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Reward</a:t>
                </a:r>
              </a:p>
            </p:txBody>
          </p:sp>
        </p:grpSp>
        <p:sp>
          <p:nvSpPr>
            <p:cNvPr id="223" name="Shape 223"/>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224" name="Shape 224"/>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225" name="Shape 225"/>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226" name="Shape 226"/>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grpSp>
      <p:sp>
        <p:nvSpPr>
          <p:cNvPr id="227" name="Shape 227"/>
          <p:cNvSpPr/>
          <p:nvPr/>
        </p:nvSpPr>
        <p:spPr>
          <a:xfrm>
            <a:off x="5867400" y="1295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228" name="Shape 228"/>
          <p:cNvSpPr txBox="1"/>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Setting the Team Up for Success</a:t>
            </a:r>
          </a:p>
        </p:txBody>
      </p:sp>
      <p:sp>
        <p:nvSpPr>
          <p:cNvPr id="229" name="Shape 229"/>
          <p:cNvSpPr txBox="1"/>
          <p:nvPr/>
        </p:nvSpPr>
        <p:spPr>
          <a:xfrm>
            <a:off x="457200" y="1600200"/>
            <a:ext cx="3733799" cy="2971799"/>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Balance strengths, limitations and interests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Create an environment that supports diversity </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Equal accountability</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Expect the best</a:t>
            </a:r>
          </a:p>
          <a:p>
            <a:pPr marL="230188" marR="0" lvl="0" indent="-108268" algn="l" rtl="0">
              <a:lnSpc>
                <a:spcPct val="100000"/>
              </a:lnSpc>
              <a:spcBef>
                <a:spcPts val="1200"/>
              </a:spcBef>
              <a:spcAft>
                <a:spcPts val="1200"/>
              </a:spcAft>
              <a:buClr>
                <a:srgbClr val="FFD861"/>
              </a:buClr>
              <a:buFont typeface="Arial"/>
              <a:buNone/>
            </a:pPr>
            <a:endParaRPr sz="2400" b="0" i="0" u="none" strike="noStrike" cap="none" baseline="0">
              <a:solidFill>
                <a:srgbClr val="000000"/>
              </a:solidFill>
              <a:latin typeface="Arial"/>
              <a:ea typeface="Arial"/>
              <a:cs typeface="Arial"/>
              <a:sym typeface="Arial"/>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Discussion</a:t>
            </a:r>
          </a:p>
        </p:txBody>
      </p:sp>
      <p:sp>
        <p:nvSpPr>
          <p:cNvPr id="236" name="Shape 236"/>
          <p:cNvSpPr txBox="1"/>
          <p:nvPr/>
        </p:nvSpPr>
        <p:spPr>
          <a:xfrm>
            <a:off x="457200" y="1600200"/>
            <a:ext cx="7848599" cy="3352799"/>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Select one of the sections</a:t>
            </a:r>
          </a:p>
          <a:p>
            <a:pPr marL="914400" marR="0" lvl="7" indent="-2413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Process cycle</a:t>
            </a:r>
          </a:p>
          <a:p>
            <a:pPr marL="914400" marR="0" lvl="7" indent="-2413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Role of HR</a:t>
            </a:r>
          </a:p>
          <a:p>
            <a:pPr marL="914400" marR="0" lvl="7" indent="-2413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Individuals</a:t>
            </a:r>
          </a:p>
          <a:p>
            <a:pPr marL="914400" marR="0" lvl="7" indent="-2413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Intervention</a:t>
            </a:r>
          </a:p>
          <a:p>
            <a:pPr marL="914400" marR="0" lvl="7" indent="-2413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Teams</a:t>
            </a:r>
          </a:p>
          <a:p>
            <a:pPr marL="230188" marR="0" lvl="0" indent="-108268" algn="l" rtl="0">
              <a:lnSpc>
                <a:spcPct val="100000"/>
              </a:lnSpc>
              <a:spcBef>
                <a:spcPts val="1200"/>
              </a:spcBef>
              <a:spcAft>
                <a:spcPts val="0"/>
              </a:spcAft>
              <a:buClr>
                <a:srgbClr val="E36C09"/>
              </a:buClr>
              <a:buFont typeface="Arial"/>
              <a:buNone/>
            </a:pPr>
            <a:endParaRPr sz="2400" b="0" i="0" u="none" strike="noStrike" cap="none" baseline="0">
              <a:solidFill>
                <a:srgbClr val="4C4C4F"/>
              </a:solidFill>
              <a:latin typeface="Arial"/>
              <a:ea typeface="Arial"/>
              <a:cs typeface="Arial"/>
              <a:sym typeface="Arial"/>
            </a:endParaRP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Reports from each group</a:t>
            </a:r>
          </a:p>
          <a:p>
            <a:pPr marL="230188" marR="0" lvl="0" indent="-108268" algn="l" rtl="0">
              <a:lnSpc>
                <a:spcPct val="100000"/>
              </a:lnSpc>
              <a:spcBef>
                <a:spcPts val="1200"/>
              </a:spcBef>
              <a:spcAft>
                <a:spcPts val="1200"/>
              </a:spcAft>
              <a:buClr>
                <a:srgbClr val="FFD861"/>
              </a:buClr>
              <a:buFont typeface="Arial"/>
              <a:buNone/>
            </a:pPr>
            <a:endParaRPr sz="2400" b="0" i="0" u="none" strike="noStrike" cap="none" baseline="0">
              <a:solidFill>
                <a:srgbClr val="000000"/>
              </a:solidFill>
              <a:latin typeface="Arial"/>
              <a:ea typeface="Arial"/>
              <a:cs typeface="Arial"/>
              <a:sym typeface="Arial"/>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Team Activity</a:t>
            </a:r>
          </a:p>
        </p:txBody>
      </p:sp>
      <p:sp>
        <p:nvSpPr>
          <p:cNvPr id="243" name="Shape 243"/>
          <p:cNvSpPr txBox="1"/>
          <p:nvPr/>
        </p:nvSpPr>
        <p:spPr>
          <a:xfrm>
            <a:off x="457200" y="1600200"/>
            <a:ext cx="7848599" cy="2971799"/>
          </a:xfrm>
          <a:prstGeom prst="rect">
            <a:avLst/>
          </a:prstGeom>
          <a:noFill/>
          <a:ln>
            <a:noFill/>
          </a:ln>
        </p:spPr>
        <p:txBody>
          <a:bodyPr lIns="91425" tIns="91425" rIns="91425" bIns="91425" anchor="t" anchorCtr="0">
            <a:noAutofit/>
          </a:bodyPr>
          <a:lstStyle/>
          <a:p>
            <a:pPr marL="228600" marR="0" lvl="0" indent="-228600" algn="l" rtl="0">
              <a:lnSpc>
                <a:spcPct val="100000"/>
              </a:lnSpc>
              <a:spcBef>
                <a:spcPts val="0"/>
              </a:spcBef>
              <a:spcAft>
                <a:spcPts val="0"/>
              </a:spcAft>
              <a:buClr>
                <a:srgbClr val="E36C09"/>
              </a:buClr>
              <a:buSzPct val="80000"/>
              <a:buFont typeface="Arial"/>
              <a:buChar char="▪"/>
            </a:pPr>
            <a:r>
              <a:rPr lang="en-US" sz="2400" b="0" i="0" u="none" strike="noStrike" cap="none" baseline="0">
                <a:solidFill>
                  <a:srgbClr val="000000"/>
                </a:solidFill>
                <a:latin typeface="Arial"/>
                <a:ea typeface="Arial"/>
                <a:cs typeface="Arial"/>
                <a:sym typeface="Arial"/>
              </a:rPr>
              <a:t>“Build it!” e</a:t>
            </a:r>
            <a:r>
              <a:rPr lang="en-US" sz="2400" b="0" i="0" u="none" strike="noStrike" cap="none" baseline="0">
                <a:solidFill>
                  <a:srgbClr val="4C4C4F"/>
                </a:solidFill>
                <a:latin typeface="Arial"/>
                <a:ea typeface="Arial"/>
                <a:cs typeface="Arial"/>
                <a:sym typeface="Arial"/>
              </a:rPr>
              <a:t>xercise</a:t>
            </a:r>
          </a:p>
          <a:p>
            <a:pPr marL="228600" marR="0" lvl="0" indent="-106679" algn="l" rtl="0">
              <a:lnSpc>
                <a:spcPct val="100000"/>
              </a:lnSpc>
              <a:spcBef>
                <a:spcPts val="1200"/>
              </a:spcBef>
              <a:spcAft>
                <a:spcPts val="0"/>
              </a:spcAft>
              <a:buClr>
                <a:srgbClr val="E36C09"/>
              </a:buClr>
              <a:buFont typeface="Arial"/>
              <a:buNone/>
            </a:pPr>
            <a:endParaRPr sz="2400" b="0" i="0" u="none" strike="noStrike" cap="none" baseline="0">
              <a:solidFill>
                <a:srgbClr val="000000"/>
              </a:solidFill>
              <a:latin typeface="Arial"/>
              <a:ea typeface="Arial"/>
              <a:cs typeface="Arial"/>
              <a:sym typeface="Arial"/>
            </a:endParaRP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Competition, followed by consultant reports</a:t>
            </a:r>
          </a:p>
          <a:p>
            <a:pPr marL="228600" marR="0" lvl="0" indent="-106679" algn="l" rtl="0">
              <a:lnSpc>
                <a:spcPct val="100000"/>
              </a:lnSpc>
              <a:spcBef>
                <a:spcPts val="1200"/>
              </a:spcBef>
              <a:spcAft>
                <a:spcPts val="1200"/>
              </a:spcAft>
              <a:buClr>
                <a:srgbClr val="E36C09"/>
              </a:buClr>
              <a:buFont typeface="Arial"/>
              <a:buNone/>
            </a:pPr>
            <a:endParaRPr sz="2400" b="0" i="0" u="none" strike="noStrike" cap="none" baseline="0">
              <a:solidFill>
                <a:srgbClr val="000000"/>
              </a:solidFill>
              <a:latin typeface="Arial"/>
              <a:ea typeface="Arial"/>
              <a:cs typeface="Arial"/>
              <a:sym typeface="Arial"/>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Management in Many Forms</a:t>
            </a:r>
          </a:p>
        </p:txBody>
      </p:sp>
      <p:sp>
        <p:nvSpPr>
          <p:cNvPr id="250" name="Shape 250"/>
          <p:cNvSpPr txBox="1"/>
          <p:nvPr/>
        </p:nvSpPr>
        <p:spPr>
          <a:xfrm>
            <a:off x="457200" y="1600200"/>
            <a:ext cx="7848599" cy="4038598"/>
          </a:xfrm>
          <a:prstGeom prst="rect">
            <a:avLst/>
          </a:prstGeom>
          <a:noFill/>
          <a:ln>
            <a:noFill/>
          </a:ln>
        </p:spPr>
        <p:txBody>
          <a:bodyPr lIns="91425" tIns="91425" rIns="91425" bIns="91425" anchor="t" anchorCtr="0">
            <a:noAutofit/>
          </a:bodyPr>
          <a:lstStyle/>
          <a:p>
            <a:pPr marL="228600" marR="0" lvl="0" indent="-228600" algn="l" rtl="0">
              <a:lnSpc>
                <a:spcPct val="100000"/>
              </a:lnSpc>
              <a:spcBef>
                <a:spcPts val="0"/>
              </a:spcBef>
              <a:spcAft>
                <a:spcPts val="0"/>
              </a:spcAft>
              <a:buClr>
                <a:srgbClr val="E36C09"/>
              </a:buClr>
              <a:buSzPct val="80000"/>
              <a:buFont typeface="Arial"/>
              <a:buChar char="▪"/>
            </a:pPr>
            <a:r>
              <a:rPr lang="en-US" sz="2400" b="0" i="0" u="none" strike="noStrike" cap="none" baseline="0">
                <a:solidFill>
                  <a:srgbClr val="000000"/>
                </a:solidFill>
                <a:latin typeface="Arial"/>
                <a:ea typeface="Arial"/>
                <a:cs typeface="Arial"/>
                <a:sym typeface="Arial"/>
              </a:rPr>
              <a:t>Individuals</a:t>
            </a: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Teams</a:t>
            </a: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Peers</a:t>
            </a: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Mentees</a:t>
            </a: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Advisory groups</a:t>
            </a:r>
          </a:p>
          <a:p>
            <a:pPr marL="228600" marR="0" lvl="0" indent="-228600"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Those to whom </a:t>
            </a:r>
            <a:r>
              <a:rPr lang="en-US" sz="2400" b="0" i="0" u="none" strike="noStrike" cap="none" baseline="0">
                <a:solidFill>
                  <a:srgbClr val="000000"/>
                </a:solidFill>
                <a:latin typeface="Arial"/>
                <a:ea typeface="Arial"/>
                <a:cs typeface="Arial"/>
                <a:sym typeface="Arial"/>
              </a:rPr>
              <a:t>you</a:t>
            </a:r>
            <a:r>
              <a:rPr lang="en-US" sz="2400" b="0" i="0" u="none" strike="noStrike" cap="none" baseline="0">
                <a:solidFill>
                  <a:srgbClr val="4C4C4F"/>
                </a:solidFill>
                <a:latin typeface="Arial"/>
                <a:ea typeface="Arial"/>
                <a:cs typeface="Arial"/>
                <a:sym typeface="Arial"/>
              </a:rPr>
              <a:t> report to</a:t>
            </a:r>
          </a:p>
          <a:p>
            <a:pPr marL="228600" marR="0" lvl="0" indent="-127000" algn="l" rtl="0">
              <a:lnSpc>
                <a:spcPct val="100000"/>
              </a:lnSpc>
              <a:spcBef>
                <a:spcPts val="1200"/>
              </a:spcBef>
              <a:spcAft>
                <a:spcPts val="1200"/>
              </a:spcAft>
              <a:buClr>
                <a:srgbClr val="E36C09"/>
              </a:buClr>
              <a:buFont typeface="Arial"/>
              <a:buNone/>
            </a:pPr>
            <a:endParaRPr sz="2000" b="1" i="1" u="none" strike="noStrike" cap="none" baseline="0">
              <a:solidFill>
                <a:srgbClr val="4C4C4F"/>
              </a:solidFill>
              <a:latin typeface="Arial"/>
              <a:ea typeface="Arial"/>
              <a:cs typeface="Arial"/>
              <a:sym typeface="Arial"/>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1676400"/>
            <a:ext cx="8381999" cy="3508611"/>
          </a:xfrm>
          <a:prstGeom prst="rect">
            <a:avLst/>
          </a:prstGeom>
          <a:noFill/>
          <a:ln>
            <a:noFill/>
          </a:ln>
        </p:spPr>
        <p:txBody>
          <a:bodyPr lIns="91425" tIns="45700" rIns="91425" bIns="45700"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The ongoing process of setting goals and accomplishing work in collaboration with others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Includes activities which ensure that goals are consistently being met in an effective and efficient manner</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A process by which organizations align their resources, systems and employees to strategic objectives and priorities</a:t>
            </a:r>
          </a:p>
          <a:p>
            <a:pPr marL="230188" marR="0" lvl="0" indent="-230188" algn="l" rtl="0">
              <a:lnSpc>
                <a:spcPct val="100000"/>
              </a:lnSpc>
              <a:spcBef>
                <a:spcPts val="1200"/>
              </a:spcBef>
              <a:spcAft>
                <a:spcPts val="120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The focus is on achieving results</a:t>
            </a:r>
          </a:p>
        </p:txBody>
      </p:sp>
      <p:sp>
        <p:nvSpPr>
          <p:cNvPr id="79" name="Shape 79"/>
          <p:cNvSpPr txBox="1"/>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a:solidFill>
                  <a:schemeClr val="dk1"/>
                </a:solidFill>
                <a:latin typeface="Arial"/>
                <a:ea typeface="Arial"/>
                <a:cs typeface="Arial"/>
                <a:sym typeface="Arial"/>
              </a:rPr>
              <a:t>Defining Performance Management</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Process and Lifecycle</a:t>
            </a:r>
          </a:p>
        </p:txBody>
      </p:sp>
      <p:sp>
        <p:nvSpPr>
          <p:cNvPr id="86" name="Shape 86"/>
          <p:cNvSpPr txBox="1">
            <a:spLocks noGrp="1"/>
          </p:cNvSpPr>
          <p:nvPr>
            <p:ph type="body" idx="1"/>
          </p:nvPr>
        </p:nvSpPr>
        <p:spPr>
          <a:xfrm>
            <a:off x="457200" y="1600200"/>
            <a:ext cx="3733799" cy="4038598"/>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Position description</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Recruitment/Hiring</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Coaching/Mentoring</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Assessment</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Managing for success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Retain and develop</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Mentoring</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chemeClr val="dk1"/>
                </a:solidFill>
                <a:latin typeface="Arial"/>
                <a:ea typeface="Arial"/>
                <a:cs typeface="Arial"/>
                <a:sym typeface="Arial"/>
              </a:rPr>
              <a:t>HR’s role</a:t>
            </a:r>
          </a:p>
          <a:p>
            <a:pPr marL="230188" marR="0" lvl="0" indent="-108268" algn="l" rtl="0">
              <a:lnSpc>
                <a:spcPct val="100000"/>
              </a:lnSpc>
              <a:spcBef>
                <a:spcPts val="1200"/>
              </a:spcBef>
              <a:spcAft>
                <a:spcPts val="1200"/>
              </a:spcAft>
              <a:buClr>
                <a:srgbClr val="E36C09"/>
              </a:buClr>
              <a:buFont typeface="Arial"/>
              <a:buNone/>
            </a:pPr>
            <a:endParaRPr sz="2400" b="0" i="0" u="none" strike="noStrike" cap="none" baseline="0" dirty="0">
              <a:solidFill>
                <a:schemeClr val="dk1"/>
              </a:solidFill>
              <a:latin typeface="Arial"/>
              <a:ea typeface="Arial"/>
              <a:cs typeface="Arial"/>
              <a:sym typeface="Arial"/>
            </a:endParaRPr>
          </a:p>
        </p:txBody>
      </p:sp>
      <p:grpSp>
        <p:nvGrpSpPr>
          <p:cNvPr id="87" name="Shape 87"/>
          <p:cNvGrpSpPr/>
          <p:nvPr/>
        </p:nvGrpSpPr>
        <p:grpSpPr>
          <a:xfrm>
            <a:off x="4495800" y="1295400"/>
            <a:ext cx="4356113" cy="4419600"/>
            <a:chOff x="4648910" y="1447800"/>
            <a:chExt cx="4356113" cy="4419600"/>
          </a:xfrm>
        </p:grpSpPr>
        <p:grpSp>
          <p:nvGrpSpPr>
            <p:cNvPr id="88" name="Shape 88"/>
            <p:cNvGrpSpPr/>
            <p:nvPr/>
          </p:nvGrpSpPr>
          <p:grpSpPr>
            <a:xfrm>
              <a:off x="6019800" y="1447800"/>
              <a:ext cx="1447800" cy="1447800"/>
              <a:chOff x="6019800" y="1447800"/>
              <a:chExt cx="1447800" cy="1447800"/>
            </a:xfrm>
          </p:grpSpPr>
          <p:sp>
            <p:nvSpPr>
              <p:cNvPr id="89" name="Shape 89"/>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90" name="Shape 90"/>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Values</a:t>
                </a:r>
              </a:p>
            </p:txBody>
          </p:sp>
        </p:grpSp>
        <p:grpSp>
          <p:nvGrpSpPr>
            <p:cNvPr id="91" name="Shape 91"/>
            <p:cNvGrpSpPr/>
            <p:nvPr/>
          </p:nvGrpSpPr>
          <p:grpSpPr>
            <a:xfrm>
              <a:off x="7542914" y="2971800"/>
              <a:ext cx="1462108" cy="1447800"/>
              <a:chOff x="7542914" y="2971800"/>
              <a:chExt cx="1462108" cy="1447800"/>
            </a:xfrm>
          </p:grpSpPr>
          <p:sp>
            <p:nvSpPr>
              <p:cNvPr id="92" name="Shape 92"/>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93" name="Shape 93"/>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Individual Goals</a:t>
                </a:r>
              </a:p>
            </p:txBody>
          </p:sp>
        </p:grpSp>
        <p:grpSp>
          <p:nvGrpSpPr>
            <p:cNvPr id="94" name="Shape 94"/>
            <p:cNvGrpSpPr/>
            <p:nvPr/>
          </p:nvGrpSpPr>
          <p:grpSpPr>
            <a:xfrm>
              <a:off x="6096000" y="4419600"/>
              <a:ext cx="1447800" cy="1447800"/>
              <a:chOff x="6096000" y="4419600"/>
              <a:chExt cx="1447800" cy="1447800"/>
            </a:xfrm>
          </p:grpSpPr>
          <p:sp>
            <p:nvSpPr>
              <p:cNvPr id="95" name="Shape 95"/>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96" name="Shape 96"/>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Counseling</a:t>
                </a:r>
              </a:p>
            </p:txBody>
          </p:sp>
        </p:grpSp>
        <p:grpSp>
          <p:nvGrpSpPr>
            <p:cNvPr id="97" name="Shape 97"/>
            <p:cNvGrpSpPr/>
            <p:nvPr/>
          </p:nvGrpSpPr>
          <p:grpSpPr>
            <a:xfrm>
              <a:off x="4648910" y="2971800"/>
              <a:ext cx="1449726" cy="1447800"/>
              <a:chOff x="4648910" y="2971800"/>
              <a:chExt cx="1449726" cy="1447800"/>
            </a:xfrm>
          </p:grpSpPr>
          <p:sp>
            <p:nvSpPr>
              <p:cNvPr id="98" name="Shape 98"/>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99" name="Shape 99"/>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Reward</a:t>
                </a:r>
              </a:p>
            </p:txBody>
          </p:sp>
        </p:grpSp>
        <p:sp>
          <p:nvSpPr>
            <p:cNvPr id="100" name="Shape 100"/>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01" name="Shape 101"/>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02" name="Shape 102"/>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03" name="Shape 103"/>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gr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Individuals</a:t>
            </a:r>
          </a:p>
        </p:txBody>
      </p:sp>
      <p:sp>
        <p:nvSpPr>
          <p:cNvPr id="109" name="Shape 109"/>
          <p:cNvSpPr txBox="1">
            <a:spLocks noGrp="1"/>
          </p:cNvSpPr>
          <p:nvPr>
            <p:ph type="body" idx="1"/>
          </p:nvPr>
        </p:nvSpPr>
        <p:spPr>
          <a:xfrm>
            <a:off x="457200" y="1600200"/>
            <a:ext cx="3733799" cy="3809998"/>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Identify </a:t>
            </a:r>
            <a:r>
              <a:rPr lang="en-US" sz="2400" b="0" i="0" u="none" strike="noStrike" cap="none" baseline="0" dirty="0" smtClean="0">
                <a:solidFill>
                  <a:srgbClr val="000000"/>
                </a:solidFill>
                <a:latin typeface="Arial"/>
                <a:ea typeface="Arial"/>
                <a:cs typeface="Arial"/>
                <a:sym typeface="Arial"/>
              </a:rPr>
              <a:t>desired/required </a:t>
            </a:r>
            <a:r>
              <a:rPr lang="en-US" sz="2400" b="0" i="0" u="none" strike="noStrike" cap="none" baseline="0" dirty="0">
                <a:solidFill>
                  <a:srgbClr val="000000"/>
                </a:solidFill>
                <a:latin typeface="Arial"/>
                <a:ea typeface="Arial"/>
                <a:cs typeface="Arial"/>
                <a:sym typeface="Arial"/>
              </a:rPr>
              <a:t>goals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Prioritize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Measure progress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Set standards and benchmarks for goals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Invest in improvement</a:t>
            </a:r>
          </a:p>
          <a:p>
            <a:pPr marL="230188" marR="0" lvl="0" indent="-230188" algn="l" rtl="0">
              <a:lnSpc>
                <a:spcPct val="100000"/>
              </a:lnSpc>
              <a:spcBef>
                <a:spcPts val="1200"/>
              </a:spcBef>
              <a:spcAft>
                <a:spcPts val="1200"/>
              </a:spcAft>
              <a:buClr>
                <a:srgbClr val="E36C09"/>
              </a:buClr>
              <a:buSzPct val="80000"/>
              <a:buFont typeface="Arial"/>
              <a:buChar char="▪"/>
            </a:pPr>
            <a:r>
              <a:rPr lang="en-US" sz="2400" b="0" i="0" u="none" strike="noStrike" cap="none" baseline="0" dirty="0">
                <a:solidFill>
                  <a:srgbClr val="000000"/>
                </a:solidFill>
                <a:latin typeface="Arial"/>
                <a:ea typeface="Arial"/>
                <a:cs typeface="Arial"/>
                <a:sym typeface="Arial"/>
              </a:rPr>
              <a:t>HR’s role</a:t>
            </a:r>
          </a:p>
        </p:txBody>
      </p:sp>
      <p:grpSp>
        <p:nvGrpSpPr>
          <p:cNvPr id="110" name="Shape 110"/>
          <p:cNvGrpSpPr/>
          <p:nvPr/>
        </p:nvGrpSpPr>
        <p:grpSpPr>
          <a:xfrm>
            <a:off x="4495800" y="1295400"/>
            <a:ext cx="4356113" cy="4419600"/>
            <a:chOff x="4648910" y="1447800"/>
            <a:chExt cx="4356113" cy="4419600"/>
          </a:xfrm>
        </p:grpSpPr>
        <p:grpSp>
          <p:nvGrpSpPr>
            <p:cNvPr id="111" name="Shape 111"/>
            <p:cNvGrpSpPr/>
            <p:nvPr/>
          </p:nvGrpSpPr>
          <p:grpSpPr>
            <a:xfrm>
              <a:off x="6019800" y="1447800"/>
              <a:ext cx="1447800" cy="1447800"/>
              <a:chOff x="6019800" y="1447800"/>
              <a:chExt cx="1447800" cy="1447800"/>
            </a:xfrm>
          </p:grpSpPr>
          <p:sp>
            <p:nvSpPr>
              <p:cNvPr id="112" name="Shape 112"/>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13" name="Shape 113"/>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Values</a:t>
                </a:r>
              </a:p>
            </p:txBody>
          </p:sp>
        </p:grpSp>
        <p:grpSp>
          <p:nvGrpSpPr>
            <p:cNvPr id="114" name="Shape 114"/>
            <p:cNvGrpSpPr/>
            <p:nvPr/>
          </p:nvGrpSpPr>
          <p:grpSpPr>
            <a:xfrm>
              <a:off x="7542914" y="2971800"/>
              <a:ext cx="1462108" cy="1447800"/>
              <a:chOff x="7542914" y="2971800"/>
              <a:chExt cx="1462108" cy="1447800"/>
            </a:xfrm>
          </p:grpSpPr>
          <p:sp>
            <p:nvSpPr>
              <p:cNvPr id="115" name="Shape 115"/>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16" name="Shape 116"/>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Individual Goals</a:t>
                </a:r>
              </a:p>
            </p:txBody>
          </p:sp>
        </p:grpSp>
        <p:grpSp>
          <p:nvGrpSpPr>
            <p:cNvPr id="117" name="Shape 117"/>
            <p:cNvGrpSpPr/>
            <p:nvPr/>
          </p:nvGrpSpPr>
          <p:grpSpPr>
            <a:xfrm>
              <a:off x="6096000" y="4419600"/>
              <a:ext cx="1447800" cy="1447800"/>
              <a:chOff x="6096000" y="4419600"/>
              <a:chExt cx="1447800" cy="1447800"/>
            </a:xfrm>
          </p:grpSpPr>
          <p:sp>
            <p:nvSpPr>
              <p:cNvPr id="118" name="Shape 118"/>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19" name="Shape 119"/>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Counseling</a:t>
                </a:r>
              </a:p>
            </p:txBody>
          </p:sp>
        </p:grpSp>
        <p:grpSp>
          <p:nvGrpSpPr>
            <p:cNvPr id="120" name="Shape 120"/>
            <p:cNvGrpSpPr/>
            <p:nvPr/>
          </p:nvGrpSpPr>
          <p:grpSpPr>
            <a:xfrm>
              <a:off x="4648910" y="2971800"/>
              <a:ext cx="1449726" cy="1447800"/>
              <a:chOff x="4648910" y="2971800"/>
              <a:chExt cx="1449726" cy="1447800"/>
            </a:xfrm>
          </p:grpSpPr>
          <p:sp>
            <p:nvSpPr>
              <p:cNvPr id="121" name="Shape 121"/>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22" name="Shape 122"/>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Reward</a:t>
                </a:r>
              </a:p>
            </p:txBody>
          </p:sp>
        </p:grpSp>
        <p:sp>
          <p:nvSpPr>
            <p:cNvPr id="123" name="Shape 123"/>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24" name="Shape 124"/>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25" name="Shape 125"/>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26" name="Shape 126"/>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gr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Performance Conversations</a:t>
            </a:r>
          </a:p>
        </p:txBody>
      </p:sp>
      <p:sp>
        <p:nvSpPr>
          <p:cNvPr id="133" name="Shape 133"/>
          <p:cNvSpPr txBox="1">
            <a:spLocks noGrp="1"/>
          </p:cNvSpPr>
          <p:nvPr>
            <p:ph type="body" idx="1"/>
          </p:nvPr>
        </p:nvSpPr>
        <p:spPr>
          <a:xfrm>
            <a:off x="457200" y="1600200"/>
            <a:ext cx="3733799" cy="3352799"/>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Hold interim discussions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Provide feedback</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Provide guidance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Provide tools</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Provide mentoring</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a:solidFill>
                  <a:srgbClr val="4C4C4F"/>
                </a:solidFill>
                <a:latin typeface="Arial"/>
                <a:ea typeface="Arial"/>
                <a:cs typeface="Arial"/>
                <a:sym typeface="Arial"/>
              </a:rPr>
              <a:t>HR’s role </a:t>
            </a:r>
          </a:p>
          <a:p>
            <a:pPr marL="230188" marR="0" lvl="0" indent="-108268" algn="l" rtl="0">
              <a:lnSpc>
                <a:spcPct val="100000"/>
              </a:lnSpc>
              <a:spcBef>
                <a:spcPts val="1200"/>
              </a:spcBef>
              <a:spcAft>
                <a:spcPts val="1200"/>
              </a:spcAft>
              <a:buClr>
                <a:srgbClr val="FFD861"/>
              </a:buClr>
              <a:buFont typeface="Arial"/>
              <a:buNone/>
            </a:pPr>
            <a:endParaRPr sz="2400" b="0" i="0" u="none" strike="noStrike" cap="none" baseline="0">
              <a:solidFill>
                <a:srgbClr val="000000"/>
              </a:solidFill>
              <a:latin typeface="Arial"/>
              <a:ea typeface="Arial"/>
              <a:cs typeface="Arial"/>
              <a:sym typeface="Arial"/>
            </a:endParaRPr>
          </a:p>
        </p:txBody>
      </p:sp>
      <p:grpSp>
        <p:nvGrpSpPr>
          <p:cNvPr id="134" name="Shape 134"/>
          <p:cNvGrpSpPr/>
          <p:nvPr/>
        </p:nvGrpSpPr>
        <p:grpSpPr>
          <a:xfrm>
            <a:off x="4495800" y="1295400"/>
            <a:ext cx="4356113" cy="4419600"/>
            <a:chOff x="4648910" y="1447800"/>
            <a:chExt cx="4356113" cy="4419600"/>
          </a:xfrm>
        </p:grpSpPr>
        <p:grpSp>
          <p:nvGrpSpPr>
            <p:cNvPr id="135" name="Shape 135"/>
            <p:cNvGrpSpPr/>
            <p:nvPr/>
          </p:nvGrpSpPr>
          <p:grpSpPr>
            <a:xfrm>
              <a:off x="6019800" y="1447800"/>
              <a:ext cx="1447800" cy="1447800"/>
              <a:chOff x="6019800" y="1447800"/>
              <a:chExt cx="1447800" cy="1447800"/>
            </a:xfrm>
          </p:grpSpPr>
          <p:sp>
            <p:nvSpPr>
              <p:cNvPr id="136" name="Shape 136"/>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37" name="Shape 137"/>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Values</a:t>
                </a:r>
              </a:p>
            </p:txBody>
          </p:sp>
        </p:grpSp>
        <p:grpSp>
          <p:nvGrpSpPr>
            <p:cNvPr id="138" name="Shape 138"/>
            <p:cNvGrpSpPr/>
            <p:nvPr/>
          </p:nvGrpSpPr>
          <p:grpSpPr>
            <a:xfrm>
              <a:off x="7542914" y="2971800"/>
              <a:ext cx="1462108" cy="1447800"/>
              <a:chOff x="7542914" y="2971800"/>
              <a:chExt cx="1462108" cy="1447800"/>
            </a:xfrm>
          </p:grpSpPr>
          <p:sp>
            <p:nvSpPr>
              <p:cNvPr id="139" name="Shape 139"/>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40" name="Shape 140"/>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Individual Goals</a:t>
                </a:r>
              </a:p>
            </p:txBody>
          </p:sp>
        </p:grpSp>
        <p:grpSp>
          <p:nvGrpSpPr>
            <p:cNvPr id="141" name="Shape 141"/>
            <p:cNvGrpSpPr/>
            <p:nvPr/>
          </p:nvGrpSpPr>
          <p:grpSpPr>
            <a:xfrm>
              <a:off x="6096000" y="4419600"/>
              <a:ext cx="1447800" cy="1447800"/>
              <a:chOff x="6096000" y="4419600"/>
              <a:chExt cx="1447800" cy="1447800"/>
            </a:xfrm>
          </p:grpSpPr>
          <p:sp>
            <p:nvSpPr>
              <p:cNvPr id="142" name="Shape 142"/>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43" name="Shape 143"/>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Counseling</a:t>
                </a:r>
              </a:p>
            </p:txBody>
          </p:sp>
        </p:grpSp>
        <p:grpSp>
          <p:nvGrpSpPr>
            <p:cNvPr id="144" name="Shape 144"/>
            <p:cNvGrpSpPr/>
            <p:nvPr/>
          </p:nvGrpSpPr>
          <p:grpSpPr>
            <a:xfrm>
              <a:off x="4648910" y="2971800"/>
              <a:ext cx="1449726" cy="1447800"/>
              <a:chOff x="4648910" y="2971800"/>
              <a:chExt cx="1449726" cy="1447800"/>
            </a:xfrm>
          </p:grpSpPr>
          <p:sp>
            <p:nvSpPr>
              <p:cNvPr id="145" name="Shape 145"/>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46" name="Shape 146"/>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Reward</a:t>
                </a:r>
              </a:p>
            </p:txBody>
          </p:sp>
        </p:grpSp>
        <p:sp>
          <p:nvSpPr>
            <p:cNvPr id="147" name="Shape 147"/>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48" name="Shape 148"/>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49" name="Shape 149"/>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50" name="Shape 150"/>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grpSp>
      <p:sp>
        <p:nvSpPr>
          <p:cNvPr id="151" name="Shape 151"/>
          <p:cNvSpPr/>
          <p:nvPr/>
        </p:nvSpPr>
        <p:spPr>
          <a:xfrm>
            <a:off x="5867400" y="1295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52" name="Shape 152"/>
          <p:cNvSpPr/>
          <p:nvPr/>
        </p:nvSpPr>
        <p:spPr>
          <a:xfrm>
            <a:off x="7391400" y="2819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53" name="Shape 153"/>
          <p:cNvSpPr/>
          <p:nvPr/>
        </p:nvSpPr>
        <p:spPr>
          <a:xfrm>
            <a:off x="4495800" y="2819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458787"/>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SzPct val="25000"/>
              <a:buNone/>
            </a:pPr>
            <a:r>
              <a:rPr lang="en-US" sz="3200" b="1" i="0" u="none" strike="noStrike" cap="small" baseline="0">
                <a:solidFill>
                  <a:schemeClr val="dk1"/>
                </a:solidFill>
                <a:latin typeface="Arial"/>
                <a:ea typeface="Arial"/>
                <a:cs typeface="Arial"/>
                <a:sym typeface="Arial"/>
              </a:rPr>
              <a:t>When Performance is Unsatisfactory</a:t>
            </a:r>
          </a:p>
        </p:txBody>
      </p:sp>
      <p:grpSp>
        <p:nvGrpSpPr>
          <p:cNvPr id="160" name="Shape 160"/>
          <p:cNvGrpSpPr/>
          <p:nvPr/>
        </p:nvGrpSpPr>
        <p:grpSpPr>
          <a:xfrm>
            <a:off x="4495800" y="1295400"/>
            <a:ext cx="4356113" cy="4419600"/>
            <a:chOff x="4648910" y="1447800"/>
            <a:chExt cx="4356113" cy="4419600"/>
          </a:xfrm>
        </p:grpSpPr>
        <p:grpSp>
          <p:nvGrpSpPr>
            <p:cNvPr id="161" name="Shape 161"/>
            <p:cNvGrpSpPr/>
            <p:nvPr/>
          </p:nvGrpSpPr>
          <p:grpSpPr>
            <a:xfrm>
              <a:off x="6019800" y="1447800"/>
              <a:ext cx="1447800" cy="1447800"/>
              <a:chOff x="6019800" y="1447800"/>
              <a:chExt cx="1447800" cy="1447800"/>
            </a:xfrm>
          </p:grpSpPr>
          <p:sp>
            <p:nvSpPr>
              <p:cNvPr id="162" name="Shape 162"/>
              <p:cNvSpPr/>
              <p:nvPr/>
            </p:nvSpPr>
            <p:spPr>
              <a:xfrm>
                <a:off x="6019800" y="1447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63" name="Shape 163"/>
              <p:cNvSpPr txBox="1"/>
              <p:nvPr/>
            </p:nvSpPr>
            <p:spPr>
              <a:xfrm>
                <a:off x="6098775" y="1682115"/>
                <a:ext cx="1302385" cy="984884"/>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Org. Inputs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Strategic Plan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Vision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Values</a:t>
                </a:r>
              </a:p>
            </p:txBody>
          </p:sp>
        </p:grpSp>
        <p:grpSp>
          <p:nvGrpSpPr>
            <p:cNvPr id="164" name="Shape 164"/>
            <p:cNvGrpSpPr/>
            <p:nvPr/>
          </p:nvGrpSpPr>
          <p:grpSpPr>
            <a:xfrm>
              <a:off x="7542914" y="2971800"/>
              <a:ext cx="1462108" cy="1447800"/>
              <a:chOff x="7542914" y="2971800"/>
              <a:chExt cx="1462108" cy="1447800"/>
            </a:xfrm>
          </p:grpSpPr>
          <p:sp>
            <p:nvSpPr>
              <p:cNvPr id="165" name="Shape 165"/>
              <p:cNvSpPr/>
              <p:nvPr/>
            </p:nvSpPr>
            <p:spPr>
              <a:xfrm>
                <a:off x="754380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66" name="Shape 166"/>
              <p:cNvSpPr txBox="1"/>
              <p:nvPr/>
            </p:nvSpPr>
            <p:spPr>
              <a:xfrm>
                <a:off x="7542914" y="3124200"/>
                <a:ext cx="1462108"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Setting</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Expectations</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Core Resp.</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Individual Goals</a:t>
                </a:r>
              </a:p>
            </p:txBody>
          </p:sp>
        </p:grpSp>
        <p:grpSp>
          <p:nvGrpSpPr>
            <p:cNvPr id="167" name="Shape 167"/>
            <p:cNvGrpSpPr/>
            <p:nvPr/>
          </p:nvGrpSpPr>
          <p:grpSpPr>
            <a:xfrm>
              <a:off x="6096000" y="4419600"/>
              <a:ext cx="1447800" cy="1447800"/>
              <a:chOff x="6096000" y="4419600"/>
              <a:chExt cx="1447800" cy="1447800"/>
            </a:xfrm>
          </p:grpSpPr>
          <p:sp>
            <p:nvSpPr>
              <p:cNvPr id="168" name="Shape 168"/>
              <p:cNvSpPr/>
              <p:nvPr/>
            </p:nvSpPr>
            <p:spPr>
              <a:xfrm>
                <a:off x="6096000" y="44196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69" name="Shape 169"/>
              <p:cNvSpPr txBox="1"/>
              <p:nvPr/>
            </p:nvSpPr>
            <p:spPr>
              <a:xfrm>
                <a:off x="6129351" y="4699337"/>
                <a:ext cx="1393631"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Assessment</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&amp; Support</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Feedback</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Counseling</a:t>
                </a:r>
              </a:p>
            </p:txBody>
          </p:sp>
        </p:grpSp>
        <p:grpSp>
          <p:nvGrpSpPr>
            <p:cNvPr id="170" name="Shape 170"/>
            <p:cNvGrpSpPr/>
            <p:nvPr/>
          </p:nvGrpSpPr>
          <p:grpSpPr>
            <a:xfrm>
              <a:off x="4648910" y="2971800"/>
              <a:ext cx="1449726" cy="1447800"/>
              <a:chOff x="4648910" y="2971800"/>
              <a:chExt cx="1449726" cy="1447800"/>
            </a:xfrm>
          </p:grpSpPr>
          <p:sp>
            <p:nvSpPr>
              <p:cNvPr id="171" name="Shape 171"/>
              <p:cNvSpPr/>
              <p:nvPr/>
            </p:nvSpPr>
            <p:spPr>
              <a:xfrm>
                <a:off x="4648910" y="2971800"/>
                <a:ext cx="1447800" cy="1447800"/>
              </a:xfrm>
              <a:prstGeom prst="ellipse">
                <a:avLst/>
              </a:prstGeom>
              <a:no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72" name="Shape 172"/>
              <p:cNvSpPr txBox="1"/>
              <p:nvPr/>
            </p:nvSpPr>
            <p:spPr>
              <a:xfrm>
                <a:off x="4659521" y="3251536"/>
                <a:ext cx="1439116" cy="101566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Performance</a:t>
                </a:r>
              </a:p>
              <a:p>
                <a:pPr marL="0" marR="0" lvl="0" indent="0" algn="ctr" rtl="0">
                  <a:lnSpc>
                    <a:spcPct val="100000"/>
                  </a:lnSpc>
                  <a:spcBef>
                    <a:spcPts val="0"/>
                  </a:spcBef>
                  <a:spcAft>
                    <a:spcPts val="0"/>
                  </a:spcAft>
                  <a:buSzPct val="25000"/>
                  <a:buNone/>
                </a:pPr>
                <a:r>
                  <a:rPr lang="en-US" sz="1600" b="1" i="0" u="none" strike="noStrike" cap="none" baseline="0">
                    <a:solidFill>
                      <a:srgbClr val="000000"/>
                    </a:solidFill>
                    <a:latin typeface="Arial"/>
                    <a:ea typeface="Arial"/>
                    <a:cs typeface="Arial"/>
                    <a:sym typeface="Arial"/>
                  </a:rPr>
                  <a:t>Review</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Recognition</a:t>
                </a:r>
              </a:p>
              <a:p>
                <a:pPr marL="0" marR="0" lvl="0" indent="0" algn="ctr" rtl="0">
                  <a:lnSpc>
                    <a:spcPct val="100000"/>
                  </a:lnSpc>
                  <a:spcBef>
                    <a:spcPts val="0"/>
                  </a:spcBef>
                  <a:spcAft>
                    <a:spcPts val="0"/>
                  </a:spcAft>
                  <a:buSzPct val="25000"/>
                  <a:buNone/>
                </a:pPr>
                <a:r>
                  <a:rPr lang="en-US" sz="1400" b="0" i="0" u="none" strike="noStrike" cap="none" baseline="0">
                    <a:solidFill>
                      <a:srgbClr val="000000"/>
                    </a:solidFill>
                    <a:latin typeface="Arial"/>
                    <a:ea typeface="Arial"/>
                    <a:cs typeface="Arial"/>
                    <a:sym typeface="Arial"/>
                  </a:rPr>
                  <a:t>Reward</a:t>
                </a:r>
              </a:p>
            </p:txBody>
          </p:sp>
        </p:grpSp>
        <p:sp>
          <p:nvSpPr>
            <p:cNvPr id="173" name="Shape 173"/>
            <p:cNvSpPr/>
            <p:nvPr/>
          </p:nvSpPr>
          <p:spPr>
            <a:xfrm rot="5400000">
              <a:off x="7581900" y="23241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74" name="Shape 174"/>
            <p:cNvSpPr/>
            <p:nvPr/>
          </p:nvSpPr>
          <p:spPr>
            <a:xfrm rot="10800000">
              <a:off x="7620000" y="44958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75" name="Shape 175"/>
            <p:cNvSpPr/>
            <p:nvPr/>
          </p:nvSpPr>
          <p:spPr>
            <a:xfrm rot="-5400000">
              <a:off x="5448299" y="4457701"/>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sp>
          <p:nvSpPr>
            <p:cNvPr id="176" name="Shape 176"/>
            <p:cNvSpPr/>
            <p:nvPr/>
          </p:nvSpPr>
          <p:spPr>
            <a:xfrm>
              <a:off x="5410200" y="2286000"/>
              <a:ext cx="533399" cy="609599"/>
            </a:xfrm>
            <a:prstGeom prst="bentArrow">
              <a:avLst>
                <a:gd name="adj1" fmla="val 25000"/>
                <a:gd name="adj2" fmla="val 25000"/>
                <a:gd name="adj3" fmla="val 25000"/>
                <a:gd name="adj4" fmla="val 43750"/>
              </a:avLst>
            </a:prstGeom>
            <a:solidFill>
              <a:schemeClr val="dk1"/>
            </a:soli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dk1"/>
                </a:solidFill>
                <a:latin typeface="Arial"/>
                <a:ea typeface="Arial"/>
                <a:cs typeface="Arial"/>
                <a:sym typeface="Arial"/>
              </a:endParaRPr>
            </a:p>
          </p:txBody>
        </p:sp>
      </p:grpSp>
      <p:sp>
        <p:nvSpPr>
          <p:cNvPr id="177" name="Shape 177"/>
          <p:cNvSpPr/>
          <p:nvPr/>
        </p:nvSpPr>
        <p:spPr>
          <a:xfrm>
            <a:off x="5867400" y="1295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78" name="Shape 178"/>
          <p:cNvSpPr/>
          <p:nvPr/>
        </p:nvSpPr>
        <p:spPr>
          <a:xfrm>
            <a:off x="7391400" y="28194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79" name="Shape 179"/>
          <p:cNvSpPr/>
          <p:nvPr/>
        </p:nvSpPr>
        <p:spPr>
          <a:xfrm>
            <a:off x="5943600" y="4267200"/>
            <a:ext cx="1447800" cy="1447800"/>
          </a:xfrm>
          <a:prstGeom prst="ellipse">
            <a:avLst/>
          </a:prstGeom>
          <a:solidFill>
            <a:srgbClr val="BFBFBF">
              <a:alpha val="69803"/>
            </a:srgbClr>
          </a:solidFill>
          <a:ln w="9525" cap="flat">
            <a:solidFill>
              <a:srgbClr val="BFBFBF"/>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baseline="0">
              <a:solidFill>
                <a:schemeClr val="lt1"/>
              </a:solidFill>
              <a:latin typeface="Arial"/>
              <a:ea typeface="Arial"/>
              <a:cs typeface="Arial"/>
              <a:sym typeface="Arial"/>
            </a:endParaRPr>
          </a:p>
        </p:txBody>
      </p:sp>
      <p:sp>
        <p:nvSpPr>
          <p:cNvPr id="180" name="Shape 180"/>
          <p:cNvSpPr txBox="1"/>
          <p:nvPr/>
        </p:nvSpPr>
        <p:spPr>
          <a:xfrm>
            <a:off x="457200" y="1600200"/>
            <a:ext cx="3733799" cy="3733799"/>
          </a:xfrm>
          <a:prstGeom prst="rect">
            <a:avLst/>
          </a:prstGeom>
          <a:noFill/>
          <a:ln>
            <a:noFill/>
          </a:ln>
        </p:spPr>
        <p:txBody>
          <a:bodyPr lIns="91425" tIns="91425" rIns="91425" bIns="91425" anchor="t" anchorCtr="0">
            <a:noAutofit/>
          </a:bodyPr>
          <a:lstStyle/>
          <a:p>
            <a:pPr marL="230188" marR="0" lvl="0" indent="-230188" algn="l" rtl="0">
              <a:lnSpc>
                <a:spcPct val="100000"/>
              </a:lnSpc>
              <a:spcBef>
                <a:spcPts val="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Improvement plan</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Increase feedback</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Communicate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More feedback</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Formality/procedure</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Schedule follow-up</a:t>
            </a:r>
          </a:p>
          <a:p>
            <a:pPr marL="230188" marR="0" lvl="0" indent="-230188" algn="l" rtl="0">
              <a:lnSpc>
                <a:spcPct val="100000"/>
              </a:lnSpc>
              <a:spcBef>
                <a:spcPts val="1200"/>
              </a:spcBef>
              <a:spcAft>
                <a:spcPts val="0"/>
              </a:spcAft>
              <a:buClr>
                <a:srgbClr val="E36C09"/>
              </a:buClr>
              <a:buSzPct val="80000"/>
              <a:buFont typeface="Arial"/>
              <a:buChar char="▪"/>
            </a:pPr>
            <a:r>
              <a:rPr lang="en-US" sz="2400" b="0" i="0" u="none" strike="noStrike" cap="none" baseline="0" dirty="0">
                <a:solidFill>
                  <a:srgbClr val="4C4C4F"/>
                </a:solidFill>
                <a:latin typeface="Arial"/>
                <a:ea typeface="Arial"/>
                <a:cs typeface="Arial"/>
                <a:sym typeface="Arial"/>
              </a:rPr>
              <a:t>HR’s role</a:t>
            </a:r>
          </a:p>
          <a:p>
            <a:pPr marL="230188" marR="0" lvl="0" indent="-108268" algn="l" rtl="0">
              <a:lnSpc>
                <a:spcPct val="100000"/>
              </a:lnSpc>
              <a:spcBef>
                <a:spcPts val="1200"/>
              </a:spcBef>
              <a:spcAft>
                <a:spcPts val="1200"/>
              </a:spcAft>
              <a:buClr>
                <a:srgbClr val="FFD861"/>
              </a:buClr>
              <a:buFont typeface="Arial"/>
              <a:buNone/>
            </a:pPr>
            <a:endParaRPr sz="2400" b="0" i="0" u="none" strike="noStrike" cap="none" baseline="0" dirty="0">
              <a:solidFill>
                <a:srgbClr val="000000"/>
              </a:solidFill>
              <a:latin typeface="Arial"/>
              <a:ea typeface="Arial"/>
              <a:cs typeface="Arial"/>
              <a:sym typeface="Arial"/>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1143000"/>
            <a:ext cx="8381999" cy="3508611"/>
          </a:xfrm>
          <a:prstGeom prst="rect">
            <a:avLst/>
          </a:prstGeom>
          <a:noFill/>
          <a:ln>
            <a:noFill/>
          </a:ln>
        </p:spPr>
        <p:txBody>
          <a:bodyPr lIns="91425" tIns="45700" rIns="91425" bIns="45700" anchor="t" anchorCtr="0">
            <a:noAutofit/>
          </a:bodyPr>
          <a:lstStyle/>
          <a:p>
            <a:pPr marL="457200" marR="0" lvl="0" indent="-457200" algn="l" rtl="0">
              <a:lnSpc>
                <a:spcPct val="100000"/>
              </a:lnSpc>
              <a:spcBef>
                <a:spcPts val="0"/>
              </a:spcBef>
              <a:spcAft>
                <a:spcPts val="0"/>
              </a:spcAft>
              <a:buClr>
                <a:srgbClr val="E36C09"/>
              </a:buClr>
              <a:buSzPct val="80000"/>
              <a:buFont typeface="+mj-lt"/>
              <a:buAutoNum type="arabicPeriod"/>
            </a:pPr>
            <a:r>
              <a:rPr lang="en-US" sz="2200" b="0" i="0" u="none" strike="noStrike" cap="none" baseline="0" dirty="0" smtClean="0">
                <a:solidFill>
                  <a:srgbClr val="000000"/>
                </a:solidFill>
                <a:sym typeface="Arial"/>
              </a:rPr>
              <a:t>Constructive feedback has value; used to build things up, not break things down; offers action plan/alternatives</a:t>
            </a:r>
            <a:endParaRPr lang="en-US" sz="2200" b="0" i="0" u="none" strike="noStrike" cap="none" baseline="0" dirty="0">
              <a:solidFill>
                <a:srgbClr val="000000"/>
              </a:solidFill>
              <a:sym typeface="Arial"/>
            </a:endParaRPr>
          </a:p>
          <a:p>
            <a:pPr marL="457200" marR="0" lvl="0" indent="-457200" algn="l" rtl="0">
              <a:lnSpc>
                <a:spcPct val="100000"/>
              </a:lnSpc>
              <a:spcBef>
                <a:spcPts val="1200"/>
              </a:spcBef>
              <a:spcAft>
                <a:spcPts val="0"/>
              </a:spcAft>
              <a:buClr>
                <a:srgbClr val="E36C09"/>
              </a:buClr>
              <a:buSzPct val="80000"/>
              <a:buFont typeface="+mj-lt"/>
              <a:buAutoNum type="arabicPeriod"/>
            </a:pPr>
            <a:r>
              <a:rPr lang="en-US" sz="2200" b="0" i="0" u="none" strike="noStrike" cap="none" baseline="0" dirty="0" smtClean="0">
                <a:solidFill>
                  <a:srgbClr val="000000"/>
                </a:solidFill>
                <a:sym typeface="Arial"/>
              </a:rPr>
              <a:t>Focus on description</a:t>
            </a:r>
            <a:r>
              <a:rPr lang="en-US" sz="2200" b="0" i="0" u="none" strike="noStrike" cap="none" dirty="0" smtClean="0">
                <a:solidFill>
                  <a:srgbClr val="000000"/>
                </a:solidFill>
                <a:sym typeface="Arial"/>
              </a:rPr>
              <a:t> rather than make a judgment that can be perceived as “good/bad”, “right/wrong”</a:t>
            </a:r>
            <a:endParaRPr lang="en-US" sz="2200" b="0" i="0" u="none" strike="noStrike" cap="none" baseline="0" dirty="0">
              <a:solidFill>
                <a:srgbClr val="000000"/>
              </a:solidFill>
              <a:sym typeface="Arial"/>
            </a:endParaRPr>
          </a:p>
          <a:p>
            <a:pPr marL="457200" marR="0" lvl="0" indent="-457200" algn="l" rtl="0">
              <a:lnSpc>
                <a:spcPct val="100000"/>
              </a:lnSpc>
              <a:spcBef>
                <a:spcPts val="1200"/>
              </a:spcBef>
              <a:spcAft>
                <a:spcPts val="0"/>
              </a:spcAft>
              <a:buClr>
                <a:srgbClr val="E36C09"/>
              </a:buClr>
              <a:buSzPct val="80000"/>
              <a:buFont typeface="+mj-lt"/>
              <a:buAutoNum type="arabicPeriod"/>
            </a:pPr>
            <a:r>
              <a:rPr lang="en-US" sz="2200" b="0" i="0" u="none" strike="noStrike" cap="none" baseline="0" dirty="0" smtClean="0">
                <a:solidFill>
                  <a:srgbClr val="000000"/>
                </a:solidFill>
                <a:sym typeface="Arial"/>
              </a:rPr>
              <a:t>Focus on observations rather than assumptions or interpretations</a:t>
            </a:r>
            <a:endParaRPr lang="en-US" sz="2200" b="0" i="0" u="none" strike="noStrike" cap="none" baseline="0" dirty="0">
              <a:solidFill>
                <a:srgbClr val="000000"/>
              </a:solidFill>
              <a:sym typeface="Arial"/>
            </a:endParaRPr>
          </a:p>
          <a:p>
            <a:pPr marL="457200" marR="0" lvl="0" indent="-457200" algn="l" rtl="0">
              <a:lnSpc>
                <a:spcPct val="100000"/>
              </a:lnSpc>
              <a:spcBef>
                <a:spcPts val="1200"/>
              </a:spcBef>
              <a:spcAft>
                <a:spcPts val="1200"/>
              </a:spcAft>
              <a:buClr>
                <a:srgbClr val="E36C09"/>
              </a:buClr>
              <a:buSzPct val="80000"/>
              <a:buFont typeface="+mj-lt"/>
              <a:buAutoNum type="arabicPeriod"/>
            </a:pPr>
            <a:r>
              <a:rPr lang="en-US" sz="2200" b="0" i="0" u="none" strike="noStrike" cap="none" baseline="0" dirty="0" smtClean="0">
                <a:solidFill>
                  <a:srgbClr val="000000"/>
                </a:solidFill>
                <a:sym typeface="Arial"/>
              </a:rPr>
              <a:t>Focus on </a:t>
            </a:r>
            <a:r>
              <a:rPr lang="en-US" sz="2200" b="0" i="0" u="none" strike="noStrike" cap="none" baseline="0" smtClean="0">
                <a:solidFill>
                  <a:srgbClr val="000000"/>
                </a:solidFill>
                <a:sym typeface="Arial"/>
              </a:rPr>
              <a:t>specific </a:t>
            </a:r>
            <a:r>
              <a:rPr lang="en-US" sz="2200" smtClean="0"/>
              <a:t>b</a:t>
            </a:r>
            <a:r>
              <a:rPr lang="en-US" sz="2200" b="0" i="0" u="none" strike="noStrike" cap="none" baseline="0" smtClean="0">
                <a:solidFill>
                  <a:srgbClr val="000000"/>
                </a:solidFill>
                <a:sym typeface="Arial"/>
              </a:rPr>
              <a:t>ehavior </a:t>
            </a:r>
            <a:r>
              <a:rPr lang="en-US" sz="2200" b="0" i="0" u="none" strike="noStrike" cap="none" baseline="0" dirty="0" smtClean="0">
                <a:solidFill>
                  <a:srgbClr val="000000"/>
                </a:solidFill>
                <a:sym typeface="Arial"/>
              </a:rPr>
              <a:t>rather</a:t>
            </a:r>
            <a:r>
              <a:rPr lang="en-US" sz="2200" b="0" i="0" u="none" strike="noStrike" cap="none" dirty="0" smtClean="0">
                <a:solidFill>
                  <a:srgbClr val="000000"/>
                </a:solidFill>
                <a:sym typeface="Arial"/>
              </a:rPr>
              <a:t> than the individual</a:t>
            </a:r>
          </a:p>
          <a:p>
            <a:pPr marL="457200" marR="0" lvl="0" indent="-457200" algn="l" rtl="0">
              <a:lnSpc>
                <a:spcPct val="100000"/>
              </a:lnSpc>
              <a:spcBef>
                <a:spcPts val="1200"/>
              </a:spcBef>
              <a:spcAft>
                <a:spcPts val="1200"/>
              </a:spcAft>
              <a:buClr>
                <a:srgbClr val="E36C09"/>
              </a:buClr>
              <a:buSzPct val="80000"/>
              <a:buFont typeface="+mj-lt"/>
              <a:buAutoNum type="arabicPeriod"/>
            </a:pPr>
            <a:r>
              <a:rPr lang="en-US" sz="2200" dirty="0" smtClean="0"/>
              <a:t>Provide a balance of positive (appreciate, reinforce) and negative (concern, future-focused) feedback</a:t>
            </a:r>
          </a:p>
          <a:p>
            <a:pPr marL="457200" marR="0" lvl="0" indent="-457200" algn="l" rtl="0">
              <a:lnSpc>
                <a:spcPct val="100000"/>
              </a:lnSpc>
              <a:spcBef>
                <a:spcPts val="1200"/>
              </a:spcBef>
              <a:spcAft>
                <a:spcPts val="1200"/>
              </a:spcAft>
              <a:buClr>
                <a:srgbClr val="E36C09"/>
              </a:buClr>
              <a:buSzPct val="80000"/>
              <a:buFont typeface="+mj-lt"/>
              <a:buAutoNum type="arabicPeriod"/>
            </a:pPr>
            <a:r>
              <a:rPr lang="en-US" sz="2200" b="0" i="0" u="none" strike="noStrike" cap="none" baseline="0" dirty="0" smtClean="0">
                <a:solidFill>
                  <a:srgbClr val="000000"/>
                </a:solidFill>
                <a:sym typeface="Arial"/>
              </a:rPr>
              <a:t>Do</a:t>
            </a:r>
            <a:r>
              <a:rPr lang="en-US" sz="2200" b="0" i="0" u="none" strike="noStrike" cap="none" dirty="0" smtClean="0">
                <a:solidFill>
                  <a:srgbClr val="000000"/>
                </a:solidFill>
                <a:sym typeface="Arial"/>
              </a:rPr>
              <a:t> not overload with too much feedback</a:t>
            </a:r>
            <a:endParaRPr lang="en-US" sz="2200"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Six Suggestions for </a:t>
            </a:r>
          </a:p>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Giving Constructive</a:t>
            </a:r>
            <a:r>
              <a:rPr lang="en-US" sz="3200" b="1" i="0" u="none" strike="noStrike" cap="small" dirty="0" smtClean="0">
                <a:solidFill>
                  <a:schemeClr val="dk1"/>
                </a:solidFill>
                <a:latin typeface="Arial"/>
                <a:ea typeface="Arial"/>
                <a:cs typeface="Arial"/>
                <a:sym typeface="Arial"/>
              </a:rPr>
              <a:t> Feedback</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60875637"/>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457200" y="762000"/>
            <a:ext cx="8381999" cy="3508611"/>
          </a:xfrm>
          <a:prstGeom prst="rect">
            <a:avLst/>
          </a:prstGeom>
          <a:noFill/>
          <a:ln>
            <a:noFill/>
          </a:ln>
        </p:spPr>
        <p:txBody>
          <a:bodyPr lIns="91425" tIns="45700" rIns="91425" bIns="45700" anchor="t" anchorCtr="0">
            <a:noAutofit/>
          </a:bodyPr>
          <a:lstStyle/>
          <a:p>
            <a:pPr marL="342900" indent="-342900">
              <a:spcBef>
                <a:spcPts val="0"/>
              </a:spcBef>
              <a:buClr>
                <a:srgbClr val="E36C09"/>
              </a:buClr>
              <a:buSzPct val="80000"/>
            </a:pPr>
            <a:r>
              <a:rPr lang="en-US" sz="2200" dirty="0"/>
              <a:t>"That was good": No specific value has been mentioned </a:t>
            </a:r>
          </a:p>
          <a:p>
            <a:pPr marL="342900" indent="-342900">
              <a:spcBef>
                <a:spcPts val="0"/>
              </a:spcBef>
              <a:buClr>
                <a:srgbClr val="E36C09"/>
              </a:buClr>
              <a:buSzPct val="80000"/>
            </a:pPr>
            <a:r>
              <a:rPr lang="en-US" sz="2200" dirty="0"/>
              <a:t>"Thanks for staying over a couple of weeks ago to help me out": Way too late. </a:t>
            </a:r>
          </a:p>
          <a:p>
            <a:pPr marL="342900" indent="-342900">
              <a:spcBef>
                <a:spcPts val="0"/>
              </a:spcBef>
              <a:buClr>
                <a:srgbClr val="E36C09"/>
              </a:buClr>
              <a:buSzPct val="80000"/>
            </a:pPr>
            <a:r>
              <a:rPr lang="en-US" sz="2200" dirty="0"/>
              <a:t>"Thanks. Your team did really well.": How about the individual? What was his/her contribution?</a:t>
            </a:r>
          </a:p>
          <a:p>
            <a:pPr marL="342900" indent="-342900">
              <a:spcBef>
                <a:spcPts val="0"/>
              </a:spcBef>
              <a:buClr>
                <a:srgbClr val="E36C09"/>
              </a:buClr>
              <a:buSzPct val="80000"/>
            </a:pPr>
            <a:r>
              <a:rPr lang="en-US" sz="2200" dirty="0"/>
              <a:t>"I am not happy with the way you handled the project.": Try </a:t>
            </a:r>
            <a:r>
              <a:rPr lang="en-US" sz="2200" dirty="0" smtClean="0"/>
              <a:t>constructive </a:t>
            </a:r>
            <a:r>
              <a:rPr lang="en-US" sz="2200" dirty="0"/>
              <a:t>feedback as opposed to negative feedback</a:t>
            </a:r>
            <a:r>
              <a:rPr lang="en-US" sz="2200" dirty="0" smtClean="0"/>
              <a:t>.</a:t>
            </a:r>
          </a:p>
          <a:p>
            <a:pPr marL="342900" indent="-342900">
              <a:spcBef>
                <a:spcPts val="0"/>
              </a:spcBef>
              <a:buClr>
                <a:srgbClr val="E36C09"/>
              </a:buClr>
              <a:buSzPct val="80000"/>
            </a:pPr>
            <a:r>
              <a:rPr lang="en-US" sz="2200" dirty="0" smtClean="0"/>
              <a:t>"</a:t>
            </a:r>
            <a:r>
              <a:rPr lang="en-US" sz="2200" dirty="0"/>
              <a:t>That was ok but you need to do XXX next time"</a:t>
            </a:r>
          </a:p>
          <a:p>
            <a:pPr marL="342900" indent="-342900">
              <a:spcBef>
                <a:spcPts val="0"/>
              </a:spcBef>
              <a:buClr>
                <a:srgbClr val="E36C09"/>
              </a:buClr>
              <a:buSzPct val="80000"/>
            </a:pPr>
            <a:r>
              <a:rPr lang="en-US" sz="2200" dirty="0" smtClean="0"/>
              <a:t>"</a:t>
            </a:r>
            <a:r>
              <a:rPr lang="en-US" sz="2200" dirty="0"/>
              <a:t>You have some areas of weakness we have to work on"</a:t>
            </a:r>
          </a:p>
          <a:p>
            <a:pPr marL="342900" indent="-342900">
              <a:spcBef>
                <a:spcPts val="0"/>
              </a:spcBef>
              <a:buClr>
                <a:srgbClr val="E36C09"/>
              </a:buClr>
              <a:buSzPct val="80000"/>
            </a:pPr>
            <a:r>
              <a:rPr lang="en-US" sz="2200" dirty="0" smtClean="0"/>
              <a:t>"</a:t>
            </a:r>
            <a:r>
              <a:rPr lang="en-US" sz="2200" dirty="0"/>
              <a:t>I thought that went really badly, what about you?"</a:t>
            </a:r>
          </a:p>
          <a:p>
            <a:pPr marL="342900" indent="-342900">
              <a:spcBef>
                <a:spcPts val="0"/>
              </a:spcBef>
              <a:buClr>
                <a:srgbClr val="E36C09"/>
              </a:buClr>
              <a:buSzPct val="80000"/>
            </a:pPr>
            <a:r>
              <a:rPr lang="en-US" sz="2200" dirty="0" smtClean="0"/>
              <a:t>"</a:t>
            </a:r>
            <a:r>
              <a:rPr lang="en-US" sz="2200" dirty="0"/>
              <a:t>What on earth did you do that for?"</a:t>
            </a:r>
          </a:p>
          <a:p>
            <a:pPr marL="342900" indent="-342900">
              <a:spcBef>
                <a:spcPts val="0"/>
              </a:spcBef>
              <a:buClr>
                <a:srgbClr val="E36C09"/>
              </a:buClr>
              <a:buSzPct val="80000"/>
            </a:pPr>
            <a:r>
              <a:rPr lang="en-US" sz="2200" dirty="0" smtClean="0"/>
              <a:t>"</a:t>
            </a:r>
            <a:r>
              <a:rPr lang="en-US" sz="2200" dirty="0"/>
              <a:t>I've got a list of development areas, how many do you think you have?"</a:t>
            </a:r>
          </a:p>
          <a:p>
            <a:pPr marL="342900" indent="-342900">
              <a:spcBef>
                <a:spcPts val="0"/>
              </a:spcBef>
              <a:buClr>
                <a:srgbClr val="E36C09"/>
              </a:buClr>
              <a:buSzPct val="80000"/>
            </a:pPr>
            <a:r>
              <a:rPr lang="en-US" sz="2200" dirty="0" smtClean="0"/>
              <a:t>It </a:t>
            </a:r>
            <a:r>
              <a:rPr lang="en-US" sz="2200" dirty="0"/>
              <a:t>is also worth considering the full gamut of </a:t>
            </a:r>
            <a:r>
              <a:rPr lang="en-US" sz="2200" dirty="0" smtClean="0"/>
              <a:t>non-verbal </a:t>
            </a:r>
            <a:r>
              <a:rPr lang="en-US" sz="2200" dirty="0"/>
              <a:t>messages which can form a large part of feedback</a:t>
            </a:r>
            <a:endParaRPr lang="en-US" sz="2200" b="0" i="0" u="none" strike="noStrike" cap="none" baseline="0" dirty="0">
              <a:solidFill>
                <a:srgbClr val="000000"/>
              </a:solidFill>
              <a:sym typeface="Arial"/>
            </a:endParaRPr>
          </a:p>
        </p:txBody>
      </p:sp>
      <p:sp>
        <p:nvSpPr>
          <p:cNvPr id="79" name="Shape 79"/>
          <p:cNvSpPr txBox="1"/>
          <p:nvPr/>
        </p:nvSpPr>
        <p:spPr>
          <a:xfrm>
            <a:off x="457200" y="0"/>
            <a:ext cx="8381999" cy="608013"/>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3200" b="1" i="0" u="none" strike="noStrike" cap="small" baseline="0" dirty="0" smtClean="0">
                <a:solidFill>
                  <a:schemeClr val="dk1"/>
                </a:solidFill>
                <a:latin typeface="Arial"/>
                <a:ea typeface="Arial"/>
                <a:cs typeface="Arial"/>
                <a:sym typeface="Arial"/>
              </a:rPr>
              <a:t>Examples!</a:t>
            </a:r>
            <a:endParaRPr lang="en-US" sz="3200" b="1" i="0" u="none" strike="noStrike" cap="small"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21784939"/>
      </p:ext>
    </p:extLst>
  </p:cSld>
  <p:clrMapOvr>
    <a:masterClrMapping/>
  </p:clrMapOvr>
  <p:transition spd="slow">
    <p:cut/>
  </p:transition>
</p:sld>
</file>

<file path=ppt/theme/theme1.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2690</Words>
  <Application>Microsoft Office PowerPoint</Application>
  <PresentationFormat>On-screen Show (4:3)</PresentationFormat>
  <Paragraphs>363</Paragraphs>
  <Slides>24</Slides>
  <Notes>24</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Custom Theme</vt:lpstr>
      <vt:lpstr>Custom Theme</vt:lpstr>
      <vt:lpstr>Getting Started…random thoughts</vt:lpstr>
      <vt:lpstr>PERFORMANCE MANAGEMENT</vt:lpstr>
      <vt:lpstr>PowerPoint Presentation</vt:lpstr>
      <vt:lpstr>Process and Lifecycle</vt:lpstr>
      <vt:lpstr>Individuals</vt:lpstr>
      <vt:lpstr>Performance Conversations</vt:lpstr>
      <vt:lpstr>When Performance is Unsatisfactory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Teams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Started…random thoughts</dc:title>
  <dc:creator>Malisch, Susan</dc:creator>
  <cp:lastModifiedBy>Susan M Malisch</cp:lastModifiedBy>
  <cp:revision>17</cp:revision>
  <dcterms:modified xsi:type="dcterms:W3CDTF">2015-04-27T18:36:33Z</dcterms:modified>
</cp:coreProperties>
</file>