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306" autoAdjust="0"/>
  </p:normalViewPr>
  <p:slideViewPr>
    <p:cSldViewPr snapToGrid="0" snapToObjects="1">
      <p:cViewPr varScale="1">
        <p:scale>
          <a:sx n="44" d="100"/>
          <a:sy n="44" d="100"/>
        </p:scale>
        <p:origin x="-2344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6359196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://gettingthingsdone.com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hbr.org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www.mindtools.com/pages/article/newTED_01.htm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www.projectexecutiveblog.com/index.html/2013/03/15/covey-time-matrix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 dirty="0"/>
              <a:t>Time: 1:45-2:45 </a:t>
            </a:r>
            <a:endParaRPr lang="en-US" sz="3000" dirty="0" smtClean="0"/>
          </a:p>
          <a:p>
            <a:pPr lvl="0">
              <a:defRPr sz="1800"/>
            </a:pPr>
            <a:endParaRPr lang="en-US" sz="3000" dirty="0" smtClean="0"/>
          </a:p>
          <a:p>
            <a:r>
              <a:rPr lang="en-US" sz="3000" dirty="0" smtClean="0">
                <a:latin typeface="Helvetica Neue"/>
                <a:ea typeface="Helvetica Neue"/>
                <a:cs typeface="Helvetica Neue"/>
                <a:sym typeface="Helvetica Neue"/>
              </a:rPr>
              <a:t>Comments from Survey:</a:t>
            </a:r>
          </a:p>
          <a:p>
            <a:r>
              <a:rPr lang="en-US" sz="3000" dirty="0" smtClean="0">
                <a:latin typeface="Helvetica Neue"/>
                <a:ea typeface="Helvetica Neue"/>
                <a:cs typeface="Helvetica Neue"/>
                <a:sym typeface="Helvetica Neue"/>
              </a:rPr>
              <a:t>     Making time for the work that moves the unit forward amidst multiple "urgent" (not mission crucial) requests.</a:t>
            </a:r>
          </a:p>
          <a:p>
            <a:r>
              <a:rPr lang="en-US" sz="3000" dirty="0" smtClean="0">
                <a:latin typeface="Helvetica Neue"/>
                <a:ea typeface="Helvetica Neue"/>
                <a:cs typeface="Helvetica Neue"/>
                <a:sym typeface="Helvetica Neue"/>
              </a:rPr>
              <a:t>     Management of my time and the time of my report[s].</a:t>
            </a:r>
          </a:p>
          <a:p>
            <a:r>
              <a:rPr lang="en-US" sz="3000" dirty="0" smtClean="0">
                <a:latin typeface="Helvetica Neue"/>
                <a:ea typeface="Helvetica Neue"/>
                <a:cs typeface="Helvetica Neue"/>
                <a:sym typeface="Helvetica Neue"/>
              </a:rPr>
              <a:t>     Time management, and how to anticipate emergencies or unexpected priorities.</a:t>
            </a:r>
          </a:p>
          <a:p>
            <a:r>
              <a:rPr lang="en-US" sz="3000" dirty="0" smtClean="0">
                <a:latin typeface="Helvetica Neue"/>
                <a:ea typeface="Helvetica Neue"/>
                <a:cs typeface="Helvetica Neue"/>
                <a:sym typeface="Helvetica Neue"/>
              </a:rPr>
              <a:t>     Time/Resource Management (Doing more with fewer resources) [including time] </a:t>
            </a:r>
          </a:p>
          <a:p>
            <a:r>
              <a:rPr lang="en-US" sz="3000" dirty="0" smtClean="0">
                <a:latin typeface="Helvetica Neue"/>
                <a:ea typeface="Helvetica Neue"/>
                <a:cs typeface="Helvetica Neue"/>
                <a:sym typeface="Helvetica Neue"/>
              </a:rPr>
              <a:t>     Scarcity of time and how to make the most of the time I have.</a:t>
            </a:r>
          </a:p>
          <a:p>
            <a:r>
              <a:rPr lang="en-US" sz="3000" dirty="0" smtClean="0">
                <a:latin typeface="Helvetica Neue"/>
                <a:ea typeface="Helvetica Neue"/>
                <a:cs typeface="Helvetica Neue"/>
                <a:sym typeface="Helvetica Neue"/>
              </a:rPr>
              <a:t>     Time! It seems the business day is meetings and reacting to issues, the work I need to get done occurs before 8am/after 5pm or weekends. </a:t>
            </a:r>
          </a:p>
          <a:p>
            <a:endParaRPr lang="en-US" sz="30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defRPr sz="1800"/>
            </a:pPr>
            <a:endParaRPr sz="30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David Allen, </a:t>
            </a:r>
            <a:r>
              <a:rPr sz="3000" u="sng">
                <a:hlinkClick r:id="rId3"/>
              </a:rPr>
              <a:t>gettingthingsdone.com</a:t>
            </a:r>
            <a:r>
              <a:rPr sz="300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Sounds like micromanaging…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 dirty="0"/>
              <a:t>Time: 10 minutes </a:t>
            </a:r>
            <a:endParaRPr lang="en-US" sz="3000" dirty="0" smtClean="0"/>
          </a:p>
          <a:p>
            <a:pPr lvl="0">
              <a:defRPr sz="1800"/>
            </a:pPr>
            <a:endParaRPr lang="en-US" sz="3000" dirty="0" smtClean="0"/>
          </a:p>
          <a:p>
            <a:pPr lvl="0">
              <a:defRPr sz="1800"/>
            </a:pPr>
            <a:r>
              <a:rPr lang="en-US" sz="3000" dirty="0" smtClean="0"/>
              <a:t>Email messages handout… </a:t>
            </a:r>
            <a:endParaRPr sz="30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as a handout…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0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Time: 5 minutes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Time: 5 minutes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Time: 5 minutes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Multi-tasking: </a:t>
            </a:r>
          </a:p>
          <a:p>
            <a:pPr lvl="0">
              <a:defRPr sz="1800"/>
            </a:pPr>
            <a:r>
              <a:rPr sz="2200"/>
              <a:t>	Email response while on the phone… </a:t>
            </a:r>
          </a:p>
          <a:p>
            <a:pPr lvl="0">
              <a:defRPr sz="1800"/>
            </a:pPr>
            <a:r>
              <a:rPr sz="2200"/>
              <a:t>	No one actually does this well…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b="1"/>
              <a:t>Harvard Business Review</a:t>
            </a:r>
            <a:r>
              <a:rPr sz="2200"/>
              <a:t>, November-December 1999</a:t>
            </a:r>
          </a:p>
          <a:p>
            <a:pPr lvl="0">
              <a:defRPr sz="1800"/>
            </a:pPr>
            <a:r>
              <a:rPr sz="2200" u="sng">
                <a:hlinkClick r:id="rId3"/>
              </a:rPr>
              <a:t>hbr.org</a:t>
            </a:r>
            <a:r>
              <a:rPr sz="220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Hold M-F 8:00-9:00 for “Prep”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000"/>
              <a:t>“</a:t>
            </a:r>
            <a:r>
              <a:rPr sz="3000" i="1"/>
              <a:t>Higher level</a:t>
            </a:r>
            <a:r>
              <a:rPr sz="3000"/>
              <a:t>” = University SP; Division, SP, ITSP, etc.… </a:t>
            </a:r>
          </a:p>
          <a:p>
            <a:pPr lvl="0">
              <a:defRPr sz="1800"/>
            </a:pPr>
            <a:r>
              <a:rPr sz="3000"/>
              <a:t>ABC </a:t>
            </a:r>
          </a:p>
          <a:p>
            <a:pPr lvl="0">
              <a:defRPr sz="1800"/>
            </a:pPr>
            <a:r>
              <a:rPr sz="3000"/>
              <a:t>	A: Tasks that are perceived as being urgent and important.</a:t>
            </a:r>
          </a:p>
          <a:p>
            <a:pPr lvl="0">
              <a:defRPr sz="1800"/>
            </a:pPr>
            <a:r>
              <a:rPr sz="3000"/>
              <a:t>	B: Tasks that are important but not urgent.</a:t>
            </a:r>
          </a:p>
          <a:p>
            <a:pPr lvl="0">
              <a:defRPr sz="1800"/>
            </a:pPr>
            <a:r>
              <a:rPr sz="3000"/>
              <a:t>	C: Tasks that are neither urgent nor important.</a:t>
            </a:r>
          </a:p>
          <a:p>
            <a:pPr lvl="0">
              <a:defRPr sz="1800"/>
            </a:pPr>
            <a:r>
              <a:rPr sz="3000"/>
              <a:t>		See Covey… </a:t>
            </a:r>
          </a:p>
          <a:p>
            <a:pPr lvl="0">
              <a:defRPr sz="1800"/>
            </a:pPr>
            <a:endParaRPr sz="3000"/>
          </a:p>
          <a:p>
            <a:pPr lvl="0">
              <a:defRPr sz="1800"/>
            </a:pPr>
            <a:r>
              <a:rPr sz="3000"/>
              <a:t>80/20 Rule</a:t>
            </a:r>
          </a:p>
          <a:p>
            <a:pPr lvl="0">
              <a:defRPr sz="1800"/>
            </a:pPr>
            <a:r>
              <a:rPr sz="3000"/>
              <a:t>	</a:t>
            </a:r>
            <a:r>
              <a:rPr sz="3000" u="sng">
                <a:hlinkClick r:id="rId3"/>
              </a:rPr>
              <a:t>www.mindtools.com/pages/article/newTED_01.htm</a:t>
            </a:r>
            <a:endParaRPr sz="3000"/>
          </a:p>
          <a:p>
            <a:pPr lvl="0">
              <a:defRPr sz="1800"/>
            </a:pPr>
            <a:r>
              <a:rPr sz="3000"/>
              <a:t>	Is really about the lack of symmetry between work and results </a:t>
            </a:r>
          </a:p>
          <a:p>
            <a:pPr lvl="0">
              <a:defRPr sz="1800"/>
            </a:pPr>
            <a:r>
              <a:rPr sz="3000"/>
              <a:t>	Started by Vilfredo Pareto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 u="sng">
                <a:hlinkClick r:id="rId3"/>
              </a:defRPr>
            </a:lvl1pPr>
          </a:lstStyle>
          <a:p>
            <a:pPr lvl="0">
              <a:defRPr sz="1800" u="none"/>
            </a:pPr>
            <a:r>
              <a:rPr sz="3000" u="sng">
                <a:hlinkClick r:id="rId3"/>
              </a:rPr>
              <a:t>http://www.projectexecutiveblog.com/index.html/2013/03/15/covey-time-matrix/</a:t>
            </a:r>
            <a:endParaRPr sz="3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96005" indent="-496005">
              <a:lnSpc>
                <a:spcPct val="200000"/>
              </a:lnSpc>
              <a:spcBef>
                <a:spcPts val="0"/>
              </a:spcBef>
              <a:defRPr sz="3800"/>
            </a:lvl1pPr>
            <a:lvl2pPr marL="965905" indent="-496005">
              <a:lnSpc>
                <a:spcPct val="200000"/>
              </a:lnSpc>
              <a:spcBef>
                <a:spcPts val="0"/>
              </a:spcBef>
              <a:defRPr sz="3800"/>
            </a:lvl2pPr>
            <a:lvl3pPr marL="1435805" indent="-496005">
              <a:lnSpc>
                <a:spcPct val="200000"/>
              </a:lnSpc>
              <a:spcBef>
                <a:spcPts val="0"/>
              </a:spcBef>
              <a:defRPr sz="3800"/>
            </a:lvl3pPr>
            <a:lvl4pPr marL="1905705" indent="-496005">
              <a:lnSpc>
                <a:spcPct val="200000"/>
              </a:lnSpc>
              <a:spcBef>
                <a:spcPts val="0"/>
              </a:spcBef>
              <a:defRPr sz="3800"/>
            </a:lvl4pPr>
            <a:lvl5pPr marL="2375605" indent="-496005">
              <a:lnSpc>
                <a:spcPct val="200000"/>
              </a:lnSpc>
              <a:spcBef>
                <a:spcPts val="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91414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4690">
                <a:solidFill>
                  <a:srgbClr val="D93E2B"/>
                </a:solidFill>
              </a:rPr>
              <a:t>Time Management, 		</a:t>
            </a:r>
          </a:p>
          <a:p>
            <a:pPr lvl="0" defTabSz="391414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4690">
                <a:solidFill>
                  <a:srgbClr val="D93E2B"/>
                </a:solidFill>
              </a:rPr>
              <a:t>	Prioritization,  </a:t>
            </a:r>
          </a:p>
          <a:p>
            <a:pPr lvl="0" defTabSz="391414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4690">
                <a:solidFill>
                  <a:srgbClr val="D93E2B"/>
                </a:solidFill>
              </a:rPr>
              <a:t>		and Delegation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414141"/>
                </a:solidFill>
              </a:rPr>
              <a:t>Mark Walbert </a:t>
            </a:r>
          </a:p>
        </p:txBody>
      </p:sp>
      <p:sp>
        <p:nvSpPr>
          <p:cNvPr id="48" name="Shape 48"/>
          <p:cNvSpPr/>
          <p:nvPr/>
        </p:nvSpPr>
        <p:spPr>
          <a:xfrm>
            <a:off x="508000" y="7013585"/>
            <a:ext cx="1198880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EDUCAUSE New IT Managers Program			San Antonio – Connect			April 2015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Meetings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5994400" cy="6096000"/>
          </a:xfrm>
          <a:prstGeom prst="rect">
            <a:avLst/>
          </a:prstGeom>
        </p:spPr>
        <p:txBody>
          <a:bodyPr/>
          <a:lstStyle/>
          <a:p>
            <a:pPr marL="354329" lvl="0" indent="-354329" defTabSz="525779">
              <a:spcBef>
                <a:spcPts val="1600"/>
              </a:spcBef>
              <a:buSzPct val="65000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Do stand-up meetings</a:t>
            </a:r>
          </a:p>
          <a:p>
            <a:pPr marL="354329" lvl="0" indent="-354329" defTabSz="525779">
              <a:spcBef>
                <a:spcPts val="1600"/>
              </a:spcBef>
              <a:buSzPct val="65000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Or just shorter meetings (30 min)</a:t>
            </a:r>
          </a:p>
          <a:p>
            <a:pPr marL="354329" lvl="0" indent="-354329" defTabSz="525779">
              <a:spcBef>
                <a:spcPts val="1600"/>
              </a:spcBef>
              <a:buSzPct val="65000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Best meeting practices - agenda, Who-What-When list, minutes </a:t>
            </a:r>
          </a:p>
          <a:p>
            <a:pPr marL="354329" lvl="0" indent="-354329" defTabSz="525779">
              <a:spcBef>
                <a:spcPts val="1600"/>
              </a:spcBef>
              <a:buSzPct val="65000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Stay engaged &amp; fight the urge to multi-task</a:t>
            </a:r>
          </a:p>
          <a:p>
            <a:pPr marL="354329" lvl="0" indent="-354329" defTabSz="525779">
              <a:spcBef>
                <a:spcPts val="1600"/>
              </a:spcBef>
              <a:buSzPct val="65000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If makes sense, do preliminary work with collaborative applications (e.g. brainstorming and voting)</a:t>
            </a:r>
          </a:p>
          <a:p>
            <a:pPr marL="354329" lvl="0" indent="-354329" defTabSz="525779">
              <a:spcBef>
                <a:spcPts val="1600"/>
              </a:spcBef>
              <a:buSzPct val="65000"/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414141"/>
                </a:solidFill>
              </a:rPr>
              <a:t>Get feedback from attendees </a:t>
            </a:r>
          </a:p>
        </p:txBody>
      </p:sp>
      <p:pic>
        <p:nvPicPr>
          <p:cNvPr id="91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3444865"/>
            <a:ext cx="5952092" cy="4464070"/>
          </a:xfrm>
          <a:prstGeom prst="rect">
            <a:avLst/>
          </a:prstGeom>
          <a:ln w="25400">
            <a:solidFill/>
            <a:miter lim="400000"/>
          </a:ln>
        </p:spPr>
      </p:pic>
    </p:spTree>
  </p:cSld>
  <p:clrMapOvr>
    <a:masterClrMapping/>
  </p:clrMapOvr>
  <p:transition xmlns:p14="http://schemas.microsoft.com/office/powerpoint/2010/main"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asted-image.tif"/>
          <p:cNvPicPr/>
          <p:nvPr/>
        </p:nvPicPr>
        <p:blipFill>
          <a:blip r:embed="rId2">
            <a:extLst/>
          </a:blip>
          <a:srcRect t="2651" b="2651"/>
          <a:stretch>
            <a:fillRect/>
          </a:stretch>
        </p:blipFill>
        <p:spPr>
          <a:xfrm>
            <a:off x="6819900" y="2654300"/>
            <a:ext cx="5588000" cy="6350000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Micromanaging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6344" lvl="0" indent="-466344">
              <a:buClr>
                <a:srgbClr val="89847F"/>
              </a:buClr>
              <a:buSzPct val="60000"/>
              <a:buChar char="✤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Managers no longer get to </a:t>
            </a:r>
            <a:r>
              <a:rPr sz="3000" i="1">
                <a:solidFill>
                  <a:srgbClr val="414141"/>
                </a:solidFill>
              </a:rPr>
              <a:t>do</a:t>
            </a:r>
            <a:r>
              <a:rPr sz="3000">
                <a:solidFill>
                  <a:srgbClr val="414141"/>
                </a:solidFill>
              </a:rPr>
              <a:t> things… </a:t>
            </a:r>
          </a:p>
          <a:p>
            <a:pPr marL="466344" lvl="0" indent="-466344">
              <a:buClr>
                <a:srgbClr val="89847F"/>
              </a:buClr>
              <a:buSzPct val="60000"/>
              <a:buChar char="✤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Your job as manager is to provide direction, resources…</a:t>
            </a:r>
          </a:p>
          <a:p>
            <a:pPr marL="466344" lvl="0" indent="-466344">
              <a:buClr>
                <a:srgbClr val="89847F"/>
              </a:buClr>
              <a:buSzPct val="60000"/>
              <a:buChar char="✤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Then get out of the way! </a:t>
            </a:r>
          </a:p>
          <a:p>
            <a:pPr marL="466344" lvl="0" indent="-466344">
              <a:buClr>
                <a:srgbClr val="89847F"/>
              </a:buClr>
              <a:buSzPct val="60000"/>
              <a:buChar char="✤"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See “Delegation”…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Prioritization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Align with </a:t>
            </a:r>
            <a:r>
              <a:rPr sz="3600" i="1">
                <a:solidFill>
                  <a:srgbClr val="414141"/>
                </a:solidFill>
              </a:rPr>
              <a:t>higher level</a:t>
            </a:r>
            <a:r>
              <a:rPr sz="3600">
                <a:solidFill>
                  <a:srgbClr val="414141"/>
                </a:solidFill>
              </a:rPr>
              <a:t> priorities and goals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Rankings - ABC and 80/20 rule (Pareto Analysis) 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Eliminate and delegate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Organize and streamline day-to-day tasks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Constantly re-adjust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Understand deadlines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Time Management Systems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Covey Time Matrix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Getting Things Done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0400" y="2532408"/>
            <a:ext cx="9144000" cy="6858001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Covey Time Matrix</a:t>
            </a:r>
          </a:p>
        </p:txBody>
      </p:sp>
      <p:sp>
        <p:nvSpPr>
          <p:cNvPr id="107" name="Shape 107"/>
          <p:cNvSpPr/>
          <p:nvPr/>
        </p:nvSpPr>
        <p:spPr>
          <a:xfrm rot="8304192">
            <a:off x="3515280" y="8260732"/>
            <a:ext cx="1300481" cy="797629"/>
          </a:xfrm>
          <a:prstGeom prst="leftArrow">
            <a:avLst>
              <a:gd name="adj1" fmla="val 50000"/>
              <a:gd name="adj2" fmla="val 35156"/>
            </a:avLst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solidFill>
              <a:srgbClr val="4A7EBB"/>
            </a:solidFill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asted-image-enhanced.jpeg"/>
          <p:cNvPicPr/>
          <p:nvPr/>
        </p:nvPicPr>
        <p:blipFill>
          <a:blip r:embed="rId2">
            <a:extLst/>
          </a:blip>
          <a:srcRect l="6491" r="6491"/>
          <a:stretch>
            <a:fillRect/>
          </a:stretch>
        </p:blipFill>
        <p:spPr>
          <a:xfrm>
            <a:off x="6818219" y="1281362"/>
            <a:ext cx="5588001" cy="7063875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Urgent and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Not Important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12.pn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6324544" y="1015172"/>
            <a:ext cx="6578711" cy="7875656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D93E2B"/>
                </a:solidFill>
              </a:rPr>
              <a:t>Getting Things Done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Pros and cons of each system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525779">
              <a:spcBef>
                <a:spcPts val="21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414141"/>
                </a:solidFill>
              </a:rPr>
              <a:t>Covey (First Things First)</a:t>
            </a:r>
          </a:p>
          <a:p>
            <a:pPr marL="822325" lvl="1" indent="-399414" defTabSz="525779">
              <a:spcBef>
                <a:spcPts val="500"/>
              </a:spcBef>
              <a:buClr>
                <a:srgbClr val="295F48"/>
              </a:buClr>
              <a:defRPr sz="1800">
                <a:solidFill>
                  <a:srgbClr val="000000"/>
                </a:solidFill>
              </a:defRPr>
            </a:pPr>
            <a:r>
              <a:rPr sz="3059">
                <a:solidFill>
                  <a:srgbClr val="414141"/>
                </a:solidFill>
              </a:rPr>
              <a:t>Great for big picture prioritization, thinking and framing</a:t>
            </a:r>
          </a:p>
          <a:p>
            <a:pPr marL="822325" lvl="1" indent="-399414" defTabSz="525779">
              <a:spcBef>
                <a:spcPts val="500"/>
              </a:spcBef>
              <a:buClr>
                <a:srgbClr val="295F48"/>
              </a:buClr>
              <a:defRPr sz="1800">
                <a:solidFill>
                  <a:srgbClr val="000000"/>
                </a:solidFill>
              </a:defRPr>
            </a:pPr>
            <a:r>
              <a:rPr sz="3059">
                <a:solidFill>
                  <a:srgbClr val="414141"/>
                </a:solidFill>
              </a:rPr>
              <a:t>Great for work/life balance</a:t>
            </a:r>
          </a:p>
          <a:p>
            <a:pPr marL="822325" lvl="1" indent="-399414" defTabSz="525779">
              <a:spcBef>
                <a:spcPts val="500"/>
              </a:spcBef>
              <a:buClr>
                <a:srgbClr val="295F48"/>
              </a:buClr>
              <a:defRPr sz="1800">
                <a:solidFill>
                  <a:srgbClr val="000000"/>
                </a:solidFill>
              </a:defRPr>
            </a:pPr>
            <a:r>
              <a:rPr sz="3059">
                <a:solidFill>
                  <a:srgbClr val="414141"/>
                </a:solidFill>
              </a:rPr>
              <a:t>“Big rocks first”</a:t>
            </a:r>
          </a:p>
          <a:p>
            <a:pPr marL="822325" lvl="1" indent="-399414" defTabSz="525779">
              <a:spcBef>
                <a:spcPts val="500"/>
              </a:spcBef>
              <a:buClr>
                <a:srgbClr val="295F48"/>
              </a:buClr>
              <a:defRPr sz="1800">
                <a:solidFill>
                  <a:srgbClr val="000000"/>
                </a:solidFill>
              </a:defRPr>
            </a:pPr>
            <a:r>
              <a:rPr sz="3059">
                <a:solidFill>
                  <a:srgbClr val="414141"/>
                </a:solidFill>
              </a:rPr>
              <a:t>Hard to figure out how to deal with all the little stuff</a:t>
            </a:r>
          </a:p>
          <a:p>
            <a:pPr marL="0" lvl="0" indent="0" defTabSz="525779">
              <a:spcBef>
                <a:spcPts val="21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239">
                <a:solidFill>
                  <a:srgbClr val="414141"/>
                </a:solidFill>
              </a:rPr>
              <a:t>Allen (Getting Things Done)</a:t>
            </a:r>
          </a:p>
          <a:p>
            <a:pPr marL="822325" lvl="1" indent="-399414" defTabSz="525779">
              <a:spcBef>
                <a:spcPts val="500"/>
              </a:spcBef>
              <a:buClr>
                <a:srgbClr val="295F48"/>
              </a:buClr>
              <a:defRPr sz="1800">
                <a:solidFill>
                  <a:srgbClr val="000000"/>
                </a:solidFill>
              </a:defRPr>
            </a:pPr>
            <a:r>
              <a:rPr sz="3059">
                <a:solidFill>
                  <a:srgbClr val="414141"/>
                </a:solidFill>
              </a:rPr>
              <a:t>Great for getting huge amounts of e-mails and tasks accomplished (e.g., “inbox zero”), breaking down projects</a:t>
            </a:r>
          </a:p>
          <a:p>
            <a:pPr marL="822325" lvl="1" indent="-399414" defTabSz="525779">
              <a:spcBef>
                <a:spcPts val="500"/>
              </a:spcBef>
              <a:buClr>
                <a:srgbClr val="295F48"/>
              </a:buClr>
              <a:defRPr sz="1800">
                <a:solidFill>
                  <a:srgbClr val="000000"/>
                </a:solidFill>
              </a:defRPr>
            </a:pPr>
            <a:r>
              <a:rPr sz="3059">
                <a:solidFill>
                  <a:srgbClr val="414141"/>
                </a:solidFill>
              </a:rPr>
              <a:t>Great for only touching things once</a:t>
            </a:r>
          </a:p>
          <a:p>
            <a:pPr marL="822325" lvl="1" indent="-399414" defTabSz="525779">
              <a:spcBef>
                <a:spcPts val="500"/>
              </a:spcBef>
              <a:buClr>
                <a:srgbClr val="295F48"/>
              </a:buClr>
              <a:defRPr sz="1800">
                <a:solidFill>
                  <a:srgbClr val="000000"/>
                </a:solidFill>
              </a:defRPr>
            </a:pPr>
            <a:r>
              <a:rPr sz="3059">
                <a:solidFill>
                  <a:srgbClr val="414141"/>
                </a:solidFill>
              </a:rPr>
              <a:t>Difficult to figure out higher level goals and projects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tif"/>
          <p:cNvPicPr/>
          <p:nvPr/>
        </p:nvPicPr>
        <p:blipFill>
          <a:blip r:embed="rId2">
            <a:extLst/>
          </a:blip>
          <a:srcRect l="6000" r="6000"/>
          <a:stretch>
            <a:fillRect/>
          </a:stretch>
        </p:blipFill>
        <p:spPr>
          <a:xfrm>
            <a:off x="6819900" y="2654300"/>
            <a:ext cx="5588000" cy="6350000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How to make it work for you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Find the components of each system that resonate and work for you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Mix and match tactics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Test the system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Tweak the system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Whatever works is good enough…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13.png"/>
          <p:cNvPicPr/>
          <p:nvPr/>
        </p:nvPicPr>
        <p:blipFill>
          <a:blip r:embed="rId2">
            <a:extLst/>
          </a:blip>
          <a:srcRect l="21743" r="21743"/>
          <a:stretch>
            <a:fillRect/>
          </a:stretch>
        </p:blipFill>
        <p:spPr>
          <a:xfrm>
            <a:off x="6819900" y="2654300"/>
            <a:ext cx="5588000" cy="6350000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How to make it work for you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Block time to prep each day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Prep for meetings!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Leverage “Presence”… to reduce calls and IMs (and don’t respond!)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Schedule work time on calendar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Have “office hours”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048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Exercise: Think – Pair – Share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What activities take up most of your time? (e.g., meetings, email,…)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What patterns do you notice in your use of time?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Delegate!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But why delegate if you can do it better?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Delegation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Opportunity cost of your time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Your skills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Value to institution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Teambuilding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Empowerment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How to Delegate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Determine and define task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Make yourself let go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Ask, don’t tell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Match tasks to people’s strengths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Encourage independent thinking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Provide necessary resources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Reward and recognition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SMART Delegation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7312B"/>
                </a:solidFill>
              </a:rPr>
              <a:t>S</a:t>
            </a:r>
            <a:r>
              <a:rPr sz="3600">
                <a:solidFill>
                  <a:srgbClr val="414141"/>
                </a:solidFill>
              </a:rPr>
              <a:t>pecific – what is the task or objective?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7312B"/>
                </a:solidFill>
              </a:rPr>
              <a:t>M</a:t>
            </a:r>
            <a:r>
              <a:rPr sz="3600">
                <a:solidFill>
                  <a:srgbClr val="414141"/>
                </a:solidFill>
              </a:rPr>
              <a:t>easurable – how will it be measured?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7312B"/>
                </a:solidFill>
              </a:rPr>
              <a:t>A</a:t>
            </a:r>
            <a:r>
              <a:rPr sz="3600">
                <a:solidFill>
                  <a:srgbClr val="414141"/>
                </a:solidFill>
              </a:rPr>
              <a:t>greed – does everyone agree?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7312B"/>
                </a:solidFill>
              </a:rPr>
              <a:t>R</a:t>
            </a:r>
            <a:r>
              <a:rPr sz="3600">
                <a:solidFill>
                  <a:srgbClr val="414141"/>
                </a:solidFill>
              </a:rPr>
              <a:t>ealistic – is it realistic?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87312B"/>
                </a:solidFill>
              </a:rPr>
              <a:t>T</a:t>
            </a:r>
            <a:r>
              <a:rPr sz="3600">
                <a:solidFill>
                  <a:srgbClr val="414141"/>
                </a:solidFill>
              </a:rPr>
              <a:t>ime-bound – when does it need to be done?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SMART Delegation</a:t>
            </a:r>
          </a:p>
        </p:txBody>
      </p:sp>
      <p:pic>
        <p:nvPicPr>
          <p:cNvPr id="14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523" y="2324100"/>
            <a:ext cx="11954769" cy="7133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Exercise: Inbox Scenario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You are a new IT manager in Client Services. You’ve been away at management training and have returned. Prioritize and sequence the e-mail that has piled up while you’ve been gone. It is mid-semester…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Assume - CIO, CFO and Dean report to President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Inbox questions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How would you sequence the tasks and why? What would you do for each?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What would you do yourself, and why?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What would you delegate, and why?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Where are there potential risks/pitfalls?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>During what times of year might the criteria you use to prioritize your inbox change</a:t>
            </a:r>
            <a:r>
              <a:rPr sz="3060" dirty="0" smtClean="0">
                <a:solidFill>
                  <a:srgbClr val="414141"/>
                </a:solidFill>
              </a:rPr>
              <a:t>?</a:t>
            </a:r>
            <a:endParaRPr lang="en-US" sz="3060" dirty="0" smtClean="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lang="en-US" sz="3060" dirty="0" smtClean="0">
                <a:solidFill>
                  <a:schemeClr val="tx2">
                    <a:lumMod val="75000"/>
                  </a:schemeClr>
                </a:solidFill>
              </a:rPr>
              <a:t>What other variables might you take into account when prioritizing and sequencing the tasks?</a:t>
            </a:r>
            <a:endParaRPr sz="306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defTabSz="496570">
              <a:spcBef>
                <a:spcPts val="2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60" dirty="0">
                <a:solidFill>
                  <a:srgbClr val="414141"/>
                </a:solidFill>
              </a:rPr>
              <a:t/>
            </a:r>
            <a:br>
              <a:rPr sz="3060" dirty="0">
                <a:solidFill>
                  <a:srgbClr val="414141"/>
                </a:solidFill>
              </a:rPr>
            </a:br>
            <a:endParaRPr sz="3060"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Inbox Discussion and report out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0048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Exercise: Think – Pair – Share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What are some of your most frequent time management frustrations?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Exercise: Think – Pair – Share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What are some of your tried and true ways of fixing time management issues?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Time Management Gotchas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Monkeys…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Procrastination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Interruptions/distractions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Meetings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Micromanagement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Multi-tasking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creen Shot 2015-04-07 at 2.29.55 PM.jpg"/>
          <p:cNvPicPr/>
          <p:nvPr/>
        </p:nvPicPr>
        <p:blipFill>
          <a:blip r:embed="rId3">
            <a:extLst/>
          </a:blip>
          <a:srcRect t="1391" b="1391"/>
          <a:stretch>
            <a:fillRect/>
          </a:stretch>
        </p:blipFill>
        <p:spPr>
          <a:xfrm>
            <a:off x="6819900" y="2654300"/>
            <a:ext cx="5588000" cy="6350000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Who’s Got the Monkey?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“When you accept primary responsibility for a subordinate’s problem or action item, you may not realize it that very moment, but it’s as though you have allowed a monkey to be transferred from your subordinate’s back onto yours”.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6.jpg"/>
          <p:cNvPicPr/>
          <p:nvPr/>
        </p:nvPicPr>
        <p:blipFill>
          <a:blip r:embed="rId2">
            <a:extLst/>
          </a:blip>
          <a:srcRect l="2009" r="2009"/>
          <a:stretch>
            <a:fillRect/>
          </a:stretch>
        </p:blipFill>
        <p:spPr>
          <a:xfrm>
            <a:off x="6819900" y="2654300"/>
            <a:ext cx="5588001" cy="6350000"/>
          </a:xfrm>
          <a:prstGeom prst="rect">
            <a:avLst/>
          </a:prstGeom>
          <a:ln w="25400">
            <a:solidFill/>
            <a:miter lim="400000"/>
          </a:ln>
        </p:spPr>
      </p:pic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Procrastination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4014" lvl="0" indent="-374014" defTabSz="554990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414141"/>
                </a:solidFill>
              </a:rPr>
              <a:t>Recognize it</a:t>
            </a:r>
          </a:p>
          <a:p>
            <a:pPr marL="374014" lvl="0" indent="-374014" defTabSz="554990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414141"/>
                </a:solidFill>
              </a:rPr>
              <a:t>Break tasks down into smaller tasks</a:t>
            </a:r>
          </a:p>
          <a:p>
            <a:pPr marL="374014" lvl="0" indent="-374014" defTabSz="554990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414141"/>
                </a:solidFill>
              </a:rPr>
              <a:t>Do something else</a:t>
            </a:r>
          </a:p>
          <a:p>
            <a:pPr marL="374014" lvl="0" indent="-374014" defTabSz="554990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414141"/>
                </a:solidFill>
              </a:rPr>
              <a:t>Write it down</a:t>
            </a:r>
          </a:p>
          <a:p>
            <a:pPr marL="374014" lvl="0" indent="-374014" defTabSz="554990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414141"/>
                </a:solidFill>
              </a:rPr>
              <a:t>Time yourself (5 min)</a:t>
            </a:r>
          </a:p>
          <a:p>
            <a:pPr marL="374014" lvl="0" indent="-374014" defTabSz="554990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414141"/>
                </a:solidFill>
              </a:rPr>
              <a:t>Reward yourself</a:t>
            </a:r>
          </a:p>
          <a:p>
            <a:pPr marL="374014" lvl="0" indent="-374014" defTabSz="554990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414141"/>
                </a:solidFill>
              </a:rPr>
              <a:t>Be accountable to someone</a:t>
            </a:r>
          </a:p>
          <a:p>
            <a:pPr marL="374014" lvl="0" indent="-374014" defTabSz="554990">
              <a:spcBef>
                <a:spcPts val="1700"/>
              </a:spcBef>
              <a:defRPr sz="1800">
                <a:solidFill>
                  <a:srgbClr val="000000"/>
                </a:solidFill>
              </a:defRPr>
            </a:pPr>
            <a:r>
              <a:rPr sz="2850">
                <a:solidFill>
                  <a:srgbClr val="414141"/>
                </a:solidFill>
              </a:rPr>
              <a:t>Identify consequences of not doing task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Interruptions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Schedule and Block Time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Close your door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Go to the library/coffee shop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Have regular meetings if needed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Learn to say no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Have script for excusing yourself or setting parameters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866" y="2926079"/>
            <a:ext cx="11704322" cy="3639313"/>
          </a:xfrm>
          <a:prstGeom prst="rect">
            <a:avLst/>
          </a:prstGeom>
          <a:ln w="25400">
            <a:solidFill/>
            <a:miter lim="400000"/>
          </a:ln>
        </p:spPr>
      </p:pic>
    </p:spTree>
  </p:cSld>
  <p:clrMapOvr>
    <a:masterClrMapping/>
  </p:clrMapOvr>
  <p:transition xmlns:p14="http://schemas.microsoft.com/office/powerpoint/2010/main"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876</Words>
  <Application>Microsoft Macintosh PowerPoint</Application>
  <PresentationFormat>Custom</PresentationFormat>
  <Paragraphs>158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New_Template4</vt:lpstr>
      <vt:lpstr>Time Management,     Prioritization,     and Delegation</vt:lpstr>
      <vt:lpstr>Exercise: Think – Pair – Share</vt:lpstr>
      <vt:lpstr>Exercise: Think – Pair – Share</vt:lpstr>
      <vt:lpstr>Exercise: Think – Pair – Share</vt:lpstr>
      <vt:lpstr>Time Management Gotchas</vt:lpstr>
      <vt:lpstr>Who’s Got the Monkey?</vt:lpstr>
      <vt:lpstr>Procrastination</vt:lpstr>
      <vt:lpstr>Interruptions</vt:lpstr>
      <vt:lpstr>PowerPoint Presentation</vt:lpstr>
      <vt:lpstr>Meetings</vt:lpstr>
      <vt:lpstr>Micromanaging</vt:lpstr>
      <vt:lpstr>Prioritization</vt:lpstr>
      <vt:lpstr>Time Management Systems</vt:lpstr>
      <vt:lpstr>Covey Time Matrix</vt:lpstr>
      <vt:lpstr>Urgent and  Not Important</vt:lpstr>
      <vt:lpstr>Getting Things Done </vt:lpstr>
      <vt:lpstr>Pros and cons of each system</vt:lpstr>
      <vt:lpstr>How to make it work for you</vt:lpstr>
      <vt:lpstr>How to make it work for you</vt:lpstr>
      <vt:lpstr>Delegate!</vt:lpstr>
      <vt:lpstr>Delegation</vt:lpstr>
      <vt:lpstr>How to Delegate</vt:lpstr>
      <vt:lpstr>SMART Delegation</vt:lpstr>
      <vt:lpstr>SMART Delegation</vt:lpstr>
      <vt:lpstr>Exercise: Inbox Scenario</vt:lpstr>
      <vt:lpstr>Inbox questions</vt:lpstr>
      <vt:lpstr>Inbox Discussion and report 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Management,     Prioritization,     and Delegation</dc:title>
  <cp:lastModifiedBy>Mark Walbert</cp:lastModifiedBy>
  <cp:revision>4</cp:revision>
  <dcterms:modified xsi:type="dcterms:W3CDTF">2015-04-23T18:09:25Z</dcterms:modified>
</cp:coreProperties>
</file>